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61" r:id="rId5"/>
    <p:sldId id="259" r:id="rId6"/>
    <p:sldId id="260" r:id="rId7"/>
    <p:sldId id="263" r:id="rId8"/>
    <p:sldId id="277" r:id="rId9"/>
    <p:sldId id="265" r:id="rId10"/>
    <p:sldId id="266" r:id="rId11"/>
    <p:sldId id="267" r:id="rId12"/>
    <p:sldId id="268" r:id="rId13"/>
    <p:sldId id="269" r:id="rId14"/>
    <p:sldId id="273" r:id="rId15"/>
    <p:sldId id="275" r:id="rId16"/>
    <p:sldId id="274" r:id="rId17"/>
    <p:sldId id="270" r:id="rId18"/>
    <p:sldId id="271"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8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58EC6B-5CCD-4836-8162-7474753AE669}" type="datetimeFigureOut">
              <a:rPr lang="en-US" smtClean="0"/>
              <a:t>12/9/2014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120DEA-3DCF-4405-9196-31434F383E94}" type="slidenum">
              <a:rPr lang="en-US" smtClean="0"/>
              <a:t>‹#›</a:t>
            </a:fld>
            <a:endParaRPr lang="en-US"/>
          </a:p>
        </p:txBody>
      </p:sp>
    </p:spTree>
    <p:extLst>
      <p:ext uri="{BB962C8B-B14F-4D97-AF65-F5344CB8AC3E}">
        <p14:creationId xmlns:p14="http://schemas.microsoft.com/office/powerpoint/2010/main" val="4133902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120DEA-3DCF-4405-9196-31434F383E94}" type="slidenum">
              <a:rPr lang="en-US" smtClean="0"/>
              <a:t>3</a:t>
            </a:fld>
            <a:endParaRPr lang="en-US"/>
          </a:p>
        </p:txBody>
      </p:sp>
    </p:spTree>
    <p:extLst>
      <p:ext uri="{BB962C8B-B14F-4D97-AF65-F5344CB8AC3E}">
        <p14:creationId xmlns:p14="http://schemas.microsoft.com/office/powerpoint/2010/main" val="777984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Check – no sex offenses for all four?</a:t>
            </a:r>
            <a:endParaRPr lang="en-US" dirty="0"/>
          </a:p>
        </p:txBody>
      </p:sp>
      <p:sp>
        <p:nvSpPr>
          <p:cNvPr id="4" name="Slide Number Placeholder 3"/>
          <p:cNvSpPr>
            <a:spLocks noGrp="1"/>
          </p:cNvSpPr>
          <p:nvPr>
            <p:ph type="sldNum" sz="quarter" idx="10"/>
          </p:nvPr>
        </p:nvSpPr>
        <p:spPr/>
        <p:txBody>
          <a:bodyPr/>
          <a:lstStyle/>
          <a:p>
            <a:fld id="{80120DEA-3DCF-4405-9196-31434F383E94}" type="slidenum">
              <a:rPr lang="en-US" smtClean="0"/>
              <a:t>5</a:t>
            </a:fld>
            <a:endParaRPr lang="en-US"/>
          </a:p>
        </p:txBody>
      </p:sp>
    </p:spTree>
    <p:extLst>
      <p:ext uri="{BB962C8B-B14F-4D97-AF65-F5344CB8AC3E}">
        <p14:creationId xmlns:p14="http://schemas.microsoft.com/office/powerpoint/2010/main" val="23685099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120DEA-3DCF-4405-9196-31434F383E94}" type="slidenum">
              <a:rPr lang="en-US" smtClean="0"/>
              <a:t>6</a:t>
            </a:fld>
            <a:endParaRPr lang="en-US"/>
          </a:p>
        </p:txBody>
      </p:sp>
    </p:spTree>
    <p:extLst>
      <p:ext uri="{BB962C8B-B14F-4D97-AF65-F5344CB8AC3E}">
        <p14:creationId xmlns:p14="http://schemas.microsoft.com/office/powerpoint/2010/main" val="55635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Concern about fact that no defense</a:t>
            </a:r>
            <a:r>
              <a:rPr lang="en-US" baseline="0" dirty="0" smtClean="0"/>
              <a:t> counsel at most hearings….once plead in to the program – representation ceases.</a:t>
            </a:r>
            <a:endParaRPr lang="en-US" dirty="0"/>
          </a:p>
        </p:txBody>
      </p:sp>
      <p:sp>
        <p:nvSpPr>
          <p:cNvPr id="4" name="Slide Number Placeholder 3"/>
          <p:cNvSpPr>
            <a:spLocks noGrp="1"/>
          </p:cNvSpPr>
          <p:nvPr>
            <p:ph type="sldNum" sz="quarter" idx="10"/>
          </p:nvPr>
        </p:nvSpPr>
        <p:spPr/>
        <p:txBody>
          <a:bodyPr/>
          <a:lstStyle/>
          <a:p>
            <a:fld id="{80120DEA-3DCF-4405-9196-31434F383E94}" type="slidenum">
              <a:rPr lang="en-US" smtClean="0"/>
              <a:t>10</a:t>
            </a:fld>
            <a:endParaRPr lang="en-US"/>
          </a:p>
        </p:txBody>
      </p:sp>
    </p:spTree>
    <p:extLst>
      <p:ext uri="{BB962C8B-B14F-4D97-AF65-F5344CB8AC3E}">
        <p14:creationId xmlns:p14="http://schemas.microsoft.com/office/powerpoint/2010/main" val="3296489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Interviewing</a:t>
            </a:r>
            <a:r>
              <a:rPr lang="en-US" baseline="0" dirty="0" smtClean="0"/>
              <a:t> judges re: MH Court?</a:t>
            </a:r>
          </a:p>
          <a:p>
            <a:pPr marL="0" indent="0">
              <a:buNone/>
            </a:pPr>
            <a:r>
              <a:rPr lang="en-US" dirty="0" smtClean="0"/>
              <a:t>Judge Gibson (Jeff </a:t>
            </a:r>
            <a:r>
              <a:rPr lang="en-US" dirty="0" err="1" smtClean="0"/>
              <a:t>Cty</a:t>
            </a:r>
            <a:r>
              <a:rPr lang="en-US" dirty="0" smtClean="0"/>
              <a:t> Felony Docket)</a:t>
            </a:r>
          </a:p>
          <a:p>
            <a:pPr marL="0" indent="0">
              <a:buNone/>
            </a:pPr>
            <a:r>
              <a:rPr lang="en-US" dirty="0" smtClean="0"/>
              <a:t>Judge Collins(Jeff </a:t>
            </a:r>
            <a:r>
              <a:rPr lang="en-US" dirty="0" err="1" smtClean="0"/>
              <a:t>Cty</a:t>
            </a:r>
            <a:r>
              <a:rPr lang="en-US" dirty="0" smtClean="0"/>
              <a:t> </a:t>
            </a:r>
            <a:r>
              <a:rPr lang="en-US" dirty="0" err="1" smtClean="0"/>
              <a:t>Misdem</a:t>
            </a:r>
            <a:r>
              <a:rPr lang="en-US" dirty="0" smtClean="0"/>
              <a:t> Docket)</a:t>
            </a:r>
          </a:p>
          <a:p>
            <a:pPr marL="0" indent="0">
              <a:buNone/>
            </a:pPr>
            <a:r>
              <a:rPr lang="en-US" dirty="0" smtClean="0"/>
              <a:t>Judge Easton(Hardin </a:t>
            </a:r>
            <a:r>
              <a:rPr lang="en-US" dirty="0" err="1" smtClean="0"/>
              <a:t>Cty</a:t>
            </a:r>
            <a:r>
              <a:rPr lang="en-US" dirty="0" smtClean="0"/>
              <a:t>/BG Felony Docket)</a:t>
            </a:r>
          </a:p>
          <a:p>
            <a:pPr marL="0" indent="0">
              <a:buNone/>
            </a:pPr>
            <a:r>
              <a:rPr lang="en-US" dirty="0" smtClean="0"/>
              <a:t>Judge </a:t>
            </a:r>
            <a:r>
              <a:rPr lang="en-US" dirty="0" err="1" smtClean="0"/>
              <a:t>Simco</a:t>
            </a:r>
            <a:r>
              <a:rPr lang="en-US" dirty="0" smtClean="0"/>
              <a:t> (Hardin </a:t>
            </a:r>
            <a:r>
              <a:rPr lang="en-US" dirty="0" err="1" smtClean="0"/>
              <a:t>Cty</a:t>
            </a:r>
            <a:r>
              <a:rPr lang="en-US" dirty="0" smtClean="0"/>
              <a:t>/BG </a:t>
            </a:r>
            <a:r>
              <a:rPr lang="en-US" dirty="0" err="1" smtClean="0"/>
              <a:t>Misdem</a:t>
            </a:r>
            <a:r>
              <a:rPr lang="en-US" dirty="0" smtClean="0"/>
              <a:t> Docket)</a:t>
            </a:r>
          </a:p>
          <a:p>
            <a:pPr marL="0" indent="0">
              <a:buNone/>
            </a:pPr>
            <a:r>
              <a:rPr lang="en-US" dirty="0" smtClean="0"/>
              <a:t>Judge Thomas (supervisory)</a:t>
            </a:r>
          </a:p>
          <a:p>
            <a:pPr marL="0" indent="0">
              <a:buNone/>
            </a:pPr>
            <a:r>
              <a:rPr lang="en-US" dirty="0" smtClean="0"/>
              <a:t>Judge Moore (Boone)</a:t>
            </a:r>
          </a:p>
          <a:p>
            <a:pPr marL="0" indent="0">
              <a:buNone/>
            </a:pPr>
            <a:r>
              <a:rPr lang="en-US" dirty="0" smtClean="0"/>
              <a:t>Judge Stine (Campbell)</a:t>
            </a:r>
          </a:p>
          <a:p>
            <a:pPr marL="0" indent="0">
              <a:buNone/>
            </a:pPr>
            <a:r>
              <a:rPr lang="en-US" dirty="0" smtClean="0"/>
              <a:t>Judge </a:t>
            </a:r>
            <a:r>
              <a:rPr lang="en-US" dirty="0" err="1" smtClean="0"/>
              <a:t>Schrand</a:t>
            </a:r>
            <a:r>
              <a:rPr lang="en-US" dirty="0" smtClean="0"/>
              <a:t> (Boone)</a:t>
            </a:r>
          </a:p>
          <a:p>
            <a:pPr marL="0" indent="0">
              <a:buNone/>
            </a:pPr>
            <a:r>
              <a:rPr lang="en-US" dirty="0" smtClean="0"/>
              <a:t>Judge </a:t>
            </a:r>
            <a:r>
              <a:rPr lang="en-US" dirty="0" err="1" smtClean="0"/>
              <a:t>Grothaus</a:t>
            </a:r>
            <a:r>
              <a:rPr lang="en-US" dirty="0" smtClean="0"/>
              <a:t> (Kenton)</a:t>
            </a:r>
          </a:p>
          <a:p>
            <a:pPr marL="0" indent="0">
              <a:buNone/>
            </a:pPr>
            <a:r>
              <a:rPr lang="en-US" dirty="0" smtClean="0"/>
              <a:t>Judge </a:t>
            </a:r>
            <a:r>
              <a:rPr lang="en-US" dirty="0" err="1" smtClean="0"/>
              <a:t>Summe</a:t>
            </a:r>
            <a:r>
              <a:rPr lang="en-US" dirty="0" smtClean="0"/>
              <a:t> (Kenton)</a:t>
            </a:r>
          </a:p>
          <a:p>
            <a:endParaRPr lang="en-US" dirty="0"/>
          </a:p>
        </p:txBody>
      </p:sp>
      <p:sp>
        <p:nvSpPr>
          <p:cNvPr id="4" name="Slide Number Placeholder 3"/>
          <p:cNvSpPr>
            <a:spLocks noGrp="1"/>
          </p:cNvSpPr>
          <p:nvPr>
            <p:ph type="sldNum" sz="quarter" idx="10"/>
          </p:nvPr>
        </p:nvSpPr>
        <p:spPr/>
        <p:txBody>
          <a:bodyPr/>
          <a:lstStyle/>
          <a:p>
            <a:fld id="{80120DEA-3DCF-4405-9196-31434F383E94}" type="slidenum">
              <a:rPr lang="en-US" smtClean="0"/>
              <a:t>11</a:t>
            </a:fld>
            <a:endParaRPr lang="en-US"/>
          </a:p>
        </p:txBody>
      </p:sp>
    </p:spTree>
    <p:extLst>
      <p:ext uri="{BB962C8B-B14F-4D97-AF65-F5344CB8AC3E}">
        <p14:creationId xmlns:p14="http://schemas.microsoft.com/office/powerpoint/2010/main" val="52454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5"/>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7DD5FCAC-B397-40D5-88F4-2298CA4788FE}" type="datetimeFigureOut">
              <a:rPr lang="en-US" smtClean="0"/>
              <a:t>12/9/2014</a:t>
            </a:fld>
            <a:endParaRPr lang="en-US"/>
          </a:p>
        </p:txBody>
      </p:sp>
      <p:sp>
        <p:nvSpPr>
          <p:cNvPr id="8" name="Slide Number Placeholder 7"/>
          <p:cNvSpPr>
            <a:spLocks noGrp="1"/>
          </p:cNvSpPr>
          <p:nvPr>
            <p:ph type="sldNum" sz="quarter" idx="11"/>
          </p:nvPr>
        </p:nvSpPr>
        <p:spPr/>
        <p:txBody>
          <a:bodyPr/>
          <a:lstStyle/>
          <a:p>
            <a:fld id="{F61720AC-3E17-4DCE-A965-D1942A53AD87}"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5FCAC-B397-40D5-88F4-2298CA4788FE}" type="datetimeFigureOut">
              <a:rPr lang="en-US" smtClean="0"/>
              <a:t>12/9/2014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720AC-3E17-4DCE-A965-D1942A53AD8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1"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5"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5FCAC-B397-40D5-88F4-2298CA4788FE}" type="datetimeFigureOut">
              <a:rPr lang="en-US" smtClean="0"/>
              <a:t>12/9/2014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720AC-3E17-4DCE-A965-D1942A53AD8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D5FCAC-B397-40D5-88F4-2298CA4788FE}" type="datetimeFigureOut">
              <a:rPr lang="en-US" smtClean="0"/>
              <a:t>12/9/2014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720AC-3E17-4DCE-A965-D1942A53AD8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8"/>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5FCAC-B397-40D5-88F4-2298CA4788FE}" type="datetimeFigureOut">
              <a:rPr lang="en-US" smtClean="0"/>
              <a:t>12/9/2014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1720AC-3E17-4DCE-A965-D1942A53AD8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DD5FCAC-B397-40D5-88F4-2298CA4788FE}" type="datetimeFigureOut">
              <a:rPr lang="en-US" smtClean="0"/>
              <a:t>12/9/2014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1720AC-3E17-4DCE-A965-D1942A53AD87}" type="slidenum">
              <a:rPr lang="en-US" smtClean="0"/>
              <a:t>‹#›</a:t>
            </a:fld>
            <a:endParaRPr lang="en-US"/>
          </a:p>
        </p:txBody>
      </p:sp>
      <p:sp>
        <p:nvSpPr>
          <p:cNvPr id="9" name="Title 8"/>
          <p:cNvSpPr>
            <a:spLocks noGrp="1"/>
          </p:cNvSpPr>
          <p:nvPr>
            <p:ph type="title"/>
          </p:nvPr>
        </p:nvSpPr>
        <p:spPr>
          <a:xfrm>
            <a:off x="914400" y="1544716"/>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1"/>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5" y="2743200"/>
            <a:ext cx="3362063"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DD5FCAC-B397-40D5-88F4-2298CA4788FE}" type="datetimeFigureOut">
              <a:rPr lang="en-US" smtClean="0"/>
              <a:t>12/9/2014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1720AC-3E17-4DCE-A965-D1942A53AD87}" type="slidenum">
              <a:rPr lang="en-US" smtClean="0"/>
              <a:t>‹#›</a:t>
            </a:fld>
            <a:endParaRPr lang="en-US"/>
          </a:p>
        </p:txBody>
      </p:sp>
      <p:sp>
        <p:nvSpPr>
          <p:cNvPr id="10" name="Title 9"/>
          <p:cNvSpPr>
            <a:spLocks noGrp="1"/>
          </p:cNvSpPr>
          <p:nvPr>
            <p:ph type="title"/>
          </p:nvPr>
        </p:nvSpPr>
        <p:spPr>
          <a:xfrm>
            <a:off x="914400" y="1544716"/>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5FCAC-B397-40D5-88F4-2298CA4788FE}" type="datetimeFigureOut">
              <a:rPr lang="en-US" smtClean="0"/>
              <a:t>12/9/2014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1720AC-3E17-4DCE-A965-D1942A53AD8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5FCAC-B397-40D5-88F4-2298CA4788FE}" type="datetimeFigureOut">
              <a:rPr lang="en-US" smtClean="0"/>
              <a:t>12/9/2014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1720AC-3E17-4DCE-A965-D1942A53AD8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3"/>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10"/>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6"/>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5FCAC-B397-40D5-88F4-2298CA4788FE}" type="datetimeFigureOut">
              <a:rPr lang="en-US" smtClean="0"/>
              <a:t>12/9/2014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1720AC-3E17-4DCE-A965-D1942A53AD8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5FCAC-B397-40D5-88F4-2298CA4788FE}" type="datetimeFigureOut">
              <a:rPr lang="en-US" smtClean="0"/>
              <a:t>12/9/2014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1720AC-3E17-4DCE-A965-D1942A53AD8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9"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6"/>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4"/>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1"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7DD5FCAC-B397-40D5-88F4-2298CA4788FE}" type="datetimeFigureOut">
              <a:rPr lang="en-US" smtClean="0"/>
              <a:t>12/9/2014</a:t>
            </a:fld>
            <a:endParaRPr lang="en-US"/>
          </a:p>
        </p:txBody>
      </p:sp>
      <p:sp>
        <p:nvSpPr>
          <p:cNvPr id="6" name="Slide Number Placeholder 5"/>
          <p:cNvSpPr>
            <a:spLocks noGrp="1"/>
          </p:cNvSpPr>
          <p:nvPr>
            <p:ph type="sldNum" sz="quarter" idx="4"/>
          </p:nvPr>
        </p:nvSpPr>
        <p:spPr>
          <a:xfrm>
            <a:off x="7314416"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F61720AC-3E17-4DCE-A965-D1942A53AD87}" type="slidenum">
              <a:rPr lang="en-US" smtClean="0"/>
              <a:t>‹#›</a:t>
            </a:fld>
            <a:endParaRPr lang="en-US"/>
          </a:p>
        </p:txBody>
      </p:sp>
      <p:sp>
        <p:nvSpPr>
          <p:cNvPr id="5" name="Footer Placeholder 4"/>
          <p:cNvSpPr>
            <a:spLocks noGrp="1"/>
          </p:cNvSpPr>
          <p:nvPr>
            <p:ph type="ftr" sz="quarter" idx="3"/>
          </p:nvPr>
        </p:nvSpPr>
        <p:spPr>
          <a:xfrm>
            <a:off x="6008689"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Rebekah.cotton@ky.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SHill@communicare.org" TargetMode="External"/><Relationship Id="rId2" Type="http://schemas.openxmlformats.org/officeDocument/2006/relationships/hyperlink" Target="mailto:jBurch@sevencounties.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Mental Health Courts </a:t>
            </a:r>
            <a:br>
              <a:rPr lang="en-US" dirty="0" smtClean="0"/>
            </a:br>
            <a:r>
              <a:rPr lang="en-US" dirty="0" smtClean="0"/>
              <a:t>in Kentucky</a:t>
            </a:r>
            <a:endParaRPr lang="en-US" dirty="0"/>
          </a:p>
        </p:txBody>
      </p:sp>
      <p:sp>
        <p:nvSpPr>
          <p:cNvPr id="3" name="Subtitle 2"/>
          <p:cNvSpPr>
            <a:spLocks noGrp="1"/>
          </p:cNvSpPr>
          <p:nvPr>
            <p:ph type="subTitle" idx="1"/>
          </p:nvPr>
        </p:nvSpPr>
        <p:spPr/>
        <p:txBody>
          <a:bodyPr/>
          <a:lstStyle/>
          <a:p>
            <a:r>
              <a:rPr lang="en-US" dirty="0" smtClean="0"/>
              <a:t>KY P&amp;A </a:t>
            </a:r>
          </a:p>
          <a:p>
            <a:r>
              <a:rPr lang="en-US" dirty="0" smtClean="0"/>
              <a:t>June 2014</a:t>
            </a:r>
          </a:p>
          <a:p>
            <a:endParaRPr lang="en-US" dirty="0"/>
          </a:p>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726291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Hearings: When &amp; Where</a:t>
            </a:r>
            <a:endParaRPr lang="en-US" dirty="0"/>
          </a:p>
        </p:txBody>
      </p:sp>
      <p:sp>
        <p:nvSpPr>
          <p:cNvPr id="3" name="Content Placeholder 2"/>
          <p:cNvSpPr>
            <a:spLocks noGrp="1"/>
          </p:cNvSpPr>
          <p:nvPr>
            <p:ph idx="1"/>
          </p:nvPr>
        </p:nvSpPr>
        <p:spPr/>
        <p:txBody>
          <a:bodyPr>
            <a:normAutofit/>
          </a:bodyPr>
          <a:lstStyle/>
          <a:p>
            <a:pPr marL="0" indent="0">
              <a:buNone/>
            </a:pPr>
            <a:r>
              <a:rPr lang="en-US" u="sng" dirty="0" smtClean="0"/>
              <a:t>Jefferson County: </a:t>
            </a:r>
            <a:r>
              <a:rPr lang="en-US" dirty="0" smtClean="0"/>
              <a:t>Felony (1 pm) and Misdemeanor Docket (following) held every two weeks on Friday</a:t>
            </a:r>
          </a:p>
          <a:p>
            <a:pPr marL="0" indent="0">
              <a:buNone/>
            </a:pPr>
            <a:endParaRPr lang="en-US" dirty="0" smtClean="0"/>
          </a:p>
          <a:p>
            <a:pPr marL="0" indent="0">
              <a:buNone/>
            </a:pPr>
            <a:r>
              <a:rPr lang="en-US" u="sng" dirty="0" smtClean="0"/>
              <a:t>NKY-</a:t>
            </a:r>
            <a:r>
              <a:rPr lang="en-US" dirty="0" smtClean="0"/>
              <a:t> Boone 1</a:t>
            </a:r>
            <a:r>
              <a:rPr lang="en-US" baseline="30000" dirty="0" smtClean="0"/>
              <a:t>st</a:t>
            </a:r>
            <a:r>
              <a:rPr lang="en-US" dirty="0" smtClean="0"/>
              <a:t> and 3</a:t>
            </a:r>
            <a:r>
              <a:rPr lang="en-US" baseline="30000" dirty="0" smtClean="0"/>
              <a:t>rd</a:t>
            </a:r>
            <a:r>
              <a:rPr lang="en-US" dirty="0" smtClean="0"/>
              <a:t> Wed at 8:30 am, Campbell every other TH at 9:30 am, Kenton Felony 2</a:t>
            </a:r>
            <a:r>
              <a:rPr lang="en-US" baseline="30000" dirty="0" smtClean="0"/>
              <a:t>nd</a:t>
            </a:r>
            <a:r>
              <a:rPr lang="en-US" dirty="0" smtClean="0"/>
              <a:t> and 4</a:t>
            </a:r>
            <a:r>
              <a:rPr lang="en-US" baseline="30000" dirty="0" smtClean="0"/>
              <a:t>th</a:t>
            </a:r>
            <a:r>
              <a:rPr lang="en-US" dirty="0" smtClean="0"/>
              <a:t> Tues and Misdemeanor every other Fri at 11:00 am</a:t>
            </a:r>
          </a:p>
          <a:p>
            <a:pPr marL="0" indent="0">
              <a:buNone/>
            </a:pPr>
            <a:endParaRPr lang="en-US" dirty="0" smtClean="0"/>
          </a:p>
          <a:p>
            <a:pPr marL="0" indent="0">
              <a:buNone/>
            </a:pPr>
            <a:r>
              <a:rPr lang="en-US" u="sng" dirty="0" smtClean="0"/>
              <a:t>Bowling Green: </a:t>
            </a:r>
            <a:r>
              <a:rPr lang="en-US" dirty="0"/>
              <a:t> </a:t>
            </a:r>
            <a:r>
              <a:rPr lang="en-US" dirty="0" smtClean="0"/>
              <a:t>Every Wed Felony at 12 pm/Misdemeanor at 2 pm ( Phase 1 Participants have to attend every week); Also Court holds monthly staff/Judge meeting</a:t>
            </a:r>
            <a:endParaRPr lang="en-US" dirty="0"/>
          </a:p>
        </p:txBody>
      </p:sp>
    </p:spTree>
    <p:extLst>
      <p:ext uri="{BB962C8B-B14F-4D97-AF65-F5344CB8AC3E}">
        <p14:creationId xmlns:p14="http://schemas.microsoft.com/office/powerpoint/2010/main" val="1976070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1"/>
            <a:ext cx="7315200" cy="1066800"/>
          </a:xfrm>
        </p:spPr>
        <p:txBody>
          <a:bodyPr>
            <a:normAutofit fontScale="90000"/>
          </a:bodyPr>
          <a:lstStyle/>
          <a:p>
            <a:r>
              <a:rPr lang="en-US" dirty="0" smtClean="0"/>
              <a:t>     Hearings Process			</a:t>
            </a:r>
            <a:endParaRPr lang="en-US" dirty="0"/>
          </a:p>
        </p:txBody>
      </p:sp>
      <p:sp>
        <p:nvSpPr>
          <p:cNvPr id="4" name="Content Placeholder 3"/>
          <p:cNvSpPr>
            <a:spLocks noGrp="1"/>
          </p:cNvSpPr>
          <p:nvPr>
            <p:ph idx="1"/>
          </p:nvPr>
        </p:nvSpPr>
        <p:spPr>
          <a:xfrm>
            <a:off x="914400" y="1295400"/>
            <a:ext cx="7315200" cy="5013961"/>
          </a:xfrm>
        </p:spPr>
        <p:txBody>
          <a:bodyPr>
            <a:normAutofit fontScale="92500" lnSpcReduction="20000"/>
          </a:bodyPr>
          <a:lstStyle/>
          <a:p>
            <a:r>
              <a:rPr lang="en-US" dirty="0" smtClean="0"/>
              <a:t>All participants, case managers, parole officers and judges sit through the whole hearing in open court room. Each participant benefits from witnessing the others progress and failures.</a:t>
            </a:r>
          </a:p>
          <a:p>
            <a:endParaRPr lang="en-US" dirty="0" smtClean="0"/>
          </a:p>
          <a:p>
            <a:r>
              <a:rPr lang="en-US" dirty="0" smtClean="0"/>
              <a:t>Each participant is called forward and the Judge’s interview them directly. (sometimes case manager’s comment first and then participant is questioned after) I witnessed several participants read written essays explaining prior failures and/or plans to succeed.</a:t>
            </a:r>
          </a:p>
          <a:p>
            <a:endParaRPr lang="en-US" dirty="0" smtClean="0"/>
          </a:p>
          <a:p>
            <a:r>
              <a:rPr lang="en-US" dirty="0" smtClean="0"/>
              <a:t>Case managers comment on successes and concerns, participation, any drug testing and or failure to take medications as prescribed. </a:t>
            </a:r>
          </a:p>
          <a:p>
            <a:r>
              <a:rPr lang="en-US" dirty="0" smtClean="0"/>
              <a:t>Judge enters sanctions and/or assignments. If, a participant has violated term of agreement (</a:t>
            </a:r>
            <a:r>
              <a:rPr lang="en-US" dirty="0" err="1" smtClean="0"/>
              <a:t>ie</a:t>
            </a:r>
            <a:r>
              <a:rPr lang="en-US" dirty="0" smtClean="0"/>
              <a:t> committed a crime or failed drug test or failed to appear) Judge may issue warrant and or have them held in jail.</a:t>
            </a:r>
          </a:p>
          <a:p>
            <a:r>
              <a:rPr lang="en-US" dirty="0"/>
              <a:t> </a:t>
            </a:r>
            <a:r>
              <a:rPr lang="en-US" dirty="0" smtClean="0"/>
              <a:t>I witnessed two graduations where individuals had family present to celebrate the completion of the program.</a:t>
            </a: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220775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Services Provided</a:t>
            </a:r>
            <a:endParaRPr lang="en-US" dirty="0"/>
          </a:p>
        </p:txBody>
      </p:sp>
      <p:sp>
        <p:nvSpPr>
          <p:cNvPr id="3" name="Content Placeholder 2"/>
          <p:cNvSpPr>
            <a:spLocks noGrp="1"/>
          </p:cNvSpPr>
          <p:nvPr>
            <p:ph idx="1"/>
          </p:nvPr>
        </p:nvSpPr>
        <p:spPr/>
        <p:txBody>
          <a:bodyPr>
            <a:normAutofit/>
          </a:bodyPr>
          <a:lstStyle/>
          <a:p>
            <a:r>
              <a:rPr lang="en-US" dirty="0" smtClean="0"/>
              <a:t>Case Management (each program provides this via different funding so it is not clear what training and or requirements are in place for the CM’s)</a:t>
            </a:r>
          </a:p>
          <a:p>
            <a:r>
              <a:rPr lang="en-US" dirty="0" smtClean="0"/>
              <a:t>Transportation (bus pass) to medical and psychiatric apts. </a:t>
            </a:r>
          </a:p>
          <a:p>
            <a:r>
              <a:rPr lang="en-US" dirty="0" smtClean="0"/>
              <a:t>Counseling</a:t>
            </a:r>
          </a:p>
          <a:p>
            <a:r>
              <a:rPr lang="en-US" dirty="0" smtClean="0"/>
              <a:t>Illness, Management and Recovery Group Sessions</a:t>
            </a:r>
          </a:p>
          <a:p>
            <a:r>
              <a:rPr lang="en-US" dirty="0" smtClean="0"/>
              <a:t>Peer support (Jeff </a:t>
            </a:r>
            <a:r>
              <a:rPr lang="en-US" dirty="0" err="1" smtClean="0"/>
              <a:t>Cty</a:t>
            </a:r>
            <a:r>
              <a:rPr lang="en-US" dirty="0" smtClean="0"/>
              <a:t>)</a:t>
            </a:r>
          </a:p>
          <a:p>
            <a:r>
              <a:rPr lang="en-US" dirty="0" smtClean="0"/>
              <a:t>Supported Employment (Jeff </a:t>
            </a:r>
            <a:r>
              <a:rPr lang="en-US" dirty="0" err="1" smtClean="0"/>
              <a:t>Cty</a:t>
            </a:r>
            <a:r>
              <a:rPr lang="en-US" dirty="0" smtClean="0"/>
              <a:t>)</a:t>
            </a:r>
            <a:endParaRPr lang="en-US" dirty="0"/>
          </a:p>
        </p:txBody>
      </p:sp>
    </p:spTree>
    <p:extLst>
      <p:ext uri="{BB962C8B-B14F-4D97-AF65-F5344CB8AC3E}">
        <p14:creationId xmlns:p14="http://schemas.microsoft.com/office/powerpoint/2010/main" val="3033404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“Services”	</a:t>
            </a:r>
            <a:endParaRPr lang="en-US" dirty="0"/>
          </a:p>
        </p:txBody>
      </p:sp>
      <p:sp>
        <p:nvSpPr>
          <p:cNvPr id="3" name="Content Placeholder 2"/>
          <p:cNvSpPr>
            <a:spLocks noGrp="1"/>
          </p:cNvSpPr>
          <p:nvPr>
            <p:ph idx="1"/>
          </p:nvPr>
        </p:nvSpPr>
        <p:spPr/>
        <p:txBody>
          <a:bodyPr>
            <a:normAutofit/>
          </a:bodyPr>
          <a:lstStyle/>
          <a:p>
            <a:r>
              <a:rPr lang="en-US" dirty="0" smtClean="0"/>
              <a:t>Random medication monitoring/counts</a:t>
            </a:r>
          </a:p>
          <a:p>
            <a:r>
              <a:rPr lang="en-US" dirty="0" smtClean="0"/>
              <a:t>Random drug and alcohol screening/testing</a:t>
            </a:r>
          </a:p>
          <a:p>
            <a:r>
              <a:rPr lang="en-US" dirty="0" smtClean="0"/>
              <a:t>Monitoring of program compliance</a:t>
            </a:r>
          </a:p>
          <a:p>
            <a:r>
              <a:rPr lang="en-US" dirty="0" smtClean="0"/>
              <a:t>Progress and hearing attendance reporting</a:t>
            </a:r>
          </a:p>
          <a:p>
            <a:r>
              <a:rPr lang="en-US" dirty="0" smtClean="0"/>
              <a:t>Parole Officer</a:t>
            </a:r>
          </a:p>
          <a:p>
            <a:r>
              <a:rPr lang="en-US" dirty="0" smtClean="0"/>
              <a:t>Referral to in-patient treatment for mental health and substance abuse</a:t>
            </a:r>
          </a:p>
          <a:p>
            <a:r>
              <a:rPr lang="en-US" dirty="0" smtClean="0"/>
              <a:t>curfew</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72083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Sanctions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Jail</a:t>
            </a:r>
          </a:p>
          <a:p>
            <a:r>
              <a:rPr lang="en-US" dirty="0" smtClean="0"/>
              <a:t>Community Service</a:t>
            </a:r>
          </a:p>
          <a:p>
            <a:r>
              <a:rPr lang="en-US" dirty="0" smtClean="0"/>
              <a:t>Written Essays</a:t>
            </a:r>
          </a:p>
          <a:p>
            <a:r>
              <a:rPr lang="en-US" dirty="0" smtClean="0"/>
              <a:t>Curfew</a:t>
            </a:r>
          </a:p>
          <a:p>
            <a:r>
              <a:rPr lang="en-US" dirty="0" smtClean="0"/>
              <a:t>Home Incarceration</a:t>
            </a:r>
          </a:p>
          <a:p>
            <a:r>
              <a:rPr lang="en-US" dirty="0" smtClean="0"/>
              <a:t>Contempt Orders</a:t>
            </a:r>
          </a:p>
          <a:p>
            <a:r>
              <a:rPr lang="en-US" dirty="0" smtClean="0"/>
              <a:t>Removal from MH Court Program</a:t>
            </a:r>
          </a:p>
          <a:p>
            <a:r>
              <a:rPr lang="en-US" dirty="0" smtClean="0"/>
              <a:t>Additional Group or Individual Sessions</a:t>
            </a:r>
          </a:p>
          <a:p>
            <a:r>
              <a:rPr lang="en-US" dirty="0" smtClean="0"/>
              <a:t>Extra AA/NA meetings, Substance Abuse </a:t>
            </a:r>
            <a:r>
              <a:rPr lang="en-US" dirty="0" err="1" smtClean="0"/>
              <a:t>Trtmt</a:t>
            </a:r>
            <a:endParaRPr lang="en-US" dirty="0" smtClean="0"/>
          </a:p>
          <a:p>
            <a:r>
              <a:rPr lang="en-US" dirty="0" smtClean="0"/>
              <a:t>Ankle Monitoring</a:t>
            </a:r>
          </a:p>
          <a:p>
            <a:r>
              <a:rPr lang="en-US" dirty="0" smtClean="0"/>
              <a:t>Revert to Prior Phase – Demotion in Program Progress</a:t>
            </a:r>
          </a:p>
          <a:p>
            <a:endParaRPr lang="en-US" dirty="0"/>
          </a:p>
        </p:txBody>
      </p:sp>
    </p:spTree>
    <p:extLst>
      <p:ext uri="{BB962C8B-B14F-4D97-AF65-F5344CB8AC3E}">
        <p14:creationId xmlns:p14="http://schemas.microsoft.com/office/powerpoint/2010/main" val="2587964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1"/>
            <a:ext cx="7315200" cy="914400"/>
          </a:xfrm>
        </p:spPr>
        <p:txBody>
          <a:bodyPr/>
          <a:lstStyle/>
          <a:p>
            <a:r>
              <a:rPr lang="en-US" dirty="0" smtClean="0"/>
              <a:t>Program Length</a:t>
            </a:r>
            <a:endParaRPr lang="en-US" dirty="0"/>
          </a:p>
        </p:txBody>
      </p:sp>
      <p:sp>
        <p:nvSpPr>
          <p:cNvPr id="3" name="Content Placeholder 2"/>
          <p:cNvSpPr>
            <a:spLocks noGrp="1"/>
          </p:cNvSpPr>
          <p:nvPr>
            <p:ph idx="1"/>
          </p:nvPr>
        </p:nvSpPr>
        <p:spPr>
          <a:xfrm>
            <a:off x="914400" y="1219200"/>
            <a:ext cx="7315200" cy="5090161"/>
          </a:xfrm>
        </p:spPr>
        <p:txBody>
          <a:bodyPr>
            <a:normAutofit fontScale="92500" lnSpcReduction="20000"/>
          </a:bodyPr>
          <a:lstStyle/>
          <a:p>
            <a:pPr marL="0" indent="0">
              <a:buNone/>
            </a:pPr>
            <a:r>
              <a:rPr lang="en-US" dirty="0" smtClean="0"/>
              <a:t>NKY : Minimum time in program is one year…..no maximum.</a:t>
            </a:r>
          </a:p>
          <a:p>
            <a:pPr marL="0" indent="0">
              <a:buNone/>
            </a:pPr>
            <a:r>
              <a:rPr lang="en-US" dirty="0" smtClean="0"/>
              <a:t>Phase I you attend court every 2 weeks, phase II you attend court every month, and Phase III you are on docket every 6 weeks, Phase IV you are responsible for aftercare agreement.</a:t>
            </a:r>
          </a:p>
          <a:p>
            <a:pPr marL="0" indent="0">
              <a:buNone/>
            </a:pPr>
            <a:endParaRPr lang="en-US" dirty="0"/>
          </a:p>
          <a:p>
            <a:pPr marL="0" indent="0">
              <a:buNone/>
            </a:pPr>
            <a:r>
              <a:rPr lang="en-US" dirty="0" smtClean="0"/>
              <a:t>Hardin </a:t>
            </a:r>
            <a:r>
              <a:rPr lang="en-US" dirty="0" err="1" smtClean="0"/>
              <a:t>Cty</a:t>
            </a:r>
            <a:r>
              <a:rPr lang="en-US" dirty="0" smtClean="0"/>
              <a:t> Minimum is 18 months. There is an individual participant plan developed in phase I (6 months) of the program. You attend court every week this first 6 months. Phase II lasts 8 months and court is required every other week. Phase III is 4 months and you attend court every three weeks. Aftercare is for 6 months, you are not required to go to court and if you remain stable you graduate.</a:t>
            </a:r>
          </a:p>
          <a:p>
            <a:pPr marL="0" indent="0">
              <a:buNone/>
            </a:pPr>
            <a:endParaRPr lang="en-US" dirty="0"/>
          </a:p>
          <a:p>
            <a:pPr marL="0" indent="0">
              <a:buNone/>
            </a:pPr>
            <a:r>
              <a:rPr lang="en-US" dirty="0" smtClean="0"/>
              <a:t>Jefferson </a:t>
            </a:r>
            <a:r>
              <a:rPr lang="en-US" dirty="0" err="1" smtClean="0"/>
              <a:t>Cty</a:t>
            </a:r>
            <a:r>
              <a:rPr lang="en-US" dirty="0" smtClean="0"/>
              <a:t> has an individualized system where court enters specific orders, requirements for each individual. Judge determines timing of when individual needs to return to court based on specific circumstances. Generally participants are in program for one year to two years max. Graduation is scheduled based on discretion of court and program administrators, treatment team.</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88702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Peer Support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NKY has a peer specialist who sits on their MH Court board. </a:t>
            </a:r>
          </a:p>
          <a:p>
            <a:pPr marL="0" indent="0">
              <a:buNone/>
            </a:pPr>
            <a:endParaRPr lang="en-US" dirty="0"/>
          </a:p>
          <a:p>
            <a:pPr marL="0" indent="0">
              <a:buNone/>
            </a:pPr>
            <a:r>
              <a:rPr lang="en-US" dirty="0" smtClean="0"/>
              <a:t>Jefferson </a:t>
            </a:r>
            <a:r>
              <a:rPr lang="en-US" dirty="0" err="1" smtClean="0"/>
              <a:t>Cty</a:t>
            </a:r>
            <a:r>
              <a:rPr lang="en-US" dirty="0" smtClean="0"/>
              <a:t> had a peer support specialist who worked in the mental health court program full time and worked with individual participants but they have been transferred to working with ACT team.</a:t>
            </a:r>
          </a:p>
          <a:p>
            <a:pPr marL="0" indent="0">
              <a:buNone/>
            </a:pPr>
            <a:endParaRPr lang="en-US" dirty="0"/>
          </a:p>
          <a:p>
            <a:pPr marL="0" indent="0">
              <a:buNone/>
            </a:pPr>
            <a:r>
              <a:rPr lang="en-US" dirty="0" smtClean="0"/>
              <a:t>Hardin </a:t>
            </a:r>
            <a:r>
              <a:rPr lang="en-US" dirty="0" err="1" smtClean="0"/>
              <a:t>Cty</a:t>
            </a:r>
            <a:r>
              <a:rPr lang="en-US" dirty="0" smtClean="0"/>
              <a:t> at time of this report was not utilizing peer support workers in program.</a:t>
            </a:r>
            <a:endParaRPr lang="en-US" dirty="0"/>
          </a:p>
        </p:txBody>
      </p:sp>
    </p:spTree>
    <p:extLst>
      <p:ext uri="{BB962C8B-B14F-4D97-AF65-F5344CB8AC3E}">
        <p14:creationId xmlns:p14="http://schemas.microsoft.com/office/powerpoint/2010/main" val="2550419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a:t>
            </a:r>
            <a:endParaRPr lang="en-US" dirty="0"/>
          </a:p>
        </p:txBody>
      </p:sp>
      <p:sp>
        <p:nvSpPr>
          <p:cNvPr id="3" name="Content Placeholder 2"/>
          <p:cNvSpPr>
            <a:spLocks noGrp="1"/>
          </p:cNvSpPr>
          <p:nvPr>
            <p:ph idx="1"/>
          </p:nvPr>
        </p:nvSpPr>
        <p:spPr/>
        <p:txBody>
          <a:bodyPr>
            <a:normAutofit/>
          </a:bodyPr>
          <a:lstStyle/>
          <a:p>
            <a:r>
              <a:rPr lang="en-US" dirty="0" smtClean="0"/>
              <a:t>Alternative to Jail</a:t>
            </a:r>
          </a:p>
          <a:p>
            <a:r>
              <a:rPr lang="en-US" dirty="0" smtClean="0"/>
              <a:t>Voluntary Plea Agreement (represented by counsel when you enter this agreement)</a:t>
            </a:r>
          </a:p>
          <a:p>
            <a:r>
              <a:rPr lang="en-US" dirty="0" smtClean="0"/>
              <a:t>System Cost Savings </a:t>
            </a:r>
          </a:p>
          <a:p>
            <a:r>
              <a:rPr lang="en-US" dirty="0" smtClean="0"/>
              <a:t>Access to Treatment</a:t>
            </a:r>
          </a:p>
          <a:p>
            <a:r>
              <a:rPr lang="en-US" dirty="0" smtClean="0"/>
              <a:t>Dismissal of Underlying Charges upon program completion</a:t>
            </a:r>
          </a:p>
          <a:p>
            <a:r>
              <a:rPr lang="en-US" dirty="0" smtClean="0"/>
              <a:t>Modification of Probation upon program completion</a:t>
            </a:r>
          </a:p>
          <a:p>
            <a:r>
              <a:rPr lang="en-US" dirty="0"/>
              <a:t> </a:t>
            </a:r>
            <a:r>
              <a:rPr lang="en-US" dirty="0" smtClean="0"/>
              <a:t>time limited</a:t>
            </a:r>
          </a:p>
          <a:p>
            <a:r>
              <a:rPr lang="en-US" dirty="0" smtClean="0"/>
              <a:t>Discretion to Judiciary – Alternative Sentencing</a:t>
            </a:r>
          </a:p>
          <a:p>
            <a:endParaRPr lang="en-US" dirty="0"/>
          </a:p>
        </p:txBody>
      </p:sp>
    </p:spTree>
    <p:extLst>
      <p:ext uri="{BB962C8B-B14F-4D97-AF65-F5344CB8AC3E}">
        <p14:creationId xmlns:p14="http://schemas.microsoft.com/office/powerpoint/2010/main" val="3333878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Lack of services provided</a:t>
            </a:r>
          </a:p>
          <a:p>
            <a:r>
              <a:rPr lang="en-US" dirty="0" smtClean="0"/>
              <a:t>Burden of numerous court appearances</a:t>
            </a:r>
          </a:p>
          <a:p>
            <a:r>
              <a:rPr lang="en-US" dirty="0" smtClean="0"/>
              <a:t>Loss of Civil Rights (curfews/ testing)</a:t>
            </a:r>
          </a:p>
          <a:p>
            <a:r>
              <a:rPr lang="en-US" dirty="0" smtClean="0"/>
              <a:t>Competency? </a:t>
            </a:r>
            <a:r>
              <a:rPr lang="en-US" dirty="0"/>
              <a:t>v</a:t>
            </a:r>
            <a:r>
              <a:rPr lang="en-US" dirty="0" smtClean="0"/>
              <a:t>.  Informed Choice</a:t>
            </a:r>
          </a:p>
          <a:p>
            <a:r>
              <a:rPr lang="en-US" dirty="0" smtClean="0"/>
              <a:t>Jail Time v. Time In Mental Health Ct Monitored Program</a:t>
            </a:r>
          </a:p>
          <a:p>
            <a:r>
              <a:rPr lang="en-US" dirty="0" smtClean="0"/>
              <a:t>Sanctions</a:t>
            </a:r>
          </a:p>
          <a:p>
            <a:r>
              <a:rPr lang="en-US" dirty="0" smtClean="0"/>
              <a:t>Probation for length of program?</a:t>
            </a:r>
          </a:p>
          <a:p>
            <a:r>
              <a:rPr lang="en-US" dirty="0" smtClean="0"/>
              <a:t>Monitoring v. Treatment</a:t>
            </a:r>
          </a:p>
          <a:p>
            <a:r>
              <a:rPr lang="en-US" dirty="0" smtClean="0"/>
              <a:t>Does not appear to be any formal inquiry/testing to determine whether participants have an intellectual disability or whether they might qualify for more intensive community based services</a:t>
            </a:r>
            <a:endParaRPr lang="en-US" dirty="0"/>
          </a:p>
        </p:txBody>
      </p:sp>
    </p:spTree>
    <p:extLst>
      <p:ext uri="{BB962C8B-B14F-4D97-AF65-F5344CB8AC3E}">
        <p14:creationId xmlns:p14="http://schemas.microsoft.com/office/powerpoint/2010/main" val="1973892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KY P&amp;A June 2014</a:t>
            </a:r>
            <a:endParaRPr lang="en-US" dirty="0"/>
          </a:p>
        </p:txBody>
      </p:sp>
      <p:sp>
        <p:nvSpPr>
          <p:cNvPr id="3" name="Content Placeholder 2"/>
          <p:cNvSpPr>
            <a:spLocks noGrp="1"/>
          </p:cNvSpPr>
          <p:nvPr>
            <p:ph idx="1"/>
          </p:nvPr>
        </p:nvSpPr>
        <p:spPr/>
        <p:txBody>
          <a:bodyPr>
            <a:normAutofit lnSpcReduction="10000"/>
          </a:bodyPr>
          <a:lstStyle/>
          <a:p>
            <a:pPr marL="45720" indent="0">
              <a:buNone/>
            </a:pPr>
            <a:r>
              <a:rPr lang="en-US" dirty="0"/>
              <a:t>Protection and Advocacy</a:t>
            </a:r>
          </a:p>
          <a:p>
            <a:pPr marL="45720" indent="0">
              <a:buNone/>
            </a:pPr>
            <a:r>
              <a:rPr lang="en-US" dirty="0"/>
              <a:t>100 Fair Oaks Lane, 3rd Floor</a:t>
            </a:r>
          </a:p>
          <a:p>
            <a:pPr marL="45720" indent="0">
              <a:buNone/>
            </a:pPr>
            <a:r>
              <a:rPr lang="en-US" dirty="0"/>
              <a:t>Frankfort, KY 40601</a:t>
            </a:r>
          </a:p>
          <a:p>
            <a:pPr marL="45720" indent="0">
              <a:buNone/>
            </a:pPr>
            <a:r>
              <a:rPr lang="en-US" u="sng" dirty="0">
                <a:hlinkClick r:id="rId2"/>
              </a:rPr>
              <a:t>Rebekah.cotton@ky.gov</a:t>
            </a:r>
            <a:endParaRPr lang="en-US" dirty="0"/>
          </a:p>
          <a:p>
            <a:pPr marL="45720" indent="0">
              <a:buNone/>
            </a:pPr>
            <a:r>
              <a:rPr lang="en-US" dirty="0"/>
              <a:t>502-564-2967</a:t>
            </a:r>
          </a:p>
          <a:p>
            <a:pPr marL="45720" indent="0">
              <a:buNone/>
            </a:pPr>
            <a:r>
              <a:rPr lang="en-US" dirty="0"/>
              <a:t>502-564-0848 (fax</a:t>
            </a:r>
            <a:r>
              <a:rPr lang="en-US" dirty="0" smtClean="0"/>
              <a:t>)</a:t>
            </a:r>
          </a:p>
          <a:p>
            <a:pPr marL="45720" indent="0">
              <a:buNone/>
            </a:pPr>
            <a:endParaRPr lang="en-US" dirty="0"/>
          </a:p>
          <a:p>
            <a:pPr marL="45720" indent="0">
              <a:buNone/>
            </a:pPr>
            <a:r>
              <a:rPr lang="en-US" dirty="0" smtClean="0"/>
              <a:t>Supreme Court Orders approving rules for each of the mental health courts can be reviewed via request from mental health court administrators.</a:t>
            </a:r>
            <a:endParaRPr lang="en-US" dirty="0"/>
          </a:p>
          <a:p>
            <a:endParaRPr lang="en-US" dirty="0" smtClean="0"/>
          </a:p>
        </p:txBody>
      </p:sp>
    </p:spTree>
    <p:extLst>
      <p:ext uri="{BB962C8B-B14F-4D97-AF65-F5344CB8AC3E}">
        <p14:creationId xmlns:p14="http://schemas.microsoft.com/office/powerpoint/2010/main" val="2842857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2"/>
            <a:ext cx="8229600" cy="1447799"/>
          </a:xfrm>
        </p:spPr>
        <p:txBody>
          <a:bodyPr>
            <a:normAutofit/>
          </a:bodyPr>
          <a:lstStyle/>
          <a:p>
            <a:r>
              <a:rPr lang="en-US" dirty="0" smtClean="0"/>
              <a:t>Where are the Mental Health Courts? </a:t>
            </a:r>
            <a:endParaRPr lang="en-US" dirty="0"/>
          </a:p>
        </p:txBody>
      </p:sp>
      <p:sp>
        <p:nvSpPr>
          <p:cNvPr id="3" name="Content Placeholder 2"/>
          <p:cNvSpPr>
            <a:spLocks noGrp="1"/>
          </p:cNvSpPr>
          <p:nvPr>
            <p:ph idx="1"/>
          </p:nvPr>
        </p:nvSpPr>
        <p:spPr>
          <a:xfrm>
            <a:off x="2057400" y="2057402"/>
            <a:ext cx="5029200" cy="2643611"/>
          </a:xfrm>
        </p:spPr>
        <p:txBody>
          <a:bodyPr/>
          <a:lstStyle/>
          <a:p>
            <a:pPr marL="0" indent="0">
              <a:buNone/>
            </a:pPr>
            <a:endParaRPr lang="en-US" dirty="0" smtClean="0"/>
          </a:p>
          <a:p>
            <a:pPr marL="0" indent="0">
              <a:buNone/>
            </a:pPr>
            <a:endParaRPr lang="en-US" dirty="0"/>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b="24772"/>
          <a:stretch/>
        </p:blipFill>
        <p:spPr bwMode="auto">
          <a:xfrm>
            <a:off x="2076069" y="2362200"/>
            <a:ext cx="4688931" cy="23388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5-Point Star 3"/>
          <p:cNvSpPr/>
          <p:nvPr/>
        </p:nvSpPr>
        <p:spPr>
          <a:xfrm>
            <a:off x="4420535" y="3188706"/>
            <a:ext cx="123168" cy="1143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3303006"/>
            <a:ext cx="3286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2514601"/>
            <a:ext cx="328613"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1922" y="3652194"/>
            <a:ext cx="328613" cy="234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62000" y="4876801"/>
            <a:ext cx="7848600" cy="1200329"/>
          </a:xfrm>
          <a:prstGeom prst="rect">
            <a:avLst/>
          </a:prstGeom>
          <a:noFill/>
        </p:spPr>
        <p:txBody>
          <a:bodyPr wrap="square" rtlCol="0">
            <a:spAutoFit/>
          </a:bodyPr>
          <a:lstStyle/>
          <a:p>
            <a:r>
              <a:rPr lang="en-US" dirty="0" smtClean="0"/>
              <a:t>Louisville, Jefferson County (</a:t>
            </a:r>
            <a:r>
              <a:rPr lang="en-US" dirty="0" smtClean="0">
                <a:solidFill>
                  <a:srgbClr val="FF0000"/>
                </a:solidFill>
              </a:rPr>
              <a:t>~72 </a:t>
            </a:r>
            <a:r>
              <a:rPr lang="en-US" dirty="0" smtClean="0"/>
              <a:t>grad-since 2003) Seven Counties </a:t>
            </a:r>
          </a:p>
          <a:p>
            <a:r>
              <a:rPr lang="en-US" dirty="0" smtClean="0"/>
              <a:t>Boone, Campbell and Kenton County (</a:t>
            </a:r>
            <a:r>
              <a:rPr lang="en-US" dirty="0" smtClean="0">
                <a:solidFill>
                  <a:srgbClr val="FF0000"/>
                </a:solidFill>
              </a:rPr>
              <a:t>~54 </a:t>
            </a:r>
            <a:r>
              <a:rPr lang="en-US" dirty="0" smtClean="0"/>
              <a:t>grad since 2008) NKYU</a:t>
            </a:r>
          </a:p>
          <a:p>
            <a:r>
              <a:rPr lang="en-US" dirty="0" smtClean="0"/>
              <a:t>Bowling Green, Hardin County (</a:t>
            </a:r>
            <a:r>
              <a:rPr lang="en-US" dirty="0" smtClean="0">
                <a:solidFill>
                  <a:srgbClr val="FF0000"/>
                </a:solidFill>
              </a:rPr>
              <a:t>~5 </a:t>
            </a:r>
            <a:r>
              <a:rPr lang="en-US" dirty="0" smtClean="0"/>
              <a:t>grad since 2009)	</a:t>
            </a:r>
            <a:r>
              <a:rPr lang="en-US" dirty="0" err="1" smtClean="0"/>
              <a:t>Communicare</a:t>
            </a:r>
            <a:endParaRPr lang="en-US" dirty="0" smtClean="0"/>
          </a:p>
          <a:p>
            <a:r>
              <a:rPr lang="en-US" dirty="0" smtClean="0"/>
              <a:t>Lexington, Fayette County (Currently Rolling Out)	Bluegrass/ESH-UK</a:t>
            </a:r>
            <a:endParaRPr lang="en-US" dirty="0"/>
          </a:p>
        </p:txBody>
      </p:sp>
    </p:spTree>
    <p:extLst>
      <p:ext uri="{BB962C8B-B14F-4D97-AF65-F5344CB8AC3E}">
        <p14:creationId xmlns:p14="http://schemas.microsoft.com/office/powerpoint/2010/main" val="2694075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Mental Health Court?</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sz="3600" b="1" dirty="0" smtClean="0"/>
              <a:t>Mental Health Courts are:</a:t>
            </a:r>
          </a:p>
          <a:p>
            <a:r>
              <a:rPr lang="en-US" dirty="0" smtClean="0"/>
              <a:t>Specialty courts whose rules are approved by the Kentucky Supreme Court </a:t>
            </a:r>
          </a:p>
          <a:p>
            <a:r>
              <a:rPr lang="en-US" dirty="0" smtClean="0"/>
              <a:t>Similar to drug court/veteran’s courts in their diversion principles</a:t>
            </a:r>
          </a:p>
          <a:p>
            <a:r>
              <a:rPr lang="en-US" dirty="0" smtClean="0"/>
              <a:t>Provide Judges with an alternative to incarceration for individuals who meet MH Court admission criteria and would benefit from mental health treatment</a:t>
            </a:r>
          </a:p>
          <a:p>
            <a:r>
              <a:rPr lang="en-US" dirty="0" smtClean="0"/>
              <a:t>Voluntary programs that pre-trial defendants with serious mental illness, who meet admission criteria can plead into in order to avoid a criminal trial/conviction</a:t>
            </a:r>
          </a:p>
          <a:p>
            <a:endParaRPr lang="en-US" dirty="0"/>
          </a:p>
        </p:txBody>
      </p:sp>
    </p:spTree>
    <p:extLst>
      <p:ext uri="{BB962C8B-B14F-4D97-AF65-F5344CB8AC3E}">
        <p14:creationId xmlns:p14="http://schemas.microsoft.com/office/powerpoint/2010/main" val="2283088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Court Defined</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Regional Mental Health Court is an alternative sentencing court pilot program authorized by the KY SCT. MH CT combines case management, judicial oversight, treatment, mental health assessments and drug testing and includes, but is not limited to, the implementation of curfews, sanctions and incentives.</a:t>
            </a:r>
          </a:p>
          <a:p>
            <a:pPr marL="0" indent="0">
              <a:buNone/>
            </a:pPr>
            <a:endParaRPr lang="en-US" dirty="0" smtClean="0"/>
          </a:p>
          <a:p>
            <a:pPr marL="0" indent="0">
              <a:buNone/>
            </a:pPr>
            <a:r>
              <a:rPr lang="en-US" sz="1700" dirty="0" smtClean="0"/>
              <a:t>Definition from the Local Rules for each of the regions approved by the Supreme Court of Kentucky.</a:t>
            </a:r>
            <a:endParaRPr lang="en-US" sz="1700" dirty="0"/>
          </a:p>
        </p:txBody>
      </p:sp>
    </p:spTree>
    <p:extLst>
      <p:ext uri="{BB962C8B-B14F-4D97-AF65-F5344CB8AC3E}">
        <p14:creationId xmlns:p14="http://schemas.microsoft.com/office/powerpoint/2010/main" val="571670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admission criteria?	</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IN GENERAL:</a:t>
            </a:r>
          </a:p>
          <a:p>
            <a:r>
              <a:rPr lang="en-US" dirty="0" smtClean="0"/>
              <a:t>Verifiable Diagnosis of Serious Mental Illness</a:t>
            </a:r>
          </a:p>
          <a:p>
            <a:r>
              <a:rPr lang="en-US" dirty="0" smtClean="0"/>
              <a:t>Individual’s Criminal Charges must be within Court Admission Criteria (Felony and Misdemeanor Courts)</a:t>
            </a:r>
          </a:p>
          <a:p>
            <a:r>
              <a:rPr lang="en-US" dirty="0" smtClean="0"/>
              <a:t>Individual Must be Competent </a:t>
            </a:r>
          </a:p>
          <a:p>
            <a:r>
              <a:rPr lang="en-US" dirty="0" smtClean="0"/>
              <a:t>Individual Must </a:t>
            </a:r>
            <a:r>
              <a:rPr lang="en-US" u="sng" dirty="0" smtClean="0"/>
              <a:t>Agree</a:t>
            </a:r>
            <a:r>
              <a:rPr lang="en-US" dirty="0" smtClean="0"/>
              <a:t> to Submit to Mental Health Court Program</a:t>
            </a:r>
          </a:p>
          <a:p>
            <a:pPr marL="0" indent="0">
              <a:buNone/>
            </a:pPr>
            <a:endParaRPr lang="en-US" dirty="0"/>
          </a:p>
        </p:txBody>
      </p:sp>
    </p:spTree>
    <p:extLst>
      <p:ext uri="{BB962C8B-B14F-4D97-AF65-F5344CB8AC3E}">
        <p14:creationId xmlns:p14="http://schemas.microsoft.com/office/powerpoint/2010/main" val="3861149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Admission Criteria More Like Guidelines……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Even though Rules are in place, MH </a:t>
            </a:r>
            <a:r>
              <a:rPr lang="en-US" dirty="0"/>
              <a:t>C</a:t>
            </a:r>
            <a:r>
              <a:rPr lang="en-US" dirty="0" smtClean="0"/>
              <a:t>ourt’s exercise </a:t>
            </a:r>
            <a:r>
              <a:rPr lang="en-US" u="sng" dirty="0" smtClean="0"/>
              <a:t>wide discretion </a:t>
            </a:r>
            <a:r>
              <a:rPr lang="en-US" dirty="0" smtClean="0"/>
              <a:t>on admission, re-admission and termination……</a:t>
            </a:r>
          </a:p>
          <a:p>
            <a:pPr marL="0" indent="0">
              <a:buNone/>
            </a:pPr>
            <a:r>
              <a:rPr lang="en-US" dirty="0" smtClean="0"/>
              <a:t>Example:</a:t>
            </a:r>
          </a:p>
          <a:p>
            <a:pPr marL="0" indent="0">
              <a:buNone/>
            </a:pPr>
            <a:r>
              <a:rPr lang="en-US" dirty="0" smtClean="0"/>
              <a:t>Jeff</a:t>
            </a:r>
            <a:r>
              <a:rPr lang="en-US" dirty="0"/>
              <a:t>. </a:t>
            </a:r>
            <a:r>
              <a:rPr lang="en-US" dirty="0" err="1"/>
              <a:t>Cty</a:t>
            </a:r>
            <a:r>
              <a:rPr lang="en-US" dirty="0"/>
              <a:t> will permit individuals </a:t>
            </a:r>
            <a:r>
              <a:rPr lang="en-US" dirty="0" smtClean="0"/>
              <a:t>with violent charge so </a:t>
            </a:r>
            <a:r>
              <a:rPr lang="en-US" dirty="0"/>
              <a:t>long as the violence is directly related to the SMI condition and precautions are put in place </a:t>
            </a:r>
            <a:r>
              <a:rPr lang="en-US" dirty="0" smtClean="0"/>
              <a:t>prior, </a:t>
            </a:r>
            <a:r>
              <a:rPr lang="en-US" dirty="0"/>
              <a:t>while NKY precludes admission if violence or sex offense was apart of the criminal charge……….</a:t>
            </a:r>
          </a:p>
          <a:p>
            <a:endParaRPr lang="en-US" dirty="0" smtClean="0"/>
          </a:p>
          <a:p>
            <a:endParaRPr lang="en-US" dirty="0"/>
          </a:p>
          <a:p>
            <a:endParaRPr lang="en-US" dirty="0"/>
          </a:p>
          <a:p>
            <a:endParaRPr lang="en-US" dirty="0"/>
          </a:p>
        </p:txBody>
      </p:sp>
    </p:spTree>
    <p:extLst>
      <p:ext uri="{BB962C8B-B14F-4D97-AF65-F5344CB8AC3E}">
        <p14:creationId xmlns:p14="http://schemas.microsoft.com/office/powerpoint/2010/main" val="448651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Various Funding Sources</a:t>
            </a:r>
            <a:endParaRPr lang="en-US" dirty="0"/>
          </a:p>
        </p:txBody>
      </p:sp>
      <p:pic>
        <p:nvPicPr>
          <p:cNvPr id="1029" name="Picture 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61958" y="2770188"/>
            <a:ext cx="6220084" cy="353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9992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does it cost????</a:t>
            </a:r>
            <a:endParaRPr lang="en-US" dirty="0"/>
          </a:p>
        </p:txBody>
      </p:sp>
      <p:sp>
        <p:nvSpPr>
          <p:cNvPr id="3" name="Content Placeholder 2"/>
          <p:cNvSpPr>
            <a:spLocks noGrp="1"/>
          </p:cNvSpPr>
          <p:nvPr>
            <p:ph idx="1"/>
          </p:nvPr>
        </p:nvSpPr>
        <p:spPr/>
        <p:txBody>
          <a:bodyPr>
            <a:normAutofit lnSpcReduction="10000"/>
          </a:bodyPr>
          <a:lstStyle/>
          <a:p>
            <a:r>
              <a:rPr lang="en-US" dirty="0" smtClean="0"/>
              <a:t>NKY </a:t>
            </a:r>
            <a:r>
              <a:rPr lang="en-US" dirty="0" err="1" smtClean="0"/>
              <a:t>approx</a:t>
            </a:r>
            <a:r>
              <a:rPr lang="en-US" dirty="0" smtClean="0"/>
              <a:t> (three counties) 319k in 2013</a:t>
            </a:r>
          </a:p>
          <a:p>
            <a:r>
              <a:rPr lang="en-US" dirty="0" smtClean="0"/>
              <a:t>Jefferson </a:t>
            </a:r>
            <a:r>
              <a:rPr lang="en-US" dirty="0" err="1" smtClean="0"/>
              <a:t>Cty</a:t>
            </a:r>
            <a:r>
              <a:rPr lang="en-US" dirty="0" smtClean="0"/>
              <a:t> 183k in 2013</a:t>
            </a:r>
          </a:p>
          <a:p>
            <a:r>
              <a:rPr lang="en-US" dirty="0" smtClean="0"/>
              <a:t>Hardin </a:t>
            </a:r>
            <a:r>
              <a:rPr lang="en-US" dirty="0" err="1" smtClean="0"/>
              <a:t>Cty</a:t>
            </a:r>
            <a:r>
              <a:rPr lang="en-US" dirty="0" smtClean="0"/>
              <a:t> (no data made avail)</a:t>
            </a:r>
          </a:p>
          <a:p>
            <a:r>
              <a:rPr lang="en-US" dirty="0" smtClean="0"/>
              <a:t>Fayette estimates roll out budget of 45k for coordinator position</a:t>
            </a:r>
          </a:p>
          <a:p>
            <a:endParaRPr lang="en-US" dirty="0"/>
          </a:p>
          <a:p>
            <a:pPr marL="0" indent="0">
              <a:buNone/>
            </a:pPr>
            <a:r>
              <a:rPr lang="en-US" dirty="0" smtClean="0"/>
              <a:t>All of the programs have staff whose salaries are “in kind” towards their time spent working mental health court dockets/cases…</a:t>
            </a:r>
          </a:p>
          <a:p>
            <a:pPr marL="0" indent="0">
              <a:buNone/>
            </a:pPr>
            <a:endParaRPr lang="en-US" dirty="0" smtClean="0"/>
          </a:p>
          <a:p>
            <a:pPr marL="0" indent="0">
              <a:buNone/>
            </a:pPr>
            <a:r>
              <a:rPr lang="en-US" dirty="0" smtClean="0"/>
              <a:t>All of the programs compete for AOC /DOC grant funding.</a:t>
            </a:r>
            <a:endParaRPr lang="en-US" dirty="0"/>
          </a:p>
        </p:txBody>
      </p:sp>
    </p:spTree>
    <p:extLst>
      <p:ext uri="{BB962C8B-B14F-4D97-AF65-F5344CB8AC3E}">
        <p14:creationId xmlns:p14="http://schemas.microsoft.com/office/powerpoint/2010/main" val="968464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1"/>
            <a:ext cx="7315200" cy="1066800"/>
          </a:xfrm>
        </p:spPr>
        <p:txBody>
          <a:bodyPr>
            <a:normAutofit fontScale="90000"/>
          </a:bodyPr>
          <a:lstStyle/>
          <a:p>
            <a:r>
              <a:rPr lang="en-US" dirty="0" smtClean="0"/>
              <a:t>Administration</a:t>
            </a:r>
            <a:br>
              <a:rPr lang="en-US" dirty="0" smtClean="0"/>
            </a:br>
            <a:endParaRPr lang="en-US" dirty="0"/>
          </a:p>
        </p:txBody>
      </p:sp>
      <p:sp>
        <p:nvSpPr>
          <p:cNvPr id="3" name="Content Placeholder 2"/>
          <p:cNvSpPr>
            <a:spLocks noGrp="1"/>
          </p:cNvSpPr>
          <p:nvPr>
            <p:ph idx="1"/>
          </p:nvPr>
        </p:nvSpPr>
        <p:spPr>
          <a:xfrm>
            <a:off x="914400" y="762000"/>
            <a:ext cx="7315200" cy="5943600"/>
          </a:xfrm>
        </p:spPr>
        <p:txBody>
          <a:bodyPr>
            <a:noAutofit/>
          </a:bodyPr>
          <a:lstStyle/>
          <a:p>
            <a:pPr marL="0" indent="0" fontAlgn="t">
              <a:spcBef>
                <a:spcPts val="0"/>
              </a:spcBef>
              <a:buNone/>
            </a:pPr>
            <a:r>
              <a:rPr lang="en-US" sz="1100" b="1" u="sng" dirty="0" smtClean="0"/>
              <a:t>Jefferson </a:t>
            </a:r>
            <a:r>
              <a:rPr lang="en-US" sz="1100" b="1" u="sng" dirty="0"/>
              <a:t>County</a:t>
            </a:r>
            <a:endParaRPr lang="en-US" sz="1100" dirty="0"/>
          </a:p>
          <a:p>
            <a:pPr marL="0" indent="0" fontAlgn="t">
              <a:spcBef>
                <a:spcPts val="0"/>
              </a:spcBef>
              <a:buNone/>
            </a:pPr>
            <a:r>
              <a:rPr lang="en-US" sz="1100" dirty="0"/>
              <a:t>Jim Burch, </a:t>
            </a:r>
          </a:p>
          <a:p>
            <a:pPr marL="0" indent="0" fontAlgn="t">
              <a:spcBef>
                <a:spcPts val="0"/>
              </a:spcBef>
              <a:buNone/>
            </a:pPr>
            <a:r>
              <a:rPr lang="en-US" sz="1100" dirty="0"/>
              <a:t>Seven Counties CMHC</a:t>
            </a:r>
          </a:p>
          <a:p>
            <a:pPr marL="0" indent="0" fontAlgn="t">
              <a:spcBef>
                <a:spcPts val="0"/>
              </a:spcBef>
              <a:buNone/>
            </a:pPr>
            <a:r>
              <a:rPr lang="en-US" sz="1100" dirty="0"/>
              <a:t>758 South First Street</a:t>
            </a:r>
          </a:p>
          <a:p>
            <a:pPr marL="0" indent="0" fontAlgn="t">
              <a:spcBef>
                <a:spcPts val="0"/>
              </a:spcBef>
              <a:buNone/>
            </a:pPr>
            <a:r>
              <a:rPr lang="en-US" sz="1100" dirty="0"/>
              <a:t>Louisville, KY 40202</a:t>
            </a:r>
          </a:p>
          <a:p>
            <a:pPr marL="0" indent="0" fontAlgn="t">
              <a:spcBef>
                <a:spcPts val="0"/>
              </a:spcBef>
              <a:buNone/>
            </a:pPr>
            <a:r>
              <a:rPr lang="en-US" sz="1100" dirty="0">
                <a:solidFill>
                  <a:srgbClr val="0070C0"/>
                </a:solidFill>
                <a:hlinkClick r:id="rId2"/>
              </a:rPr>
              <a:t>jBurch@sevencounties.org</a:t>
            </a:r>
            <a:endParaRPr lang="en-US" sz="1100" dirty="0">
              <a:solidFill>
                <a:srgbClr val="0070C0"/>
              </a:solidFill>
            </a:endParaRPr>
          </a:p>
          <a:p>
            <a:pPr marL="0" indent="0" fontAlgn="t">
              <a:spcBef>
                <a:spcPts val="0"/>
              </a:spcBef>
              <a:buNone/>
            </a:pPr>
            <a:r>
              <a:rPr lang="en-US" sz="1100" dirty="0"/>
              <a:t>Phone 502-589-8949</a:t>
            </a:r>
          </a:p>
          <a:p>
            <a:pPr marL="0" indent="0" fontAlgn="t">
              <a:spcBef>
                <a:spcPts val="0"/>
              </a:spcBef>
              <a:buNone/>
            </a:pPr>
            <a:r>
              <a:rPr lang="en-US" sz="1100" dirty="0"/>
              <a:t>Fax </a:t>
            </a:r>
            <a:r>
              <a:rPr lang="en-US" sz="1100" dirty="0" smtClean="0"/>
              <a:t>502-589-8949</a:t>
            </a:r>
          </a:p>
          <a:p>
            <a:pPr marL="0" indent="0" fontAlgn="t">
              <a:spcBef>
                <a:spcPts val="0"/>
              </a:spcBef>
              <a:buNone/>
            </a:pPr>
            <a:endParaRPr lang="en-US" sz="1100" dirty="0"/>
          </a:p>
          <a:p>
            <a:pPr marL="0" indent="0" fontAlgn="t">
              <a:spcBef>
                <a:spcPts val="0"/>
              </a:spcBef>
              <a:buNone/>
            </a:pPr>
            <a:r>
              <a:rPr lang="en-US" sz="1100" b="1" u="sng" dirty="0"/>
              <a:t>Bowling Green</a:t>
            </a:r>
            <a:endParaRPr lang="en-US" sz="1100" dirty="0"/>
          </a:p>
          <a:p>
            <a:pPr marL="0" indent="0" fontAlgn="t">
              <a:spcBef>
                <a:spcPts val="0"/>
              </a:spcBef>
              <a:buNone/>
            </a:pPr>
            <a:r>
              <a:rPr lang="en-US" sz="1100" dirty="0"/>
              <a:t>Stephen Hill</a:t>
            </a:r>
          </a:p>
          <a:p>
            <a:pPr marL="0" indent="0" fontAlgn="t">
              <a:spcBef>
                <a:spcPts val="0"/>
              </a:spcBef>
              <a:buNone/>
            </a:pPr>
            <a:r>
              <a:rPr lang="en-US" sz="1100" dirty="0" err="1"/>
              <a:t>Communicare</a:t>
            </a:r>
            <a:endParaRPr lang="en-US" sz="1100" dirty="0"/>
          </a:p>
          <a:p>
            <a:pPr marL="0" indent="0" fontAlgn="t">
              <a:spcBef>
                <a:spcPts val="0"/>
              </a:spcBef>
              <a:buNone/>
            </a:pPr>
            <a:r>
              <a:rPr lang="en-US" sz="1100" dirty="0"/>
              <a:t>1311 N. Dixie Ave. Bldg. A</a:t>
            </a:r>
          </a:p>
          <a:p>
            <a:pPr marL="0" indent="0" fontAlgn="t">
              <a:spcBef>
                <a:spcPts val="0"/>
              </a:spcBef>
              <a:buNone/>
            </a:pPr>
            <a:r>
              <a:rPr lang="en-US" sz="1100" dirty="0"/>
              <a:t>Elizabethtown, KY </a:t>
            </a:r>
            <a:r>
              <a:rPr lang="en-US" sz="1100" dirty="0" smtClean="0"/>
              <a:t>42701</a:t>
            </a:r>
          </a:p>
          <a:p>
            <a:pPr marL="0" indent="0" fontAlgn="t">
              <a:spcBef>
                <a:spcPts val="0"/>
              </a:spcBef>
              <a:buNone/>
            </a:pPr>
            <a:r>
              <a:rPr lang="en-US" sz="1100" u="sng" dirty="0" smtClean="0">
                <a:solidFill>
                  <a:srgbClr val="0070C0"/>
                </a:solidFill>
                <a:hlinkClick r:id="rId3"/>
              </a:rPr>
              <a:t>SHill@communicare.org</a:t>
            </a:r>
            <a:endParaRPr lang="en-US" sz="1100" dirty="0">
              <a:solidFill>
                <a:srgbClr val="0070C0"/>
              </a:solidFill>
            </a:endParaRPr>
          </a:p>
          <a:p>
            <a:pPr marL="0" indent="0" fontAlgn="t">
              <a:spcBef>
                <a:spcPts val="0"/>
              </a:spcBef>
              <a:buNone/>
            </a:pPr>
            <a:r>
              <a:rPr lang="en-US" sz="1100" dirty="0"/>
              <a:t>Phone  (270) 734-0263</a:t>
            </a:r>
          </a:p>
          <a:p>
            <a:pPr marL="0" indent="0" fontAlgn="t">
              <a:spcBef>
                <a:spcPts val="0"/>
              </a:spcBef>
              <a:buNone/>
            </a:pPr>
            <a:r>
              <a:rPr lang="en-US" sz="1100" dirty="0"/>
              <a:t>Fax 270-737-2293</a:t>
            </a:r>
          </a:p>
          <a:p>
            <a:pPr marL="0" indent="0" fontAlgn="t">
              <a:spcBef>
                <a:spcPts val="0"/>
              </a:spcBef>
              <a:buNone/>
            </a:pPr>
            <a:r>
              <a:rPr lang="en-US" sz="1100" dirty="0"/>
              <a:t>Diane </a:t>
            </a:r>
            <a:r>
              <a:rPr lang="en-US" sz="1100" dirty="0" smtClean="0"/>
              <a:t>Hopkins</a:t>
            </a:r>
          </a:p>
          <a:p>
            <a:pPr marL="0" indent="0" fontAlgn="t">
              <a:spcBef>
                <a:spcPts val="0"/>
              </a:spcBef>
              <a:buNone/>
            </a:pPr>
            <a:endParaRPr lang="en-US" sz="1100" dirty="0"/>
          </a:p>
          <a:p>
            <a:pPr marL="0" indent="0" fontAlgn="t">
              <a:spcBef>
                <a:spcPts val="0"/>
              </a:spcBef>
              <a:buNone/>
            </a:pPr>
            <a:r>
              <a:rPr lang="en-US" sz="1100" b="1" u="sng" dirty="0"/>
              <a:t>Fayette</a:t>
            </a:r>
            <a:endParaRPr lang="en-US" sz="1100" dirty="0"/>
          </a:p>
          <a:p>
            <a:pPr marL="0" indent="0" fontAlgn="t">
              <a:spcBef>
                <a:spcPts val="0"/>
              </a:spcBef>
              <a:buNone/>
            </a:pPr>
            <a:r>
              <a:rPr lang="en-US" sz="1100" dirty="0"/>
              <a:t>Unknown- Discussions of having </a:t>
            </a:r>
            <a:r>
              <a:rPr lang="en-US" sz="1100" dirty="0" err="1"/>
              <a:t>BlueGrass</a:t>
            </a:r>
            <a:r>
              <a:rPr lang="en-US" sz="1100" dirty="0"/>
              <a:t> CMHC and DPA attorney co-administer</a:t>
            </a:r>
            <a:r>
              <a:rPr lang="en-US" sz="1100" dirty="0" smtClean="0"/>
              <a:t>…</a:t>
            </a:r>
          </a:p>
          <a:p>
            <a:pPr marL="0" indent="0" fontAlgn="t">
              <a:spcBef>
                <a:spcPts val="0"/>
              </a:spcBef>
              <a:buNone/>
            </a:pPr>
            <a:r>
              <a:rPr lang="en-US" sz="1100" dirty="0" smtClean="0"/>
              <a:t>For More Information Contact John Landon with Department of Public Advocacy</a:t>
            </a:r>
          </a:p>
          <a:p>
            <a:pPr marL="0" indent="0" fontAlgn="t">
              <a:spcBef>
                <a:spcPts val="0"/>
              </a:spcBef>
              <a:buNone/>
            </a:pPr>
            <a:r>
              <a:rPr lang="en-US" sz="1100" dirty="0" smtClean="0">
                <a:solidFill>
                  <a:srgbClr val="0070C0"/>
                </a:solidFill>
              </a:rPr>
              <a:t>John.landon@ky.gov</a:t>
            </a:r>
          </a:p>
          <a:p>
            <a:pPr marL="0" indent="0" fontAlgn="t">
              <a:spcBef>
                <a:spcPts val="0"/>
              </a:spcBef>
              <a:buNone/>
            </a:pPr>
            <a:endParaRPr lang="en-US" sz="1100" dirty="0"/>
          </a:p>
          <a:p>
            <a:pPr marL="0" indent="0" fontAlgn="t">
              <a:spcBef>
                <a:spcPts val="0"/>
              </a:spcBef>
              <a:buNone/>
            </a:pPr>
            <a:r>
              <a:rPr lang="en-US" sz="1100" b="1" u="sng" dirty="0"/>
              <a:t>Northern Kentucky</a:t>
            </a:r>
            <a:endParaRPr lang="en-US" sz="1100" dirty="0"/>
          </a:p>
          <a:p>
            <a:pPr marL="0" indent="0" fontAlgn="t">
              <a:spcBef>
                <a:spcPts val="0"/>
              </a:spcBef>
              <a:buNone/>
            </a:pPr>
            <a:r>
              <a:rPr lang="en-US" sz="1100" dirty="0"/>
              <a:t>Susan L. Brinkman</a:t>
            </a:r>
          </a:p>
          <a:p>
            <a:pPr marL="0" indent="0" fontAlgn="t">
              <a:spcBef>
                <a:spcPts val="0"/>
              </a:spcBef>
              <a:buNone/>
            </a:pPr>
            <a:r>
              <a:rPr lang="en-US" sz="1100" dirty="0"/>
              <a:t>Administrator</a:t>
            </a:r>
          </a:p>
          <a:p>
            <a:pPr marL="0" indent="0" fontAlgn="t">
              <a:spcBef>
                <a:spcPts val="0"/>
              </a:spcBef>
              <a:buNone/>
            </a:pPr>
            <a:r>
              <a:rPr lang="en-US" sz="1100" dirty="0"/>
              <a:t>Northern </a:t>
            </a:r>
            <a:r>
              <a:rPr lang="en-US" sz="1100" dirty="0" err="1"/>
              <a:t>Ky</a:t>
            </a:r>
            <a:r>
              <a:rPr lang="en-US" sz="1100" dirty="0"/>
              <a:t> Regional Mental Health Court</a:t>
            </a:r>
          </a:p>
          <a:p>
            <a:pPr marL="0" indent="0" fontAlgn="t">
              <a:spcBef>
                <a:spcPts val="0"/>
              </a:spcBef>
              <a:buNone/>
            </a:pPr>
            <a:r>
              <a:rPr lang="en-US" sz="1100" dirty="0"/>
              <a:t>Campbell County Courthouse</a:t>
            </a:r>
          </a:p>
          <a:p>
            <a:pPr marL="0" indent="0" fontAlgn="t">
              <a:spcBef>
                <a:spcPts val="0"/>
              </a:spcBef>
              <a:buNone/>
            </a:pPr>
            <a:r>
              <a:rPr lang="en-US" sz="1100" dirty="0"/>
              <a:t>330 York Street, Room 3</a:t>
            </a:r>
          </a:p>
          <a:p>
            <a:pPr marL="0" indent="0" fontAlgn="t">
              <a:spcBef>
                <a:spcPts val="0"/>
              </a:spcBef>
              <a:buNone/>
            </a:pPr>
            <a:r>
              <a:rPr lang="en-US" sz="1100" dirty="0"/>
              <a:t>Newport, KY  </a:t>
            </a:r>
            <a:r>
              <a:rPr lang="en-US" sz="1100" dirty="0" smtClean="0"/>
              <a:t>41071</a:t>
            </a:r>
          </a:p>
          <a:p>
            <a:pPr marL="0" indent="0" fontAlgn="t">
              <a:spcBef>
                <a:spcPts val="0"/>
              </a:spcBef>
              <a:buNone/>
            </a:pPr>
            <a:r>
              <a:rPr lang="en-US" sz="1100" dirty="0">
                <a:solidFill>
                  <a:srgbClr val="0070C0"/>
                </a:solidFill>
              </a:rPr>
              <a:t>nkyrmhc@nku.edu</a:t>
            </a:r>
          </a:p>
          <a:p>
            <a:pPr marL="0" indent="0" fontAlgn="t">
              <a:spcBef>
                <a:spcPts val="0"/>
              </a:spcBef>
              <a:buNone/>
            </a:pPr>
            <a:r>
              <a:rPr lang="en-US" sz="1100" dirty="0"/>
              <a:t>859/360-7728</a:t>
            </a:r>
          </a:p>
          <a:p>
            <a:pPr marL="0" indent="0" fontAlgn="t">
              <a:spcBef>
                <a:spcPts val="0"/>
              </a:spcBef>
              <a:buNone/>
            </a:pPr>
            <a:r>
              <a:rPr lang="en-US" sz="1100" dirty="0"/>
              <a:t>859/360-0582 (fax</a:t>
            </a:r>
            <a:r>
              <a:rPr lang="en-US" sz="1100" dirty="0" smtClean="0"/>
              <a:t>)</a:t>
            </a:r>
            <a:endParaRPr lang="en-US" sz="1100" dirty="0"/>
          </a:p>
        </p:txBody>
      </p:sp>
    </p:spTree>
    <p:extLst>
      <p:ext uri="{BB962C8B-B14F-4D97-AF65-F5344CB8AC3E}">
        <p14:creationId xmlns:p14="http://schemas.microsoft.com/office/powerpoint/2010/main" val="34950937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651</TotalTime>
  <Words>1392</Words>
  <Application>Microsoft Office PowerPoint</Application>
  <PresentationFormat>On-screen Show (4:3)</PresentationFormat>
  <Paragraphs>180</Paragraphs>
  <Slides>19</Slides>
  <Notes>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Perspective</vt:lpstr>
      <vt:lpstr>Mental Health Courts  in Kentucky</vt:lpstr>
      <vt:lpstr>Where are the Mental Health Courts? </vt:lpstr>
      <vt:lpstr>What is Mental Health Court?</vt:lpstr>
      <vt:lpstr>Mental Health Court Defined</vt:lpstr>
      <vt:lpstr>What are the admission criteria? </vt:lpstr>
      <vt:lpstr>Admission Criteria More Like Guidelines……</vt:lpstr>
      <vt:lpstr>Various Funding Sources</vt:lpstr>
      <vt:lpstr>How much does it cost????</vt:lpstr>
      <vt:lpstr>Administration </vt:lpstr>
      <vt:lpstr>Hearings: When &amp; Where</vt:lpstr>
      <vt:lpstr>     Hearings Process   </vt:lpstr>
      <vt:lpstr>  Services Provided</vt:lpstr>
      <vt:lpstr>Other “Services” </vt:lpstr>
      <vt:lpstr>Sanctions</vt:lpstr>
      <vt:lpstr>Program Length</vt:lpstr>
      <vt:lpstr>Peer Support</vt:lpstr>
      <vt:lpstr>PRO’s</vt:lpstr>
      <vt:lpstr>Con’s</vt:lpstr>
      <vt:lpstr>KY P&amp;A June 2014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Courts in Kentucky</dc:title>
  <dc:creator>Cotton, Rebekah (Protection &amp; Advocacy)</dc:creator>
  <cp:lastModifiedBy>Marlatt, Amy (DPA)</cp:lastModifiedBy>
  <cp:revision>31</cp:revision>
  <dcterms:created xsi:type="dcterms:W3CDTF">2014-05-28T18:11:53Z</dcterms:created>
  <dcterms:modified xsi:type="dcterms:W3CDTF">2014-12-09T19:00:03Z</dcterms:modified>
</cp:coreProperties>
</file>