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1"/>
  </p:sldMasterIdLst>
  <p:notesMasterIdLst>
    <p:notesMasterId r:id="rId22"/>
  </p:notesMasterIdLst>
  <p:sldIdLst>
    <p:sldId id="256" r:id="rId2"/>
    <p:sldId id="321" r:id="rId3"/>
    <p:sldId id="322" r:id="rId4"/>
    <p:sldId id="293" r:id="rId5"/>
    <p:sldId id="295" r:id="rId6"/>
    <p:sldId id="298" r:id="rId7"/>
    <p:sldId id="310" r:id="rId8"/>
    <p:sldId id="282" r:id="rId9"/>
    <p:sldId id="283" r:id="rId10"/>
    <p:sldId id="284" r:id="rId11"/>
    <p:sldId id="323" r:id="rId12"/>
    <p:sldId id="288" r:id="rId13"/>
    <p:sldId id="344" r:id="rId14"/>
    <p:sldId id="268" r:id="rId15"/>
    <p:sldId id="347" r:id="rId16"/>
    <p:sldId id="345" r:id="rId17"/>
    <p:sldId id="348" r:id="rId18"/>
    <p:sldId id="274" r:id="rId19"/>
    <p:sldId id="349" r:id="rId20"/>
    <p:sldId id="33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017BA-7EDE-46FF-A2AD-E1AFB042AAFB}" type="datetimeFigureOut">
              <a:rPr lang="en-US" smtClean="0"/>
              <a:t>5/9/2019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C763E-C1D6-4F78-A4FF-942E6614CAAD}" type="slidenum">
              <a:rPr lang="en-US" smtClean="0"/>
              <a:t>‹#›</a:t>
            </a:fld>
            <a:endParaRPr lang="en-US"/>
          </a:p>
        </p:txBody>
      </p:sp>
    </p:spTree>
    <p:extLst>
      <p:ext uri="{BB962C8B-B14F-4D97-AF65-F5344CB8AC3E}">
        <p14:creationId xmlns:p14="http://schemas.microsoft.com/office/powerpoint/2010/main" val="249270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3B129A9-B234-4FDA-83C6-8C50DD529433}" type="datetimeFigureOut">
              <a:rPr lang="en-US" smtClean="0"/>
              <a:t>5/9/2019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62BCAA2-B6D0-4EE4-A8BA-FE1EEB4D7A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129A9-B234-4FDA-83C6-8C50DD529433}"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129A9-B234-4FDA-83C6-8C50DD529433}"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129A9-B234-4FDA-83C6-8C50DD529433}"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129A9-B234-4FDA-83C6-8C50DD529433}"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3B129A9-B234-4FDA-83C6-8C50DD529433}"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BCAA2-B6D0-4EE4-A8BA-FE1EEB4D7A7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3B129A9-B234-4FDA-83C6-8C50DD529433}"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2BCAA2-B6D0-4EE4-A8BA-FE1EEB4D7A7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B129A9-B234-4FDA-83C6-8C50DD529433}"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129A9-B234-4FDA-83C6-8C50DD529433}"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BCAA2-B6D0-4EE4-A8BA-FE1EEB4D7A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3B129A9-B234-4FDA-83C6-8C50DD529433}" type="datetimeFigureOut">
              <a:rPr lang="en-US" smtClean="0"/>
              <a:t>5/9/2019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62BCAA2-B6D0-4EE4-A8BA-FE1EEB4D7A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03B129A9-B234-4FDA-83C6-8C50DD529433}" type="datetimeFigureOut">
              <a:rPr lang="en-US" smtClean="0"/>
              <a:t>5/9/2019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62BCAA2-B6D0-4EE4-A8BA-FE1EEB4D7A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3B129A9-B234-4FDA-83C6-8C50DD529433}" type="datetimeFigureOut">
              <a:rPr lang="en-US" smtClean="0"/>
              <a:t>5/9/2019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62BCAA2-B6D0-4EE4-A8BA-FE1EEB4D7A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Emergency Dispensing Site Exercise</a:t>
            </a:r>
          </a:p>
        </p:txBody>
      </p:sp>
      <p:sp>
        <p:nvSpPr>
          <p:cNvPr id="3" name="Subtitle 2"/>
          <p:cNvSpPr>
            <a:spLocks noGrp="1"/>
          </p:cNvSpPr>
          <p:nvPr>
            <p:ph type="subTitle" idx="1"/>
          </p:nvPr>
        </p:nvSpPr>
        <p:spPr/>
        <p:txBody>
          <a:bodyPr>
            <a:normAutofit/>
          </a:bodyPr>
          <a:lstStyle/>
          <a:p>
            <a:endParaRPr lang="en-US" dirty="0"/>
          </a:p>
          <a:p>
            <a:r>
              <a:rPr lang="en-US" dirty="0"/>
              <a:t>Presented by Liisa Jackson</a:t>
            </a:r>
          </a:p>
          <a:p>
            <a:r>
              <a:rPr lang="en-US" dirty="0"/>
              <a:t>Medical Reserve Corps Coordinator</a:t>
            </a:r>
          </a:p>
          <a:p>
            <a:endParaRPr lang="en-US" dirty="0"/>
          </a:p>
        </p:txBody>
      </p:sp>
    </p:spTree>
    <p:extLst>
      <p:ext uri="{BB962C8B-B14F-4D97-AF65-F5344CB8AC3E}">
        <p14:creationId xmlns:p14="http://schemas.microsoft.com/office/powerpoint/2010/main" val="881400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12-Hour Push Package</a:t>
            </a:r>
          </a:p>
        </p:txBody>
      </p:sp>
      <p:sp>
        <p:nvSpPr>
          <p:cNvPr id="13315" name="Rectangle 3"/>
          <p:cNvSpPr>
            <a:spLocks noGrp="1" noChangeArrowheads="1"/>
          </p:cNvSpPr>
          <p:nvPr>
            <p:ph idx="1"/>
          </p:nvPr>
        </p:nvSpPr>
        <p:spPr>
          <a:xfrm>
            <a:off x="1143000" y="1911350"/>
            <a:ext cx="6629400" cy="4129088"/>
          </a:xfrm>
        </p:spPr>
        <p:txBody>
          <a:bodyPr>
            <a:normAutofit/>
          </a:bodyPr>
          <a:lstStyle/>
          <a:p>
            <a:pPr eaLnBrk="1" hangingPunct="1">
              <a:lnSpc>
                <a:spcPct val="90000"/>
              </a:lnSpc>
            </a:pPr>
            <a:endParaRPr lang="en-US" altLang="en-US"/>
          </a:p>
          <a:p>
            <a:pPr eaLnBrk="1" hangingPunct="1">
              <a:lnSpc>
                <a:spcPct val="90000"/>
              </a:lnSpc>
            </a:pPr>
            <a:r>
              <a:rPr lang="en-US" altLang="en-US"/>
              <a:t>Package containing all items within </a:t>
            </a:r>
            <a:br>
              <a:rPr lang="en-US" altLang="en-US"/>
            </a:br>
            <a:r>
              <a:rPr lang="en-US" altLang="en-US"/>
              <a:t>SNS formulary </a:t>
            </a:r>
          </a:p>
          <a:p>
            <a:pPr lvl="1" eaLnBrk="1" hangingPunct="1">
              <a:lnSpc>
                <a:spcPct val="90000"/>
              </a:lnSpc>
            </a:pPr>
            <a:r>
              <a:rPr lang="en-US" altLang="en-US"/>
              <a:t>Updated/refined periodically</a:t>
            </a:r>
          </a:p>
          <a:p>
            <a:pPr lvl="1" eaLnBrk="1" hangingPunct="1">
              <a:lnSpc>
                <a:spcPct val="90000"/>
              </a:lnSpc>
            </a:pPr>
            <a:r>
              <a:rPr lang="en-US" altLang="en-US"/>
              <a:t>130 cargo containers (50 tons)</a:t>
            </a:r>
          </a:p>
          <a:p>
            <a:pPr lvl="1" eaLnBrk="1" hangingPunct="1">
              <a:lnSpc>
                <a:spcPct val="90000"/>
              </a:lnSpc>
            </a:pPr>
            <a:r>
              <a:rPr lang="en-US" altLang="en-US"/>
              <a:t>8 tractor trailer loads</a:t>
            </a:r>
          </a:p>
          <a:p>
            <a:pPr eaLnBrk="1" hangingPunct="1">
              <a:lnSpc>
                <a:spcPct val="90000"/>
              </a:lnSpc>
            </a:pPr>
            <a:r>
              <a:rPr lang="en-US" altLang="en-US"/>
              <a:t>Strategically located throughout U.S.</a:t>
            </a:r>
          </a:p>
          <a:p>
            <a:pPr eaLnBrk="1" hangingPunct="1">
              <a:lnSpc>
                <a:spcPct val="90000"/>
              </a:lnSpc>
            </a:pPr>
            <a:r>
              <a:rPr lang="en-US" altLang="en-US"/>
              <a:t>Delivered &lt;12 hours by ground or air</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8" y="2408238"/>
            <a:ext cx="16430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50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698264"/>
            <a:ext cx="7620000" cy="1815882"/>
          </a:xfrm>
          <a:prstGeom prst="rect">
            <a:avLst/>
          </a:prstGeom>
        </p:spPr>
        <p:txBody>
          <a:bodyPr wrap="square">
            <a:spAutoFit/>
          </a:bodyPr>
          <a:lstStyle/>
          <a:p>
            <a:pPr algn="ctr" fontAlgn="base"/>
            <a:r>
              <a:rPr lang="en-US" sz="2000" b="1" dirty="0">
                <a:latin typeface="Arial" panose="020B0604020202020204" pitchFamily="34" charset="0"/>
                <a:cs typeface="Arial" panose="020B0604020202020204" pitchFamily="34" charset="0"/>
              </a:rPr>
              <a:t>Breaking News!</a:t>
            </a:r>
          </a:p>
          <a:p>
            <a:pPr algn="ctr" fontAlgn="base"/>
            <a:r>
              <a:rPr lang="en-US" sz="2000" b="1" dirty="0">
                <a:latin typeface="Arial" panose="020B0604020202020204" pitchFamily="34" charset="0"/>
                <a:cs typeface="Arial" panose="020B0604020202020204" pitchFamily="34" charset="0"/>
              </a:rPr>
              <a:t>Hepatitis A outbreak at Fun town Amusement Park </a:t>
            </a:r>
          </a:p>
          <a:p>
            <a:pPr algn="ctr" fontAlgn="base"/>
            <a:endParaRPr lang="en-US" i="1" dirty="0"/>
          </a:p>
          <a:p>
            <a:pPr algn="ctr" fontAlgn="base"/>
            <a:endParaRPr lang="en-US" i="1" dirty="0"/>
          </a:p>
          <a:p>
            <a:pPr algn="ctr"/>
            <a:br>
              <a:rPr lang="en-US" dirty="0"/>
            </a:br>
            <a:endParaRPr lang="en-US" dirty="0"/>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HcAswMBIgACEQEDEQH/xAAbAAABBQEBAAAAAAAAAAAAAAADAAECBAUGB//EAEEQAAIBAwMBBAYHBQUJAAAAAAECAwAEEQUSITETQVFhBhQiMnGBI1KRobHB0QdCU3KSFRYzYoIkJUNzstLh8PH/xAAZAQEBAAMBAAAAAAAAAAAAAAAAAQIDBAX/xAAnEQACAgEEAgIBBQEAAAAAAAAAAQIRAwQSITFBURMiYSMyQnGxFP/aAAwDAQACEQMRAD8A4PbipAVPFLbXvnkWQ2022jbc0ttBYLbT7aKFpbaEsFtpYou2m20Fg8UgtE20+2gsHtpYou2nCUICC80+2jBKfZQAtlS20XbThKpLAbacJRglS24FC2BC4pttG20ttBYHFLbRdtMVNCWCpUTbSqiwe2ltooAIyCDT7KxTvlFugW2nAom2n21Sbge2ltou2ltoLBFabbRsVIKD1486GNgAtOFo/Z+BzT7D4UAAJUwlGWPyqWygABKkEo2ypBKFsBspwlG20ttCAdtIrRtlPsqgr7aW2rGykEoCvtpbKtxW0kzbYULnOMAVsL6NtbQi41q6g0yDGc3DYY/BeprVkz48f7mbMeKc39UUbbSLSaCOSTWbaF2XJjMMjFfIkDFKtqK79GYIxFHJqMyr0kSJQG8xmlXnvWu+Gdq0qPMjqPqri0slGxCF343bvHpW7HGwjUSEM2OSB1qlodmYJnMlsIWKDZhs55PTvrZ2V06aMknKTOfPJXtSK2zypbPKrISn7PjNdVnMVdlPsqyI6kkWXUY7xVshU2eVSCeVWezp+ypYKwTBoyc++Aw86II6mI6gIdmh93g+BqJiI6ijhKINwoWypspbKu7Y34YbT4inNsw5Ubh4jmlgo7Kfs/Kraws7BVUsxOAAMk1Yl0y8iAMttKo6crRyiu2FFvpGb2dLszW4NH7AI+q3MOnxucKJm9tz4Kg5J+VdTo3o3AAJxassY57a+GCfhGD97H5VzZNZjjwuTohpckuXwcTY6Le35Pq9u5Ue85GFX4k8Ctew0Gx7bsnlk1C4HvQWADqp/wA0h9lfvqWvyRXuqeqvctcacs6BVV8IV4zjbgDvHFXJPTSztWhstIjtbG2L7SduSMHBz3D4nNedPXzm6ujuWjhiSfZ0VlpcWmQdrdvbafEBysL4OP8ANK3J/wBO2vNrsEtJ6z9MQcSbud2PHNU59RvbmHUrjV7+W4MduJdgftCu2WPoBhBwT0P4VoTyCXc8a++Nwz58/nXLnVpOzs0r5aO1b0lezY21tpMSwwkogEm0YHHAC9KVcHqqa5PdiWyXMLQxEHsS3PZru5+OaVZJ8GlxlfZwENrbnbdx6iUn7QbY0j3P9ma6rTLuW8eXfaPDGnuSOf8AE5I6fKsn0c0mw1EsLuV5rvd2m+MsFAB8cDvNduIAMZU9Md9enp00rODO0+DP7LypzGQqjHDE/dj9a0ewTvBp2t4RtZsgKCAT54z/ANIrplNLk54QbM0RUSKL6ReO+tUWA67SR5H9aktrGgLGOTjvyMZwcd/lWL1GP2X4J+jHEXfipiLyrYFvbtwIn8BinS3t/AsPgT+FX54eyfDP0ZAhFSFue6tJktBNHDsm3SAlT2L7RjxOMCmaGGP/AIyj4nH41Vmi/JHikvBn+rN4UuxPhWgqp0WZTnwYVaSzkVWeRgirjcGGWGTgez15PSks0Y8tkjilLhIw7hTDDHIMHdJswat21jPck9hGWx1YcBfiegrc9X063vJIr4JKYVUqff3SHPAUcDGOSSfhXMXPpdsuI9PlZjlmjnlkICoCcjaowABgCvOlrpRk659Ho/8AHFqKfHs6TT9HD2M936080KRMXNs+1WA5K9p39P3cij6FNYW9oJ5ilvEGYRWtoGMjAHq0h5GeeBtrJbV557eKzKyyLHEirvbAA2k+yo69OtV4tI1PUNsllE3YqkqmRcAKfb/ePTqOnPjXNLJLJNORvjjUMb2rov32olteivrSBYWBBjRuQMJxn8aw9f1i51MObrUJ5wt2gEcQwoGGIHcO4c+1Wz/ZM1ne2kFyUYz9mxZGL9Rt6kDwrU1DR/Rn0c2R6rPdyGcF0hRWAO3g+5g9/eaxxtRkzPKnKMf6ODv53QzWclo8KK8mwlueHbB5rnTvfIMjPIMsioeeD15wPyrtv2g2trZXcE9h2fqM8YljSJAoXdnnjrzkk+NcnE1vA1vcykXCsm6NXmwrAn3TtAIIOBj41ySVzbDukizZSxwXUsSqzxXEboMxK4kVh7IIPA7utdZq1m9heNauj/RpGOgGPYX6vHXw4rlrbWLi11G31Z9hvVkZ2K9ASOgx3eXSurvdXh1iVLneDO9uhmUKQN44OKRmttWbMK+9nR6BBp0ukWz3EQaTBBJY9xIHf4CmrmoL54YhGM4Ge7zpVs+Q2PGcbbPqdqqpZ2N1HDy42wOB4/Ot/StSllhf1uGRWVQfaQrn4ZrGkm7YW4aHCwQiGNY5pkAUZ8HGTyeTzR4LuSGCeCPtUSfbuK3MoI2nPsndlcnrjrXVDU7ejmlpHLs6iN4XXKuo8iRkVma5PbwS2buI5QrMSjDIJxwSP/elULW/lt7iCbtb1+xcOEe/lKNjHDAscjjpVXVd9wozPO0nZgh5JN3VQeRVy6rfBpGGPSOEtx1+l30d7aRyJgHAVl8Djp51T9Id29ezcLILdtuemTgfnXP6e8lkjKs8wyBwmwDjyKmtSK+ka0KK8m5CztIViLPkrgH2MYH5nrXOpquWdCxSTuihC1yqIJJz2gAyYpGxnyo8ct2I13zsr5P+HMWHl8KsLqEvq88bO7u5QpI8UGY8ZyAOzwc8Zz4cUe11ExPI8w7RTEyoDbQew56Nwgzjwqbl7Nm18fUzrd9TuLnZ2kkrqGESxvvYpx+7yRWlFb+kOx/9nvVTcNoER9rr3Yz/APasWGr3trPaPbToqs7xuBaRqSMR96jI6k/dXNXv7RfSq0a6tjqEgnhd48rHFtzkgd1Zp30zU1Xg1Df6pZ32y4S4QRrnJTbye49D0o9jrLznsHfCSyo3JwM5UA8nnqa5r0i9Odbutcu7Oa6iNvBPLEu5FU7QxXl/h+VH0Kxury83SM7QIkcmCpAyzD2QQfA+fWtc1O7sifPB2vpFot1DZ6iI7y3jntViYPK2xG3E8ZPA64Ge/FeT8m8ftmm+j9wnG4MDwDk4x49e+vVNSvLi67a2u+0ZrpFDoDsYqpPTHhx+dccPRSLUJ4Z4ruZrVkY5jTdyGxyenxqkkn/h6l6J67pOo6JcWdo8PrVvYr604CjLMrDGR1Ix99T9FNV06z0eaLUbyC333bIscrgF8opwAeT0P31yWlWs9ooW1sGFuY19pIXZcBDz7I8fxqnqAMfqskkKPGb8Rgsjthiox048etZLtGX8ZHWa1qNhfanaz6bMJYY+yTKqcD2sjHyIrT1fXrHUrKe3itJJNyrteRAACcEHrnjiuIt4Z7S2BeAw4WNgphaPGAueCB4Vozwaot3cpHbXzKVAj7OBsDDIOuB4Gka3NGOW9kWjnNU0zU2j9VuntpbeMbo2wcrn93HiMn7eKoXWlXP0Imt98SIFikz72E4OByfM5zxXVTpdqWku47pN8ce0XIYdEUEDJ8RzjxrD1rRNRu3tms7a9uI5ok4hj3cpuDbckZ6jI47q17E5tGW39NPyZ/qt+ZE36ZciHdGdwj6K3OeSAOOe+t7T5ZTFcRzsjvb3EturCVH9lcfVJweeh5oF1o15b2Cz3lhqFvELRFkZrdTgqzKM4c842/aKHqN9p+iahqyy9vCZb1nIeL3nYFmxjnpjr5Vk8UYp12Y4ZffkNKSJGG7z76VYn97LST2hBL8yv60q10zs3RDLqdxj2ghH/LFEj1dIyBLFAQe5oRj7jXOi6ZcbtihuhPSpy3UMaghZbycrkRwBiq/zH8h9tWPyeUclnWxX8TdLS2Y4zwgFHN3ayENLp4Zhn3SB1rktHsL6a4bUL5p7eQrsjhROFXwIPT4VqPazH3b+5XjviWt9Ixtm761YEj/dw8eQtT9bsvaAsSB8RzXLtp1wy86ze58kUD7sVEaTdMMNrNyQDkewf+6m2I3SOsS4su/T6KsunFDmzCnPhXJLoJPL6tqG7/K2PzNE/sWQD2NVvvmc/nU2RLukdUW015I3MBAjO5U2n3sg54PkKH6h6PtMZms4i7SdqSVbO/x69awItGTGJ7u7l8S0jj8DR4tGtE5D3PHcZn5pSXTJbfZtR6ZoMd7JewRLHcSljI5Zm37uvBOPsrZtJ4YYDFHIvZPIr7VHQjGO/wAhXKRWlojblQhvgfzNWRGh6bz/AKP/ADUa/JUzX1+xs9avo72/ubmOZAV+glMW4EYwSvOCKqx+j9vCiQ2tzfxW/tZRb1scjHh5/hVURkdFlx/JUtsveJ/l31i0UV36HpLAUtdV1KJgu1C1zvCjw24HHJ7xWTa/syhWTdd6zcyL3BIwMH558620nuI/d7UeRFGivrmNssQ387inRKRRm9Ce2/xPSDUJOmO1UNjHzok3oxqrwPCvpXdiNn38xEnOMHnf35rRTVXGA6x8eEg/WpJqvtHtCu0+DZrGi7Uc7L6DXrwpEPSQ9lGuEjaFsJzngb+OTQpfR7WbXsLf+8Il9otCR2n0WOTgDPXj7K6Y3tlOCJYoH/mQGgpBozyFW0+0Q9eIl58+BShSOR/aJp2r6jNYmK4n1B0RhM6oVUknjjxxiuN/u1rAlZUtizY3ck4JI594DmvcYY7JI1MItUU+6AVHSrSiRlzGCwH1RkfdWxTox2ngSWGtRqES0uQo4A2H9KavfN0ni32Uqt/gUzyG30y1iAwhYjoXYnFaMIEQPZllz9UkVBRUxWdGIcSP3u321MSOBw7fbQAacGlFDpNJn32x/MaMs0n8R/6jVXdUgaUC2LiT+LJ/UakJ5P4j/wBRqqGqamlAs9tJ/Eb7akJpPrt9pquDUs1KBY7d/rt/UaIty54ZiR8ap5qQalIFwMD0cqfBv1pmRgMkez49RVcNU0mK8qSDUoE+PCl86W9HPtLg+Kj8qfYWH0bCTyHDD5UspGmzTZAJHhTEjrVIOT3U2SOhpmANR6cd1AS3sP3jxTrcOhyCAfEDFDJqJpQLXr03fO+f52/WlVPmlTahbMcNUgTilSrIhIHwp9xzjFKlQpMHxqaninpVAOp61NWpUqAmPGpA0qVASHh30s0qVAODSyR30qVATD4zmp7uaVKgCCUsMSASAfW6/b1p9iO2ImKseiPzn5ilSrFqioCwMbFWGGHUZzUd2aelVjyiMYioGlSqgh8zSpUq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picture containing outdoor, water, sky, road&#10;&#10;Description automatically generated">
            <a:extLst>
              <a:ext uri="{FF2B5EF4-FFF2-40B4-BE49-F238E27FC236}">
                <a16:creationId xmlns:a16="http://schemas.microsoft.com/office/drawing/2014/main" id="{4B6B67BB-48FE-4399-A615-FBDF2B0B8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738" y="1676400"/>
            <a:ext cx="6476523" cy="4317682"/>
          </a:xfrm>
          <a:prstGeom prst="rect">
            <a:avLst/>
          </a:prstGeom>
        </p:spPr>
      </p:pic>
    </p:spTree>
    <p:extLst>
      <p:ext uri="{BB962C8B-B14F-4D97-AF65-F5344CB8AC3E}">
        <p14:creationId xmlns:p14="http://schemas.microsoft.com/office/powerpoint/2010/main" val="98526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533400"/>
            <a:ext cx="7024688" cy="1143000"/>
          </a:xfrm>
        </p:spPr>
        <p:txBody>
          <a:bodyPr/>
          <a:lstStyle/>
          <a:p>
            <a:pPr eaLnBrk="1" hangingPunct="1"/>
            <a:r>
              <a:rPr lang="en-US" altLang="en-US" dirty="0"/>
              <a:t>Exercise Scenario</a:t>
            </a:r>
          </a:p>
        </p:txBody>
      </p:sp>
      <p:sp>
        <p:nvSpPr>
          <p:cNvPr id="7171" name="Rectangle 3"/>
          <p:cNvSpPr>
            <a:spLocks noGrp="1" noChangeArrowheads="1"/>
          </p:cNvSpPr>
          <p:nvPr>
            <p:ph idx="1"/>
          </p:nvPr>
        </p:nvSpPr>
        <p:spPr>
          <a:xfrm>
            <a:off x="1219200" y="1524000"/>
            <a:ext cx="6934200" cy="4876800"/>
          </a:xfrm>
        </p:spPr>
        <p:txBody>
          <a:bodyPr rtlCol="0">
            <a:normAutofit/>
          </a:bodyPr>
          <a:lstStyle/>
          <a:p>
            <a:pPr marL="274320" indent="-274320" eaLnBrk="1" fontAlgn="auto" hangingPunct="1">
              <a:spcAft>
                <a:spcPts val="0"/>
              </a:spcAft>
              <a:defRPr/>
            </a:pPr>
            <a:endParaRPr lang="en-US" dirty="0"/>
          </a:p>
          <a:p>
            <a:pPr marL="274320" indent="-274320" eaLnBrk="1" fontAlgn="auto" hangingPunct="1">
              <a:spcAft>
                <a:spcPts val="0"/>
              </a:spcAft>
              <a:defRPr/>
            </a:pPr>
            <a:r>
              <a:rPr lang="en-US" dirty="0"/>
              <a:t>Reports of a food server possibly contaminating food with Hepatitis A at Fun Town and they have contacted the Local Health Departments to notify them of the situation. </a:t>
            </a:r>
          </a:p>
          <a:p>
            <a:pPr marL="0" indent="0" eaLnBrk="1" fontAlgn="auto" hangingPunct="1">
              <a:spcAft>
                <a:spcPts val="0"/>
              </a:spcAft>
              <a:buNone/>
              <a:defRPr/>
            </a:pPr>
            <a:endParaRPr lang="en-US" dirty="0"/>
          </a:p>
          <a:p>
            <a:pPr marL="274320" indent="-274320" eaLnBrk="1" fontAlgn="auto" hangingPunct="1">
              <a:spcAft>
                <a:spcPts val="0"/>
              </a:spcAft>
              <a:defRPr/>
            </a:pPr>
            <a:r>
              <a:rPr lang="en-US" dirty="0"/>
              <a:t>The news stations are reporting that a Fun Town food handler has contaminated food with Hepatitis A served to people at the amusement park.</a:t>
            </a:r>
          </a:p>
        </p:txBody>
      </p:sp>
    </p:spTree>
    <p:extLst>
      <p:ext uri="{BB962C8B-B14F-4D97-AF65-F5344CB8AC3E}">
        <p14:creationId xmlns:p14="http://schemas.microsoft.com/office/powerpoint/2010/main" val="618982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533400"/>
            <a:ext cx="7024688" cy="1143000"/>
          </a:xfrm>
        </p:spPr>
        <p:txBody>
          <a:bodyPr/>
          <a:lstStyle/>
          <a:p>
            <a:pPr eaLnBrk="1" hangingPunct="1"/>
            <a:r>
              <a:rPr lang="en-US" altLang="en-US" dirty="0"/>
              <a:t>Exercise Scenario continued</a:t>
            </a:r>
          </a:p>
        </p:txBody>
      </p:sp>
      <p:sp>
        <p:nvSpPr>
          <p:cNvPr id="7171" name="Rectangle 3"/>
          <p:cNvSpPr>
            <a:spLocks noGrp="1" noChangeArrowheads="1"/>
          </p:cNvSpPr>
          <p:nvPr>
            <p:ph idx="1"/>
          </p:nvPr>
        </p:nvSpPr>
        <p:spPr>
          <a:xfrm>
            <a:off x="1219200" y="1524000"/>
            <a:ext cx="6934200" cy="4876800"/>
          </a:xfrm>
        </p:spPr>
        <p:txBody>
          <a:bodyPr rtlCol="0">
            <a:normAutofit/>
          </a:bodyPr>
          <a:lstStyle/>
          <a:p>
            <a:pPr marL="274320" indent="-274320" eaLnBrk="1" fontAlgn="auto" hangingPunct="1">
              <a:spcAft>
                <a:spcPts val="0"/>
              </a:spcAft>
              <a:defRPr/>
            </a:pPr>
            <a:r>
              <a:rPr lang="en-US" sz="2600" dirty="0"/>
              <a:t>1000’s of calls have been made to Local Health Departments to get information on what is needed to do to protect themselves and their family from Hep A.</a:t>
            </a:r>
          </a:p>
          <a:p>
            <a:pPr marL="274320" indent="-274320" eaLnBrk="1" fontAlgn="auto" hangingPunct="1">
              <a:spcAft>
                <a:spcPts val="0"/>
              </a:spcAft>
              <a:defRPr/>
            </a:pPr>
            <a:endParaRPr lang="en-US" sz="2600" dirty="0"/>
          </a:p>
          <a:p>
            <a:pPr marL="274320" indent="-274320" eaLnBrk="1" fontAlgn="auto" hangingPunct="1">
              <a:spcAft>
                <a:spcPts val="0"/>
              </a:spcAft>
              <a:defRPr/>
            </a:pPr>
            <a:r>
              <a:rPr lang="en-US" sz="2600" dirty="0"/>
              <a:t>DPH has requested SNS resources.</a:t>
            </a:r>
          </a:p>
          <a:p>
            <a:pPr marL="0" indent="0" eaLnBrk="1" fontAlgn="auto" hangingPunct="1">
              <a:spcAft>
                <a:spcPts val="0"/>
              </a:spcAft>
              <a:buNone/>
              <a:defRPr/>
            </a:pPr>
            <a:endParaRPr lang="en-US" sz="2600" dirty="0"/>
          </a:p>
          <a:p>
            <a:pPr marL="274320" indent="-274320" eaLnBrk="1" fontAlgn="auto" hangingPunct="1">
              <a:spcAft>
                <a:spcPts val="0"/>
              </a:spcAft>
              <a:defRPr/>
            </a:pPr>
            <a:r>
              <a:rPr lang="en-US" sz="2600" dirty="0"/>
              <a:t>CDC is notified by state health department. The SNS is shipped. Local health department has issued orders to stand up EDS/PODs. </a:t>
            </a:r>
          </a:p>
          <a:p>
            <a:pPr marL="274320" indent="-274320" eaLnBrk="1" fontAlgn="auto" hangingPunct="1">
              <a:spcAft>
                <a:spcPts val="0"/>
              </a:spcAft>
              <a:defRPr/>
            </a:pPr>
            <a:endParaRPr lang="en-US" dirty="0"/>
          </a:p>
        </p:txBody>
      </p:sp>
    </p:spTree>
    <p:extLst>
      <p:ext uri="{BB962C8B-B14F-4D97-AF65-F5344CB8AC3E}">
        <p14:creationId xmlns:p14="http://schemas.microsoft.com/office/powerpoint/2010/main" val="329282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1676400"/>
            <a:ext cx="5791200" cy="461665"/>
          </a:xfrm>
          <a:prstGeom prst="rect">
            <a:avLst/>
          </a:prstGeom>
          <a:solidFill>
            <a:schemeClr val="accent1">
              <a:lumMod val="40000"/>
              <a:lumOff val="60000"/>
            </a:schemeClr>
          </a:solidFill>
        </p:spPr>
        <p:txBody>
          <a:bodyPr wrap="square" rtlCol="0">
            <a:spAutoFit/>
          </a:bodyPr>
          <a:lstStyle/>
          <a:p>
            <a:pPr algn="ctr"/>
            <a:r>
              <a:rPr lang="en-US" sz="2400" b="1" dirty="0">
                <a:latin typeface="Arial Black" panose="020B0A04020102020204" pitchFamily="34" charset="0"/>
              </a:rPr>
              <a:t>Hepatitis A Vaccine Arrives</a:t>
            </a:r>
          </a:p>
        </p:txBody>
      </p:sp>
    </p:spTree>
    <p:extLst>
      <p:ext uri="{BB962C8B-B14F-4D97-AF65-F5344CB8AC3E}">
        <p14:creationId xmlns:p14="http://schemas.microsoft.com/office/powerpoint/2010/main" val="74767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049818"/>
          </a:xfrm>
        </p:spPr>
        <p:txBody>
          <a:bodyPr>
            <a:normAutofit fontScale="90000"/>
          </a:bodyPr>
          <a:lstStyle/>
          <a:p>
            <a:br>
              <a:rPr lang="en-US" dirty="0"/>
            </a:br>
            <a:br>
              <a:rPr lang="en-US" dirty="0"/>
            </a:br>
            <a:br>
              <a:rPr lang="en-US" dirty="0"/>
            </a:br>
            <a:r>
              <a:rPr lang="en-US" dirty="0"/>
              <a:t>Let’s Play!</a:t>
            </a:r>
            <a:br>
              <a:rPr lang="en-US" dirty="0"/>
            </a:br>
            <a:br>
              <a:rPr lang="en-US" dirty="0"/>
            </a:br>
            <a:r>
              <a:rPr lang="en-US" dirty="0"/>
              <a:t>Identify a Table Leader</a:t>
            </a:r>
            <a:br>
              <a:rPr lang="en-US" dirty="0"/>
            </a:br>
            <a:br>
              <a:rPr lang="en-US" dirty="0"/>
            </a:br>
            <a:r>
              <a:rPr lang="en-US" dirty="0"/>
              <a:t>Review the plan</a:t>
            </a:r>
            <a:br>
              <a:rPr lang="en-US" dirty="0"/>
            </a:br>
            <a:br>
              <a:rPr lang="en-US" dirty="0"/>
            </a:br>
            <a:r>
              <a:rPr lang="en-US" dirty="0"/>
              <a:t>Assign team positions</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92118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Your team has been asked to stand up the local EDS/POD</a:t>
            </a:r>
          </a:p>
        </p:txBody>
      </p:sp>
      <p:sp>
        <p:nvSpPr>
          <p:cNvPr id="3" name="Content Placeholder 2"/>
          <p:cNvSpPr>
            <a:spLocks noGrp="1"/>
          </p:cNvSpPr>
          <p:nvPr>
            <p:ph idx="1"/>
          </p:nvPr>
        </p:nvSpPr>
        <p:spPr/>
        <p:txBody>
          <a:bodyPr/>
          <a:lstStyle/>
          <a:p>
            <a:endParaRPr lang="en-US" dirty="0"/>
          </a:p>
          <a:p>
            <a:r>
              <a:rPr lang="en-US" dirty="0"/>
              <a:t>Your team stand ups an EDS/POD in your community</a:t>
            </a:r>
          </a:p>
          <a:p>
            <a:r>
              <a:rPr lang="en-US" dirty="0"/>
              <a:t>You all arrive and are assigned your roles</a:t>
            </a:r>
          </a:p>
          <a:p>
            <a:r>
              <a:rPr lang="en-US" dirty="0"/>
              <a:t>Discuss your scenario to play out</a:t>
            </a:r>
          </a:p>
          <a:p>
            <a:r>
              <a:rPr lang="en-US" dirty="0"/>
              <a:t>Brainstorm on how to manage the scenario</a:t>
            </a:r>
          </a:p>
          <a:p>
            <a:r>
              <a:rPr lang="en-US" dirty="0"/>
              <a:t>Report back</a:t>
            </a:r>
          </a:p>
        </p:txBody>
      </p:sp>
    </p:spTree>
    <p:extLst>
      <p:ext uri="{BB962C8B-B14F-4D97-AF65-F5344CB8AC3E}">
        <p14:creationId xmlns:p14="http://schemas.microsoft.com/office/powerpoint/2010/main" val="1299477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049818"/>
          </a:xfrm>
        </p:spPr>
        <p:txBody>
          <a:bodyPr>
            <a:normAutofit fontScale="90000"/>
          </a:bodyPr>
          <a:lstStyle/>
          <a:p>
            <a:br>
              <a:rPr lang="en-US" dirty="0"/>
            </a:br>
            <a:br>
              <a:rPr lang="en-US" dirty="0"/>
            </a:br>
            <a:r>
              <a:rPr lang="en-US" dirty="0"/>
              <a:t>How did your team handle the scenario?</a:t>
            </a:r>
            <a:br>
              <a:rPr lang="en-US" dirty="0"/>
            </a:br>
            <a:br>
              <a:rPr lang="en-US" dirty="0"/>
            </a:br>
            <a:r>
              <a:rPr lang="en-US" dirty="0"/>
              <a:t>What were the successes of your response?</a:t>
            </a:r>
            <a:br>
              <a:rPr lang="en-US" dirty="0"/>
            </a:br>
            <a:br>
              <a:rPr lang="en-US" dirty="0"/>
            </a:br>
            <a:r>
              <a:rPr lang="en-US" dirty="0"/>
              <a:t>What were the issues that came up?</a:t>
            </a:r>
            <a:br>
              <a:rPr lang="en-US" dirty="0"/>
            </a:br>
            <a:br>
              <a:rPr lang="en-US" dirty="0"/>
            </a:br>
            <a:endParaRPr lang="en-US" dirty="0"/>
          </a:p>
        </p:txBody>
      </p:sp>
    </p:spTree>
    <p:extLst>
      <p:ext uri="{BB962C8B-B14F-4D97-AF65-F5344CB8AC3E}">
        <p14:creationId xmlns:p14="http://schemas.microsoft.com/office/powerpoint/2010/main" val="153207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7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69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049818"/>
          </a:xfrm>
        </p:spPr>
        <p:txBody>
          <a:bodyPr>
            <a:normAutofit fontScale="90000"/>
          </a:bodyPr>
          <a:lstStyle/>
          <a:p>
            <a:br>
              <a:rPr lang="en-US" dirty="0"/>
            </a:br>
            <a:br>
              <a:rPr lang="en-US" dirty="0"/>
            </a:br>
            <a:r>
              <a:rPr lang="en-US" b="1" u="sng" dirty="0"/>
              <a:t>Hot Wash</a:t>
            </a:r>
            <a:br>
              <a:rPr lang="en-US" b="1" u="sng" dirty="0"/>
            </a:br>
            <a:br>
              <a:rPr lang="en-US" dirty="0"/>
            </a:br>
            <a:r>
              <a:rPr lang="en-US" sz="4000" dirty="0"/>
              <a:t>What gaps were in the plan?</a:t>
            </a:r>
            <a:br>
              <a:rPr lang="en-US" sz="4000" dirty="0"/>
            </a:br>
            <a:br>
              <a:rPr lang="en-US" sz="4000" dirty="0"/>
            </a:br>
            <a:r>
              <a:rPr lang="en-US" sz="4000" dirty="0"/>
              <a:t>What is needed to improve the response?</a:t>
            </a:r>
            <a:br>
              <a:rPr lang="en-US" sz="4000" dirty="0"/>
            </a:br>
            <a:br>
              <a:rPr lang="en-US" sz="4000" dirty="0"/>
            </a:br>
            <a:r>
              <a:rPr lang="en-US" sz="4000" dirty="0"/>
              <a:t>What partners were identified </a:t>
            </a:r>
            <a:r>
              <a:rPr lang="en-US" dirty="0"/>
              <a:t>?</a:t>
            </a:r>
            <a:br>
              <a:rPr lang="en-US" dirty="0"/>
            </a:br>
            <a:br>
              <a:rPr lang="en-US" dirty="0"/>
            </a:br>
            <a:endParaRPr lang="en-US" dirty="0"/>
          </a:p>
        </p:txBody>
      </p:sp>
    </p:spTree>
    <p:extLst>
      <p:ext uri="{BB962C8B-B14F-4D97-AF65-F5344CB8AC3E}">
        <p14:creationId xmlns:p14="http://schemas.microsoft.com/office/powerpoint/2010/main" val="363898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What is </a:t>
            </a:r>
            <a:r>
              <a:rPr lang="en-US" dirty="0"/>
              <a:t>Emergency Dispensing Site</a:t>
            </a:r>
            <a:r>
              <a:rPr lang="en-US" dirty="0">
                <a:solidFill>
                  <a:schemeClr val="tx1"/>
                </a:solidFill>
              </a:rPr>
              <a:t> (</a:t>
            </a:r>
            <a:r>
              <a:rPr lang="en-US" dirty="0"/>
              <a:t>EDS</a:t>
            </a:r>
            <a:r>
              <a:rPr lang="en-US" dirty="0">
                <a:solidFill>
                  <a:schemeClr val="tx1"/>
                </a:solidFill>
              </a:rPr>
              <a:t>)</a:t>
            </a:r>
          </a:p>
        </p:txBody>
      </p:sp>
      <p:sp>
        <p:nvSpPr>
          <p:cNvPr id="3" name="Content Placeholder 2"/>
          <p:cNvSpPr>
            <a:spLocks noGrp="1"/>
          </p:cNvSpPr>
          <p:nvPr>
            <p:ph idx="1"/>
          </p:nvPr>
        </p:nvSpPr>
        <p:spPr/>
        <p:txBody>
          <a:bodyPr>
            <a:normAutofit fontScale="92500" lnSpcReduction="10000"/>
          </a:bodyPr>
          <a:lstStyle/>
          <a:p>
            <a:r>
              <a:rPr lang="en-US" b="1" dirty="0"/>
              <a:t>Emergency Dispensing Site (EDS) or Point of Distribution (POD)</a:t>
            </a:r>
            <a:endParaRPr lang="en-US" sz="2400" dirty="0">
              <a:solidFill>
                <a:schemeClr val="tx1"/>
              </a:solidFill>
            </a:endParaRPr>
          </a:p>
          <a:p>
            <a:pPr marL="0" indent="0">
              <a:buNone/>
            </a:pPr>
            <a:endParaRPr lang="en-US" sz="2400" dirty="0">
              <a:solidFill>
                <a:schemeClr val="tx1"/>
              </a:solidFill>
            </a:endParaRPr>
          </a:p>
          <a:p>
            <a:pPr lvl="0"/>
            <a:r>
              <a:rPr lang="en-US" dirty="0"/>
              <a:t>Emergency Dispensing Sites</a:t>
            </a:r>
            <a:r>
              <a:rPr lang="en-US" sz="2400" dirty="0">
                <a:solidFill>
                  <a:schemeClr val="tx1"/>
                </a:solidFill>
              </a:rPr>
              <a:t> are centralized locations where the public picks up life sustaining commodities following a disaster or emergency</a:t>
            </a:r>
          </a:p>
          <a:p>
            <a:pPr marL="0" indent="0">
              <a:buNone/>
            </a:pPr>
            <a:endParaRPr lang="en-US" sz="2400" dirty="0">
              <a:solidFill>
                <a:schemeClr val="tx1"/>
              </a:solidFill>
            </a:endParaRPr>
          </a:p>
          <a:p>
            <a:pPr lvl="0"/>
            <a:r>
              <a:rPr lang="en-US" sz="2400" dirty="0">
                <a:solidFill>
                  <a:schemeClr val="tx1"/>
                </a:solidFill>
              </a:rPr>
              <a:t>Commodities usually include medications, vaccine, shelf stable food and water</a:t>
            </a:r>
          </a:p>
          <a:p>
            <a:endParaRPr lang="en-US" dirty="0"/>
          </a:p>
        </p:txBody>
      </p:sp>
    </p:spTree>
    <p:extLst>
      <p:ext uri="{BB962C8B-B14F-4D97-AF65-F5344CB8AC3E}">
        <p14:creationId xmlns:p14="http://schemas.microsoft.com/office/powerpoint/2010/main" val="179341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Thank you very much for your time and participation!</a:t>
            </a:r>
          </a:p>
        </p:txBody>
      </p:sp>
      <p:sp>
        <p:nvSpPr>
          <p:cNvPr id="3" name="Content Placeholder 2"/>
          <p:cNvSpPr>
            <a:spLocks noGrp="1"/>
          </p:cNvSpPr>
          <p:nvPr>
            <p:ph idx="1"/>
          </p:nvPr>
        </p:nvSpPr>
        <p:spPr>
          <a:xfrm>
            <a:off x="1463040" y="2895599"/>
            <a:ext cx="6196405" cy="2827469"/>
          </a:xfrm>
        </p:spPr>
        <p:txBody>
          <a:bodyPr/>
          <a:lstStyle/>
          <a:p>
            <a:pPr marL="0" indent="0">
              <a:buNone/>
            </a:pPr>
            <a:r>
              <a:rPr lang="en-US" dirty="0"/>
              <a:t> </a:t>
            </a:r>
          </a:p>
          <a:p>
            <a:pPr marL="0" indent="0" algn="ctr">
              <a:buNone/>
            </a:pPr>
            <a:r>
              <a:rPr lang="en-US" sz="3600"/>
              <a:t>Liisa Jackson</a:t>
            </a:r>
            <a:endParaRPr lang="en-US" sz="3600" dirty="0"/>
          </a:p>
          <a:p>
            <a:pPr marL="0" indent="0" algn="ctr">
              <a:buNone/>
            </a:pPr>
            <a:r>
              <a:rPr lang="en-US" sz="2800" dirty="0"/>
              <a:t>Medical Reserve Corps Coordinator</a:t>
            </a:r>
          </a:p>
          <a:p>
            <a:pPr marL="0" indent="0" algn="ctr">
              <a:buNone/>
            </a:pPr>
            <a:endParaRPr lang="en-US" sz="3600" dirty="0"/>
          </a:p>
          <a:p>
            <a:pPr marL="0" indent="0">
              <a:buNone/>
            </a:pPr>
            <a:endParaRPr lang="en-US" dirty="0"/>
          </a:p>
        </p:txBody>
      </p:sp>
    </p:spTree>
    <p:extLst>
      <p:ext uri="{BB962C8B-B14F-4D97-AF65-F5344CB8AC3E}">
        <p14:creationId xmlns:p14="http://schemas.microsoft.com/office/powerpoint/2010/main" val="88883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073" y="457200"/>
            <a:ext cx="6503727" cy="1200329"/>
          </a:xfrm>
          <a:prstGeom prst="rect">
            <a:avLst/>
          </a:prstGeom>
        </p:spPr>
        <p:txBody>
          <a:bodyPr wrap="square">
            <a:spAutoFit/>
          </a:bodyPr>
          <a:lstStyle/>
          <a:p>
            <a:pPr algn="ctr"/>
            <a:endParaRPr lang="en-US" sz="2400" b="1" dirty="0"/>
          </a:p>
          <a:p>
            <a:pPr algn="ctr"/>
            <a:r>
              <a:rPr lang="en-US" sz="2400" b="1" dirty="0"/>
              <a:t>The 3 types of distribution coverage</a:t>
            </a:r>
          </a:p>
          <a:p>
            <a:pPr algn="ctr"/>
            <a:r>
              <a:rPr lang="en-US" sz="2400" b="1" dirty="0"/>
              <a:t> </a:t>
            </a:r>
          </a:p>
        </p:txBody>
      </p:sp>
      <p:sp>
        <p:nvSpPr>
          <p:cNvPr id="3" name="Rectangle 2"/>
          <p:cNvSpPr/>
          <p:nvPr/>
        </p:nvSpPr>
        <p:spPr>
          <a:xfrm>
            <a:off x="982070" y="1657529"/>
            <a:ext cx="7335672" cy="4247317"/>
          </a:xfrm>
          <a:prstGeom prst="rect">
            <a:avLst/>
          </a:prstGeom>
        </p:spPr>
        <p:txBody>
          <a:bodyPr wrap="square">
            <a:spAutoFit/>
          </a:bodyPr>
          <a:lstStyle/>
          <a:p>
            <a:r>
              <a:rPr lang="en-US" b="1" i="1" dirty="0"/>
              <a:t>Mobile delivery</a:t>
            </a:r>
            <a:r>
              <a:rPr lang="en-US" dirty="0"/>
              <a:t> is a method that utilizes vehicles to drive into an affected area and provide commodities at different drop locations or where the need is identified.  This type of distribution is common in rural areas and where roads are damaged.</a:t>
            </a:r>
          </a:p>
          <a:p>
            <a:r>
              <a:rPr lang="en-US" b="1" i="1" dirty="0"/>
              <a:t> </a:t>
            </a:r>
            <a:endParaRPr lang="en-US" dirty="0"/>
          </a:p>
          <a:p>
            <a:r>
              <a:rPr lang="en-US" b="1" i="1" dirty="0"/>
              <a:t> </a:t>
            </a:r>
            <a:endParaRPr lang="en-US" dirty="0"/>
          </a:p>
          <a:p>
            <a:r>
              <a:rPr lang="en-US" b="1" i="1" dirty="0"/>
              <a:t>Direct delivery</a:t>
            </a:r>
            <a:r>
              <a:rPr lang="en-US" dirty="0"/>
              <a:t> is coordinating with a specific location, such as a shelter, feeding site, or hospital for the delivery of specific items and quantities.  These commodities could be food, water, comfort kits etc.  Direct deliveries are usually larger in size and more specific in commodity type than what is delivered through mobile delivery.</a:t>
            </a:r>
          </a:p>
          <a:p>
            <a:r>
              <a:rPr lang="en-US" dirty="0"/>
              <a:t> </a:t>
            </a:r>
          </a:p>
          <a:p>
            <a:r>
              <a:rPr lang="en-US" dirty="0"/>
              <a:t> </a:t>
            </a:r>
          </a:p>
          <a:p>
            <a:r>
              <a:rPr lang="en-US" b="1" i="1" dirty="0"/>
              <a:t>Emergency Dispensing Sites</a:t>
            </a:r>
            <a:r>
              <a:rPr lang="en-US" dirty="0"/>
              <a:t> are centralized points where supplies are delivered and the public travels to the site to pick up the commodities.</a:t>
            </a:r>
          </a:p>
        </p:txBody>
      </p:sp>
    </p:spTree>
    <p:extLst>
      <p:ext uri="{BB962C8B-B14F-4D97-AF65-F5344CB8AC3E}">
        <p14:creationId xmlns:p14="http://schemas.microsoft.com/office/powerpoint/2010/main" val="78320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lid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7103328" cy="485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1066800"/>
            <a:ext cx="2667000" cy="400110"/>
          </a:xfrm>
          <a:prstGeom prst="rect">
            <a:avLst/>
          </a:prstGeom>
          <a:solidFill>
            <a:srgbClr val="FFC000"/>
          </a:solidFill>
        </p:spPr>
        <p:txBody>
          <a:bodyPr wrap="square" rtlCol="0">
            <a:spAutoFit/>
          </a:bodyPr>
          <a:lstStyle/>
          <a:p>
            <a:pPr algn="ctr"/>
            <a:r>
              <a:rPr lang="en-US" sz="2000" b="1" dirty="0"/>
              <a:t>Medication EDS/POD</a:t>
            </a:r>
          </a:p>
        </p:txBody>
      </p:sp>
      <p:sp>
        <p:nvSpPr>
          <p:cNvPr id="3" name="TextBox 2"/>
          <p:cNvSpPr txBox="1"/>
          <p:nvPr/>
        </p:nvSpPr>
        <p:spPr>
          <a:xfrm>
            <a:off x="4914981" y="1066800"/>
            <a:ext cx="2819400" cy="400110"/>
          </a:xfrm>
          <a:prstGeom prst="rect">
            <a:avLst/>
          </a:prstGeom>
          <a:solidFill>
            <a:srgbClr val="FFC000"/>
          </a:solidFill>
        </p:spPr>
        <p:txBody>
          <a:bodyPr wrap="square" rtlCol="0">
            <a:spAutoFit/>
          </a:bodyPr>
          <a:lstStyle/>
          <a:p>
            <a:pPr algn="ctr"/>
            <a:r>
              <a:rPr lang="en-US" sz="2000" b="1" dirty="0"/>
              <a:t>Vaccine EDS/POD</a:t>
            </a:r>
          </a:p>
        </p:txBody>
      </p:sp>
    </p:spTree>
    <p:extLst>
      <p:ext uri="{BB962C8B-B14F-4D97-AF65-F5344CB8AC3E}">
        <p14:creationId xmlns:p14="http://schemas.microsoft.com/office/powerpoint/2010/main" val="372568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lid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391400" cy="52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914400"/>
            <a:ext cx="7086600" cy="1077218"/>
          </a:xfrm>
          <a:prstGeom prst="rect">
            <a:avLst/>
          </a:prstGeom>
          <a:solidFill>
            <a:srgbClr val="FFC000"/>
          </a:solidFill>
        </p:spPr>
        <p:txBody>
          <a:bodyPr wrap="square" rtlCol="0">
            <a:spAutoFit/>
          </a:bodyPr>
          <a:lstStyle/>
          <a:p>
            <a:pPr algn="ctr"/>
            <a:r>
              <a:rPr lang="en-US" sz="3200" b="1" dirty="0"/>
              <a:t>How does the EDS/POD get the supplies?</a:t>
            </a:r>
          </a:p>
        </p:txBody>
      </p:sp>
    </p:spTree>
    <p:extLst>
      <p:ext uri="{BB962C8B-B14F-4D97-AF65-F5344CB8AC3E}">
        <p14:creationId xmlns:p14="http://schemas.microsoft.com/office/powerpoint/2010/main" val="345081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lid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315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03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lide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609600"/>
            <a:ext cx="769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81101" y="762000"/>
            <a:ext cx="6858000" cy="892552"/>
          </a:xfrm>
          <a:prstGeom prst="rect">
            <a:avLst/>
          </a:prstGeom>
          <a:solidFill>
            <a:srgbClr val="FFC000"/>
          </a:solidFill>
        </p:spPr>
        <p:txBody>
          <a:bodyPr wrap="square" rtlCol="0">
            <a:spAutoFit/>
          </a:bodyPr>
          <a:lstStyle/>
          <a:p>
            <a:pPr algn="ctr"/>
            <a:r>
              <a:rPr lang="en-US" sz="2600" b="1" dirty="0"/>
              <a:t>What would the Health Department provide prior to opening an EDS/POD?</a:t>
            </a:r>
          </a:p>
        </p:txBody>
      </p:sp>
    </p:spTree>
    <p:extLst>
      <p:ext uri="{BB962C8B-B14F-4D97-AF65-F5344CB8AC3E}">
        <p14:creationId xmlns:p14="http://schemas.microsoft.com/office/powerpoint/2010/main" val="260747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SNS Assumptions</a:t>
            </a:r>
          </a:p>
        </p:txBody>
      </p:sp>
      <p:sp>
        <p:nvSpPr>
          <p:cNvPr id="535555" name="Rectangle 3"/>
          <p:cNvSpPr>
            <a:spLocks noGrp="1" noChangeArrowheads="1"/>
          </p:cNvSpPr>
          <p:nvPr>
            <p:ph idx="1"/>
          </p:nvPr>
        </p:nvSpPr>
        <p:spPr>
          <a:xfrm>
            <a:off x="1371600" y="2092325"/>
            <a:ext cx="6553200" cy="4114800"/>
          </a:xfrm>
        </p:spPr>
        <p:txBody>
          <a:bodyPr rtlCol="0">
            <a:normAutofit/>
          </a:bodyPr>
          <a:lstStyle/>
          <a:p>
            <a:pPr marL="274320" indent="-274320" eaLnBrk="1" fontAlgn="auto" hangingPunct="1">
              <a:spcAft>
                <a:spcPts val="0"/>
              </a:spcAft>
              <a:defRPr/>
            </a:pPr>
            <a:r>
              <a:rPr lang="en-US" dirty="0"/>
              <a:t>Mass casualty incident (MCI), natural disaster, bioterrorism event, or disease outbreak</a:t>
            </a:r>
          </a:p>
          <a:p>
            <a:pPr marL="274320" indent="-274320" eaLnBrk="1" fontAlgn="auto" hangingPunct="1">
              <a:spcAft>
                <a:spcPts val="0"/>
              </a:spcAft>
              <a:defRPr/>
            </a:pPr>
            <a:r>
              <a:rPr lang="en-US" dirty="0"/>
              <a:t>Population requires </a:t>
            </a:r>
            <a:r>
              <a:rPr lang="en-US" b="1" u="sng" dirty="0"/>
              <a:t>mass prophylaxis</a:t>
            </a:r>
            <a:r>
              <a:rPr lang="en-US" dirty="0"/>
              <a:t> within </a:t>
            </a:r>
          </a:p>
          <a:p>
            <a:pPr marL="68580" indent="0" eaLnBrk="1" fontAlgn="auto" hangingPunct="1">
              <a:spcAft>
                <a:spcPts val="0"/>
              </a:spcAft>
              <a:buFont typeface="Wingdings 2" pitchFamily="18" charset="2"/>
              <a:buNone/>
              <a:defRPr/>
            </a:pPr>
            <a:r>
              <a:rPr lang="en-US" dirty="0"/>
              <a:t>   48 hours</a:t>
            </a:r>
          </a:p>
          <a:p>
            <a:pPr marL="274320" indent="-274320" eaLnBrk="1" fontAlgn="auto" hangingPunct="1">
              <a:spcAft>
                <a:spcPts val="0"/>
              </a:spcAft>
              <a:defRPr/>
            </a:pPr>
            <a:r>
              <a:rPr lang="en-US" dirty="0"/>
              <a:t>State/local resources will be rapidly depleted</a:t>
            </a:r>
          </a:p>
        </p:txBody>
      </p:sp>
    </p:spTree>
    <p:extLst>
      <p:ext uri="{BB962C8B-B14F-4D97-AF65-F5344CB8AC3E}">
        <p14:creationId xmlns:p14="http://schemas.microsoft.com/office/powerpoint/2010/main" val="318434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How is it Requested?</a:t>
            </a:r>
          </a:p>
        </p:txBody>
      </p:sp>
      <p:sp>
        <p:nvSpPr>
          <p:cNvPr id="12291" name="Rectangle 3"/>
          <p:cNvSpPr>
            <a:spLocks noGrp="1" noChangeArrowheads="1"/>
          </p:cNvSpPr>
          <p:nvPr>
            <p:ph idx="1"/>
          </p:nvPr>
        </p:nvSpPr>
        <p:spPr/>
        <p:txBody>
          <a:bodyPr/>
          <a:lstStyle/>
          <a:p>
            <a:pPr eaLnBrk="1" hangingPunct="1">
              <a:lnSpc>
                <a:spcPct val="90000"/>
              </a:lnSpc>
              <a:spcAft>
                <a:spcPct val="10000"/>
              </a:spcAft>
            </a:pPr>
            <a:r>
              <a:rPr lang="en-US" altLang="en-US"/>
              <a:t>State makes request to FEMA and Centers for Disease Control and Prevention (CDC)</a:t>
            </a:r>
          </a:p>
          <a:p>
            <a:pPr eaLnBrk="1" hangingPunct="1">
              <a:lnSpc>
                <a:spcPct val="90000"/>
              </a:lnSpc>
              <a:spcAft>
                <a:spcPct val="10000"/>
              </a:spcAft>
            </a:pPr>
            <a:r>
              <a:rPr lang="en-US" altLang="en-US"/>
              <a:t>Governor’s Emergency Declaration</a:t>
            </a:r>
          </a:p>
          <a:p>
            <a:pPr eaLnBrk="1" hangingPunct="1">
              <a:lnSpc>
                <a:spcPct val="90000"/>
              </a:lnSpc>
              <a:spcAft>
                <a:spcPct val="10000"/>
              </a:spcAft>
            </a:pPr>
            <a:r>
              <a:rPr lang="en-US" altLang="en-US"/>
              <a:t>Delivered &lt;12 hours to a pre designated state Receipt, Store, and Stage (RSS) warehouse facility within the state</a:t>
            </a:r>
          </a:p>
        </p:txBody>
      </p:sp>
    </p:spTree>
    <p:extLst>
      <p:ext uri="{BB962C8B-B14F-4D97-AF65-F5344CB8AC3E}">
        <p14:creationId xmlns:p14="http://schemas.microsoft.com/office/powerpoint/2010/main" val="34231279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704</TotalTime>
  <Words>421</Words>
  <Application>Microsoft Office PowerPoint</Application>
  <PresentationFormat>On-screen Show (4:3)</PresentationFormat>
  <Paragraphs>72</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Brush Script MT</vt:lpstr>
      <vt:lpstr>Calibri</vt:lpstr>
      <vt:lpstr>Constantia</vt:lpstr>
      <vt:lpstr>Franklin Gothic Book</vt:lpstr>
      <vt:lpstr>Rage Italic</vt:lpstr>
      <vt:lpstr>Wingdings 2</vt:lpstr>
      <vt:lpstr>Pushpin</vt:lpstr>
      <vt:lpstr>Emergency Dispensing Site Exercise</vt:lpstr>
      <vt:lpstr>What is Emergency Dispensing Site (EDS)</vt:lpstr>
      <vt:lpstr>PowerPoint Presentation</vt:lpstr>
      <vt:lpstr>PowerPoint Presentation</vt:lpstr>
      <vt:lpstr>PowerPoint Presentation</vt:lpstr>
      <vt:lpstr>PowerPoint Presentation</vt:lpstr>
      <vt:lpstr>PowerPoint Presentation</vt:lpstr>
      <vt:lpstr>SNS Assumptions</vt:lpstr>
      <vt:lpstr>How is it Requested?</vt:lpstr>
      <vt:lpstr>12-Hour Push Package</vt:lpstr>
      <vt:lpstr>PowerPoint Presentation</vt:lpstr>
      <vt:lpstr>Exercise Scenario</vt:lpstr>
      <vt:lpstr>Exercise Scenario continued</vt:lpstr>
      <vt:lpstr>PowerPoint Presentation</vt:lpstr>
      <vt:lpstr>   Let’s Play!  Identify a Table Leader  Review the plan  Assign team positions    </vt:lpstr>
      <vt:lpstr>Your team has been asked to stand up the local EDS/POD</vt:lpstr>
      <vt:lpstr>  How did your team handle the scenario?  What were the successes of your response?  What were the issues that came up?  </vt:lpstr>
      <vt:lpstr>PowerPoint Presentation</vt:lpstr>
      <vt:lpstr>  Hot Wash  What gaps were in the plan?  What is needed to improve the response?  What partners were identified ?  </vt:lpstr>
      <vt:lpstr> Thank you very much for your time and participation!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Liisa Jackson</dc:creator>
  <cp:lastModifiedBy>Liisa Jackson</cp:lastModifiedBy>
  <cp:revision>42</cp:revision>
  <dcterms:created xsi:type="dcterms:W3CDTF">2014-03-03T20:24:52Z</dcterms:created>
  <dcterms:modified xsi:type="dcterms:W3CDTF">2019-05-09T12:42:12Z</dcterms:modified>
</cp:coreProperties>
</file>