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257" r:id="rId3"/>
    <p:sldId id="342" r:id="rId4"/>
    <p:sldId id="344" r:id="rId5"/>
    <p:sldId id="346" r:id="rId6"/>
    <p:sldId id="262" r:id="rId7"/>
    <p:sldId id="263" r:id="rId8"/>
    <p:sldId id="330" r:id="rId9"/>
    <p:sldId id="321" r:id="rId10"/>
    <p:sldId id="331" r:id="rId11"/>
    <p:sldId id="338" r:id="rId12"/>
    <p:sldId id="339" r:id="rId13"/>
    <p:sldId id="332" r:id="rId14"/>
    <p:sldId id="297" r:id="rId15"/>
    <p:sldId id="303" r:id="rId16"/>
    <p:sldId id="305" r:id="rId17"/>
    <p:sldId id="299" r:id="rId18"/>
    <p:sldId id="301" r:id="rId19"/>
    <p:sldId id="307" r:id="rId20"/>
    <p:sldId id="309" r:id="rId21"/>
    <p:sldId id="311" r:id="rId22"/>
    <p:sldId id="316" r:id="rId23"/>
    <p:sldId id="315" r:id="rId24"/>
    <p:sldId id="317" r:id="rId25"/>
    <p:sldId id="318" r:id="rId26"/>
    <p:sldId id="333" r:id="rId27"/>
    <p:sldId id="334" r:id="rId28"/>
    <p:sldId id="335" r:id="rId29"/>
    <p:sldId id="327" r:id="rId30"/>
    <p:sldId id="326" r:id="rId31"/>
    <p:sldId id="328" r:id="rId32"/>
    <p:sldId id="288" r:id="rId33"/>
    <p:sldId id="289" r:id="rId34"/>
    <p:sldId id="336" r:id="rId35"/>
    <p:sldId id="25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0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86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56C8B-6CDB-42E0-86DB-059ACBB188C2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8E6FB-79A3-4F2E-A513-F3A482129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22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57902-E531-664A-AE89-F5F38D1FEE8F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8CAB2-D13A-B348-94AE-CE54229AB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8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63110-433A-41F3-BBB4-71C5617BD6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1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Place YOUR background and introduction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3BB58-3D1D-4015-9598-BE17CD079C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3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63110-433A-41F3-BBB4-71C5617BD6B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26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8A0E-F1D5-7147-8D17-B4FB882EED03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35C2-F9C0-8C40-8F4B-DD1C9AC40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5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8A0E-F1D5-7147-8D17-B4FB882EED03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35C2-F9C0-8C40-8F4B-DD1C9AC40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8A0E-F1D5-7147-8D17-B4FB882EED03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35C2-F9C0-8C40-8F4B-DD1C9AC40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77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olice_mai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5638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6395"/>
            <a:ext cx="9144000" cy="14116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5376866"/>
            <a:ext cx="9144000" cy="5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432397"/>
            <a:ext cx="9144000" cy="1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303039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45256"/>
            <a:ext cx="9144000" cy="18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943600"/>
            <a:ext cx="6400800" cy="6858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156196"/>
            <a:ext cx="7772400" cy="933450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8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2E5A-7C4B-4B7F-A10B-428D5C36A9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618C-D8D1-4DD9-8521-EF18E498CF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0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Light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olice_sid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2381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2E5A-7C4B-4B7F-A10B-428D5C36A9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618C-D8D1-4DD9-8521-EF18E498CF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1029746" y="3415283"/>
            <a:ext cx="6858000" cy="27432"/>
          </a:xfrm>
          <a:prstGeom prst="rect">
            <a:avLst/>
          </a:prstGeom>
          <a:solidFill>
            <a:srgbClr val="FC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5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2E5A-7C4B-4B7F-A10B-428D5C36A9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618C-D8D1-4DD9-8521-EF18E498CF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2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C8618C-D8D1-4DD9-8521-EF18E498CF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95800" y="15240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495800" y="23622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495800" y="32004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495800" y="4038600"/>
            <a:ext cx="41910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8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5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798" y="1265238"/>
            <a:ext cx="304680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798" y="1981200"/>
            <a:ext cx="3046802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8800" y="1265238"/>
            <a:ext cx="304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38800" y="1981200"/>
            <a:ext cx="30480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2E5A-7C4B-4B7F-A10B-428D5C36A9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618C-D8D1-4DD9-8521-EF18E498CF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2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1219200"/>
            <a:ext cx="30480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219200"/>
            <a:ext cx="30480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2E5A-7C4B-4B7F-A10B-428D5C36A9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618C-D8D1-4DD9-8521-EF18E498CF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5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2E5A-7C4B-4B7F-A10B-428D5C36A9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618C-D8D1-4DD9-8521-EF18E498CF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4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8A0E-F1D5-7147-8D17-B4FB882EED03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35C2-F9C0-8C40-8F4B-DD1C9AC40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74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2E5A-7C4B-4B7F-A10B-428D5C36A9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618C-D8D1-4DD9-8521-EF18E498CF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8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C8618C-D8D1-4DD9-8521-EF18E498CF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1066800"/>
            <a:ext cx="27432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349923" y="1066800"/>
            <a:ext cx="3336878" cy="23622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2514600" y="3581400"/>
            <a:ext cx="2743200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5349923" y="3581400"/>
            <a:ext cx="3336878" cy="24384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792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C8618C-D8D1-4DD9-8521-EF18E498CF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3581400"/>
            <a:ext cx="1981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1981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705598" y="3581400"/>
            <a:ext cx="1981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2590800" y="1295400"/>
            <a:ext cx="19812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648200" y="1295400"/>
            <a:ext cx="19812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705599" y="1295400"/>
            <a:ext cx="19812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792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9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3050"/>
            <a:ext cx="2209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73050"/>
            <a:ext cx="4114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1435100"/>
            <a:ext cx="2209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2E5A-7C4B-4B7F-A10B-428D5C36A9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618C-D8D1-4DD9-8521-EF18E498CF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687" y="4167187"/>
            <a:ext cx="62087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6687" y="2667000"/>
            <a:ext cx="62087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2E5A-7C4B-4B7F-A10B-428D5C36A9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618C-D8D1-4DD9-8521-EF18E498CF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>
          <a:gsLst>
            <a:gs pos="0">
              <a:srgbClr val="4F4F4F"/>
            </a:gs>
            <a:gs pos="50000">
              <a:srgbClr val="262626"/>
            </a:gs>
            <a:gs pos="100000">
              <a:srgbClr val="26262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53000"/>
            <a:ext cx="7543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381000"/>
            <a:ext cx="716280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519738"/>
            <a:ext cx="7467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2E5A-7C4B-4B7F-A10B-428D5C36A9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618C-D8D1-4DD9-8521-EF18E498CF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estions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2E5A-7C4B-4B7F-A10B-428D5C36A9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618C-D8D1-4DD9-8521-EF18E498CF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7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8A0E-F1D5-7147-8D17-B4FB882EED03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35C2-F9C0-8C40-8F4B-DD1C9AC40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4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8A0E-F1D5-7147-8D17-B4FB882EED03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35C2-F9C0-8C40-8F4B-DD1C9AC40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3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8A0E-F1D5-7147-8D17-B4FB882EED03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35C2-F9C0-8C40-8F4B-DD1C9AC40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6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8A0E-F1D5-7147-8D17-B4FB882EED03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35C2-F9C0-8C40-8F4B-DD1C9AC40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4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8A0E-F1D5-7147-8D17-B4FB882EED03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35C2-F9C0-8C40-8F4B-DD1C9AC40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4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8A0E-F1D5-7147-8D17-B4FB882EED03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35C2-F9C0-8C40-8F4B-DD1C9AC40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5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8A0E-F1D5-7147-8D17-B4FB882EED03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35C2-F9C0-8C40-8F4B-DD1C9AC40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8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video" Target="../media/media1.wm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microsoft.com/office/2007/relationships/media" Target="../media/media1.wmv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28A0E-F1D5-7147-8D17-B4FB882EED03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535C2-F9C0-8C40-8F4B-DD1C9AC40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olice_side.mo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0" y="0"/>
            <a:ext cx="2381250" cy="6858000"/>
          </a:xfrm>
          <a:prstGeom prst="rect">
            <a:avLst/>
          </a:prstGeom>
        </p:spPr>
      </p:pic>
      <p:pic>
        <p:nvPicPr>
          <p:cNvPr id="13" name="police_fad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30" y="0"/>
            <a:ext cx="673227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792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219200"/>
            <a:ext cx="61722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CA72E5A-7C4B-4B7F-A10B-428D5C36A9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2C8618C-D8D1-4DD9-8521-EF18E498CF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029746" y="3415283"/>
            <a:ext cx="68580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5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6fXHiBsy-43PwM&amp;tbnid=Jk5atYhW4lkX9M:&amp;ved=0CAUQjRw&amp;url=http://socialbitsweb.com/social-media/theres-an-app-for-that/&amp;ei=zkxVUoS6ENjI4AP-_oGYDQ&amp;bvm=bv.53760139,d.dmg&amp;psig=AFQjCNGKiFNqSDFgdaBh-p8IBF_yC90TQg&amp;ust=138140827189913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124200"/>
            <a:ext cx="8458200" cy="25146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Social Media and School Safety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The Impact on our Schools, Students and Staff</a:t>
            </a:r>
            <a:r>
              <a:rPr lang="en-US" sz="3100" dirty="0" smtClean="0">
                <a:latin typeface="Georgia" pitchFamily="18" charset="0"/>
              </a:rPr>
              <a:t/>
            </a:r>
            <a:br>
              <a:rPr lang="en-US" sz="3100" dirty="0" smtClean="0">
                <a:latin typeface="Georgia" pitchFamily="18" charset="0"/>
              </a:rPr>
            </a:br>
            <a:r>
              <a:rPr lang="en-US" sz="1800" dirty="0" smtClean="0">
                <a:latin typeface="Georgia" pitchFamily="18" charset="0"/>
              </a:rPr>
              <a:t>Presented by Don Moseman</a:t>
            </a:r>
            <a:br>
              <a:rPr lang="en-US" sz="1800" dirty="0" smtClean="0">
                <a:latin typeface="Georgia" pitchFamily="18" charset="0"/>
              </a:rPr>
            </a:br>
            <a:r>
              <a:rPr lang="en-US" sz="1800" dirty="0" smtClean="0">
                <a:latin typeface="Georgia" pitchFamily="18" charset="0"/>
              </a:rPr>
              <a:t>Master Instructor, NDSC</a:t>
            </a:r>
            <a:endParaRPr lang="en-US" sz="1800" i="1" dirty="0"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0"/>
            <a:ext cx="7848600" cy="172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630" y="1009886"/>
            <a:ext cx="3682540" cy="1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Dangers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Some posting threats</a:t>
            </a:r>
          </a:p>
          <a:p>
            <a:pPr marL="514350" indent="-514350">
              <a:buAutoNum type="arabicPeriod"/>
            </a:pPr>
            <a:r>
              <a:rPr lang="en-US" dirty="0" smtClean="0"/>
              <a:t>Some using platforms for social contacts for criminal activity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Let’s look at one example….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to Posts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Let’s look at one example and discuss…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Social Sites for Teens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Facebook 82%</a:t>
            </a:r>
          </a:p>
          <a:p>
            <a:pPr marL="514350" indent="-514350">
              <a:buAutoNum type="arabicPeriod"/>
            </a:pPr>
            <a:r>
              <a:rPr lang="en-US" dirty="0" smtClean="0"/>
              <a:t>YouTube 78%</a:t>
            </a:r>
          </a:p>
          <a:p>
            <a:pPr marL="514350" indent="-514350">
              <a:buAutoNum type="arabicPeriod"/>
            </a:pPr>
            <a:r>
              <a:rPr lang="en-US" dirty="0" smtClean="0"/>
              <a:t>Google 70%</a:t>
            </a:r>
          </a:p>
          <a:p>
            <a:pPr marL="514350" indent="-514350">
              <a:buAutoNum type="arabicPeriod"/>
            </a:pPr>
            <a:r>
              <a:rPr lang="en-US" dirty="0" smtClean="0"/>
              <a:t>Twitter 62%</a:t>
            </a:r>
          </a:p>
          <a:p>
            <a:pPr marL="514350" indent="-514350">
              <a:buAutoNum type="arabicPeriod"/>
            </a:pPr>
            <a:r>
              <a:rPr lang="en-US" dirty="0" smtClean="0"/>
              <a:t>Snapchat 47%</a:t>
            </a:r>
          </a:p>
          <a:p>
            <a:pPr marL="514350" indent="-514350">
              <a:buAutoNum type="arabicPeriod"/>
            </a:pPr>
            <a:r>
              <a:rPr lang="en-US" dirty="0" smtClean="0"/>
              <a:t>Instagram 42%</a:t>
            </a:r>
          </a:p>
          <a:p>
            <a:pPr marL="514350" indent="-514350">
              <a:buAutoNum type="arabicPeriod"/>
            </a:pPr>
            <a:r>
              <a:rPr lang="en-US" dirty="0" smtClean="0"/>
              <a:t>Tumblr 36%</a:t>
            </a:r>
          </a:p>
          <a:p>
            <a:pPr marL="514350" indent="-514350">
              <a:buAutoNum type="arabicPeriod"/>
            </a:pPr>
            <a:r>
              <a:rPr lang="en-US" dirty="0" smtClean="0"/>
              <a:t>Pinterest 30%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"/>
            <a:ext cx="7515254" cy="1600199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DO YOU KNOW WHAT APPS </a:t>
            </a:r>
            <a:br>
              <a:rPr lang="en-US" sz="4000" b="1" dirty="0" smtClean="0"/>
            </a:br>
            <a:r>
              <a:rPr lang="en-US" sz="4000" b="1" dirty="0" smtClean="0"/>
              <a:t>ARE ON YOUR CHILD’S PHONE?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681" y="1600201"/>
            <a:ext cx="8713010" cy="1244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THE POTENTIAL DANGERS OF TODAY’S POPULAR APPS!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032" name="Picture 8" descr="https://d2e111jq13me73.cloudfront.net/sites/default/files/styles/blog_article/public/blog/csm-ed-blog/11sitesafterfb.png?itok=mHBGQgk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12" y="3188824"/>
            <a:ext cx="4471418" cy="3490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data:image/jpeg;base64,/9j/4AAQSkZJRgABAQAAAQABAAD/2wCEAAkGBxITEhUUEhQVFRUVFxcYGBgYGBUaGBgYGB4YFhgXFRcaHCggHBolHBgXIjEiJSkrLi4uGCAzODMsNygtLisBCgoKDg0OGxAQGywkICQsLCwsLCwsLC0sLCwsLC8sLCwsLCw0LCwsLCwsLCwsLCwsLCwsLCwsLCwsLCwsLCwsLP/AABEIALIA8AMBEQACEQEDEQH/xAAcAAACAgMBAQAAAAAAAAAAAAAFBgAEAgMHAQj/xABNEAABAwEEBQgFBwgKAQUAAAABAgMRAAQSITEFBgdBURMiYXGBkaGxMnKSwdEUJEJSYqKyIzRDU3OC4fAIFRYlM0Rjk8LSNRdUg7PD/8QAGwEBAAIDAQEAAAAAAAAAAAAAAAEEAgMFBgf/xAA3EQACAgECBAMGBQIGAwAAAAAAAQIDEQQhEjFBUQUTMiJhcYGRwRShsdHwM1IVIzSS4fEkQnL/2gAMAwEAAhEDEQA/AO40B4TGdAU39L2dHpvNJ61pnumgKi9Z7IMnQr1UqV5CgB9r18sbeZV2gJ/GRQAp3ahZsm0Xz66f+AVQFVzaS6fQs8daXVeJSgUBSc18tysm7v7rafNxR8KkFF3WnSSvpBP/AMn/AFaHnQGzReuVvQ+21/ircMJTevpIGZUbqVNjp51AdMW6o5mOgHAdu+oBruD+ZqSCXR/M0B7dH8zQG2zshRqCTf8AIxxNAT5GOJoDH5Aj+YoCfIEfzFAeKspTigkfzwyNAcq2sa9WiyLS3CgFglAQopSQIBUtY5xxPoiOk0BzKzbSrYhV4XR1KcSe0hWPbQDfofba4IDoUPWCXB3i6oeNAPOh9rdkdgKuz9lYntS4Ekd5oBtsutFkXH5UIn68p8Th40AXQsKEpIIO8GR30BlQEoCUBKA5ftL2h/JbyGyRBKeaYW4seklJ+ghMiVYmTAyxA4tbde7U4SeYOsFZ9pZJNBgHua1Ww/p1J9UJT+ECgwUH9JPr9N1xXrLUfM0JCepmkwxakFUXF8xUgYTkceBihB2FSjlUkGpSqA1qVQGtSqA3bNefpF5Ss0NkJ6MY91CTq1CCUBKAhNALLWupBn5DbP8AboSW2deVKUlPyC2CSBJbwE4SagDhQEoCUBKA4p/SOYTyFmVGIdWkHoKZI7wKA4RQklASgG7ZwSq0KQVLCbhMJWpIkEYwDBoQdGZbeaMsvlJ6RE/vNlJ7wakgLWTXK3temA4OtK/O4od5oSGrHtNZkB9vkz13Z7HAnwJqAMtk1psi4/KhM5X5T3E4eNAGEqBEjEGgPkvaW4o2sBW5HipSio980CFKhJKAlAFNFv2RKTy7Tji5wurCUx04TM0IH/QVoFqavpAABulK3HlkRlMEDKKkBexWfk0kTMqJygCdyQSYHbQg2qVQGsqoC3ssPz+0eor8VCTq9CCUBKAlAezQBFlUgGoJM6AlASgJQHGf6R35tZ/26vwGgOB0JJQHqYkTlvjOOigHbVg2RL4XZnHAu6ocm6gnA589vh1UIHFvSwkBQTzlBMoWlYk5SMFDuqQXyqhBgpUiDiOG6gKnyJsYoBbJ3tkp7wMD2igD2pOsLlneDLhltRHQIUbocSPoqSogKAwIUDhQk5rtjs1y29ZcHctRHgoVAEKhJKAlASgGfULSfJPlsnmugD94ej5kdtCDpABOQJ6gTUkGYsTpybV3R50BsToZ8/RA6yKA3bNbKpFvfvR6Khh0KoSW9aNebRZ7W8wlTCAgIKC4hZvFQN4EpVhEDdvqVFvkYuSXNiqdrWkv1Vn9lX/anBLsOOHcg2taS/VWf2Vf9qngl2HHDuenaxpL9VZ/ZV/2pwS7Djh3L1h2nWxSZcLKFTlyZOEjEG/wmnBLsRxw7jNqzr846442t1qAlKkENkSZUFgi9u5nfTgl2JU4vkw1/at36yO7+NRwPsTxIxOtjv1kd38acDGUQa2O/WR7P8acDGUEdFawKcdQi+DemRdjIE4GocWicinty0al+zIBXdUlwqTgTeITF3DKQTj0VKi3yIckuZ8/v6LUnOR1gisWmuZKw+RWXZljd3Y0JNJoA9qQ5Fsb6bw8DQg6kqCZIEjIwJ76kghXQGJXQGJXQGDDZctDKE+koLE8LxQjzI7qAGbfLNFpSr7a/vJaUPJVQSJVg1WLtm5cPsghRBaUq64QADeSD6QM+FRlElZvQaj9FfdFRxx7k4Lberaz9DvNYO6KHCWW9WVRPNHj0VreqgjJQY/6T1bXYwlRbs3PlEJSSBmqcQOJqhp/Ga721CPLubPw7xnIy6F0g46wkEiUQlRAAJKREnrGNXo6niWTF04Zbg8ay81jy0ZcnjmfGnmE8CA2oiY0laOpz8QrbB5NUlgU9qSf7xc9VHlVyr0lS31GjVLQ5fEJAkruyQOAjsxNRZLDOr4aqYUyssjl5HC37P7jZWlaVxmLoGHRxrBWFynV0TlwyqisnLbcm464j6q1DuNWE8o8/qYxjdOMeWXgZNWNEcvySZuhxUFUAxJiemrCcYVuWMmuO7SGrSWqXyFxlYcLgWVBXMCYAujifreFY1Wq1NYwZzjwYMwarGQ6aLsCS23zRikHIb65kuOdjWS5HCitjHStgQELwGCScoOFEpRsWGw2nHkBdUx86b/e8jV+fIrrmFtfrE26Gw4pQSFKPNAkmAIk4DrxrZpIOc8Iq67URor4pJvfoJj2r1lUMFOt+tcdT2wEkeNX5aWfRp/l+5ya/Fq2/ai18Hn9mCLZqIFf4aml9SuTV3KjzqtPTNc4v5f8HQq19UvTNfPb9Rft2p62lAutrCQQSFpN1QBxAWMMRVd0J8mXVc+qLehtA2P5Q2sco2q+mADKceaZmYzJ7N1YOqSMlbFjxatAR/hupUDjl5xvrDBmDn9GPJ+jPq41AKKyRgQQenCgMCugDmzqycrbis5IgewLx+86j2aEg7+kJZfpcC0rvDiD5CoAp6sM37MgxOBHdIqhbNqTRbrhmKYZTZjCTAzG+tLteEbPLLAspvbsRw4H+NarLGOBETZcFAnjwqo7d0ZqAUatHKqQLQ4paeBVgDGGVU5Q8qLdMcM3Qis7l7RNxFoUhsEoWE5BUBQmDjxq5orpYxN7sX1p7xQeuRurp5KmDZGWFZ5ZAA1MH95Wjqc/EKtVFewUtqg+fr9VPlV6r0lK71FPVPTqbO2sFQSq/eE4bgMO6k45Z1fDJ0uuULJJb9ewznaLeQpC1IMxBBAIg74zmsPKL6p0UJKUbY/U5ppJ8OPOrGS1qUOoma3JYR5zUSjK2Uo8mxh1e1iNnQi4u6tBJ7zPaKtQUJQxI0ptPKD2nNoC7TdBuoQkYpSSZVvUfcN1RVVVXvnJnObkbtDWnlGUKOZTB6xgaqsyTyh+0ZphpLSAVpBSkAg4ZYVzZwtjY2o5LkZQceZ7pTTDSm1gLBlJAAxONSo2SmvZwg3FR5gjVT86b7fI1dnyNEeYa11HoesryFWPD/6j+BzPGf6C+P2YrRXXPM4IRU5MXE22VxwYNqUOgHA9mRrRqLKoR4rcY2WX7yxpYXOXDQ2nhvCfPHu6s9DaFFCnGmlSsAG7dVMjGUxVVqmV06Y5UoxUn23zj9Do16rUwqrtm04zlhZW+3XYOuaJbPolSe5Q9xqs4M7CvXVGhejHB6Kkq7YPca1uHuN0bU+pUtLZGDiPaHlNYeX2NqkCtYbNZEsXkIUh2QM+bG8x1CsHFolMM7ILGeSW8R6cR0XpcV4KQP3awMgVt7s16zg/6aj/ALa21f8AI0BzvUBd6zRPorUO+D765mpT8z6F/T7wGPC7nl1bqqY9nmbzYookYznvJrCaRAW0DbbO2F8qi8bwI5kmI6csRXH1tF9mPLlj54IeTXo2xOgIdSjmA4GUiRMVlffU3Kpy3/jNsHuWrQt0PA3UpJThzifRIM4DppRwqGz5Mue03y6Bpt6+Jwk5xx316KuXHFM5VkeGTRnOWNbsGvIC1OP95P8AU55irVZXsFbasPnyvURV+n0lG71Cvo3RTrpvNpSQgibxgE5x0/xrVqNXVRjzHjJt02ktvz5a5F+06v2laQOTZBEc5J5xgRBOVVF4rpe7+hbfhWpfRfUAKaKVFKhBBII4EV0oyUkpR5M5k4uLcZc0MGhtGvLblLbSkyY5SZMZxG7dWxVuW6KtusrqfDJ7/DIQ/qx8CeRs5gcFT2Y1l5MjV/idOf8Ahm/VC0TyiIAxvgDITgQBwGFa5IvQkOlns67o5qCMxMzjVSeorjLDZfr0ts4qSSwY2hhUHmoG/DOohqa5PCMp6S2McvBY1W/Om+s+RrdPkV48xg1tQklAUq6JOPYK2aJtTeOxS8UhGVSUnjcXFWIwCCDPA5ZmDu3V1Vaup596aWE08nlhsSnVhCYk93XWN1yqhxYGl0r1FnAngarFqo2kStRUvcUmAOquRqNTK6LhL0tYa6NHotP4bTTh85LfPXPuA9tYDcSAlQVhemMcSfDOvPeG2ay92RvhLHs54dpNR2Sy95JJ7tb+/c6Gujp6FCVcop744t0s7t7cm8BfklGTEgZndXp4TjhdPccuUJZb5+8xumJgxxrLKMcPGTB9sKQpJ4EjoIxkVjNdTdTJqWDm+vCyoNspMFeHUVkIB7AVGq9vYvROq6m2UN2RuBF4FfYrFP3YrSZC7tjst+x9jie9BV5oFAcQ2evi48k7lJPeCPdVLUwTkmy3ppbNDkw0taVXEEjHHD31pjppSi+GJvdiXNntlUpxTaUwCpQAJOEkb61cDlgwlNRTbC7WgXeW5MrQklF7JRwBjoxxrlai5VJ7Zw8GMblJZQVs1kdTZ3EctAaU4ICEyY52ZJzkVx7ba3qYy4N5Jb5fw5FiDB+kwlLiCp4mbwJKkCJE/RAjKr+ly4vEMcuj+5cyk1mRY1etrIcW2VAg3VJxJxiFDwFdzSN8mVNRwZymFrpukhJgb4wroKDxnBSyBdTf/JPdTnmK3wRpmLO1YfPleoj31dp9JSu9Rf2VNBQMgGHoAMYykccK5Gv/ANbUsZ2/c6Whk1pZ47/ZHR9K6JbUlXNCVoEyI4EwYAkQDukRVfWaaM4SljDX8/nYsabUShJLOUzgWm2/nT4/1VeddnQf6av4I4+tf+fP4nTtn7KPkralYwV4dSs46KtTbxhHPioeY5yGy3WdCgclIEBK8MDnAO+a1Qk4v3m2+EZxbe66M45oJdx5BORN09SsPOKtSjsaa7MNHXrEyC2kmPRE+VcC2ObJfE9VTNquK9x7pJIuEYc1J8povUl8CG3wSffIH1X/ADpvrPka6tnI5MOYS2iIQUt31FIvmCOMDOtmgbVjws7FTxOMZUrieNxMShxIJQ6lQAO/hxHbXXTi9msHnpVSisxkmjbYNOuNqChF4b/4VM6FNcLNFWqdUlJbMa7Dr2o+m1IGZTIjrzFc+zw5Lk8HZp8Zk17Uc454z/yatN6dbtEXExgZJiScIy4R41hX4elONkniUXtjs+afue30RjqvElbBwhHZrfPfo1jt9w00sXDjiq6OzMnyrFr2i7F+y/fgsvzdMi7EAQTCh1b+M9Na44z/ADY2zzw77fcH2tcIUeIjvrOQoXtZOZW0G0aQCE7iQOg4Nj7yyf3aqWPMi9Hkd1abCUhIwCQAOoYCtZkL20Cz37IR9pP3pR/yoD5l1JeKXHBxSPA/xrCUcm6l4bHWx6XcblKbuJnEE5iOPRUwnOtNLBslh8wjZ7AlNkFpDqgtACkjmAApPVJrF6VKnzM7/IrSvbs4MbGOh9LBdoBtDyim6sTfI4ECUxwyriaul8DcFv8AA2+lbIYrCqyKU+nk1u85JSQ26sgKQN5GGIOdcLUrUx4GpKO2+6XJ/sWqpJ8ynaHBdZKGFJ5yMbqUgki7xnM1bpi3OUXPPPq2XVNKKaj19xUtyHvlCSEhCkiYKvqmDl111KPZXzNd0ZWS5dBsTblBBSLsEHHHfjXZg3w4OZLMXhgzU9uNIumZlK/ca28OEa5CxtWHz4+oj31Zp9JSv9Qv6B006wShsJN5QIklMKG+8Mqq63QQ1MlNtprsWtHrZadOPCmn3Dlq1ytyQorQIOf5UmchiBjvHfVX/C85Ttlv8C2/E+Hfyo7CsHFOLUtXpLJUes8K69NargoR5LY4l9jnJzlze416v258J5Nq7zZUJMHHPGrKwlujm21SnL2ZNMLvWy2BJKrkCTmMOmAcTUrg6L9TXKm3nKTaXw+wtlis+EKw6Hom2uLaSpJHoiZMdfiK5N2jjxuWWj0en8Qn5SjwpntstDgBCo504zPXvrGGjgpcWWzdPXzlHh4Uj3Vr86a6z5Gt9npK1fMOa5NJVdCiAJOYkTArLRNqzbsV/EYqVSTeNxTe0GDiAD0pNdZX9zgz0eeW/wACg7okjIx0EVtVxUnpGuo06D07yDQbcs8piCpESofaSc8K5t1EbbG4T37dun6na02rlRUoWV7csrr8vgJr6QFG6FBMm7ezjdPTFdeO63PM2bTfCml0zzH+xoltBkjmJJJiJIyrjzeJNe89bWswT9yPHLUEqCSZJyqMGWCppy2BKATkLyz1Jy99apbMs0LbIo7KrIXbYp1WMGfYBUT7bqfZqmXDtVQARrYmbI79lIV7JCvdQHyvYkhu3uoOAC3U8MATFbaopzwzKLwHLYtF4BHOwxiVYz0VstqjxeySpvG5rasjq0LuMrVdvY3TAjHEnhVZ0SaeIswd0ItZkh8e0iors60WcpF4ESW0hV9CsOaTEyM652tpUs52yijRJJtOWfqG9HP2o2l0BtpJWy0rnLUoQhTiZF1Ik87EdAry2tqo8qLk3tJ8kuqXc7Gnk3yBmlG3wwSpbYDaphKFTzF8Sro4VZ08qvNWE9+77r4HQ9vym8rb3dmb9bbMU2lCi6oBQXlcTGCVZxkfdXbxu8I1R/8AXMu66FPQ9sSVuNBd+IUk3r0g+kJHA+ddKnkUNRjjeHkt6kJI0i5IPor91bmtjQANq358fUT76sU+kq3+or6katM2pDi3QVXVhIF4pAwvEkjM4+Fc7xLV3VTjCppZWW3+hZ0lFdkXKeXh42GVWz6xj9Gr/cX8a5MvEvEIvDa/2l1aPTPp+Yg2mxBp9xoEkIWUgnOBxr1GksdtUZtbtZOFqYqE5RXQadEaMSpsKKZJnOcIwgRVDX+J26e7y4bbdikqfMWcZCr2rpCAu6IMZHETN0kThMGOqq8vFtXBKcmsdsL5Z+Il4cks4AJRXrkspM4ytw8Dnqxo+81F2YhU+t/GuffJKR29Hxyi0lsvuErZogJQTAwG45b8a0qaZc4Zx3ZQ1a/Omus+RrGz0livmFtfIhF5ZQL5xHV5Vlos+Zss7GnxFRdS4njcUOWUgSFoUMMpBxnh1eNdZYls0cGWYLKkmZIt4PpAz31PAa/O33CDekWlphKkndmO0GN9cOjw2yGodzllfVbds5fVrnnqdq7XQdSqccP37Pf6e58sdDYhsHAiR2V1m8FBRT5jKzZW7oCSQMhjmBhjVFzlnc6ka4cOEU02RCnDBN5PHow3dfjU8fcny3jZidr5brqHBPBv3q99aLJbMtVRwkg9sbsF1hThGKgkdqpdV+NI/dqsbzolAVdKs32HUfWbWnvBFAfJesPN0is/WKVe2kHzNbaf6iCClgW4hwEAc4EYqjgdwNdOFcoy5Fe6cXHmMWgHbQpbqEllN5QJvBa/TSBhBThgalQsbklj/tHN1FlUVGTz+S5P5m2wcsWLKpTuXJQlLaQUwQnEkmSPdXF1FfspvsTC6C1Tglzz1HZzQ6EPJW7a3YDTgUS42iAChQBKUiBn3V57Waebpl5cE2mnjGc7fqdyh777C/pL5Gpt9KFqcPPukKeczTIOEjPfVWpahSg2kuWeSOjF1OElz592NOkdHIeFlUhsm+hJJCQcCiMz1jur0Dg84z0KsJpLOOouWNTzD97kSJSgEEpTgCqThPHwq3ps8jOb4pPC6BzV1B+XqOGIXkZ4GtkikJ+1YfPj+zT7630+kqX+oJbLLSlLL4wnlEmN8FMTHCQe6uL4zNQnFvt9y94fHijJLv8AYfmdIJgccfDIVVh4rWoJN74/PoWXpZZ9xxnTCwq2WhSSCC6qCMuyvSaBPyIZ7HB1r/zJfEedTbe20lsuZJUqd/HdXG8QTh4h5kuWF+hr0l8IQ37sNaY060u6EKJAHOJF2YMjuBNc/XN3YVbf7voWZautsRynAV9FgmoJPsjxMpe22u446u6VbS2hClAEhIynETge8Vy76pObaPQ6PWVRhGEnu8Bq2WtHJrE5pO6ONVuB5On5kcYQB1c/Omus+RqbPSbauYe10aCgkKx5x8hU6N4s+Rr8QWavmJ6tHI3SK6qsZwnUmVrXo9AQrlVDkyCFG9cI/eOVROalHHIzorlCxSissoWDQiGLxZU4ttcEXrhHWFIEHCpp9lcxr7JXNZjjATsKgCbxIASojnRzow8d1bZ7rYpU4i3l9H1xv0HFtzk0DnXroxvZmJ52G7Ca5kvaecHoIezFJPP3PbFbm4Uu4UkySeqT2VrlDbJuU9+FnItb3i8ttmcXVY9F8hM9gvGq1j6F2KO46n2Xk7I3hF4X46FYj7sVqMg1QEoD5K2hscnbR0JSO1BKD5VnB4kmBu1I0AbTypJN5u4U4AeleBAwxkCutqJ8LjuVYxTbWBnsupCAlLjjpTzASS6UnDFIUUkcY7TVfzoKby2+XU12USlBKOFjPRfcG2nR+j2rWGw4ylV83UqUoqClyYE5CTFVLHFwSXM0OjU/i1NPENtvkdLW9Zkutp5gUASRAxB5p7iRVOVfEmn1OrHYUNatbbI1PJguKcmUpIFwpFyFdcDLhXOu8OrljDxgtVa11Z2zkYNUtJJVYrMUjFDaQJOOAj3V00lzKyk+HAs6/azXI5Hk+UQoIN5F7mELJieC059NbI7ciHZJcjDZtpUvvSsgrAXMADomBlWUiE87gPat+en9mn31Yp9JWv8AUhQsqFFQgLIEXrl6Y6xlWySTW/5mFcZyfsJv4Z+xZtDeHMFpmfpTdjsxrBQj2X0RvdGofKE/pI8sIqxE5tqG7RTbZSLyHCQcSmLvbNbZW1wxxyiv/pr7nP8Aw8rVmEJy78Cb+oULdm+o6OgXffSOs0+UlZXn4o1y8Ouw5SpuS+D+6BbxEmMt1dF+84yxnY1BTQH5QGZkEKAw3Z9NVbMt7HX0lTccuMn70MxtLa0JUiecJxIPXl01RcZLmdxcs4ZZ1cPztrrPka0Wek31eoO67hUJuxN45xlAqdG15m/YjXJuvbuKQtagSFJEjAxXU4U90cVyaeGYW2zWe0JuPpJAMiCoFJymR7603VzccQeH0/6N+n1Ea5Za26lzRNjQ02lttRUlMxeUCYziQB5VOGhKfmS4grZ7E2sc9MmRlExBJgd1a5WSjyZnGmE17SLnyFttrCYTIgEHfEY51qlbJvLLFdEYxSiUdPt8jZyRhf5oBzlWc9MTWEp5WDdXW1LLOXaNaNp0jdH0eaOgmGwe9Sj2VTk8surkfRraAkBIwAAA6hgKxJMqAlAfMW22zXLYDxU6PvX/APnQGrZ9pZbVsEBa+VSEkJClqHSEiThJrp3pSjkhHSNO6Ft77CEst8n6YN9aUGI5uBM5x4VS2JOba0ap6Ss7ptrzaVIQ4FqKHErKBevc4DGJOcQKhogP66aaPLocBIFxH3hJjtTWloiTwJ4cKiSTJJJ78a0tGrJ1LZ/b/miUzihZHYomBWceRti9gFoyxN2rSSkPyWklxRAMSAZCZziTUTnwLJEY8UsDpq4yyi3KSw2hCYX6IjKMJqYWcTNrjhCdtW/Pj+zT76vU+kp38zRqTo1LyVBRgBwAnhIGNRbJpnY8IulVTY488/YaH9W0AAgQMsSDBG6RWrjZ169dJvDf2EW1tXLQ6n6qyPKrtW6R43xR51Nj9/2Q66t2EutIgSZUAO2vLeMwnbruCKzsjteC3KrQpvbeX6jBpDV0NpEkSd0jx6csumqer0Sprznf+fmdDT66Vk8Y2Edaq+jVSzVF+5fofKb6/wDyJpf3P9TKwWBlTqV2i8WzmExJjAAdtaLZSSfBzPS6XHlxz2Gu16NYbAQyAlSU3lt379wnEC931TrsnJNy+pasik9jHVw/O2fW9xrXZ6WRV6kMmuLQUEg/WPkKx0rxP5DWLNfzFVWjuB766asOQ6hi0PpBDTXJrYkRBUmDe6wcZxrm3yh5vrw/f0Onp3JVYcNvd1FVxqCYCgJMTnG6emusnk4koYewSs7ZuylyLqApQJScSdw3Jy760yazhrqWIxeMqXJZ/nuCFg0mMEKhZvSCOjI5/wAxWi2vcuUWPh7gjX3SYuoGQSFLPZl76rSXCXKnxbizsSsBctCnlDNRPY2M/bd+7VUtHdqAlASgPnv+kBZIeSvgv8aEH/8AM0BT2RaTTZ1PumLxQ0kHgCVlUHdMCunweZCJrlLB0srffQ262oXXFFIT9WMSSeGdanKFbcWMN7i7rRbVNLdsyzfStJRPEKHDtrfVFWwyapy4Wc20xbOVDE4q5JAMcYIy4zXNaM5sK6J1St7wBbsrxB3qTcHeuK0uLMUm+g06N1P0myhUNAEkGOVa3QR9LiPGiizNJoG6Gsr1nthQ+hTbi0rwO+edKSMCMMxVPxHijQ5Lo0btJ/Ww+o0akWqbctO+FnyqPDbeKvhfMs6qGJZQu7V1fPj+zTXZp5HMu5oBaF0uWUrSATeIOHQIrKceIveHayqhSjYnu87BJjWtxMxegiDhgR01j5R05eKaJ81Lb3Az5QXHFLOBUqaswWFg8rrLPNtlNLGWNur2nHGEjk5vCcgDgeIrmazw6+zUefTJLKw8lnQ+Jaemjyb4t4bax7wjbNZ33QL8kCYwAE9lVrfBdZdtZOOC3Dx7QVZcK5Z+AvqXXqV7MVFdNjxbTnNzfVt/UpuuOTzMYx6oxrW5LqdjT3JRUcci7ZNNvLtN56JcF0wAkZYYCtL4Ix4Ylp2qTG3Vo/O2fWPkaq2elm2r1IctPMhakg8T5CtNUnGWUbboqUcMFJsBSoEQqDMHf0GrLtysMqKrDyi3pG0haQOSKVDDCCI4VSlo652xsb3Xx5Pn/wBlp6iXA4pcwahAOBrpcXYocHcsO6KaMmIkmOkdnZWKumjKWmrfQ06JsLK1LS2olTZF45pBMi7O8iFdVRZc85ZlXp+GOEc82kW4AO48Gx7/AH1otZaojhDtsX0ZydlKyMSlA7TLi/FY9mqxYOi0BKAlAcV/pBWXmXuhpXcpxB/EKA5hqq5zVp3lP4CfcTXX0kvYRovWw46O1weYYDIySokHfjupbp4OfHL6GELWlhAy16RctLocXhETwgZk1nVWorbkYWT7hfYshovWl9aQothCWycbvKFwkgHfCRXNnE28ST3Os2rSjjg/JArA9KMY4e/urWklzJcpP0gd3TChnIrNJGiVklzFnXa3X0MPIPPYXn0Kxg9Ep8TWF1MZwcZcnsRXqPaTXNGjZ1aQvSRNy6S2sxMj6PRVDTabyX6sr4HTnc7FusAzayFf1gY/Vorq0LKObqrOGSFayIem8gYjeBlW2XDFe00jTVOyx/5cW/gslpxdqUCFZERF0ZVr8yn+9fU3+VrGv6Uv9r/Y0Nhwbh3H41ZUX0OdK9cmErDabYJLSd0EhKt+7OonZGG02l8TBNPeOfkXHNL6RgyMMZ5h7d9YLUU52lH6kuTxu3/PkDFaQf4I7j8astyNKVSMmrVahzkwJ3xu7TWmUlybRf0+numuOqEmu6T/AGNFptVpJClESmIMcMeNYrHQ3zo1MFxTrkkurTOlanuFdos69yiD3g1hdFKDNentlKxJj5p20ttrQXFpQCSAVGBJAgTVSCbex0ZtJbkYKVYpKTwIIIrJtrmYJJ8iPI/nyqUyHE0LZBzFZcRg4mr5PGRIrLiMeE9ZCWUvOXUgkAqIEE3QQJ76jm0ZZaRwzWwl95lne4uVfvEAnsTeNa7Xub61hH0FqhZrlkbwi8L8etiPCK1GYZoCUBKA5ft2s16zA/6bv3S0seRoDgWh1kRdJBCsCMxNdLSPNb+JjIMuW91WRHsp+FWJN9WaFBFZ594jnqJHDd3CtbfQnhQy6jWkti0BO/kVf/Yk+daZR3Kuok44aOh6n6dupdvZyn/l8arXRwzdpJ5i8mzWTWBCkRAvcd9YwhLmZXXQxgRnLWXEOgjCEnuUK2y9LKFccTyFtmqf7yPqOe6qceR2Ea9piZt6vUR5V0NL6WcjxJ+2vgCtEWZKvSmBeOBicKoeJRUrFnsdnwC6Vennw83JL8hksmi2FJGCgTiDekxlwjOqSog4nZlr74T5/l/GLyrNJPXXodD/AKeGex4PxqT/AB1uO4waEsaVJAVIAnISc+FcLxJKWrcd+S5FrQUqylOXvCDujkBJIJkdKSO0jKqFkIxg2nuvmi69NHGwm/Jt8V7SGOBfBHl5cXE8BSy6MSsAmBgMc+gYVy7ZNTfxPomi1br0dUV/ajTpmwMpQLkXgJJxxETONYRk8mX4m2UJ8XJphvZq9ecbTvQ54EEj31cv9LPJ6F5kgrtyTNkR+2T5GqtPqOyjklg0i81i26tHUo+VdBLK3Dqi+aGWwbRLc36SkuD7ace8VhKmD6GLq7P7jJYNqjRwfZUnpQZHca0vT9mYOM10TGKw666PdyfSk8Fyk+Na3VNGDkl6k18gZp3W6zupcYs6w4YTfUMgDOAPHCpUWt2Y5zy5HO9D2c2nSZSPoC6OgqhsH7yu6tEnlliKxE+k20AAAYAAAdQrAyMqAlASgEnazZb9j9se0hfvAoD5k0MrE9aT51f0T9S+BjIY7MzdJJ4VZs3MY7EeF4RGNYKOGG8ot6EcS09CzdS4gpJOQxlJPRIrGRVvg3HYPO2N1EluT1Yz3VrZQjJ5w9ioLG+oyuQPtEJHjWG/UzaSWxZeuJbKEkKUqASJgAY57zWMpLGEY1xaeWF9m8G3z9hfuqu44R1apcRo2kn5+v1EeVWtN6WUNeszXwFr5apsi5jIMgiRGWNatXp52SUovpjcteGayrTwlC1PDeU0WGdPPjABIGcBIz41V/B39GjpPxTQvdqRcsj0pB4116I+XXGHZHmNZZ5987cYy8mw6XU2YRe6x01ztXoZW3eZB42NmnudcOFGKtYHIyWeiR8arPw2ySw5bG78VLuQOCB1V3U8JI5vDuUH9KOoUeTPRiJB6IqpOnMmz02l8U08aI12xeUsbFB7SDqiSszOeG6oVOGbbfFtP5bjXF8tsjVs7tV23tJ3LMdokj399bLvQzh6Pa1Icdto+Zp/bI8jVaj1nbjzOLpFdFG3BDQjBrVWDIZXdrWzBhTVJ8JW8TkGwfZJ+NamzVZvgc9iGjy5aFPKGJUVdjYj8bp9mqhsO7UBKAlASgAGvDN6yK6FI8VBJ86A+S7CgpWpJzEg9YMVc0T9tr3EMYmtKgCFJk8Qc6vOBia3NMIGSQOtQ91YPhXOSJwVv60QTK1iegHwrVO2tdTVOEnyCFl080PRDivVSaqzsi+RoenmzcvWL6tncPXArRkLSS6sGP63LyDSUnpJPhhU8RmtIurGrYzpVx3SgCgkS04cB1dNHNs3wqjDkPuuOpNotVpLza2gkpSIUVAyB0CttVqgsGjUaZ2yTyB0bNbXOK2D2q/61seoXY0R0LT3ZYGzm0cWPac+FY+eZvRR/mSJ2eWsfpGe9fwrP8Suxq/w+X935G1vZ9aRMrZVPr/CoeozyMoaHHNpmf8A6fv8Wfac+FY/iGZ/go/zJq/9O7V+tZ+/8Kz/ABK7Gr/D3/d+R4NnFo3uMH2/hWL1GTbDRYWG0/kYObMnyP8AEZB6lmoV5MtEmtti7q9s/fs9pZfU82oNqvEAKk4EYT11E7uJYwTVpPLmpZLe3Mn5CCCR+WRiInI8a0xk47ovI4Yi1ODelfQQUk9AOKSa3x1MlzM+NmLemWzmCnx8q2rUxfMnjRvTaUK9FQPb7qz44vkyMo1PGsGYMwsdrucr9pF3xBPhWmx7GOMs7/sY0XyVlKyIJShPaZcX4rHs1XJOiUBKAlASgBetDc2R/obKvZ53uoD5E1jbLdrfAw/KrjqJJHgalNrkAaVE5mjbfMk8qASgHGy6MK0oS2CSqEpAMYmI6O00BWtujAgFSVocAISopnmkzHpASkwYUMMKAC6UGKTvIjuJFAOmwv8A8oP2LnuoQfRdSQSgJQEoDWLxE4Ccsz76AxKldHcfjQG1CpE0B7QEoCUAq7S7Mp2yBKUJWQqYUFKEJBMwkgk7h10JOCaXsqUulCRd9GRM3FEC8md90z3VBItvuXlKVxJPeZoDXQGxL6hko1kpNdQXtDtl55DZ+moJPUSLx7BNHJvmQfXGqVmuWRrCLwvx6/OHgRWIDFASgJQEoDTbGb7a0fWSpPeCKA+Qddm4taz9dLau9InxFAgDQklASgOkaqOSyhaSAtBChlhERhvEg1JDMtP2hC0hCW22hCQbqiZu3ikc44JF44dUkwKARtLiLo9Y9hiPfUEjhsMP96J/ZOe6hB9GVJBKAlAeKyPUaA2hqW07pAy4VBJTZbxMTdgZkmDjIBO6IqSDZZ/RHb50BsoCUBKAStrlqDdhCiYHKpE4754UJOC6QtjYkpImDABBxOGMZDHfUEgGgJQEoBu2ZaML1sAG4QDwLhDYPcSeyhDPrJCQAAMABA6hQGVASgJQEoCUB8xbWtW3Gn1LCSQiUrjciSW1x9UpMTuKTQHOqEkoDJCCcgT1CaAJWGy2wYNNux0IJHiKEF4aC0kr9G4PWKU/iIoMmxrUq1rxUWkk8XAo9ty9QDjs91bfsNsbtCiVJgpVdbcgBX2lAVIO6pUCJBkHI0IPaAlASgMm3lpATzSBlMzFQSYqcWfqjvoDxCYEVJB7QEoCUBz7aryVpbTZSsiFX1XSJkZDHDxFCTj9r1LP6J5B6HAWz7WKT31ABFr1ctbYlTK44phY70EigBagRgcDQk8oDt+wrVtaF8o4kg4OKB+iAFBoHgVFSlRwSKEHc6AlASgJQEoCUAK07oBm1AcoCFpBCVp9IA5jHBSegyKA5zbNkCCq9ybC+kBxE9aEuBNAYJ2b3PRYbB+y0g+Kr1SD1eqz6ckrHUAn8KRQgoP6AtX1VnrKj5mgK39S2kfoz3CgM02C2DJLg6qA9VYrZvDneaAK6H0nb7OLtwrRwXOHUaAM/wBrXxnZh7RoDWrXN0f5fxNAaF6+Oj/LeJoDD+36/wD249o0BDtAX+oT7RoDz+37n6hPtH4UBP7evHKzp9pXwoCyzri+r/LpHaaA3O6ZtbohCQ3O9Ik9k0APY1JedJUb0nElRAnvoAmzs4H0nO6TQFxnZ4wPpH92Qe8GhJqt+zGyuiFKKuHKJQqOowFeNQAdo7ZHZ2l3hyacc0oJUPVLilBJ7KAftF6Mas6LjSYGZJJKlHeVKOJNAXKAlASgJQEoCUBKAlASgJQEoDyKAkUBIoCFI4CgMVNJOaR3CgKjtkb+oj2R8KAHPWJr9WjIfRT8KkgG2ixtyfyaPZT8KA0fI2/qI9kfCgM02Rv6iPZHwoAm3YWv1aPZT8KAKs2NsZIR7KfhUEltLYGQA7KAyoCUBKAlASgJQEoCUBKAlAf/2Q=="/>
          <p:cNvSpPr>
            <a:spLocks noChangeAspect="1" noChangeArrowheads="1"/>
          </p:cNvSpPr>
          <p:nvPr/>
        </p:nvSpPr>
        <p:spPr bwMode="auto">
          <a:xfrm>
            <a:off x="116681" y="-1012825"/>
            <a:ext cx="2143125" cy="2124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irc_mi" descr="http://www.illustrationsof.com/royalty-free-cell-phone-clipart-illustration-9996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2" b="31068"/>
          <a:stretch/>
        </p:blipFill>
        <p:spPr bwMode="auto">
          <a:xfrm>
            <a:off x="251138" y="3188824"/>
            <a:ext cx="3873321" cy="34901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46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89" y="147165"/>
            <a:ext cx="7991521" cy="16002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Rockwell Extra Bold" panose="02060903040505020403" pitchFamily="18" charset="0"/>
                <a:ea typeface="Adobe Gothic Std B" panose="020B0800000000000000" pitchFamily="34" charset="-128"/>
              </a:rPr>
              <a:t>Snap Chat</a:t>
            </a:r>
            <a:endParaRPr lang="en-US" sz="6600" b="1" dirty="0">
              <a:solidFill>
                <a:srgbClr val="FFFF00"/>
              </a:solidFill>
              <a:latin typeface="Rockwell Extra Bold" panose="02060903040505020403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1420" y="1967108"/>
            <a:ext cx="5260797" cy="3982932"/>
          </a:xfrm>
          <a:solidFill>
            <a:schemeClr val="bg1">
              <a:lumMod val="5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Messaging app -  send photos and texts</a:t>
            </a:r>
          </a:p>
          <a:p>
            <a:r>
              <a:rPr lang="en-US" sz="2400" dirty="0" smtClean="0"/>
              <a:t>“Destroys” photos/text messages within 10 seconds after being opened</a:t>
            </a:r>
            <a:endParaRPr lang="en-US" sz="2400" dirty="0" smtClean="0">
              <a:effectLst/>
            </a:endParaRPr>
          </a:p>
          <a:p>
            <a:r>
              <a:rPr lang="en-US" sz="2400" dirty="0" smtClean="0"/>
              <a:t>Reputation for </a:t>
            </a:r>
            <a:r>
              <a:rPr lang="en-US" sz="2400" dirty="0" err="1" smtClean="0"/>
              <a:t>sexting</a:t>
            </a:r>
            <a:endParaRPr lang="en-US" sz="2400" dirty="0" smtClean="0"/>
          </a:p>
          <a:p>
            <a:r>
              <a:rPr lang="en-US" sz="2400" dirty="0" smtClean="0"/>
              <a:t>Age 15</a:t>
            </a:r>
          </a:p>
          <a:p>
            <a:r>
              <a:rPr lang="en-US" sz="2400" dirty="0" smtClean="0"/>
              <a:t>Can be accessed by third parties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5126" name="Picture 6" descr="http://mediaserver.pulse2.com/wp-content/uploads/2013/12/Snapchat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6" y="1747365"/>
            <a:ext cx="2943225" cy="4539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028" y="-106636"/>
            <a:ext cx="6193339" cy="16002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663300"/>
                </a:solidFill>
                <a:latin typeface="Rockwell Extra Bold" panose="02060903040505020403" pitchFamily="18" charset="0"/>
                <a:ea typeface="Adobe Gothic Std B" panose="020B0800000000000000" pitchFamily="34" charset="-128"/>
              </a:rPr>
              <a:t>Instagram</a:t>
            </a:r>
            <a:endParaRPr lang="en-US" sz="6600" b="1" dirty="0">
              <a:solidFill>
                <a:srgbClr val="663300"/>
              </a:solidFill>
              <a:latin typeface="Rockwell Extra Bold" panose="02060903040505020403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0274" y="1804236"/>
            <a:ext cx="5824025" cy="4061496"/>
          </a:xfrm>
          <a:noFill/>
          <a:ln>
            <a:solidFill>
              <a:srgbClr val="663300"/>
            </a:solidFill>
          </a:ln>
        </p:spPr>
        <p:txBody>
          <a:bodyPr>
            <a:no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hoto-sharing and social networking service </a:t>
            </a:r>
          </a:p>
          <a:p>
            <a:r>
              <a:rPr lang="en-US" sz="2400" dirty="0" smtClean="0"/>
              <a:t>Post pictures and videos</a:t>
            </a:r>
          </a:p>
          <a:p>
            <a:r>
              <a:rPr lang="en-US" sz="2400" dirty="0" smtClean="0"/>
              <a:t>Why It’s Dangerous:  </a:t>
            </a:r>
          </a:p>
          <a:p>
            <a:pPr lvl="1"/>
            <a:r>
              <a:rPr lang="en-US" sz="2400" dirty="0" smtClean="0"/>
              <a:t>Can access mature and/or inappropriate content</a:t>
            </a:r>
          </a:p>
          <a:p>
            <a:pPr lvl="1"/>
            <a:r>
              <a:rPr lang="en-US" sz="2400" dirty="0" smtClean="0"/>
              <a:t>Makes content public</a:t>
            </a:r>
          </a:p>
          <a:p>
            <a:pPr lvl="1"/>
            <a:r>
              <a:rPr lang="en-US" sz="2400" dirty="0" smtClean="0"/>
              <a:t>Must be 13 to get app</a:t>
            </a:r>
          </a:p>
        </p:txBody>
      </p:sp>
      <p:pic>
        <p:nvPicPr>
          <p:cNvPr id="7172" name="Picture 4" descr="http://www.edudemic.com/wp-content/uploads/2014/09/instagra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7" t="2320" r="16566" b="2834"/>
          <a:stretch/>
        </p:blipFill>
        <p:spPr bwMode="auto">
          <a:xfrm>
            <a:off x="200465" y="1592330"/>
            <a:ext cx="2616591" cy="4485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8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8903" y="0"/>
            <a:ext cx="3548547" cy="19177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err="1" smtClean="0">
                <a:solidFill>
                  <a:srgbClr val="92D050"/>
                </a:solidFill>
                <a:latin typeface="Rockwell Extra Bold" panose="02060903040505020403" pitchFamily="18" charset="0"/>
                <a:ea typeface="Adobe Gothic Std B" panose="020B0800000000000000" pitchFamily="34" charset="-128"/>
              </a:rPr>
              <a:t>KIK</a:t>
            </a:r>
            <a:endParaRPr lang="en-US" sz="9600" b="1" dirty="0">
              <a:solidFill>
                <a:srgbClr val="92D050"/>
              </a:solidFill>
              <a:latin typeface="Rockwell Extra Bold" panose="02060903040505020403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8903" y="2049462"/>
            <a:ext cx="5845097" cy="4224337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Messaging that allows texts/pictures to be sent without saving to phone’s history</a:t>
            </a:r>
          </a:p>
          <a:p>
            <a:r>
              <a:rPr lang="en-US" sz="2400" dirty="0" smtClean="0"/>
              <a:t>(Similar apps: Viper, WhatsApp, </a:t>
            </a:r>
            <a:r>
              <a:rPr lang="en-US" sz="2400" dirty="0" err="1" smtClean="0"/>
              <a:t>TextNow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Why It’s Dangerous:  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end and receive inappropriate text/pictures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rofiles are visible to anyone</a:t>
            </a:r>
          </a:p>
          <a:p>
            <a:pPr lvl="1"/>
            <a:r>
              <a:rPr lang="en-US" sz="2400" dirty="0" smtClean="0"/>
              <a:t>Random strangers can contact your child</a:t>
            </a:r>
          </a:p>
          <a:p>
            <a:pPr lvl="1"/>
            <a:r>
              <a:rPr lang="en-US" sz="2400" dirty="0" smtClean="0"/>
              <a:t>17 years old</a:t>
            </a:r>
          </a:p>
        </p:txBody>
      </p:sp>
      <p:pic>
        <p:nvPicPr>
          <p:cNvPr id="2050" name="Picture 2" descr="http://a5.mzstatic.com/us/r30/Purple5/v4/65/2c/02/652c022d-1cf9-f5ae-d5d6-b242a07a7efc/mzl.qiogciil.175x175-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" y="1609622"/>
            <a:ext cx="3120533" cy="5047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9" y="279400"/>
            <a:ext cx="4755217" cy="1320800"/>
          </a:xfrm>
        </p:spPr>
        <p:txBody>
          <a:bodyPr>
            <a:noAutofit/>
          </a:bodyPr>
          <a:lstStyle/>
          <a:p>
            <a:pPr algn="ctr"/>
            <a:r>
              <a:rPr lang="en-US" sz="6000" i="1" dirty="0" err="1" smtClean="0">
                <a:solidFill>
                  <a:srgbClr val="2FF1CC"/>
                </a:solidFill>
                <a:latin typeface="Rockwell Extra Bold" panose="02060903040505020403" pitchFamily="18" charset="0"/>
                <a:ea typeface="Adobe Gothic Std B" panose="020B0800000000000000" pitchFamily="34" charset="-128"/>
              </a:rPr>
              <a:t>YiK</a:t>
            </a:r>
            <a:r>
              <a:rPr lang="en-US" sz="6000" i="1" dirty="0" smtClean="0">
                <a:solidFill>
                  <a:srgbClr val="2FF1CC"/>
                </a:solidFill>
                <a:latin typeface="Rockwell Extra Bold" panose="02060903040505020403" pitchFamily="18" charset="0"/>
                <a:ea typeface="Adobe Gothic Std B" panose="020B0800000000000000" pitchFamily="34" charset="-128"/>
              </a:rPr>
              <a:t> Yak</a:t>
            </a:r>
            <a:endParaRPr lang="en-US" sz="6000" i="1" dirty="0">
              <a:solidFill>
                <a:srgbClr val="2FF1CC"/>
              </a:solidFill>
              <a:latin typeface="Rockwell Extra Bold" panose="02060903040505020403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199" y="1647822"/>
            <a:ext cx="5678263" cy="4619361"/>
          </a:xfrm>
          <a:ln>
            <a:solidFill>
              <a:srgbClr val="2FF1CC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Free, post anything</a:t>
            </a:r>
          </a:p>
          <a:p>
            <a:r>
              <a:rPr lang="en-US" sz="3500" dirty="0" smtClean="0">
                <a:effectLst/>
              </a:rPr>
              <a:t>Works via GPS – closest 500 </a:t>
            </a:r>
            <a:r>
              <a:rPr lang="en-US" sz="3500" dirty="0" err="1" smtClean="0">
                <a:effectLst/>
              </a:rPr>
              <a:t>yackers</a:t>
            </a:r>
            <a:endParaRPr lang="en-US" sz="3500" dirty="0" smtClean="0">
              <a:effectLst/>
            </a:endParaRPr>
          </a:p>
          <a:p>
            <a:r>
              <a:rPr lang="en-US" sz="3500" dirty="0" smtClean="0"/>
              <a:t>Tracks your location</a:t>
            </a:r>
            <a:endParaRPr lang="en-US" sz="3500" dirty="0" smtClean="0">
              <a:effectLst/>
            </a:endParaRPr>
          </a:p>
          <a:p>
            <a:r>
              <a:rPr lang="en-US" sz="3500" dirty="0" smtClean="0"/>
              <a:t>Up vote/Down vote</a:t>
            </a:r>
          </a:p>
          <a:p>
            <a:r>
              <a:rPr lang="en-US" sz="3500" dirty="0" smtClean="0">
                <a:effectLst/>
              </a:rPr>
              <a:t>Must be 17 but no age verification</a:t>
            </a:r>
          </a:p>
          <a:p>
            <a:pPr marL="0" indent="0">
              <a:buNone/>
            </a:pPr>
            <a:endParaRPr lang="en-US" sz="4000" dirty="0" smtClean="0">
              <a:effectLst/>
            </a:endParaRPr>
          </a:p>
        </p:txBody>
      </p:sp>
      <p:pic>
        <p:nvPicPr>
          <p:cNvPr id="3074" name="Picture 2" descr="https://pbs.twimg.com/profile_images/487613331360858115/XP1PspM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33" y="1433710"/>
            <a:ext cx="2943225" cy="5047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3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55" y="0"/>
            <a:ext cx="6193339" cy="1600200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>
                <a:solidFill>
                  <a:srgbClr val="35D393"/>
                </a:solidFill>
                <a:latin typeface="Rockwell Extra Bold" panose="02060903040505020403" pitchFamily="18" charset="0"/>
                <a:ea typeface="Adobe Gothic Std B" panose="020B0800000000000000" pitchFamily="34" charset="-128"/>
              </a:rPr>
              <a:t>Vine</a:t>
            </a:r>
            <a:endParaRPr lang="en-US" sz="11500" b="1" dirty="0">
              <a:solidFill>
                <a:srgbClr val="35D393"/>
              </a:solidFill>
              <a:latin typeface="Rockwell Extra Bold" panose="02060903040505020403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330" y="1966411"/>
            <a:ext cx="5678263" cy="3769384"/>
          </a:xfrm>
          <a:noFill/>
          <a:ln>
            <a:solidFill>
              <a:srgbClr val="35D393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Users can watch and post 6 second videos</a:t>
            </a:r>
          </a:p>
          <a:p>
            <a:r>
              <a:rPr lang="en-US" sz="2400" dirty="0" smtClean="0"/>
              <a:t>15 years old</a:t>
            </a:r>
          </a:p>
          <a:p>
            <a:r>
              <a:rPr lang="en-US" sz="2400" dirty="0" smtClean="0"/>
              <a:t>Why It’s Dangerous:  </a:t>
            </a:r>
          </a:p>
          <a:p>
            <a:pPr lvl="1"/>
            <a:r>
              <a:rPr lang="en-US" sz="2400" dirty="0" smtClean="0"/>
              <a:t>Videos can be inappropriate</a:t>
            </a:r>
          </a:p>
          <a:p>
            <a:pPr lvl="1"/>
            <a:r>
              <a:rPr lang="en-US" sz="2400" dirty="0" smtClean="0"/>
              <a:t>Predators use this app to search for teens and find their location</a:t>
            </a:r>
            <a:r>
              <a:rPr lang="en-US" sz="2400" dirty="0"/>
              <a:t> </a:t>
            </a:r>
            <a:r>
              <a:rPr lang="en-US" sz="2400" dirty="0" smtClean="0"/>
              <a:t>and try to connect with them via other apps</a:t>
            </a:r>
          </a:p>
        </p:txBody>
      </p:sp>
      <p:pic>
        <p:nvPicPr>
          <p:cNvPr id="1026" name="Picture 2" descr="https://encrypted-tbn2.gstatic.com/images?q=tbn:ANd9GcTUNkyzo80Wfq-H8BQrMzn__5I1btHFACQQmx2leKw9aYYXxT62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9" y="1888954"/>
            <a:ext cx="2943225" cy="3924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5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055" y="126610"/>
            <a:ext cx="5905730" cy="1600200"/>
          </a:xfrm>
        </p:spPr>
        <p:txBody>
          <a:bodyPr>
            <a:noAutofit/>
          </a:bodyPr>
          <a:lstStyle/>
          <a:p>
            <a:pPr algn="ctr"/>
            <a:endParaRPr lang="en-US" sz="7200" b="1" dirty="0">
              <a:solidFill>
                <a:srgbClr val="92D050"/>
              </a:solidFill>
              <a:latin typeface="Rockwell Extra Bold" panose="02060903040505020403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540" y="801997"/>
            <a:ext cx="5678263" cy="5615004"/>
          </a:xfrm>
          <a:solidFill>
            <a:schemeClr val="bg1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2400" dirty="0" smtClean="0"/>
              <a:t>Ask any questions</a:t>
            </a:r>
          </a:p>
          <a:p>
            <a:pPr>
              <a:buFontTx/>
              <a:buChar char="•"/>
            </a:pPr>
            <a:r>
              <a:rPr lang="en-US" sz="2400" dirty="0" smtClean="0">
                <a:effectLst/>
              </a:rPr>
              <a:t>Can record self with webcam </a:t>
            </a:r>
          </a:p>
          <a:p>
            <a:r>
              <a:rPr lang="en-US" sz="2400" dirty="0" smtClean="0"/>
              <a:t>Why It’s Dangerous:  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ot moderated </a:t>
            </a:r>
            <a:endParaRPr lang="en-US" sz="2400" dirty="0"/>
          </a:p>
          <a:p>
            <a:pPr lvl="1"/>
            <a:r>
              <a:rPr lang="en-US" sz="2400" dirty="0" smtClean="0"/>
              <a:t>No parental controls</a:t>
            </a:r>
          </a:p>
          <a:p>
            <a:pPr lvl="1"/>
            <a:r>
              <a:rPr lang="en-US" sz="2400" dirty="0" smtClean="0"/>
              <a:t>Cruel </a:t>
            </a:r>
            <a:r>
              <a:rPr lang="en-US" sz="2400" dirty="0"/>
              <a:t>q</a:t>
            </a:r>
            <a:r>
              <a:rPr lang="en-US" sz="2400" dirty="0" smtClean="0"/>
              <a:t>uestions</a:t>
            </a:r>
          </a:p>
          <a:p>
            <a:pPr lvl="1"/>
            <a:r>
              <a:rPr lang="en-US" sz="2400" dirty="0" smtClean="0"/>
              <a:t>Can lead to </a:t>
            </a:r>
            <a:r>
              <a:rPr lang="en-US" sz="2400" dirty="0" err="1" smtClean="0"/>
              <a:t>cyberbullying</a:t>
            </a:r>
            <a:endParaRPr lang="en-US" sz="2400" dirty="0" smtClean="0"/>
          </a:p>
          <a:p>
            <a:pPr lvl="1"/>
            <a:r>
              <a:rPr lang="en-US" sz="2400" dirty="0" smtClean="0"/>
              <a:t>Age 13</a:t>
            </a:r>
          </a:p>
        </p:txBody>
      </p:sp>
      <p:pic>
        <p:nvPicPr>
          <p:cNvPr id="4098" name="Picture 2" descr="http://www.chicagonow.com/tween-us/files/2013/10/a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93" y="1062852"/>
            <a:ext cx="3387933" cy="5380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we 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93" y="1219200"/>
            <a:ext cx="8372007" cy="4906963"/>
          </a:xfrm>
        </p:spPr>
        <p:txBody>
          <a:bodyPr/>
          <a:lstStyle/>
          <a:p>
            <a:r>
              <a:rPr lang="en-US" dirty="0" smtClean="0"/>
              <a:t>NSC Chapter</a:t>
            </a:r>
          </a:p>
          <a:p>
            <a:r>
              <a:rPr lang="en-US" dirty="0" smtClean="0"/>
              <a:t>Largest safety council in U.S. with more than 50,000 students taught each year from more than 25 states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This topic part of our school of our school EOP program</a:t>
            </a:r>
          </a:p>
          <a:p>
            <a:r>
              <a:rPr lang="en-US" dirty="0" smtClean="0"/>
              <a:t>	-  Emergency Response Plan Creation</a:t>
            </a:r>
          </a:p>
          <a:p>
            <a:r>
              <a:rPr lang="en-US" dirty="0" smtClean="0"/>
              <a:t>	-  Building Assessment Program</a:t>
            </a:r>
          </a:p>
          <a:p>
            <a:r>
              <a:rPr lang="en-US" dirty="0" smtClean="0"/>
              <a:t>	- School Violence Prevention</a:t>
            </a:r>
          </a:p>
          <a:p>
            <a:r>
              <a:rPr lang="en-US" dirty="0" smtClean="0"/>
              <a:t>	- School Design Consultants</a:t>
            </a:r>
          </a:p>
          <a:p>
            <a:r>
              <a:rPr lang="en-US" dirty="0" smtClean="0"/>
              <a:t>New regional safety campus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42" y="5270292"/>
            <a:ext cx="3682540" cy="1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388" y="-106636"/>
            <a:ext cx="6193339" cy="16002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990099"/>
                </a:solidFill>
                <a:latin typeface="Rockwell Extra Bold" panose="02060903040505020403" pitchFamily="18" charset="0"/>
                <a:ea typeface="Adobe Gothic Std B" panose="020B0800000000000000" pitchFamily="34" charset="-128"/>
              </a:rPr>
              <a:t>Whisper</a:t>
            </a:r>
            <a:endParaRPr lang="en-US" sz="7200" b="1" dirty="0">
              <a:solidFill>
                <a:srgbClr val="990099"/>
              </a:solidFill>
              <a:latin typeface="Rockwell Extra Bold" panose="02060903040505020403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331" y="2267124"/>
            <a:ext cx="5678263" cy="3500467"/>
          </a:xfrm>
          <a:noFill/>
          <a:ln>
            <a:solidFill>
              <a:srgbClr val="990099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Post secrets anonymously</a:t>
            </a:r>
          </a:p>
          <a:p>
            <a:r>
              <a:rPr lang="en-US" sz="4000" dirty="0" smtClean="0"/>
              <a:t>Chat with other users in your geographical location</a:t>
            </a:r>
          </a:p>
          <a:p>
            <a:r>
              <a:rPr lang="en-US" dirty="0" smtClean="0"/>
              <a:t>Why It’s Dangerous:  </a:t>
            </a:r>
          </a:p>
          <a:p>
            <a:pPr lvl="1"/>
            <a:r>
              <a:rPr lang="en-US" sz="3400" dirty="0" smtClean="0"/>
              <a:t>Perfect tool for ill-intentioned strangers and anonymity</a:t>
            </a:r>
            <a:r>
              <a:rPr lang="en-US" sz="3400" dirty="0"/>
              <a:t> </a:t>
            </a:r>
            <a:r>
              <a:rPr lang="en-US" sz="3400" dirty="0" smtClean="0"/>
              <a:t>can be lost.</a:t>
            </a:r>
          </a:p>
        </p:txBody>
      </p:sp>
      <p:pic>
        <p:nvPicPr>
          <p:cNvPr id="6146" name="Picture 2" descr="http://www.eonline.com/eol_images/Entire_Site/2014227/rs_600x600-140327104701-600.whisper-app.ls.32714_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5" y="1493565"/>
            <a:ext cx="2943225" cy="5047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4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7" y="0"/>
            <a:ext cx="8983014" cy="16002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err="1" smtClean="0">
                <a:latin typeface="Rockwell Extra Bold" panose="02060903040505020403" pitchFamily="18" charset="0"/>
                <a:ea typeface="Adobe Gothic Std B" panose="020B0800000000000000" pitchFamily="34" charset="-128"/>
              </a:rPr>
              <a:t>ChatRoulette</a:t>
            </a:r>
            <a:endParaRPr lang="en-US" sz="8000" b="1" dirty="0">
              <a:latin typeface="Rockwell Extra Bold" panose="02060903040505020403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6779" y="1766691"/>
            <a:ext cx="5678263" cy="3964699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Video chat with strangers (similar to </a:t>
            </a:r>
            <a:r>
              <a:rPr lang="en-US" sz="2400" dirty="0" err="1" smtClean="0"/>
              <a:t>Omegle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Why It’s Dangerous:  </a:t>
            </a:r>
          </a:p>
          <a:p>
            <a:pPr lvl="1"/>
            <a:r>
              <a:rPr lang="en-US" sz="2400" dirty="0" smtClean="0"/>
              <a:t>May be chatting with a “fake-stranger” (Example – 50 year old man posing  as a 15 year old boy)</a:t>
            </a:r>
          </a:p>
          <a:p>
            <a:pPr lvl="1"/>
            <a:r>
              <a:rPr lang="en-US" sz="2400" dirty="0" smtClean="0"/>
              <a:t>No registration</a:t>
            </a:r>
          </a:p>
          <a:p>
            <a:pPr lvl="1"/>
            <a:r>
              <a:rPr lang="en-US" sz="2400" dirty="0" smtClean="0"/>
              <a:t>No age verification</a:t>
            </a:r>
          </a:p>
        </p:txBody>
      </p:sp>
      <p:pic>
        <p:nvPicPr>
          <p:cNvPr id="10242" name="Picture 2" descr="http://a1.mzstatic.com/us/r30/Purple4/v4/a9/ca/c8/a9cac8ee-e9dd-1995-7a6f-60953d8ff223/icon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7" y="1600201"/>
            <a:ext cx="2709158" cy="4259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45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013" y="0"/>
            <a:ext cx="6193339" cy="19558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err="1" smtClean="0">
                <a:solidFill>
                  <a:srgbClr val="FF9933"/>
                </a:solidFill>
                <a:latin typeface="Rockwell Extra Bold" panose="02060903040505020403" pitchFamily="18" charset="0"/>
                <a:ea typeface="Adobe Gothic Std B" panose="020B0800000000000000" pitchFamily="34" charset="-128"/>
              </a:rPr>
              <a:t>Omegle</a:t>
            </a:r>
            <a:endParaRPr lang="en-US" sz="9600" b="1" dirty="0">
              <a:solidFill>
                <a:srgbClr val="FF9933"/>
              </a:solidFill>
              <a:latin typeface="Rockwell Extra Bold" panose="02060903040505020403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4052" y="2364416"/>
            <a:ext cx="5678263" cy="2856825"/>
          </a:xfrm>
          <a:noFill/>
          <a:ln>
            <a:solidFill>
              <a:srgbClr val="FF9933"/>
            </a:solidFill>
          </a:ln>
        </p:spPr>
        <p:txBody>
          <a:bodyPr>
            <a:normAutofit/>
          </a:bodyPr>
          <a:lstStyle/>
          <a:p>
            <a:r>
              <a:rPr lang="en-US" sz="2800" dirty="0"/>
              <a:t>V</a:t>
            </a:r>
            <a:r>
              <a:rPr lang="en-US" sz="2800" dirty="0" smtClean="0"/>
              <a:t>ideo chat with strangers</a:t>
            </a:r>
          </a:p>
          <a:p>
            <a:r>
              <a:rPr lang="en-US" sz="2800" dirty="0" smtClean="0"/>
              <a:t>Catch phrase to talk to strangers</a:t>
            </a:r>
          </a:p>
          <a:p>
            <a:r>
              <a:rPr lang="en-US" sz="2800" dirty="0" smtClean="0"/>
              <a:t>Why It’s Dangerous:  </a:t>
            </a:r>
          </a:p>
          <a:p>
            <a:r>
              <a:rPr lang="en-US" sz="2800" dirty="0" smtClean="0"/>
              <a:t>2 strangers are connected together</a:t>
            </a:r>
          </a:p>
          <a:p>
            <a:r>
              <a:rPr lang="en-US" sz="2800" dirty="0" smtClean="0"/>
              <a:t>Age 15</a:t>
            </a:r>
          </a:p>
        </p:txBody>
      </p:sp>
      <p:pic>
        <p:nvPicPr>
          <p:cNvPr id="2050" name="Picture 2" descr="http://img.youtube.com/vi/E76bK1s8G4E/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0" b="18760"/>
          <a:stretch/>
        </p:blipFill>
        <p:spPr bwMode="auto">
          <a:xfrm>
            <a:off x="97562" y="2318197"/>
            <a:ext cx="3129191" cy="2949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4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3183"/>
            <a:ext cx="8985041" cy="1085045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latin typeface="Rockwell Extra Bold" panose="02060903040505020403" pitchFamily="18" charset="0"/>
                <a:ea typeface="Adobe Gothic Std B" panose="020B0800000000000000" pitchFamily="34" charset="-128"/>
              </a:rPr>
              <a:t>Hiding Apps</a:t>
            </a:r>
            <a:endParaRPr lang="en-US" sz="8000" b="1" dirty="0">
              <a:solidFill>
                <a:srgbClr val="00B0F0"/>
              </a:solidFill>
              <a:latin typeface="Rockwell Extra Bold" panose="02060903040505020403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6779" y="1278226"/>
            <a:ext cx="5678263" cy="5579773"/>
          </a:xfrm>
          <a:noFill/>
          <a:ln>
            <a:solidFill>
              <a:srgbClr val="00B0F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Apps designed to hide your photos, videos, text messages, contacts, and apps </a:t>
            </a:r>
          </a:p>
          <a:p>
            <a:r>
              <a:rPr lang="en-US" sz="4000" dirty="0" smtClean="0"/>
              <a:t>Poof! (no longer available but may still be on your child’s phone!) </a:t>
            </a:r>
          </a:p>
          <a:p>
            <a:r>
              <a:rPr lang="en-US" sz="4000" dirty="0" smtClean="0"/>
              <a:t>Other names: </a:t>
            </a:r>
            <a:r>
              <a:rPr lang="en-US" sz="4000" i="1" dirty="0" smtClean="0"/>
              <a:t>Hidden Apps, App Lock, and </a:t>
            </a:r>
            <a:r>
              <a:rPr lang="en-US" sz="4000" i="1" dirty="0" err="1" smtClean="0"/>
              <a:t>Cydia</a:t>
            </a:r>
            <a:r>
              <a:rPr lang="en-US" sz="4000" i="1" dirty="0" smtClean="0"/>
              <a:t>.</a:t>
            </a:r>
            <a:endParaRPr lang="en-US" sz="4000" dirty="0" smtClean="0"/>
          </a:p>
          <a:p>
            <a:pPr lvl="1"/>
            <a:r>
              <a:rPr lang="en-US" sz="3600" dirty="0" smtClean="0"/>
              <a:t>Other free app names (iPhone): </a:t>
            </a:r>
            <a:r>
              <a:rPr lang="en-US" sz="3600" i="1" dirty="0" smtClean="0"/>
              <a:t>Secret Calculator</a:t>
            </a:r>
            <a:r>
              <a:rPr lang="en-US" sz="3600" dirty="0" smtClean="0"/>
              <a:t> </a:t>
            </a:r>
            <a:r>
              <a:rPr lang="en-US" sz="3600" i="1" dirty="0" smtClean="0"/>
              <a:t>and Vault, </a:t>
            </a:r>
          </a:p>
          <a:p>
            <a:pPr lvl="1"/>
            <a:r>
              <a:rPr lang="en-US" sz="3600" dirty="0"/>
              <a:t>Other </a:t>
            </a:r>
            <a:r>
              <a:rPr lang="en-US" sz="3600" dirty="0" smtClean="0"/>
              <a:t>free app </a:t>
            </a:r>
            <a:r>
              <a:rPr lang="en-US" sz="3600" dirty="0"/>
              <a:t>names </a:t>
            </a:r>
            <a:r>
              <a:rPr lang="en-US" sz="3600" dirty="0" smtClean="0"/>
              <a:t>(Android): </a:t>
            </a:r>
            <a:r>
              <a:rPr lang="en-US" sz="3600" i="1" dirty="0" smtClean="0"/>
              <a:t>Smart Hide Calculator, Hide It Pro, and Vault. </a:t>
            </a:r>
          </a:p>
        </p:txBody>
      </p:sp>
      <p:pic>
        <p:nvPicPr>
          <p:cNvPr id="4102" name="Picture 6" descr="https://encrypted-tbn2.gstatic.com/images?q=tbn:ANd9GcRQy7xbrQMpTUqYOvuUaq5yF7pKz2hNr609_A4ev_Ih1ikoB0Mb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2" y="1278227"/>
            <a:ext cx="1280601" cy="1777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data:image/jpeg;base64,/9j/4AAQSkZJRgABAQAAAQABAAD/2wCEAAkGBxQSEhQUEhAQFBQVEBQWGBYVFRQWFhYSFBQWFxQVFRgYHCggGBolHBcUITEhJSkrLi4uFx8zODMsNygtLisBCgoKDg0OGxAQGy0kICQwLCwsNC0sNC0vLy00LC4sLCwsNCwsLCwsLCwsLCw1LCwsLCwsLCw0LCwsLC4sLCwsLP/AABEIAOEA4QMBIgACEQEDEQH/xAAcAAABBQEBAQAAAAAAAAAAAAAAAgMEBQYBBwj/xABKEAABAwECBwwIBAQFAwUAAAABAAIDEQQxBRIhQVFhcQYTFSIyUnKBkaGx0hQjQlNUkpOiYrLB0QczgvAIQ7PC4RZkcyQ1dKPx/8QAGgEBAAIDAQAAAAAAAAAAAAAAAAQFAQIDBv/EADARAAIBAgMFCAEFAQEAAAAAAAABAgMRBAUhEhUxQVETFCIyUnGBoWFCkcHR4SOx/9oADAMBAAIRAxEAPwD3FIllDRUmi5NKGipVFaLQXkknq0BAS58Jk8nINOdRX2hxvc79FX4RwgyBuNI6mYACrnO0NGc/2VmrThe0Tck7wzQ3LIRrfm/pptK7UqE6nlRExWNpYdeN69OZsJrViCrpA0ficAO9RDh2D4uD60f7rGjB7K1cMZ3OcS4naTlTnozOaFMWXdZFRLP1fww+zW8PQfGWf60f7rpw/B8XZ/rR+ZZL0ZvNCPRm80Lbd66mm/36Ps1ow9B8ZB9aPzI4eg+Ls/1o/Msl6M3mhHozeaFjdy6jf79H2a0Yeg+Ms/1o/Mjh6D4yz/Wj8yyXozeaEejN5oTdy9Q3+/R9mtOHoPi7P9aPzI4dg+Ms/wBaPzLJejN5oR6M3mhN3LqZ3+/R9msOHoPjIPrR+ZdGH4PjIPrR+ZZL0ZvNCPRm80Ju5dTG/wB+j7Nbw9B8XZ/rR+ZBw9B8XZ/rR+ZZL0ZvNCPRm80LO711M7/fo+zW8PQfFwfWj8yOHoPjLP8AWZ+6yXozeaEejN5oWN3LqN/v0fZreHoPjLP9aPzIGH4Pi7P9aPzLJejN5oR6M3mhN3L1Df79H2a3h6D4yz/Wj8ykw2wPyskDh+FwPgViPRmc0Jt2D4ya4oBzEZCNhCw8u6SMxz/XWH2egCZ3OPapEWEHi812rBWbCNohueZmc2Q8an4X39tVpMF4UjnaSwkFvKY7I5pzVGi/KMih1cPOlxLbC46jiF4Hr0Zq7NbGv1HQpCzQdTqV1YLVjih5Q79a4k0loQhAUuFbRVxaDkbk66AnxA6iqm321sUbpHk0aLheSbgNZORPNkxhjc4ud8zif1WW3R2jfJ2xezEA52uRwydjT95XWjS7SaiRsXiFQpOf7e5DxnSv32XlG5uZjczW/vnTy4hX8IqKsjw9WpKpJyk7tnULiFsc7HULiEFjqFxcc4C80QWFIU2y4InkytiLRzpOIOw8Y7QFZQ7mD/mTdTGj8zq17FHniqUOLJ1HLcTV1jHT86f+lAha+Dc1B7QkdtkcPyUVhFues3uGHaXHxK4PMKfJMmxyKu+Ml9/0YBC9Educsvw7Oqo8Co0u5WzG5j29GSTwJI7kWYQ5piWQ1uUl9/0YRC1Vo3Ht/wAud46bWuGzi4v6qote5+0R+wJBpjNTTW00PUKrtDF0pc/3IlXK8TT1cb+2v+lYhcrlINQReCCCNoOUIUggONtGdQuIWTFjqFxCCx1MSMc1wkiOLI245iM7XDO06E8hayipKzN4TlCSlF2aNNgjCAnjDxkNz2814pVv6g6CFZWWbFcD/dFisET71aWj2JuKdAeMrD4t/qWuJVDiKXZzcT2+CxPeKKnz5+5p98GkIVFv21C4ksrrH/LZ0AsbDJjvlfzpn/KHEN7gFsLGeIzohYvB/JPTd+Yqfl68bZSZ432UV+SWhJQrc8zYUhJQgsKXC6l6GNJIa0FziaAC8la7AW59sdHy0fJeBexh1c52s9VLzwrYiNJa8SZhMDUxMvDoubKrBG5yWejj6qPnOHGcPwt/U02Fa/BuAYYMrGVfz38Z/UfZ2NoFPjcnVUVcTOpxeh6jC5fRw+sVd9Xx/wAIkrVEeE/hG3RxU3x4BNzcpe7osbVzuoKqdbpH/wAuGg50rg3rDW4xOw4qjk0sIypsKporLM7lWgN/8cbR3yFymxYOOe0Wg/1Nb+RoQFkUhyhOwdS6e0D+sH8wKZdZ5m8m1Od/5I43D7Aw96AnuTTioDrZMzlxMkGmJ2K7qY/J96VBhON5xcYtfzHgscdNAeVtbUIAt9hjmFJGNdoNzh0XDKOpZnCO5x7KmImRvNNA8bDc7uO1axxTbiu1KvOn5WRcTgqOIXjWvXmed121BoQchB0EG4rq1+FcFsmy8l9MjwMuoOHtDV2ELJ2qzujdiPFDeNDhpac47wrahiY1dODPL4zLqmGd+Mev9iEJKFKIFhSElCCxGwm4hmML2EPG1pqO8LdBwOUXHL2rCYT/AJT+ifBbazchvQb4BVWYrWL9z0eRN7M17fyTf7uQk4yFXF8QbIeIzoBYvB54p6bvzFbOy8hnQCxVgPFPTd+Yqwy/zMpc6V6cfcl1RVJqiqtjzlhVV1oJIABJJoBpKQXUVzgmy4gxnDjuHyt5u3T2ZlHxFdUo358iZgsG8RUtyXEs8DWFsIrkLyOM7VzW6G+PYBdwyKnjkUj0nFpkJJNGtF7joH73BUcpOTuz11OnGnFRirJFy+1tjaXPcGtF5PcNZ1Z1UWvDEsuSOsMfOIG+uGoHJGNtTl9krjrG4kPlIc4XNHIj1N0nS45TqGRNSNotTcRZoWtqQMpvcSXOcdLnHK47VYQuUFpUmFyAs4SpsSroHKwhKAceospUmRRJigI0pVfa42vFHta4aCKhS5nKFK5ARmzSRchxkZzHmrgPwSHL1OqNYU+yW5koJaTUZHNORzTocP1uOaqrZXqFMMoc1xa9tzhfTOCPaadB8cqA0biodvsrZW4rxrBF7XaWnMUxg/CQkq1wDZGjK3MRz2aW94uOYmUXLKbTujEoqSs+BjrVZ3ROLH33gi5zdI/UZuwlqq1WErIJWYpyEZWu5rv20hZRwIJDhRwNCNBV1hcR2sbPijyeYYHu87x8r4f0dqiqTVFVLK+wxhM+qf0T4La2c8RvQb4BYjCR9U/onwW1s54jeg3wCq8x4x+T0GSaKfx/JNxf7qhcQqwvbkGzHiM6IWKsB4p6bvErRx4bhaGtL3VaKH1cpoRflDaFZrB7qtr+J3iVY5f5mU+cK8I+5LqiqTVcc7r1aToVqUGyTsGQY76nksIO194HVf8AKrqqZsdn3tgbnznS45XHt7qJ5UOIq9pNvlyPW4PDqhSUefP3Fb5TT1XknIABnJK0uCcF4gx35ZHDqY3mN/U5zqApU4As4c/fHXMNG6353dV20nQtSySq4EohzwqstEK0Dm1UO0WdAZ5wonYnJ60wUUVpQFnZ3Kf6Q1gxnva0aXEAdpXkn8Qf4lCxVgsuK+0U4zjlbEDpHtPpmzZ9C8Twvhme1Px7RPJK78biQK80XNGoAID69G6KyOOK22WVztAmjJ7KpyZ+hfF60O5ndna7C4bzM4sF8TyXRkaMU8na2hQH0/O9QJnqk3J7sIsIw47OJI2gkjJqWOOcaWnLQqxmkQCZHqHPNRctE9FU2m1IBy0WkghzXYrmmrToP6g3EZwtHgrCQnjxhkcDR7ea79QbwdBWGmnS8FYS3iUPJ4h4snQzO2tJrsxhnQHoBKpcP2a6UZqB2tuZ3Ue46lbFyQ8AggioIII0g3hdKVR05KSONejGtTcHzMnVFUTRFjnMPsmldIvaesEJNV6CMlJXR4+VNxk4vihjCR9U/olbSzHiN6DfALE4RPq39ErRwYcgDWjHdyQP5UujoqtzH9PyXeTKyn8fyX64qr/qKz+8d9KbyIVZcurGcl5R6R8VCwaeJ1nxU2TlHpHxUDBp4nWfFWOX+ZlXmq8Efcm1UnBcWPK0Zm1ef6aYv3EHqUOqutzkWSR34g35RjH83cpuLns0n+xW4Glt1435alrRNTuoCRfkA6RNG95CkUUa0ctg0Vd1jijxPYqI9OW1ikDGtaLgO05ydZNSrKG1rNtkT8dpQGrhtNVIyFZeG261ZWa360BLtVmqsZu6wn6FZJp/aa2jK55HHFZ1VIPUtzFaA5eWf4iqtwfDS51sYDrAilIHaAepAfPU0rnuc5xLnOcXEm8uJqSddUhCEAIQhAXe4/DjrHao5QTi1xZBpjceN2X7QF73arWAL180r2ew24ughrfvLK7cUVQFrarYq2SaqQSSlshQDd6U2NSmWdPss6AvNzdpxosQ3xnF2s9g9mT+kq1qs9gjiSjQ9pb1jjN7g7tV9VAU+H46OY/SCw7RVze7H7AqyqvcNMrC78NHfKcvdVZ+qucDPap26HnsypbNbaXMawgfVu6JTsdw2DwUe3n1bthUiO4bB4LhmPGPyScpVlL4BC5/edCrS4HpeUekfFV2DjxOs+Kj2jDjg9w3kGj3C92YnUncGOqwHSSrDL/MyszNXhEm1Wn3Ox+oadLnn7yB3ALLVWywC3/08XQ8SV2zB+BL8nDLI/8ARv8ABJxVCeKvcdAa3sBd/uVniqEGcZ/TH5GKpLoaouUUjEXN7QDIKW2YhL3pc3pASYMIEKi/inD6bgyVjRV8ZbM0ZyY+UBrxC9We8o3koD5XQvQP4ibg32dzrRZ4ybOauc1o/lHPkHsa812ivn6AEIS4oy4hrWlziQAACSSbgALygHsHWN00rI23vcBsGc9Qqepey2ewUAFMgAHYq/cFuO9GG/Tgb84UDb97abx0jn0XaVsxGEBUx2JSWWRT6BCAjNs6cEKdQgGy2lDoe09WMK91VbKqn5LuifBWpQDdoZjMc3S1w7QQsnG+oB0gHuWvCxsVw2Kyy5+ZexVZnG+y/f8AgRbz6t3RKlR3DYPBQ7efVu2FQRh1wybyMgpe7N1JmPGPyMsVlL4LlCpeHHe5Ha79kKtLU0UkhxjlPKOc6VUYPPF6z4q1k5R6R8VUWA8XrPirDL/MyvzBXiiXVbjc5ls0Wwjsc4fosLVbTcZJjWcjmSvHzUf/AL13zBf80/ycMv0qNfguMVQ8XjP6Q/I1WYaoNrFH9Jo7Wkg+LVUFuIoiiQXpDpUA8uVUV9oUeW1oCwdIAmJbYAqie3a1V2i2EoC4t2GqA00L5seMp2le/wCD7CZDUrwCS87SgErcfwghL7bIBmsrz/8AZGP1WHXpv+H2HHwjKP8AsZP9WFAeiPiIzJC1duwbqVNPYqZkBW1RVPPgomi1AGMjGXEIZOSGoI05O3IrkhVVnZjPYPxg/Lxv0V2WIYGSsRCeKNg8Fs8JvxIZHaI3U20yd9FjArPLl5n7FZmOuyvcat59W7YVYxyGg4xuGfUqy3n1bthVjHcNg8FjMeMfkzl6spfArfTpPaUJCFWlkPSco9I+KprAeL1nxWgfY31rRuU1vzE7FnbFyf6j4qwy/wAzIWNXhRKqtPuDtNJJYz7TA8bWHFd3Ob2LLVUvBNu3iaOXM1/G6DuK/uJPUFPxENum0QqEtiomephqhYYi4gcPZOXonIe+h6lZtC6+IOBBFQQQRpBFCFQF0ZB86jyWhNYQYYnuY69pv0i9rusUVfJOgJctpUKa0qPJMo7nVQC5Jap6x2UuKTZoKlaPBljQE3BtkDWk0zHwXyu+87V9cYtGkaivkh4ynaUAlep/4c//AHOX/wCBJ/rQLyxen/4e3UwlIf8AspP9WFAfRlohqqe12PUr8GqYnhqgMlPZFBls61Nos6rZ7OgM++FMujVzLAokkOr+9CAMDWernOzNGKNpynsAHzK1LE7Y7JiMDc956Rv/AG6k4WIDNbrJcWENzve0dTeMfADrWUqrbdXasefFF0TcX+t1C/8A2jqKp6q7wcNmkvzqVOKltVPbQatx9W7YVZx3DYPBVVuPq3bCryKxvxRkbyRn1bFGzDjH5O+BVkxj+86FL4Lk0M+b/hdVaTyzJ5PRCxNkOQ9J3iVtHHk7AsTZDkPSd4lWGX+ZkTFrREmqKpFUVVqQbHpW4TCe/Qb248eGjTpMf+W7sBbtbrWnDV47gTCjrNM2VtSBke0e1GeUNtxGsBew2WZsjGvY4OY5oc0jODcqTF0ezndcGWVCptRs+KKLddggyx75GKyRjKBe6O8gaSMpHWM688dIvZwFgt2m5osLp4W8Q5ZGj2DnePwnPovuuincyBKfghquQxVVrZLOgHrBZVorJFQKJYoFZtCA6vnv+JW4qWyTyTRsc6zSPLw4CojLjUsfTkgE5DopnX0IuEID5Ghic9wa1rnOJoGtBJJ0AC9e9/we3JPsTHzTjFmmAGIb2RjKAfxE5SNQz1W2iskbCS2NjSbyGgE7aJ8FAX9lkqFJKqrFIrRpqgGJolAmhVsQo8saAopoEmxWOrsY3NOTW7T1eOxWboMY0F2c6NQ1+Ckb0AKAUA8EBDcxVuGraLPC+Q5SBRo5zzkaO3uqrpzF5juwwyLRLisNYoiQDmdJc5+wXDrOdd8PRdWduXM51amxG5SFxNSTUkkk6XE1J7aoqkVRVXpVWGrcfVu2FbCA8VvRHgFjbceI7YVsIOS3ojwCrcw4x+SbhFxLLHGkISK60KrsiZcivzbAsTZTkPSd4lbSQ5R0QsTZbj0neJVjl/mZGxPBEiqKpKFbESwqq1W4fdL6O7eZj6l7sjjdE83k6GE36DlzlZNC51acakdlm0G4u6PfgEqi8y3Gbsd4xYLS4mK5khymPQ1+lmg+zsu9NY4EAgggioIuINxCo6tKVOVpFhCakroyGG9yYBMlnbkvMYzaTH5ezQqyyQav/wB0L0B7lVYQszXHGpR3OF526VyNirgZRPJsuxch7R+14SmuBuIOxAKXF1cQCUIQgJVlerezvVDG6is7LITcCddw7c/VVAWaaJxrsg0+X91xra8o11Zv+U6EAgMAFBckuanSsVuz3YiHGhszgZrnPGVsWkDMX6rhn0LenTlOWzE1lJRV2R93e6PEBs0LuORSRw9hpHIB55HYNZC8+C4TpJJJJJJqSTlJJN51rivKFFUo2RAqSc3cVVFUlC7Glhq3HiO2FbCE8VvRHgsdbeQ7YVr4TxW9EeCrMw4x+SVhlxLKqE3TUhVhLI0pyjYFirN7Q0PcOxxWznOUdELI2qPEnlbpdjjWH5T34w6lPwErTaOFZaHUJNUVVuRbCkJNUVQWFK/3M7rJbHRmWSD3ZOVukxnN0Tk2XrPVRVaTpxmrSRmLcXdHteDcOQ2lmNDIHUvacj2nQ5t423HMk2iReMwyuY4OY5zXC5zSQR1jNqWlsG7SQZJ2CQc9tGv628l3VRVlXBSjrDVEmNVPia6d6iG9RbNhuGbkStrzXcV3Yb+pSlDaa0ZvccbK7nHuPinWyu0js/5TDU6xYsZuPNBOcdn/ACn2QVvc7uHgE1GpMawZH4IWjKGiuk5T2lTmFQ4ym7dheGAeumjZqJ4x2NGU9QWUr6IFs0pFstscLC+V7WMF7nGg2azqWDwr/EQCrbLESfeS5G7QwGp6yFisI4RltD8eaV0js1bm6mtGRvUFKpYKc9ZaI5yqpcDVbp93b5qx2XGjjOQyXSPH4fdjXyuisYAuVRVWlKlGmrRI0m5PUUhJqiq6mthSEmqKoLDNuPq3bCtjFkaBoaPBZB0eO9kfPeAeiMru4Fa+qqswleSRJoKyZOohGKda4q47kSXODeyWSM7WvNO4hUu6GylzRK0VdHWoF5jOU9Yv7Vpd01n3i2SA5I56SA5g83n5saupwUBwINDeCt4TcJKSMNXVjJsfUVCUpGEcGOjJfE0lhyuYL262DO3Vm2XQ4pQ4VBqr2jWjUjdEWULDiFxC7GtjqFxCCx1C4hBYCK3hP2e2SR8iWRuoOJHymo7kwhayipcUZWhbxbpLQ322O6TB/tIUpm66YXxwn5x+pWeQuTw1J/pNtqXU0v8A1nNmih+8/qmpN2NqN28t2MJP3OI7ln0LCwtJfpG3LqWNpw5aZMj7TLTQ04g7GAVVcB3369qELtGEY+VWNXrxOoXELYxY6hcQgsdQuIQWOrhdRJfIAKk0T+D8HumIc8FsV9LjJs0N1582lcqtWNNXZtGNyVues1SZnC8YrOjXjO6zQDYdKvohU/3k0psCmQCgpddQalNwZZt8ljiAyyO42qFuWQnRUAtG1UVWo5ycmSoqysaXg78DuxC1aFzsZKPdbgP0uGjab4yrmE6c7TqPiBoXm0NqLfVzAtLTi1INWkZMV40DtC9lWf3S7lo7Vxwd7mA5YGR1Lg8Z9t413LIMI5hGW8ZiMoOwqttmCY5CXULH85mQnpC4+OtS7dgm1WQnGY9ree3jRnabup1CozcKOztjdroR+UhZjJxd0GrlZJgeZvJfG8a8Zp7qhI4On5jPnVxwmfdR/f5kcJn3Uf3+ZSVjKq5mnZxKfg+fmM+cI4On5jPnCuOEz7qP7/MjhM+6i+/zLPfapjs4lPwdPzGfOEcHT8xnzhXHCZ91F9/mXOEz7qP7/Mnfao7OJUcHT8xnzhHB0/MZ84VxwmfdRff5kcJn3Uf3+ZO+1R2cSn4On5jPnCODp+Yz5wrjhM+6i+/zLnCZ91H9/mTvtUdnEqODp+Yz5wjg6fmM+cK34TPuovv8yOEz7qL7/Mnfapns4lRwdPzGfOEcHT8xnzhXHCZ91F9/mRwmfdRff5k77VMdnEp+Dp+Yz5wjg6fmM+cK44TPuo/v8yOEz7qL7/Mnfao7OJT8HT8xnzhHB0/MZ84VvwmfdR/f5l3hM+6i+/zJ32qOziU/B0/MZ84S2YHmPKdEwasZx7KAd6tOEz7qP7/Mu8Jn3UX3+ZYeNqvmZ7OIzZcCxsILqyO0vuGxt3bVWbQTcCSoPCZ93F958XJ+xwWm1cWJj3NuOKA1g6Tsg6iVHlOUnds2SsLntDY9Dn80ZQD+IjwHct1uLwI6Frpph66UZQb2MzN1E5CRqAzJvcxuOZZyJJSJJRlAHIYdIryjrPUM61S1MghCEAIQhAcK8h3V/wA8/wB511CApUIQgBCEIAQhCAEIQgBCEIAQhCAEIQgBCEIAQhCAEIQgJ2Bf5zNq9ms3Ib0R4LiEA6hCEAIQhAf/2Q=="/>
          <p:cNvSpPr>
            <a:spLocks noChangeAspect="1" noChangeArrowheads="1"/>
          </p:cNvSpPr>
          <p:nvPr/>
        </p:nvSpPr>
        <p:spPr bwMode="auto">
          <a:xfrm>
            <a:off x="116681" y="-1881188"/>
            <a:ext cx="2943225" cy="3924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http://powerapp.ch/wp-content/uploads/2014/04/Data-Vault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87" y="1278227"/>
            <a:ext cx="1250156" cy="1762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a5.mzstatic.com/us/r30/Purple/v4/e9/87/86/e98786ae-954c-0f43-d3a8-874a492ef29e/mzl.mfjpcurz.175x175-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88" y="3352598"/>
            <a:ext cx="1250156" cy="1666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encrypted-tbn3.gstatic.com/images?q=tbn:ANd9GcRIHC-2aFs9o9-pLByYGAdH2B5GREges4141ujPZQU3PgXePi3JFQ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6" t="7959"/>
          <a:stretch/>
        </p:blipFill>
        <p:spPr bwMode="auto">
          <a:xfrm>
            <a:off x="116681" y="3352598"/>
            <a:ext cx="1280601" cy="1707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encrypted-tbn0.gstatic.com/images?q=tbn:ANd9GcRP8u65sItZbWSmmcwFUm4rqPZcu5nY772NMULwM7IBZsEB-xvUB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5357505"/>
            <a:ext cx="1280601" cy="1373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img.talkandroid.com/uploads/2013/09/AppLoc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317" y="5331792"/>
            <a:ext cx="1301426" cy="1399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2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8901"/>
            <a:ext cx="8985042" cy="140827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Rockwell Extra Bold" panose="02060903040505020403" pitchFamily="18" charset="0"/>
                <a:ea typeface="Adobe Gothic Std B" panose="020B0800000000000000" pitchFamily="34" charset="-128"/>
              </a:rPr>
              <a:t>Device</a:t>
            </a:r>
            <a:r>
              <a:rPr lang="en-US" sz="5400" b="1" dirty="0" smtClean="0">
                <a:solidFill>
                  <a:srgbClr val="00B0F0"/>
                </a:solidFill>
                <a:latin typeface="Rockwell Extra Bold" panose="02060903040505020403" pitchFamily="18" charset="0"/>
                <a:ea typeface="Adobe Gothic Std B" panose="020B0800000000000000" pitchFamily="34" charset="-128"/>
              </a:rPr>
              <a:t> </a:t>
            </a:r>
            <a:r>
              <a:rPr lang="en-US" sz="4400" b="1" dirty="0" smtClean="0">
                <a:solidFill>
                  <a:srgbClr val="00B0F0"/>
                </a:solidFill>
                <a:latin typeface="Rockwell Extra Bold" panose="02060903040505020403" pitchFamily="18" charset="0"/>
                <a:ea typeface="Adobe Gothic Std B" panose="020B0800000000000000" pitchFamily="34" charset="-128"/>
              </a:rPr>
              <a:t>Settings</a:t>
            </a:r>
            <a:r>
              <a:rPr lang="en-US" sz="5400" b="1" dirty="0" smtClean="0">
                <a:solidFill>
                  <a:srgbClr val="00B0F0"/>
                </a:solidFill>
                <a:latin typeface="Rockwell Extra Bold" panose="02060903040505020403" pitchFamily="18" charset="0"/>
                <a:ea typeface="Adobe Gothic Std B" panose="020B0800000000000000" pitchFamily="34" charset="-128"/>
              </a:rPr>
              <a:t>: </a:t>
            </a:r>
            <a:br>
              <a:rPr lang="en-US" sz="5400" b="1" dirty="0" smtClean="0">
                <a:solidFill>
                  <a:srgbClr val="00B0F0"/>
                </a:solidFill>
                <a:latin typeface="Rockwell Extra Bold" panose="02060903040505020403" pitchFamily="18" charset="0"/>
                <a:ea typeface="Adobe Gothic Std B" panose="020B0800000000000000" pitchFamily="34" charset="-128"/>
              </a:rPr>
            </a:br>
            <a:r>
              <a:rPr lang="en-US" sz="3600" b="1" dirty="0" err="1" smtClean="0">
                <a:solidFill>
                  <a:srgbClr val="00B0F0"/>
                </a:solidFill>
                <a:latin typeface="Rockwell Extra Bold" panose="02060903040505020403" pitchFamily="18" charset="0"/>
                <a:ea typeface="Adobe Gothic Std B" panose="020B0800000000000000" pitchFamily="34" charset="-128"/>
              </a:rPr>
              <a:t>Unhiding</a:t>
            </a:r>
            <a:r>
              <a:rPr lang="en-US" sz="5400" b="1" dirty="0" smtClean="0">
                <a:solidFill>
                  <a:srgbClr val="00B0F0"/>
                </a:solidFill>
                <a:latin typeface="Rockwell Extra Bold" panose="02060903040505020403" pitchFamily="18" charset="0"/>
                <a:ea typeface="Adobe Gothic Std B" panose="020B0800000000000000" pitchFamily="34" charset="-128"/>
              </a:rPr>
              <a:t> </a:t>
            </a:r>
            <a:r>
              <a:rPr lang="en-US" sz="4400" b="1" dirty="0" smtClean="0">
                <a:solidFill>
                  <a:srgbClr val="00B0F0"/>
                </a:solidFill>
                <a:latin typeface="Rockwell Extra Bold" panose="02060903040505020403" pitchFamily="18" charset="0"/>
                <a:ea typeface="Adobe Gothic Std B" panose="020B0800000000000000" pitchFamily="34" charset="-128"/>
              </a:rPr>
              <a:t>Hiding</a:t>
            </a:r>
            <a:r>
              <a:rPr lang="en-US" sz="5400" b="1" dirty="0" smtClean="0">
                <a:solidFill>
                  <a:srgbClr val="00B0F0"/>
                </a:solidFill>
                <a:latin typeface="Rockwell Extra Bold" panose="02060903040505020403" pitchFamily="18" charset="0"/>
                <a:ea typeface="Adobe Gothic Std B" panose="020B0800000000000000" pitchFamily="34" charset="-128"/>
              </a:rPr>
              <a:t> </a:t>
            </a:r>
            <a:r>
              <a:rPr lang="en-US" sz="4400" b="1" dirty="0" smtClean="0">
                <a:solidFill>
                  <a:srgbClr val="00B0F0"/>
                </a:solidFill>
                <a:latin typeface="Rockwell Extra Bold" panose="02060903040505020403" pitchFamily="18" charset="0"/>
                <a:ea typeface="Adobe Gothic Std B" panose="020B0800000000000000" pitchFamily="34" charset="-128"/>
              </a:rPr>
              <a:t>Apps</a:t>
            </a:r>
            <a:r>
              <a:rPr lang="en-US" sz="5400" b="1" dirty="0" smtClean="0">
                <a:solidFill>
                  <a:srgbClr val="00B0F0"/>
                </a:solidFill>
                <a:latin typeface="Rockwell Extra Bold" panose="02060903040505020403" pitchFamily="18" charset="0"/>
                <a:ea typeface="Adobe Gothic Std B" panose="020B0800000000000000" pitchFamily="34" charset="-128"/>
              </a:rPr>
              <a:t> </a:t>
            </a:r>
            <a:endParaRPr lang="en-US" sz="5400" b="1" dirty="0">
              <a:solidFill>
                <a:srgbClr val="00B0F0"/>
              </a:solidFill>
              <a:latin typeface="Rockwell Extra Bold" panose="02060903040505020403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29" y="1613080"/>
            <a:ext cx="8849813" cy="5122571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T</a:t>
            </a:r>
            <a:r>
              <a:rPr lang="en-US" sz="3400" dirty="0" smtClean="0"/>
              <a:t>eens </a:t>
            </a:r>
            <a:r>
              <a:rPr lang="en-US" sz="3400" dirty="0"/>
              <a:t>are more likely to use apps when it comes to hiding their pictures, applications, text messages, and other data on their smartphones</a:t>
            </a:r>
            <a:r>
              <a:rPr lang="en-US" sz="3400" dirty="0" smtClean="0"/>
              <a:t>, so </a:t>
            </a:r>
            <a:r>
              <a:rPr lang="en-US" sz="3400" dirty="0"/>
              <a:t>it is </a:t>
            </a:r>
            <a:r>
              <a:rPr lang="en-US" sz="3400" dirty="0" smtClean="0"/>
              <a:t>important </a:t>
            </a:r>
            <a:r>
              <a:rPr lang="en-US" sz="3400" dirty="0"/>
              <a:t>to know what devices offer in terms of hiding apps and content.</a:t>
            </a:r>
          </a:p>
          <a:p>
            <a:r>
              <a:rPr lang="en-US" sz="3400" dirty="0"/>
              <a:t>On the iPhone, you can hide applications by going into the Settings &gt; General &gt; Restrictions and checking off next to applications that you don’t want to show up on the screen. To make them reappear, you can go back and repeat the process.</a:t>
            </a:r>
          </a:p>
          <a:p>
            <a:r>
              <a:rPr lang="en-US" sz="3400" dirty="0" smtClean="0"/>
              <a:t>Androids </a:t>
            </a:r>
            <a:r>
              <a:rPr lang="en-US" sz="3400" dirty="0"/>
              <a:t>offer the same option of hiding apps from the home screen. You can do so by going to the App Drawer &gt; Home &gt; Settings &gt; Hide Applications and choosing apps that you would like to hide. Just like on the iPhone, you will have to repeat the process to unhide the apps.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Cyberbullying by the Numbers</a:t>
            </a:r>
            <a:br>
              <a:rPr lang="en-US" dirty="0" smtClean="0"/>
            </a:br>
            <a:r>
              <a:rPr lang="en-US" sz="1300" dirty="0" smtClean="0"/>
              <a:t>Source: </a:t>
            </a:r>
            <a:r>
              <a:rPr lang="en-US" sz="1300" dirty="0" err="1" smtClean="0"/>
              <a:t>TeenSafe</a:t>
            </a:r>
            <a:endParaRPr lang="en-US" sz="13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19 percent of cyberbullying often entails the spreading of rumors </a:t>
            </a:r>
          </a:p>
          <a:p>
            <a:r>
              <a:rPr lang="en-US" dirty="0"/>
              <a:t>Nearly 13 percent of victimized children experience hurtful </a:t>
            </a:r>
            <a:r>
              <a:rPr lang="en-US" dirty="0" smtClean="0"/>
              <a:t>comments that lead to serious behavior problems</a:t>
            </a:r>
            <a:endParaRPr lang="en-US" dirty="0"/>
          </a:p>
          <a:p>
            <a:r>
              <a:rPr lang="en-US" dirty="0"/>
              <a:t>72 percent of children report they are cyberbullied because of </a:t>
            </a:r>
            <a:r>
              <a:rPr lang="en-US" dirty="0" smtClean="0"/>
              <a:t>how they look or dress</a:t>
            </a:r>
            <a:endParaRPr lang="en-US" dirty="0"/>
          </a:p>
          <a:p>
            <a:r>
              <a:rPr lang="en-US" dirty="0"/>
              <a:t>26 percent of victims are chosen due to their race or religion </a:t>
            </a:r>
          </a:p>
          <a:p>
            <a:r>
              <a:rPr lang="en-US" dirty="0" smtClean="0"/>
              <a:t>The </a:t>
            </a:r>
            <a:r>
              <a:rPr lang="en-US" dirty="0"/>
              <a:t>National Autistic Society released that 40 percent of children with autism and </a:t>
            </a:r>
            <a:r>
              <a:rPr lang="en-US" dirty="0" smtClean="0"/>
              <a:t>60 </a:t>
            </a:r>
            <a:r>
              <a:rPr lang="en-US" dirty="0"/>
              <a:t>percent of children with Asperger’s Syndrome report experiencing bullying- on and offline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4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Cyberbullying by the Numbers</a:t>
            </a:r>
            <a:br>
              <a:rPr lang="en-US" dirty="0" smtClean="0"/>
            </a:br>
            <a:r>
              <a:rPr lang="en-US" sz="1300" dirty="0" smtClean="0"/>
              <a:t>Source: </a:t>
            </a:r>
            <a:r>
              <a:rPr lang="en-US" sz="1300" dirty="0" err="1" smtClean="0"/>
              <a:t>TeenSafe</a:t>
            </a:r>
            <a:endParaRPr lang="en-US" sz="13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Girls (41 percent) are more likely to experience cyberbullying at some point in their life compared to boys (28 percent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Girls who cyberbully tend to post mean online comments </a:t>
            </a:r>
          </a:p>
          <a:p>
            <a:r>
              <a:rPr lang="en-US" dirty="0"/>
              <a:t>Girls tend to favor social media outlets like Snapchat or Instagram while boys often interact over gaming consoles </a:t>
            </a:r>
          </a:p>
          <a:p>
            <a:r>
              <a:rPr lang="en-US" dirty="0"/>
              <a:t>Male cyberbullies often post hurtful photos or videos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Cyberbullying by the Numbers</a:t>
            </a:r>
            <a:br>
              <a:rPr lang="en-US" dirty="0" smtClean="0"/>
            </a:br>
            <a:r>
              <a:rPr lang="en-US" sz="1300" dirty="0" smtClean="0"/>
              <a:t>Source: </a:t>
            </a:r>
            <a:r>
              <a:rPr lang="en-US" sz="1300" dirty="0" err="1" smtClean="0"/>
              <a:t>TeenSafe</a:t>
            </a:r>
            <a:endParaRPr lang="en-US" sz="13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More than </a:t>
            </a:r>
            <a:r>
              <a:rPr lang="en-US" dirty="0" smtClean="0"/>
              <a:t>70% of </a:t>
            </a:r>
            <a:r>
              <a:rPr lang="en-US" dirty="0"/>
              <a:t>children felt that bullying negatively impacted their social lives </a:t>
            </a:r>
          </a:p>
          <a:p>
            <a:r>
              <a:rPr lang="en-US" dirty="0" smtClean="0"/>
              <a:t>83% </a:t>
            </a:r>
            <a:r>
              <a:rPr lang="en-US" dirty="0"/>
              <a:t>of victims felt that the bullying hurt their self esteem </a:t>
            </a:r>
          </a:p>
          <a:p>
            <a:r>
              <a:rPr lang="en-US" dirty="0" smtClean="0"/>
              <a:t>30% </a:t>
            </a:r>
            <a:r>
              <a:rPr lang="en-US" dirty="0"/>
              <a:t>of victims have turned to self harming behaviors, which has increased by 6 percent from 2013 </a:t>
            </a:r>
          </a:p>
          <a:p>
            <a:r>
              <a:rPr lang="en-US" dirty="0" smtClean="0"/>
              <a:t>30% </a:t>
            </a:r>
            <a:r>
              <a:rPr lang="en-US" dirty="0"/>
              <a:t>of children who have been bullied have suicidal thoughts, a 5 percent rise from 2013 statistics </a:t>
            </a:r>
          </a:p>
          <a:p>
            <a:r>
              <a:rPr lang="en-US" dirty="0" smtClean="0"/>
              <a:t>10% </a:t>
            </a:r>
            <a:r>
              <a:rPr lang="en-US" dirty="0"/>
              <a:t>of children have attempted to take their own lives due to bullying </a:t>
            </a:r>
          </a:p>
          <a:p>
            <a:r>
              <a:rPr lang="en-US" dirty="0" smtClean="0"/>
              <a:t>7% </a:t>
            </a:r>
            <a:r>
              <a:rPr lang="en-US" dirty="0"/>
              <a:t>percent of victims have bullied others as a result of their </a:t>
            </a:r>
            <a:r>
              <a:rPr lang="en-US" dirty="0" smtClean="0"/>
              <a:t>torment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altLang="en-US" dirty="0"/>
              <a:t>If students feel that their </a:t>
            </a:r>
            <a:r>
              <a:rPr lang="en-US" altLang="en-US" dirty="0" smtClean="0"/>
              <a:t>peers </a:t>
            </a:r>
            <a:r>
              <a:rPr lang="en-US" altLang="en-US" dirty="0"/>
              <a:t>would consider drinking, smoking, etc., to be wrong, then </a:t>
            </a:r>
            <a:r>
              <a:rPr lang="en-US" altLang="en-US" dirty="0" smtClean="0"/>
              <a:t>they are ALSO less </a:t>
            </a:r>
            <a:r>
              <a:rPr lang="en-US" altLang="en-US" dirty="0"/>
              <a:t>likely to engage in those behaviors.</a:t>
            </a:r>
          </a:p>
          <a:p>
            <a:pPr marL="114300" indent="0">
              <a:buFont typeface="Arial" pitchFamily="34" charset="0"/>
              <a:buNone/>
            </a:pPr>
            <a:endParaRPr lang="en-US" altLang="en-US" dirty="0" smtClean="0"/>
          </a:p>
          <a:p>
            <a:pPr marL="114300" indent="0">
              <a:buFont typeface="Arial" pitchFamily="34" charset="0"/>
              <a:buNone/>
            </a:pPr>
            <a:r>
              <a:rPr lang="en-US" altLang="en-US" dirty="0" smtClean="0"/>
              <a:t>When </a:t>
            </a:r>
            <a:r>
              <a:rPr lang="en-US" altLang="en-US" dirty="0"/>
              <a:t>students perceive that their </a:t>
            </a:r>
            <a:r>
              <a:rPr lang="en-US" altLang="en-US" dirty="0" smtClean="0"/>
              <a:t>peers </a:t>
            </a:r>
            <a:r>
              <a:rPr lang="en-US" altLang="en-US" dirty="0"/>
              <a:t>would feel it was wrong or very wrong to smoke, drink, or use marijuana or prescription drugs, then (</a:t>
            </a:r>
            <a:r>
              <a:rPr lang="en-US" altLang="en-US" dirty="0" smtClean="0"/>
              <a:t>HS):</a:t>
            </a:r>
          </a:p>
          <a:p>
            <a:pPr marL="114300" indent="0">
              <a:buFont typeface="Arial" pitchFamily="34" charset="0"/>
              <a:buNone/>
            </a:pPr>
            <a:endParaRPr lang="en-US" altLang="en-US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69.2% did not smoke cigarettes in the past 30 days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60% </a:t>
            </a:r>
            <a:r>
              <a:rPr lang="en-US" altLang="en-US" dirty="0" smtClean="0"/>
              <a:t>did not have at least one drink of alcohol in the past 30 days.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65.1% did not use marijuana in the past 30 days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87.4% did not use prescription drugs to get high in the past 30 days.</a:t>
            </a:r>
          </a:p>
          <a:p>
            <a:pPr marL="114300" indent="0">
              <a:buFont typeface="Arial" pitchFamily="34" charset="0"/>
              <a:buNone/>
            </a:pPr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dirty="0" smtClean="0">
                <a:latin typeface="Georgia" panose="02040502050405020303" pitchFamily="18" charset="0"/>
                <a:ea typeface="ＭＳ Ｐゴシック" charset="0"/>
              </a:rPr>
              <a:t>Drilling Down: Peer Disapproval</a:t>
            </a:r>
            <a:endParaRPr lang="en-US" sz="3600" dirty="0">
              <a:latin typeface="Georgia" panose="02040502050405020303" pitchFamily="18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altLang="en-US" dirty="0" smtClean="0"/>
              <a:t>If students feel that their parents would consider drinking, smoking, etc., to be wrong, then they are less likely to engage in those behaviors.</a:t>
            </a:r>
          </a:p>
          <a:p>
            <a:pPr marL="114300" indent="0">
              <a:buNone/>
            </a:pPr>
            <a:endParaRPr lang="en-US" altLang="en-US" dirty="0" smtClean="0"/>
          </a:p>
          <a:p>
            <a:pPr marL="114300" indent="0">
              <a:buNone/>
            </a:pPr>
            <a:r>
              <a:rPr lang="en-US" altLang="en-US" dirty="0" smtClean="0"/>
              <a:t>When students perceive that their parents would feel it was wrong or very wrong to smoke, drink, or use marijuana or prescription drugs, then (HS):</a:t>
            </a:r>
          </a:p>
          <a:p>
            <a:pPr marL="114300" indent="0">
              <a:buNone/>
            </a:pPr>
            <a:endParaRPr lang="en-US" altLang="en-US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93.4% did not smoke in the past 30 days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86.7% did not have at least one drink of alcohol in the </a:t>
            </a:r>
            <a:r>
              <a:rPr lang="en-US" altLang="en-US" dirty="0" smtClean="0"/>
              <a:t>past </a:t>
            </a:r>
            <a:r>
              <a:rPr lang="en-US" altLang="en-US" dirty="0"/>
              <a:t>30 days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93.5% did not use marijuana in the past 30 days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93.3% did not use prescription drugs in the past 30 days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dirty="0" smtClean="0">
                <a:latin typeface="Georgia" panose="02040502050405020303" pitchFamily="18" charset="0"/>
                <a:ea typeface="ＭＳ Ｐゴシック" charset="0"/>
              </a:rPr>
              <a:t>Drilling Down: Parental Influence</a:t>
            </a:r>
            <a:endParaRPr lang="en-US" sz="3600" dirty="0">
              <a:latin typeface="Georgia" panose="02040502050405020303" pitchFamily="18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NDSC…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4495800" cy="33718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57550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Font typeface="Arial" pitchFamily="34" charset="0"/>
              <a:buNone/>
            </a:pPr>
            <a:r>
              <a:rPr lang="en-US" altLang="en-US" dirty="0" smtClean="0"/>
              <a:t>Of those students that reported never (past 7 days) eating together with their family,</a:t>
            </a:r>
          </a:p>
          <a:p>
            <a:endParaRPr lang="en-US" altLang="en-US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25% did smoke cigarettes in the past 30 days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39% did drink alcohol in the past 30 days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30% did use marijuana in the past 30 days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17% did use prescription drugs to get high in the past 30 days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600" dirty="0" smtClean="0">
                <a:latin typeface="Georgia" panose="02040502050405020303" pitchFamily="18" charset="0"/>
                <a:ea typeface="ＭＳ Ｐゴシック" charset="0"/>
              </a:rPr>
              <a:t>Drilling Down: Family</a:t>
            </a:r>
            <a:endParaRPr lang="en-US" sz="3600" dirty="0">
              <a:latin typeface="Georgia" panose="02040502050405020303" pitchFamily="18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Georgia" panose="02040502050405020303" pitchFamily="18" charset="0"/>
              </a:rPr>
              <a:t>Advice for Parents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4945063"/>
          </a:xfrm>
        </p:spPr>
        <p:txBody>
          <a:bodyPr/>
          <a:lstStyle/>
          <a:p>
            <a:pPr>
              <a:buFontTx/>
              <a:buNone/>
            </a:pPr>
            <a:endParaRPr lang="en-US" sz="2400" dirty="0" smtClean="0">
              <a:latin typeface="Cambria" pitchFamily="18" charset="0"/>
            </a:endParaRPr>
          </a:p>
          <a:p>
            <a:r>
              <a:rPr lang="en-US" sz="2800" dirty="0" smtClean="0"/>
              <a:t>Check what your kids are doing.  Know which apps they are using and learn about them.</a:t>
            </a:r>
          </a:p>
          <a:p>
            <a:r>
              <a:rPr lang="en-US" sz="2800" dirty="0" smtClean="0"/>
              <a:t>Create clear ground rules in your house.  Enforce those rules.</a:t>
            </a:r>
          </a:p>
          <a:p>
            <a:r>
              <a:rPr lang="en-US" sz="2800" dirty="0" smtClean="0"/>
              <a:t>Ask questions.  Again and again!</a:t>
            </a:r>
          </a:p>
          <a:p>
            <a:r>
              <a:rPr lang="en-US" sz="2800" dirty="0" smtClean="0"/>
              <a:t>Have your children unplug at dinner and at bedtime.  Set the example! No cell phone in the bedroom!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0"/>
            <a:ext cx="7848600" cy="172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Georgia" panose="02040502050405020303" pitchFamily="18" charset="0"/>
              </a:rPr>
              <a:t>Advice for Parents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endParaRPr lang="en-US" sz="2400" dirty="0" smtClean="0">
              <a:latin typeface="Cambria" pitchFamily="18" charset="0"/>
            </a:endParaRPr>
          </a:p>
          <a:p>
            <a:r>
              <a:rPr lang="en-US" sz="2800" dirty="0" smtClean="0"/>
              <a:t>Talk to your kids about what is appropriate to say and post</a:t>
            </a:r>
            <a:r>
              <a:rPr lang="en-US" sz="2800" dirty="0"/>
              <a:t> </a:t>
            </a:r>
            <a:r>
              <a:rPr lang="en-US" sz="2800" dirty="0" smtClean="0"/>
              <a:t>– Common Sense Media</a:t>
            </a:r>
          </a:p>
          <a:p>
            <a:r>
              <a:rPr lang="en-US" sz="2800" dirty="0" smtClean="0"/>
              <a:t>Stranger Danger exists even online!</a:t>
            </a:r>
          </a:p>
          <a:p>
            <a:r>
              <a:rPr lang="en-US" sz="2800" dirty="0" smtClean="0"/>
              <a:t>Don’t allow them on sites with age restrictions that they don’t meet.</a:t>
            </a:r>
          </a:p>
          <a:p>
            <a:r>
              <a:rPr lang="en-US" sz="2800" dirty="0" smtClean="0"/>
              <a:t>Stay up to date on what is out there (as much as possible </a:t>
            </a:r>
            <a:r>
              <a:rPr lang="en-US" sz="2800" dirty="0" smtClean="0">
                <a:sym typeface="Wingdings" pitchFamily="2" charset="2"/>
              </a:rPr>
              <a:t>).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0"/>
            <a:ext cx="7848600" cy="172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for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Report student concerns of social media traffic</a:t>
            </a:r>
          </a:p>
          <a:p>
            <a:r>
              <a:rPr lang="en-US" dirty="0" smtClean="0"/>
              <a:t>Educate students on dangers of social media (use experts)</a:t>
            </a:r>
          </a:p>
          <a:p>
            <a:r>
              <a:rPr lang="en-US" dirty="0" smtClean="0"/>
              <a:t>Police your own social footprint</a:t>
            </a:r>
          </a:p>
          <a:p>
            <a:r>
              <a:rPr lang="en-US" dirty="0" smtClean="0"/>
              <a:t>Be aware of use of phones/ video in classroom</a:t>
            </a:r>
          </a:p>
          <a:p>
            <a:r>
              <a:rPr lang="en-US" dirty="0" smtClean="0"/>
              <a:t>Involve parents with all reported bullying and cyber bullying</a:t>
            </a:r>
          </a:p>
          <a:p>
            <a:r>
              <a:rPr lang="en-US" dirty="0" smtClean="0"/>
              <a:t>Do not allow laws to be broken in your classroom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latin typeface="Georgia" panose="02040502050405020303" pitchFamily="18" charset="0"/>
              </a:rPr>
              <a:t>THANK YOU!</a:t>
            </a:r>
            <a:endParaRPr lang="en-US" b="1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mbria" panose="02040503050406030204" pitchFamily="18" charset="0"/>
              </a:rPr>
              <a:t>For more information or to schedule additional presentations </a:t>
            </a:r>
            <a:endParaRPr lang="en-US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ambria" panose="02040503050406030204" pitchFamily="18" charset="0"/>
              </a:rPr>
              <a:t>Don Moseman</a:t>
            </a:r>
          </a:p>
          <a:p>
            <a:pPr marL="0" indent="0" algn="ctr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ambria" panose="02040503050406030204" pitchFamily="18" charset="0"/>
              </a:rPr>
              <a:t>DonM@NDSC.org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0"/>
            <a:ext cx="7848600" cy="172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164" y="5112325"/>
            <a:ext cx="2881472" cy="98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WELCOME…</a:t>
            </a:r>
            <a:endParaRPr lang="en-US" sz="6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</a:p>
          <a:p>
            <a:r>
              <a:rPr lang="en-US" sz="2800" dirty="0" smtClean="0"/>
              <a:t>U.S. Air Force</a:t>
            </a:r>
          </a:p>
          <a:p>
            <a:r>
              <a:rPr lang="en-US" sz="2800" dirty="0" smtClean="0"/>
              <a:t>State Police</a:t>
            </a:r>
          </a:p>
          <a:p>
            <a:r>
              <a:rPr lang="en-US" sz="2800" dirty="0" smtClean="0"/>
              <a:t>BATF L.E. Trainer</a:t>
            </a:r>
          </a:p>
          <a:p>
            <a:r>
              <a:rPr lang="en-US" sz="2800" dirty="0" smtClean="0"/>
              <a:t>Certified Active Shooter Instructor since 2001</a:t>
            </a:r>
          </a:p>
          <a:p>
            <a:r>
              <a:rPr lang="en-US" sz="2800" dirty="0" smtClean="0"/>
              <a:t>U.S. Department of Homeland Security Approved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pic>
        <p:nvPicPr>
          <p:cNvPr id="7" name="Picture 6" descr="C:\Users\donm\AppData\Local\Microsoft\Windows\Temporary Internet Files\Content.Outlook\9JWLU30R\NDSC_Logo_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87698"/>
            <a:ext cx="1524000" cy="5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1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Our Ever-Changing World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b="1" dirty="0" smtClean="0"/>
          </a:p>
          <a:p>
            <a:pPr algn="ctr">
              <a:buFontTx/>
              <a:buNone/>
            </a:pPr>
            <a:endParaRPr lang="en-US" b="1" dirty="0" smtClean="0"/>
          </a:p>
          <a:p>
            <a:pPr algn="ctr">
              <a:buFontTx/>
              <a:buNone/>
            </a:pPr>
            <a:endParaRPr lang="en-US" b="1" dirty="0" smtClean="0"/>
          </a:p>
          <a:p>
            <a:pPr algn="ctr">
              <a:buFontTx/>
              <a:buNone/>
            </a:pPr>
            <a:endParaRPr lang="en-US" b="1" dirty="0" smtClean="0"/>
          </a:p>
          <a:p>
            <a:pPr algn="ctr">
              <a:buFontTx/>
              <a:buNone/>
            </a:pPr>
            <a:endParaRPr lang="en-US" b="1" dirty="0" smtClean="0"/>
          </a:p>
        </p:txBody>
      </p:sp>
      <p:pic>
        <p:nvPicPr>
          <p:cNvPr id="3077" name="Picture 4" descr="http://socialbitsweb.com/wp-content/uploads/2011/11/socialbitsweb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1910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0"/>
            <a:ext cx="7848600" cy="172949"/>
          </a:xfrm>
          <a:prstGeom prst="rect">
            <a:avLst/>
          </a:prstGeom>
        </p:spPr>
      </p:pic>
      <p:pic>
        <p:nvPicPr>
          <p:cNvPr id="1026" name="Picture 2" descr="http://webservicesinc.net/wp-content/uploads/2013/12/Social-Media-Stress-Syndro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2" y="1417637"/>
            <a:ext cx="5095875" cy="3486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Social Media and Youth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latin typeface="Cambria" pitchFamily="18" charset="0"/>
              </a:rPr>
              <a:t>At this age, the internet is no longer a solitary experience.  It is SOCIAL.</a:t>
            </a:r>
            <a:endParaRPr lang="en-US" sz="2400" dirty="0" smtClean="0">
              <a:latin typeface="Cambria" pitchFamily="18" charset="0"/>
            </a:endParaRPr>
          </a:p>
          <a:p>
            <a:pPr>
              <a:buFontTx/>
              <a:buNone/>
            </a:pPr>
            <a:endParaRPr lang="en-US" sz="2400" dirty="0" smtClean="0">
              <a:latin typeface="Cambria" pitchFamily="18" charset="0"/>
            </a:endParaRPr>
          </a:p>
          <a:p>
            <a:r>
              <a:rPr lang="en-US" sz="2400" b="1" dirty="0" smtClean="0">
                <a:latin typeface="Cambria" pitchFamily="18" charset="0"/>
              </a:rPr>
              <a:t>Technology is going to play a huge part in their life.  We must educate ourselves the best we can.</a:t>
            </a:r>
            <a:endParaRPr lang="en-US" sz="2400" dirty="0" smtClean="0">
              <a:latin typeface="Cambria" pitchFamily="18" charset="0"/>
            </a:endParaRPr>
          </a:p>
          <a:p>
            <a:pPr>
              <a:buFontTx/>
              <a:buNone/>
            </a:pPr>
            <a:endParaRPr lang="en-US" sz="2400" dirty="0" smtClean="0">
              <a:latin typeface="Cambria" pitchFamily="18" charset="0"/>
            </a:endParaRPr>
          </a:p>
          <a:p>
            <a:r>
              <a:rPr lang="en-US" sz="2400" b="1" dirty="0" smtClean="0">
                <a:latin typeface="Cambria" pitchFamily="18" charset="0"/>
              </a:rPr>
              <a:t>They are creating a digital footprint that can last a long time in cyberspace.</a:t>
            </a:r>
          </a:p>
          <a:p>
            <a:pPr algn="ctr">
              <a:buFontTx/>
              <a:buNone/>
            </a:pPr>
            <a:endParaRPr lang="en-US" sz="2400" b="1" dirty="0" smtClean="0">
              <a:latin typeface="Cambria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100" name="Picture 2" descr="C:\Documents and Settings\sbmichael\Local Settings\Temporary Internet Files\Content.IE5\SI60YDLK\MC90005737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572000"/>
            <a:ext cx="1304925" cy="144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0"/>
            <a:ext cx="7848600" cy="172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altLang="en-US" sz="5400" dirty="0" smtClean="0"/>
              <a:t>81% of teens are on at least one social network</a:t>
            </a:r>
          </a:p>
          <a:p>
            <a:pPr indent="-228600">
              <a:buFont typeface="Arial" pitchFamily="34" charset="0"/>
              <a:buAutoNum type="arabicPeriod"/>
            </a:pPr>
            <a:endParaRPr lang="en-US" altLang="en-US" sz="1200" dirty="0" smtClean="0"/>
          </a:p>
          <a:p>
            <a:pPr indent="-228600">
              <a:buFont typeface="Arial" pitchFamily="34" charset="0"/>
              <a:buAutoNum type="arabicPeriod"/>
            </a:pPr>
            <a:endParaRPr lang="en-US" altLang="en-US" sz="1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smtClean="0">
                <a:latin typeface="Georgia" panose="02040502050405020303" pitchFamily="18" charset="0"/>
                <a:ea typeface="ＭＳ Ｐゴシック" charset="0"/>
              </a:rPr>
              <a:t>Selected Findings: Messages </a:t>
            </a:r>
            <a:br>
              <a:rPr lang="en-US" sz="3200" dirty="0" smtClean="0">
                <a:latin typeface="Georgia" panose="02040502050405020303" pitchFamily="18" charset="0"/>
                <a:ea typeface="ＭＳ Ｐゴシック" charset="0"/>
              </a:rPr>
            </a:br>
            <a:r>
              <a:rPr lang="en-US" sz="3200" dirty="0" smtClean="0">
                <a:latin typeface="Georgia" panose="02040502050405020303" pitchFamily="18" charset="0"/>
                <a:ea typeface="ＭＳ Ｐゴシック" charset="0"/>
              </a:rPr>
              <a:t>and Cell Phones</a:t>
            </a:r>
            <a:endParaRPr lang="en-US" sz="3200" dirty="0">
              <a:latin typeface="Georgia" panose="02040502050405020303" pitchFamily="18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Phone, internet and social media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731519" y="990599"/>
            <a:ext cx="8033657" cy="510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75% of middle school kids have a presence on the web (up from 48% in 2008)</a:t>
            </a:r>
          </a:p>
          <a:p>
            <a:r>
              <a:rPr lang="en-US" sz="2400" dirty="0" smtClean="0"/>
              <a:t>27% are using some form of social media to text, chat, blog 3+ hours/day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88% feel informed about internet safety</a:t>
            </a:r>
          </a:p>
          <a:p>
            <a:r>
              <a:rPr lang="en-US" sz="2400" dirty="0" smtClean="0"/>
              <a:t>26% felt their parents would be nervous if they knew what they did on the internet or cell</a:t>
            </a:r>
          </a:p>
          <a:p>
            <a:r>
              <a:rPr lang="en-US" sz="2400" dirty="0" smtClean="0"/>
              <a:t>24% are receiving intimidating or threatening technology messages</a:t>
            </a:r>
          </a:p>
          <a:p>
            <a:r>
              <a:rPr lang="en-US" sz="2400" dirty="0" smtClean="0"/>
              <a:t>12% are sending intimidating or threatening technology</a:t>
            </a:r>
          </a:p>
          <a:p>
            <a:r>
              <a:rPr lang="en-US" sz="2400" dirty="0" smtClean="0"/>
              <a:t>81% are on a social site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0"/>
            <a:ext cx="7848600" cy="17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 posting?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91% post photos of themselves</a:t>
            </a:r>
          </a:p>
          <a:p>
            <a:r>
              <a:rPr lang="en-US" dirty="0" smtClean="0"/>
              <a:t>71% post information about their school</a:t>
            </a:r>
          </a:p>
          <a:p>
            <a:r>
              <a:rPr lang="en-US" dirty="0" smtClean="0"/>
              <a:t>71% post the city and address where they live</a:t>
            </a:r>
          </a:p>
          <a:p>
            <a:r>
              <a:rPr lang="en-US" dirty="0" smtClean="0"/>
              <a:t>53% post their email address</a:t>
            </a:r>
          </a:p>
          <a:p>
            <a:r>
              <a:rPr lang="en-US" dirty="0" smtClean="0"/>
              <a:t>20% post their phone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esenterMedia.com Animated Theme">
  <a:themeElements>
    <a:clrScheme name="Police_Car_Flash">
      <a:dk1>
        <a:sysClr val="windowText" lastClr="000000"/>
      </a:dk1>
      <a:lt1>
        <a:sysClr val="window" lastClr="FFFFFF"/>
      </a:lt1>
      <a:dk2>
        <a:srgbClr val="BC0000"/>
      </a:dk2>
      <a:lt2>
        <a:srgbClr val="D8D8D8"/>
      </a:lt2>
      <a:accent1>
        <a:srgbClr val="FFC000"/>
      </a:accent1>
      <a:accent2>
        <a:srgbClr val="000000"/>
      </a:accent2>
      <a:accent3>
        <a:srgbClr val="BFBFBF"/>
      </a:accent3>
      <a:accent4>
        <a:srgbClr val="C00000"/>
      </a:accent4>
      <a:accent5>
        <a:srgbClr val="BC3E00"/>
      </a:accent5>
      <a:accent6>
        <a:srgbClr val="833838"/>
      </a:accent6>
      <a:hlink>
        <a:srgbClr val="8D0000"/>
      </a:hlink>
      <a:folHlink>
        <a:srgbClr val="FF7E7E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1603</Words>
  <Application>Microsoft Office PowerPoint</Application>
  <PresentationFormat>On-screen Show (4:3)</PresentationFormat>
  <Paragraphs>205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ＭＳ Ｐゴシック</vt:lpstr>
      <vt:lpstr>Adobe Gothic Std B</vt:lpstr>
      <vt:lpstr>Arial</vt:lpstr>
      <vt:lpstr>Calibri</vt:lpstr>
      <vt:lpstr>Cambria</vt:lpstr>
      <vt:lpstr>Franklin Gothic Heavy</vt:lpstr>
      <vt:lpstr>Georgia</vt:lpstr>
      <vt:lpstr>Rockwell Extra Bold</vt:lpstr>
      <vt:lpstr>Wingdings</vt:lpstr>
      <vt:lpstr>Office Theme</vt:lpstr>
      <vt:lpstr>PresenterMedia.com Animated Theme</vt:lpstr>
      <vt:lpstr>Social Media and School Safety The Impact on our Schools, Students and Staff Presented by Don Moseman Master Instructor, NDSC</vt:lpstr>
      <vt:lpstr>Who we are…</vt:lpstr>
      <vt:lpstr>NDSC…</vt:lpstr>
      <vt:lpstr>WELCOME…</vt:lpstr>
      <vt:lpstr>Our Ever-Changing World</vt:lpstr>
      <vt:lpstr>Social Media and Youth</vt:lpstr>
      <vt:lpstr>Selected Findings: Messages  and Cell Phones</vt:lpstr>
      <vt:lpstr>Phone, internet and social media </vt:lpstr>
      <vt:lpstr>What are they posting?</vt:lpstr>
      <vt:lpstr>Social Media Dangers</vt:lpstr>
      <vt:lpstr>Reactions to Posts</vt:lpstr>
      <vt:lpstr>Top Social Sites for Teens</vt:lpstr>
      <vt:lpstr>DO YOU KNOW WHAT APPS  ARE ON YOUR CHILD’S PHONE?</vt:lpstr>
      <vt:lpstr>Snap Chat</vt:lpstr>
      <vt:lpstr>Instagram</vt:lpstr>
      <vt:lpstr>KIK</vt:lpstr>
      <vt:lpstr>YiK Yak</vt:lpstr>
      <vt:lpstr>Vine</vt:lpstr>
      <vt:lpstr>PowerPoint Presentation</vt:lpstr>
      <vt:lpstr>Whisper</vt:lpstr>
      <vt:lpstr>ChatRoulette</vt:lpstr>
      <vt:lpstr>Omegle</vt:lpstr>
      <vt:lpstr>Hiding Apps</vt:lpstr>
      <vt:lpstr>Device Settings:  Unhiding Hiding Apps </vt:lpstr>
      <vt:lpstr>Cyberbullying by the Numbers Source: TeenSafe</vt:lpstr>
      <vt:lpstr>Cyberbullying by the Numbers Source: TeenSafe</vt:lpstr>
      <vt:lpstr>Cyberbullying by the Numbers Source: TeenSafe</vt:lpstr>
      <vt:lpstr>Drilling Down: Peer Disapproval</vt:lpstr>
      <vt:lpstr>Drilling Down: Parental Influence</vt:lpstr>
      <vt:lpstr>Drilling Down: Family</vt:lpstr>
      <vt:lpstr>Advice for Parents</vt:lpstr>
      <vt:lpstr>Advice for Parents</vt:lpstr>
      <vt:lpstr>Suggestions for Teachers</vt:lpstr>
      <vt:lpstr>THANK YOU!</vt:lpstr>
    </vt:vector>
  </TitlesOfParts>
  <Company>Prevention Council of Roanoke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Hans</dc:creator>
  <cp:lastModifiedBy>Don Moseman, ND Safety Council</cp:lastModifiedBy>
  <cp:revision>41</cp:revision>
  <dcterms:created xsi:type="dcterms:W3CDTF">2014-09-15T02:06:22Z</dcterms:created>
  <dcterms:modified xsi:type="dcterms:W3CDTF">2018-06-07T17:35:44Z</dcterms:modified>
</cp:coreProperties>
</file>