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257" r:id="rId3"/>
    <p:sldId id="258" r:id="rId4"/>
    <p:sldId id="259" r:id="rId5"/>
    <p:sldId id="293"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4660"/>
  </p:normalViewPr>
  <p:slideViewPr>
    <p:cSldViewPr snapToGrid="0">
      <p:cViewPr varScale="1">
        <p:scale>
          <a:sx n="72" d="100"/>
          <a:sy n="72" d="100"/>
        </p:scale>
        <p:origin x="-744"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4984D8-5341-403B-B33E-1507221DE9AF}" type="datetimeFigureOut">
              <a:rPr lang="en-US" smtClean="0"/>
              <a:t>3/10/2015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B41127-36C3-4782-B1E4-7D2AD3D16514}" type="slidenum">
              <a:rPr lang="en-US" smtClean="0"/>
              <a:t>‹#›</a:t>
            </a:fld>
            <a:endParaRPr lang="en-US"/>
          </a:p>
        </p:txBody>
      </p:sp>
    </p:spTree>
    <p:extLst>
      <p:ext uri="{BB962C8B-B14F-4D97-AF65-F5344CB8AC3E}">
        <p14:creationId xmlns:p14="http://schemas.microsoft.com/office/powerpoint/2010/main" val="3637664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B41127-36C3-4782-B1E4-7D2AD3D16514}" type="slidenum">
              <a:rPr lang="en-US" smtClean="0"/>
              <a:t>2</a:t>
            </a:fld>
            <a:endParaRPr lang="en-US"/>
          </a:p>
        </p:txBody>
      </p:sp>
    </p:spTree>
    <p:extLst>
      <p:ext uri="{BB962C8B-B14F-4D97-AF65-F5344CB8AC3E}">
        <p14:creationId xmlns:p14="http://schemas.microsoft.com/office/powerpoint/2010/main" val="807661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566BB1A-BB28-4554-85C9-01A19AF6FA8E}"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A3D1B-8239-4ED3-9CAE-E13582E3C9D9}" type="slidenum">
              <a:rPr lang="en-US" smtClean="0"/>
              <a:t>‹#›</a:t>
            </a:fld>
            <a:endParaRPr lang="en-US"/>
          </a:p>
        </p:txBody>
      </p:sp>
    </p:spTree>
    <p:extLst>
      <p:ext uri="{BB962C8B-B14F-4D97-AF65-F5344CB8AC3E}">
        <p14:creationId xmlns:p14="http://schemas.microsoft.com/office/powerpoint/2010/main" val="190189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66BB1A-BB28-4554-85C9-01A19AF6FA8E}"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A3D1B-8239-4ED3-9CAE-E13582E3C9D9}" type="slidenum">
              <a:rPr lang="en-US" smtClean="0"/>
              <a:t>‹#›</a:t>
            </a:fld>
            <a:endParaRPr lang="en-US"/>
          </a:p>
        </p:txBody>
      </p:sp>
    </p:spTree>
    <p:extLst>
      <p:ext uri="{BB962C8B-B14F-4D97-AF65-F5344CB8AC3E}">
        <p14:creationId xmlns:p14="http://schemas.microsoft.com/office/powerpoint/2010/main" val="1365740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66BB1A-BB28-4554-85C9-01A19AF6FA8E}"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A3D1B-8239-4ED3-9CAE-E13582E3C9D9}" type="slidenum">
              <a:rPr lang="en-US" smtClean="0"/>
              <a:t>‹#›</a:t>
            </a:fld>
            <a:endParaRPr lang="en-US"/>
          </a:p>
        </p:txBody>
      </p:sp>
    </p:spTree>
    <p:extLst>
      <p:ext uri="{BB962C8B-B14F-4D97-AF65-F5344CB8AC3E}">
        <p14:creationId xmlns:p14="http://schemas.microsoft.com/office/powerpoint/2010/main" val="2186569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66BB1A-BB28-4554-85C9-01A19AF6FA8E}"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A3D1B-8239-4ED3-9CAE-E13582E3C9D9}" type="slidenum">
              <a:rPr lang="en-US" smtClean="0"/>
              <a:t>‹#›</a:t>
            </a:fld>
            <a:endParaRPr lang="en-US"/>
          </a:p>
        </p:txBody>
      </p:sp>
    </p:spTree>
    <p:extLst>
      <p:ext uri="{BB962C8B-B14F-4D97-AF65-F5344CB8AC3E}">
        <p14:creationId xmlns:p14="http://schemas.microsoft.com/office/powerpoint/2010/main" val="1873667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66BB1A-BB28-4554-85C9-01A19AF6FA8E}"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A3D1B-8239-4ED3-9CAE-E13582E3C9D9}" type="slidenum">
              <a:rPr lang="en-US" smtClean="0"/>
              <a:t>‹#›</a:t>
            </a:fld>
            <a:endParaRPr lang="en-US"/>
          </a:p>
        </p:txBody>
      </p:sp>
    </p:spTree>
    <p:extLst>
      <p:ext uri="{BB962C8B-B14F-4D97-AF65-F5344CB8AC3E}">
        <p14:creationId xmlns:p14="http://schemas.microsoft.com/office/powerpoint/2010/main" val="557299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66BB1A-BB28-4554-85C9-01A19AF6FA8E}" type="datetimeFigureOut">
              <a:rPr lang="en-US" smtClean="0"/>
              <a:t>3/10/2015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1A3D1B-8239-4ED3-9CAE-E13582E3C9D9}" type="slidenum">
              <a:rPr lang="en-US" smtClean="0"/>
              <a:t>‹#›</a:t>
            </a:fld>
            <a:endParaRPr lang="en-US"/>
          </a:p>
        </p:txBody>
      </p:sp>
    </p:spTree>
    <p:extLst>
      <p:ext uri="{BB962C8B-B14F-4D97-AF65-F5344CB8AC3E}">
        <p14:creationId xmlns:p14="http://schemas.microsoft.com/office/powerpoint/2010/main" val="564695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66BB1A-BB28-4554-85C9-01A19AF6FA8E}" type="datetimeFigureOut">
              <a:rPr lang="en-US" smtClean="0"/>
              <a:t>3/10/2015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1A3D1B-8239-4ED3-9CAE-E13582E3C9D9}" type="slidenum">
              <a:rPr lang="en-US" smtClean="0"/>
              <a:t>‹#›</a:t>
            </a:fld>
            <a:endParaRPr lang="en-US"/>
          </a:p>
        </p:txBody>
      </p:sp>
    </p:spTree>
    <p:extLst>
      <p:ext uri="{BB962C8B-B14F-4D97-AF65-F5344CB8AC3E}">
        <p14:creationId xmlns:p14="http://schemas.microsoft.com/office/powerpoint/2010/main" val="1187734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66BB1A-BB28-4554-85C9-01A19AF6FA8E}" type="datetimeFigureOut">
              <a:rPr lang="en-US" smtClean="0"/>
              <a:t>3/10/2015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1A3D1B-8239-4ED3-9CAE-E13582E3C9D9}" type="slidenum">
              <a:rPr lang="en-US" smtClean="0"/>
              <a:t>‹#›</a:t>
            </a:fld>
            <a:endParaRPr lang="en-US"/>
          </a:p>
        </p:txBody>
      </p:sp>
    </p:spTree>
    <p:extLst>
      <p:ext uri="{BB962C8B-B14F-4D97-AF65-F5344CB8AC3E}">
        <p14:creationId xmlns:p14="http://schemas.microsoft.com/office/powerpoint/2010/main" val="2194792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66BB1A-BB28-4554-85C9-01A19AF6FA8E}" type="datetimeFigureOut">
              <a:rPr lang="en-US" smtClean="0"/>
              <a:t>3/10/2015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1A3D1B-8239-4ED3-9CAE-E13582E3C9D9}" type="slidenum">
              <a:rPr lang="en-US" smtClean="0"/>
              <a:t>‹#›</a:t>
            </a:fld>
            <a:endParaRPr lang="en-US"/>
          </a:p>
        </p:txBody>
      </p:sp>
    </p:spTree>
    <p:extLst>
      <p:ext uri="{BB962C8B-B14F-4D97-AF65-F5344CB8AC3E}">
        <p14:creationId xmlns:p14="http://schemas.microsoft.com/office/powerpoint/2010/main" val="1582740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66BB1A-BB28-4554-85C9-01A19AF6FA8E}" type="datetimeFigureOut">
              <a:rPr lang="en-US" smtClean="0"/>
              <a:t>3/10/2015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1A3D1B-8239-4ED3-9CAE-E13582E3C9D9}" type="slidenum">
              <a:rPr lang="en-US" smtClean="0"/>
              <a:t>‹#›</a:t>
            </a:fld>
            <a:endParaRPr lang="en-US"/>
          </a:p>
        </p:txBody>
      </p:sp>
    </p:spTree>
    <p:extLst>
      <p:ext uri="{BB962C8B-B14F-4D97-AF65-F5344CB8AC3E}">
        <p14:creationId xmlns:p14="http://schemas.microsoft.com/office/powerpoint/2010/main" val="451985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66BB1A-BB28-4554-85C9-01A19AF6FA8E}" type="datetimeFigureOut">
              <a:rPr lang="en-US" smtClean="0"/>
              <a:t>3/10/2015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1A3D1B-8239-4ED3-9CAE-E13582E3C9D9}" type="slidenum">
              <a:rPr lang="en-US" smtClean="0"/>
              <a:t>‹#›</a:t>
            </a:fld>
            <a:endParaRPr lang="en-US"/>
          </a:p>
        </p:txBody>
      </p:sp>
    </p:spTree>
    <p:extLst>
      <p:ext uri="{BB962C8B-B14F-4D97-AF65-F5344CB8AC3E}">
        <p14:creationId xmlns:p14="http://schemas.microsoft.com/office/powerpoint/2010/main" val="3771872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66BB1A-BB28-4554-85C9-01A19AF6FA8E}" type="datetimeFigureOut">
              <a:rPr lang="en-US" smtClean="0"/>
              <a:t>3/10/2015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1A3D1B-8239-4ED3-9CAE-E13582E3C9D9}" type="slidenum">
              <a:rPr lang="en-US" smtClean="0"/>
              <a:t>‹#›</a:t>
            </a:fld>
            <a:endParaRPr lang="en-US"/>
          </a:p>
        </p:txBody>
      </p:sp>
    </p:spTree>
    <p:extLst>
      <p:ext uri="{BB962C8B-B14F-4D97-AF65-F5344CB8AC3E}">
        <p14:creationId xmlns:p14="http://schemas.microsoft.com/office/powerpoint/2010/main" val="76988295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Discipline in Schools</a:t>
            </a:r>
            <a:endParaRPr lang="en-US" dirty="0"/>
          </a:p>
        </p:txBody>
      </p:sp>
      <p:sp>
        <p:nvSpPr>
          <p:cNvPr id="3" name="Subtitle 2"/>
          <p:cNvSpPr>
            <a:spLocks noGrp="1"/>
          </p:cNvSpPr>
          <p:nvPr>
            <p:ph type="subTitle" idx="1"/>
          </p:nvPr>
        </p:nvSpPr>
        <p:spPr/>
        <p:txBody>
          <a:bodyPr/>
          <a:lstStyle/>
          <a:p>
            <a:r>
              <a:rPr lang="en-US" dirty="0" smtClean="0"/>
              <a:t>What Works and What Doesn’t</a:t>
            </a:r>
            <a:endParaRPr lang="en-US" dirty="0"/>
          </a:p>
        </p:txBody>
      </p:sp>
    </p:spTree>
    <p:extLst>
      <p:ext uri="{BB962C8B-B14F-4D97-AF65-F5344CB8AC3E}">
        <p14:creationId xmlns:p14="http://schemas.microsoft.com/office/powerpoint/2010/main" val="34484561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Rights of Students Not Yet Classified -all students</a:t>
            </a:r>
          </a:p>
        </p:txBody>
      </p:sp>
      <p:sp>
        <p:nvSpPr>
          <p:cNvPr id="3" name="Content Placeholder 2"/>
          <p:cNvSpPr>
            <a:spLocks noGrp="1"/>
          </p:cNvSpPr>
          <p:nvPr>
            <p:ph idx="1"/>
          </p:nvPr>
        </p:nvSpPr>
        <p:spPr/>
        <p:txBody>
          <a:bodyPr/>
          <a:lstStyle/>
          <a:p>
            <a:pPr marL="0" indent="0">
              <a:buNone/>
            </a:pPr>
            <a:r>
              <a:rPr lang="en-US" dirty="0"/>
              <a:t>Teacher removal</a:t>
            </a:r>
          </a:p>
          <a:p>
            <a:pPr marL="0" indent="0">
              <a:buNone/>
            </a:pPr>
            <a:r>
              <a:rPr lang="en-US" dirty="0" smtClean="0"/>
              <a:t>	Notified </a:t>
            </a:r>
            <a:r>
              <a:rPr lang="en-US" dirty="0"/>
              <a:t>of charge within 24 hours of removal</a:t>
            </a:r>
          </a:p>
          <a:p>
            <a:pPr marL="0" indent="0">
              <a:buNone/>
            </a:pPr>
            <a:r>
              <a:rPr lang="en-US" dirty="0" smtClean="0"/>
              <a:t>	Teacher’s </a:t>
            </a:r>
            <a:r>
              <a:rPr lang="en-US" dirty="0"/>
              <a:t>removal from classroom within alternative instruction </a:t>
            </a:r>
            <a:r>
              <a:rPr lang="en-US" dirty="0" smtClean="0"/>
              <a:t>	equivalent </a:t>
            </a:r>
            <a:r>
              <a:rPr lang="en-US" dirty="0"/>
              <a:t>to </a:t>
            </a:r>
            <a:r>
              <a:rPr lang="en-US" dirty="0" smtClean="0"/>
              <a:t>suspension</a:t>
            </a:r>
          </a:p>
          <a:p>
            <a:pPr marL="0" indent="0">
              <a:buNone/>
            </a:pPr>
            <a:endParaRPr lang="en-US" dirty="0" smtClean="0"/>
          </a:p>
          <a:p>
            <a:pPr marL="0" indent="0">
              <a:buNone/>
            </a:pPr>
            <a:r>
              <a:rPr lang="en-US" i="1" dirty="0"/>
              <a:t>When a student of compulsory school age is suspended from school, the district must take immediate steps for </a:t>
            </a:r>
            <a:r>
              <a:rPr lang="en-US" i="1"/>
              <a:t>alternative </a:t>
            </a:r>
            <a:r>
              <a:rPr lang="en-US" i="1" smtClean="0"/>
              <a:t>instruction</a:t>
            </a:r>
            <a:endParaRPr lang="en-US" dirty="0"/>
          </a:p>
          <a:p>
            <a:pPr marL="0" indent="0">
              <a:buNone/>
            </a:pPr>
            <a:endParaRPr lang="en-US" dirty="0"/>
          </a:p>
        </p:txBody>
      </p:sp>
    </p:spTree>
    <p:extLst>
      <p:ext uri="{BB962C8B-B14F-4D97-AF65-F5344CB8AC3E}">
        <p14:creationId xmlns:p14="http://schemas.microsoft.com/office/powerpoint/2010/main" val="458606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SUPERINTENDENT'S HEARINGS</a:t>
            </a:r>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Superintendent's </a:t>
            </a:r>
            <a:r>
              <a:rPr lang="en-US" dirty="0"/>
              <a:t>hearings on disciplinary charges against any student shall be bifurcated into a guilt phase and a penalty </a:t>
            </a:r>
            <a:r>
              <a:rPr lang="en-US" dirty="0" smtClean="0"/>
              <a:t>phase</a:t>
            </a:r>
          </a:p>
          <a:p>
            <a:pPr marL="0" indent="0">
              <a:buNone/>
            </a:pPr>
            <a:endParaRPr lang="en-US" dirty="0"/>
          </a:p>
          <a:p>
            <a:pPr marL="0" indent="0">
              <a:buNone/>
            </a:pPr>
            <a:r>
              <a:rPr lang="en-US" dirty="0"/>
              <a:t>The student’s prior disciplinary record may be introduced during the penalty phase</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482775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Students Presumed To Have A Disability For Discipline Purposes</a:t>
            </a: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smtClean="0"/>
          </a:p>
          <a:p>
            <a:pPr marL="0" indent="0">
              <a:buNone/>
            </a:pPr>
            <a:r>
              <a:rPr lang="en-US" dirty="0" smtClean="0"/>
              <a:t>A </a:t>
            </a:r>
            <a:r>
              <a:rPr lang="en-US" dirty="0"/>
              <a:t>student who was not referred to the CSE prior to the incident that resulted in the disciplinary proceeding, yet the school district will be deemed to have knowledge was a student with a disability</a:t>
            </a:r>
          </a:p>
        </p:txBody>
      </p:sp>
    </p:spTree>
    <p:extLst>
      <p:ext uri="{BB962C8B-B14F-4D97-AF65-F5344CB8AC3E}">
        <p14:creationId xmlns:p14="http://schemas.microsoft.com/office/powerpoint/2010/main" val="4160319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Student Presumed To Have A Disability</a:t>
            </a:r>
          </a:p>
        </p:txBody>
      </p:sp>
      <p:sp>
        <p:nvSpPr>
          <p:cNvPr id="3" name="Content Placeholder 2"/>
          <p:cNvSpPr>
            <a:spLocks noGrp="1"/>
          </p:cNvSpPr>
          <p:nvPr>
            <p:ph idx="1"/>
          </p:nvPr>
        </p:nvSpPr>
        <p:spPr>
          <a:xfrm>
            <a:off x="838200" y="1825625"/>
            <a:ext cx="10515600" cy="4321787"/>
          </a:xfrm>
        </p:spPr>
        <p:txBody>
          <a:bodyPr/>
          <a:lstStyle/>
          <a:p>
            <a:pPr marL="0" indent="0">
              <a:buNone/>
            </a:pPr>
            <a:r>
              <a:rPr lang="en-US" dirty="0"/>
              <a:t>Basis </a:t>
            </a:r>
            <a:r>
              <a:rPr lang="en-US" dirty="0" smtClean="0"/>
              <a:t>of </a:t>
            </a:r>
            <a:r>
              <a:rPr lang="en-US" dirty="0"/>
              <a:t>knowledge: If prior to the time the behavior </a:t>
            </a:r>
            <a:r>
              <a:rPr lang="en-US" dirty="0" smtClean="0"/>
              <a:t>occurred:</a:t>
            </a:r>
            <a:endParaRPr lang="en-US" dirty="0"/>
          </a:p>
        </p:txBody>
      </p:sp>
      <p:sp>
        <p:nvSpPr>
          <p:cNvPr id="4" name="TextBox 3"/>
          <p:cNvSpPr txBox="1"/>
          <p:nvPr/>
        </p:nvSpPr>
        <p:spPr>
          <a:xfrm>
            <a:off x="0" y="2464079"/>
            <a:ext cx="12621019" cy="830997"/>
          </a:xfrm>
          <a:prstGeom prst="rect">
            <a:avLst/>
          </a:prstGeom>
          <a:noFill/>
        </p:spPr>
        <p:txBody>
          <a:bodyPr wrap="square" rtlCol="0">
            <a:spAutoFit/>
          </a:bodyPr>
          <a:lstStyle/>
          <a:p>
            <a:r>
              <a:rPr lang="en-US" dirty="0" smtClean="0"/>
              <a:t>	</a:t>
            </a:r>
            <a:r>
              <a:rPr lang="en-US" sz="2400" dirty="0" smtClean="0"/>
              <a:t>The </a:t>
            </a:r>
            <a:r>
              <a:rPr lang="en-US" sz="2400" dirty="0"/>
              <a:t>Parent of the student expressed in writing to supervisory or administrative </a:t>
            </a:r>
            <a:r>
              <a:rPr lang="en-US" sz="2400" dirty="0" smtClean="0"/>
              <a:t>personnel</a:t>
            </a:r>
          </a:p>
          <a:p>
            <a:r>
              <a:rPr lang="en-US" sz="2400" dirty="0" smtClean="0"/>
              <a:t> 	or </a:t>
            </a:r>
            <a:r>
              <a:rPr lang="en-US" sz="2400" dirty="0"/>
              <a:t>to a teacher of the student that the student is in need of special education;</a:t>
            </a:r>
          </a:p>
        </p:txBody>
      </p:sp>
      <p:sp>
        <p:nvSpPr>
          <p:cNvPr id="5" name="TextBox 4"/>
          <p:cNvSpPr txBox="1"/>
          <p:nvPr/>
        </p:nvSpPr>
        <p:spPr>
          <a:xfrm>
            <a:off x="917840" y="3295076"/>
            <a:ext cx="10891956" cy="1107996"/>
          </a:xfrm>
          <a:prstGeom prst="rect">
            <a:avLst/>
          </a:prstGeom>
          <a:noFill/>
        </p:spPr>
        <p:txBody>
          <a:bodyPr wrap="square" rtlCol="0">
            <a:spAutoFit/>
          </a:bodyPr>
          <a:lstStyle/>
          <a:p>
            <a:r>
              <a:rPr lang="en-US" sz="2400" dirty="0"/>
              <a:t>The parent of the student has requested an evaluation of the student pursuant to the </a:t>
            </a:r>
            <a:endParaRPr lang="en-US" sz="2400" dirty="0" smtClean="0"/>
          </a:p>
          <a:p>
            <a:r>
              <a:rPr lang="en-US" sz="2400" dirty="0" smtClean="0"/>
              <a:t>regulations</a:t>
            </a:r>
            <a:r>
              <a:rPr lang="en-US" sz="2400" dirty="0"/>
              <a:t>; </a:t>
            </a:r>
            <a:r>
              <a:rPr lang="en-US" sz="2400" dirty="0" smtClean="0"/>
              <a:t>and/or</a:t>
            </a:r>
          </a:p>
          <a:p>
            <a:endParaRPr lang="en-US" dirty="0"/>
          </a:p>
        </p:txBody>
      </p:sp>
      <p:sp>
        <p:nvSpPr>
          <p:cNvPr id="7" name="TextBox 6"/>
          <p:cNvSpPr txBox="1"/>
          <p:nvPr/>
        </p:nvSpPr>
        <p:spPr>
          <a:xfrm>
            <a:off x="917840" y="4403072"/>
            <a:ext cx="10541797" cy="830997"/>
          </a:xfrm>
          <a:prstGeom prst="rect">
            <a:avLst/>
          </a:prstGeom>
          <a:noFill/>
        </p:spPr>
        <p:txBody>
          <a:bodyPr wrap="none" rtlCol="0">
            <a:spAutoFit/>
          </a:bodyPr>
          <a:lstStyle/>
          <a:p>
            <a:r>
              <a:rPr lang="en-US" sz="2400" dirty="0"/>
              <a:t>A teacher of the student expressed specific concerns about a pattern of </a:t>
            </a:r>
            <a:r>
              <a:rPr lang="en-US" sz="2400" dirty="0" smtClean="0"/>
              <a:t>behavior</a:t>
            </a:r>
          </a:p>
          <a:p>
            <a:r>
              <a:rPr lang="en-US" sz="2400" dirty="0" smtClean="0"/>
              <a:t> </a:t>
            </a:r>
            <a:r>
              <a:rPr lang="en-US" sz="2400" dirty="0"/>
              <a:t>directly to the director of special education or supervisory personnel of the </a:t>
            </a:r>
            <a:r>
              <a:rPr lang="en-US" sz="2400" dirty="0" smtClean="0"/>
              <a:t>district</a:t>
            </a:r>
            <a:endParaRPr lang="en-US" sz="2400" dirty="0"/>
          </a:p>
        </p:txBody>
      </p:sp>
    </p:spTree>
    <p:extLst>
      <p:ext uri="{BB962C8B-B14F-4D97-AF65-F5344CB8AC3E}">
        <p14:creationId xmlns:p14="http://schemas.microsoft.com/office/powerpoint/2010/main" val="1262663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1000"/>
                                        <p:tgtEl>
                                          <p:spTgt spid="4">
                                            <p:txEl>
                                              <p:pRg st="1" end="1"/>
                                            </p:txEl>
                                          </p:spTgt>
                                        </p:tgtEl>
                                      </p:cBhvr>
                                    </p:animEffect>
                                    <p:anim calcmode="lin" valueType="num">
                                      <p:cBhvr>
                                        <p:cTn id="2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anim calcmode="lin" valueType="num">
                                      <p:cBhvr>
                                        <p:cTn id="34" dur="1000" fill="hold"/>
                                        <p:tgtEl>
                                          <p:spTgt spid="7"/>
                                        </p:tgtEl>
                                        <p:attrNameLst>
                                          <p:attrName>ppt_x</p:attrName>
                                        </p:attrNameLst>
                                      </p:cBhvr>
                                      <p:tavLst>
                                        <p:tav tm="0">
                                          <p:val>
                                            <p:strVal val="#ppt_x"/>
                                          </p:val>
                                        </p:tav>
                                        <p:tav tm="100000">
                                          <p:val>
                                            <p:strVal val="#ppt_x"/>
                                          </p:val>
                                        </p:tav>
                                      </p:tavLst>
                                    </p:anim>
                                    <p:anim calcmode="lin" valueType="num">
                                      <p:cBhvr>
                                        <p:cTn id="3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Student Referred For or Receiving Special Education Services</a:t>
            </a:r>
          </a:p>
        </p:txBody>
      </p:sp>
      <p:sp>
        <p:nvSpPr>
          <p:cNvPr id="3" name="Content Placeholder 2"/>
          <p:cNvSpPr>
            <a:spLocks noGrp="1"/>
          </p:cNvSpPr>
          <p:nvPr>
            <p:ph idx="1"/>
          </p:nvPr>
        </p:nvSpPr>
        <p:spPr/>
        <p:txBody>
          <a:bodyPr/>
          <a:lstStyle/>
          <a:p>
            <a:pPr marL="0" indent="0">
              <a:buNone/>
            </a:pPr>
            <a:r>
              <a:rPr lang="en-US" dirty="0"/>
              <a:t>Order of Events –quick overview</a:t>
            </a:r>
          </a:p>
          <a:p>
            <a:pPr marL="0" indent="0">
              <a:buNone/>
            </a:pPr>
            <a:r>
              <a:rPr lang="en-US" dirty="0"/>
              <a:t>	</a:t>
            </a:r>
            <a:r>
              <a:rPr lang="en-US" dirty="0" smtClean="0"/>
              <a:t>A. Suspension/Removal </a:t>
            </a:r>
            <a:r>
              <a:rPr lang="en-US" dirty="0"/>
              <a:t>not considered to be a disciplinary </a:t>
            </a:r>
            <a:r>
              <a:rPr lang="en-US" dirty="0" smtClean="0"/>
              <a:t>	change in </a:t>
            </a:r>
            <a:r>
              <a:rPr lang="en-US" dirty="0"/>
              <a:t>placement</a:t>
            </a:r>
            <a:r>
              <a:rPr lang="en-US" dirty="0" smtClean="0"/>
              <a:t>;</a:t>
            </a:r>
          </a:p>
          <a:p>
            <a:pPr marL="0" indent="0">
              <a:buNone/>
            </a:pPr>
            <a:r>
              <a:rPr lang="en-US" dirty="0"/>
              <a:t>	B. Disciplinary Change in Placement –a student is removed or </a:t>
            </a:r>
            <a:r>
              <a:rPr lang="en-US" dirty="0" smtClean="0"/>
              <a:t>	suspended </a:t>
            </a:r>
            <a:r>
              <a:rPr lang="en-US" dirty="0"/>
              <a:t>for 10 consecutive school days</a:t>
            </a:r>
            <a:r>
              <a:rPr lang="en-US" dirty="0" smtClean="0"/>
              <a:t>;</a:t>
            </a:r>
          </a:p>
          <a:p>
            <a:pPr marL="0" indent="0">
              <a:buNone/>
            </a:pPr>
            <a:r>
              <a:rPr lang="en-US" dirty="0"/>
              <a:t>	C. Superintendent’s Hearing and Manifestation Determination</a:t>
            </a:r>
          </a:p>
          <a:p>
            <a:pPr marL="0" indent="0">
              <a:buNone/>
            </a:pPr>
            <a:endParaRPr lang="en-US" dirty="0"/>
          </a:p>
        </p:txBody>
      </p:sp>
    </p:spTree>
    <p:extLst>
      <p:ext uri="{BB962C8B-B14F-4D97-AF65-F5344CB8AC3E}">
        <p14:creationId xmlns:p14="http://schemas.microsoft.com/office/powerpoint/2010/main" val="560007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SUSPENSION/REMOVAL LESS THAN 10 SCHOOL DAYS </a:t>
            </a:r>
          </a:p>
        </p:txBody>
      </p:sp>
      <p:sp>
        <p:nvSpPr>
          <p:cNvPr id="3" name="Content Placeholder 2"/>
          <p:cNvSpPr>
            <a:spLocks noGrp="1"/>
          </p:cNvSpPr>
          <p:nvPr>
            <p:ph idx="1"/>
          </p:nvPr>
        </p:nvSpPr>
        <p:spPr/>
        <p:txBody>
          <a:bodyPr/>
          <a:lstStyle/>
          <a:p>
            <a:pPr marL="0" indent="0">
              <a:buNone/>
            </a:pPr>
            <a:r>
              <a:rPr lang="en-US" dirty="0"/>
              <a:t>A student with a disability will be suspended or removed by the principal or pursuant to a Superintendent’s Hearing in the same way as a student without a </a:t>
            </a:r>
            <a:r>
              <a:rPr lang="en-US" dirty="0" smtClean="0"/>
              <a:t>disability</a:t>
            </a:r>
          </a:p>
          <a:p>
            <a:pPr marL="0" indent="0">
              <a:buNone/>
            </a:pPr>
            <a:r>
              <a:rPr lang="en-US" altLang="en-US" sz="3100" b="1" dirty="0">
                <a:solidFill>
                  <a:srgbClr val="FFFFFF"/>
                </a:solidFill>
                <a:effectLst>
                  <a:outerShdw blurRad="38100" dist="38100" dir="2700000" algn="tl">
                    <a:srgbClr val="000000"/>
                  </a:outerShdw>
                </a:effectLst>
                <a:latin typeface="Tahoma"/>
              </a:rPr>
              <a:t>HOWEVER</a:t>
            </a:r>
            <a:r>
              <a:rPr lang="en-US" altLang="en-US" sz="3100" dirty="0">
                <a:solidFill>
                  <a:srgbClr val="FFFFFF"/>
                </a:solidFill>
                <a:effectLst>
                  <a:outerShdw blurRad="38100" dist="38100" dir="2700000" algn="tl">
                    <a:srgbClr val="000000"/>
                  </a:outerShdw>
                </a:effectLst>
                <a:latin typeface="Tahoma"/>
              </a:rPr>
              <a:t>, during suspensions or removals which do not constitute a disciplinary change in placement, </a:t>
            </a:r>
            <a:r>
              <a:rPr lang="en-US" altLang="en-US" sz="3100" b="1" u="sng" dirty="0">
                <a:solidFill>
                  <a:srgbClr val="FFFFFF"/>
                </a:solidFill>
                <a:effectLst>
                  <a:outerShdw blurRad="38100" dist="38100" dir="2700000" algn="tl">
                    <a:srgbClr val="000000"/>
                  </a:outerShdw>
                </a:effectLst>
                <a:latin typeface="Tahoma"/>
              </a:rPr>
              <a:t>regardless of the manifestation determination</a:t>
            </a:r>
            <a:r>
              <a:rPr lang="en-US" altLang="en-US" sz="3100" dirty="0">
                <a:solidFill>
                  <a:srgbClr val="FFFFFF"/>
                </a:solidFill>
                <a:effectLst>
                  <a:outerShdw blurRad="38100" dist="38100" dir="2700000" algn="tl">
                    <a:srgbClr val="000000"/>
                  </a:outerShdw>
                </a:effectLst>
                <a:latin typeface="Tahoma"/>
              </a:rPr>
              <a:t>, students with disabilities shall be provided with services necessary to enable the student  to:</a:t>
            </a:r>
            <a:endParaRPr lang="en-US" dirty="0"/>
          </a:p>
        </p:txBody>
      </p:sp>
    </p:spTree>
    <p:extLst>
      <p:ext uri="{BB962C8B-B14F-4D97-AF65-F5344CB8AC3E}">
        <p14:creationId xmlns:p14="http://schemas.microsoft.com/office/powerpoint/2010/main" val="3862825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Educational Requirements Continued</a:t>
            </a:r>
          </a:p>
        </p:txBody>
      </p:sp>
      <p:sp>
        <p:nvSpPr>
          <p:cNvPr id="3" name="Content Placeholder 2"/>
          <p:cNvSpPr>
            <a:spLocks noGrp="1"/>
          </p:cNvSpPr>
          <p:nvPr>
            <p:ph idx="1"/>
          </p:nvPr>
        </p:nvSpPr>
        <p:spPr/>
        <p:txBody>
          <a:bodyPr/>
          <a:lstStyle/>
          <a:p>
            <a:pPr marL="0" indent="0">
              <a:buNone/>
            </a:pPr>
            <a:endParaRPr lang="en-US" dirty="0" smtClean="0"/>
          </a:p>
          <a:p>
            <a:pPr marL="342900" lvl="0" indent="-342900" fontAlgn="base">
              <a:lnSpc>
                <a:spcPct val="100000"/>
              </a:lnSpc>
              <a:spcBef>
                <a:spcPct val="20000"/>
              </a:spcBef>
              <a:spcAft>
                <a:spcPct val="0"/>
              </a:spcAft>
              <a:buClr>
                <a:srgbClr val="FFCC66"/>
              </a:buClr>
              <a:buSzPct val="80000"/>
              <a:buNone/>
              <a:defRPr/>
            </a:pPr>
            <a:r>
              <a:rPr lang="en-US" altLang="en-US" sz="3600" dirty="0">
                <a:solidFill>
                  <a:srgbClr val="FFFFFF"/>
                </a:solidFill>
                <a:effectLst>
                  <a:outerShdw blurRad="38100" dist="38100" dir="2700000" algn="tl">
                    <a:srgbClr val="000000"/>
                  </a:outerShdw>
                </a:effectLst>
                <a:latin typeface="Tahoma"/>
              </a:rPr>
              <a:t>(1)to appropriately progress in the general education curriculum and</a:t>
            </a:r>
          </a:p>
          <a:p>
            <a:pPr marL="0" indent="0">
              <a:buNone/>
            </a:pPr>
            <a:endParaRPr lang="en-US" dirty="0"/>
          </a:p>
        </p:txBody>
      </p:sp>
    </p:spTree>
    <p:extLst>
      <p:ext uri="{BB962C8B-B14F-4D97-AF65-F5344CB8AC3E}">
        <p14:creationId xmlns:p14="http://schemas.microsoft.com/office/powerpoint/2010/main" val="883562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Educational Requirements Continued</a:t>
            </a:r>
          </a:p>
        </p:txBody>
      </p:sp>
      <p:sp>
        <p:nvSpPr>
          <p:cNvPr id="3" name="Content Placeholder 2"/>
          <p:cNvSpPr>
            <a:spLocks noGrp="1"/>
          </p:cNvSpPr>
          <p:nvPr>
            <p:ph idx="1"/>
          </p:nvPr>
        </p:nvSpPr>
        <p:spPr/>
        <p:txBody>
          <a:bodyPr/>
          <a:lstStyle/>
          <a:p>
            <a:pPr marL="0" indent="0">
              <a:buNone/>
            </a:pPr>
            <a:r>
              <a:rPr lang="en-US" altLang="en-US" sz="3200" dirty="0">
                <a:solidFill>
                  <a:srgbClr val="FFFFFF"/>
                </a:solidFill>
                <a:effectLst>
                  <a:outerShdw blurRad="38100" dist="38100" dir="2700000" algn="tl">
                    <a:srgbClr val="000000"/>
                  </a:outerShdw>
                </a:effectLst>
                <a:latin typeface="Tahoma"/>
              </a:rPr>
              <a:t>(2) appropriately advance toward achieving the goals set out in the student's </a:t>
            </a:r>
            <a:r>
              <a:rPr lang="en-US" altLang="en-US" sz="3200" dirty="0" smtClean="0">
                <a:solidFill>
                  <a:srgbClr val="FFFFFF"/>
                </a:solidFill>
                <a:effectLst>
                  <a:outerShdw blurRad="38100" dist="38100" dir="2700000" algn="tl">
                    <a:srgbClr val="000000"/>
                  </a:outerShdw>
                </a:effectLst>
                <a:latin typeface="Tahoma"/>
              </a:rPr>
              <a:t>IEP</a:t>
            </a:r>
          </a:p>
          <a:p>
            <a:pPr marL="0" indent="0">
              <a:buNone/>
            </a:pPr>
            <a:endParaRPr lang="en-US" sz="3200" dirty="0" smtClean="0">
              <a:solidFill>
                <a:srgbClr val="FFFFFF"/>
              </a:solidFill>
              <a:effectLst>
                <a:outerShdw blurRad="38100" dist="38100" dir="2700000" algn="tl">
                  <a:srgbClr val="000000"/>
                </a:outerShdw>
              </a:effectLst>
              <a:latin typeface="Tahoma"/>
            </a:endParaRPr>
          </a:p>
          <a:p>
            <a:pPr marL="0" indent="0">
              <a:buNone/>
            </a:pPr>
            <a:r>
              <a:rPr lang="en-US" sz="3200" dirty="0" smtClean="0">
                <a:solidFill>
                  <a:srgbClr val="FFFFFF"/>
                </a:solidFill>
                <a:effectLst>
                  <a:outerShdw blurRad="38100" dist="38100" dir="2700000" algn="tl">
                    <a:srgbClr val="000000"/>
                  </a:outerShdw>
                </a:effectLst>
                <a:latin typeface="Tahoma"/>
              </a:rPr>
              <a:t>(</a:t>
            </a:r>
            <a:r>
              <a:rPr lang="en-US" sz="3200" dirty="0">
                <a:solidFill>
                  <a:srgbClr val="FFFFFF"/>
                </a:solidFill>
                <a:effectLst>
                  <a:outerShdw blurRad="38100" dist="38100" dir="2700000" algn="tl">
                    <a:srgbClr val="000000"/>
                  </a:outerShdw>
                </a:effectLst>
                <a:latin typeface="Tahoma"/>
              </a:rPr>
              <a:t>3)  and to receive, as appropriate, a functional behavioral assessment and behavioral intervention services and modifications that are designed to address the behavior violation so it does not recur</a:t>
            </a:r>
          </a:p>
          <a:p>
            <a:pPr marL="0" indent="0">
              <a:buNone/>
            </a:pPr>
            <a:endParaRPr lang="en-US" dirty="0"/>
          </a:p>
        </p:txBody>
      </p:sp>
    </p:spTree>
    <p:extLst>
      <p:ext uri="{BB962C8B-B14F-4D97-AF65-F5344CB8AC3E}">
        <p14:creationId xmlns:p14="http://schemas.microsoft.com/office/powerpoint/2010/main" val="3992675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Who decides program during suspension less than 10 school days?</a:t>
            </a:r>
          </a:p>
        </p:txBody>
      </p:sp>
      <p:sp>
        <p:nvSpPr>
          <p:cNvPr id="3" name="Content Placeholder 2"/>
          <p:cNvSpPr>
            <a:spLocks noGrp="1"/>
          </p:cNvSpPr>
          <p:nvPr>
            <p:ph idx="1"/>
          </p:nvPr>
        </p:nvSpPr>
        <p:spPr/>
        <p:txBody>
          <a:bodyPr/>
          <a:lstStyle/>
          <a:p>
            <a:pPr marL="342900" lvl="0" indent="-342900" fontAlgn="base">
              <a:spcBef>
                <a:spcPct val="20000"/>
              </a:spcBef>
              <a:spcAft>
                <a:spcPct val="0"/>
              </a:spcAft>
              <a:buClr>
                <a:srgbClr val="FFCC66"/>
              </a:buClr>
              <a:buSzPct val="80000"/>
              <a:buFont typeface="Wingdings" panose="05000000000000000000" pitchFamily="2" charset="2"/>
              <a:buChar char="n"/>
              <a:defRPr/>
            </a:pPr>
            <a:r>
              <a:rPr lang="en-US" altLang="en-US" sz="3200" dirty="0">
                <a:solidFill>
                  <a:srgbClr val="FFFFFF"/>
                </a:solidFill>
                <a:effectLst>
                  <a:outerShdw blurRad="38100" dist="38100" dir="2700000" algn="tl">
                    <a:srgbClr val="000000"/>
                  </a:outerShdw>
                </a:effectLst>
                <a:latin typeface="Tahoma"/>
              </a:rPr>
              <a:t>If suspension does not constitute a disciplinary change in placement (less than 10 school days</a:t>
            </a:r>
            <a:r>
              <a:rPr lang="en-US" altLang="en-US" sz="3200" dirty="0" smtClean="0">
                <a:solidFill>
                  <a:srgbClr val="FFFFFF"/>
                </a:solidFill>
                <a:effectLst>
                  <a:outerShdw blurRad="38100" dist="38100" dir="2700000" algn="tl">
                    <a:srgbClr val="000000"/>
                  </a:outerShdw>
                </a:effectLst>
                <a:latin typeface="Tahoma"/>
              </a:rPr>
              <a:t>)…</a:t>
            </a:r>
          </a:p>
          <a:p>
            <a:pPr marL="342900" lvl="0" indent="-342900" fontAlgn="base">
              <a:spcBef>
                <a:spcPct val="20000"/>
              </a:spcBef>
              <a:spcAft>
                <a:spcPct val="0"/>
              </a:spcAft>
              <a:buClr>
                <a:srgbClr val="FFCC66"/>
              </a:buClr>
              <a:buSzPct val="80000"/>
              <a:buFont typeface="Wingdings" panose="05000000000000000000" pitchFamily="2" charset="2"/>
              <a:buChar char="n"/>
              <a:defRPr/>
            </a:pPr>
            <a:endParaRPr lang="en-US" altLang="en-US" sz="3200" dirty="0">
              <a:solidFill>
                <a:srgbClr val="FFFFFF"/>
              </a:solidFill>
              <a:effectLst>
                <a:outerShdw blurRad="38100" dist="38100" dir="2700000" algn="tl">
                  <a:srgbClr val="000000"/>
                </a:outerShdw>
              </a:effectLst>
              <a:latin typeface="Tahoma"/>
            </a:endParaRPr>
          </a:p>
          <a:p>
            <a:pPr marL="342900" lvl="0" indent="-342900" fontAlgn="base">
              <a:spcBef>
                <a:spcPct val="20000"/>
              </a:spcBef>
              <a:spcAft>
                <a:spcPct val="0"/>
              </a:spcAft>
              <a:buClr>
                <a:srgbClr val="FFCC66"/>
              </a:buClr>
              <a:buSzPct val="80000"/>
              <a:buFont typeface="Wingdings" panose="05000000000000000000" pitchFamily="2" charset="2"/>
              <a:buChar char="n"/>
              <a:defRPr/>
            </a:pPr>
            <a:r>
              <a:rPr lang="en-US" altLang="en-US" sz="3200" dirty="0">
                <a:solidFill>
                  <a:srgbClr val="FFFFFF"/>
                </a:solidFill>
                <a:effectLst>
                  <a:outerShdw blurRad="38100" dist="38100" dir="2700000" algn="tl">
                    <a:srgbClr val="000000"/>
                  </a:outerShdw>
                </a:effectLst>
                <a:latin typeface="Tahoma"/>
              </a:rPr>
              <a:t>The Superintendent either directly or upon the recommendation of the appointed hearing officer shall recommend the Interim Alternative Educational Setting (IAES) alternative placement, another setting or suspension</a:t>
            </a:r>
          </a:p>
          <a:p>
            <a:pPr marL="0" indent="0">
              <a:buNone/>
            </a:pPr>
            <a:endParaRPr lang="en-US" dirty="0"/>
          </a:p>
        </p:txBody>
      </p:sp>
    </p:spTree>
    <p:extLst>
      <p:ext uri="{BB962C8B-B14F-4D97-AF65-F5344CB8AC3E}">
        <p14:creationId xmlns:p14="http://schemas.microsoft.com/office/powerpoint/2010/main" val="3597377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Disciplinary Change in Placement</a:t>
            </a:r>
          </a:p>
        </p:txBody>
      </p:sp>
      <p:sp>
        <p:nvSpPr>
          <p:cNvPr id="3" name="Content Placeholder 2"/>
          <p:cNvSpPr>
            <a:spLocks noGrp="1"/>
          </p:cNvSpPr>
          <p:nvPr>
            <p:ph idx="1"/>
          </p:nvPr>
        </p:nvSpPr>
        <p:spPr/>
        <p:txBody>
          <a:bodyPr/>
          <a:lstStyle/>
          <a:p>
            <a:pPr marL="342900" lvl="0" indent="-342900" fontAlgn="base">
              <a:lnSpc>
                <a:spcPct val="100000"/>
              </a:lnSpc>
              <a:spcBef>
                <a:spcPct val="20000"/>
              </a:spcBef>
              <a:spcAft>
                <a:spcPct val="0"/>
              </a:spcAft>
              <a:buClr>
                <a:srgbClr val="FFCC66"/>
              </a:buClr>
              <a:buSzPct val="80000"/>
              <a:buFont typeface="Wingdings" panose="05000000000000000000" pitchFamily="2" charset="2"/>
              <a:buChar char="n"/>
              <a:defRPr/>
            </a:pPr>
            <a:r>
              <a:rPr lang="en-US" altLang="en-US" sz="3200" dirty="0">
                <a:solidFill>
                  <a:srgbClr val="FFFFFF"/>
                </a:solidFill>
                <a:effectLst>
                  <a:outerShdw blurRad="38100" dist="38100" dir="2700000" algn="tl">
                    <a:srgbClr val="000000"/>
                  </a:outerShdw>
                </a:effectLst>
                <a:latin typeface="Tahoma"/>
              </a:rPr>
              <a:t>When a student is removed or suspended for 10 consecutive school days or a series of suspensions or removals that constitute a pattern equaling 10 school days</a:t>
            </a:r>
            <a:r>
              <a:rPr lang="en-US" altLang="en-US" sz="3200" dirty="0" smtClean="0">
                <a:solidFill>
                  <a:srgbClr val="FFFFFF"/>
                </a:solidFill>
                <a:effectLst>
                  <a:outerShdw blurRad="38100" dist="38100" dir="2700000" algn="tl">
                    <a:srgbClr val="000000"/>
                  </a:outerShdw>
                </a:effectLst>
                <a:latin typeface="Tahoma"/>
              </a:rPr>
              <a:t>…</a:t>
            </a:r>
          </a:p>
          <a:p>
            <a:pPr marL="742950" lvl="1" indent="-285750" fontAlgn="base">
              <a:lnSpc>
                <a:spcPct val="100000"/>
              </a:lnSpc>
              <a:spcBef>
                <a:spcPct val="20000"/>
              </a:spcBef>
              <a:spcAft>
                <a:spcPct val="0"/>
              </a:spcAft>
              <a:buClr>
                <a:srgbClr val="FFFFFF"/>
              </a:buClr>
              <a:buFontTx/>
              <a:buChar char="–"/>
              <a:defRPr/>
            </a:pPr>
            <a:r>
              <a:rPr lang="en-US" altLang="en-US" i="1" dirty="0">
                <a:solidFill>
                  <a:srgbClr val="FFFFFF"/>
                </a:solidFill>
                <a:effectLst>
                  <a:outerShdw blurRad="38100" dist="38100" dir="2700000" algn="tl">
                    <a:srgbClr val="000000"/>
                  </a:outerShdw>
                </a:effectLst>
                <a:latin typeface="Tahoma"/>
              </a:rPr>
              <a:t>Suspension –need to follow formal procedures from above. </a:t>
            </a:r>
          </a:p>
          <a:p>
            <a:pPr marL="742950" lvl="1" indent="-285750" fontAlgn="base">
              <a:lnSpc>
                <a:spcPct val="100000"/>
              </a:lnSpc>
              <a:spcBef>
                <a:spcPct val="20000"/>
              </a:spcBef>
              <a:spcAft>
                <a:spcPct val="0"/>
              </a:spcAft>
              <a:buClr>
                <a:srgbClr val="FFFFFF"/>
              </a:buClr>
              <a:buFontTx/>
              <a:buChar char="–"/>
              <a:defRPr/>
            </a:pPr>
            <a:r>
              <a:rPr lang="en-US" altLang="en-US" i="1" dirty="0">
                <a:solidFill>
                  <a:srgbClr val="FFFFFF"/>
                </a:solidFill>
                <a:effectLst>
                  <a:outerShdw blurRad="38100" dist="38100" dir="2700000" algn="tl">
                    <a:srgbClr val="000000"/>
                  </a:outerShdw>
                </a:effectLst>
                <a:latin typeface="Tahoma"/>
              </a:rPr>
              <a:t>Removal –removing a student for disciplinary reasons from the current educational placement without providing alternative education.</a:t>
            </a:r>
            <a:r>
              <a:rPr lang="en-US" altLang="en-US" sz="2800" i="1" dirty="0">
                <a:solidFill>
                  <a:srgbClr val="FFFFFF"/>
                </a:solidFill>
                <a:effectLst>
                  <a:outerShdw blurRad="38100" dist="38100" dir="2700000" algn="tl">
                    <a:srgbClr val="000000"/>
                  </a:outerShdw>
                </a:effectLst>
                <a:latin typeface="Tahoma"/>
              </a:rPr>
              <a:t> </a:t>
            </a:r>
          </a:p>
          <a:p>
            <a:pPr marL="0" lvl="0" indent="0" fontAlgn="base">
              <a:lnSpc>
                <a:spcPct val="100000"/>
              </a:lnSpc>
              <a:spcBef>
                <a:spcPct val="20000"/>
              </a:spcBef>
              <a:spcAft>
                <a:spcPct val="0"/>
              </a:spcAft>
              <a:buClr>
                <a:srgbClr val="FFCC66"/>
              </a:buClr>
              <a:buSzPct val="80000"/>
              <a:buNone/>
              <a:defRPr/>
            </a:pPr>
            <a:endParaRPr lang="en-US" altLang="en-US" sz="3200" dirty="0">
              <a:solidFill>
                <a:srgbClr val="FFFFFF"/>
              </a:solidFill>
              <a:effectLst>
                <a:outerShdw blurRad="38100" dist="38100" dir="2700000" algn="tl">
                  <a:srgbClr val="000000"/>
                </a:outerShdw>
              </a:effectLst>
              <a:latin typeface="Tahoma"/>
            </a:endParaRPr>
          </a:p>
          <a:p>
            <a:pPr marL="0" indent="0">
              <a:buNone/>
            </a:pPr>
            <a:endParaRPr lang="en-US" dirty="0"/>
          </a:p>
        </p:txBody>
      </p:sp>
    </p:spTree>
    <p:extLst>
      <p:ext uri="{BB962C8B-B14F-4D97-AF65-F5344CB8AC3E}">
        <p14:creationId xmlns:p14="http://schemas.microsoft.com/office/powerpoint/2010/main" val="3496856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School Culture</a:t>
            </a:r>
            <a:endParaRPr lang="en-US" dirty="0"/>
          </a:p>
        </p:txBody>
      </p:sp>
      <p:sp>
        <p:nvSpPr>
          <p:cNvPr id="3" name="Content Placeholder 2"/>
          <p:cNvSpPr>
            <a:spLocks noGrp="1"/>
          </p:cNvSpPr>
          <p:nvPr>
            <p:ph idx="1"/>
          </p:nvPr>
        </p:nvSpPr>
        <p:spPr/>
        <p:txBody>
          <a:bodyPr/>
          <a:lstStyle/>
          <a:p>
            <a:pPr marL="0" indent="0">
              <a:buNone/>
            </a:pPr>
            <a:r>
              <a:rPr lang="en-US" dirty="0"/>
              <a:t> </a:t>
            </a:r>
            <a:r>
              <a:rPr lang="en-US" dirty="0" smtClean="0"/>
              <a:t>   How is discipline viewed by the administration?</a:t>
            </a:r>
            <a:endParaRPr lang="en-US" dirty="0"/>
          </a:p>
        </p:txBody>
      </p:sp>
      <p:sp>
        <p:nvSpPr>
          <p:cNvPr id="4" name="TextBox 3"/>
          <p:cNvSpPr txBox="1"/>
          <p:nvPr/>
        </p:nvSpPr>
        <p:spPr>
          <a:xfrm>
            <a:off x="1140311" y="2528047"/>
            <a:ext cx="2416752" cy="523220"/>
          </a:xfrm>
          <a:prstGeom prst="rect">
            <a:avLst/>
          </a:prstGeom>
          <a:noFill/>
        </p:spPr>
        <p:txBody>
          <a:bodyPr wrap="none" rtlCol="0">
            <a:spAutoFit/>
          </a:bodyPr>
          <a:lstStyle/>
          <a:p>
            <a:r>
              <a:rPr lang="en-US" sz="2800" dirty="0" smtClean="0"/>
              <a:t>By the faculty? </a:t>
            </a:r>
            <a:endParaRPr lang="en-US" sz="2800" dirty="0"/>
          </a:p>
        </p:txBody>
      </p:sp>
      <p:sp>
        <p:nvSpPr>
          <p:cNvPr id="5" name="TextBox 4"/>
          <p:cNvSpPr txBox="1"/>
          <p:nvPr/>
        </p:nvSpPr>
        <p:spPr>
          <a:xfrm>
            <a:off x="1140311" y="3230469"/>
            <a:ext cx="5499582" cy="523220"/>
          </a:xfrm>
          <a:prstGeom prst="rect">
            <a:avLst/>
          </a:prstGeom>
          <a:noFill/>
        </p:spPr>
        <p:txBody>
          <a:bodyPr wrap="none" rtlCol="0">
            <a:spAutoFit/>
          </a:bodyPr>
          <a:lstStyle/>
          <a:p>
            <a:r>
              <a:rPr lang="en-US" sz="2800" dirty="0" smtClean="0"/>
              <a:t>By the families and the community? </a:t>
            </a:r>
            <a:endParaRPr lang="en-US" sz="2800" dirty="0"/>
          </a:p>
        </p:txBody>
      </p:sp>
      <p:sp>
        <p:nvSpPr>
          <p:cNvPr id="7" name="TextBox 6"/>
          <p:cNvSpPr txBox="1"/>
          <p:nvPr/>
        </p:nvSpPr>
        <p:spPr>
          <a:xfrm>
            <a:off x="1140311" y="4365161"/>
            <a:ext cx="10599312" cy="1477328"/>
          </a:xfrm>
          <a:prstGeom prst="rect">
            <a:avLst/>
          </a:prstGeom>
          <a:noFill/>
        </p:spPr>
        <p:txBody>
          <a:bodyPr wrap="none" rtlCol="0">
            <a:spAutoFit/>
          </a:bodyPr>
          <a:lstStyle/>
          <a:p>
            <a:r>
              <a:rPr lang="en-US" dirty="0" smtClean="0"/>
              <a:t>“Children necessarily rely on the protection of adults both at home and in school. It is</a:t>
            </a:r>
          </a:p>
          <a:p>
            <a:r>
              <a:rPr lang="en-US" dirty="0" smtClean="0"/>
              <a:t>therefore the responsibility of adults to ensure that homes and schools provide a safe haven for children. </a:t>
            </a:r>
          </a:p>
          <a:p>
            <a:r>
              <a:rPr lang="en-US" dirty="0" smtClean="0"/>
              <a:t>Educators must protect the safety and well-being of students in schools so that the students may focus their</a:t>
            </a:r>
          </a:p>
          <a:p>
            <a:r>
              <a:rPr lang="en-US" dirty="0" smtClean="0"/>
              <a:t> full attention on learning and growing into well-adjusted, responsible, productive citizens through their studies</a:t>
            </a:r>
          </a:p>
          <a:p>
            <a:r>
              <a:rPr lang="en-US" dirty="0" smtClean="0"/>
              <a:t> and healthy social interactions in schools.” Dayton et. Al. 2011</a:t>
            </a:r>
            <a:endParaRPr lang="en-US" dirty="0"/>
          </a:p>
        </p:txBody>
      </p:sp>
    </p:spTree>
    <p:extLst>
      <p:ext uri="{BB962C8B-B14F-4D97-AF65-F5344CB8AC3E}">
        <p14:creationId xmlns:p14="http://schemas.microsoft.com/office/powerpoint/2010/main" val="565306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Effect transition="in" filter="fade">
                                      <p:cBhvr>
                                        <p:cTn id="28" dur="1000"/>
                                        <p:tgtEl>
                                          <p:spTgt spid="7">
                                            <p:txEl>
                                              <p:pRg st="0" end="0"/>
                                            </p:txEl>
                                          </p:spTgt>
                                        </p:tgtEl>
                                      </p:cBhvr>
                                    </p:animEffect>
                                    <p:anim calcmode="lin" valueType="num">
                                      <p:cBhvr>
                                        <p:cTn id="29"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0" end="0"/>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7">
                                            <p:txEl>
                                              <p:pRg st="1" end="1"/>
                                            </p:txEl>
                                          </p:spTgt>
                                        </p:tgtEl>
                                        <p:attrNameLst>
                                          <p:attrName>style.visibility</p:attrName>
                                        </p:attrNameLst>
                                      </p:cBhvr>
                                      <p:to>
                                        <p:strVal val="visible"/>
                                      </p:to>
                                    </p:set>
                                    <p:animEffect transition="in" filter="fade">
                                      <p:cBhvr>
                                        <p:cTn id="33" dur="1000"/>
                                        <p:tgtEl>
                                          <p:spTgt spid="7">
                                            <p:txEl>
                                              <p:pRg st="1" end="1"/>
                                            </p:txEl>
                                          </p:spTgt>
                                        </p:tgtEl>
                                      </p:cBhvr>
                                    </p:animEffect>
                                    <p:anim calcmode="lin" valueType="num">
                                      <p:cBhvr>
                                        <p:cTn id="34"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1" end="1"/>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7">
                                            <p:txEl>
                                              <p:pRg st="2" end="2"/>
                                            </p:txEl>
                                          </p:spTgt>
                                        </p:tgtEl>
                                        <p:attrNameLst>
                                          <p:attrName>style.visibility</p:attrName>
                                        </p:attrNameLst>
                                      </p:cBhvr>
                                      <p:to>
                                        <p:strVal val="visible"/>
                                      </p:to>
                                    </p:set>
                                    <p:animEffect transition="in" filter="fade">
                                      <p:cBhvr>
                                        <p:cTn id="38" dur="1000"/>
                                        <p:tgtEl>
                                          <p:spTgt spid="7">
                                            <p:txEl>
                                              <p:pRg st="2" end="2"/>
                                            </p:txEl>
                                          </p:spTgt>
                                        </p:tgtEl>
                                      </p:cBhvr>
                                    </p:animEffect>
                                    <p:anim calcmode="lin" valueType="num">
                                      <p:cBhvr>
                                        <p:cTn id="39"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40" dur="1000" fill="hold"/>
                                        <p:tgtEl>
                                          <p:spTgt spid="7">
                                            <p:txEl>
                                              <p:pRg st="2" end="2"/>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7">
                                            <p:txEl>
                                              <p:pRg st="3" end="3"/>
                                            </p:txEl>
                                          </p:spTgt>
                                        </p:tgtEl>
                                        <p:attrNameLst>
                                          <p:attrName>style.visibility</p:attrName>
                                        </p:attrNameLst>
                                      </p:cBhvr>
                                      <p:to>
                                        <p:strVal val="visible"/>
                                      </p:to>
                                    </p:set>
                                    <p:animEffect transition="in" filter="fade">
                                      <p:cBhvr>
                                        <p:cTn id="43" dur="1000"/>
                                        <p:tgtEl>
                                          <p:spTgt spid="7">
                                            <p:txEl>
                                              <p:pRg st="3" end="3"/>
                                            </p:txEl>
                                          </p:spTgt>
                                        </p:tgtEl>
                                      </p:cBhvr>
                                    </p:animEffect>
                                    <p:anim calcmode="lin" valueType="num">
                                      <p:cBhvr>
                                        <p:cTn id="44"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45" dur="1000" fill="hold"/>
                                        <p:tgtEl>
                                          <p:spTgt spid="7">
                                            <p:txEl>
                                              <p:pRg st="3" end="3"/>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7">
                                            <p:txEl>
                                              <p:pRg st="4" end="4"/>
                                            </p:txEl>
                                          </p:spTgt>
                                        </p:tgtEl>
                                        <p:attrNameLst>
                                          <p:attrName>style.visibility</p:attrName>
                                        </p:attrNameLst>
                                      </p:cBhvr>
                                      <p:to>
                                        <p:strVal val="visible"/>
                                      </p:to>
                                    </p:set>
                                    <p:animEffect transition="in" filter="fade">
                                      <p:cBhvr>
                                        <p:cTn id="48" dur="1000"/>
                                        <p:tgtEl>
                                          <p:spTgt spid="7">
                                            <p:txEl>
                                              <p:pRg st="4" end="4"/>
                                            </p:txEl>
                                          </p:spTgt>
                                        </p:tgtEl>
                                      </p:cBhvr>
                                    </p:animEffect>
                                    <p:anim calcmode="lin" valueType="num">
                                      <p:cBhvr>
                                        <p:cTn id="49"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50"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Superintendent’s Hearing and Manifestation </a:t>
            </a:r>
            <a:r>
              <a:rPr lang="en-US" dirty="0" smtClean="0"/>
              <a:t>Determination</a:t>
            </a:r>
            <a:endParaRPr lang="en-US" dirty="0"/>
          </a:p>
        </p:txBody>
      </p:sp>
      <p:sp>
        <p:nvSpPr>
          <p:cNvPr id="3" name="Content Placeholder 2"/>
          <p:cNvSpPr>
            <a:spLocks noGrp="1"/>
          </p:cNvSpPr>
          <p:nvPr>
            <p:ph idx="1"/>
          </p:nvPr>
        </p:nvSpPr>
        <p:spPr/>
        <p:txBody>
          <a:bodyPr/>
          <a:lstStyle/>
          <a:p>
            <a:pPr marL="342900" lvl="0" indent="-342900" fontAlgn="base">
              <a:spcBef>
                <a:spcPct val="20000"/>
              </a:spcBef>
              <a:spcAft>
                <a:spcPct val="0"/>
              </a:spcAft>
              <a:buClr>
                <a:srgbClr val="FFCC66"/>
              </a:buClr>
              <a:buSzPct val="80000"/>
              <a:buFont typeface="Wingdings" panose="05000000000000000000" pitchFamily="2" charset="2"/>
              <a:buChar char="n"/>
              <a:defRPr/>
            </a:pPr>
            <a:r>
              <a:rPr lang="en-US" altLang="en-US" sz="3200" dirty="0">
                <a:solidFill>
                  <a:srgbClr val="FFFFFF"/>
                </a:solidFill>
                <a:effectLst>
                  <a:outerShdw blurRad="38100" dist="38100" dir="2700000" algn="tl">
                    <a:srgbClr val="000000"/>
                  </a:outerShdw>
                </a:effectLst>
                <a:latin typeface="Tahoma"/>
              </a:rPr>
              <a:t>A school district must conduct a Superintendent’s Hearing to remove a student for more than 5 consecutive school days</a:t>
            </a:r>
            <a:r>
              <a:rPr lang="en-US" altLang="en-US" sz="3200" dirty="0" smtClean="0">
                <a:solidFill>
                  <a:srgbClr val="FFFFFF"/>
                </a:solidFill>
                <a:effectLst>
                  <a:outerShdw blurRad="38100" dist="38100" dir="2700000" algn="tl">
                    <a:srgbClr val="000000"/>
                  </a:outerShdw>
                </a:effectLst>
                <a:latin typeface="Tahoma"/>
              </a:rPr>
              <a:t>.</a:t>
            </a:r>
          </a:p>
          <a:p>
            <a:pPr marL="342900" lvl="0" indent="-342900" fontAlgn="base">
              <a:spcBef>
                <a:spcPct val="20000"/>
              </a:spcBef>
              <a:spcAft>
                <a:spcPct val="0"/>
              </a:spcAft>
              <a:buClr>
                <a:srgbClr val="FFCC66"/>
              </a:buClr>
              <a:buSzPct val="80000"/>
              <a:buFont typeface="Wingdings" panose="05000000000000000000" pitchFamily="2" charset="2"/>
              <a:buChar char="n"/>
              <a:defRPr/>
            </a:pPr>
            <a:r>
              <a:rPr lang="en-US" altLang="en-US" sz="3200" dirty="0">
                <a:solidFill>
                  <a:srgbClr val="FFFFFF"/>
                </a:solidFill>
                <a:effectLst>
                  <a:outerShdw blurRad="38100" dist="38100" dir="2700000" algn="tl">
                    <a:srgbClr val="000000"/>
                  </a:outerShdw>
                </a:effectLst>
                <a:latin typeface="Tahoma"/>
              </a:rPr>
              <a:t>The guilt phase of the Superintendent’s Hearing is conducted and prior to the penalty phase the student is referred to the manifestation team to conduct a manifestation determination.</a:t>
            </a:r>
          </a:p>
          <a:p>
            <a:pPr marL="0" lvl="0" indent="0" fontAlgn="base">
              <a:spcBef>
                <a:spcPct val="20000"/>
              </a:spcBef>
              <a:spcAft>
                <a:spcPct val="0"/>
              </a:spcAft>
              <a:buClr>
                <a:srgbClr val="FFCC66"/>
              </a:buClr>
              <a:buSzPct val="80000"/>
              <a:buNone/>
              <a:defRPr/>
            </a:pPr>
            <a:endParaRPr lang="en-US" altLang="en-US" sz="3200" dirty="0">
              <a:solidFill>
                <a:srgbClr val="FFFFFF"/>
              </a:solidFill>
              <a:effectLst>
                <a:outerShdw blurRad="38100" dist="38100" dir="2700000" algn="tl">
                  <a:srgbClr val="000000"/>
                </a:outerShdw>
              </a:effectLst>
              <a:latin typeface="Tahoma"/>
            </a:endParaRPr>
          </a:p>
          <a:p>
            <a:pPr marL="0" indent="0">
              <a:buNone/>
            </a:pPr>
            <a:endParaRPr lang="en-US" dirty="0"/>
          </a:p>
        </p:txBody>
      </p:sp>
    </p:spTree>
    <p:extLst>
      <p:ext uri="{BB962C8B-B14F-4D97-AF65-F5344CB8AC3E}">
        <p14:creationId xmlns:p14="http://schemas.microsoft.com/office/powerpoint/2010/main" val="3858530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Manifestation Determination</a:t>
            </a:r>
          </a:p>
        </p:txBody>
      </p:sp>
      <p:sp>
        <p:nvSpPr>
          <p:cNvPr id="3" name="Content Placeholder 2"/>
          <p:cNvSpPr>
            <a:spLocks noGrp="1"/>
          </p:cNvSpPr>
          <p:nvPr>
            <p:ph idx="1"/>
          </p:nvPr>
        </p:nvSpPr>
        <p:spPr/>
        <p:txBody>
          <a:bodyPr/>
          <a:lstStyle/>
          <a:p>
            <a:pPr marL="0" indent="0">
              <a:buNone/>
            </a:pPr>
            <a:endParaRPr lang="en-US" dirty="0" smtClean="0"/>
          </a:p>
          <a:p>
            <a:pPr marL="342900" lvl="0" indent="-342900" fontAlgn="base">
              <a:lnSpc>
                <a:spcPct val="100000"/>
              </a:lnSpc>
              <a:spcBef>
                <a:spcPct val="20000"/>
              </a:spcBef>
              <a:spcAft>
                <a:spcPct val="0"/>
              </a:spcAft>
              <a:buClr>
                <a:srgbClr val="FFCC66"/>
              </a:buClr>
              <a:buSzPct val="80000"/>
              <a:buFont typeface="Wingdings" panose="05000000000000000000" pitchFamily="2" charset="2"/>
              <a:buChar char="n"/>
              <a:defRPr/>
            </a:pPr>
            <a:r>
              <a:rPr lang="en-US" altLang="en-US" sz="3200" dirty="0">
                <a:solidFill>
                  <a:srgbClr val="FFFFFF"/>
                </a:solidFill>
                <a:effectLst>
                  <a:outerShdw blurRad="38100" dist="38100" dir="2700000" algn="tl">
                    <a:srgbClr val="000000"/>
                  </a:outerShdw>
                </a:effectLst>
                <a:latin typeface="Tahoma"/>
              </a:rPr>
              <a:t>A manifestation team must conduct a manifestation determination to assess the relationship between the student’s disability and the behavior that is the subject of the discipline action. </a:t>
            </a:r>
          </a:p>
          <a:p>
            <a:pPr marL="0" indent="0">
              <a:buNone/>
            </a:pPr>
            <a:endParaRPr lang="en-US" dirty="0"/>
          </a:p>
        </p:txBody>
      </p:sp>
    </p:spTree>
    <p:extLst>
      <p:ext uri="{BB962C8B-B14F-4D97-AF65-F5344CB8AC3E}">
        <p14:creationId xmlns:p14="http://schemas.microsoft.com/office/powerpoint/2010/main" val="1582954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b="1" dirty="0"/>
              <a:t>Who Conducts The Manifestation Determination?</a:t>
            </a:r>
            <a:endParaRPr lang="en-US" dirty="0"/>
          </a:p>
        </p:txBody>
      </p:sp>
      <p:sp>
        <p:nvSpPr>
          <p:cNvPr id="3" name="Content Placeholder 2"/>
          <p:cNvSpPr>
            <a:spLocks noGrp="1"/>
          </p:cNvSpPr>
          <p:nvPr>
            <p:ph idx="1"/>
          </p:nvPr>
        </p:nvSpPr>
        <p:spPr/>
        <p:txBody>
          <a:bodyPr/>
          <a:lstStyle/>
          <a:p>
            <a:pPr marL="342900" lvl="0" indent="-342900" fontAlgn="base">
              <a:spcBef>
                <a:spcPct val="20000"/>
              </a:spcBef>
              <a:spcAft>
                <a:spcPct val="0"/>
              </a:spcAft>
              <a:buClr>
                <a:srgbClr val="FFCC66"/>
              </a:buClr>
              <a:buSzPct val="80000"/>
              <a:buFont typeface="Wingdings" panose="05000000000000000000" pitchFamily="2" charset="2"/>
              <a:buChar char="n"/>
              <a:defRPr/>
            </a:pPr>
            <a:r>
              <a:rPr lang="en-US" altLang="en-US" sz="3200" dirty="0">
                <a:solidFill>
                  <a:srgbClr val="FFFFFF"/>
                </a:solidFill>
                <a:effectLst>
                  <a:outerShdw blurRad="38100" dist="38100" dir="2700000" algn="tl">
                    <a:srgbClr val="000000"/>
                  </a:outerShdw>
                </a:effectLst>
                <a:latin typeface="Tahoma"/>
              </a:rPr>
              <a:t>THE MANIFESTATION </a:t>
            </a:r>
            <a:r>
              <a:rPr lang="en-US" altLang="en-US" sz="3200" dirty="0" smtClean="0">
                <a:solidFill>
                  <a:srgbClr val="FFFFFF"/>
                </a:solidFill>
                <a:effectLst>
                  <a:outerShdw blurRad="38100" dist="38100" dir="2700000" algn="tl">
                    <a:srgbClr val="000000"/>
                  </a:outerShdw>
                </a:effectLst>
                <a:latin typeface="Tahoma"/>
              </a:rPr>
              <a:t>TEAM</a:t>
            </a:r>
          </a:p>
          <a:p>
            <a:pPr marL="342900" lvl="0" indent="-342900" fontAlgn="base">
              <a:spcBef>
                <a:spcPct val="20000"/>
              </a:spcBef>
              <a:spcAft>
                <a:spcPct val="0"/>
              </a:spcAft>
              <a:buClr>
                <a:srgbClr val="FFCC66"/>
              </a:buClr>
              <a:buSzPct val="80000"/>
              <a:buFont typeface="Wingdings" panose="05000000000000000000" pitchFamily="2" charset="2"/>
              <a:buChar char="n"/>
              <a:defRPr/>
            </a:pPr>
            <a:r>
              <a:rPr lang="en-US" altLang="en-US" sz="3200" dirty="0">
                <a:solidFill>
                  <a:srgbClr val="FFFFFF"/>
                </a:solidFill>
                <a:effectLst>
                  <a:outerShdw blurRad="38100" dist="38100" dir="2700000" algn="tl">
                    <a:srgbClr val="000000"/>
                  </a:outerShdw>
                </a:effectLst>
                <a:latin typeface="Tahoma"/>
              </a:rPr>
              <a:t>A representative of the school district knowledgeable about the student and the interpretation of information about the child behavior,</a:t>
            </a:r>
          </a:p>
          <a:p>
            <a:pPr marL="342900" lvl="0" indent="-342900" fontAlgn="base">
              <a:spcBef>
                <a:spcPct val="20000"/>
              </a:spcBef>
              <a:spcAft>
                <a:spcPct val="0"/>
              </a:spcAft>
              <a:buClr>
                <a:srgbClr val="FFCC66"/>
              </a:buClr>
              <a:buSzPct val="80000"/>
              <a:buFont typeface="Wingdings" panose="05000000000000000000" pitchFamily="2" charset="2"/>
              <a:buChar char="n"/>
              <a:defRPr/>
            </a:pPr>
            <a:r>
              <a:rPr lang="en-US" altLang="en-US" sz="3200" dirty="0">
                <a:solidFill>
                  <a:srgbClr val="FFFFFF"/>
                </a:solidFill>
                <a:effectLst>
                  <a:outerShdw blurRad="38100" dist="38100" dir="2700000" algn="tl">
                    <a:srgbClr val="000000"/>
                  </a:outerShdw>
                </a:effectLst>
                <a:latin typeface="Tahoma"/>
              </a:rPr>
              <a:t>the parent, and</a:t>
            </a:r>
          </a:p>
          <a:p>
            <a:pPr marL="342900" lvl="0" indent="-342900" fontAlgn="base">
              <a:spcBef>
                <a:spcPct val="20000"/>
              </a:spcBef>
              <a:spcAft>
                <a:spcPct val="0"/>
              </a:spcAft>
              <a:buClr>
                <a:srgbClr val="FFCC66"/>
              </a:buClr>
              <a:buSzPct val="80000"/>
              <a:buFont typeface="Wingdings" panose="05000000000000000000" pitchFamily="2" charset="2"/>
              <a:buChar char="n"/>
              <a:defRPr/>
            </a:pPr>
            <a:r>
              <a:rPr lang="en-US" altLang="en-US" sz="3200" dirty="0">
                <a:solidFill>
                  <a:srgbClr val="FFFFFF"/>
                </a:solidFill>
                <a:effectLst>
                  <a:outerShdw blurRad="38100" dist="38100" dir="2700000" algn="tl">
                    <a:srgbClr val="000000"/>
                  </a:outerShdw>
                </a:effectLst>
                <a:latin typeface="Tahoma"/>
              </a:rPr>
              <a:t>Relevant members of the CSE as determined by the parent and the school district</a:t>
            </a:r>
          </a:p>
          <a:p>
            <a:pPr marL="342900" lvl="0" indent="-342900" fontAlgn="base">
              <a:spcBef>
                <a:spcPct val="20000"/>
              </a:spcBef>
              <a:spcAft>
                <a:spcPct val="0"/>
              </a:spcAft>
              <a:buClr>
                <a:srgbClr val="FFCC66"/>
              </a:buClr>
              <a:buSzPct val="80000"/>
              <a:buFont typeface="Wingdings" panose="05000000000000000000" pitchFamily="2" charset="2"/>
              <a:buChar char="n"/>
              <a:defRPr/>
            </a:pPr>
            <a:endParaRPr lang="en-US" altLang="en-US" sz="3200" dirty="0">
              <a:solidFill>
                <a:srgbClr val="FFFFFF"/>
              </a:solidFill>
              <a:effectLst>
                <a:outerShdw blurRad="38100" dist="38100" dir="2700000" algn="tl">
                  <a:srgbClr val="000000"/>
                </a:outerShdw>
              </a:effectLst>
              <a:latin typeface="Tahoma"/>
            </a:endParaRPr>
          </a:p>
          <a:p>
            <a:pPr marL="0" indent="0">
              <a:buNone/>
            </a:pPr>
            <a:endParaRPr lang="en-US" dirty="0"/>
          </a:p>
        </p:txBody>
      </p:sp>
    </p:spTree>
    <p:extLst>
      <p:ext uri="{BB962C8B-B14F-4D97-AF65-F5344CB8AC3E}">
        <p14:creationId xmlns:p14="http://schemas.microsoft.com/office/powerpoint/2010/main" val="3639064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Manifestation Determination Review</a:t>
            </a:r>
          </a:p>
        </p:txBody>
      </p:sp>
      <p:sp>
        <p:nvSpPr>
          <p:cNvPr id="3" name="Content Placeholder 2"/>
          <p:cNvSpPr>
            <a:spLocks noGrp="1"/>
          </p:cNvSpPr>
          <p:nvPr>
            <p:ph idx="1"/>
          </p:nvPr>
        </p:nvSpPr>
        <p:spPr/>
        <p:txBody>
          <a:bodyPr/>
          <a:lstStyle/>
          <a:p>
            <a:pPr marL="342900" lvl="0" indent="-342900" fontAlgn="base">
              <a:lnSpc>
                <a:spcPct val="100000"/>
              </a:lnSpc>
              <a:spcBef>
                <a:spcPct val="20000"/>
              </a:spcBef>
              <a:spcAft>
                <a:spcPct val="0"/>
              </a:spcAft>
              <a:buClr>
                <a:srgbClr val="FFCC66"/>
              </a:buClr>
              <a:buSzPct val="80000"/>
              <a:buFont typeface="Wingdings" panose="05000000000000000000" pitchFamily="2" charset="2"/>
              <a:buChar char="n"/>
              <a:defRPr/>
            </a:pPr>
            <a:r>
              <a:rPr lang="en-US" altLang="en-US" sz="3200" dirty="0">
                <a:solidFill>
                  <a:srgbClr val="FFFFFF"/>
                </a:solidFill>
                <a:effectLst>
                  <a:outerShdw blurRad="38100" dist="38100" dir="2700000" algn="tl">
                    <a:srgbClr val="000000"/>
                  </a:outerShdw>
                </a:effectLst>
                <a:latin typeface="Tahoma"/>
              </a:rPr>
              <a:t>The </a:t>
            </a:r>
            <a:r>
              <a:rPr lang="en-US" altLang="en-US" sz="3200" b="1" dirty="0">
                <a:solidFill>
                  <a:srgbClr val="FFFFFF"/>
                </a:solidFill>
                <a:effectLst>
                  <a:outerShdw blurRad="38100" dist="38100" dir="2700000" algn="tl">
                    <a:srgbClr val="000000"/>
                  </a:outerShdw>
                </a:effectLst>
                <a:latin typeface="Tahoma"/>
              </a:rPr>
              <a:t>manifestation team shall</a:t>
            </a:r>
            <a:r>
              <a:rPr lang="en-US" altLang="en-US" sz="3200" dirty="0">
                <a:solidFill>
                  <a:srgbClr val="FFFFFF"/>
                </a:solidFill>
                <a:effectLst>
                  <a:outerShdw blurRad="38100" dist="38100" dir="2700000" algn="tl">
                    <a:srgbClr val="000000"/>
                  </a:outerShdw>
                </a:effectLst>
                <a:latin typeface="Tahoma"/>
              </a:rPr>
              <a:t> review all relevant information </a:t>
            </a:r>
            <a:r>
              <a:rPr lang="en-US" altLang="en-US" sz="3200" b="1" u="sng" dirty="0">
                <a:solidFill>
                  <a:srgbClr val="FFFFFF"/>
                </a:solidFill>
                <a:effectLst>
                  <a:outerShdw blurRad="38100" dist="38100" dir="2700000" algn="tl">
                    <a:srgbClr val="000000"/>
                  </a:outerShdw>
                </a:effectLst>
                <a:latin typeface="Tahoma"/>
              </a:rPr>
              <a:t>in the student’s file</a:t>
            </a:r>
            <a:r>
              <a:rPr lang="en-US" altLang="en-US" sz="3200" b="1" dirty="0">
                <a:solidFill>
                  <a:srgbClr val="FFFFFF"/>
                </a:solidFill>
                <a:effectLst>
                  <a:outerShdw blurRad="38100" dist="38100" dir="2700000" algn="tl">
                    <a:srgbClr val="000000"/>
                  </a:outerShdw>
                </a:effectLst>
                <a:latin typeface="Tahoma"/>
              </a:rPr>
              <a:t> </a:t>
            </a:r>
            <a:r>
              <a:rPr lang="en-US" altLang="en-US" sz="3200" dirty="0">
                <a:solidFill>
                  <a:srgbClr val="FFFFFF"/>
                </a:solidFill>
                <a:effectLst>
                  <a:outerShdw blurRad="38100" dist="38100" dir="2700000" algn="tl">
                    <a:srgbClr val="000000"/>
                  </a:outerShdw>
                </a:effectLst>
                <a:latin typeface="Tahoma"/>
              </a:rPr>
              <a:t>including</a:t>
            </a:r>
            <a:r>
              <a:rPr lang="en-US" altLang="en-US" sz="3200" dirty="0" smtClean="0">
                <a:solidFill>
                  <a:srgbClr val="FFFFFF"/>
                </a:solidFill>
                <a:effectLst>
                  <a:outerShdw blurRad="38100" dist="38100" dir="2700000" algn="tl">
                    <a:srgbClr val="000000"/>
                  </a:outerShdw>
                </a:effectLst>
                <a:latin typeface="Tahoma"/>
              </a:rPr>
              <a:t>:</a:t>
            </a:r>
          </a:p>
          <a:p>
            <a:pPr marL="742950" lvl="1" indent="-285750" fontAlgn="base">
              <a:lnSpc>
                <a:spcPct val="100000"/>
              </a:lnSpc>
              <a:spcBef>
                <a:spcPct val="20000"/>
              </a:spcBef>
              <a:spcAft>
                <a:spcPct val="0"/>
              </a:spcAft>
              <a:buClr>
                <a:srgbClr val="FFFFFF"/>
              </a:buClr>
              <a:buFontTx/>
              <a:buChar char="–"/>
              <a:defRPr/>
            </a:pPr>
            <a:r>
              <a:rPr lang="en-US" altLang="en-US" sz="2800" dirty="0">
                <a:solidFill>
                  <a:srgbClr val="FFFFFF"/>
                </a:solidFill>
                <a:effectLst>
                  <a:outerShdw blurRad="38100" dist="38100" dir="2700000" algn="tl">
                    <a:srgbClr val="000000"/>
                  </a:outerShdw>
                </a:effectLst>
                <a:latin typeface="Tahoma"/>
              </a:rPr>
              <a:t>The student’s IEP;</a:t>
            </a:r>
          </a:p>
          <a:p>
            <a:pPr marL="742950" lvl="1" indent="-285750" fontAlgn="base">
              <a:lnSpc>
                <a:spcPct val="100000"/>
              </a:lnSpc>
              <a:spcBef>
                <a:spcPct val="20000"/>
              </a:spcBef>
              <a:spcAft>
                <a:spcPct val="0"/>
              </a:spcAft>
              <a:buClr>
                <a:srgbClr val="FFFFFF"/>
              </a:buClr>
              <a:buFontTx/>
              <a:buChar char="–"/>
              <a:defRPr/>
            </a:pPr>
            <a:r>
              <a:rPr lang="en-US" altLang="en-US" sz="2800" dirty="0">
                <a:solidFill>
                  <a:srgbClr val="FFFFFF"/>
                </a:solidFill>
                <a:effectLst>
                  <a:outerShdw blurRad="38100" dist="38100" dir="2700000" algn="tl">
                    <a:srgbClr val="000000"/>
                  </a:outerShdw>
                </a:effectLst>
                <a:latin typeface="Tahoma"/>
              </a:rPr>
              <a:t>any teacher observations, and</a:t>
            </a:r>
          </a:p>
          <a:p>
            <a:pPr marL="742950" lvl="1" indent="-285750" fontAlgn="base">
              <a:lnSpc>
                <a:spcPct val="100000"/>
              </a:lnSpc>
              <a:spcBef>
                <a:spcPct val="20000"/>
              </a:spcBef>
              <a:spcAft>
                <a:spcPct val="0"/>
              </a:spcAft>
              <a:buClr>
                <a:srgbClr val="FFFFFF"/>
              </a:buClr>
              <a:buFontTx/>
              <a:buChar char="–"/>
              <a:defRPr/>
            </a:pPr>
            <a:r>
              <a:rPr lang="en-US" altLang="en-US" sz="2800" dirty="0">
                <a:solidFill>
                  <a:srgbClr val="FFFFFF"/>
                </a:solidFill>
                <a:effectLst>
                  <a:outerShdw blurRad="38100" dist="38100" dir="2700000" algn="tl">
                    <a:srgbClr val="000000"/>
                  </a:outerShdw>
                </a:effectLst>
                <a:latin typeface="Tahoma"/>
              </a:rPr>
              <a:t>any relevant information provided </a:t>
            </a:r>
            <a:r>
              <a:rPr lang="en-US" altLang="en-US" sz="2800" b="1" dirty="0">
                <a:solidFill>
                  <a:srgbClr val="FFFFFF"/>
                </a:solidFill>
                <a:effectLst>
                  <a:outerShdw blurRad="38100" dist="38100" dir="2700000" algn="tl">
                    <a:srgbClr val="000000"/>
                  </a:outerShdw>
                </a:effectLst>
                <a:latin typeface="Tahoma"/>
              </a:rPr>
              <a:t>by the parent</a:t>
            </a:r>
            <a:r>
              <a:rPr lang="en-US" altLang="en-US" sz="2800" dirty="0">
                <a:solidFill>
                  <a:srgbClr val="FFFFFF"/>
                </a:solidFill>
                <a:effectLst>
                  <a:outerShdw blurRad="38100" dist="38100" dir="2700000" algn="tl">
                    <a:srgbClr val="000000"/>
                  </a:outerShdw>
                </a:effectLst>
                <a:latin typeface="Tahoma"/>
              </a:rPr>
              <a:t>. </a:t>
            </a:r>
          </a:p>
          <a:p>
            <a:pPr marL="0" lvl="0" indent="0" fontAlgn="base">
              <a:lnSpc>
                <a:spcPct val="100000"/>
              </a:lnSpc>
              <a:spcBef>
                <a:spcPct val="20000"/>
              </a:spcBef>
              <a:spcAft>
                <a:spcPct val="0"/>
              </a:spcAft>
              <a:buClr>
                <a:srgbClr val="FFCC66"/>
              </a:buClr>
              <a:buSzPct val="80000"/>
              <a:buNone/>
              <a:defRPr/>
            </a:pPr>
            <a:endParaRPr lang="en-US" altLang="en-US" sz="3200" dirty="0">
              <a:solidFill>
                <a:srgbClr val="FFFFFF"/>
              </a:solidFill>
              <a:effectLst>
                <a:outerShdw blurRad="38100" dist="38100" dir="2700000" algn="tl">
                  <a:srgbClr val="000000"/>
                </a:outerShdw>
              </a:effectLst>
              <a:latin typeface="Tahoma"/>
            </a:endParaRPr>
          </a:p>
          <a:p>
            <a:pPr marL="0" indent="0">
              <a:buNone/>
            </a:pPr>
            <a:endParaRPr lang="en-US" dirty="0"/>
          </a:p>
        </p:txBody>
      </p:sp>
    </p:spTree>
    <p:extLst>
      <p:ext uri="{BB962C8B-B14F-4D97-AF65-F5344CB8AC3E}">
        <p14:creationId xmlns:p14="http://schemas.microsoft.com/office/powerpoint/2010/main" val="3768300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Manifestation Team Must Determine Whether:</a:t>
            </a:r>
          </a:p>
        </p:txBody>
      </p:sp>
      <p:sp>
        <p:nvSpPr>
          <p:cNvPr id="3" name="Content Placeholder 2"/>
          <p:cNvSpPr>
            <a:spLocks noGrp="1"/>
          </p:cNvSpPr>
          <p:nvPr>
            <p:ph idx="1"/>
          </p:nvPr>
        </p:nvSpPr>
        <p:spPr/>
        <p:txBody>
          <a:bodyPr/>
          <a:lstStyle/>
          <a:p>
            <a:pPr marL="0" indent="0">
              <a:buNone/>
            </a:pPr>
            <a:endParaRPr lang="en-US" dirty="0" smtClean="0"/>
          </a:p>
          <a:p>
            <a:pPr marL="609600" lvl="0" indent="-609600" fontAlgn="base">
              <a:lnSpc>
                <a:spcPct val="100000"/>
              </a:lnSpc>
              <a:spcBef>
                <a:spcPct val="20000"/>
              </a:spcBef>
              <a:spcAft>
                <a:spcPct val="0"/>
              </a:spcAft>
              <a:buClr>
                <a:srgbClr val="FFCC66"/>
              </a:buClr>
              <a:buSzPct val="80000"/>
              <a:buFont typeface="Wingdings" panose="05000000000000000000" pitchFamily="2" charset="2"/>
              <a:buAutoNum type="arabicPeriod"/>
              <a:defRPr/>
            </a:pPr>
            <a:r>
              <a:rPr lang="en-US" altLang="en-US" sz="3200" dirty="0">
                <a:solidFill>
                  <a:srgbClr val="FFFFFF"/>
                </a:solidFill>
                <a:effectLst>
                  <a:outerShdw blurRad="38100" dist="38100" dir="2700000" algn="tl">
                    <a:srgbClr val="000000"/>
                  </a:outerShdw>
                </a:effectLst>
                <a:latin typeface="Tahoma"/>
              </a:rPr>
              <a:t>The conduct in question was </a:t>
            </a:r>
            <a:r>
              <a:rPr lang="en-US" altLang="en-US" sz="3200" i="1" dirty="0">
                <a:solidFill>
                  <a:srgbClr val="FFFFFF"/>
                </a:solidFill>
                <a:effectLst>
                  <a:outerShdw blurRad="38100" dist="38100" dir="2700000" algn="tl">
                    <a:srgbClr val="000000"/>
                  </a:outerShdw>
                </a:effectLst>
                <a:latin typeface="Tahoma"/>
              </a:rPr>
              <a:t>caused by or had a direct and substantial relationship</a:t>
            </a:r>
            <a:r>
              <a:rPr lang="en-US" altLang="en-US" sz="3200" dirty="0">
                <a:solidFill>
                  <a:srgbClr val="FFFFFF"/>
                </a:solidFill>
                <a:effectLst>
                  <a:outerShdw blurRad="38100" dist="38100" dir="2700000" algn="tl">
                    <a:srgbClr val="000000"/>
                  </a:outerShdw>
                </a:effectLst>
                <a:latin typeface="Tahoma"/>
              </a:rPr>
              <a:t> to the student’s disability; </a:t>
            </a:r>
            <a:r>
              <a:rPr lang="en-US" altLang="en-US" sz="3200" dirty="0" smtClean="0">
                <a:solidFill>
                  <a:srgbClr val="FFFFFF"/>
                </a:solidFill>
                <a:effectLst>
                  <a:outerShdw blurRad="38100" dist="38100" dir="2700000" algn="tl">
                    <a:srgbClr val="000000"/>
                  </a:outerShdw>
                </a:effectLst>
                <a:latin typeface="Tahoma"/>
              </a:rPr>
              <a:t>or</a:t>
            </a:r>
          </a:p>
          <a:p>
            <a:pPr marL="609600" lvl="0" indent="-609600" fontAlgn="base">
              <a:lnSpc>
                <a:spcPct val="100000"/>
              </a:lnSpc>
              <a:spcBef>
                <a:spcPct val="20000"/>
              </a:spcBef>
              <a:spcAft>
                <a:spcPct val="0"/>
              </a:spcAft>
              <a:buClr>
                <a:srgbClr val="FFCC66"/>
              </a:buClr>
              <a:buSzPct val="80000"/>
              <a:buFont typeface="Wingdings" panose="05000000000000000000" pitchFamily="2" charset="2"/>
              <a:buAutoNum type="arabicPeriod"/>
              <a:defRPr/>
            </a:pPr>
            <a:r>
              <a:rPr lang="en-US" altLang="en-US" sz="3200" dirty="0">
                <a:solidFill>
                  <a:srgbClr val="FFFFFF"/>
                </a:solidFill>
                <a:effectLst>
                  <a:outerShdw blurRad="38100" dist="38100" dir="2700000" algn="tl">
                    <a:srgbClr val="000000"/>
                  </a:outerShdw>
                </a:effectLst>
                <a:latin typeface="Tahoma"/>
              </a:rPr>
              <a:t>The conduct in question was the </a:t>
            </a:r>
            <a:r>
              <a:rPr lang="en-US" altLang="en-US" sz="3200" i="1" dirty="0">
                <a:solidFill>
                  <a:srgbClr val="FFFFFF"/>
                </a:solidFill>
                <a:effectLst>
                  <a:outerShdw blurRad="38100" dist="38100" dir="2700000" algn="tl">
                    <a:srgbClr val="000000"/>
                  </a:outerShdw>
                </a:effectLst>
                <a:latin typeface="Tahoma"/>
              </a:rPr>
              <a:t>direct result </a:t>
            </a:r>
            <a:r>
              <a:rPr lang="en-US" altLang="en-US" sz="3200" dirty="0">
                <a:solidFill>
                  <a:srgbClr val="FFFFFF"/>
                </a:solidFill>
                <a:effectLst>
                  <a:outerShdw blurRad="38100" dist="38100" dir="2700000" algn="tl">
                    <a:srgbClr val="000000"/>
                  </a:outerShdw>
                </a:effectLst>
                <a:latin typeface="Tahoma"/>
              </a:rPr>
              <a:t>of the school district’s failure to implement the IEP</a:t>
            </a:r>
          </a:p>
          <a:p>
            <a:pPr marL="0" lvl="0" indent="0" fontAlgn="base">
              <a:lnSpc>
                <a:spcPct val="100000"/>
              </a:lnSpc>
              <a:spcBef>
                <a:spcPct val="20000"/>
              </a:spcBef>
              <a:spcAft>
                <a:spcPct val="0"/>
              </a:spcAft>
              <a:buClr>
                <a:srgbClr val="FFCC66"/>
              </a:buClr>
              <a:buSzPct val="80000"/>
              <a:buNone/>
              <a:defRPr/>
            </a:pPr>
            <a:endParaRPr lang="en-US" altLang="en-US" sz="3200" dirty="0">
              <a:solidFill>
                <a:srgbClr val="FFFFFF"/>
              </a:solidFill>
              <a:effectLst>
                <a:outerShdw blurRad="38100" dist="38100" dir="2700000" algn="tl">
                  <a:srgbClr val="000000"/>
                </a:outerShdw>
              </a:effectLst>
              <a:latin typeface="Tahoma"/>
            </a:endParaRPr>
          </a:p>
          <a:p>
            <a:pPr marL="0" indent="0">
              <a:buNone/>
            </a:pPr>
            <a:endParaRPr lang="en-US" dirty="0"/>
          </a:p>
        </p:txBody>
      </p:sp>
    </p:spTree>
    <p:extLst>
      <p:ext uri="{BB962C8B-B14F-4D97-AF65-F5344CB8AC3E}">
        <p14:creationId xmlns:p14="http://schemas.microsoft.com/office/powerpoint/2010/main" val="2026206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b="1" dirty="0">
                <a:solidFill>
                  <a:srgbClr val="FFFFCC"/>
                </a:solidFill>
                <a:effectLst>
                  <a:outerShdw blurRad="38100" dist="38100" dir="2700000" algn="tl">
                    <a:srgbClr val="000000"/>
                  </a:outerShdw>
                </a:effectLst>
                <a:latin typeface="Tahoma"/>
              </a:rPr>
              <a:t>DETERMINATION</a:t>
            </a:r>
            <a:endParaRPr lang="en-US" dirty="0"/>
          </a:p>
        </p:txBody>
      </p:sp>
      <p:sp>
        <p:nvSpPr>
          <p:cNvPr id="3" name="Content Placeholder 2"/>
          <p:cNvSpPr>
            <a:spLocks noGrp="1"/>
          </p:cNvSpPr>
          <p:nvPr>
            <p:ph idx="1"/>
          </p:nvPr>
        </p:nvSpPr>
        <p:spPr/>
        <p:txBody>
          <a:bodyPr/>
          <a:lstStyle/>
          <a:p>
            <a:pPr marL="342900" lvl="0" indent="-342900" fontAlgn="base">
              <a:spcBef>
                <a:spcPct val="20000"/>
              </a:spcBef>
              <a:spcAft>
                <a:spcPct val="0"/>
              </a:spcAft>
              <a:buClr>
                <a:srgbClr val="FFCC66"/>
              </a:buClr>
              <a:buSzPct val="80000"/>
              <a:buFont typeface="Wingdings" panose="05000000000000000000" pitchFamily="2" charset="2"/>
              <a:buChar char="n"/>
              <a:defRPr/>
            </a:pPr>
            <a:r>
              <a:rPr lang="en-US" altLang="en-US" sz="3200" dirty="0">
                <a:solidFill>
                  <a:srgbClr val="FFFFFF"/>
                </a:solidFill>
                <a:effectLst>
                  <a:outerShdw blurRad="38100" dist="38100" dir="2700000" algn="tl">
                    <a:srgbClr val="000000"/>
                  </a:outerShdw>
                </a:effectLst>
                <a:latin typeface="Tahoma"/>
              </a:rPr>
              <a:t>If the </a:t>
            </a:r>
            <a:r>
              <a:rPr lang="en-US" altLang="en-US" sz="3200" b="1" dirty="0">
                <a:solidFill>
                  <a:srgbClr val="FFFFFF"/>
                </a:solidFill>
                <a:effectLst>
                  <a:outerShdw blurRad="38100" dist="38100" dir="2700000" algn="tl">
                    <a:srgbClr val="000000"/>
                  </a:outerShdw>
                </a:effectLst>
                <a:latin typeface="Tahoma"/>
              </a:rPr>
              <a:t>manifestation team</a:t>
            </a:r>
            <a:r>
              <a:rPr lang="en-US" altLang="en-US" sz="3200" dirty="0">
                <a:solidFill>
                  <a:srgbClr val="FFFFFF"/>
                </a:solidFill>
                <a:effectLst>
                  <a:outerShdw blurRad="38100" dist="38100" dir="2700000" algn="tl">
                    <a:srgbClr val="000000"/>
                  </a:outerShdw>
                </a:effectLst>
                <a:latin typeface="Tahoma"/>
              </a:rPr>
              <a:t> determines either (1) or (2) from above, the behavior </a:t>
            </a:r>
            <a:r>
              <a:rPr lang="en-US" altLang="en-US" sz="3200" i="1" dirty="0">
                <a:solidFill>
                  <a:srgbClr val="FFFFFF"/>
                </a:solidFill>
                <a:effectLst>
                  <a:outerShdw blurRad="38100" dist="38100" dir="2700000" algn="tl">
                    <a:srgbClr val="000000"/>
                  </a:outerShdw>
                </a:effectLst>
                <a:latin typeface="Tahoma"/>
              </a:rPr>
              <a:t>shall be </a:t>
            </a:r>
            <a:r>
              <a:rPr lang="en-US" altLang="en-US" sz="3200" dirty="0">
                <a:solidFill>
                  <a:srgbClr val="FFFFFF"/>
                </a:solidFill>
                <a:effectLst>
                  <a:outerShdw blurRad="38100" dist="38100" dir="2700000" algn="tl">
                    <a:srgbClr val="000000"/>
                  </a:outerShdw>
                </a:effectLst>
                <a:latin typeface="Tahoma"/>
              </a:rPr>
              <a:t>a manifestation of the student’s disability </a:t>
            </a:r>
            <a:endParaRPr lang="en-US" altLang="en-US" sz="3200" dirty="0" smtClean="0">
              <a:solidFill>
                <a:srgbClr val="FFFFFF"/>
              </a:solidFill>
              <a:effectLst>
                <a:outerShdw blurRad="38100" dist="38100" dir="2700000" algn="tl">
                  <a:srgbClr val="000000"/>
                </a:outerShdw>
              </a:effectLst>
              <a:latin typeface="Tahoma"/>
            </a:endParaRPr>
          </a:p>
          <a:p>
            <a:pPr marL="342900" lvl="0" indent="-342900" fontAlgn="base">
              <a:spcBef>
                <a:spcPct val="20000"/>
              </a:spcBef>
              <a:spcAft>
                <a:spcPct val="0"/>
              </a:spcAft>
              <a:buClr>
                <a:srgbClr val="FFCC66"/>
              </a:buClr>
              <a:buSzPct val="80000"/>
              <a:buFont typeface="Wingdings" panose="05000000000000000000" pitchFamily="2" charset="2"/>
              <a:buChar char="n"/>
              <a:defRPr/>
            </a:pPr>
            <a:r>
              <a:rPr lang="en-US" altLang="en-US" sz="3200" dirty="0">
                <a:solidFill>
                  <a:srgbClr val="FFFFFF"/>
                </a:solidFill>
                <a:effectLst>
                  <a:outerShdw blurRad="38100" dist="38100" dir="2700000" algn="tl">
                    <a:srgbClr val="000000"/>
                  </a:outerShdw>
                </a:effectLst>
                <a:latin typeface="Tahoma"/>
              </a:rPr>
              <a:t>THEN: the CSE </a:t>
            </a:r>
            <a:r>
              <a:rPr lang="en-US" altLang="en-US" sz="3200" i="1" dirty="0">
                <a:solidFill>
                  <a:srgbClr val="FFFFFF"/>
                </a:solidFill>
                <a:effectLst>
                  <a:outerShdw blurRad="38100" dist="38100" dir="2700000" algn="tl">
                    <a:srgbClr val="000000"/>
                  </a:outerShdw>
                </a:effectLst>
                <a:latin typeface="Tahoma"/>
              </a:rPr>
              <a:t>shall:</a:t>
            </a:r>
          </a:p>
          <a:p>
            <a:pPr marL="742950" lvl="1" indent="-285750" fontAlgn="base">
              <a:spcBef>
                <a:spcPct val="20000"/>
              </a:spcBef>
              <a:spcAft>
                <a:spcPct val="0"/>
              </a:spcAft>
              <a:buClr>
                <a:srgbClr val="FFFFFF"/>
              </a:buClr>
              <a:buFontTx/>
              <a:buChar char="–"/>
              <a:defRPr/>
            </a:pPr>
            <a:r>
              <a:rPr lang="en-US" altLang="en-US" sz="2800" dirty="0">
                <a:solidFill>
                  <a:srgbClr val="FFFFFF"/>
                </a:solidFill>
                <a:effectLst>
                  <a:outerShdw blurRad="38100" dist="38100" dir="2700000" algn="tl">
                    <a:srgbClr val="000000"/>
                  </a:outerShdw>
                </a:effectLst>
                <a:latin typeface="Tahoma"/>
              </a:rPr>
              <a:t>Return the student to the placement where the student was removed (</a:t>
            </a:r>
            <a:r>
              <a:rPr lang="en-US" altLang="en-US" sz="2800" i="1" dirty="0">
                <a:solidFill>
                  <a:srgbClr val="FFFFFF"/>
                </a:solidFill>
                <a:effectLst>
                  <a:outerShdw blurRad="38100" dist="38100" dir="2700000" algn="tl">
                    <a:srgbClr val="000000"/>
                  </a:outerShdw>
                </a:effectLst>
                <a:latin typeface="Tahoma"/>
              </a:rPr>
              <a:t>unless the parent and district agree otherwise</a:t>
            </a:r>
            <a:r>
              <a:rPr lang="en-US" altLang="en-US" sz="2800" dirty="0">
                <a:solidFill>
                  <a:srgbClr val="FFFFFF"/>
                </a:solidFill>
                <a:effectLst>
                  <a:outerShdw blurRad="38100" dist="38100" dir="2700000" algn="tl">
                    <a:srgbClr val="000000"/>
                  </a:outerShdw>
                </a:effectLst>
                <a:latin typeface="Tahoma"/>
              </a:rPr>
              <a:t>); and </a:t>
            </a:r>
          </a:p>
          <a:p>
            <a:pPr marL="742950" lvl="1" indent="-285750" fontAlgn="base">
              <a:spcBef>
                <a:spcPct val="20000"/>
              </a:spcBef>
              <a:spcAft>
                <a:spcPct val="0"/>
              </a:spcAft>
              <a:buClr>
                <a:srgbClr val="FFFFFF"/>
              </a:buClr>
              <a:buFontTx/>
              <a:buChar char="–"/>
              <a:defRPr/>
            </a:pPr>
            <a:r>
              <a:rPr lang="en-US" altLang="en-US" sz="2800" dirty="0">
                <a:solidFill>
                  <a:srgbClr val="FFFFFF"/>
                </a:solidFill>
                <a:effectLst>
                  <a:outerShdw blurRad="38100" dist="38100" dir="2700000" algn="tl">
                    <a:srgbClr val="000000"/>
                  </a:outerShdw>
                </a:effectLst>
                <a:latin typeface="Tahoma"/>
              </a:rPr>
              <a:t>Conduct a functional behavioral assessment (FBA) and implement a behavioral intervention plan (BIP). </a:t>
            </a:r>
          </a:p>
          <a:p>
            <a:pPr marL="342900" lvl="0" indent="-342900" fontAlgn="base">
              <a:spcBef>
                <a:spcPct val="20000"/>
              </a:spcBef>
              <a:spcAft>
                <a:spcPct val="0"/>
              </a:spcAft>
              <a:buClr>
                <a:srgbClr val="FFCC66"/>
              </a:buClr>
              <a:buSzPct val="80000"/>
              <a:buFont typeface="Wingdings" panose="05000000000000000000" pitchFamily="2" charset="2"/>
              <a:buChar char="n"/>
              <a:defRPr/>
            </a:pPr>
            <a:endParaRPr lang="en-US" altLang="en-US" sz="3200" dirty="0">
              <a:solidFill>
                <a:srgbClr val="FFFFFF"/>
              </a:solidFill>
              <a:effectLst>
                <a:outerShdw blurRad="38100" dist="38100" dir="2700000" algn="tl">
                  <a:srgbClr val="000000"/>
                </a:outerShdw>
              </a:effectLst>
              <a:latin typeface="Tahoma"/>
            </a:endParaRPr>
          </a:p>
          <a:p>
            <a:pPr marL="0" indent="0">
              <a:buNone/>
            </a:pPr>
            <a:endParaRPr lang="en-US" dirty="0"/>
          </a:p>
        </p:txBody>
      </p:sp>
    </p:spTree>
    <p:extLst>
      <p:ext uri="{BB962C8B-B14F-4D97-AF65-F5344CB8AC3E}">
        <p14:creationId xmlns:p14="http://schemas.microsoft.com/office/powerpoint/2010/main" val="1016338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b="1" dirty="0">
                <a:solidFill>
                  <a:srgbClr val="FFFFCC"/>
                </a:solidFill>
                <a:effectLst>
                  <a:outerShdw blurRad="38100" dist="38100" dir="2700000" algn="tl">
                    <a:srgbClr val="000000"/>
                  </a:outerShdw>
                </a:effectLst>
                <a:latin typeface="Tahoma"/>
              </a:rPr>
              <a:t>FBA and BIPs</a:t>
            </a:r>
            <a:endParaRPr lang="en-US" dirty="0"/>
          </a:p>
        </p:txBody>
      </p:sp>
      <p:sp>
        <p:nvSpPr>
          <p:cNvPr id="3" name="Content Placeholder 2"/>
          <p:cNvSpPr>
            <a:spLocks noGrp="1"/>
          </p:cNvSpPr>
          <p:nvPr>
            <p:ph idx="1"/>
          </p:nvPr>
        </p:nvSpPr>
        <p:spPr/>
        <p:txBody>
          <a:bodyPr/>
          <a:lstStyle/>
          <a:p>
            <a:pPr marL="342900" lvl="0" indent="-342900" fontAlgn="base">
              <a:spcBef>
                <a:spcPct val="20000"/>
              </a:spcBef>
              <a:spcAft>
                <a:spcPct val="0"/>
              </a:spcAft>
              <a:buClr>
                <a:srgbClr val="FFCC66"/>
              </a:buClr>
              <a:buSzPct val="80000"/>
              <a:buFont typeface="Wingdings" panose="05000000000000000000" pitchFamily="2" charset="2"/>
              <a:buChar char="n"/>
              <a:defRPr/>
            </a:pPr>
            <a:r>
              <a:rPr lang="en-US" altLang="en-US" sz="3200" dirty="0">
                <a:solidFill>
                  <a:srgbClr val="FFFFFF"/>
                </a:solidFill>
                <a:effectLst>
                  <a:outerShdw blurRad="38100" dist="38100" dir="2700000" algn="tl">
                    <a:srgbClr val="000000"/>
                  </a:outerShdw>
                </a:effectLst>
                <a:latin typeface="Tahoma"/>
              </a:rPr>
              <a:t>If the student does not already have a behavioral intervention plan (BIP) then the district must conduct a functional behavioral assessment (FBA) and create a BIP.</a:t>
            </a:r>
          </a:p>
          <a:p>
            <a:pPr marL="342900" lvl="0" indent="-342900" fontAlgn="base">
              <a:spcBef>
                <a:spcPct val="20000"/>
              </a:spcBef>
              <a:spcAft>
                <a:spcPct val="0"/>
              </a:spcAft>
              <a:buClr>
                <a:srgbClr val="FFCC66"/>
              </a:buClr>
              <a:buSzPct val="80000"/>
              <a:buFont typeface="Wingdings" panose="05000000000000000000" pitchFamily="2" charset="2"/>
              <a:buChar char="n"/>
              <a:defRPr/>
            </a:pPr>
            <a:r>
              <a:rPr lang="en-US" altLang="en-US" sz="3200" dirty="0">
                <a:solidFill>
                  <a:srgbClr val="FFFFFF"/>
                </a:solidFill>
                <a:effectLst>
                  <a:outerShdw blurRad="38100" dist="38100" dir="2700000" algn="tl">
                    <a:srgbClr val="000000"/>
                  </a:outerShdw>
                </a:effectLst>
                <a:latin typeface="Tahoma"/>
              </a:rPr>
              <a:t>If the student already has a behavioral intervention plan (BIP), the CSE shall meet to review such plan and its implementation and modify the plan and its implementation as necessary, to address the behavior </a:t>
            </a:r>
            <a:r>
              <a:rPr lang="en-US" altLang="en-US" sz="3200" b="1" dirty="0">
                <a:solidFill>
                  <a:srgbClr val="FFFFFF"/>
                </a:solidFill>
                <a:effectLst>
                  <a:outerShdw blurRad="38100" dist="38100" dir="2700000" algn="tl">
                    <a:srgbClr val="000000"/>
                  </a:outerShdw>
                </a:effectLst>
                <a:latin typeface="Tahoma"/>
              </a:rPr>
              <a:t>that resulted in the change of placement. </a:t>
            </a:r>
            <a:endParaRPr lang="en-US" altLang="en-US" sz="3200" dirty="0">
              <a:solidFill>
                <a:srgbClr val="FFFFFF"/>
              </a:solidFill>
              <a:effectLst>
                <a:outerShdw blurRad="38100" dist="38100" dir="2700000" algn="tl">
                  <a:srgbClr val="000000"/>
                </a:outerShdw>
              </a:effectLst>
              <a:latin typeface="Tahoma"/>
            </a:endParaRPr>
          </a:p>
          <a:p>
            <a:pPr marL="0" indent="0">
              <a:buNone/>
            </a:pPr>
            <a:endParaRPr lang="en-US" dirty="0"/>
          </a:p>
        </p:txBody>
      </p:sp>
    </p:spTree>
    <p:extLst>
      <p:ext uri="{BB962C8B-B14F-4D97-AF65-F5344CB8AC3E}">
        <p14:creationId xmlns:p14="http://schemas.microsoft.com/office/powerpoint/2010/main" val="3710591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sz="3200" b="1" dirty="0">
                <a:solidFill>
                  <a:srgbClr val="FFFFCC"/>
                </a:solidFill>
                <a:effectLst>
                  <a:outerShdw blurRad="38100" dist="38100" dir="2700000" algn="tl">
                    <a:srgbClr val="000000"/>
                  </a:outerShdw>
                </a:effectLst>
                <a:latin typeface="Tahoma"/>
              </a:rPr>
              <a:t>EXCEPTION TO RETURNING MANIFESTATION STUDENT TO PRIOR PLACEMENT</a:t>
            </a:r>
            <a:endParaRPr lang="en-US" dirty="0"/>
          </a:p>
        </p:txBody>
      </p:sp>
      <p:sp>
        <p:nvSpPr>
          <p:cNvPr id="3" name="Content Placeholder 2"/>
          <p:cNvSpPr>
            <a:spLocks noGrp="1"/>
          </p:cNvSpPr>
          <p:nvPr>
            <p:ph idx="1"/>
          </p:nvPr>
        </p:nvSpPr>
        <p:spPr/>
        <p:txBody>
          <a:bodyPr>
            <a:normAutofit lnSpcReduction="10000"/>
          </a:bodyPr>
          <a:lstStyle/>
          <a:p>
            <a:pPr marL="342900" lvl="0" indent="-342900" fontAlgn="base">
              <a:lnSpc>
                <a:spcPct val="100000"/>
              </a:lnSpc>
              <a:spcBef>
                <a:spcPct val="20000"/>
              </a:spcBef>
              <a:spcAft>
                <a:spcPct val="0"/>
              </a:spcAft>
              <a:buClr>
                <a:srgbClr val="FFCC66"/>
              </a:buClr>
              <a:buSzPct val="80000"/>
              <a:buFont typeface="Wingdings" panose="05000000000000000000" pitchFamily="2" charset="2"/>
              <a:buChar char="n"/>
              <a:defRPr/>
            </a:pPr>
            <a:r>
              <a:rPr lang="en-US" altLang="en-US" dirty="0">
                <a:solidFill>
                  <a:srgbClr val="FFFFFF"/>
                </a:solidFill>
                <a:effectLst>
                  <a:outerShdw blurRad="38100" dist="38100" dir="2700000" algn="tl">
                    <a:srgbClr val="000000"/>
                  </a:outerShdw>
                </a:effectLst>
                <a:latin typeface="Tahoma"/>
              </a:rPr>
              <a:t>Even if the behavior is found to be a manifestation of the student’s disability a student may be removed for longer than 10 school days (change of placement) by a </a:t>
            </a:r>
            <a:r>
              <a:rPr lang="en-US" altLang="en-US" i="1" dirty="0">
                <a:solidFill>
                  <a:srgbClr val="FFFFFF"/>
                </a:solidFill>
                <a:effectLst>
                  <a:outerShdw blurRad="38100" dist="38100" dir="2700000" algn="tl">
                    <a:srgbClr val="000000"/>
                  </a:outerShdw>
                </a:effectLst>
                <a:latin typeface="Tahoma"/>
              </a:rPr>
              <a:t>Superintendent </a:t>
            </a:r>
            <a:r>
              <a:rPr lang="en-US" altLang="en-US" dirty="0">
                <a:solidFill>
                  <a:srgbClr val="FFFFFF"/>
                </a:solidFill>
                <a:effectLst>
                  <a:outerShdw blurRad="38100" dist="38100" dir="2700000" algn="tl">
                    <a:srgbClr val="000000"/>
                  </a:outerShdw>
                </a:effectLst>
                <a:latin typeface="Tahoma"/>
              </a:rPr>
              <a:t>or a </a:t>
            </a:r>
            <a:r>
              <a:rPr lang="en-US" altLang="en-US" i="1" dirty="0">
                <a:solidFill>
                  <a:srgbClr val="FFFFFF"/>
                </a:solidFill>
                <a:effectLst>
                  <a:outerShdw blurRad="38100" dist="38100" dir="2700000" algn="tl">
                    <a:srgbClr val="000000"/>
                  </a:outerShdw>
                </a:effectLst>
                <a:latin typeface="Tahoma"/>
              </a:rPr>
              <a:t>Impartial Hearing </a:t>
            </a:r>
            <a:r>
              <a:rPr lang="en-US" altLang="en-US" i="1" dirty="0" smtClean="0">
                <a:solidFill>
                  <a:srgbClr val="FFFFFF"/>
                </a:solidFill>
                <a:effectLst>
                  <a:outerShdw blurRad="38100" dist="38100" dir="2700000" algn="tl">
                    <a:srgbClr val="000000"/>
                  </a:outerShdw>
                </a:effectLst>
                <a:latin typeface="Tahoma"/>
              </a:rPr>
              <a:t>Officer</a:t>
            </a:r>
          </a:p>
          <a:p>
            <a:pPr marL="342900" lvl="0" indent="-342900" fontAlgn="base">
              <a:lnSpc>
                <a:spcPct val="100000"/>
              </a:lnSpc>
              <a:spcBef>
                <a:spcPct val="20000"/>
              </a:spcBef>
              <a:spcAft>
                <a:spcPct val="0"/>
              </a:spcAft>
              <a:buClr>
                <a:srgbClr val="FFCC66"/>
              </a:buClr>
              <a:buSzPct val="80000"/>
              <a:buFont typeface="Wingdings" panose="05000000000000000000" pitchFamily="2" charset="2"/>
              <a:buChar char="n"/>
              <a:defRPr/>
            </a:pPr>
            <a:r>
              <a:rPr lang="en-US" altLang="en-US" dirty="0">
                <a:solidFill>
                  <a:srgbClr val="FFFFFF"/>
                </a:solidFill>
                <a:effectLst>
                  <a:outerShdw blurRad="38100" dist="38100" dir="2700000" algn="tl">
                    <a:srgbClr val="000000"/>
                  </a:outerShdw>
                </a:effectLst>
                <a:latin typeface="Tahoma"/>
              </a:rPr>
              <a:t>If the student is found guilty of the:</a:t>
            </a:r>
          </a:p>
          <a:p>
            <a:pPr marL="742950" lvl="1" indent="-285750" fontAlgn="base">
              <a:lnSpc>
                <a:spcPct val="100000"/>
              </a:lnSpc>
              <a:spcBef>
                <a:spcPct val="20000"/>
              </a:spcBef>
              <a:spcAft>
                <a:spcPct val="0"/>
              </a:spcAft>
              <a:buClr>
                <a:srgbClr val="FFFFFF"/>
              </a:buClr>
              <a:buFontTx/>
              <a:buChar char="–"/>
              <a:defRPr/>
            </a:pPr>
            <a:r>
              <a:rPr lang="en-US" altLang="en-US" dirty="0">
                <a:solidFill>
                  <a:srgbClr val="FFFFFF"/>
                </a:solidFill>
                <a:effectLst>
                  <a:outerShdw blurRad="38100" dist="38100" dir="2700000" algn="tl">
                    <a:srgbClr val="000000"/>
                  </a:outerShdw>
                </a:effectLst>
                <a:latin typeface="Tahoma"/>
              </a:rPr>
              <a:t>Sale/solicitation of illegal drugs;</a:t>
            </a:r>
          </a:p>
          <a:p>
            <a:pPr marL="742950" lvl="1" indent="-285750" fontAlgn="base">
              <a:lnSpc>
                <a:spcPct val="100000"/>
              </a:lnSpc>
              <a:spcBef>
                <a:spcPct val="20000"/>
              </a:spcBef>
              <a:spcAft>
                <a:spcPct val="0"/>
              </a:spcAft>
              <a:buClr>
                <a:srgbClr val="FFFFFF"/>
              </a:buClr>
              <a:buFontTx/>
              <a:buChar char="–"/>
              <a:defRPr/>
            </a:pPr>
            <a:r>
              <a:rPr lang="en-US" altLang="en-US" dirty="0">
                <a:solidFill>
                  <a:srgbClr val="FFFFFF"/>
                </a:solidFill>
                <a:effectLst>
                  <a:outerShdw blurRad="38100" dist="38100" dir="2700000" algn="tl">
                    <a:srgbClr val="000000"/>
                  </a:outerShdw>
                </a:effectLst>
                <a:latin typeface="Tahoma"/>
              </a:rPr>
              <a:t>Caused serious bodily injury (bodily injury which involves a substantial risk of death, extreme physical pain, protracted and obvious disfigurement or protracted loss or impairment of the function of a bodily member, organ or mental faculty.)</a:t>
            </a:r>
          </a:p>
          <a:p>
            <a:pPr marL="742950" lvl="1" indent="-285750" fontAlgn="base">
              <a:lnSpc>
                <a:spcPct val="100000"/>
              </a:lnSpc>
              <a:spcBef>
                <a:spcPct val="20000"/>
              </a:spcBef>
              <a:spcAft>
                <a:spcPct val="0"/>
              </a:spcAft>
              <a:buClr>
                <a:srgbClr val="FFFFFF"/>
              </a:buClr>
              <a:buFontTx/>
              <a:buChar char="–"/>
              <a:defRPr/>
            </a:pPr>
            <a:r>
              <a:rPr lang="en-US" altLang="en-US" dirty="0">
                <a:solidFill>
                  <a:srgbClr val="FFFFFF"/>
                </a:solidFill>
                <a:effectLst>
                  <a:outerShdw blurRad="38100" dist="38100" dir="2700000" algn="tl">
                    <a:srgbClr val="000000"/>
                  </a:outerShdw>
                </a:effectLst>
                <a:latin typeface="Tahoma"/>
              </a:rPr>
              <a:t>Brought a weapon to school/school function…</a:t>
            </a:r>
          </a:p>
          <a:p>
            <a:pPr marL="342900" lvl="0" indent="-342900" fontAlgn="base">
              <a:lnSpc>
                <a:spcPct val="100000"/>
              </a:lnSpc>
              <a:spcBef>
                <a:spcPct val="20000"/>
              </a:spcBef>
              <a:spcAft>
                <a:spcPct val="0"/>
              </a:spcAft>
              <a:buClr>
                <a:srgbClr val="FFCC66"/>
              </a:buClr>
              <a:buSzPct val="80000"/>
              <a:buFont typeface="Wingdings" panose="05000000000000000000" pitchFamily="2" charset="2"/>
              <a:buChar char="n"/>
              <a:defRPr/>
            </a:pPr>
            <a:endParaRPr lang="en-US" altLang="en-US" i="1" dirty="0">
              <a:solidFill>
                <a:srgbClr val="FFFFFF"/>
              </a:solidFill>
              <a:effectLst>
                <a:outerShdw blurRad="38100" dist="38100" dir="2700000" algn="tl">
                  <a:srgbClr val="000000"/>
                </a:outerShdw>
              </a:effectLst>
              <a:latin typeface="Tahoma"/>
            </a:endParaRPr>
          </a:p>
          <a:p>
            <a:pPr marL="0" indent="0">
              <a:buNone/>
            </a:pPr>
            <a:endParaRPr lang="en-US" dirty="0"/>
          </a:p>
        </p:txBody>
      </p:sp>
    </p:spTree>
    <p:extLst>
      <p:ext uri="{BB962C8B-B14F-4D97-AF65-F5344CB8AC3E}">
        <p14:creationId xmlns:p14="http://schemas.microsoft.com/office/powerpoint/2010/main" val="852056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sz="4000" b="1" dirty="0">
                <a:solidFill>
                  <a:srgbClr val="FFFFCC"/>
                </a:solidFill>
                <a:effectLst>
                  <a:outerShdw blurRad="38100" dist="38100" dir="2700000" algn="tl">
                    <a:srgbClr val="000000"/>
                  </a:outerShdw>
                </a:effectLst>
                <a:latin typeface="Tahoma"/>
              </a:rPr>
              <a:t>REMOVAL OF A STUDENT WITH A DISABILITY </a:t>
            </a:r>
            <a:endParaRPr lang="en-US" dirty="0"/>
          </a:p>
        </p:txBody>
      </p:sp>
      <p:sp>
        <p:nvSpPr>
          <p:cNvPr id="3" name="Content Placeholder 2"/>
          <p:cNvSpPr>
            <a:spLocks noGrp="1"/>
          </p:cNvSpPr>
          <p:nvPr>
            <p:ph idx="1"/>
          </p:nvPr>
        </p:nvSpPr>
        <p:spPr/>
        <p:txBody>
          <a:bodyPr>
            <a:normAutofit lnSpcReduction="10000"/>
          </a:bodyPr>
          <a:lstStyle/>
          <a:p>
            <a:pPr marL="342900" lvl="0" indent="-342900" fontAlgn="base">
              <a:lnSpc>
                <a:spcPct val="80000"/>
              </a:lnSpc>
              <a:spcBef>
                <a:spcPct val="20000"/>
              </a:spcBef>
              <a:spcAft>
                <a:spcPct val="0"/>
              </a:spcAft>
              <a:buClr>
                <a:srgbClr val="FFCC66"/>
              </a:buClr>
              <a:buSzPct val="80000"/>
              <a:buFont typeface="Wingdings" panose="05000000000000000000" pitchFamily="2" charset="2"/>
              <a:buChar char="n"/>
              <a:defRPr/>
            </a:pPr>
            <a:r>
              <a:rPr lang="en-US" altLang="en-US" dirty="0">
                <a:solidFill>
                  <a:srgbClr val="FFFFFF"/>
                </a:solidFill>
                <a:effectLst>
                  <a:outerShdw blurRad="38100" dist="38100" dir="2700000" algn="tl">
                    <a:srgbClr val="000000"/>
                  </a:outerShdw>
                </a:effectLst>
                <a:latin typeface="Tahoma"/>
              </a:rPr>
              <a:t>The Superintendent may suspend a student with a disability for engaging in the above behavior to an Interim Alternative Educational Setting (IAES), for behavior involving </a:t>
            </a:r>
            <a:r>
              <a:rPr lang="en-US" altLang="en-US" b="1" dirty="0">
                <a:solidFill>
                  <a:srgbClr val="FFFFFF"/>
                </a:solidFill>
                <a:effectLst>
                  <a:outerShdw blurRad="38100" dist="38100" dir="2700000" algn="tl">
                    <a:srgbClr val="000000"/>
                  </a:outerShdw>
                </a:effectLst>
                <a:latin typeface="Tahoma"/>
              </a:rPr>
              <a:t>serious bodily injury, weapons, illegal drugs or controlled substances. </a:t>
            </a:r>
            <a:endParaRPr lang="en-US" altLang="en-US" b="1" dirty="0" smtClean="0">
              <a:solidFill>
                <a:srgbClr val="FFFFFF"/>
              </a:solidFill>
              <a:effectLst>
                <a:outerShdw blurRad="38100" dist="38100" dir="2700000" algn="tl">
                  <a:srgbClr val="000000"/>
                </a:outerShdw>
              </a:effectLst>
              <a:latin typeface="Tahoma"/>
            </a:endParaRPr>
          </a:p>
          <a:p>
            <a:pPr marL="342900" lvl="0" indent="-342900" fontAlgn="base">
              <a:lnSpc>
                <a:spcPct val="80000"/>
              </a:lnSpc>
              <a:spcBef>
                <a:spcPct val="20000"/>
              </a:spcBef>
              <a:spcAft>
                <a:spcPct val="0"/>
              </a:spcAft>
              <a:buClr>
                <a:srgbClr val="FFCC66"/>
              </a:buClr>
              <a:buSzPct val="80000"/>
              <a:buFont typeface="Wingdings" panose="05000000000000000000" pitchFamily="2" charset="2"/>
              <a:buChar char="n"/>
              <a:defRPr/>
            </a:pPr>
            <a:r>
              <a:rPr lang="en-US" altLang="en-US" dirty="0">
                <a:solidFill>
                  <a:srgbClr val="FFFFFF"/>
                </a:solidFill>
                <a:effectLst>
                  <a:outerShdw blurRad="38100" dist="38100" dir="2700000" algn="tl">
                    <a:srgbClr val="000000"/>
                  </a:outerShdw>
                </a:effectLst>
                <a:latin typeface="Tahoma"/>
              </a:rPr>
              <a:t>Up to </a:t>
            </a:r>
            <a:r>
              <a:rPr lang="en-US" altLang="en-US" b="1" u="sng" dirty="0">
                <a:solidFill>
                  <a:srgbClr val="FFFFFF"/>
                </a:solidFill>
                <a:effectLst>
                  <a:outerShdw blurRad="38100" dist="38100" dir="2700000" algn="tl">
                    <a:srgbClr val="000000"/>
                  </a:outerShdw>
                </a:effectLst>
                <a:latin typeface="Tahoma"/>
              </a:rPr>
              <a:t>45 school days</a:t>
            </a:r>
            <a:r>
              <a:rPr lang="en-US" altLang="en-US" dirty="0">
                <a:solidFill>
                  <a:srgbClr val="FFFFFF"/>
                </a:solidFill>
                <a:effectLst>
                  <a:outerShdw blurRad="38100" dist="38100" dir="2700000" algn="tl">
                    <a:srgbClr val="000000"/>
                  </a:outerShdw>
                </a:effectLst>
                <a:latin typeface="Tahoma"/>
              </a:rPr>
              <a:t>, but not to exceed the amount of time a nondisabled student would be suspended for the same behavior.  </a:t>
            </a:r>
          </a:p>
          <a:p>
            <a:pPr marL="342900" lvl="0" indent="-342900" fontAlgn="base">
              <a:lnSpc>
                <a:spcPct val="80000"/>
              </a:lnSpc>
              <a:spcBef>
                <a:spcPct val="20000"/>
              </a:spcBef>
              <a:spcAft>
                <a:spcPct val="0"/>
              </a:spcAft>
              <a:buClr>
                <a:srgbClr val="FFCC66"/>
              </a:buClr>
              <a:buSzPct val="80000"/>
              <a:buFont typeface="Wingdings" panose="05000000000000000000" pitchFamily="2" charset="2"/>
              <a:buChar char="n"/>
              <a:defRPr/>
            </a:pPr>
            <a:r>
              <a:rPr lang="en-US" altLang="en-US" i="1" dirty="0">
                <a:solidFill>
                  <a:srgbClr val="FFFFFF"/>
                </a:solidFill>
                <a:effectLst>
                  <a:outerShdw blurRad="38100" dist="38100" dir="2700000" algn="tl">
                    <a:srgbClr val="000000"/>
                  </a:outerShdw>
                </a:effectLst>
                <a:latin typeface="Tahoma"/>
              </a:rPr>
              <a:t>School personnel may consider any unique circumstances on a case-by-case basis when determining whether to order a change in placement under this part for a student with a disability who violates a code of student conduct. </a:t>
            </a:r>
          </a:p>
          <a:p>
            <a:pPr marL="342900" lvl="0" indent="-342900" fontAlgn="base">
              <a:lnSpc>
                <a:spcPct val="80000"/>
              </a:lnSpc>
              <a:spcBef>
                <a:spcPct val="20000"/>
              </a:spcBef>
              <a:spcAft>
                <a:spcPct val="0"/>
              </a:spcAft>
              <a:buClr>
                <a:srgbClr val="FFCC66"/>
              </a:buClr>
              <a:buSzPct val="80000"/>
              <a:buFont typeface="Wingdings" panose="05000000000000000000" pitchFamily="2" charset="2"/>
              <a:buChar char="n"/>
              <a:defRPr/>
            </a:pPr>
            <a:endParaRPr lang="en-US" altLang="en-US" b="1" dirty="0">
              <a:solidFill>
                <a:srgbClr val="FFFFFF"/>
              </a:solidFill>
              <a:effectLst>
                <a:outerShdw blurRad="38100" dist="38100" dir="2700000" algn="tl">
                  <a:srgbClr val="000000"/>
                </a:outerShdw>
              </a:effectLst>
              <a:latin typeface="Tahoma"/>
            </a:endParaRPr>
          </a:p>
          <a:p>
            <a:pPr marL="0" indent="0">
              <a:buNone/>
            </a:pPr>
            <a:endParaRPr lang="en-US" dirty="0"/>
          </a:p>
        </p:txBody>
      </p:sp>
    </p:spTree>
    <p:extLst>
      <p:ext uri="{BB962C8B-B14F-4D97-AF65-F5344CB8AC3E}">
        <p14:creationId xmlns:p14="http://schemas.microsoft.com/office/powerpoint/2010/main" val="1300711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b="1" dirty="0">
                <a:solidFill>
                  <a:srgbClr val="FFFFCC"/>
                </a:solidFill>
                <a:effectLst>
                  <a:outerShdw blurRad="38100" dist="38100" dir="2700000" algn="tl">
                    <a:srgbClr val="000000"/>
                  </a:outerShdw>
                </a:effectLst>
                <a:latin typeface="Tahoma"/>
              </a:rPr>
              <a:t>Serious Bodily Injury</a:t>
            </a:r>
            <a:endParaRPr lang="en-US" dirty="0"/>
          </a:p>
        </p:txBody>
      </p:sp>
      <p:sp>
        <p:nvSpPr>
          <p:cNvPr id="3" name="Content Placeholder 2"/>
          <p:cNvSpPr>
            <a:spLocks noGrp="1"/>
          </p:cNvSpPr>
          <p:nvPr>
            <p:ph idx="1"/>
          </p:nvPr>
        </p:nvSpPr>
        <p:spPr/>
        <p:txBody>
          <a:bodyPr/>
          <a:lstStyle/>
          <a:p>
            <a:pPr marL="342900" lvl="0" indent="-342900" fontAlgn="base">
              <a:lnSpc>
                <a:spcPct val="100000"/>
              </a:lnSpc>
              <a:spcBef>
                <a:spcPct val="20000"/>
              </a:spcBef>
              <a:spcAft>
                <a:spcPct val="0"/>
              </a:spcAft>
              <a:buClr>
                <a:srgbClr val="FFCC66"/>
              </a:buClr>
              <a:buSzPct val="80000"/>
              <a:buFont typeface="Wingdings" panose="05000000000000000000" pitchFamily="2" charset="2"/>
              <a:buChar char="n"/>
              <a:defRPr/>
            </a:pPr>
            <a:r>
              <a:rPr lang="en-US" altLang="en-US" sz="3200" dirty="0">
                <a:solidFill>
                  <a:srgbClr val="FFFFFF"/>
                </a:solidFill>
                <a:effectLst>
                  <a:outerShdw blurRad="38100" dist="38100" dir="2700000" algn="tl">
                    <a:srgbClr val="000000"/>
                  </a:outerShdw>
                </a:effectLst>
                <a:latin typeface="Tahoma"/>
              </a:rPr>
              <a:t>Has inflicted serious bodily injury (involves a substantial risk of death, extreme physical pain, protracted and obvious disfigurement or protracted loss or impairment of the function of a bodily member, organ, or mental faculty) upon another person while at school, on school premises or at a school function under the jurisdiction of the educational agency.</a:t>
            </a:r>
          </a:p>
          <a:p>
            <a:pPr marL="0" indent="0">
              <a:buNone/>
            </a:pPr>
            <a:endParaRPr lang="en-US" dirty="0"/>
          </a:p>
        </p:txBody>
      </p:sp>
    </p:spTree>
    <p:extLst>
      <p:ext uri="{BB962C8B-B14F-4D97-AF65-F5344CB8AC3E}">
        <p14:creationId xmlns:p14="http://schemas.microsoft.com/office/powerpoint/2010/main" val="1708171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Origins of Student Behavior</a:t>
            </a:r>
            <a:endParaRPr lang="en-US" dirty="0"/>
          </a:p>
        </p:txBody>
      </p:sp>
      <p:sp>
        <p:nvSpPr>
          <p:cNvPr id="3" name="Content Placeholder 2"/>
          <p:cNvSpPr>
            <a:spLocks noGrp="1"/>
          </p:cNvSpPr>
          <p:nvPr>
            <p:ph idx="1"/>
          </p:nvPr>
        </p:nvSpPr>
        <p:spPr/>
        <p:txBody>
          <a:bodyPr/>
          <a:lstStyle/>
          <a:p>
            <a:pPr marL="0" indent="0">
              <a:buNone/>
            </a:pPr>
            <a:r>
              <a:rPr lang="en-US" dirty="0" smtClean="0"/>
              <a:t>What kinds of behaviors requiring discipline are schools facing in 2015? </a:t>
            </a:r>
            <a:endParaRPr lang="en-US" dirty="0"/>
          </a:p>
        </p:txBody>
      </p:sp>
      <p:sp>
        <p:nvSpPr>
          <p:cNvPr id="4" name="TextBox 3"/>
          <p:cNvSpPr txBox="1"/>
          <p:nvPr/>
        </p:nvSpPr>
        <p:spPr>
          <a:xfrm>
            <a:off x="838200" y="2700169"/>
            <a:ext cx="10880030" cy="523220"/>
          </a:xfrm>
          <a:prstGeom prst="rect">
            <a:avLst/>
          </a:prstGeom>
          <a:noFill/>
        </p:spPr>
        <p:txBody>
          <a:bodyPr wrap="none" rtlCol="0">
            <a:spAutoFit/>
          </a:bodyPr>
          <a:lstStyle/>
          <a:p>
            <a:r>
              <a:rPr lang="en-US" sz="2800" dirty="0" smtClean="0"/>
              <a:t>What is different in terms of the perception of discipline in school today? </a:t>
            </a:r>
            <a:endParaRPr lang="en-US" sz="2800" dirty="0"/>
          </a:p>
        </p:txBody>
      </p:sp>
      <p:sp>
        <p:nvSpPr>
          <p:cNvPr id="5" name="TextBox 4"/>
          <p:cNvSpPr txBox="1"/>
          <p:nvPr/>
        </p:nvSpPr>
        <p:spPr>
          <a:xfrm>
            <a:off x="1161826" y="3603812"/>
            <a:ext cx="7881004" cy="523220"/>
          </a:xfrm>
          <a:prstGeom prst="rect">
            <a:avLst/>
          </a:prstGeom>
          <a:noFill/>
        </p:spPr>
        <p:txBody>
          <a:bodyPr wrap="none" rtlCol="0">
            <a:spAutoFit/>
          </a:bodyPr>
          <a:lstStyle/>
          <a:p>
            <a:r>
              <a:rPr lang="en-US" sz="2800" dirty="0" smtClean="0"/>
              <a:t>What does the research say about student behavior?</a:t>
            </a:r>
            <a:endParaRPr lang="en-US" sz="2800" dirty="0"/>
          </a:p>
        </p:txBody>
      </p:sp>
      <p:sp>
        <p:nvSpPr>
          <p:cNvPr id="6" name="TextBox 5"/>
          <p:cNvSpPr txBox="1"/>
          <p:nvPr/>
        </p:nvSpPr>
        <p:spPr>
          <a:xfrm>
            <a:off x="1914862" y="4283485"/>
            <a:ext cx="4263860" cy="369332"/>
          </a:xfrm>
          <a:prstGeom prst="rect">
            <a:avLst/>
          </a:prstGeom>
          <a:noFill/>
        </p:spPr>
        <p:txBody>
          <a:bodyPr wrap="none" rtlCol="0">
            <a:spAutoFit/>
          </a:bodyPr>
          <a:lstStyle/>
          <a:p>
            <a:r>
              <a:rPr lang="en-US" dirty="0" smtClean="0"/>
              <a:t>The effects of poverty on the brain (Jensen)</a:t>
            </a:r>
            <a:endParaRPr lang="en-US" dirty="0"/>
          </a:p>
        </p:txBody>
      </p:sp>
      <p:sp>
        <p:nvSpPr>
          <p:cNvPr id="7" name="TextBox 6"/>
          <p:cNvSpPr txBox="1"/>
          <p:nvPr/>
        </p:nvSpPr>
        <p:spPr>
          <a:xfrm>
            <a:off x="1914862" y="4763537"/>
            <a:ext cx="4579652" cy="369332"/>
          </a:xfrm>
          <a:prstGeom prst="rect">
            <a:avLst/>
          </a:prstGeom>
          <a:noFill/>
        </p:spPr>
        <p:txBody>
          <a:bodyPr wrap="none" rtlCol="0">
            <a:spAutoFit/>
          </a:bodyPr>
          <a:lstStyle/>
          <a:p>
            <a:r>
              <a:rPr lang="en-US" dirty="0" smtClean="0"/>
              <a:t>Toxic stress, the Amygdala, executive function: </a:t>
            </a:r>
            <a:endParaRPr lang="en-US" dirty="0"/>
          </a:p>
        </p:txBody>
      </p:sp>
      <p:sp>
        <p:nvSpPr>
          <p:cNvPr id="8" name="TextBox 7"/>
          <p:cNvSpPr txBox="1"/>
          <p:nvPr/>
        </p:nvSpPr>
        <p:spPr>
          <a:xfrm>
            <a:off x="1922300" y="5331860"/>
            <a:ext cx="6318589" cy="923330"/>
          </a:xfrm>
          <a:prstGeom prst="rect">
            <a:avLst/>
          </a:prstGeom>
          <a:noFill/>
        </p:spPr>
        <p:txBody>
          <a:bodyPr wrap="none" rtlCol="0">
            <a:spAutoFit/>
          </a:bodyPr>
          <a:lstStyle/>
          <a:p>
            <a:r>
              <a:rPr lang="en-US" dirty="0" smtClean="0"/>
              <a:t>“Healthy development can be derailed by</a:t>
            </a:r>
          </a:p>
          <a:p>
            <a:r>
              <a:rPr lang="en-US" dirty="0" smtClean="0"/>
              <a:t>excessive or prolonged activation of stress</a:t>
            </a:r>
          </a:p>
          <a:p>
            <a:r>
              <a:rPr lang="en-US" dirty="0" smtClean="0"/>
              <a:t>response systems in the body and the brain.” Shonkoff et.al. 2014</a:t>
            </a:r>
            <a:endParaRPr lang="en-US" dirty="0"/>
          </a:p>
        </p:txBody>
      </p:sp>
    </p:spTree>
    <p:extLst>
      <p:ext uri="{BB962C8B-B14F-4D97-AF65-F5344CB8AC3E}">
        <p14:creationId xmlns:p14="http://schemas.microsoft.com/office/powerpoint/2010/main" val="4213555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1000"/>
                                        <p:tgtEl>
                                          <p:spTgt spid="5">
                                            <p:txEl>
                                              <p:pRg st="0" end="0"/>
                                            </p:txEl>
                                          </p:spTgt>
                                        </p:tgtEl>
                                      </p:cBhvr>
                                    </p:animEffect>
                                    <p:anim calcmode="lin" valueType="num">
                                      <p:cBhvr>
                                        <p:cTn id="2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b="1" dirty="0">
                <a:solidFill>
                  <a:srgbClr val="FFFFCC"/>
                </a:solidFill>
                <a:effectLst>
                  <a:outerShdw blurRad="38100" dist="38100" dir="2700000" algn="tl">
                    <a:srgbClr val="000000"/>
                  </a:outerShdw>
                </a:effectLst>
                <a:latin typeface="Tahoma"/>
              </a:rPr>
              <a:t>Weapon</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342900" lvl="0" indent="-342900" fontAlgn="base">
              <a:lnSpc>
                <a:spcPct val="100000"/>
              </a:lnSpc>
              <a:spcBef>
                <a:spcPct val="20000"/>
              </a:spcBef>
              <a:spcAft>
                <a:spcPct val="0"/>
              </a:spcAft>
              <a:buClr>
                <a:srgbClr val="FFCC66"/>
              </a:buClr>
              <a:buSzPct val="80000"/>
              <a:buFont typeface="Wingdings" panose="05000000000000000000" pitchFamily="2" charset="2"/>
              <a:buChar char="n"/>
              <a:defRPr/>
            </a:pPr>
            <a:r>
              <a:rPr lang="en-US" altLang="en-US" sz="3200" dirty="0">
                <a:solidFill>
                  <a:srgbClr val="FFFFFF"/>
                </a:solidFill>
                <a:effectLst>
                  <a:outerShdw blurRad="38100" dist="38100" dir="2700000" algn="tl">
                    <a:srgbClr val="000000"/>
                  </a:outerShdw>
                </a:effectLst>
                <a:latin typeface="Tahoma"/>
              </a:rPr>
              <a:t>Carries or possesses a weapon to or at school, on school premises, or to or at a school function.</a:t>
            </a:r>
          </a:p>
          <a:p>
            <a:pPr marL="0" indent="0">
              <a:buNone/>
            </a:pPr>
            <a:endParaRPr lang="en-US" dirty="0"/>
          </a:p>
        </p:txBody>
      </p:sp>
    </p:spTree>
    <p:extLst>
      <p:ext uri="{BB962C8B-B14F-4D97-AF65-F5344CB8AC3E}">
        <p14:creationId xmlns:p14="http://schemas.microsoft.com/office/powerpoint/2010/main" val="2827812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b="1" dirty="0">
                <a:solidFill>
                  <a:srgbClr val="FFFFCC"/>
                </a:solidFill>
                <a:effectLst>
                  <a:outerShdw blurRad="38100" dist="38100" dir="2700000" algn="tl">
                    <a:srgbClr val="000000"/>
                  </a:outerShdw>
                </a:effectLst>
                <a:latin typeface="Tahoma"/>
              </a:rPr>
              <a:t>Drugs</a:t>
            </a:r>
            <a:endParaRPr lang="en-US" dirty="0"/>
          </a:p>
        </p:txBody>
      </p:sp>
      <p:sp>
        <p:nvSpPr>
          <p:cNvPr id="3" name="Content Placeholder 2"/>
          <p:cNvSpPr>
            <a:spLocks noGrp="1"/>
          </p:cNvSpPr>
          <p:nvPr>
            <p:ph idx="1"/>
          </p:nvPr>
        </p:nvSpPr>
        <p:spPr/>
        <p:txBody>
          <a:bodyPr/>
          <a:lstStyle/>
          <a:p>
            <a:pPr marL="342900" lvl="0" indent="-342900" fontAlgn="base">
              <a:lnSpc>
                <a:spcPct val="100000"/>
              </a:lnSpc>
              <a:spcBef>
                <a:spcPct val="20000"/>
              </a:spcBef>
              <a:spcAft>
                <a:spcPct val="0"/>
              </a:spcAft>
              <a:buClr>
                <a:srgbClr val="FFCC66"/>
              </a:buClr>
              <a:buSzPct val="80000"/>
              <a:buFont typeface="Wingdings" panose="05000000000000000000" pitchFamily="2" charset="2"/>
              <a:buChar char="n"/>
              <a:defRPr/>
            </a:pPr>
            <a:r>
              <a:rPr lang="en-US" altLang="en-US" sz="3200" dirty="0">
                <a:solidFill>
                  <a:srgbClr val="FFFFFF"/>
                </a:solidFill>
                <a:effectLst>
                  <a:outerShdw blurRad="38100" dist="38100" dir="2700000" algn="tl">
                    <a:srgbClr val="000000"/>
                  </a:outerShdw>
                </a:effectLst>
                <a:latin typeface="Tahoma"/>
              </a:rPr>
              <a:t>Knowingly possesses or uses illegal drugs or sells or solicits the sale of a controlled substance while at school or a school function.</a:t>
            </a:r>
          </a:p>
          <a:p>
            <a:pPr marL="0" indent="0">
              <a:buNone/>
            </a:pPr>
            <a:endParaRPr lang="en-US" dirty="0"/>
          </a:p>
        </p:txBody>
      </p:sp>
    </p:spTree>
    <p:extLst>
      <p:ext uri="{BB962C8B-B14F-4D97-AF65-F5344CB8AC3E}">
        <p14:creationId xmlns:p14="http://schemas.microsoft.com/office/powerpoint/2010/main" val="2908643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sz="3200" b="1" dirty="0">
                <a:solidFill>
                  <a:srgbClr val="FFFFCC"/>
                </a:solidFill>
                <a:effectLst>
                  <a:outerShdw blurRad="38100" dist="38100" dir="2700000" algn="tl">
                    <a:srgbClr val="000000"/>
                  </a:outerShdw>
                </a:effectLst>
                <a:latin typeface="Tahoma"/>
              </a:rPr>
              <a:t>INTERIM ALTERNATIVE EDUCATIONAL SETTING OR IAES</a:t>
            </a:r>
            <a:endParaRPr lang="en-US" dirty="0"/>
          </a:p>
        </p:txBody>
      </p:sp>
      <p:sp>
        <p:nvSpPr>
          <p:cNvPr id="3" name="Content Placeholder 2"/>
          <p:cNvSpPr>
            <a:spLocks noGrp="1"/>
          </p:cNvSpPr>
          <p:nvPr>
            <p:ph idx="1"/>
          </p:nvPr>
        </p:nvSpPr>
        <p:spPr/>
        <p:txBody>
          <a:bodyPr/>
          <a:lstStyle/>
          <a:p>
            <a:pPr marL="342900" lvl="0" indent="-342900" fontAlgn="base">
              <a:lnSpc>
                <a:spcPct val="100000"/>
              </a:lnSpc>
              <a:spcBef>
                <a:spcPct val="20000"/>
              </a:spcBef>
              <a:spcAft>
                <a:spcPct val="0"/>
              </a:spcAft>
              <a:buClr>
                <a:srgbClr val="FFCC66"/>
              </a:buClr>
              <a:buSzPct val="80000"/>
              <a:buNone/>
              <a:defRPr/>
            </a:pPr>
            <a:r>
              <a:rPr lang="en-US" altLang="en-US" sz="3200" dirty="0">
                <a:solidFill>
                  <a:srgbClr val="FFFFFF"/>
                </a:solidFill>
                <a:effectLst>
                  <a:outerShdw blurRad="38100" dist="38100" dir="2700000" algn="tl">
                    <a:srgbClr val="000000"/>
                  </a:outerShdw>
                </a:effectLst>
                <a:latin typeface="Tahoma"/>
              </a:rPr>
              <a:t>Progress in the general education curriculum, although in another setting (meaning</a:t>
            </a:r>
            <a:r>
              <a:rPr lang="en-US" altLang="en-US" sz="3200" dirty="0" smtClean="0">
                <a:solidFill>
                  <a:srgbClr val="FFFFFF"/>
                </a:solidFill>
                <a:effectLst>
                  <a:outerShdw blurRad="38100" dist="38100" dir="2700000" algn="tl">
                    <a:srgbClr val="000000"/>
                  </a:outerShdw>
                </a:effectLst>
                <a:latin typeface="Tahoma"/>
              </a:rPr>
              <a:t>):</a:t>
            </a:r>
          </a:p>
          <a:p>
            <a:pPr marL="342900" lvl="0" indent="-342900" fontAlgn="base">
              <a:lnSpc>
                <a:spcPct val="100000"/>
              </a:lnSpc>
              <a:spcBef>
                <a:spcPct val="20000"/>
              </a:spcBef>
              <a:spcAft>
                <a:spcPct val="0"/>
              </a:spcAft>
              <a:buClr>
                <a:srgbClr val="FFCC66"/>
              </a:buClr>
              <a:buSzPct val="80000"/>
              <a:buNone/>
              <a:defRPr/>
            </a:pPr>
            <a:r>
              <a:rPr lang="en-US" altLang="en-US" dirty="0">
                <a:solidFill>
                  <a:srgbClr val="FFFFFF"/>
                </a:solidFill>
                <a:effectLst>
                  <a:outerShdw blurRad="38100" dist="38100" dir="2700000" algn="tl">
                    <a:srgbClr val="000000"/>
                  </a:outerShdw>
                </a:effectLst>
                <a:latin typeface="Tahoma"/>
              </a:rPr>
              <a:t>•	progress toward the goals set out in the student’s IEP; and	</a:t>
            </a:r>
            <a:endParaRPr lang="en-US" altLang="en-US" dirty="0" smtClean="0">
              <a:solidFill>
                <a:srgbClr val="FFFFFF"/>
              </a:solidFill>
              <a:effectLst>
                <a:outerShdw blurRad="38100" dist="38100" dir="2700000" algn="tl">
                  <a:srgbClr val="000000"/>
                </a:outerShdw>
              </a:effectLst>
              <a:latin typeface="Tahoma"/>
            </a:endParaRPr>
          </a:p>
          <a:p>
            <a:pPr marL="342900" lvl="0" indent="-342900" fontAlgn="base">
              <a:lnSpc>
                <a:spcPct val="100000"/>
              </a:lnSpc>
              <a:spcBef>
                <a:spcPct val="20000"/>
              </a:spcBef>
              <a:spcAft>
                <a:spcPct val="0"/>
              </a:spcAft>
              <a:buClr>
                <a:srgbClr val="FFCC66"/>
              </a:buClr>
              <a:buSzPct val="80000"/>
              <a:buNone/>
              <a:defRPr/>
            </a:pPr>
            <a:endParaRPr lang="en-US" altLang="en-US" sz="3200" dirty="0">
              <a:solidFill>
                <a:srgbClr val="FFFFFF"/>
              </a:solidFill>
              <a:effectLst>
                <a:outerShdw blurRad="38100" dist="38100" dir="2700000" algn="tl">
                  <a:srgbClr val="000000"/>
                </a:outerShdw>
              </a:effectLst>
              <a:latin typeface="Tahoma"/>
            </a:endParaRPr>
          </a:p>
          <a:p>
            <a:pPr marL="342900" lvl="0" indent="-342900" fontAlgn="base">
              <a:lnSpc>
                <a:spcPct val="100000"/>
              </a:lnSpc>
              <a:spcBef>
                <a:spcPct val="20000"/>
              </a:spcBef>
              <a:spcAft>
                <a:spcPct val="0"/>
              </a:spcAft>
              <a:buClr>
                <a:srgbClr val="FFCC66"/>
              </a:buClr>
              <a:buSzPct val="80000"/>
              <a:buNone/>
              <a:defRPr/>
            </a:pPr>
            <a:r>
              <a:rPr lang="en-US" altLang="en-US" dirty="0">
                <a:solidFill>
                  <a:srgbClr val="FFFFFF"/>
                </a:solidFill>
                <a:effectLst>
                  <a:outerShdw blurRad="38100" dist="38100" dir="2700000" algn="tl">
                    <a:srgbClr val="000000"/>
                  </a:outerShdw>
                </a:effectLst>
                <a:latin typeface="Tahoma"/>
              </a:rPr>
              <a:t>•	receive,</a:t>
            </a:r>
            <a:r>
              <a:rPr lang="en-US" altLang="en-US" b="1" dirty="0">
                <a:solidFill>
                  <a:srgbClr val="FFFFFF"/>
                </a:solidFill>
                <a:effectLst>
                  <a:outerShdw blurRad="38100" dist="38100" dir="2700000" algn="tl">
                    <a:srgbClr val="000000"/>
                  </a:outerShdw>
                </a:effectLst>
                <a:latin typeface="Tahoma"/>
              </a:rPr>
              <a:t> as appropriate</a:t>
            </a:r>
            <a:r>
              <a:rPr lang="en-US" altLang="en-US" dirty="0">
                <a:solidFill>
                  <a:srgbClr val="FFFFFF"/>
                </a:solidFill>
                <a:effectLst>
                  <a:outerShdw blurRad="38100" dist="38100" dir="2700000" algn="tl">
                    <a:srgbClr val="000000"/>
                  </a:outerShdw>
                </a:effectLst>
                <a:latin typeface="Tahoma"/>
              </a:rPr>
              <a:t>, a functional behavioral assessment and behavioral intervention services, and modifications that are designed to address the behavior violation so that it does not recur.</a:t>
            </a:r>
          </a:p>
          <a:p>
            <a:pPr marL="0" indent="0">
              <a:buNone/>
            </a:pPr>
            <a:endParaRPr lang="en-US" dirty="0"/>
          </a:p>
        </p:txBody>
      </p:sp>
    </p:spTree>
    <p:extLst>
      <p:ext uri="{BB962C8B-B14F-4D97-AF65-F5344CB8AC3E}">
        <p14:creationId xmlns:p14="http://schemas.microsoft.com/office/powerpoint/2010/main" val="48985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sz="4000" b="1" dirty="0">
                <a:solidFill>
                  <a:srgbClr val="FFFFCC"/>
                </a:solidFill>
                <a:effectLst>
                  <a:outerShdw blurRad="38100" dist="38100" dir="2700000" algn="tl">
                    <a:srgbClr val="000000"/>
                  </a:outerShdw>
                </a:effectLst>
                <a:latin typeface="Tahoma"/>
              </a:rPr>
              <a:t>Who Decides Services in IAES?</a:t>
            </a:r>
            <a:endParaRPr lang="en-US" dirty="0"/>
          </a:p>
        </p:txBody>
      </p:sp>
      <p:sp>
        <p:nvSpPr>
          <p:cNvPr id="3" name="Content Placeholder 2"/>
          <p:cNvSpPr>
            <a:spLocks noGrp="1"/>
          </p:cNvSpPr>
          <p:nvPr>
            <p:ph idx="1"/>
          </p:nvPr>
        </p:nvSpPr>
        <p:spPr/>
        <p:txBody>
          <a:bodyPr/>
          <a:lstStyle/>
          <a:p>
            <a:pPr marL="342900" lvl="0" indent="-342900" fontAlgn="base">
              <a:lnSpc>
                <a:spcPct val="100000"/>
              </a:lnSpc>
              <a:spcBef>
                <a:spcPct val="20000"/>
              </a:spcBef>
              <a:spcAft>
                <a:spcPct val="0"/>
              </a:spcAft>
              <a:buClr>
                <a:srgbClr val="FFCC66"/>
              </a:buClr>
              <a:buSzPct val="80000"/>
              <a:buFont typeface="Wingdings" panose="05000000000000000000" pitchFamily="2" charset="2"/>
              <a:buChar char="n"/>
              <a:defRPr/>
            </a:pPr>
            <a:r>
              <a:rPr lang="en-US" altLang="en-US" sz="3200" dirty="0">
                <a:solidFill>
                  <a:srgbClr val="FFFFFF"/>
                </a:solidFill>
                <a:effectLst>
                  <a:outerShdw blurRad="38100" dist="38100" dir="2700000" algn="tl">
                    <a:srgbClr val="000000"/>
                  </a:outerShdw>
                </a:effectLst>
                <a:latin typeface="Tahoma"/>
              </a:rPr>
              <a:t>The </a:t>
            </a:r>
            <a:r>
              <a:rPr lang="en-US" altLang="en-US" sz="3200" b="1" u="sng" dirty="0">
                <a:solidFill>
                  <a:srgbClr val="FFFFFF"/>
                </a:solidFill>
                <a:effectLst>
                  <a:outerShdw blurRad="38100" dist="38100" dir="2700000" algn="tl">
                    <a:srgbClr val="000000"/>
                  </a:outerShdw>
                </a:effectLst>
                <a:latin typeface="Tahoma"/>
              </a:rPr>
              <a:t>CSE</a:t>
            </a:r>
            <a:r>
              <a:rPr lang="en-US" altLang="en-US" sz="3200" dirty="0">
                <a:solidFill>
                  <a:srgbClr val="FFFFFF"/>
                </a:solidFill>
                <a:effectLst>
                  <a:outerShdw blurRad="38100" dist="38100" dir="2700000" algn="tl">
                    <a:srgbClr val="000000"/>
                  </a:outerShdw>
                </a:effectLst>
                <a:latin typeface="Tahoma"/>
              </a:rPr>
              <a:t> shall determine the extent to which services are necessary to enable to student to appropriately progress in the general education curriculum and appropriately advance toward achieving the goals set out in the student’s IEP and the student’s need for a FBA, BIP, and modification to address the behavior. </a:t>
            </a:r>
          </a:p>
          <a:p>
            <a:pPr marL="0" indent="0">
              <a:buNone/>
            </a:pPr>
            <a:endParaRPr lang="en-US" dirty="0"/>
          </a:p>
        </p:txBody>
      </p:sp>
    </p:spTree>
    <p:extLst>
      <p:ext uri="{BB962C8B-B14F-4D97-AF65-F5344CB8AC3E}">
        <p14:creationId xmlns:p14="http://schemas.microsoft.com/office/powerpoint/2010/main" val="3996164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b="1" dirty="0">
                <a:solidFill>
                  <a:srgbClr val="FFFFCC"/>
                </a:solidFill>
                <a:effectLst>
                  <a:outerShdw blurRad="38100" dist="38100" dir="2700000" algn="tl">
                    <a:srgbClr val="000000"/>
                  </a:outerShdw>
                </a:effectLst>
                <a:latin typeface="Tahoma"/>
              </a:rPr>
              <a:t>Determination</a:t>
            </a:r>
            <a:endParaRPr lang="en-US" dirty="0"/>
          </a:p>
        </p:txBody>
      </p:sp>
      <p:sp>
        <p:nvSpPr>
          <p:cNvPr id="3" name="Content Placeholder 2"/>
          <p:cNvSpPr>
            <a:spLocks noGrp="1"/>
          </p:cNvSpPr>
          <p:nvPr>
            <p:ph idx="1"/>
          </p:nvPr>
        </p:nvSpPr>
        <p:spPr/>
        <p:txBody>
          <a:bodyPr/>
          <a:lstStyle/>
          <a:p>
            <a:pPr marL="342900" lvl="0" indent="-342900" algn="ctr" fontAlgn="base">
              <a:spcBef>
                <a:spcPct val="20000"/>
              </a:spcBef>
              <a:spcAft>
                <a:spcPct val="0"/>
              </a:spcAft>
              <a:buClr>
                <a:srgbClr val="FFCC66"/>
              </a:buClr>
              <a:buSzPct val="80000"/>
              <a:buNone/>
              <a:defRPr/>
            </a:pPr>
            <a:r>
              <a:rPr lang="en-US" altLang="en-US" sz="3200" b="1" dirty="0">
                <a:solidFill>
                  <a:srgbClr val="FFFFFF"/>
                </a:solidFill>
                <a:effectLst>
                  <a:outerShdw blurRad="38100" dist="38100" dir="2700000" algn="tl">
                    <a:srgbClr val="000000"/>
                  </a:outerShdw>
                </a:effectLst>
                <a:latin typeface="Tahoma"/>
              </a:rPr>
              <a:t>IF THE CSE DETERMINES </a:t>
            </a:r>
            <a:r>
              <a:rPr lang="en-US" altLang="en-US" sz="3200" b="1" u="sng" dirty="0">
                <a:solidFill>
                  <a:srgbClr val="FFFFFF"/>
                </a:solidFill>
                <a:effectLst>
                  <a:outerShdw blurRad="38100" dist="38100" dir="2700000" algn="tl">
                    <a:srgbClr val="000000"/>
                  </a:outerShdw>
                </a:effectLst>
                <a:latin typeface="Tahoma"/>
              </a:rPr>
              <a:t>No manifestation</a:t>
            </a:r>
            <a:r>
              <a:rPr lang="en-US" altLang="en-US" sz="3200" b="1" u="sng" dirty="0" smtClean="0">
                <a:solidFill>
                  <a:srgbClr val="FFFFFF"/>
                </a:solidFill>
                <a:effectLst>
                  <a:outerShdw blurRad="38100" dist="38100" dir="2700000" algn="tl">
                    <a:srgbClr val="000000"/>
                  </a:outerShdw>
                </a:effectLst>
                <a:latin typeface="Tahoma"/>
              </a:rPr>
              <a:t>:</a:t>
            </a:r>
          </a:p>
          <a:p>
            <a:pPr marL="342900" lvl="0" indent="-342900" algn="ctr" fontAlgn="base">
              <a:spcBef>
                <a:spcPct val="20000"/>
              </a:spcBef>
              <a:spcAft>
                <a:spcPct val="0"/>
              </a:spcAft>
              <a:buClr>
                <a:srgbClr val="FFCC66"/>
              </a:buClr>
              <a:buSzPct val="80000"/>
              <a:buNone/>
              <a:defRPr/>
            </a:pPr>
            <a:endParaRPr lang="en-US" altLang="en-US" sz="3200" b="1" u="sng" dirty="0">
              <a:solidFill>
                <a:srgbClr val="FFFFFF"/>
              </a:solidFill>
              <a:effectLst>
                <a:outerShdw blurRad="38100" dist="38100" dir="2700000" algn="tl">
                  <a:srgbClr val="000000"/>
                </a:outerShdw>
              </a:effectLst>
              <a:latin typeface="Tahoma"/>
            </a:endParaRPr>
          </a:p>
          <a:p>
            <a:pPr marL="342900" lvl="0" indent="-342900" fontAlgn="base">
              <a:spcBef>
                <a:spcPct val="20000"/>
              </a:spcBef>
              <a:spcAft>
                <a:spcPct val="0"/>
              </a:spcAft>
              <a:buClr>
                <a:srgbClr val="FFCC66"/>
              </a:buClr>
              <a:buSzPct val="80000"/>
              <a:buNone/>
              <a:defRPr/>
            </a:pPr>
            <a:r>
              <a:rPr lang="en-US" altLang="en-US" sz="3200" b="1" dirty="0">
                <a:solidFill>
                  <a:srgbClr val="FFFFFF"/>
                </a:solidFill>
                <a:effectLst>
                  <a:outerShdw blurRad="38100" dist="38100" dir="2700000" algn="tl">
                    <a:srgbClr val="000000"/>
                  </a:outerShdw>
                </a:effectLst>
                <a:latin typeface="Tahoma"/>
              </a:rPr>
              <a:t>The superintendent may impose the same discipline as a non-disabled student where the behavior is found not to be a manifestation of the disability and will arrange for the student to participate in the general curriculum, although in another setting and permit the student to advance towards achieving goals in the IEP.  </a:t>
            </a:r>
          </a:p>
          <a:p>
            <a:pPr marL="342900" lvl="0" indent="-342900" algn="ctr" fontAlgn="base">
              <a:spcBef>
                <a:spcPct val="20000"/>
              </a:spcBef>
              <a:spcAft>
                <a:spcPct val="0"/>
              </a:spcAft>
              <a:buClr>
                <a:srgbClr val="FFCC66"/>
              </a:buClr>
              <a:buSzPct val="80000"/>
              <a:buNone/>
              <a:defRPr/>
            </a:pPr>
            <a:endParaRPr lang="en-US" altLang="en-US" sz="3200" b="1" u="sng" dirty="0">
              <a:solidFill>
                <a:srgbClr val="FFFFFF"/>
              </a:solidFill>
              <a:effectLst>
                <a:outerShdw blurRad="38100" dist="38100" dir="2700000" algn="tl">
                  <a:srgbClr val="000000"/>
                </a:outerShdw>
              </a:effectLst>
              <a:latin typeface="Tahoma"/>
            </a:endParaRPr>
          </a:p>
          <a:p>
            <a:pPr marL="0" indent="0">
              <a:buNone/>
            </a:pPr>
            <a:endParaRPr lang="en-US" dirty="0"/>
          </a:p>
        </p:txBody>
      </p:sp>
    </p:spTree>
    <p:extLst>
      <p:ext uri="{BB962C8B-B14F-4D97-AF65-F5344CB8AC3E}">
        <p14:creationId xmlns:p14="http://schemas.microsoft.com/office/powerpoint/2010/main" val="1132447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b="1" dirty="0">
                <a:solidFill>
                  <a:srgbClr val="FFFFCC"/>
                </a:solidFill>
                <a:effectLst>
                  <a:outerShdw blurRad="38100" dist="38100" dir="2700000" algn="tl">
                    <a:srgbClr val="000000"/>
                  </a:outerShdw>
                </a:effectLst>
                <a:latin typeface="Tahoma"/>
              </a:rPr>
              <a:t>EXPEDITED HEARINGS</a:t>
            </a:r>
            <a:r>
              <a:rPr lang="en-US" altLang="en-US" dirty="0">
                <a:solidFill>
                  <a:srgbClr val="FFFFCC"/>
                </a:solidFill>
                <a:effectLst>
                  <a:outerShdw blurRad="38100" dist="38100" dir="2700000" algn="tl">
                    <a:srgbClr val="000000"/>
                  </a:outerShdw>
                </a:effectLst>
                <a:latin typeface="Tahoma"/>
              </a:rPr>
              <a:t> </a:t>
            </a:r>
            <a:endParaRPr lang="en-US" dirty="0"/>
          </a:p>
        </p:txBody>
      </p:sp>
      <p:sp>
        <p:nvSpPr>
          <p:cNvPr id="3" name="Content Placeholder 2"/>
          <p:cNvSpPr>
            <a:spLocks noGrp="1"/>
          </p:cNvSpPr>
          <p:nvPr>
            <p:ph idx="1"/>
          </p:nvPr>
        </p:nvSpPr>
        <p:spPr/>
        <p:txBody>
          <a:bodyPr/>
          <a:lstStyle/>
          <a:p>
            <a:pPr marL="0" lvl="0" indent="0" fontAlgn="base">
              <a:lnSpc>
                <a:spcPct val="100000"/>
              </a:lnSpc>
              <a:spcBef>
                <a:spcPct val="20000"/>
              </a:spcBef>
              <a:spcAft>
                <a:spcPct val="0"/>
              </a:spcAft>
              <a:buClr>
                <a:srgbClr val="FFCC66"/>
              </a:buClr>
              <a:buSzPct val="80000"/>
              <a:buNone/>
              <a:defRPr/>
            </a:pPr>
            <a:endParaRPr lang="en-US" altLang="en-US" sz="3200" dirty="0">
              <a:solidFill>
                <a:srgbClr val="FFFFFF"/>
              </a:solidFill>
              <a:effectLst>
                <a:outerShdw blurRad="38100" dist="38100" dir="2700000" algn="tl">
                  <a:srgbClr val="000000"/>
                </a:outerShdw>
              </a:effectLst>
              <a:latin typeface="Tahoma"/>
            </a:endParaRPr>
          </a:p>
          <a:p>
            <a:pPr marL="342900" lvl="0" indent="-342900" fontAlgn="base">
              <a:lnSpc>
                <a:spcPct val="100000"/>
              </a:lnSpc>
              <a:spcBef>
                <a:spcPct val="20000"/>
              </a:spcBef>
              <a:spcAft>
                <a:spcPct val="0"/>
              </a:spcAft>
              <a:buClr>
                <a:srgbClr val="FFCC66"/>
              </a:buClr>
              <a:buSzPct val="80000"/>
              <a:buFont typeface="Wingdings" panose="05000000000000000000" pitchFamily="2" charset="2"/>
              <a:buChar char="n"/>
              <a:defRPr/>
            </a:pPr>
            <a:r>
              <a:rPr lang="en-US" altLang="en-US" sz="3200" dirty="0">
                <a:solidFill>
                  <a:srgbClr val="FFFFFF"/>
                </a:solidFill>
                <a:effectLst>
                  <a:outerShdw blurRad="38100" dist="38100" dir="2700000" algn="tl">
                    <a:srgbClr val="000000"/>
                  </a:outerShdw>
                </a:effectLst>
                <a:latin typeface="Tahoma"/>
              </a:rPr>
              <a:t>Twenty days to complete the hearing; ten days to decision.</a:t>
            </a:r>
          </a:p>
          <a:p>
            <a:pPr marL="0" indent="0">
              <a:buNone/>
            </a:pPr>
            <a:endParaRPr lang="en-US" sz="3200" dirty="0">
              <a:solidFill>
                <a:srgbClr val="FFFFFF"/>
              </a:solidFill>
              <a:effectLst>
                <a:outerShdw blurRad="38100" dist="38100" dir="2700000" algn="tl">
                  <a:srgbClr val="000000"/>
                </a:outerShdw>
              </a:effectLst>
              <a:latin typeface="Tahoma"/>
            </a:endParaRPr>
          </a:p>
          <a:p>
            <a:pPr marL="342900" lvl="0" indent="-342900" fontAlgn="base">
              <a:lnSpc>
                <a:spcPct val="100000"/>
              </a:lnSpc>
              <a:spcBef>
                <a:spcPct val="20000"/>
              </a:spcBef>
              <a:spcAft>
                <a:spcPct val="0"/>
              </a:spcAft>
              <a:buClr>
                <a:srgbClr val="FFCC66"/>
              </a:buClr>
              <a:buSzPct val="80000"/>
              <a:buFont typeface="Wingdings" panose="05000000000000000000" pitchFamily="2" charset="2"/>
              <a:buChar char="n"/>
              <a:defRPr/>
            </a:pPr>
            <a:r>
              <a:rPr lang="en-US" altLang="en-US" sz="3200" dirty="0">
                <a:solidFill>
                  <a:srgbClr val="FFFFFF"/>
                </a:solidFill>
                <a:effectLst>
                  <a:outerShdw blurRad="38100" dist="38100" dir="2700000" algn="tl">
                    <a:srgbClr val="000000"/>
                  </a:outerShdw>
                </a:effectLst>
                <a:latin typeface="Tahoma"/>
              </a:rPr>
              <a:t>Impartial Hearing Officer may remove a student to an IAES.</a:t>
            </a:r>
          </a:p>
          <a:p>
            <a:pPr marL="0" indent="0">
              <a:buNone/>
            </a:pPr>
            <a:endParaRPr lang="en-US" dirty="0"/>
          </a:p>
        </p:txBody>
      </p:sp>
    </p:spTree>
    <p:extLst>
      <p:ext uri="{BB962C8B-B14F-4D97-AF65-F5344CB8AC3E}">
        <p14:creationId xmlns:p14="http://schemas.microsoft.com/office/powerpoint/2010/main" val="2046249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sz="4000" b="1" dirty="0">
                <a:solidFill>
                  <a:srgbClr val="FFFFCC"/>
                </a:solidFill>
                <a:effectLst>
                  <a:outerShdw blurRad="38100" dist="38100" dir="2700000" algn="tl">
                    <a:srgbClr val="000000"/>
                  </a:outerShdw>
                </a:effectLst>
                <a:latin typeface="Tahoma"/>
              </a:rPr>
              <a:t>Change Of Placement and IHO</a:t>
            </a:r>
            <a:endParaRPr lang="en-US" dirty="0"/>
          </a:p>
        </p:txBody>
      </p:sp>
      <p:sp>
        <p:nvSpPr>
          <p:cNvPr id="3" name="Content Placeholder 2"/>
          <p:cNvSpPr>
            <a:spLocks noGrp="1"/>
          </p:cNvSpPr>
          <p:nvPr>
            <p:ph idx="1"/>
          </p:nvPr>
        </p:nvSpPr>
        <p:spPr/>
        <p:txBody>
          <a:bodyPr/>
          <a:lstStyle/>
          <a:p>
            <a:pPr marL="342900" lvl="0" indent="-342900" fontAlgn="base">
              <a:lnSpc>
                <a:spcPct val="100000"/>
              </a:lnSpc>
              <a:spcBef>
                <a:spcPct val="20000"/>
              </a:spcBef>
              <a:spcAft>
                <a:spcPct val="0"/>
              </a:spcAft>
              <a:buClr>
                <a:srgbClr val="FFCC66"/>
              </a:buClr>
              <a:buSzPct val="80000"/>
              <a:buFont typeface="Wingdings" panose="05000000000000000000" pitchFamily="2" charset="2"/>
              <a:buChar char="n"/>
              <a:defRPr/>
            </a:pPr>
            <a:r>
              <a:rPr lang="en-US" altLang="en-US" sz="3200" dirty="0">
                <a:solidFill>
                  <a:srgbClr val="FFFFFF"/>
                </a:solidFill>
                <a:effectLst>
                  <a:outerShdw blurRad="38100" dist="38100" dir="2700000" algn="tl">
                    <a:srgbClr val="000000"/>
                  </a:outerShdw>
                </a:effectLst>
                <a:latin typeface="Tahoma"/>
              </a:rPr>
              <a:t>An Impartial Hearing Officer (IHO) in an expedited due process hearing may also order a change in placement of a student with a disability to an appropriate interim alternative educational setting (IAES</a:t>
            </a:r>
            <a:r>
              <a:rPr lang="en-US" altLang="en-US" sz="3200" dirty="0" smtClean="0">
                <a:solidFill>
                  <a:srgbClr val="FFFFFF"/>
                </a:solidFill>
                <a:effectLst>
                  <a:outerShdw blurRad="38100" dist="38100" dir="2700000" algn="tl">
                    <a:srgbClr val="000000"/>
                  </a:outerShdw>
                </a:effectLst>
                <a:latin typeface="Tahoma"/>
              </a:rPr>
              <a:t>).</a:t>
            </a:r>
          </a:p>
          <a:p>
            <a:pPr marL="342900" lvl="0" indent="-342900" fontAlgn="base">
              <a:lnSpc>
                <a:spcPct val="100000"/>
              </a:lnSpc>
              <a:spcBef>
                <a:spcPct val="20000"/>
              </a:spcBef>
              <a:spcAft>
                <a:spcPct val="0"/>
              </a:spcAft>
              <a:buClr>
                <a:srgbClr val="FFCC66"/>
              </a:buClr>
              <a:buSzPct val="80000"/>
              <a:buFont typeface="Wingdings" panose="05000000000000000000" pitchFamily="2" charset="2"/>
              <a:buChar char="n"/>
              <a:defRPr/>
            </a:pPr>
            <a:r>
              <a:rPr lang="en-US" altLang="en-US" sz="3200" dirty="0">
                <a:solidFill>
                  <a:srgbClr val="FFFFFF"/>
                </a:solidFill>
                <a:effectLst>
                  <a:outerShdw blurRad="38100" dist="38100" dir="2700000" algn="tl">
                    <a:srgbClr val="000000"/>
                  </a:outerShdw>
                </a:effectLst>
                <a:latin typeface="Tahoma"/>
              </a:rPr>
              <a:t>For not more than 45 </a:t>
            </a:r>
            <a:r>
              <a:rPr lang="en-US" altLang="en-US" sz="3200" b="1" dirty="0">
                <a:solidFill>
                  <a:srgbClr val="FFFFFF"/>
                </a:solidFill>
                <a:effectLst>
                  <a:outerShdw blurRad="38100" dist="38100" dir="2700000" algn="tl">
                    <a:srgbClr val="000000"/>
                  </a:outerShdw>
                </a:effectLst>
                <a:latin typeface="Tahoma"/>
              </a:rPr>
              <a:t>school </a:t>
            </a:r>
            <a:r>
              <a:rPr lang="en-US" altLang="en-US" sz="3200" dirty="0">
                <a:solidFill>
                  <a:srgbClr val="FFFFFF"/>
                </a:solidFill>
                <a:effectLst>
                  <a:outerShdw blurRad="38100" dist="38100" dir="2700000" algn="tl">
                    <a:srgbClr val="000000"/>
                  </a:outerShdw>
                </a:effectLst>
                <a:latin typeface="Tahoma"/>
              </a:rPr>
              <a:t>days. </a:t>
            </a:r>
          </a:p>
          <a:p>
            <a:pPr marL="342900" lvl="0" indent="-342900" fontAlgn="base">
              <a:lnSpc>
                <a:spcPct val="100000"/>
              </a:lnSpc>
              <a:spcBef>
                <a:spcPct val="20000"/>
              </a:spcBef>
              <a:spcAft>
                <a:spcPct val="0"/>
              </a:spcAft>
              <a:buClr>
                <a:srgbClr val="FFCC66"/>
              </a:buClr>
              <a:buSzPct val="80000"/>
              <a:buFont typeface="Wingdings" panose="05000000000000000000" pitchFamily="2" charset="2"/>
              <a:buChar char="n"/>
              <a:defRPr/>
            </a:pPr>
            <a:r>
              <a:rPr lang="en-US" altLang="en-US" sz="3200" dirty="0">
                <a:solidFill>
                  <a:srgbClr val="FFFFFF"/>
                </a:solidFill>
                <a:effectLst>
                  <a:outerShdw blurRad="38100" dist="38100" dir="2700000" algn="tl">
                    <a:srgbClr val="000000"/>
                  </a:outerShdw>
                </a:effectLst>
                <a:latin typeface="Tahoma"/>
              </a:rPr>
              <a:t>An IAES ordered pursuant to this section shall be determined by the CSE. </a:t>
            </a:r>
          </a:p>
          <a:p>
            <a:pPr marL="0" indent="0">
              <a:buNone/>
            </a:pPr>
            <a:endParaRPr lang="en-US" dirty="0"/>
          </a:p>
        </p:txBody>
      </p:sp>
    </p:spTree>
    <p:extLst>
      <p:ext uri="{BB962C8B-B14F-4D97-AF65-F5344CB8AC3E}">
        <p14:creationId xmlns:p14="http://schemas.microsoft.com/office/powerpoint/2010/main" val="446178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altLang="en-US" sz="3600" b="1" dirty="0">
                <a:solidFill>
                  <a:srgbClr val="FFFFCC"/>
                </a:solidFill>
                <a:effectLst>
                  <a:outerShdw blurRad="38100" dist="38100" dir="2700000" algn="tl">
                    <a:srgbClr val="000000"/>
                  </a:outerShdw>
                </a:effectLst>
                <a:latin typeface="Tahoma"/>
              </a:rPr>
              <a:t>Where does the Student go if a manifestation determination/IAES placement determination is appealed?</a:t>
            </a:r>
            <a:endParaRPr lang="en-US" dirty="0"/>
          </a:p>
        </p:txBody>
      </p:sp>
      <p:sp>
        <p:nvSpPr>
          <p:cNvPr id="3" name="Content Placeholder 2"/>
          <p:cNvSpPr>
            <a:spLocks noGrp="1"/>
          </p:cNvSpPr>
          <p:nvPr>
            <p:ph idx="1"/>
          </p:nvPr>
        </p:nvSpPr>
        <p:spPr/>
        <p:txBody>
          <a:bodyPr/>
          <a:lstStyle/>
          <a:p>
            <a:pPr marL="342900" lvl="0" indent="-342900" fontAlgn="base">
              <a:spcBef>
                <a:spcPct val="20000"/>
              </a:spcBef>
              <a:spcAft>
                <a:spcPct val="0"/>
              </a:spcAft>
              <a:buClr>
                <a:srgbClr val="FFCC66"/>
              </a:buClr>
              <a:buSzPct val="80000"/>
              <a:buFont typeface="Wingdings" panose="05000000000000000000" pitchFamily="2" charset="2"/>
              <a:buChar char="n"/>
              <a:defRPr/>
            </a:pPr>
            <a:r>
              <a:rPr lang="en-US" altLang="en-US" sz="3200" dirty="0">
                <a:solidFill>
                  <a:srgbClr val="FFFFFF"/>
                </a:solidFill>
                <a:effectLst>
                  <a:outerShdw blurRad="38100" dist="38100" dir="2700000" algn="tl">
                    <a:srgbClr val="000000"/>
                  </a:outerShdw>
                </a:effectLst>
                <a:latin typeface="Tahoma"/>
              </a:rPr>
              <a:t>The placement of a student with a disability pending the appeal of a manifestation or a challenge to the appropriateness of an IAES is in the IAES recommended by the CSE pending the decision of an impartial hearing officer or until the expiration of the discipline, whichever comes first.  </a:t>
            </a:r>
          </a:p>
          <a:p>
            <a:pPr marL="0" indent="0">
              <a:buNone/>
            </a:pPr>
            <a:endParaRPr lang="en-US" dirty="0"/>
          </a:p>
        </p:txBody>
      </p:sp>
    </p:spTree>
    <p:extLst>
      <p:ext uri="{BB962C8B-B14F-4D97-AF65-F5344CB8AC3E}">
        <p14:creationId xmlns:p14="http://schemas.microsoft.com/office/powerpoint/2010/main" val="3835804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a:solidFill>
                  <a:srgbClr val="FFFFCC"/>
                </a:solidFill>
                <a:effectLst>
                  <a:outerShdw blurRad="38100" dist="38100" dir="2700000" algn="tl">
                    <a:srgbClr val="000000"/>
                  </a:outerShdw>
                </a:effectLst>
                <a:latin typeface="Tahoma"/>
              </a:rPr>
              <a:t>Demonstration</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342900" lvl="0" indent="-342900" algn="ctr" fontAlgn="base">
              <a:lnSpc>
                <a:spcPct val="100000"/>
              </a:lnSpc>
              <a:spcBef>
                <a:spcPct val="20000"/>
              </a:spcBef>
              <a:spcAft>
                <a:spcPct val="0"/>
              </a:spcAft>
              <a:buClr>
                <a:srgbClr val="FFCC66"/>
              </a:buClr>
              <a:buSzPct val="80000"/>
              <a:buNone/>
              <a:defRPr/>
            </a:pPr>
            <a:r>
              <a:rPr lang="en-US" altLang="en-US" sz="3200" dirty="0">
                <a:solidFill>
                  <a:srgbClr val="FFFFFF"/>
                </a:solidFill>
                <a:effectLst>
                  <a:outerShdw blurRad="38100" dist="38100" dir="2700000" algn="tl">
                    <a:srgbClr val="000000"/>
                  </a:outerShdw>
                </a:effectLst>
                <a:latin typeface="Tahoma"/>
              </a:rPr>
              <a:t>Superintendent’s Hearing and Manifestation Determination</a:t>
            </a:r>
          </a:p>
        </p:txBody>
      </p:sp>
    </p:spTree>
    <p:extLst>
      <p:ext uri="{BB962C8B-B14F-4D97-AF65-F5344CB8AC3E}">
        <p14:creationId xmlns:p14="http://schemas.microsoft.com/office/powerpoint/2010/main" val="248839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Traditional Discipline – Conventional Ideas</a:t>
            </a:r>
          </a:p>
        </p:txBody>
      </p:sp>
      <p:sp>
        <p:nvSpPr>
          <p:cNvPr id="3" name="Content Placeholder 2"/>
          <p:cNvSpPr>
            <a:spLocks noGrp="1"/>
          </p:cNvSpPr>
          <p:nvPr>
            <p:ph idx="1"/>
          </p:nvPr>
        </p:nvSpPr>
        <p:spPr/>
        <p:txBody>
          <a:bodyPr/>
          <a:lstStyle/>
          <a:p>
            <a:pPr marL="0" indent="0">
              <a:buNone/>
            </a:pPr>
            <a:r>
              <a:rPr lang="en-US" dirty="0" smtClean="0"/>
              <a:t>Reprimands, public and private</a:t>
            </a:r>
            <a:endParaRPr lang="en-US" dirty="0"/>
          </a:p>
        </p:txBody>
      </p:sp>
      <p:sp>
        <p:nvSpPr>
          <p:cNvPr id="4" name="TextBox 3"/>
          <p:cNvSpPr txBox="1"/>
          <p:nvPr/>
        </p:nvSpPr>
        <p:spPr>
          <a:xfrm>
            <a:off x="838200" y="2398956"/>
            <a:ext cx="1642309" cy="523220"/>
          </a:xfrm>
          <a:prstGeom prst="rect">
            <a:avLst/>
          </a:prstGeom>
          <a:noFill/>
        </p:spPr>
        <p:txBody>
          <a:bodyPr wrap="none" rtlCol="0">
            <a:spAutoFit/>
          </a:bodyPr>
          <a:lstStyle/>
          <a:p>
            <a:r>
              <a:rPr lang="en-US" sz="2800" dirty="0" smtClean="0"/>
              <a:t>Detention</a:t>
            </a:r>
            <a:endParaRPr lang="en-US" sz="2800" dirty="0"/>
          </a:p>
        </p:txBody>
      </p:sp>
      <p:sp>
        <p:nvSpPr>
          <p:cNvPr id="5" name="TextBox 4"/>
          <p:cNvSpPr txBox="1"/>
          <p:nvPr/>
        </p:nvSpPr>
        <p:spPr>
          <a:xfrm>
            <a:off x="838200" y="3056471"/>
            <a:ext cx="4805354" cy="523220"/>
          </a:xfrm>
          <a:prstGeom prst="rect">
            <a:avLst/>
          </a:prstGeom>
          <a:noFill/>
        </p:spPr>
        <p:txBody>
          <a:bodyPr wrap="none" rtlCol="0">
            <a:spAutoFit/>
          </a:bodyPr>
          <a:lstStyle/>
          <a:p>
            <a:r>
              <a:rPr lang="en-US" sz="2800" dirty="0" smtClean="0"/>
              <a:t>In school or internal suspension</a:t>
            </a:r>
            <a:endParaRPr lang="en-US" sz="2800" dirty="0"/>
          </a:p>
        </p:txBody>
      </p:sp>
      <p:sp>
        <p:nvSpPr>
          <p:cNvPr id="6" name="TextBox 5"/>
          <p:cNvSpPr txBox="1"/>
          <p:nvPr/>
        </p:nvSpPr>
        <p:spPr>
          <a:xfrm>
            <a:off x="838200" y="3739684"/>
            <a:ext cx="4471096" cy="523220"/>
          </a:xfrm>
          <a:prstGeom prst="rect">
            <a:avLst/>
          </a:prstGeom>
          <a:noFill/>
        </p:spPr>
        <p:txBody>
          <a:bodyPr wrap="none" rtlCol="0">
            <a:spAutoFit/>
          </a:bodyPr>
          <a:lstStyle/>
          <a:p>
            <a:r>
              <a:rPr lang="en-US" sz="2800" dirty="0" smtClean="0"/>
              <a:t>External suspension, 1-5 days</a:t>
            </a:r>
            <a:endParaRPr lang="en-US" sz="2800" dirty="0"/>
          </a:p>
        </p:txBody>
      </p:sp>
      <p:sp>
        <p:nvSpPr>
          <p:cNvPr id="7" name="TextBox 6"/>
          <p:cNvSpPr txBox="1"/>
          <p:nvPr/>
        </p:nvSpPr>
        <p:spPr>
          <a:xfrm>
            <a:off x="838200" y="4422897"/>
            <a:ext cx="1486304" cy="523220"/>
          </a:xfrm>
          <a:prstGeom prst="rect">
            <a:avLst/>
          </a:prstGeom>
          <a:noFill/>
        </p:spPr>
        <p:txBody>
          <a:bodyPr wrap="none" rtlCol="0">
            <a:spAutoFit/>
          </a:bodyPr>
          <a:lstStyle/>
          <a:p>
            <a:r>
              <a:rPr lang="en-US" sz="2800" dirty="0" smtClean="0"/>
              <a:t>Time out</a:t>
            </a:r>
            <a:endParaRPr lang="en-US" sz="2800" dirty="0"/>
          </a:p>
        </p:txBody>
      </p:sp>
    </p:spTree>
    <p:extLst>
      <p:ext uri="{BB962C8B-B14F-4D97-AF65-F5344CB8AC3E}">
        <p14:creationId xmlns:p14="http://schemas.microsoft.com/office/powerpoint/2010/main" val="3577653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about DASA? </a:t>
            </a:r>
            <a:endParaRPr lang="en-US" dirty="0"/>
          </a:p>
        </p:txBody>
      </p:sp>
      <p:sp>
        <p:nvSpPr>
          <p:cNvPr id="3" name="Content Placeholder 2"/>
          <p:cNvSpPr>
            <a:spLocks noGrp="1"/>
          </p:cNvSpPr>
          <p:nvPr>
            <p:ph idx="1"/>
          </p:nvPr>
        </p:nvSpPr>
        <p:spPr/>
        <p:txBody>
          <a:bodyPr/>
          <a:lstStyle/>
          <a:p>
            <a:r>
              <a:rPr lang="en-US" dirty="0" smtClean="0"/>
              <a:t>Anti-bullying efforts as viewed through the lens of DASA</a:t>
            </a:r>
          </a:p>
          <a:p>
            <a:r>
              <a:rPr lang="en-US" dirty="0" smtClean="0"/>
              <a:t>What does DASA have to do with discipline?</a:t>
            </a:r>
          </a:p>
          <a:p>
            <a:r>
              <a:rPr lang="en-US" dirty="0" smtClean="0"/>
              <a:t>Awareness:</a:t>
            </a:r>
          </a:p>
          <a:p>
            <a:pPr lvl="1"/>
            <a:r>
              <a:rPr lang="en-US" dirty="0" smtClean="0"/>
              <a:t>Students</a:t>
            </a:r>
          </a:p>
          <a:p>
            <a:pPr lvl="1"/>
            <a:r>
              <a:rPr lang="en-US" dirty="0" smtClean="0"/>
              <a:t>Faculty</a:t>
            </a:r>
          </a:p>
          <a:p>
            <a:pPr lvl="1"/>
            <a:r>
              <a:rPr lang="en-US" dirty="0" smtClean="0"/>
              <a:t>Families</a:t>
            </a:r>
          </a:p>
          <a:p>
            <a:pPr lvl="1"/>
            <a:r>
              <a:rPr lang="en-US" dirty="0" smtClean="0"/>
              <a:t>The social media issue</a:t>
            </a:r>
          </a:p>
        </p:txBody>
      </p:sp>
    </p:spTree>
    <p:extLst>
      <p:ext uri="{BB962C8B-B14F-4D97-AF65-F5344CB8AC3E}">
        <p14:creationId xmlns:p14="http://schemas.microsoft.com/office/powerpoint/2010/main" val="264236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Non-Traditional Discipline</a:t>
            </a:r>
            <a:endParaRPr lang="en-US" dirty="0"/>
          </a:p>
        </p:txBody>
      </p:sp>
      <p:sp>
        <p:nvSpPr>
          <p:cNvPr id="3" name="Content Placeholder 2"/>
          <p:cNvSpPr>
            <a:spLocks noGrp="1"/>
          </p:cNvSpPr>
          <p:nvPr>
            <p:ph idx="1"/>
          </p:nvPr>
        </p:nvSpPr>
        <p:spPr/>
        <p:txBody>
          <a:bodyPr/>
          <a:lstStyle/>
          <a:p>
            <a:pPr marL="0" indent="0">
              <a:buNone/>
            </a:pPr>
            <a:r>
              <a:rPr lang="en-US" dirty="0" smtClean="0"/>
              <a:t>Preventative approaches</a:t>
            </a:r>
            <a:endParaRPr lang="en-US" dirty="0"/>
          </a:p>
        </p:txBody>
      </p:sp>
      <p:sp>
        <p:nvSpPr>
          <p:cNvPr id="4" name="TextBox 3"/>
          <p:cNvSpPr txBox="1"/>
          <p:nvPr/>
        </p:nvSpPr>
        <p:spPr>
          <a:xfrm>
            <a:off x="838200" y="2317008"/>
            <a:ext cx="1835759" cy="523220"/>
          </a:xfrm>
          <a:prstGeom prst="rect">
            <a:avLst/>
          </a:prstGeom>
          <a:noFill/>
        </p:spPr>
        <p:txBody>
          <a:bodyPr wrap="none" rtlCol="0">
            <a:spAutoFit/>
          </a:bodyPr>
          <a:lstStyle/>
          <a:p>
            <a:r>
              <a:rPr lang="en-US" sz="2800" dirty="0" smtClean="0"/>
              <a:t>Counseling</a:t>
            </a:r>
            <a:r>
              <a:rPr lang="en-US" dirty="0" smtClean="0"/>
              <a:t> </a:t>
            </a:r>
            <a:endParaRPr lang="en-US" dirty="0"/>
          </a:p>
        </p:txBody>
      </p:sp>
      <p:sp>
        <p:nvSpPr>
          <p:cNvPr id="5" name="TextBox 4"/>
          <p:cNvSpPr txBox="1"/>
          <p:nvPr/>
        </p:nvSpPr>
        <p:spPr>
          <a:xfrm>
            <a:off x="838200" y="2886225"/>
            <a:ext cx="9145452" cy="523220"/>
          </a:xfrm>
          <a:prstGeom prst="rect">
            <a:avLst/>
          </a:prstGeom>
          <a:noFill/>
        </p:spPr>
        <p:txBody>
          <a:bodyPr wrap="none" rtlCol="0">
            <a:spAutoFit/>
          </a:bodyPr>
          <a:lstStyle/>
          <a:p>
            <a:r>
              <a:rPr lang="en-US" sz="2800" dirty="0" smtClean="0"/>
              <a:t>The consideration of adverse childhood adversity experiences</a:t>
            </a:r>
            <a:endParaRPr lang="en-US" sz="2800" dirty="0"/>
          </a:p>
        </p:txBody>
      </p:sp>
      <p:sp>
        <p:nvSpPr>
          <p:cNvPr id="6" name="TextBox 5"/>
          <p:cNvSpPr txBox="1"/>
          <p:nvPr/>
        </p:nvSpPr>
        <p:spPr>
          <a:xfrm>
            <a:off x="838200" y="3549206"/>
            <a:ext cx="2286780" cy="523220"/>
          </a:xfrm>
          <a:prstGeom prst="rect">
            <a:avLst/>
          </a:prstGeom>
          <a:noFill/>
        </p:spPr>
        <p:txBody>
          <a:bodyPr wrap="none" rtlCol="0">
            <a:spAutoFit/>
          </a:bodyPr>
          <a:lstStyle/>
          <a:p>
            <a:r>
              <a:rPr lang="en-US" sz="2800" dirty="0" smtClean="0"/>
              <a:t>The ACE Study</a:t>
            </a:r>
            <a:endParaRPr lang="en-US" sz="2800" dirty="0"/>
          </a:p>
        </p:txBody>
      </p:sp>
      <p:sp>
        <p:nvSpPr>
          <p:cNvPr id="7" name="TextBox 6"/>
          <p:cNvSpPr txBox="1"/>
          <p:nvPr/>
        </p:nvSpPr>
        <p:spPr>
          <a:xfrm>
            <a:off x="838200" y="4072426"/>
            <a:ext cx="10284482" cy="2092881"/>
          </a:xfrm>
          <a:prstGeom prst="rect">
            <a:avLst/>
          </a:prstGeom>
          <a:noFill/>
        </p:spPr>
        <p:txBody>
          <a:bodyPr wrap="none" rtlCol="0">
            <a:spAutoFit/>
          </a:bodyPr>
          <a:lstStyle/>
          <a:p>
            <a:r>
              <a:rPr lang="en-US" sz="2800" dirty="0" smtClean="0"/>
              <a:t>CDC and Kaiser Permanente – 17, 000 patients: illustrates the health, </a:t>
            </a:r>
          </a:p>
          <a:p>
            <a:r>
              <a:rPr lang="en-US" sz="2800" dirty="0" smtClean="0"/>
              <a:t>social and economic risks </a:t>
            </a:r>
          </a:p>
          <a:p>
            <a:r>
              <a:rPr lang="en-US" sz="2800" dirty="0" smtClean="0"/>
              <a:t>that result from childhood trauma</a:t>
            </a:r>
          </a:p>
          <a:p>
            <a:endParaRPr lang="en-US" sz="2800" dirty="0"/>
          </a:p>
          <a:p>
            <a:endParaRPr lang="en-US" dirty="0"/>
          </a:p>
        </p:txBody>
      </p:sp>
    </p:spTree>
    <p:extLst>
      <p:ext uri="{BB962C8B-B14F-4D97-AF65-F5344CB8AC3E}">
        <p14:creationId xmlns:p14="http://schemas.microsoft.com/office/powerpoint/2010/main" val="3854096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Discipline After Reauthorization</a:t>
            </a:r>
            <a:endParaRPr lang="en-US" dirty="0"/>
          </a:p>
        </p:txBody>
      </p:sp>
      <p:sp>
        <p:nvSpPr>
          <p:cNvPr id="3" name="Content Placeholder 2"/>
          <p:cNvSpPr>
            <a:spLocks noGrp="1"/>
          </p:cNvSpPr>
          <p:nvPr>
            <p:ph idx="1"/>
          </p:nvPr>
        </p:nvSpPr>
        <p:spPr>
          <a:xfrm>
            <a:off x="838200" y="1497821"/>
            <a:ext cx="10515600" cy="4351338"/>
          </a:xfrm>
        </p:spPr>
        <p:txBody>
          <a:bodyPr/>
          <a:lstStyle/>
          <a:p>
            <a:pPr marL="0" indent="0">
              <a:buNone/>
            </a:pPr>
            <a:r>
              <a:rPr lang="en-US" dirty="0"/>
              <a:t>Discipline procedures for students not yet classified in need of special </a:t>
            </a:r>
            <a:r>
              <a:rPr lang="en-US" dirty="0" smtClean="0"/>
              <a:t>education</a:t>
            </a:r>
          </a:p>
          <a:p>
            <a:pPr marL="0" indent="0">
              <a:buNone/>
            </a:pPr>
            <a:r>
              <a:rPr lang="en-US" altLang="en-US" dirty="0"/>
              <a:t>Discipline procedures for students presumed to have a disability</a:t>
            </a:r>
            <a:endParaRPr lang="en-US" dirty="0" smtClean="0"/>
          </a:p>
          <a:p>
            <a:pPr marL="0" indent="0">
              <a:buNone/>
            </a:pPr>
            <a:r>
              <a:rPr lang="en-US" dirty="0"/>
              <a:t>Discipline procedures for students already classified with an IEP prior to the disciplinary </a:t>
            </a:r>
            <a:r>
              <a:rPr lang="en-US" dirty="0" smtClean="0"/>
              <a:t>referral</a:t>
            </a:r>
          </a:p>
          <a:p>
            <a:pPr marL="0" indent="0">
              <a:buNone/>
            </a:pPr>
            <a:r>
              <a:rPr lang="en-US" dirty="0"/>
              <a:t>Demonstration of a Superintendent’s Hearing and Manifestation Determination</a:t>
            </a:r>
          </a:p>
        </p:txBody>
      </p:sp>
    </p:spTree>
    <p:extLst>
      <p:ext uri="{BB962C8B-B14F-4D97-AF65-F5344CB8AC3E}">
        <p14:creationId xmlns:p14="http://schemas.microsoft.com/office/powerpoint/2010/main" val="372343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Terms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Change in Placement: a student with a disability removed or suspended for 10 consecutive school days or what equates to 10 consecutive school </a:t>
            </a:r>
            <a:r>
              <a:rPr lang="en-US" dirty="0" smtClean="0"/>
              <a:t>days</a:t>
            </a:r>
          </a:p>
          <a:p>
            <a:pPr marL="0" indent="0">
              <a:buNone/>
            </a:pPr>
            <a:r>
              <a:rPr lang="en-US" dirty="0"/>
              <a:t>Interim Alternative Educational Setting or IAES:  a temporary educational placement determined by the CSE, other than the student’s current placement that enables the student to continue to progress in the general education </a:t>
            </a:r>
            <a:r>
              <a:rPr lang="en-US" dirty="0" smtClean="0"/>
              <a:t>curriculum</a:t>
            </a:r>
          </a:p>
          <a:p>
            <a:pPr marL="0" indent="0">
              <a:buNone/>
            </a:pPr>
            <a:r>
              <a:rPr lang="en-US" dirty="0"/>
              <a:t>Manifestation Determination: a review of the relationship between the student’s disability and the behavior subject to disciplinary action which is triggered by a disciplinary change in placement (10 day removal)</a:t>
            </a:r>
          </a:p>
        </p:txBody>
      </p:sp>
    </p:spTree>
    <p:extLst>
      <p:ext uri="{BB962C8B-B14F-4D97-AF65-F5344CB8AC3E}">
        <p14:creationId xmlns:p14="http://schemas.microsoft.com/office/powerpoint/2010/main" val="66062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Rights of Students Not Yet Classified </a:t>
            </a:r>
            <a:r>
              <a:rPr lang="en-US" dirty="0" smtClean="0"/>
              <a:t>-all students</a:t>
            </a:r>
            <a:endParaRPr lang="en-US" dirty="0"/>
          </a:p>
        </p:txBody>
      </p:sp>
      <p:sp>
        <p:nvSpPr>
          <p:cNvPr id="3" name="Content Placeholder 2"/>
          <p:cNvSpPr>
            <a:spLocks noGrp="1"/>
          </p:cNvSpPr>
          <p:nvPr>
            <p:ph idx="1"/>
          </p:nvPr>
        </p:nvSpPr>
        <p:spPr/>
        <p:txBody>
          <a:bodyPr/>
          <a:lstStyle/>
          <a:p>
            <a:pPr marL="0" indent="0">
              <a:buNone/>
            </a:pPr>
            <a:r>
              <a:rPr lang="en-US" altLang="en-US" dirty="0"/>
              <a:t>All School Districts must adopt a code of </a:t>
            </a:r>
            <a:r>
              <a:rPr lang="en-US" altLang="en-US" dirty="0" smtClean="0"/>
              <a:t>conduct</a:t>
            </a:r>
          </a:p>
          <a:p>
            <a:pPr marL="0" indent="0">
              <a:buNone/>
            </a:pPr>
            <a:r>
              <a:rPr lang="en-US" dirty="0"/>
              <a:t>Suspensions of 5 days or less –principal</a:t>
            </a:r>
          </a:p>
          <a:p>
            <a:pPr marL="0" indent="0">
              <a:buNone/>
            </a:pPr>
            <a:r>
              <a:rPr lang="en-US" dirty="0" smtClean="0"/>
              <a:t>	Informal </a:t>
            </a:r>
            <a:r>
              <a:rPr lang="en-US" dirty="0"/>
              <a:t>conference</a:t>
            </a:r>
          </a:p>
          <a:p>
            <a:pPr marL="0" indent="0">
              <a:buNone/>
            </a:pPr>
            <a:r>
              <a:rPr lang="en-US" dirty="0" smtClean="0"/>
              <a:t>	Notified </a:t>
            </a:r>
            <a:r>
              <a:rPr lang="en-US" dirty="0"/>
              <a:t>in writing within 24 </a:t>
            </a:r>
            <a:r>
              <a:rPr lang="en-US" dirty="0" smtClean="0"/>
              <a:t>hours</a:t>
            </a:r>
          </a:p>
          <a:p>
            <a:pPr marL="0" indent="0">
              <a:buNone/>
            </a:pPr>
            <a:r>
              <a:rPr lang="en-US" dirty="0"/>
              <a:t>Suspensions over 5 days –superintendent</a:t>
            </a:r>
          </a:p>
          <a:p>
            <a:pPr marL="0" indent="0">
              <a:buNone/>
            </a:pPr>
            <a:r>
              <a:rPr lang="en-US" dirty="0" smtClean="0"/>
              <a:t>	Hearing</a:t>
            </a:r>
            <a:endParaRPr lang="en-US" dirty="0"/>
          </a:p>
          <a:p>
            <a:pPr marL="0" indent="0">
              <a:buNone/>
            </a:pPr>
            <a:r>
              <a:rPr lang="en-US" dirty="0" smtClean="0"/>
              <a:t>	Notified </a:t>
            </a:r>
            <a:r>
              <a:rPr lang="en-US" dirty="0"/>
              <a:t>in writing – within 48 hours</a:t>
            </a:r>
          </a:p>
        </p:txBody>
      </p:sp>
    </p:spTree>
    <p:extLst>
      <p:ext uri="{BB962C8B-B14F-4D97-AF65-F5344CB8AC3E}">
        <p14:creationId xmlns:p14="http://schemas.microsoft.com/office/powerpoint/2010/main" val="871575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1536</TotalTime>
  <Words>1870</Words>
  <Application>Microsoft Office PowerPoint</Application>
  <PresentationFormat>Custom</PresentationFormat>
  <Paragraphs>177</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Discipline in Schools</vt:lpstr>
      <vt:lpstr>School Culture</vt:lpstr>
      <vt:lpstr>The Origins of Student Behavior</vt:lpstr>
      <vt:lpstr>Traditional Discipline – Conventional Ideas</vt:lpstr>
      <vt:lpstr>What about DASA? </vt:lpstr>
      <vt:lpstr>Non-Traditional Discipline</vt:lpstr>
      <vt:lpstr>Discipline After Reauthorization</vt:lpstr>
      <vt:lpstr>Terms</vt:lpstr>
      <vt:lpstr>Rights of Students Not Yet Classified -all students</vt:lpstr>
      <vt:lpstr>Rights of Students Not Yet Classified -all students</vt:lpstr>
      <vt:lpstr>SUPERINTENDENT'S HEARINGS</vt:lpstr>
      <vt:lpstr>Students Presumed To Have A Disability For Discipline Purposes</vt:lpstr>
      <vt:lpstr>Student Presumed To Have A Disability</vt:lpstr>
      <vt:lpstr>Student Referred For or Receiving Special Education Services</vt:lpstr>
      <vt:lpstr>SUSPENSION/REMOVAL LESS THAN 10 SCHOOL DAYS </vt:lpstr>
      <vt:lpstr>Educational Requirements Continued</vt:lpstr>
      <vt:lpstr>Educational Requirements Continued</vt:lpstr>
      <vt:lpstr>Who decides program during suspension less than 10 school days?</vt:lpstr>
      <vt:lpstr>Disciplinary Change in Placement</vt:lpstr>
      <vt:lpstr>Superintendent’s Hearing and Manifestation Determination</vt:lpstr>
      <vt:lpstr>Manifestation Determination</vt:lpstr>
      <vt:lpstr>Who Conducts The Manifestation Determination?</vt:lpstr>
      <vt:lpstr>Manifestation Determination Review</vt:lpstr>
      <vt:lpstr>The Manifestation Team Must Determine Whether:</vt:lpstr>
      <vt:lpstr>DETERMINATION</vt:lpstr>
      <vt:lpstr>FBA and BIPs</vt:lpstr>
      <vt:lpstr>EXCEPTION TO RETURNING MANIFESTATION STUDENT TO PRIOR PLACEMENT</vt:lpstr>
      <vt:lpstr>REMOVAL OF A STUDENT WITH A DISABILITY </vt:lpstr>
      <vt:lpstr>Serious Bodily Injury</vt:lpstr>
      <vt:lpstr>Weapon</vt:lpstr>
      <vt:lpstr>Drugs</vt:lpstr>
      <vt:lpstr>INTERIM ALTERNATIVE EDUCATIONAL SETTING OR IAES</vt:lpstr>
      <vt:lpstr>Who Decides Services in IAES?</vt:lpstr>
      <vt:lpstr>Determination</vt:lpstr>
      <vt:lpstr>EXPEDITED HEARINGS </vt:lpstr>
      <vt:lpstr>Change Of Placement and IHO</vt:lpstr>
      <vt:lpstr>Where does the Student go if a manifestation determination/IAES placement determination is appealed?</vt:lpstr>
      <vt:lpstr>Demonstration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Discipline in Schools</dc:title>
  <dc:creator>Peter Taormina</dc:creator>
  <cp:lastModifiedBy>mhandzel</cp:lastModifiedBy>
  <cp:revision>25</cp:revision>
  <dcterms:created xsi:type="dcterms:W3CDTF">2015-03-05T18:05:03Z</dcterms:created>
  <dcterms:modified xsi:type="dcterms:W3CDTF">2015-03-11T12:26:57Z</dcterms:modified>
</cp:coreProperties>
</file>