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4" r:id="rId6"/>
    <p:sldId id="262" r:id="rId7"/>
    <p:sldId id="260" r:id="rId8"/>
    <p:sldId id="261" r:id="rId9"/>
    <p:sldId id="266" r:id="rId10"/>
    <p:sldId id="267" r:id="rId11"/>
    <p:sldId id="268" r:id="rId12"/>
    <p:sldId id="263" r:id="rId13"/>
    <p:sldId id="270" r:id="rId14"/>
    <p:sldId id="269" r:id="rId15"/>
    <p:sldId id="271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4C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30" y="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84EDE-7898-46ED-AC8D-B93C78AAA090}" type="datetimeFigureOut">
              <a:rPr lang="en-US" smtClean="0"/>
              <a:pPr/>
              <a:t>5/12/2012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0C9C5-4342-45D1-8CC8-4C7A555F70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720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0C9C5-4342-45D1-8CC8-4C7A555F70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777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5AF90-337B-4462-ABC2-1AA58DBE33FA}" type="datetimeFigureOut">
              <a:rPr lang="en-US" smtClean="0"/>
              <a:pPr/>
              <a:t>5/12/2012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E8A364-F810-4878-BB13-663457E21D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5AF90-337B-4462-ABC2-1AA58DBE33FA}" type="datetimeFigureOut">
              <a:rPr lang="en-US" smtClean="0"/>
              <a:pPr/>
              <a:t>5/12/2012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E8A364-F810-4878-BB13-663457E21D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5AF90-337B-4462-ABC2-1AA58DBE33FA}" type="datetimeFigureOut">
              <a:rPr lang="en-US" smtClean="0"/>
              <a:pPr/>
              <a:t>5/12/2012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E8A364-F810-4878-BB13-663457E21D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5AF90-337B-4462-ABC2-1AA58DBE33FA}" type="datetimeFigureOut">
              <a:rPr lang="en-US" smtClean="0"/>
              <a:pPr/>
              <a:t>5/12/2012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E8A364-F810-4878-BB13-663457E21D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5AF90-337B-4462-ABC2-1AA58DBE33FA}" type="datetimeFigureOut">
              <a:rPr lang="en-US" smtClean="0"/>
              <a:pPr/>
              <a:t>5/12/2012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E8A364-F810-4878-BB13-663457E21D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5AF90-337B-4462-ABC2-1AA58DBE33FA}" type="datetimeFigureOut">
              <a:rPr lang="en-US" smtClean="0"/>
              <a:pPr/>
              <a:t>5/12/2012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E8A364-F810-4878-BB13-663457E21D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5AF90-337B-4462-ABC2-1AA58DBE33FA}" type="datetimeFigureOut">
              <a:rPr lang="en-US" smtClean="0"/>
              <a:pPr/>
              <a:t>5/12/2012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E8A364-F810-4878-BB13-663457E21D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5AF90-337B-4462-ABC2-1AA58DBE33FA}" type="datetimeFigureOut">
              <a:rPr lang="en-US" smtClean="0"/>
              <a:pPr/>
              <a:t>5/12/2012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E8A364-F810-4878-BB13-663457E21D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5AF90-337B-4462-ABC2-1AA58DBE33FA}" type="datetimeFigureOut">
              <a:rPr lang="en-US" smtClean="0"/>
              <a:pPr/>
              <a:t>5/12/2012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E8A364-F810-4878-BB13-663457E21D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5AF90-337B-4462-ABC2-1AA58DBE33FA}" type="datetimeFigureOut">
              <a:rPr lang="en-US" smtClean="0"/>
              <a:pPr/>
              <a:t>5/12/2012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E8A364-F810-4878-BB13-663457E21D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5AF90-337B-4462-ABC2-1AA58DBE33FA}" type="datetimeFigureOut">
              <a:rPr lang="en-US" smtClean="0"/>
              <a:pPr/>
              <a:t>5/12/2012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E8A364-F810-4878-BB13-663457E21D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E05AF90-337B-4462-ABC2-1AA58DBE33FA}" type="datetimeFigureOut">
              <a:rPr lang="en-US" smtClean="0"/>
              <a:pPr/>
              <a:t>5/12/2012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AE8A364-F810-4878-BB13-663457E21D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457200"/>
            <a:ext cx="7772400" cy="3191806"/>
          </a:xfrm>
        </p:spPr>
        <p:txBody>
          <a:bodyPr/>
          <a:lstStyle/>
          <a:p>
            <a:r>
              <a:rPr lang="en-US" dirty="0" smtClean="0">
                <a:solidFill>
                  <a:srgbClr val="F24CC7"/>
                </a:solidFill>
              </a:rPr>
              <a:t>The Heartbeat of PROC</a:t>
            </a:r>
            <a:endParaRPr lang="en-US" dirty="0">
              <a:solidFill>
                <a:srgbClr val="F24CC7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Everything You’ve Wanted to Know About Budgeting but Was Afraid to Ask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57800" y="556260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radley Hand ITC" pitchFamily="66" charset="0"/>
              </a:rPr>
              <a:t>Presenter</a:t>
            </a:r>
          </a:p>
          <a:p>
            <a:r>
              <a:rPr lang="en-US" sz="2400" dirty="0" smtClean="0">
                <a:latin typeface="Bradley Hand ITC" pitchFamily="66" charset="0"/>
              </a:rPr>
              <a:t>Nicole Littlejohn</a:t>
            </a:r>
            <a:endParaRPr lang="en-US" sz="2400" dirty="0">
              <a:latin typeface="Bradley Hand ITC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609600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0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24CC7"/>
                </a:solidFill>
              </a:rPr>
              <a:t>Test Your Knowledge</a:t>
            </a:r>
            <a:endParaRPr lang="en-US" dirty="0">
              <a:solidFill>
                <a:srgbClr val="F24CC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latin typeface="Lucida Calligraphy" pitchFamily="66" charset="0"/>
              </a:rPr>
              <a:t>True or False?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program budget is prepared by the Basileus of Pi Rho Omega Chapter.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latin typeface="Georgia" pitchFamily="18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203499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24CC7"/>
                </a:solidFill>
              </a:rPr>
              <a:t>Test Your Knowledge</a:t>
            </a:r>
            <a:endParaRPr lang="en-US" dirty="0">
              <a:solidFill>
                <a:srgbClr val="F24CC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latin typeface="Lucida Calligraphy" pitchFamily="66" charset="0"/>
              </a:rPr>
              <a:t>True or False?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program budget is formulated based off of member donations.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>
                <a:latin typeface="Georgia" pitchFamily="18" charset="0"/>
              </a:rPr>
              <a:t>TRUE</a:t>
            </a:r>
            <a:endParaRPr lang="en-US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24CC7"/>
                </a:solidFill>
              </a:rPr>
              <a:t>Voucher System</a:t>
            </a:r>
            <a:endParaRPr lang="en-US" dirty="0">
              <a:solidFill>
                <a:srgbClr val="F24CC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pPr>
              <a:buClr>
                <a:srgbClr val="F24CC7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Assists Treasurer with record keeping.</a:t>
            </a:r>
          </a:p>
          <a:p>
            <a:pPr>
              <a:buClr>
                <a:srgbClr val="F24CC7"/>
              </a:buClr>
              <a:buFont typeface="Wingdings" pitchFamily="2" charset="2"/>
              <a:buChar char="Ø"/>
            </a:pP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Clr>
                <a:srgbClr val="F24CC7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 integrity of your records is critical.</a:t>
            </a:r>
          </a:p>
          <a:p>
            <a:pPr>
              <a:buClr>
                <a:srgbClr val="F24CC7"/>
              </a:buClr>
              <a:buFont typeface="Wingdings" pitchFamily="2" charset="2"/>
              <a:buChar char="Ø"/>
            </a:pP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Clr>
                <a:srgbClr val="F24CC7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Committee chairmen should save a copy of all vouchers submitted for their records.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67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320027"/>
              </p:ext>
            </p:extLst>
          </p:nvPr>
        </p:nvGraphicFramePr>
        <p:xfrm>
          <a:off x="2438400" y="457200"/>
          <a:ext cx="4533483" cy="58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Acrobat Document" r:id="rId3" imgW="7779960" imgH="10050480" progId="AcroExch.Document.7">
                  <p:embed/>
                </p:oleObj>
              </mc:Choice>
              <mc:Fallback>
                <p:oleObj name="Acrobat Document" r:id="rId3" imgW="7779960" imgH="10050480" progId="AcroExch.Document.7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57200"/>
                        <a:ext cx="4533483" cy="5867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917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24CC7"/>
                </a:solidFill>
              </a:rPr>
              <a:t>Test Your Knowledge</a:t>
            </a:r>
            <a:endParaRPr lang="en-US" dirty="0">
              <a:solidFill>
                <a:srgbClr val="F24CC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latin typeface="Lucida Calligraphy" pitchFamily="66" charset="0"/>
              </a:rPr>
              <a:t>True or False?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When submitting vouchers, it is not necessary to submit supporting documentation such as receipts.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>
                <a:latin typeface="Georgia" pitchFamily="18" charset="0"/>
              </a:rPr>
              <a:t>FALSE</a:t>
            </a:r>
            <a:endParaRPr lang="en-US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89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 dirty="0" smtClean="0">
                <a:solidFill>
                  <a:srgbClr val="F24CC7"/>
                </a:solidFill>
              </a:rPr>
              <a:t>Test Your Knowledge</a:t>
            </a:r>
            <a:endParaRPr lang="en-US" dirty="0">
              <a:solidFill>
                <a:srgbClr val="F24CC7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5604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Monique is chairman of the Senior Citizen Committee. She’s a first time committee chairman and doesn’t have a lot of experience with the budgeting process. What supplemental tools can she use to help her create a realistic budget for her committee?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400" dirty="0" smtClean="0"/>
              <a:t>Answer: Prior budget vs. actual figures and copies of previously submitted vouchers.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24CC7"/>
                </a:solidFill>
              </a:rPr>
              <a:t>Questions</a:t>
            </a:r>
            <a:endParaRPr lang="en-US" dirty="0">
              <a:solidFill>
                <a:srgbClr val="F24CC7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219200"/>
            <a:ext cx="3382169" cy="3552050"/>
          </a:xfrm>
        </p:spPr>
      </p:pic>
    </p:spTree>
    <p:extLst>
      <p:ext uri="{BB962C8B-B14F-4D97-AF65-F5344CB8AC3E}">
        <p14:creationId xmlns:p14="http://schemas.microsoft.com/office/powerpoint/2010/main" val="300560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24CC7"/>
                </a:solidFill>
              </a:rPr>
              <a:t>What is a Budget?</a:t>
            </a:r>
            <a:endParaRPr lang="en-US" dirty="0">
              <a:solidFill>
                <a:srgbClr val="F24CC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Clr>
                <a:srgbClr val="F24CC7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A detailed listing of annual estimated income and estimated expenses.</a:t>
            </a:r>
          </a:p>
          <a:p>
            <a:pPr marL="0" indent="0">
              <a:buNone/>
            </a:pP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Clr>
                <a:srgbClr val="F24CC7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A financial plan that serves as a guide for month to month operations.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13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24CC7"/>
                </a:solidFill>
              </a:rPr>
              <a:t>What is the Purpose of a Budget?</a:t>
            </a:r>
            <a:endParaRPr lang="en-US" dirty="0">
              <a:solidFill>
                <a:srgbClr val="F24CC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>
              <a:buClr>
                <a:srgbClr val="F24CC7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To determine how much money you plan to bring in and how much money you plan to spend.</a:t>
            </a:r>
          </a:p>
          <a:p>
            <a:pPr marL="0" indent="0">
              <a:buNone/>
            </a:pP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Clr>
                <a:srgbClr val="F24CC7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Used to control activities.</a:t>
            </a:r>
          </a:p>
        </p:txBody>
      </p:sp>
    </p:spTree>
    <p:extLst>
      <p:ext uri="{BB962C8B-B14F-4D97-AF65-F5344CB8AC3E}">
        <p14:creationId xmlns:p14="http://schemas.microsoft.com/office/powerpoint/2010/main" val="275541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24CC7"/>
                </a:solidFill>
              </a:rPr>
              <a:t>How Do </a:t>
            </a:r>
            <a:r>
              <a:rPr lang="en-US" dirty="0">
                <a:solidFill>
                  <a:srgbClr val="F24CC7"/>
                </a:solidFill>
              </a:rPr>
              <a:t>Y</a:t>
            </a:r>
            <a:r>
              <a:rPr lang="en-US" dirty="0" smtClean="0">
                <a:solidFill>
                  <a:srgbClr val="F24CC7"/>
                </a:solidFill>
              </a:rPr>
              <a:t>ou </a:t>
            </a:r>
            <a:r>
              <a:rPr lang="en-US" dirty="0">
                <a:solidFill>
                  <a:srgbClr val="F24CC7"/>
                </a:solidFill>
              </a:rPr>
              <a:t>D</a:t>
            </a:r>
            <a:r>
              <a:rPr lang="en-US" dirty="0" smtClean="0">
                <a:solidFill>
                  <a:srgbClr val="F24CC7"/>
                </a:solidFill>
              </a:rPr>
              <a:t>evelop a Budget?</a:t>
            </a:r>
            <a:endParaRPr lang="en-US" dirty="0">
              <a:solidFill>
                <a:srgbClr val="F24CC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Estimate income and expenses for the year based off of various factors and prior year budget vs. actual trends.</a:t>
            </a:r>
          </a:p>
        </p:txBody>
      </p:sp>
    </p:spTree>
    <p:extLst>
      <p:ext uri="{BB962C8B-B14F-4D97-AF65-F5344CB8AC3E}">
        <p14:creationId xmlns:p14="http://schemas.microsoft.com/office/powerpoint/2010/main" val="27968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24CC7"/>
                </a:solidFill>
              </a:rPr>
              <a:t>Test Your Knowledge</a:t>
            </a:r>
            <a:endParaRPr lang="en-US" dirty="0">
              <a:solidFill>
                <a:srgbClr val="F24CC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latin typeface="Lucida Calligraphy" pitchFamily="66" charset="0"/>
              </a:rPr>
              <a:t>True or False?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budget is a financial </a:t>
            </a:r>
            <a:r>
              <a:rPr lang="en-US" dirty="0"/>
              <a:t>plan that serves as a guide for month to month operations.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dirty="0" smtClean="0">
                <a:latin typeface="Georgia" pitchFamily="18" charset="0"/>
              </a:rPr>
              <a:t>TRUE</a:t>
            </a:r>
            <a:endParaRPr lang="en-US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44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24CC7"/>
                </a:solidFill>
              </a:rPr>
              <a:t>Types of Potential </a:t>
            </a:r>
            <a:r>
              <a:rPr lang="en-US" dirty="0">
                <a:solidFill>
                  <a:srgbClr val="F24CC7"/>
                </a:solidFill>
              </a:rPr>
              <a:t>I</a:t>
            </a:r>
            <a:r>
              <a:rPr lang="en-US" dirty="0" smtClean="0">
                <a:solidFill>
                  <a:srgbClr val="F24CC7"/>
                </a:solidFill>
              </a:rPr>
              <a:t>ncome</a:t>
            </a:r>
            <a:endParaRPr lang="en-US" dirty="0">
              <a:solidFill>
                <a:srgbClr val="F24CC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24CC7"/>
              </a:buClr>
              <a:buFont typeface="Wingdings" pitchFamily="2" charset="2"/>
              <a:buChar char="Ø"/>
            </a:pP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Clr>
                <a:srgbClr val="F24CC7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Donations</a:t>
            </a:r>
          </a:p>
          <a:p>
            <a:pPr lvl="1">
              <a:buClr>
                <a:srgbClr val="F24CC7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Member donations</a:t>
            </a:r>
          </a:p>
          <a:p>
            <a:pPr lvl="1">
              <a:buClr>
                <a:srgbClr val="F24CC7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Corporate donations</a:t>
            </a:r>
          </a:p>
          <a:p>
            <a:pPr>
              <a:buClr>
                <a:srgbClr val="F24CC7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Fundraising</a:t>
            </a:r>
          </a:p>
          <a:p>
            <a:pPr>
              <a:buClr>
                <a:srgbClr val="F24CC7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Matching gifts</a:t>
            </a:r>
          </a:p>
          <a:p>
            <a:pPr>
              <a:buClr>
                <a:srgbClr val="F24CC7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Grants</a:t>
            </a:r>
          </a:p>
          <a:p>
            <a:pPr lvl="1">
              <a:buClr>
                <a:srgbClr val="F24CC7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Free money</a:t>
            </a:r>
          </a:p>
          <a:p>
            <a:pPr lvl="1">
              <a:buClr>
                <a:srgbClr val="F24CC7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Thorough record keeping is necessary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183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4800600"/>
            <a:ext cx="8183880" cy="1051560"/>
          </a:xfrm>
        </p:spPr>
        <p:txBody>
          <a:bodyPr/>
          <a:lstStyle/>
          <a:p>
            <a:r>
              <a:rPr lang="en-US" dirty="0" smtClean="0">
                <a:solidFill>
                  <a:srgbClr val="F24CC7"/>
                </a:solidFill>
              </a:rPr>
              <a:t>Programming Budget</a:t>
            </a:r>
            <a:endParaRPr lang="en-US" dirty="0">
              <a:solidFill>
                <a:srgbClr val="F24CC7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pPr>
              <a:buClr>
                <a:srgbClr val="F24CC7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Foundation budget is prepared by the Treasurer.</a:t>
            </a:r>
          </a:p>
          <a:p>
            <a:pPr>
              <a:buClr>
                <a:srgbClr val="F24CC7"/>
              </a:buClr>
              <a:buFont typeface="Wingdings" pitchFamily="2" charset="2"/>
              <a:buChar char="Ø"/>
            </a:pP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Clr>
                <a:srgbClr val="F24CC7"/>
              </a:buClr>
              <a:buFont typeface="Wingdings" pitchFamily="2" charset="2"/>
              <a:buChar char="Ø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he program budget is prepared by the Program Chairman with the assistance and recommendations of the Treasurer.</a:t>
            </a:r>
          </a:p>
          <a:p>
            <a:pPr>
              <a:buClr>
                <a:srgbClr val="F24CC7"/>
              </a:buClr>
              <a:buFont typeface="Wingdings" pitchFamily="2" charset="2"/>
              <a:buChar char="Ø"/>
            </a:pP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Clr>
                <a:srgbClr val="F24CC7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 programming budget is formulated off of member donations. 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54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24CC7"/>
                </a:solidFill>
              </a:rPr>
              <a:t>Programming Budget</a:t>
            </a:r>
            <a:endParaRPr lang="en-US" dirty="0">
              <a:solidFill>
                <a:srgbClr val="F24CC7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Clr>
                <a:srgbClr val="F24CC7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Committee chairmen submit budgets for each program and/or initiative.  These should be used by Program Chairman to create program budget.</a:t>
            </a:r>
          </a:p>
          <a:p>
            <a:pPr>
              <a:buClr>
                <a:srgbClr val="F24CC7"/>
              </a:buClr>
              <a:buFont typeface="Wingdings" pitchFamily="2" charset="2"/>
              <a:buChar char="Ø"/>
            </a:pP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Clr>
                <a:srgbClr val="F24CC7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Program budget is presented to the chapter prior to the chapter voting on the budget.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780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24CC7"/>
                </a:solidFill>
              </a:rPr>
              <a:t>Test Your Knowledge</a:t>
            </a:r>
            <a:endParaRPr lang="en-US" dirty="0">
              <a:solidFill>
                <a:srgbClr val="F24CC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000" dirty="0" smtClean="0">
                <a:latin typeface="Lucida Calligraphy" pitchFamily="66" charset="0"/>
              </a:rPr>
              <a:t>True or False?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types of potential foundation income are donations, fundraising, matching gifts and grants.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>
                <a:latin typeface="Georgia" pitchFamily="18" charset="0"/>
              </a:rPr>
              <a:t>TRUE</a:t>
            </a:r>
            <a:endParaRPr lang="en-US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02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552</TotalTime>
  <Words>415</Words>
  <Application>Microsoft Office PowerPoint</Application>
  <PresentationFormat>On-screen Show (4:3)</PresentationFormat>
  <Paragraphs>97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Aspect</vt:lpstr>
      <vt:lpstr>Acrobat Document</vt:lpstr>
      <vt:lpstr>The Heartbeat of PROC</vt:lpstr>
      <vt:lpstr>What is a Budget?</vt:lpstr>
      <vt:lpstr>What is the Purpose of a Budget?</vt:lpstr>
      <vt:lpstr>How Do You Develop a Budget?</vt:lpstr>
      <vt:lpstr>Test Your Knowledge</vt:lpstr>
      <vt:lpstr>Types of Potential Income</vt:lpstr>
      <vt:lpstr>Programming Budget</vt:lpstr>
      <vt:lpstr>Programming Budget</vt:lpstr>
      <vt:lpstr>Test Your Knowledge</vt:lpstr>
      <vt:lpstr>Test Your Knowledge</vt:lpstr>
      <vt:lpstr>Test Your Knowledge</vt:lpstr>
      <vt:lpstr>Voucher System</vt:lpstr>
      <vt:lpstr>PowerPoint Presentation</vt:lpstr>
      <vt:lpstr>Test Your Knowledge</vt:lpstr>
      <vt:lpstr>Test Your Knowledge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aafes</dc:creator>
  <cp:lastModifiedBy>BJF</cp:lastModifiedBy>
  <cp:revision>40</cp:revision>
  <dcterms:created xsi:type="dcterms:W3CDTF">2012-05-09T02:03:54Z</dcterms:created>
  <dcterms:modified xsi:type="dcterms:W3CDTF">2012-05-12T11:18:16Z</dcterms:modified>
</cp:coreProperties>
</file>