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0" r:id="rId3"/>
    <p:sldId id="267" r:id="rId4"/>
    <p:sldId id="275" r:id="rId5"/>
    <p:sldId id="279" r:id="rId6"/>
    <p:sldId id="280" r:id="rId7"/>
    <p:sldId id="272" r:id="rId8"/>
    <p:sldId id="268" r:id="rId9"/>
    <p:sldId id="271" r:id="rId10"/>
    <p:sldId id="270" r:id="rId11"/>
    <p:sldId id="269" r:id="rId12"/>
    <p:sldId id="276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29"/>
    <a:srgbClr val="FF9933"/>
    <a:srgbClr val="FF3300"/>
    <a:srgbClr val="604A7B"/>
    <a:srgbClr val="F6A232"/>
    <a:srgbClr val="F59413"/>
    <a:srgbClr val="FFFF66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22" autoAdjust="0"/>
  </p:normalViewPr>
  <p:slideViewPr>
    <p:cSldViewPr>
      <p:cViewPr>
        <p:scale>
          <a:sx n="50" d="100"/>
          <a:sy n="50" d="100"/>
        </p:scale>
        <p:origin x="-90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wwd:Downloads:CHARTS%20FOR%20POWERPOINT-1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ysClr val="window" lastClr="FFFFFF">
                <a:lumMod val="95000"/>
              </a:sysClr>
            </a:solidFill>
          </c:spPr>
          <c:dPt>
            <c:idx val="1"/>
            <c:spPr>
              <a:solidFill>
                <a:sysClr val="window" lastClr="FFFFFF"/>
              </a:solidFill>
            </c:spPr>
          </c:dPt>
          <c:dPt>
            <c:idx val="2"/>
            <c:spPr>
              <a:solidFill>
                <a:sysClr val="window" lastClr="FFFFFF"/>
              </a:solidFill>
            </c:spPr>
          </c:dPt>
          <c:dPt>
            <c:idx val="3"/>
            <c:spPr>
              <a:solidFill>
                <a:sysClr val="window" lastClr="FFFFFF"/>
              </a:solidFill>
            </c:spPr>
          </c:dPt>
          <c:dLbls>
            <c:dLbl>
              <c:idx val="0"/>
              <c:layout>
                <c:manualLayout>
                  <c:x val="5.0534277294179922E-3"/>
                  <c:y val="4.795031822887205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ysClr val="window" lastClr="FFFF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 </a:t>
                    </a:r>
                    <a:r>
                      <a:rPr lang="en-US" sz="1800" dirty="0">
                        <a:solidFill>
                          <a:sysClr val="window" lastClr="FFFF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$</a:t>
                    </a:r>
                    <a:r>
                      <a:rPr lang="en-US" sz="1800" dirty="0" smtClean="0">
                        <a:solidFill>
                          <a:sysClr val="window" lastClr="FFFFFF"/>
                        </a:solidFill>
                        <a:latin typeface="Arial" pitchFamily="34" charset="0"/>
                        <a:ea typeface="+mn-ea"/>
                        <a:cs typeface="Arial" pitchFamily="34" charset="0"/>
                      </a:rPr>
                      <a:t>20,400,000 </a:t>
                    </a:r>
                    <a:endParaRPr lang="en-US" sz="1800" dirty="0">
                      <a:solidFill>
                        <a:sysClr val="window" lastClr="FFFFFF"/>
                      </a:solidFill>
                      <a:latin typeface="Arial" pitchFamily="34" charset="0"/>
                      <a:ea typeface="+mn-ea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1"/>
              <c:layout>
                <c:manualLayout>
                  <c:x val="5.0534277294179922E-3"/>
                  <c:y val="5.077092518351179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800" dirty="0">
                        <a:latin typeface="Arial" pitchFamily="34" charset="0"/>
                        <a:cs typeface="Arial" pitchFamily="34" charset="0"/>
                      </a:rPr>
                      <a:t>$</a:t>
                    </a:r>
                    <a:r>
                      <a:rPr lang="en-US" sz="1800" dirty="0" smtClean="0">
                        <a:latin typeface="Arial" pitchFamily="34" charset="0"/>
                        <a:cs typeface="Arial" pitchFamily="34" charset="0"/>
                      </a:rPr>
                      <a:t>40,600,000 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3.3689518196120156E-3"/>
                  <c:y val="4.512971127423251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800" dirty="0" smtClean="0">
                        <a:latin typeface="Arial" pitchFamily="34" charset="0"/>
                        <a:cs typeface="Arial" pitchFamily="34" charset="0"/>
                      </a:rPr>
                      <a:t>$64,000,000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1.6844759098060169E-3"/>
                  <c:y val="4.2309104319592977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en-US" sz="1800" dirty="0">
                        <a:latin typeface="Arial" pitchFamily="34" charset="0"/>
                        <a:cs typeface="Arial" pitchFamily="34" charset="0"/>
                      </a:rPr>
                      <a:t>$</a:t>
                    </a:r>
                    <a:r>
                      <a:rPr lang="en-US" sz="1800" dirty="0" smtClean="0">
                        <a:latin typeface="Arial" pitchFamily="34" charset="0"/>
                        <a:cs typeface="Arial" pitchFamily="34" charset="0"/>
                      </a:rPr>
                      <a:t>75,700,000 </a:t>
                    </a:r>
                    <a:endParaRPr lang="en-US" sz="1800" dirty="0"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Val val="1"/>
            </c:dLbl>
            <c:spPr>
              <a:gradFill rotWithShape="1">
                <a:gsLst>
                  <a:gs pos="0">
                    <a:srgbClr val="00349E">
                      <a:shade val="51000"/>
                      <a:satMod val="130000"/>
                    </a:srgbClr>
                  </a:gs>
                  <a:gs pos="80000">
                    <a:srgbClr val="00349E">
                      <a:shade val="93000"/>
                      <a:satMod val="130000"/>
                    </a:srgbClr>
                  </a:gs>
                  <a:gs pos="100000">
                    <a:srgbClr val="00349E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/>
              <a:lstStyle/>
              <a:p>
                <a:pPr>
                  <a:defRPr>
                    <a:solidFill>
                      <a:sysClr val="window" lastClr="FFFF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numRef>
              <c:f>Sheet1!$B$15:$B$18</c:f>
              <c:numCache>
                <c:formatCode>General</c:formatCode>
                <c:ptCount val="4"/>
                <c:pt idx="0">
                  <c:v>2000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</c:numCache>
            </c:numRef>
          </c:cat>
          <c:val>
            <c:numRef>
              <c:f>Sheet1!$A$15:$A$18</c:f>
              <c:numCache>
                <c:formatCode>_("$"* #,##0.00_);_("$"* \(#,##0.00\);_("$"* "-"??_);_(@_)</c:formatCode>
                <c:ptCount val="4"/>
                <c:pt idx="0">
                  <c:v>20400000</c:v>
                </c:pt>
                <c:pt idx="1">
                  <c:v>40600000</c:v>
                </c:pt>
                <c:pt idx="2">
                  <c:v>64000000</c:v>
                </c:pt>
                <c:pt idx="3">
                  <c:v>75700000</c:v>
                </c:pt>
              </c:numCache>
            </c:numRef>
          </c:val>
        </c:ser>
        <c:axId val="56531968"/>
        <c:axId val="72733440"/>
      </c:barChart>
      <c:catAx>
        <c:axId val="56531968"/>
        <c:scaling>
          <c:orientation val="minMax"/>
        </c:scaling>
        <c:axPos val="b"/>
        <c:numFmt formatCode="General" sourceLinked="1"/>
        <c:tickLblPos val="nextTo"/>
        <c:crossAx val="72733440"/>
        <c:crosses val="autoZero"/>
        <c:auto val="1"/>
        <c:lblAlgn val="ctr"/>
        <c:lblOffset val="100"/>
      </c:catAx>
      <c:valAx>
        <c:axId val="72733440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&quot;$&quot;#,##0" sourceLinked="0"/>
        <c:tickLblPos val="nextTo"/>
        <c:crossAx val="56531968"/>
        <c:crosses val="autoZero"/>
        <c:crossBetween val="between"/>
      </c:valAx>
      <c:spPr>
        <a:gradFill rotWithShape="1">
          <a:gsLst>
            <a:gs pos="0">
              <a:srgbClr val="00349E">
                <a:shade val="51000"/>
                <a:satMod val="130000"/>
              </a:srgbClr>
            </a:gs>
            <a:gs pos="80000">
              <a:srgbClr val="00349E">
                <a:shade val="93000"/>
                <a:satMod val="130000"/>
              </a:srgbClr>
            </a:gs>
            <a:gs pos="100000">
              <a:srgbClr val="00349E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plotArea>
    <c:plotVisOnly val="1"/>
  </c:chart>
  <c:spPr>
    <a:ln>
      <a:solidFill>
        <a:schemeClr val="tx1"/>
      </a:solidFill>
    </a:ln>
  </c:spPr>
  <c:txPr>
    <a:bodyPr/>
    <a:lstStyle/>
    <a:p>
      <a:pPr>
        <a:defRPr b="1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0B54872-5EF1-4985-B86A-57E61B1CDE1C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E8CA4F9-C61A-4918-A031-8460D234A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A354E9-03B9-417A-9F0F-99E4F8BA3C39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536EB69-80CC-4D80-9E3D-B77E87EBF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58009B-BCE9-43C8-ADF7-95D31317F4B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172CC-CA53-44F1-94E5-4C39F132DB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3AE7B-587F-425D-A5C8-13410AA707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52E717-6B15-46EF-A740-A5A9DAF649D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79667F-D550-4E87-9A98-905A683F38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F16C94-0C3F-4789-AE1C-268DD2F221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634B3B-CBD1-4ACD-B0A8-78F4E61B91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038A4-F898-45C9-8981-D52D590E67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F22F81-B76F-4B60-97E0-F1836DCAC0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EF3FA-9E61-490F-8905-994F407C3CD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Rectangle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F0EFA0-1F8C-4F25-BACC-1E29607533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 userDrawn="1"/>
        </p:nvSpPr>
        <p:spPr>
          <a:xfrm>
            <a:off x="7162800" y="136525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DE9E39-D823-4F80-BE8C-BB8AE8FD8616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46925-A587-4E13-AD56-65EF9E01C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3947160" cy="2960370"/>
          </a:xfrm>
        </p:spPr>
        <p:txBody>
          <a:bodyPr anchor="b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E4981-683D-4E18-8B14-B658B43A25C4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2E65855-8BE7-4B2A-A7C2-94B610BCC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0ACF77-2E89-4B9B-8AC6-DA4DFACCB685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D1CEAE-DE82-4F1D-A969-B9583F3FA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152400" y="228600"/>
            <a:ext cx="1676400" cy="2743200"/>
          </a:xfrm>
        </p:spPr>
        <p:txBody>
          <a:bodyPr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629400" y="228600"/>
            <a:ext cx="1676400" cy="19050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152400" y="4724400"/>
            <a:ext cx="1676400" cy="1905000"/>
          </a:xfrm>
        </p:spPr>
        <p:txBody>
          <a:bodyPr anchor="b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6629400" y="4724400"/>
            <a:ext cx="1676400" cy="1905000"/>
          </a:xfrm>
        </p:spPr>
        <p:txBody>
          <a:bodyPr anchor="b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2817D6-244F-42EC-AF38-F6069DE71C71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C3E814-B604-4619-84B8-828CA6209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533400" y="63246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33400" y="3048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267200" y="63246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4267200" y="304800"/>
            <a:ext cx="3657600" cy="304800"/>
          </a:xfrm>
        </p:spPr>
        <p:txBody>
          <a:bodyPr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38B3BD-023F-4FF9-81BA-820ECC7EDF8D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F6F7E2-891C-46D0-8E6A-E06E28364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28600" y="3352800"/>
            <a:ext cx="8153400" cy="3048000"/>
          </a:xfrm>
        </p:spPr>
        <p:txBody>
          <a:bodyPr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E4B545-394D-4660-960B-0A7F577CEF1E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E483F6-80A4-43DF-8FA7-6D520E65C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874E1-674F-4811-B925-6A419F1EDCF3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E8F58C1-368C-43DE-88E9-645FE94B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FE7E92-EE2D-4B25-A24C-D6026726D7D7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5F0A9B-313C-4C4B-B081-3876DD4E9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5DCABA-7DD7-4D74-AD74-AD66266B0CAB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37C082D-C0F9-42B3-9271-21876F996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C924A1-3848-4A20-9335-29E5A6EC487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469275B-5FA2-4ED1-BFD8-6EB44407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6E8AE9-120A-48E3-83A0-EB6A23D07E71}" type="datetimeFigureOut">
              <a:rPr lang="en-US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F50ECB-AC83-4A69-A210-DB3746FF9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533400" y="5943600"/>
            <a:ext cx="7467600" cy="762000"/>
          </a:xfrm>
        </p:spPr>
        <p:txBody>
          <a:bodyPr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B39B72-BB83-4FA2-A8A2-2E84E74AE692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EFDDBA-E99F-4432-8855-CB43B41B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17988C-0C62-495F-8179-42D7B43A777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6258CB-A5AE-44AC-8826-5EDAD9DBE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A7F24-71CA-4CB4-93F8-558E55ECB224}" type="datetimeFigureOut">
              <a:rPr lang="en-US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344B-3944-405E-B3D0-70C0238EF0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5D0A-FFB5-4402-B0D8-193F06C1303C}" type="datetimeFigureOut">
              <a:rPr lang="en-US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C1B8D-C92B-46B7-9E8B-F38275954E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3810000"/>
          </a:xfrm>
        </p:spPr>
        <p:txBody>
          <a:bodyPr tIns="91440" bIns="9144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ABB87E-8AD2-4EED-BDE0-31A50677761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5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11E5A35-7410-4278-8DA1-292DB007C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extLst/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3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C82138-590A-4EF8-A8C9-F5E8AAF83E54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30B2578-75F3-4747-829C-92CA1F47B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/>
          <p:nvPr userDrawn="1"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22"/>
          <p:cNvSpPr/>
          <p:nvPr userDrawn="1"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23"/>
          <p:cNvSpPr/>
          <p:nvPr userDrawn="1"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10800000" flipV="1">
            <a:off x="434975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1"/>
          <p:cNvSpPr/>
          <p:nvPr userDrawn="1"/>
        </p:nvSpPr>
        <p:spPr>
          <a:xfrm>
            <a:off x="434975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BAADAF7-D994-427C-A3FA-D07BB887839B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5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229D14-757E-4B7E-81AC-F8252CBC1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85800" y="5257800"/>
            <a:ext cx="3429000" cy="12192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4343400" y="5257800"/>
            <a:ext cx="3429000" cy="12192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16C9DF-26E6-4D30-B585-79F4B88EB9B0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6607972-7EF7-4DF9-8DC7-9E67AE8B9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52400" y="4267200"/>
            <a:ext cx="4038600" cy="10668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343400" y="4267200"/>
            <a:ext cx="4038600" cy="1066800"/>
          </a:xfrm>
        </p:spPr>
        <p:txBody>
          <a:bodyPr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8C0071-BDFA-4632-9984-D3DB2FC65ED9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D68C60A-B51F-4ECC-80B0-BB741D15E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24400" y="3124200"/>
            <a:ext cx="3694177" cy="2983987"/>
          </a:xfrm>
        </p:spPr>
        <p:txBody>
          <a:bodyPr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4C1F4F-FB59-4D79-B6AD-F7B258D84E1A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D397DE-5675-462B-8C36-3704919D8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9"/>
          <p:cNvSpPr/>
          <p:nvPr/>
        </p:nvSpPr>
        <p:spPr>
          <a:xfrm>
            <a:off x="889000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86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0480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867400" y="4343400"/>
            <a:ext cx="2590800" cy="1676400"/>
          </a:xfrm>
        </p:spPr>
        <p:txBody>
          <a:bodyPr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D42D8D-73E0-436C-9216-0ACD9812F2CA}" type="datetimeFigureOut">
              <a:rPr lang="en-US"/>
              <a:pPr>
                <a:defRPr/>
              </a:pPr>
              <a:t>9/27/2011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3E774E6-63C6-4106-BDE3-11C00E7BD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744" y="3269456"/>
            <a:ext cx="6858000" cy="319088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482" y="3342481"/>
            <a:ext cx="6858000" cy="173037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1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69AF9EC-3F54-4C96-BFDF-8752870BF5E5}" type="datetimeFigureOut">
              <a:rPr lang="en-US"/>
              <a:pPr>
                <a:defRPr/>
              </a:pPr>
              <a:t>9/27/2011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1" y="3832225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042222-CCEE-4A4C-99C7-07A543381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96350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70" r:id="rId21"/>
    <p:sldLayoutId id="2147483669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/>
          </p:cNvSpPr>
          <p:nvPr>
            <p:ph type="body" sz="quarter" idx="10"/>
          </p:nvPr>
        </p:nvSpPr>
        <p:spPr>
          <a:xfrm>
            <a:off x="228600" y="5467350"/>
            <a:ext cx="8672513" cy="12382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smtClean="0"/>
              <a:t>Working Smarter and Together for Wild Horses and Burros</a:t>
            </a:r>
          </a:p>
        </p:txBody>
      </p:sp>
      <p:sp>
        <p:nvSpPr>
          <p:cNvPr id="26626" name="Rectangle 6"/>
          <p:cNvSpPr>
            <a:spLocks noGrp="1"/>
          </p:cNvSpPr>
          <p:nvPr>
            <p:ph type="body" sz="quarter" idx="15"/>
          </p:nvPr>
        </p:nvSpPr>
        <p:spPr>
          <a:xfrm>
            <a:off x="228600" y="5029200"/>
            <a:ext cx="6858000" cy="381000"/>
          </a:xfrm>
          <a:solidFill>
            <a:srgbClr val="FFFF37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900" i="1" smtClean="0">
                <a:solidFill>
                  <a:schemeClr val="tx1"/>
                </a:solidFill>
              </a:rPr>
              <a:t>Suzanne Roy, director, American Wild Horse Preservation Campaign</a:t>
            </a:r>
          </a:p>
        </p:txBody>
      </p:sp>
      <p:pic>
        <p:nvPicPr>
          <p:cNvPr id="26627" name="Picture 2" descr="C:\Users\My\AppData\Local\Microsoft\Windows\Temporary Internet Files\OLK43B8\wi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2363" y="1905000"/>
            <a:ext cx="4359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4800600"/>
          </a:xfrm>
          <a:solidFill>
            <a:schemeClr val="tx2">
              <a:lumMod val="75000"/>
            </a:schemeClr>
          </a:solidFill>
          <a:ln w="9525"/>
        </p:spPr>
      </p:sp>
      <p:pic>
        <p:nvPicPr>
          <p:cNvPr id="26629" name="Picture 2" descr="C:\Users\My\AppData\Local\Microsoft\Windows\Temporary Internet Files\OLK43B8\disappearing-hors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52400"/>
            <a:ext cx="5562600" cy="477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 rtlCol="0">
            <a:normAutofit fontScale="92500" lnSpcReduction="20000"/>
          </a:bodyPr>
          <a:lstStyle>
            <a:extLst/>
          </a:lstStyle>
          <a:p>
            <a:pPr marL="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    Roundup &amp; Removal Proven Ineffective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3010" name="Picture 6" descr="C:\Users\My\Desktop\BLM 2012 HMA at AML percent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7829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4800600"/>
            <a:ext cx="8610600" cy="1676400"/>
          </a:xfrm>
          <a:solidFill>
            <a:srgbClr val="92D050"/>
          </a:solidFill>
        </p:spPr>
        <p:txBody>
          <a:bodyPr/>
          <a:lstStyle/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Powerful Cattlemen’s Lobby </a:t>
            </a: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Lack of Unified Message on Solutions</a:t>
            </a: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BLM’s Cultural Bias</a:t>
            </a:r>
          </a:p>
          <a:p>
            <a:pPr eaLnBrk="1" hangingPunct="1"/>
            <a:endParaRPr lang="en-US" smtClean="0"/>
          </a:p>
        </p:txBody>
      </p:sp>
      <p:pic>
        <p:nvPicPr>
          <p:cNvPr id="45058" name="Picture 5" descr="COWS GRAZING IN WILD HORSE AREA KIMMERLEEE CURY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066800"/>
            <a:ext cx="4419600" cy="3316288"/>
          </a:xfrm>
        </p:spPr>
      </p:pic>
      <p:sp>
        <p:nvSpPr>
          <p:cNvPr id="5" name="Rectangle 4"/>
          <p:cNvSpPr/>
          <p:nvPr/>
        </p:nvSpPr>
        <p:spPr>
          <a:xfrm>
            <a:off x="0" y="228600"/>
            <a:ext cx="8610600" cy="6000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     Challenges</a:t>
            </a:r>
            <a:endParaRPr lang="en-US" sz="33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85800"/>
          </a:xfrm>
          <a:solidFill>
            <a:schemeClr val="accent4">
              <a:lumMod val="75000"/>
            </a:schemeClr>
          </a:solidFill>
        </p:spPr>
        <p:txBody>
          <a:bodyPr rtlCol="0">
            <a:no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300" dirty="0" smtClean="0">
                <a:solidFill>
                  <a:schemeClr val="bg1"/>
                </a:solidFill>
                <a:cs typeface="Calibri" pitchFamily="34" charset="0"/>
              </a:rPr>
              <a:t>   Moving Forward: Working Smarter &amp; Together</a:t>
            </a:r>
            <a:endParaRPr lang="en-US" sz="3300" dirty="0">
              <a:cs typeface="Calibri" pitchFamily="34" charset="0"/>
            </a:endParaRPr>
          </a:p>
        </p:txBody>
      </p:sp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0" y="4648200"/>
            <a:ext cx="8610600" cy="1384300"/>
          </a:xfrm>
          <a:prstGeom prst="rect">
            <a:avLst/>
          </a:prstGeom>
          <a:solidFill>
            <a:srgbClr val="FF942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 Grow the Grassroots </a:t>
            </a:r>
          </a:p>
          <a:p>
            <a:pPr lvl="3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 Unify Platform and Solutions</a:t>
            </a:r>
          </a:p>
          <a:p>
            <a:pPr lvl="3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</a:rPr>
              <a:t> Work Effectively with Congress</a:t>
            </a:r>
            <a:endParaRPr lang="en-US" sz="2800">
              <a:latin typeface="Calibri" pitchFamily="34" charset="0"/>
            </a:endParaRPr>
          </a:p>
        </p:txBody>
      </p:sp>
      <p:pic>
        <p:nvPicPr>
          <p:cNvPr id="47107" name="Picture 6" descr="HERD STANDING AROUND FOAL KIMERLEE CURYL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6505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C:\Users\My\Documents\BLM - WILD HORSES\wild horse pics\IMG_23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61060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638800"/>
            <a:ext cx="8610600" cy="12160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endParaRPr lang="en-US" sz="8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WildHorsePreservation.org</a:t>
            </a:r>
          </a:p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StopTheRoundups.com</a:t>
            </a:r>
            <a:endParaRPr lang="en-US" sz="900" dirty="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4191000"/>
            <a:ext cx="8610600" cy="2438400"/>
          </a:xfrm>
          <a:solidFill>
            <a:srgbClr val="56A7B2"/>
          </a:solidFill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chemeClr val="bg1"/>
                </a:solidFill>
              </a:rPr>
              <a:t>           </a:t>
            </a:r>
            <a:r>
              <a:rPr lang="en-US" sz="2800" b="1" dirty="0" smtClean="0">
                <a:solidFill>
                  <a:schemeClr val="bg1"/>
                </a:solidFill>
              </a:rPr>
              <a:t>American Wild Horse Preservation Campaign</a:t>
            </a:r>
          </a:p>
          <a:p>
            <a:pPr lvl="4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Established: 2004</a:t>
            </a:r>
          </a:p>
          <a:p>
            <a:pPr lvl="4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Goal: Unified Platform/Voice</a:t>
            </a:r>
          </a:p>
          <a:p>
            <a:pPr lvl="4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 45+ Coalition Partners</a:t>
            </a:r>
            <a:endParaRPr lang="en-US" sz="2800" b="1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43400" cy="3657600"/>
          </a:xfrm>
          <a:solidFill>
            <a:srgbClr val="604A7B"/>
          </a:solidFill>
        </p:spPr>
      </p:sp>
      <p:pic>
        <p:nvPicPr>
          <p:cNvPr id="28675" name="Picture 2" descr="C:\Users\My\Desktop\cro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3434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My\AppData\Local\Microsoft\Windows\Temporary Internet Files\OLK43B8\AWHPC LOGO SQ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914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4343400"/>
            <a:ext cx="8610600" cy="1981200"/>
          </a:xfrm>
          <a:solidFill>
            <a:srgbClr val="0070C0"/>
          </a:solidFill>
        </p:spPr>
        <p:txBody>
          <a:bodyPr/>
          <a:lstStyle/>
          <a:p>
            <a:pPr lvl="3" eaLnBrk="1" hangingPunct="1">
              <a:buFont typeface="Courier New" pitchFamily="49" charset="0"/>
              <a:buChar char="o"/>
            </a:pPr>
            <a:endParaRPr lang="en-US" sz="1000" smtClean="0">
              <a:solidFill>
                <a:schemeClr val="bg1"/>
              </a:solidFill>
            </a:endParaRP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Issue Weekly eNewsletter</a:t>
            </a: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Provide Easy-To-Use Action Alerts</a:t>
            </a:r>
          </a:p>
          <a:p>
            <a:pPr lvl="3" eaLnBrk="1" hangingPunct="1">
              <a:buFont typeface="Courier New" pitchFamily="49" charset="0"/>
              <a:buChar char="o"/>
            </a:pPr>
            <a:r>
              <a:rPr lang="en-US" sz="2800" smtClean="0">
                <a:solidFill>
                  <a:schemeClr val="bg1"/>
                </a:solidFill>
              </a:rPr>
              <a:t> Create Strong Public Record of Opposition </a:t>
            </a:r>
          </a:p>
          <a:p>
            <a:pPr eaLnBrk="1" hangingPunct="1"/>
            <a:endParaRPr lang="en-US" smtClean="0"/>
          </a:p>
        </p:txBody>
      </p:sp>
      <p:pic>
        <p:nvPicPr>
          <p:cNvPr id="30722" name="Picture 6" descr="MARK TERRELL WHITE STALL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90600"/>
            <a:ext cx="4648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2590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 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8610600" cy="6000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300" dirty="0">
                <a:solidFill>
                  <a:schemeClr val="bg1"/>
                </a:solidFill>
              </a:rPr>
              <a:t>     </a:t>
            </a:r>
            <a:r>
              <a:rPr lang="en-US" sz="33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Expanding Our Grassroots Network</a:t>
            </a:r>
            <a:endParaRPr lang="en-US" sz="33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 rtlCol="0">
            <a:normAutofit fontScale="92500" lnSpcReduction="2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    Litigation</a:t>
            </a:r>
            <a:endParaRPr lang="en-US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0" name="Rectangle 7"/>
          <p:cNvSpPr>
            <a:spLocks noChangeArrowheads="1"/>
          </p:cNvSpPr>
          <p:nvPr/>
        </p:nvSpPr>
        <p:spPr bwMode="auto">
          <a:xfrm>
            <a:off x="0" y="4343400"/>
            <a:ext cx="8610600" cy="1384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Stopped Sterilization on the Range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Exploring National Litigation Strategy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Monitoring BLM Activities </a:t>
            </a: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– i.e. Decision Records, etc.</a:t>
            </a:r>
          </a:p>
        </p:txBody>
      </p:sp>
      <p:pic>
        <p:nvPicPr>
          <p:cNvPr id="32771" name="Picture 7" descr="two stallions challeng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0668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        </a:t>
            </a:r>
            <a:r>
              <a:rPr lang="en-US" sz="3300" dirty="0" smtClean="0">
                <a:solidFill>
                  <a:schemeClr val="bg1"/>
                </a:solidFill>
              </a:rPr>
              <a:t>Observation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 rot="20980553">
            <a:off x="393620" y="1248084"/>
            <a:ext cx="3064824" cy="2118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 rot="439014">
            <a:off x="5626313" y="1083066"/>
            <a:ext cx="2800644" cy="237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457200" y="4114800"/>
            <a:ext cx="2742696" cy="1971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905000" cy="285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 rot="21249627">
            <a:off x="6942535" y="3951470"/>
            <a:ext cx="1371348" cy="173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 rot="21415726">
            <a:off x="4476392" y="4164334"/>
            <a:ext cx="1907275" cy="2171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300" dirty="0" smtClean="0">
                <a:solidFill>
                  <a:schemeClr val="bg1"/>
                </a:solidFill>
              </a:rPr>
              <a:t>      Public Education &amp; Media Outreach</a:t>
            </a:r>
            <a:endParaRPr lang="en-US" sz="3300" dirty="0">
              <a:solidFill>
                <a:schemeClr val="bg1"/>
              </a:solidFill>
            </a:endParaRP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8862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267200"/>
            <a:ext cx="3933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4419600"/>
            <a:ext cx="8610600" cy="2209800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lvl="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Issue that Moves People</a:t>
            </a:r>
          </a:p>
          <a:p>
            <a:pPr lvl="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BLM Statistics Support Our Position</a:t>
            </a:r>
          </a:p>
          <a:p>
            <a:pPr lvl="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Roundup &amp; Removal Proven Ineffective </a:t>
            </a:r>
          </a:p>
          <a:p>
            <a:pPr lvl="3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Economics</a:t>
            </a:r>
          </a:p>
          <a:p>
            <a:pPr lvl="1" eaLnBrk="1" hangingPunct="1">
              <a:buFont typeface="Courier New" pitchFamily="49" charset="0"/>
              <a:buChar char="o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6866" name="Picture 5" descr="choctaw herd -09 BY TS 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41400"/>
            <a:ext cx="45720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0" y="228600"/>
            <a:ext cx="86106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tIns="91440" bIns="91440">
            <a:normAutofit fontScale="92500" lnSpcReduction="20000"/>
          </a:bodyPr>
          <a:lstStyle>
            <a:extLst/>
          </a:lstStyle>
          <a:p>
            <a:pPr marL="0" lvl="1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+mn-lt"/>
                <a:cs typeface="+mn-cs"/>
              </a:rPr>
              <a:t>      Opportunities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3600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 rtlCol="0">
            <a:normAutofit fontScale="92500" lnSpcReduction="2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    Economics: Escalating Costs</a:t>
            </a:r>
            <a:endParaRPr lang="en-US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8" name="Chart 7"/>
          <p:cNvGraphicFramePr/>
          <p:nvPr/>
        </p:nvGraphicFramePr>
        <p:xfrm>
          <a:off x="609600" y="1066800"/>
          <a:ext cx="7162800" cy="495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0" y="228600"/>
            <a:ext cx="8610600" cy="609600"/>
          </a:xfrm>
          <a:solidFill>
            <a:schemeClr val="accent4">
              <a:lumMod val="75000"/>
            </a:schemeClr>
          </a:solidFill>
        </p:spPr>
        <p:txBody>
          <a:bodyPr rtlCol="0">
            <a:normAutofit fontScale="92500" lnSpcReduction="2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     Economics: Escalating Costs</a:t>
            </a:r>
            <a:endParaRPr lang="en-US" sz="3600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04386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1</TotalTime>
  <Words>137</Words>
  <Application>Microsoft Office PowerPoint</Application>
  <PresentationFormat>On-screen Show (4:3)</PresentationFormat>
  <Paragraphs>48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21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Calibri</vt:lpstr>
      <vt:lpstr>Courier New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ContemporaryPhotoAlbum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2</cp:revision>
  <dcterms:created xsi:type="dcterms:W3CDTF">2011-09-23T20:10:38Z</dcterms:created>
  <dcterms:modified xsi:type="dcterms:W3CDTF">2011-09-27T05:21:47Z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