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9" r:id="rId2"/>
    <p:sldId id="259" r:id="rId3"/>
    <p:sldId id="260" r:id="rId4"/>
    <p:sldId id="261" r:id="rId5"/>
    <p:sldId id="266" r:id="rId6"/>
    <p:sldId id="262" r:id="rId7"/>
    <p:sldId id="263" r:id="rId8"/>
    <p:sldId id="268" r:id="rId9"/>
    <p:sldId id="265" r:id="rId10"/>
    <p:sldId id="264" r:id="rId11"/>
    <p:sldId id="267" r:id="rId12"/>
  </p:sldIdLst>
  <p:sldSz cx="9144000" cy="6858000" type="screen4x3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62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621" cy="502707"/>
          </a:xfrm>
          <a:prstGeom prst="rect">
            <a:avLst/>
          </a:prstGeom>
        </p:spPr>
        <p:txBody>
          <a:bodyPr vert="horz" lIns="92738" tIns="46369" rIns="92738" bIns="4636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0934" y="0"/>
            <a:ext cx="2985621" cy="502707"/>
          </a:xfrm>
          <a:prstGeom prst="rect">
            <a:avLst/>
          </a:prstGeom>
        </p:spPr>
        <p:txBody>
          <a:bodyPr vert="horz" lIns="92738" tIns="46369" rIns="92738" bIns="46369" rtlCol="0"/>
          <a:lstStyle>
            <a:lvl1pPr algn="r">
              <a:defRPr sz="1200"/>
            </a:lvl1pPr>
          </a:lstStyle>
          <a:p>
            <a:fld id="{62BB6F55-50D9-4029-BFE2-386E841F558D}" type="datetimeFigureOut">
              <a:rPr lang="en-GB" smtClean="0"/>
              <a:t>05/11/2022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2538"/>
            <a:ext cx="450691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38" tIns="46369" rIns="92738" bIns="4636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495" y="4822442"/>
            <a:ext cx="5511174" cy="3945925"/>
          </a:xfrm>
          <a:prstGeom prst="rect">
            <a:avLst/>
          </a:prstGeom>
        </p:spPr>
        <p:txBody>
          <a:bodyPr vert="horz" lIns="92738" tIns="46369" rIns="92738" bIns="4636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93"/>
            <a:ext cx="2985621" cy="502707"/>
          </a:xfrm>
          <a:prstGeom prst="rect">
            <a:avLst/>
          </a:prstGeom>
        </p:spPr>
        <p:txBody>
          <a:bodyPr vert="horz" lIns="92738" tIns="46369" rIns="92738" bIns="4636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0934" y="9517593"/>
            <a:ext cx="2985621" cy="502707"/>
          </a:xfrm>
          <a:prstGeom prst="rect">
            <a:avLst/>
          </a:prstGeom>
        </p:spPr>
        <p:txBody>
          <a:bodyPr vert="horz" lIns="92738" tIns="46369" rIns="92738" bIns="46369" rtlCol="0" anchor="b"/>
          <a:lstStyle>
            <a:lvl1pPr algn="r">
              <a:defRPr sz="1200"/>
            </a:lvl1pPr>
          </a:lstStyle>
          <a:p>
            <a:fld id="{8AC1EA95-760C-4C13-AED6-E554FFAF25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93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4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5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5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ou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2476" y="3741172"/>
            <a:ext cx="7772400" cy="459345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483" y="4471335"/>
            <a:ext cx="4476750" cy="43636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00">
                <a:solidFill>
                  <a:schemeClr val="bg2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1"/>
          </p:nvPr>
        </p:nvSpPr>
        <p:spPr>
          <a:xfrm>
            <a:off x="478835" y="4124826"/>
            <a:ext cx="6184432" cy="47261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>
                <a:solidFill>
                  <a:schemeClr val="bg2"/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rgbClr val="007AA1"/>
                </a:solidFill>
                <a:latin typeface="Arial"/>
                <a:cs typeface="Arial"/>
              </a:defRPr>
            </a:lvl2pPr>
            <a:lvl3pPr marL="914400" indent="0">
              <a:buNone/>
              <a:defRPr sz="1800">
                <a:solidFill>
                  <a:srgbClr val="007AA1"/>
                </a:solidFill>
                <a:latin typeface="Arial"/>
                <a:cs typeface="Arial"/>
              </a:defRPr>
            </a:lvl3pPr>
            <a:lvl4pPr marL="1371600" indent="0">
              <a:buNone/>
              <a:defRPr sz="1800">
                <a:solidFill>
                  <a:srgbClr val="007AA1"/>
                </a:solidFill>
                <a:latin typeface="Arial"/>
                <a:cs typeface="Arial"/>
              </a:defRPr>
            </a:lvl4pPr>
            <a:lvl5pPr marL="1828800" indent="0">
              <a:buNone/>
              <a:defRPr sz="1800">
                <a:solidFill>
                  <a:srgbClr val="007AA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6986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20332490"/>
              </p:ext>
            </p:extLst>
          </p:nvPr>
        </p:nvGraphicFramePr>
        <p:xfrm>
          <a:off x="1466" y="1589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16" imgH="216" progId="TCLayout.ActiveDocument.1">
                  <p:embed/>
                </p:oleObj>
              </mc:Choice>
              <mc:Fallback>
                <p:oleObj name="think-cell Slide" r:id="rId3" imgW="216" imgH="216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66" y="1589"/>
                        <a:ext cx="1465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65127" y="381004"/>
            <a:ext cx="7331075" cy="476249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accent3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>
          <a:xfrm>
            <a:off x="368301" y="1832345"/>
            <a:ext cx="8467724" cy="397086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 baseline="0"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1401552" y="32650"/>
            <a:ext cx="24625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i="1" dirty="0">
                <a:solidFill>
                  <a:srgbClr val="FF0000"/>
                </a:solidFill>
                <a:cs typeface="Arial" panose="020B0604020202020204" pitchFamily="34" charset="0"/>
              </a:rPr>
              <a:t>Work in progress – for discussion</a:t>
            </a:r>
          </a:p>
        </p:txBody>
      </p:sp>
    </p:spTree>
    <p:extLst>
      <p:ext uri="{BB962C8B-B14F-4D97-AF65-F5344CB8AC3E}">
        <p14:creationId xmlns:p14="http://schemas.microsoft.com/office/powerpoint/2010/main" val="3074362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65127" y="381004"/>
            <a:ext cx="7331075" cy="476249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accent3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1401552" y="32650"/>
            <a:ext cx="24625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i="1" dirty="0">
                <a:solidFill>
                  <a:srgbClr val="FF0000"/>
                </a:solidFill>
                <a:cs typeface="Arial" panose="020B0604020202020204" pitchFamily="34" charset="0"/>
              </a:rPr>
              <a:t>Work in progress – for discussion</a:t>
            </a:r>
          </a:p>
        </p:txBody>
      </p:sp>
    </p:spTree>
    <p:extLst>
      <p:ext uri="{BB962C8B-B14F-4D97-AF65-F5344CB8AC3E}">
        <p14:creationId xmlns:p14="http://schemas.microsoft.com/office/powerpoint/2010/main" val="3312830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401552" y="32650"/>
            <a:ext cx="24625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i="1" dirty="0">
                <a:solidFill>
                  <a:srgbClr val="FF0000"/>
                </a:solidFill>
                <a:cs typeface="Arial" panose="020B0604020202020204" pitchFamily="34" charset="0"/>
              </a:rPr>
              <a:t>Work in progress – for discussion</a:t>
            </a:r>
          </a:p>
        </p:txBody>
      </p:sp>
    </p:spTree>
    <p:extLst>
      <p:ext uri="{BB962C8B-B14F-4D97-AF65-F5344CB8AC3E}">
        <p14:creationId xmlns:p14="http://schemas.microsoft.com/office/powerpoint/2010/main" val="484477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8711701"/>
              </p:ext>
            </p:extLst>
          </p:nvPr>
        </p:nvGraphicFramePr>
        <p:xfrm>
          <a:off x="1466" y="1589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66" y="1589"/>
                        <a:ext cx="1465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1401552" y="32650"/>
            <a:ext cx="24625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i="1" dirty="0">
                <a:solidFill>
                  <a:srgbClr val="FF0000"/>
                </a:solidFill>
                <a:cs typeface="Arial" panose="020B0604020202020204" pitchFamily="34" charset="0"/>
              </a:rPr>
              <a:t>Work in progress – for discussion</a:t>
            </a:r>
          </a:p>
        </p:txBody>
      </p:sp>
    </p:spTree>
    <p:extLst>
      <p:ext uri="{BB962C8B-B14F-4D97-AF65-F5344CB8AC3E}">
        <p14:creationId xmlns:p14="http://schemas.microsoft.com/office/powerpoint/2010/main" val="2642350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49970114"/>
              </p:ext>
            </p:extLst>
          </p:nvPr>
        </p:nvGraphicFramePr>
        <p:xfrm>
          <a:off x="1588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16" imgH="216" progId="TCLayout.ActiveDocument.1">
                  <p:embed/>
                </p:oleObj>
              </mc:Choice>
              <mc:Fallback>
                <p:oleObj name="think-cell Slide" r:id="rId3" imgW="216" imgH="216" progId="TCLayout.ActiveDocument.1">
                  <p:embed/>
                  <p:pic>
                    <p:nvPicPr>
                      <p:cNvPr id="5" name="Object 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90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22031" y="1508760"/>
            <a:ext cx="8305566" cy="4590288"/>
          </a:xfrm>
        </p:spPr>
        <p:txBody>
          <a:bodyPr lIns="0" tIns="0" rIns="0" bIns="0"/>
          <a:lstStyle>
            <a:lvl1pPr>
              <a:spcBef>
                <a:spcPts val="384"/>
              </a:spcBef>
              <a:defRPr/>
            </a:lvl1pPr>
            <a:lvl2pPr marL="457200" indent="-230400">
              <a:spcBef>
                <a:spcPts val="384"/>
              </a:spcBef>
              <a:defRPr/>
            </a:lvl2pPr>
            <a:lvl3pPr marL="914400" indent="-230400">
              <a:spcBef>
                <a:spcPts val="384"/>
              </a:spcBef>
              <a:defRPr/>
            </a:lvl3pPr>
            <a:lvl4pPr marL="1375200" indent="-234000">
              <a:spcBef>
                <a:spcPts val="384"/>
              </a:spcBef>
              <a:defRPr/>
            </a:lvl4pPr>
            <a:lvl5pPr marL="2059200" indent="-230400">
              <a:spcBef>
                <a:spcPts val="384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1401552" y="32650"/>
            <a:ext cx="24625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i="1" dirty="0">
                <a:solidFill>
                  <a:srgbClr val="FF0000"/>
                </a:solidFill>
                <a:cs typeface="Arial" panose="020B0604020202020204" pitchFamily="34" charset="0"/>
              </a:rPr>
              <a:t>Work in progress – for discussion</a:t>
            </a:r>
          </a:p>
        </p:txBody>
      </p:sp>
    </p:spTree>
    <p:extLst>
      <p:ext uri="{BB962C8B-B14F-4D97-AF65-F5344CB8AC3E}">
        <p14:creationId xmlns:p14="http://schemas.microsoft.com/office/powerpoint/2010/main" val="305625247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96847189"/>
              </p:ext>
            </p:extLst>
          </p:nvPr>
        </p:nvGraphicFramePr>
        <p:xfrm>
          <a:off x="1466" y="1589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66" y="1589"/>
                        <a:ext cx="1465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Titelmasterformat</a:t>
            </a:r>
            <a:r>
              <a:rPr lang="en-US" dirty="0"/>
              <a:t> </a:t>
            </a:r>
            <a:r>
              <a:rPr lang="en-US" dirty="0" err="1"/>
              <a:t>durch</a:t>
            </a:r>
            <a:r>
              <a:rPr lang="en-US" dirty="0"/>
              <a:t> </a:t>
            </a:r>
            <a:r>
              <a:rPr lang="en-US" dirty="0" err="1"/>
              <a:t>Klicken</a:t>
            </a:r>
            <a:r>
              <a:rPr lang="en-US" dirty="0"/>
              <a:t> </a:t>
            </a:r>
            <a:r>
              <a:rPr lang="en-US" dirty="0" err="1"/>
              <a:t>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Textmasterformat</a:t>
            </a:r>
            <a:r>
              <a:rPr lang="en-US" dirty="0"/>
              <a:t> </a:t>
            </a:r>
            <a:r>
              <a:rPr lang="en-US" dirty="0" err="1"/>
              <a:t>bearbeiten</a:t>
            </a:r>
            <a:endParaRPr lang="en-US" dirty="0"/>
          </a:p>
          <a:p>
            <a:pPr lvl="1"/>
            <a:r>
              <a:rPr lang="en-US" dirty="0" err="1"/>
              <a:t>Zweite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2"/>
            <a:r>
              <a:rPr lang="en-US" dirty="0" err="1"/>
              <a:t>Dritte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3"/>
            <a:r>
              <a:rPr lang="en-US" dirty="0" err="1"/>
              <a:t>Vierte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4"/>
            <a:r>
              <a:rPr lang="en-US" dirty="0" err="1"/>
              <a:t>Fünfte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589950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2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90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48825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45196195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2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06000" y="1173600"/>
            <a:ext cx="8492400" cy="506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288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318326291"/>
              </p:ext>
            </p:extLst>
          </p:nvPr>
        </p:nvGraphicFramePr>
        <p:xfrm>
          <a:off x="1466" y="1589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3" imgW="216" imgH="216" progId="TCLayout.ActiveDocument.1">
                  <p:embed/>
                </p:oleObj>
              </mc:Choice>
              <mc:Fallback>
                <p:oleObj name="think-cell Slide" r:id="rId13" imgW="216" imgH="216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466" y="1589"/>
                        <a:ext cx="1465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Bild 7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04021" y="360567"/>
            <a:ext cx="886048" cy="399201"/>
          </a:xfrm>
          <a:prstGeom prst="rect">
            <a:avLst/>
          </a:prstGeom>
        </p:spPr>
      </p:pic>
      <p:sp>
        <p:nvSpPr>
          <p:cNvPr id="10" name="Textfeld 10"/>
          <p:cNvSpPr txBox="1">
            <a:spLocks noChangeArrowheads="1"/>
          </p:cNvSpPr>
          <p:nvPr userDrawn="1"/>
        </p:nvSpPr>
        <p:spPr bwMode="auto">
          <a:xfrm>
            <a:off x="8562025" y="6583416"/>
            <a:ext cx="37782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</a:pPr>
            <a:fld id="{8C26627F-974C-1A4F-928C-D39FE973BC0F}" type="slidenum">
              <a:rPr lang="de-DE" sz="700">
                <a:solidFill>
                  <a:srgbClr val="0085CA"/>
                </a:solidFill>
                <a:latin typeface="Arial" charset="0"/>
                <a:cs typeface="Arial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de-DE" sz="700" dirty="0">
              <a:solidFill>
                <a:srgbClr val="0085CA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538" y="381600"/>
            <a:ext cx="7330708" cy="47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862" y="1832400"/>
            <a:ext cx="8467200" cy="410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428389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marL="0" marR="0" indent="0" algn="l" defTabSz="4572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tabLst/>
        <a:defRPr lang="en-US" sz="2400" kern="1200" dirty="0">
          <a:solidFill>
            <a:schemeClr val="accent3"/>
          </a:solidFill>
          <a:latin typeface="Arial"/>
          <a:ea typeface="ＭＳ Ｐゴシック" charset="0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0" marR="0" indent="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Tx/>
        <a:buNone/>
        <a:tabLst/>
        <a:defRPr lang="en-US" sz="1400" b="1" i="0" kern="1200" dirty="0" smtClean="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457200" marR="0" indent="-2286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1"/>
        </a:buClr>
        <a:buSzTx/>
        <a:buFont typeface="Arial" panose="020B0604020202020204" pitchFamily="34" charset="0"/>
        <a:buChar char="•"/>
        <a:tabLst/>
        <a:defRPr lang="en-US" sz="1200" kern="1200" baseline="0" dirty="0" smtClean="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914400" marR="0" indent="-2286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1"/>
        </a:buClr>
        <a:buSzTx/>
        <a:buFont typeface="Arial" pitchFamily="34" charset="0"/>
        <a:buChar char="–"/>
        <a:tabLst/>
        <a:defRPr lang="en-US" sz="1200" kern="1200" baseline="0" dirty="0" smtClean="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48C62-773C-CD86-0BF3-140BDF949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Business Case - Acquisition</a:t>
            </a:r>
          </a:p>
        </p:txBody>
      </p:sp>
      <p:pic>
        <p:nvPicPr>
          <p:cNvPr id="6" name="Content Placeholder 5" descr="Logo&#10;&#10;Description automatically generated">
            <a:extLst>
              <a:ext uri="{FF2B5EF4-FFF2-40B4-BE49-F238E27FC236}">
                <a16:creationId xmlns:a16="http://schemas.microsoft.com/office/drawing/2014/main" id="{05EDE4C7-4B83-E5FD-79F6-CF1100C9AD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086000"/>
            <a:ext cx="5065632" cy="3712219"/>
          </a:xfr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4877D0A-4AF7-10BF-330B-77AB1CFDB5DA}"/>
              </a:ext>
            </a:extLst>
          </p:cNvPr>
          <p:cNvSpPr/>
          <p:nvPr/>
        </p:nvSpPr>
        <p:spPr>
          <a:xfrm>
            <a:off x="7620000" y="152400"/>
            <a:ext cx="1524000" cy="704400"/>
          </a:xfrm>
          <a:prstGeom prst="rect">
            <a:avLst/>
          </a:prstGeom>
          <a:solidFill>
            <a:schemeClr val="tx2"/>
          </a:solidFill>
          <a:ln w="635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 err="1">
              <a:solidFill>
                <a:schemeClr val="bg1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9522D0F-8EB2-A31E-A327-7B941051ED5F}"/>
              </a:ext>
            </a:extLst>
          </p:cNvPr>
          <p:cNvSpPr txBox="1">
            <a:spLocks/>
          </p:cNvSpPr>
          <p:nvPr/>
        </p:nvSpPr>
        <p:spPr>
          <a:xfrm>
            <a:off x="2113716" y="5055128"/>
            <a:ext cx="4343400" cy="47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2400" kern="1200" dirty="0">
                <a:solidFill>
                  <a:schemeClr val="accent3"/>
                </a:solidFill>
                <a:latin typeface="Arial"/>
                <a:ea typeface="ＭＳ Ｐゴシック" charset="0"/>
                <a:cs typeface="Arial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GB" dirty="0"/>
              <a:t>Lefty Panayiotou – June 2022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ECF0B2-FD39-2D0D-4AC0-CB7D10B2F844}"/>
              </a:ext>
            </a:extLst>
          </p:cNvPr>
          <p:cNvSpPr txBox="1"/>
          <p:nvPr/>
        </p:nvSpPr>
        <p:spPr>
          <a:xfrm>
            <a:off x="914400" y="5530328"/>
            <a:ext cx="678184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Disclaimer: Where Information provided includes Opinions and Interpretations of the Author or data sourced from other Information Providers – the Author provides no guarantee as to the correctness nor interpretation made, nor use of the information or comments to make investment decisions.</a:t>
            </a:r>
          </a:p>
        </p:txBody>
      </p:sp>
    </p:spTree>
    <p:extLst>
      <p:ext uri="{BB962C8B-B14F-4D97-AF65-F5344CB8AC3E}">
        <p14:creationId xmlns:p14="http://schemas.microsoft.com/office/powerpoint/2010/main" val="335795147"/>
      </p:ext>
    </p:extLst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GB" dirty="0"/>
              <a:t>Possible Growth Strategies through further acquisition could include: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/>
              <a:t>Infrastructure savings with shared locations</a:t>
            </a:r>
          </a:p>
          <a:p>
            <a:endParaRPr lang="en-GB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/>
              <a:t>Shared centralised resource – Legal, HR, Finance, Marketing, bidding, </a:t>
            </a:r>
            <a:r>
              <a:rPr lang="en-GB" b="0" dirty="0" err="1"/>
              <a:t>etc</a:t>
            </a:r>
            <a:endParaRPr lang="en-GB" b="0" dirty="0"/>
          </a:p>
          <a:p>
            <a:endParaRPr lang="en-GB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/>
              <a:t>Shared local IT support &amp; infrastructure</a:t>
            </a:r>
          </a:p>
          <a:p>
            <a:endParaRPr lang="en-GB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/>
              <a:t>Insurance cost from common policies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/>
              <a:t>Improved sales and marketing</a:t>
            </a:r>
          </a:p>
          <a:p>
            <a:endParaRPr lang="en-GB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/>
              <a:t>Economies of scale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/>
              <a:t>Reduced staff and related costs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Proposal obviously subject to legal and financial due-diligence.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Costain PLC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658C84B-3D39-39FB-1B98-3855628F65FD}"/>
              </a:ext>
            </a:extLst>
          </p:cNvPr>
          <p:cNvSpPr/>
          <p:nvPr/>
        </p:nvSpPr>
        <p:spPr>
          <a:xfrm>
            <a:off x="7620000" y="152400"/>
            <a:ext cx="1524000" cy="704400"/>
          </a:xfrm>
          <a:prstGeom prst="rect">
            <a:avLst/>
          </a:prstGeom>
          <a:solidFill>
            <a:schemeClr val="tx2"/>
          </a:solidFill>
          <a:ln w="635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935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Rationale for Acquisition of Costain PLC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/>
              <a:t>Costain has a strong Global Brand identity and Reputation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/>
              <a:t>Established business since 1865, Profitable and a Market Leader in its core Growth Markets of Transportation, Water, Energy and Defence, has a £4.2bn committed Order Book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Results in 2019/2020 were impacted by One-off Costs: due to impact of charges on the A465 contract (£45.4 million) and Peterborough &amp;  Huntingdon contract (£49.3 million), the result of an arbitration award (£9.7m) and aggregate charges for the loss on disposal and asset impairment  for the Group’s non-core business assets in Spain (£8.9m)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Share price has suffered from One-off Losses and </a:t>
            </a:r>
            <a:r>
              <a:rPr lang="en-GB" b="0" dirty="0"/>
              <a:t>current Market Cap is only £107m, with Net Cash of £119m, making the Acquisition/ Enterprise Value of Costain attractive</a:t>
            </a:r>
            <a:endParaRPr lang="en-US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Productivity Levels affected by Covid-19 have since been restored ( up to 90% by July 2020)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Adjusted Operating Profits were £18m and £30m in 2020/2021 respectively before Adjusting Items, and 2022/23 Profit forecasts  are positive and growing – representing instant access to profitability, as well as utilization of historic Tax Losses, and synergistic savings post acquisition</a:t>
            </a:r>
          </a:p>
          <a:p>
            <a:endParaRPr lang="en-US" dirty="0"/>
          </a:p>
          <a:p>
            <a:r>
              <a:rPr lang="en-US" dirty="0"/>
              <a:t>Post Acquisition Growth Strategy</a:t>
            </a:r>
          </a:p>
          <a:p>
            <a:endParaRPr lang="en-US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Realization of Synergy Savings in Overheads (Offices, Legal, HR, Finance, IT, Insurances, </a:t>
            </a:r>
            <a:r>
              <a:rPr lang="en-US" b="0" dirty="0" err="1"/>
              <a:t>etc</a:t>
            </a:r>
            <a:r>
              <a:rPr lang="en-US" b="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Economies of Scale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Merged Management Changes, improved Leadership, Marketing, Operational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Access to new Overseas Markets and investment in related Market growth and Diversification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Business Case - Summary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8D3564E-66E1-586B-9B4C-1B309CF0F318}"/>
              </a:ext>
            </a:extLst>
          </p:cNvPr>
          <p:cNvSpPr/>
          <p:nvPr/>
        </p:nvSpPr>
        <p:spPr>
          <a:xfrm>
            <a:off x="7620000" y="152400"/>
            <a:ext cx="1524000" cy="704400"/>
          </a:xfrm>
          <a:prstGeom prst="rect">
            <a:avLst/>
          </a:prstGeom>
          <a:solidFill>
            <a:schemeClr val="tx2"/>
          </a:solidFill>
          <a:ln w="635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952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b="0" dirty="0"/>
              <a:t>The key has been to identify a company that is well know, is profitable, has potential future growth prospects, a confirmed order book, and presents opportunity to utilise any tax losses and maximise potential return.</a:t>
            </a:r>
          </a:p>
          <a:p>
            <a:endParaRPr lang="en-GB" dirty="0"/>
          </a:p>
          <a:p>
            <a:r>
              <a:rPr lang="en-GB" dirty="0" err="1"/>
              <a:t>Costain</a:t>
            </a:r>
            <a:r>
              <a:rPr lang="en-GB" dirty="0"/>
              <a:t> PLC fits this criteria, with: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/>
              <a:t>Established business since 1865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/>
              <a:t>Profitable in core activities and markets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/>
              <a:t>£4.2bn committed order book, with £2 </a:t>
            </a:r>
            <a:r>
              <a:rPr lang="en-GB" b="0" dirty="0" err="1"/>
              <a:t>bn</a:t>
            </a:r>
            <a:r>
              <a:rPr lang="en-GB" b="0" dirty="0"/>
              <a:t> orders secured in first 6 months of 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/>
              <a:t>6 months results to June 2020 reflects pre-tax loss of £92.3M, but r</a:t>
            </a:r>
            <a:r>
              <a:rPr lang="en-US" b="0" dirty="0" err="1"/>
              <a:t>esults</a:t>
            </a:r>
            <a:r>
              <a:rPr lang="en-US" b="0" dirty="0"/>
              <a:t> impacted by extraordinary charges due to A465 contract (£45.4 million) and Peterborough &amp; Huntingdon contract (£49.3 million); with £3.8M pre-tax profits from other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Current share price is 38.9p with market cap based on c.275m issued shares of £106.87M. 12 month high at £2.17 with market cap then at £597M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0" dirty="0"/>
          </a:p>
          <a:p>
            <a:endParaRPr lang="en-GB" b="0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Business Case - Acquisition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4343037"/>
            <a:ext cx="5791200" cy="189576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7AAA707-750C-FE68-6FFC-CFEA54FBA5FF}"/>
              </a:ext>
            </a:extLst>
          </p:cNvPr>
          <p:cNvSpPr/>
          <p:nvPr/>
        </p:nvSpPr>
        <p:spPr>
          <a:xfrm>
            <a:off x="7620000" y="152400"/>
            <a:ext cx="1524000" cy="704400"/>
          </a:xfrm>
          <a:prstGeom prst="rect">
            <a:avLst/>
          </a:prstGeom>
          <a:solidFill>
            <a:schemeClr val="tx2"/>
          </a:solidFill>
          <a:ln w="635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895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Core Markets:</a:t>
            </a:r>
          </a:p>
          <a:p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Transportation</a:t>
            </a:r>
          </a:p>
          <a:p>
            <a:r>
              <a:rPr lang="en-US" dirty="0"/>
              <a:t>	</a:t>
            </a:r>
            <a:r>
              <a:rPr lang="en-US" b="0" dirty="0"/>
              <a:t>- Highways England RIS2 and Network Rail CP6</a:t>
            </a:r>
          </a:p>
          <a:p>
            <a:r>
              <a:rPr lang="en-US" b="0" dirty="0"/>
              <a:t>	- HS2 </a:t>
            </a:r>
          </a:p>
          <a:p>
            <a:r>
              <a:rPr lang="en-US" b="0" dirty="0"/>
              <a:t>	- Government’s Project SPEED</a:t>
            </a:r>
          </a:p>
          <a:p>
            <a:r>
              <a:rPr lang="en-US" b="0" dirty="0"/>
              <a:t>	- Aviation clients</a:t>
            </a:r>
          </a:p>
          <a:p>
            <a:pPr marL="342900" indent="-342900">
              <a:buAutoNum type="arabicPeriod" startAt="2"/>
            </a:pPr>
            <a:r>
              <a:rPr lang="en-US" dirty="0"/>
              <a:t>Water</a:t>
            </a:r>
          </a:p>
          <a:p>
            <a:r>
              <a:rPr lang="en-US" dirty="0"/>
              <a:t>	</a:t>
            </a:r>
            <a:r>
              <a:rPr lang="en-US" b="0" dirty="0"/>
              <a:t>- Water companies progressing approved AMP7 investment programs</a:t>
            </a:r>
          </a:p>
          <a:p>
            <a:r>
              <a:rPr lang="en-US" b="0" dirty="0"/>
              <a:t>	- Clients include Anglian Water and Thames Tideway</a:t>
            </a:r>
            <a:endParaRPr lang="en-US" dirty="0"/>
          </a:p>
          <a:p>
            <a:pPr marL="342900" indent="-342900">
              <a:buAutoNum type="arabicPeriod" startAt="3"/>
            </a:pPr>
            <a:r>
              <a:rPr lang="en-US" dirty="0"/>
              <a:t>Energy</a:t>
            </a:r>
          </a:p>
          <a:p>
            <a:r>
              <a:rPr lang="en-US" dirty="0"/>
              <a:t>	</a:t>
            </a:r>
            <a:r>
              <a:rPr lang="en-US" b="0" dirty="0"/>
              <a:t>- Energy investment programs</a:t>
            </a:r>
          </a:p>
          <a:p>
            <a:r>
              <a:rPr lang="en-US" b="0" dirty="0"/>
              <a:t>	- Government progressing pathfinder schemes looking to increase zero</a:t>
            </a:r>
          </a:p>
          <a:p>
            <a:r>
              <a:rPr lang="en-US" b="0" dirty="0"/>
              <a:t>	  carbon energy</a:t>
            </a:r>
          </a:p>
          <a:p>
            <a:r>
              <a:rPr lang="en-US" b="0" dirty="0"/>
              <a:t>	- No longer pursuing Energy EPC contracts</a:t>
            </a:r>
          </a:p>
          <a:p>
            <a:pPr marL="342900" indent="-342900">
              <a:buAutoNum type="arabicPeriod" startAt="4"/>
            </a:pPr>
            <a:r>
              <a:rPr lang="en-US" dirty="0" err="1"/>
              <a:t>Defence</a:t>
            </a:r>
            <a:endParaRPr lang="en-US" dirty="0"/>
          </a:p>
          <a:p>
            <a:r>
              <a:rPr lang="en-US" dirty="0"/>
              <a:t>	</a:t>
            </a:r>
            <a:r>
              <a:rPr lang="en-US" b="0" dirty="0"/>
              <a:t>- Critical </a:t>
            </a:r>
            <a:r>
              <a:rPr lang="en-US" b="0" dirty="0" err="1"/>
              <a:t>defence</a:t>
            </a:r>
            <a:r>
              <a:rPr lang="en-US" b="0" dirty="0"/>
              <a:t> equipment related programs</a:t>
            </a:r>
          </a:p>
          <a:p>
            <a:endParaRPr lang="en-US" dirty="0"/>
          </a:p>
          <a:p>
            <a:endParaRPr lang="en-US" b="0" dirty="0"/>
          </a:p>
          <a:p>
            <a:r>
              <a:rPr lang="en-US" b="0" dirty="0"/>
              <a:t>	</a:t>
            </a:r>
          </a:p>
          <a:p>
            <a:r>
              <a:rPr lang="en-US" b="0" dirty="0"/>
              <a:t>	</a:t>
            </a:r>
          </a:p>
          <a:p>
            <a:pPr marL="342900" indent="-342900">
              <a:buFont typeface="+mj-lt"/>
              <a:buAutoNum type="arabicPeriod"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Costain</a:t>
            </a:r>
            <a:r>
              <a:rPr lang="en-GB" dirty="0"/>
              <a:t> PLC - Overview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1EF9D4-5C11-6E4D-D30D-37745081D1BE}"/>
              </a:ext>
            </a:extLst>
          </p:cNvPr>
          <p:cNvSpPr/>
          <p:nvPr/>
        </p:nvSpPr>
        <p:spPr>
          <a:xfrm>
            <a:off x="7620000" y="152400"/>
            <a:ext cx="1524000" cy="704400"/>
          </a:xfrm>
          <a:prstGeom prst="rect">
            <a:avLst/>
          </a:prstGeom>
          <a:solidFill>
            <a:schemeClr val="tx2"/>
          </a:solidFill>
          <a:ln w="635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265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365538" y="1066800"/>
            <a:ext cx="8016462" cy="5105400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Costain</a:t>
            </a:r>
            <a:r>
              <a:rPr lang="en-GB" dirty="0"/>
              <a:t> PLC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741" y="1143001"/>
            <a:ext cx="8638660" cy="449579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609AC4E-7D64-8774-9C84-75AFE155B091}"/>
              </a:ext>
            </a:extLst>
          </p:cNvPr>
          <p:cNvSpPr/>
          <p:nvPr/>
        </p:nvSpPr>
        <p:spPr>
          <a:xfrm>
            <a:off x="7620000" y="152400"/>
            <a:ext cx="1524000" cy="704400"/>
          </a:xfrm>
          <a:prstGeom prst="rect">
            <a:avLst/>
          </a:prstGeom>
          <a:solidFill>
            <a:schemeClr val="tx2"/>
          </a:solidFill>
          <a:ln w="635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881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Notes to Financial summary:</a:t>
            </a:r>
          </a:p>
          <a:p>
            <a:endParaRPr lang="en-GB" dirty="0"/>
          </a:p>
          <a:p>
            <a:pPr marL="342900" indent="-342900">
              <a:buAutoNum type="arabicPeriod"/>
            </a:pPr>
            <a:r>
              <a:rPr lang="en-US" dirty="0"/>
              <a:t>Results before impact of charges due to A465 contract (£45.4 million) and Peterborough &amp;</a:t>
            </a:r>
          </a:p>
          <a:p>
            <a:r>
              <a:rPr lang="en-US" dirty="0"/>
              <a:t>       Huntingdon contract (£49.3 million). 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 startAt="3"/>
            </a:pPr>
            <a:r>
              <a:rPr lang="en-US" dirty="0"/>
              <a:t>2019 reported figures include the impact of one-off cost of £9.7M in respect of an arbitration</a:t>
            </a:r>
          </a:p>
          <a:p>
            <a:r>
              <a:rPr lang="en-US" dirty="0"/>
              <a:t>       award and a one-off aggregate charge of £8.9M for the loss on disposal and asset impairment</a:t>
            </a:r>
          </a:p>
          <a:p>
            <a:r>
              <a:rPr lang="en-US" dirty="0"/>
              <a:t>       for the Group’s non-core business assets in Spain.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Costain</a:t>
            </a:r>
            <a:r>
              <a:rPr lang="en-GB" dirty="0"/>
              <a:t> PLC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6799532-E008-7453-95AD-94D22858BDED}"/>
              </a:ext>
            </a:extLst>
          </p:cNvPr>
          <p:cNvSpPr/>
          <p:nvPr/>
        </p:nvSpPr>
        <p:spPr>
          <a:xfrm>
            <a:off x="7620000" y="152400"/>
            <a:ext cx="1524000" cy="704400"/>
          </a:xfrm>
          <a:prstGeom prst="rect">
            <a:avLst/>
          </a:prstGeom>
          <a:solidFill>
            <a:schemeClr val="tx2"/>
          </a:solidFill>
          <a:ln w="635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174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000" y="1066800"/>
            <a:ext cx="8492400" cy="5172000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306000" y="1066800"/>
            <a:ext cx="8492400" cy="5172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Costain</a:t>
            </a:r>
            <a:r>
              <a:rPr lang="en-GB" dirty="0"/>
              <a:t> PLC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BDAE7D-D82E-75F9-BB36-98A30544F139}"/>
              </a:ext>
            </a:extLst>
          </p:cNvPr>
          <p:cNvSpPr/>
          <p:nvPr/>
        </p:nvSpPr>
        <p:spPr>
          <a:xfrm>
            <a:off x="7620000" y="152400"/>
            <a:ext cx="1524000" cy="704400"/>
          </a:xfrm>
          <a:prstGeom prst="rect">
            <a:avLst/>
          </a:prstGeom>
          <a:solidFill>
            <a:schemeClr val="tx2"/>
          </a:solidFill>
          <a:ln w="635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542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000" y="1173600"/>
            <a:ext cx="8533200" cy="4446150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Costain</a:t>
            </a:r>
            <a:r>
              <a:rPr lang="en-GB" dirty="0"/>
              <a:t> PLC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181966-7DC2-D3C3-F421-74EE91105634}"/>
              </a:ext>
            </a:extLst>
          </p:cNvPr>
          <p:cNvSpPr/>
          <p:nvPr/>
        </p:nvSpPr>
        <p:spPr>
          <a:xfrm>
            <a:off x="7620000" y="152400"/>
            <a:ext cx="1524000" cy="704400"/>
          </a:xfrm>
          <a:prstGeom prst="rect">
            <a:avLst/>
          </a:prstGeom>
          <a:solidFill>
            <a:schemeClr val="tx2"/>
          </a:solidFill>
          <a:ln w="635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977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1C4BD69-6EE0-1FB7-53A5-49E2D8249E22}"/>
              </a:ext>
            </a:extLst>
          </p:cNvPr>
          <p:cNvSpPr/>
          <p:nvPr/>
        </p:nvSpPr>
        <p:spPr>
          <a:xfrm>
            <a:off x="7620000" y="152400"/>
            <a:ext cx="1524000" cy="704400"/>
          </a:xfrm>
          <a:prstGeom prst="rect">
            <a:avLst/>
          </a:prstGeom>
          <a:solidFill>
            <a:schemeClr val="tx2"/>
          </a:solidFill>
          <a:ln w="635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 err="1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F4D8DF-7BB2-9C6F-00CD-D741B47111C2}"/>
              </a:ext>
            </a:extLst>
          </p:cNvPr>
          <p:cNvSpPr txBox="1"/>
          <p:nvPr/>
        </p:nvSpPr>
        <p:spPr>
          <a:xfrm>
            <a:off x="566424" y="1238400"/>
            <a:ext cx="6248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 since 2020</a:t>
            </a:r>
          </a:p>
        </p:txBody>
      </p:sp>
      <p:pic>
        <p:nvPicPr>
          <p:cNvPr id="5" name="Picture 4" descr="Table&#10;&#10;Description automatically generated">
            <a:extLst>
              <a:ext uri="{FF2B5EF4-FFF2-40B4-BE49-F238E27FC236}">
                <a16:creationId xmlns:a16="http://schemas.microsoft.com/office/drawing/2014/main" id="{DBC6A343-EF4F-BE42-DF22-4E2F76F3B3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031839"/>
            <a:ext cx="8434194" cy="36523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4A7094D-AD4C-6A6A-9239-25F1C19B0CF8}"/>
              </a:ext>
            </a:extLst>
          </p:cNvPr>
          <p:cNvSpPr txBox="1"/>
          <p:nvPr/>
        </p:nvSpPr>
        <p:spPr>
          <a:xfrm>
            <a:off x="1371600" y="0"/>
            <a:ext cx="2438400" cy="45720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9B0BE0-8FE4-0752-0806-2DEE23794665}"/>
              </a:ext>
            </a:extLst>
          </p:cNvPr>
          <p:cNvSpPr txBox="1"/>
          <p:nvPr/>
        </p:nvSpPr>
        <p:spPr>
          <a:xfrm>
            <a:off x="559497" y="5684201"/>
            <a:ext cx="419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Adjusted 2021 Group Operating Profit £30.1m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910EBC76-C727-E9FF-1FAE-1D31DA6C185D}"/>
              </a:ext>
            </a:extLst>
          </p:cNvPr>
          <p:cNvSpPr txBox="1">
            <a:spLocks/>
          </p:cNvSpPr>
          <p:nvPr/>
        </p:nvSpPr>
        <p:spPr>
          <a:xfrm>
            <a:off x="213092" y="381600"/>
            <a:ext cx="7330708" cy="47520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2400" kern="1200" dirty="0">
                <a:solidFill>
                  <a:schemeClr val="accent3"/>
                </a:solidFill>
                <a:latin typeface="Arial"/>
                <a:ea typeface="ＭＳ Ｐゴシック" charset="0"/>
                <a:cs typeface="Arial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GB"/>
              <a:t>Costain PLC</a:t>
            </a:r>
          </a:p>
        </p:txBody>
      </p:sp>
    </p:spTree>
    <p:extLst>
      <p:ext uri="{BB962C8B-B14F-4D97-AF65-F5344CB8AC3E}">
        <p14:creationId xmlns:p14="http://schemas.microsoft.com/office/powerpoint/2010/main" val="2267933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Rationale for the acquisition: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/>
              <a:t>Expand existing core market sectors</a:t>
            </a:r>
          </a:p>
          <a:p>
            <a:endParaRPr lang="en-GB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/>
              <a:t>Market penetration into new market sectors with track history</a:t>
            </a:r>
          </a:p>
          <a:p>
            <a:endParaRPr lang="en-GB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/>
              <a:t>Instant access to profitability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/>
              <a:t>Increased market cap following restructure, to optimise short-term return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/>
              <a:t>Secured order backlog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/>
              <a:t>Utilisation of tax losses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/>
              <a:t>Market awareness and greater UK and grow International coverage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/>
              <a:t>Strong global brand identity and reputation</a:t>
            </a:r>
          </a:p>
          <a:p>
            <a:endParaRPr lang="en-GB" b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Costain PLC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EEDA736-7578-31CD-C116-B9153414AA5A}"/>
              </a:ext>
            </a:extLst>
          </p:cNvPr>
          <p:cNvSpPr/>
          <p:nvPr/>
        </p:nvSpPr>
        <p:spPr>
          <a:xfrm>
            <a:off x="7620000" y="152400"/>
            <a:ext cx="1524000" cy="704400"/>
          </a:xfrm>
          <a:prstGeom prst="rect">
            <a:avLst/>
          </a:prstGeom>
          <a:solidFill>
            <a:schemeClr val="tx2"/>
          </a:solidFill>
          <a:ln w="635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5287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4_Content Slide Footer 1">
  <a:themeElements>
    <a:clrScheme name="MW Colours 1March">
      <a:dk1>
        <a:sysClr val="windowText" lastClr="000000"/>
      </a:dk1>
      <a:lt1>
        <a:srgbClr val="000000"/>
      </a:lt1>
      <a:dk2>
        <a:srgbClr val="006BA6"/>
      </a:dk2>
      <a:lt2>
        <a:srgbClr val="FFFFFF"/>
      </a:lt2>
      <a:accent1>
        <a:srgbClr val="0085CA"/>
      </a:accent1>
      <a:accent2>
        <a:srgbClr val="EA7600"/>
      </a:accent2>
      <a:accent3>
        <a:srgbClr val="00B5E2"/>
      </a:accent3>
      <a:accent4>
        <a:srgbClr val="279989"/>
      </a:accent4>
      <a:accent5>
        <a:srgbClr val="84BD00"/>
      </a:accent5>
      <a:accent6>
        <a:srgbClr val="005EB8"/>
      </a:accent6>
      <a:hlink>
        <a:srgbClr val="4698CB"/>
      </a:hlink>
      <a:folHlink>
        <a:srgbClr val="BE3A80"/>
      </a:folHlink>
    </a:clrScheme>
    <a:fontScheme name="Office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 w="6350">
          <a:solidFill>
            <a:srgbClr val="00658C"/>
          </a:solidFill>
        </a:ln>
        <a:effectLst/>
      </a:spPr>
      <a:bodyPr rtlCol="0" anchor="ctr"/>
      <a:lstStyle>
        <a:defPPr algn="ctr">
          <a:defRPr sz="1400" dirty="0" err="1" smtClean="0">
            <a:solidFill>
              <a:schemeClr val="bg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6350"/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1400"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EEC0F7B0-51EF-40F3-A2F7-D14A61CB0265}" vid="{88BA0294-B2B6-4952-8511-118E5384F7A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779</TotalTime>
  <Words>769</Words>
  <Application>Microsoft Office PowerPoint</Application>
  <PresentationFormat>On-screen Show (4:3)</PresentationFormat>
  <Paragraphs>107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4_Content Slide Footer 1</vt:lpstr>
      <vt:lpstr>think-cell Slide</vt:lpstr>
      <vt:lpstr>Business Case - Acquisition</vt:lpstr>
      <vt:lpstr>Business Case - Acquisition</vt:lpstr>
      <vt:lpstr>Costain PLC - Overview</vt:lpstr>
      <vt:lpstr>Costain PLC</vt:lpstr>
      <vt:lpstr>Costain PLC</vt:lpstr>
      <vt:lpstr>Costain PLC</vt:lpstr>
      <vt:lpstr>Costain PLC</vt:lpstr>
      <vt:lpstr>PowerPoint Presentation</vt:lpstr>
      <vt:lpstr>Costain PLC</vt:lpstr>
      <vt:lpstr>Costain PLC</vt:lpstr>
      <vt:lpstr>Business Case - Summary</vt:lpstr>
    </vt:vector>
  </TitlesOfParts>
  <Company>MW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Denver, David</dc:creator>
  <cp:lastModifiedBy>Greg Malpass</cp:lastModifiedBy>
  <cp:revision>53</cp:revision>
  <cp:lastPrinted>2022-06-16T14:21:43Z</cp:lastPrinted>
  <dcterms:created xsi:type="dcterms:W3CDTF">2017-11-15T16:40:15Z</dcterms:created>
  <dcterms:modified xsi:type="dcterms:W3CDTF">2022-11-05T18:15:29Z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a6c6d4b-2a1d-4457-a4f8-5d269794b894_Enabled">
    <vt:lpwstr>True</vt:lpwstr>
  </property>
  <property fmtid="{D5CDD505-2E9C-101B-9397-08002B2CF9AE}" pid="3" name="MSIP_Label_2a6c6d4b-2a1d-4457-a4f8-5d269794b894_SiteId">
    <vt:lpwstr>6f8cfef9-0106-42cd-9543-e208bab4fcf1</vt:lpwstr>
  </property>
  <property fmtid="{D5CDD505-2E9C-101B-9397-08002B2CF9AE}" pid="4" name="MSIP_Label_2a6c6d4b-2a1d-4457-a4f8-5d269794b894_Owner">
    <vt:lpwstr>Marcos.Panayiotou@ekfb.com</vt:lpwstr>
  </property>
  <property fmtid="{D5CDD505-2E9C-101B-9397-08002B2CF9AE}" pid="5" name="MSIP_Label_2a6c6d4b-2a1d-4457-a4f8-5d269794b894_SetDate">
    <vt:lpwstr>2022-06-16T07:21:35.8199021Z</vt:lpwstr>
  </property>
  <property fmtid="{D5CDD505-2E9C-101B-9397-08002B2CF9AE}" pid="6" name="MSIP_Label_2a6c6d4b-2a1d-4457-a4f8-5d269794b894_Name">
    <vt:lpwstr>General</vt:lpwstr>
  </property>
  <property fmtid="{D5CDD505-2E9C-101B-9397-08002B2CF9AE}" pid="7" name="MSIP_Label_2a6c6d4b-2a1d-4457-a4f8-5d269794b894_Application">
    <vt:lpwstr>Microsoft Azure Information Protection</vt:lpwstr>
  </property>
  <property fmtid="{D5CDD505-2E9C-101B-9397-08002B2CF9AE}" pid="8" name="MSIP_Label_2a6c6d4b-2a1d-4457-a4f8-5d269794b894_ActionId">
    <vt:lpwstr>83f6ea62-0c36-46e1-80da-4b98bb920fab</vt:lpwstr>
  </property>
  <property fmtid="{D5CDD505-2E9C-101B-9397-08002B2CF9AE}" pid="9" name="MSIP_Label_2a6c6d4b-2a1d-4457-a4f8-5d269794b894_Extended_MSFT_Method">
    <vt:lpwstr>Automatic</vt:lpwstr>
  </property>
  <property fmtid="{D5CDD505-2E9C-101B-9397-08002B2CF9AE}" pid="10" name="Sensitivity">
    <vt:lpwstr>General</vt:lpwstr>
  </property>
</Properties>
</file>