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48" r:id="rId6"/>
    <p:sldMasterId id="2147483674" r:id="rId7"/>
    <p:sldMasterId id="2147483688" r:id="rId8"/>
  </p:sldMasterIdLst>
  <p:notesMasterIdLst>
    <p:notesMasterId r:id="rId107"/>
  </p:notesMasterIdLst>
  <p:handoutMasterIdLst>
    <p:handoutMasterId r:id="rId108"/>
  </p:handoutMasterIdLst>
  <p:sldIdLst>
    <p:sldId id="459" r:id="rId9"/>
    <p:sldId id="488" r:id="rId10"/>
    <p:sldId id="491" r:id="rId11"/>
    <p:sldId id="490" r:id="rId12"/>
    <p:sldId id="494" r:id="rId13"/>
    <p:sldId id="522" r:id="rId14"/>
    <p:sldId id="496" r:id="rId15"/>
    <p:sldId id="497" r:id="rId16"/>
    <p:sldId id="498" r:id="rId17"/>
    <p:sldId id="499" r:id="rId18"/>
    <p:sldId id="500" r:id="rId19"/>
    <p:sldId id="501" r:id="rId20"/>
    <p:sldId id="509" r:id="rId21"/>
    <p:sldId id="502" r:id="rId22"/>
    <p:sldId id="503" r:id="rId23"/>
    <p:sldId id="504" r:id="rId24"/>
    <p:sldId id="510" r:id="rId25"/>
    <p:sldId id="505" r:id="rId26"/>
    <p:sldId id="506" r:id="rId27"/>
    <p:sldId id="511" r:id="rId28"/>
    <p:sldId id="507" r:id="rId29"/>
    <p:sldId id="521" r:id="rId30"/>
    <p:sldId id="508" r:id="rId31"/>
    <p:sldId id="512" r:id="rId32"/>
    <p:sldId id="516" r:id="rId33"/>
    <p:sldId id="513" r:id="rId34"/>
    <p:sldId id="517" r:id="rId35"/>
    <p:sldId id="518" r:id="rId36"/>
    <p:sldId id="519" r:id="rId37"/>
    <p:sldId id="514" r:id="rId38"/>
    <p:sldId id="520" r:id="rId39"/>
    <p:sldId id="515" r:id="rId40"/>
    <p:sldId id="523" r:id="rId41"/>
    <p:sldId id="524" r:id="rId42"/>
    <p:sldId id="525" r:id="rId43"/>
    <p:sldId id="526" r:id="rId44"/>
    <p:sldId id="527" r:id="rId45"/>
    <p:sldId id="528" r:id="rId46"/>
    <p:sldId id="529" r:id="rId47"/>
    <p:sldId id="530" r:id="rId48"/>
    <p:sldId id="531" r:id="rId49"/>
    <p:sldId id="532" r:id="rId50"/>
    <p:sldId id="533" r:id="rId51"/>
    <p:sldId id="534" r:id="rId52"/>
    <p:sldId id="535" r:id="rId53"/>
    <p:sldId id="536" r:id="rId54"/>
    <p:sldId id="537" r:id="rId55"/>
    <p:sldId id="538" r:id="rId56"/>
    <p:sldId id="539" r:id="rId57"/>
    <p:sldId id="540" r:id="rId58"/>
    <p:sldId id="541" r:id="rId59"/>
    <p:sldId id="542" r:id="rId60"/>
    <p:sldId id="543" r:id="rId61"/>
    <p:sldId id="544" r:id="rId62"/>
    <p:sldId id="545" r:id="rId63"/>
    <p:sldId id="546" r:id="rId64"/>
    <p:sldId id="547" r:id="rId65"/>
    <p:sldId id="548" r:id="rId66"/>
    <p:sldId id="549" r:id="rId67"/>
    <p:sldId id="550" r:id="rId68"/>
    <p:sldId id="551" r:id="rId69"/>
    <p:sldId id="552" r:id="rId70"/>
    <p:sldId id="553" r:id="rId71"/>
    <p:sldId id="554" r:id="rId72"/>
    <p:sldId id="555" r:id="rId73"/>
    <p:sldId id="556" r:id="rId74"/>
    <p:sldId id="557" r:id="rId75"/>
    <p:sldId id="558" r:id="rId76"/>
    <p:sldId id="559" r:id="rId77"/>
    <p:sldId id="560" r:id="rId78"/>
    <p:sldId id="561" r:id="rId79"/>
    <p:sldId id="562" r:id="rId80"/>
    <p:sldId id="563" r:id="rId81"/>
    <p:sldId id="564" r:id="rId82"/>
    <p:sldId id="565" r:id="rId83"/>
    <p:sldId id="566" r:id="rId84"/>
    <p:sldId id="567" r:id="rId85"/>
    <p:sldId id="568" r:id="rId86"/>
    <p:sldId id="569" r:id="rId87"/>
    <p:sldId id="570" r:id="rId88"/>
    <p:sldId id="571" r:id="rId89"/>
    <p:sldId id="572" r:id="rId90"/>
    <p:sldId id="573" r:id="rId91"/>
    <p:sldId id="574" r:id="rId92"/>
    <p:sldId id="575" r:id="rId93"/>
    <p:sldId id="576" r:id="rId94"/>
    <p:sldId id="577" r:id="rId95"/>
    <p:sldId id="578" r:id="rId96"/>
    <p:sldId id="579" r:id="rId97"/>
    <p:sldId id="580" r:id="rId98"/>
    <p:sldId id="581" r:id="rId99"/>
    <p:sldId id="582" r:id="rId100"/>
    <p:sldId id="583" r:id="rId101"/>
    <p:sldId id="584" r:id="rId102"/>
    <p:sldId id="585" r:id="rId103"/>
    <p:sldId id="586" r:id="rId104"/>
    <p:sldId id="587" r:id="rId105"/>
    <p:sldId id="588" r:id="rId106"/>
  </p:sldIdLst>
  <p:sldSz cx="9144000" cy="5143500" type="screen16x9"/>
  <p:notesSz cx="9363075" cy="7077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229" userDrawn="1">
          <p15:clr>
            <a:srgbClr val="A4A3A4"/>
          </p15:clr>
        </p15:guide>
        <p15:guide id="2" pos="294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lexandra M. Greene" initials="AMG" lastIdx="3" clrIdx="0"/>
  <p:cmAuthor id="1" name="Musolino, Mario J (LABOR)(MOVI)" initials="MJM" lastIdx="14" clrIdx="1"/>
  <p:cmAuthor id="2" name="USICW3" initials="CWW" lastIdx="1" clrIdx="2"/>
  <p:cmAuthor id="3" name="bcamsm" initials="bcamsm" lastIdx="5" clrIdx="3"/>
  <p:cmAuthor id="4" name="Abbey Marr" initials="AM" lastIdx="5"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900"/>
    <a:srgbClr val="002D73"/>
    <a:srgbClr val="646569"/>
    <a:srgbClr val="0077C8"/>
    <a:srgbClr val="007681"/>
    <a:srgbClr val="1F3261"/>
    <a:srgbClr val="4589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AAA432-8984-4422-93D2-15D86890E3E7}" v="1" dt="2018-11-13T18:59:34.019"/>
    <p1510:client id="{BB191329-DF98-4485-BBF4-E9D4AC83AA48}" v="83" dt="2018-11-13T23:48:55.0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189" autoAdjust="0"/>
    <p:restoredTop sz="50485" autoAdjust="0"/>
  </p:normalViewPr>
  <p:slideViewPr>
    <p:cSldViewPr>
      <p:cViewPr varScale="1">
        <p:scale>
          <a:sx n="49" d="100"/>
          <a:sy n="49" d="100"/>
        </p:scale>
        <p:origin x="1962" y="42"/>
      </p:cViewPr>
      <p:guideLst>
        <p:guide orient="horz" pos="1620"/>
        <p:guide pos="2880"/>
      </p:guideLst>
    </p:cSldViewPr>
  </p:slideViewPr>
  <p:outlineViewPr>
    <p:cViewPr>
      <p:scale>
        <a:sx n="33" d="100"/>
        <a:sy n="33" d="100"/>
      </p:scale>
      <p:origin x="0" y="0"/>
    </p:cViewPr>
  </p:outlineViewPr>
  <p:notesTextViewPr>
    <p:cViewPr>
      <p:scale>
        <a:sx n="125" d="100"/>
        <a:sy n="125" d="100"/>
      </p:scale>
      <p:origin x="0" y="0"/>
    </p:cViewPr>
  </p:notesTextViewPr>
  <p:notesViewPr>
    <p:cSldViewPr>
      <p:cViewPr varScale="1">
        <p:scale>
          <a:sx n="51" d="100"/>
          <a:sy n="51" d="100"/>
        </p:scale>
        <p:origin x="-1987" y="-82"/>
      </p:cViewPr>
      <p:guideLst>
        <p:guide orient="horz" pos="2229"/>
        <p:guide pos="2949"/>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18.xml"/><Relationship Id="rId21" Type="http://schemas.openxmlformats.org/officeDocument/2006/relationships/slide" Target="slides/slide13.xml"/><Relationship Id="rId42" Type="http://schemas.openxmlformats.org/officeDocument/2006/relationships/slide" Target="slides/slide34.xml"/><Relationship Id="rId47" Type="http://schemas.openxmlformats.org/officeDocument/2006/relationships/slide" Target="slides/slide39.xml"/><Relationship Id="rId63" Type="http://schemas.openxmlformats.org/officeDocument/2006/relationships/slide" Target="slides/slide55.xml"/><Relationship Id="rId68" Type="http://schemas.openxmlformats.org/officeDocument/2006/relationships/slide" Target="slides/slide60.xml"/><Relationship Id="rId84" Type="http://schemas.openxmlformats.org/officeDocument/2006/relationships/slide" Target="slides/slide76.xml"/><Relationship Id="rId89" Type="http://schemas.openxmlformats.org/officeDocument/2006/relationships/slide" Target="slides/slide81.xml"/><Relationship Id="rId112" Type="http://schemas.openxmlformats.org/officeDocument/2006/relationships/theme" Target="theme/theme1.xml"/><Relationship Id="rId16" Type="http://schemas.openxmlformats.org/officeDocument/2006/relationships/slide" Target="slides/slide8.xml"/><Relationship Id="rId107" Type="http://schemas.openxmlformats.org/officeDocument/2006/relationships/notesMaster" Target="notesMasters/notesMaster1.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slide" Target="slides/slide58.xml"/><Relationship Id="rId74" Type="http://schemas.openxmlformats.org/officeDocument/2006/relationships/slide" Target="slides/slide66.xml"/><Relationship Id="rId79" Type="http://schemas.openxmlformats.org/officeDocument/2006/relationships/slide" Target="slides/slide71.xml"/><Relationship Id="rId87" Type="http://schemas.openxmlformats.org/officeDocument/2006/relationships/slide" Target="slides/slide79.xml"/><Relationship Id="rId102" Type="http://schemas.openxmlformats.org/officeDocument/2006/relationships/slide" Target="slides/slide94.xml"/><Relationship Id="rId110" Type="http://schemas.openxmlformats.org/officeDocument/2006/relationships/presProps" Target="presProps.xml"/><Relationship Id="rId115" Type="http://schemas.microsoft.com/office/2015/10/relationships/revisionInfo" Target="revisionInfo.xml"/><Relationship Id="rId5" Type="http://schemas.openxmlformats.org/officeDocument/2006/relationships/slideMaster" Target="slideMasters/slideMaster2.xml"/><Relationship Id="rId61" Type="http://schemas.openxmlformats.org/officeDocument/2006/relationships/slide" Target="slides/slide53.xml"/><Relationship Id="rId82" Type="http://schemas.openxmlformats.org/officeDocument/2006/relationships/slide" Target="slides/slide74.xml"/><Relationship Id="rId90" Type="http://schemas.openxmlformats.org/officeDocument/2006/relationships/slide" Target="slides/slide82.xml"/><Relationship Id="rId95" Type="http://schemas.openxmlformats.org/officeDocument/2006/relationships/slide" Target="slides/slide87.xml"/><Relationship Id="rId19" Type="http://schemas.openxmlformats.org/officeDocument/2006/relationships/slide" Target="slides/slide1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slide" Target="slides/slide61.xml"/><Relationship Id="rId77" Type="http://schemas.openxmlformats.org/officeDocument/2006/relationships/slide" Target="slides/slide69.xml"/><Relationship Id="rId100" Type="http://schemas.openxmlformats.org/officeDocument/2006/relationships/slide" Target="slides/slide92.xml"/><Relationship Id="rId105" Type="http://schemas.openxmlformats.org/officeDocument/2006/relationships/slide" Target="slides/slide97.xml"/><Relationship Id="rId113"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slide" Target="slides/slide43.xml"/><Relationship Id="rId72" Type="http://schemas.openxmlformats.org/officeDocument/2006/relationships/slide" Target="slides/slide64.xml"/><Relationship Id="rId80" Type="http://schemas.openxmlformats.org/officeDocument/2006/relationships/slide" Target="slides/slide72.xml"/><Relationship Id="rId85" Type="http://schemas.openxmlformats.org/officeDocument/2006/relationships/slide" Target="slides/slide77.xml"/><Relationship Id="rId93" Type="http://schemas.openxmlformats.org/officeDocument/2006/relationships/slide" Target="slides/slide85.xml"/><Relationship Id="rId98" Type="http://schemas.openxmlformats.org/officeDocument/2006/relationships/slide" Target="slides/slide90.xml"/><Relationship Id="rId3" Type="http://schemas.openxmlformats.org/officeDocument/2006/relationships/customXml" Target="../customXml/item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slide" Target="slides/slide59.xml"/><Relationship Id="rId103" Type="http://schemas.openxmlformats.org/officeDocument/2006/relationships/slide" Target="slides/slide95.xml"/><Relationship Id="rId108" Type="http://schemas.openxmlformats.org/officeDocument/2006/relationships/handoutMaster" Target="handoutMasters/handoutMaster1.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slide" Target="slides/slide62.xml"/><Relationship Id="rId75" Type="http://schemas.openxmlformats.org/officeDocument/2006/relationships/slide" Target="slides/slide67.xml"/><Relationship Id="rId83" Type="http://schemas.openxmlformats.org/officeDocument/2006/relationships/slide" Target="slides/slide75.xml"/><Relationship Id="rId88" Type="http://schemas.openxmlformats.org/officeDocument/2006/relationships/slide" Target="slides/slide80.xml"/><Relationship Id="rId91" Type="http://schemas.openxmlformats.org/officeDocument/2006/relationships/slide" Target="slides/slide83.xml"/><Relationship Id="rId96" Type="http://schemas.openxmlformats.org/officeDocument/2006/relationships/slide" Target="slides/slide88.xml"/><Relationship Id="rId11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106" Type="http://schemas.openxmlformats.org/officeDocument/2006/relationships/slide" Target="slides/slide98.xml"/><Relationship Id="rId114" Type="http://schemas.microsoft.com/office/2016/11/relationships/changesInfo" Target="changesInfos/changesInfo1.xml"/><Relationship Id="rId10" Type="http://schemas.openxmlformats.org/officeDocument/2006/relationships/slide" Target="slides/slide2.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73" Type="http://schemas.openxmlformats.org/officeDocument/2006/relationships/slide" Target="slides/slide65.xml"/><Relationship Id="rId78" Type="http://schemas.openxmlformats.org/officeDocument/2006/relationships/slide" Target="slides/slide70.xml"/><Relationship Id="rId81" Type="http://schemas.openxmlformats.org/officeDocument/2006/relationships/slide" Target="slides/slide73.xml"/><Relationship Id="rId86" Type="http://schemas.openxmlformats.org/officeDocument/2006/relationships/slide" Target="slides/slide78.xml"/><Relationship Id="rId94" Type="http://schemas.openxmlformats.org/officeDocument/2006/relationships/slide" Target="slides/slide86.xml"/><Relationship Id="rId99" Type="http://schemas.openxmlformats.org/officeDocument/2006/relationships/slide" Target="slides/slide91.xml"/><Relationship Id="rId101" Type="http://schemas.openxmlformats.org/officeDocument/2006/relationships/slide" Target="slides/slide93.xml"/><Relationship Id="rId4" Type="http://schemas.openxmlformats.org/officeDocument/2006/relationships/slideMaster" Target="slideMasters/slideMaster1.xml"/><Relationship Id="rId9" Type="http://schemas.openxmlformats.org/officeDocument/2006/relationships/slide" Target="slides/slide1.xml"/><Relationship Id="rId13" Type="http://schemas.openxmlformats.org/officeDocument/2006/relationships/slide" Target="slides/slide5.xml"/><Relationship Id="rId18" Type="http://schemas.openxmlformats.org/officeDocument/2006/relationships/slide" Target="slides/slide10.xml"/><Relationship Id="rId39" Type="http://schemas.openxmlformats.org/officeDocument/2006/relationships/slide" Target="slides/slide31.xml"/><Relationship Id="rId109" Type="http://schemas.openxmlformats.org/officeDocument/2006/relationships/commentAuthors" Target="commentAuthors.xml"/><Relationship Id="rId34" Type="http://schemas.openxmlformats.org/officeDocument/2006/relationships/slide" Target="slides/slide26.xml"/><Relationship Id="rId50" Type="http://schemas.openxmlformats.org/officeDocument/2006/relationships/slide" Target="slides/slide42.xml"/><Relationship Id="rId55" Type="http://schemas.openxmlformats.org/officeDocument/2006/relationships/slide" Target="slides/slide47.xml"/><Relationship Id="rId76" Type="http://schemas.openxmlformats.org/officeDocument/2006/relationships/slide" Target="slides/slide68.xml"/><Relationship Id="rId97" Type="http://schemas.openxmlformats.org/officeDocument/2006/relationships/slide" Target="slides/slide89.xml"/><Relationship Id="rId104" Type="http://schemas.openxmlformats.org/officeDocument/2006/relationships/slide" Target="slides/slide96.xml"/><Relationship Id="rId7" Type="http://schemas.openxmlformats.org/officeDocument/2006/relationships/slideMaster" Target="slideMasters/slideMaster4.xml"/><Relationship Id="rId71" Type="http://schemas.openxmlformats.org/officeDocument/2006/relationships/slide" Target="slides/slide63.xml"/><Relationship Id="rId92" Type="http://schemas.openxmlformats.org/officeDocument/2006/relationships/slide" Target="slides/slide84.xml"/><Relationship Id="rId2" Type="http://schemas.openxmlformats.org/officeDocument/2006/relationships/customXml" Target="../customXml/item2.xml"/><Relationship Id="rId29" Type="http://schemas.openxmlformats.org/officeDocument/2006/relationships/slide" Target="slides/slide2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ave O'Brien" userId="0a3e60b45072d5f7" providerId="LiveId" clId="{BB191329-DF98-4485-BBF4-E9D4AC83AA48}"/>
    <pc:docChg chg="modSld">
      <pc:chgData name="Dave O'Brien" userId="0a3e60b45072d5f7" providerId="LiveId" clId="{BB191329-DF98-4485-BBF4-E9D4AC83AA48}" dt="2018-11-13T23:48:55.032" v="84"/>
      <pc:docMkLst>
        <pc:docMk/>
      </pc:docMkLst>
      <pc:sldChg chg="delSp modSp">
        <pc:chgData name="Dave O'Brien" userId="0a3e60b45072d5f7" providerId="LiveId" clId="{BB191329-DF98-4485-BBF4-E9D4AC83AA48}" dt="2018-11-13T23:39:27.277" v="2"/>
        <pc:sldMkLst>
          <pc:docMk/>
          <pc:sldMk cId="0" sldId="459"/>
        </pc:sldMkLst>
        <pc:picChg chg="del mod">
          <ac:chgData name="Dave O'Brien" userId="0a3e60b45072d5f7" providerId="LiveId" clId="{BB191329-DF98-4485-BBF4-E9D4AC83AA48}" dt="2018-11-13T23:39:27.277" v="2"/>
          <ac:picMkLst>
            <pc:docMk/>
            <pc:sldMk cId="0" sldId="459"/>
            <ac:picMk id="8" creationId="{00000000-0000-0000-0000-000000000000}"/>
          </ac:picMkLst>
        </pc:picChg>
      </pc:sldChg>
      <pc:sldChg chg="delSp">
        <pc:chgData name="Dave O'Brien" userId="0a3e60b45072d5f7" providerId="LiveId" clId="{BB191329-DF98-4485-BBF4-E9D4AC83AA48}" dt="2018-11-13T23:39:34.746" v="3"/>
        <pc:sldMkLst>
          <pc:docMk/>
          <pc:sldMk cId="1888821695" sldId="488"/>
        </pc:sldMkLst>
        <pc:picChg chg="del">
          <ac:chgData name="Dave O'Brien" userId="0a3e60b45072d5f7" providerId="LiveId" clId="{BB191329-DF98-4485-BBF4-E9D4AC83AA48}" dt="2018-11-13T23:39:34.746" v="3"/>
          <ac:picMkLst>
            <pc:docMk/>
            <pc:sldMk cId="1888821695" sldId="488"/>
            <ac:picMk id="5" creationId="{00000000-0000-0000-0000-000000000000}"/>
          </ac:picMkLst>
        </pc:picChg>
      </pc:sldChg>
      <pc:sldChg chg="delSp">
        <pc:chgData name="Dave O'Brien" userId="0a3e60b45072d5f7" providerId="LiveId" clId="{BB191329-DF98-4485-BBF4-E9D4AC83AA48}" dt="2018-11-13T23:39:46.906" v="5"/>
        <pc:sldMkLst>
          <pc:docMk/>
          <pc:sldMk cId="2605352510" sldId="490"/>
        </pc:sldMkLst>
        <pc:picChg chg="del">
          <ac:chgData name="Dave O'Brien" userId="0a3e60b45072d5f7" providerId="LiveId" clId="{BB191329-DF98-4485-BBF4-E9D4AC83AA48}" dt="2018-11-13T23:39:46.906" v="5"/>
          <ac:picMkLst>
            <pc:docMk/>
            <pc:sldMk cId="2605352510" sldId="490"/>
            <ac:picMk id="7" creationId="{00000000-0000-0000-0000-000000000000}"/>
          </ac:picMkLst>
        </pc:picChg>
      </pc:sldChg>
      <pc:sldChg chg="delSp">
        <pc:chgData name="Dave O'Brien" userId="0a3e60b45072d5f7" providerId="LiveId" clId="{BB191329-DF98-4485-BBF4-E9D4AC83AA48}" dt="2018-11-13T23:39:40.535" v="4"/>
        <pc:sldMkLst>
          <pc:docMk/>
          <pc:sldMk cId="1584839358" sldId="491"/>
        </pc:sldMkLst>
        <pc:picChg chg="del">
          <ac:chgData name="Dave O'Brien" userId="0a3e60b45072d5f7" providerId="LiveId" clId="{BB191329-DF98-4485-BBF4-E9D4AC83AA48}" dt="2018-11-13T23:39:40.535" v="4"/>
          <ac:picMkLst>
            <pc:docMk/>
            <pc:sldMk cId="1584839358" sldId="491"/>
            <ac:picMk id="5" creationId="{00000000-0000-0000-0000-000000000000}"/>
          </ac:picMkLst>
        </pc:picChg>
      </pc:sldChg>
      <pc:sldChg chg="delSp">
        <pc:chgData name="Dave O'Brien" userId="0a3e60b45072d5f7" providerId="LiveId" clId="{BB191329-DF98-4485-BBF4-E9D4AC83AA48}" dt="2018-11-13T23:39:52.407" v="6"/>
        <pc:sldMkLst>
          <pc:docMk/>
          <pc:sldMk cId="3817578603" sldId="494"/>
        </pc:sldMkLst>
        <pc:picChg chg="del">
          <ac:chgData name="Dave O'Brien" userId="0a3e60b45072d5f7" providerId="LiveId" clId="{BB191329-DF98-4485-BBF4-E9D4AC83AA48}" dt="2018-11-13T23:39:52.407" v="6"/>
          <ac:picMkLst>
            <pc:docMk/>
            <pc:sldMk cId="3817578603" sldId="494"/>
            <ac:picMk id="7" creationId="{00000000-0000-0000-0000-000000000000}"/>
          </ac:picMkLst>
        </pc:picChg>
      </pc:sldChg>
      <pc:sldChg chg="delSp">
        <pc:chgData name="Dave O'Brien" userId="0a3e60b45072d5f7" providerId="LiveId" clId="{BB191329-DF98-4485-BBF4-E9D4AC83AA48}" dt="2018-11-13T23:40:06.549" v="7"/>
        <pc:sldMkLst>
          <pc:docMk/>
          <pc:sldMk cId="3817578603" sldId="496"/>
        </pc:sldMkLst>
        <pc:picChg chg="del">
          <ac:chgData name="Dave O'Brien" userId="0a3e60b45072d5f7" providerId="LiveId" clId="{BB191329-DF98-4485-BBF4-E9D4AC83AA48}" dt="2018-11-13T23:40:06.549" v="7"/>
          <ac:picMkLst>
            <pc:docMk/>
            <pc:sldMk cId="3817578603" sldId="496"/>
            <ac:picMk id="7" creationId="{00000000-0000-0000-0000-000000000000}"/>
          </ac:picMkLst>
        </pc:picChg>
      </pc:sldChg>
      <pc:sldChg chg="delSp">
        <pc:chgData name="Dave O'Brien" userId="0a3e60b45072d5f7" providerId="LiveId" clId="{BB191329-DF98-4485-BBF4-E9D4AC83AA48}" dt="2018-11-13T23:40:15.967" v="8"/>
        <pc:sldMkLst>
          <pc:docMk/>
          <pc:sldMk cId="3817578603" sldId="497"/>
        </pc:sldMkLst>
        <pc:picChg chg="del">
          <ac:chgData name="Dave O'Brien" userId="0a3e60b45072d5f7" providerId="LiveId" clId="{BB191329-DF98-4485-BBF4-E9D4AC83AA48}" dt="2018-11-13T23:40:15.967" v="8"/>
          <ac:picMkLst>
            <pc:docMk/>
            <pc:sldMk cId="3817578603" sldId="497"/>
            <ac:picMk id="7" creationId="{00000000-0000-0000-0000-000000000000}"/>
          </ac:picMkLst>
        </pc:picChg>
      </pc:sldChg>
      <pc:sldChg chg="delSp">
        <pc:chgData name="Dave O'Brien" userId="0a3e60b45072d5f7" providerId="LiveId" clId="{BB191329-DF98-4485-BBF4-E9D4AC83AA48}" dt="2018-11-13T23:40:21.335" v="9"/>
        <pc:sldMkLst>
          <pc:docMk/>
          <pc:sldMk cId="3817578603" sldId="498"/>
        </pc:sldMkLst>
        <pc:picChg chg="del">
          <ac:chgData name="Dave O'Brien" userId="0a3e60b45072d5f7" providerId="LiveId" clId="{BB191329-DF98-4485-BBF4-E9D4AC83AA48}" dt="2018-11-13T23:40:21.335" v="9"/>
          <ac:picMkLst>
            <pc:docMk/>
            <pc:sldMk cId="3817578603" sldId="498"/>
            <ac:picMk id="7" creationId="{00000000-0000-0000-0000-000000000000}"/>
          </ac:picMkLst>
        </pc:picChg>
      </pc:sldChg>
      <pc:sldChg chg="delSp">
        <pc:chgData name="Dave O'Brien" userId="0a3e60b45072d5f7" providerId="LiveId" clId="{BB191329-DF98-4485-BBF4-E9D4AC83AA48}" dt="2018-11-13T23:40:31.229" v="10"/>
        <pc:sldMkLst>
          <pc:docMk/>
          <pc:sldMk cId="3817578603" sldId="499"/>
        </pc:sldMkLst>
        <pc:picChg chg="del">
          <ac:chgData name="Dave O'Brien" userId="0a3e60b45072d5f7" providerId="LiveId" clId="{BB191329-DF98-4485-BBF4-E9D4AC83AA48}" dt="2018-11-13T23:40:31.229" v="10"/>
          <ac:picMkLst>
            <pc:docMk/>
            <pc:sldMk cId="3817578603" sldId="499"/>
            <ac:picMk id="7" creationId="{00000000-0000-0000-0000-000000000000}"/>
          </ac:picMkLst>
        </pc:picChg>
      </pc:sldChg>
      <pc:sldChg chg="delSp">
        <pc:chgData name="Dave O'Brien" userId="0a3e60b45072d5f7" providerId="LiveId" clId="{BB191329-DF98-4485-BBF4-E9D4AC83AA48}" dt="2018-11-13T23:40:36.433" v="11"/>
        <pc:sldMkLst>
          <pc:docMk/>
          <pc:sldMk cId="3817578603" sldId="500"/>
        </pc:sldMkLst>
        <pc:picChg chg="del">
          <ac:chgData name="Dave O'Brien" userId="0a3e60b45072d5f7" providerId="LiveId" clId="{BB191329-DF98-4485-BBF4-E9D4AC83AA48}" dt="2018-11-13T23:40:36.433" v="11"/>
          <ac:picMkLst>
            <pc:docMk/>
            <pc:sldMk cId="3817578603" sldId="500"/>
            <ac:picMk id="8" creationId="{00000000-0000-0000-0000-000000000000}"/>
          </ac:picMkLst>
        </pc:picChg>
      </pc:sldChg>
      <pc:sldChg chg="delSp">
        <pc:chgData name="Dave O'Brien" userId="0a3e60b45072d5f7" providerId="LiveId" clId="{BB191329-DF98-4485-BBF4-E9D4AC83AA48}" dt="2018-11-13T23:40:54.157" v="12"/>
        <pc:sldMkLst>
          <pc:docMk/>
          <pc:sldMk cId="3817578603" sldId="501"/>
        </pc:sldMkLst>
        <pc:picChg chg="del">
          <ac:chgData name="Dave O'Brien" userId="0a3e60b45072d5f7" providerId="LiveId" clId="{BB191329-DF98-4485-BBF4-E9D4AC83AA48}" dt="2018-11-13T23:40:54.157" v="12"/>
          <ac:picMkLst>
            <pc:docMk/>
            <pc:sldMk cId="3817578603" sldId="501"/>
            <ac:picMk id="7" creationId="{00000000-0000-0000-0000-000000000000}"/>
          </ac:picMkLst>
        </pc:picChg>
      </pc:sldChg>
      <pc:sldChg chg="delSp">
        <pc:chgData name="Dave O'Brien" userId="0a3e60b45072d5f7" providerId="LiveId" clId="{BB191329-DF98-4485-BBF4-E9D4AC83AA48}" dt="2018-11-13T23:41:04.673" v="14"/>
        <pc:sldMkLst>
          <pc:docMk/>
          <pc:sldMk cId="3817578603" sldId="502"/>
        </pc:sldMkLst>
        <pc:picChg chg="del">
          <ac:chgData name="Dave O'Brien" userId="0a3e60b45072d5f7" providerId="LiveId" clId="{BB191329-DF98-4485-BBF4-E9D4AC83AA48}" dt="2018-11-13T23:41:04.673" v="14"/>
          <ac:picMkLst>
            <pc:docMk/>
            <pc:sldMk cId="3817578603" sldId="502"/>
            <ac:picMk id="7" creationId="{00000000-0000-0000-0000-000000000000}"/>
          </ac:picMkLst>
        </pc:picChg>
      </pc:sldChg>
      <pc:sldChg chg="delSp">
        <pc:chgData name="Dave O'Brien" userId="0a3e60b45072d5f7" providerId="LiveId" clId="{BB191329-DF98-4485-BBF4-E9D4AC83AA48}" dt="2018-11-13T23:41:09.489" v="15"/>
        <pc:sldMkLst>
          <pc:docMk/>
          <pc:sldMk cId="3928286102" sldId="503"/>
        </pc:sldMkLst>
        <pc:picChg chg="del">
          <ac:chgData name="Dave O'Brien" userId="0a3e60b45072d5f7" providerId="LiveId" clId="{BB191329-DF98-4485-BBF4-E9D4AC83AA48}" dt="2018-11-13T23:41:09.489" v="15"/>
          <ac:picMkLst>
            <pc:docMk/>
            <pc:sldMk cId="3928286102" sldId="503"/>
            <ac:picMk id="7" creationId="{00000000-0000-0000-0000-000000000000}"/>
          </ac:picMkLst>
        </pc:picChg>
      </pc:sldChg>
      <pc:sldChg chg="delSp">
        <pc:chgData name="Dave O'Brien" userId="0a3e60b45072d5f7" providerId="LiveId" clId="{BB191329-DF98-4485-BBF4-E9D4AC83AA48}" dt="2018-11-13T23:41:25.775" v="16"/>
        <pc:sldMkLst>
          <pc:docMk/>
          <pc:sldMk cId="503126699" sldId="504"/>
        </pc:sldMkLst>
        <pc:picChg chg="del">
          <ac:chgData name="Dave O'Brien" userId="0a3e60b45072d5f7" providerId="LiveId" clId="{BB191329-DF98-4485-BBF4-E9D4AC83AA48}" dt="2018-11-13T23:41:25.775" v="16"/>
          <ac:picMkLst>
            <pc:docMk/>
            <pc:sldMk cId="503126699" sldId="504"/>
            <ac:picMk id="7" creationId="{00000000-0000-0000-0000-000000000000}"/>
          </ac:picMkLst>
        </pc:picChg>
      </pc:sldChg>
      <pc:sldChg chg="delSp">
        <pc:chgData name="Dave O'Brien" userId="0a3e60b45072d5f7" providerId="LiveId" clId="{BB191329-DF98-4485-BBF4-E9D4AC83AA48}" dt="2018-11-13T23:41:34.883" v="18"/>
        <pc:sldMkLst>
          <pc:docMk/>
          <pc:sldMk cId="3157927579" sldId="505"/>
        </pc:sldMkLst>
        <pc:picChg chg="del">
          <ac:chgData name="Dave O'Brien" userId="0a3e60b45072d5f7" providerId="LiveId" clId="{BB191329-DF98-4485-BBF4-E9D4AC83AA48}" dt="2018-11-13T23:41:34.883" v="18"/>
          <ac:picMkLst>
            <pc:docMk/>
            <pc:sldMk cId="3157927579" sldId="505"/>
            <ac:picMk id="7" creationId="{00000000-0000-0000-0000-000000000000}"/>
          </ac:picMkLst>
        </pc:picChg>
      </pc:sldChg>
      <pc:sldChg chg="delSp">
        <pc:chgData name="Dave O'Brien" userId="0a3e60b45072d5f7" providerId="LiveId" clId="{BB191329-DF98-4485-BBF4-E9D4AC83AA48}" dt="2018-11-13T23:41:39.919" v="19"/>
        <pc:sldMkLst>
          <pc:docMk/>
          <pc:sldMk cId="3928286102" sldId="506"/>
        </pc:sldMkLst>
        <pc:picChg chg="del">
          <ac:chgData name="Dave O'Brien" userId="0a3e60b45072d5f7" providerId="LiveId" clId="{BB191329-DF98-4485-BBF4-E9D4AC83AA48}" dt="2018-11-13T23:41:39.919" v="19"/>
          <ac:picMkLst>
            <pc:docMk/>
            <pc:sldMk cId="3928286102" sldId="506"/>
            <ac:picMk id="7" creationId="{00000000-0000-0000-0000-000000000000}"/>
          </ac:picMkLst>
        </pc:picChg>
      </pc:sldChg>
      <pc:sldChg chg="delSp">
        <pc:chgData name="Dave O'Brien" userId="0a3e60b45072d5f7" providerId="LiveId" clId="{BB191329-DF98-4485-BBF4-E9D4AC83AA48}" dt="2018-11-13T23:41:59.275" v="21"/>
        <pc:sldMkLst>
          <pc:docMk/>
          <pc:sldMk cId="503126699" sldId="507"/>
        </pc:sldMkLst>
        <pc:picChg chg="del">
          <ac:chgData name="Dave O'Brien" userId="0a3e60b45072d5f7" providerId="LiveId" clId="{BB191329-DF98-4485-BBF4-E9D4AC83AA48}" dt="2018-11-13T23:41:59.275" v="21"/>
          <ac:picMkLst>
            <pc:docMk/>
            <pc:sldMk cId="503126699" sldId="507"/>
            <ac:picMk id="5" creationId="{00000000-0000-0000-0000-000000000000}"/>
          </ac:picMkLst>
        </pc:picChg>
      </pc:sldChg>
      <pc:sldChg chg="delSp">
        <pc:chgData name="Dave O'Brien" userId="0a3e60b45072d5f7" providerId="LiveId" clId="{BB191329-DF98-4485-BBF4-E9D4AC83AA48}" dt="2018-11-13T23:41:00.021" v="13"/>
        <pc:sldMkLst>
          <pc:docMk/>
          <pc:sldMk cId="1398700388" sldId="509"/>
        </pc:sldMkLst>
        <pc:picChg chg="del">
          <ac:chgData name="Dave O'Brien" userId="0a3e60b45072d5f7" providerId="LiveId" clId="{BB191329-DF98-4485-BBF4-E9D4AC83AA48}" dt="2018-11-13T23:41:00.021" v="13"/>
          <ac:picMkLst>
            <pc:docMk/>
            <pc:sldMk cId="1398700388" sldId="509"/>
            <ac:picMk id="5" creationId="{00000000-0000-0000-0000-000000000000}"/>
          </ac:picMkLst>
        </pc:picChg>
      </pc:sldChg>
      <pc:sldChg chg="delSp">
        <pc:chgData name="Dave O'Brien" userId="0a3e60b45072d5f7" providerId="LiveId" clId="{BB191329-DF98-4485-BBF4-E9D4AC83AA48}" dt="2018-11-13T23:41:30.365" v="17"/>
        <pc:sldMkLst>
          <pc:docMk/>
          <pc:sldMk cId="1227499387" sldId="510"/>
        </pc:sldMkLst>
        <pc:picChg chg="del">
          <ac:chgData name="Dave O'Brien" userId="0a3e60b45072d5f7" providerId="LiveId" clId="{BB191329-DF98-4485-BBF4-E9D4AC83AA48}" dt="2018-11-13T23:41:30.365" v="17"/>
          <ac:picMkLst>
            <pc:docMk/>
            <pc:sldMk cId="1227499387" sldId="510"/>
            <ac:picMk id="5" creationId="{00000000-0000-0000-0000-000000000000}"/>
          </ac:picMkLst>
        </pc:picChg>
      </pc:sldChg>
      <pc:sldChg chg="delSp">
        <pc:chgData name="Dave O'Brien" userId="0a3e60b45072d5f7" providerId="LiveId" clId="{BB191329-DF98-4485-BBF4-E9D4AC83AA48}" dt="2018-11-13T23:41:45.259" v="20"/>
        <pc:sldMkLst>
          <pc:docMk/>
          <pc:sldMk cId="1326856370" sldId="511"/>
        </pc:sldMkLst>
        <pc:picChg chg="del">
          <ac:chgData name="Dave O'Brien" userId="0a3e60b45072d5f7" providerId="LiveId" clId="{BB191329-DF98-4485-BBF4-E9D4AC83AA48}" dt="2018-11-13T23:41:45.259" v="20"/>
          <ac:picMkLst>
            <pc:docMk/>
            <pc:sldMk cId="1326856370" sldId="511"/>
            <ac:picMk id="5" creationId="{00000000-0000-0000-0000-000000000000}"/>
          </ac:picMkLst>
        </pc:picChg>
      </pc:sldChg>
      <pc:sldChg chg="delSp">
        <pc:chgData name="Dave O'Brien" userId="0a3e60b45072d5f7" providerId="LiveId" clId="{BB191329-DF98-4485-BBF4-E9D4AC83AA48}" dt="2018-11-13T23:42:11.987" v="23"/>
        <pc:sldMkLst>
          <pc:docMk/>
          <pc:sldMk cId="277694564" sldId="513"/>
        </pc:sldMkLst>
        <pc:picChg chg="del">
          <ac:chgData name="Dave O'Brien" userId="0a3e60b45072d5f7" providerId="LiveId" clId="{BB191329-DF98-4485-BBF4-E9D4AC83AA48}" dt="2018-11-13T23:42:11.987" v="23"/>
          <ac:picMkLst>
            <pc:docMk/>
            <pc:sldMk cId="277694564" sldId="513"/>
            <ac:picMk id="7" creationId="{00000000-0000-0000-0000-000000000000}"/>
          </ac:picMkLst>
        </pc:picChg>
      </pc:sldChg>
      <pc:sldChg chg="delSp">
        <pc:chgData name="Dave O'Brien" userId="0a3e60b45072d5f7" providerId="LiveId" clId="{BB191329-DF98-4485-BBF4-E9D4AC83AA48}" dt="2018-11-13T23:42:38.130" v="28"/>
        <pc:sldMkLst>
          <pc:docMk/>
          <pc:sldMk cId="277694564" sldId="515"/>
        </pc:sldMkLst>
        <pc:picChg chg="del">
          <ac:chgData name="Dave O'Brien" userId="0a3e60b45072d5f7" providerId="LiveId" clId="{BB191329-DF98-4485-BBF4-E9D4AC83AA48}" dt="2018-11-13T23:42:38.130" v="28"/>
          <ac:picMkLst>
            <pc:docMk/>
            <pc:sldMk cId="277694564" sldId="515"/>
            <ac:picMk id="9" creationId="{00000000-0000-0000-0000-000000000000}"/>
          </ac:picMkLst>
        </pc:picChg>
      </pc:sldChg>
      <pc:sldChg chg="delSp">
        <pc:chgData name="Dave O'Brien" userId="0a3e60b45072d5f7" providerId="LiveId" clId="{BB191329-DF98-4485-BBF4-E9D4AC83AA48}" dt="2018-11-13T23:42:04.710" v="22"/>
        <pc:sldMkLst>
          <pc:docMk/>
          <pc:sldMk cId="1205832864" sldId="516"/>
        </pc:sldMkLst>
        <pc:picChg chg="del">
          <ac:chgData name="Dave O'Brien" userId="0a3e60b45072d5f7" providerId="LiveId" clId="{BB191329-DF98-4485-BBF4-E9D4AC83AA48}" dt="2018-11-13T23:42:04.710" v="22"/>
          <ac:picMkLst>
            <pc:docMk/>
            <pc:sldMk cId="1205832864" sldId="516"/>
            <ac:picMk id="5" creationId="{00000000-0000-0000-0000-000000000000}"/>
          </ac:picMkLst>
        </pc:picChg>
      </pc:sldChg>
      <pc:sldChg chg="delSp">
        <pc:chgData name="Dave O'Brien" userId="0a3e60b45072d5f7" providerId="LiveId" clId="{BB191329-DF98-4485-BBF4-E9D4AC83AA48}" dt="2018-11-13T23:42:16.461" v="24"/>
        <pc:sldMkLst>
          <pc:docMk/>
          <pc:sldMk cId="2492672357" sldId="517"/>
        </pc:sldMkLst>
        <pc:picChg chg="del">
          <ac:chgData name="Dave O'Brien" userId="0a3e60b45072d5f7" providerId="LiveId" clId="{BB191329-DF98-4485-BBF4-E9D4AC83AA48}" dt="2018-11-13T23:42:16.461" v="24"/>
          <ac:picMkLst>
            <pc:docMk/>
            <pc:sldMk cId="2492672357" sldId="517"/>
            <ac:picMk id="7" creationId="{00000000-0000-0000-0000-000000000000}"/>
          </ac:picMkLst>
        </pc:picChg>
      </pc:sldChg>
      <pc:sldChg chg="delSp">
        <pc:chgData name="Dave O'Brien" userId="0a3e60b45072d5f7" providerId="LiveId" clId="{BB191329-DF98-4485-BBF4-E9D4AC83AA48}" dt="2018-11-13T23:42:21.065" v="25"/>
        <pc:sldMkLst>
          <pc:docMk/>
          <pc:sldMk cId="3936427779" sldId="518"/>
        </pc:sldMkLst>
        <pc:picChg chg="del">
          <ac:chgData name="Dave O'Brien" userId="0a3e60b45072d5f7" providerId="LiveId" clId="{BB191329-DF98-4485-BBF4-E9D4AC83AA48}" dt="2018-11-13T23:42:21.065" v="25"/>
          <ac:picMkLst>
            <pc:docMk/>
            <pc:sldMk cId="3936427779" sldId="518"/>
            <ac:picMk id="7" creationId="{00000000-0000-0000-0000-000000000000}"/>
          </ac:picMkLst>
        </pc:picChg>
      </pc:sldChg>
      <pc:sldChg chg="delSp">
        <pc:chgData name="Dave O'Brien" userId="0a3e60b45072d5f7" providerId="LiveId" clId="{BB191329-DF98-4485-BBF4-E9D4AC83AA48}" dt="2018-11-13T23:42:25.938" v="26"/>
        <pc:sldMkLst>
          <pc:docMk/>
          <pc:sldMk cId="3131542551" sldId="519"/>
        </pc:sldMkLst>
        <pc:picChg chg="del">
          <ac:chgData name="Dave O'Brien" userId="0a3e60b45072d5f7" providerId="LiveId" clId="{BB191329-DF98-4485-BBF4-E9D4AC83AA48}" dt="2018-11-13T23:42:25.938" v="26"/>
          <ac:picMkLst>
            <pc:docMk/>
            <pc:sldMk cId="3131542551" sldId="519"/>
            <ac:picMk id="5" creationId="{00000000-0000-0000-0000-000000000000}"/>
          </ac:picMkLst>
        </pc:picChg>
      </pc:sldChg>
      <pc:sldChg chg="delSp">
        <pc:chgData name="Dave O'Brien" userId="0a3e60b45072d5f7" providerId="LiveId" clId="{BB191329-DF98-4485-BBF4-E9D4AC83AA48}" dt="2018-11-13T23:42:33.369" v="27"/>
        <pc:sldMkLst>
          <pc:docMk/>
          <pc:sldMk cId="2025699539" sldId="520"/>
        </pc:sldMkLst>
        <pc:picChg chg="del">
          <ac:chgData name="Dave O'Brien" userId="0a3e60b45072d5f7" providerId="LiveId" clId="{BB191329-DF98-4485-BBF4-E9D4AC83AA48}" dt="2018-11-13T23:42:33.369" v="27"/>
          <ac:picMkLst>
            <pc:docMk/>
            <pc:sldMk cId="2025699539" sldId="520"/>
            <ac:picMk id="7" creationId="{00000000-0000-0000-0000-000000000000}"/>
          </ac:picMkLst>
        </pc:picChg>
      </pc:sldChg>
      <pc:sldChg chg="delSp">
        <pc:chgData name="Dave O'Brien" userId="0a3e60b45072d5f7" providerId="LiveId" clId="{BB191329-DF98-4485-BBF4-E9D4AC83AA48}" dt="2018-11-13T23:42:47.696" v="30"/>
        <pc:sldMkLst>
          <pc:docMk/>
          <pc:sldMk cId="3938914108" sldId="523"/>
        </pc:sldMkLst>
        <pc:picChg chg="del">
          <ac:chgData name="Dave O'Brien" userId="0a3e60b45072d5f7" providerId="LiveId" clId="{BB191329-DF98-4485-BBF4-E9D4AC83AA48}" dt="2018-11-13T23:42:47.696" v="30"/>
          <ac:picMkLst>
            <pc:docMk/>
            <pc:sldMk cId="3938914108" sldId="523"/>
            <ac:picMk id="7" creationId="{00000000-0000-0000-0000-000000000000}"/>
          </ac:picMkLst>
        </pc:picChg>
        <pc:picChg chg="del">
          <ac:chgData name="Dave O'Brien" userId="0a3e60b45072d5f7" providerId="LiveId" clId="{BB191329-DF98-4485-BBF4-E9D4AC83AA48}" dt="2018-11-13T23:42:43.868" v="29"/>
          <ac:picMkLst>
            <pc:docMk/>
            <pc:sldMk cId="3938914108" sldId="523"/>
            <ac:picMk id="8" creationId="{00000000-0000-0000-0000-000000000000}"/>
          </ac:picMkLst>
        </pc:picChg>
      </pc:sldChg>
      <pc:sldChg chg="delSp">
        <pc:chgData name="Dave O'Brien" userId="0a3e60b45072d5f7" providerId="LiveId" clId="{BB191329-DF98-4485-BBF4-E9D4AC83AA48}" dt="2018-11-13T23:42:52.358" v="31"/>
        <pc:sldMkLst>
          <pc:docMk/>
          <pc:sldMk cId="2760338718" sldId="524"/>
        </pc:sldMkLst>
        <pc:picChg chg="del">
          <ac:chgData name="Dave O'Brien" userId="0a3e60b45072d5f7" providerId="LiveId" clId="{BB191329-DF98-4485-BBF4-E9D4AC83AA48}" dt="2018-11-13T23:42:52.358" v="31"/>
          <ac:picMkLst>
            <pc:docMk/>
            <pc:sldMk cId="2760338718" sldId="524"/>
            <ac:picMk id="7" creationId="{00000000-0000-0000-0000-000000000000}"/>
          </ac:picMkLst>
        </pc:picChg>
      </pc:sldChg>
      <pc:sldChg chg="delSp">
        <pc:chgData name="Dave O'Brien" userId="0a3e60b45072d5f7" providerId="LiveId" clId="{BB191329-DF98-4485-BBF4-E9D4AC83AA48}" dt="2018-11-13T23:43:00.537" v="32"/>
        <pc:sldMkLst>
          <pc:docMk/>
          <pc:sldMk cId="3713849270" sldId="526"/>
        </pc:sldMkLst>
        <pc:picChg chg="del">
          <ac:chgData name="Dave O'Brien" userId="0a3e60b45072d5f7" providerId="LiveId" clId="{BB191329-DF98-4485-BBF4-E9D4AC83AA48}" dt="2018-11-13T23:43:00.537" v="32"/>
          <ac:picMkLst>
            <pc:docMk/>
            <pc:sldMk cId="3713849270" sldId="526"/>
            <ac:picMk id="7" creationId="{00000000-0000-0000-0000-000000000000}"/>
          </ac:picMkLst>
        </pc:picChg>
      </pc:sldChg>
      <pc:sldChg chg="delSp">
        <pc:chgData name="Dave O'Brien" userId="0a3e60b45072d5f7" providerId="LiveId" clId="{BB191329-DF98-4485-BBF4-E9D4AC83AA48}" dt="2018-11-13T23:43:05.404" v="33"/>
        <pc:sldMkLst>
          <pc:docMk/>
          <pc:sldMk cId="2136342001" sldId="527"/>
        </pc:sldMkLst>
        <pc:picChg chg="del">
          <ac:chgData name="Dave O'Brien" userId="0a3e60b45072d5f7" providerId="LiveId" clId="{BB191329-DF98-4485-BBF4-E9D4AC83AA48}" dt="2018-11-13T23:43:05.404" v="33"/>
          <ac:picMkLst>
            <pc:docMk/>
            <pc:sldMk cId="2136342001" sldId="527"/>
            <ac:picMk id="7" creationId="{00000000-0000-0000-0000-000000000000}"/>
          </ac:picMkLst>
        </pc:picChg>
      </pc:sldChg>
      <pc:sldChg chg="delSp">
        <pc:chgData name="Dave O'Brien" userId="0a3e60b45072d5f7" providerId="LiveId" clId="{BB191329-DF98-4485-BBF4-E9D4AC83AA48}" dt="2018-11-13T23:43:10.417" v="34"/>
        <pc:sldMkLst>
          <pc:docMk/>
          <pc:sldMk cId="1849869324" sldId="528"/>
        </pc:sldMkLst>
        <pc:picChg chg="del">
          <ac:chgData name="Dave O'Brien" userId="0a3e60b45072d5f7" providerId="LiveId" clId="{BB191329-DF98-4485-BBF4-E9D4AC83AA48}" dt="2018-11-13T23:43:10.417" v="34"/>
          <ac:picMkLst>
            <pc:docMk/>
            <pc:sldMk cId="1849869324" sldId="528"/>
            <ac:picMk id="7" creationId="{00000000-0000-0000-0000-000000000000}"/>
          </ac:picMkLst>
        </pc:picChg>
      </pc:sldChg>
      <pc:sldChg chg="delSp">
        <pc:chgData name="Dave O'Brien" userId="0a3e60b45072d5f7" providerId="LiveId" clId="{BB191329-DF98-4485-BBF4-E9D4AC83AA48}" dt="2018-11-13T23:43:15.238" v="35"/>
        <pc:sldMkLst>
          <pc:docMk/>
          <pc:sldMk cId="1104816989" sldId="529"/>
        </pc:sldMkLst>
        <pc:picChg chg="del">
          <ac:chgData name="Dave O'Brien" userId="0a3e60b45072d5f7" providerId="LiveId" clId="{BB191329-DF98-4485-BBF4-E9D4AC83AA48}" dt="2018-11-13T23:43:15.238" v="35"/>
          <ac:picMkLst>
            <pc:docMk/>
            <pc:sldMk cId="1104816989" sldId="529"/>
            <ac:picMk id="7" creationId="{00000000-0000-0000-0000-000000000000}"/>
          </ac:picMkLst>
        </pc:picChg>
      </pc:sldChg>
      <pc:sldChg chg="delSp">
        <pc:chgData name="Dave O'Brien" userId="0a3e60b45072d5f7" providerId="LiveId" clId="{BB191329-DF98-4485-BBF4-E9D4AC83AA48}" dt="2018-11-13T23:43:22.587" v="36"/>
        <pc:sldMkLst>
          <pc:docMk/>
          <pc:sldMk cId="2014860748" sldId="530"/>
        </pc:sldMkLst>
        <pc:picChg chg="del">
          <ac:chgData name="Dave O'Brien" userId="0a3e60b45072d5f7" providerId="LiveId" clId="{BB191329-DF98-4485-BBF4-E9D4AC83AA48}" dt="2018-11-13T23:43:22.587" v="36"/>
          <ac:picMkLst>
            <pc:docMk/>
            <pc:sldMk cId="2014860748" sldId="530"/>
            <ac:picMk id="7" creationId="{00000000-0000-0000-0000-000000000000}"/>
          </ac:picMkLst>
        </pc:picChg>
      </pc:sldChg>
      <pc:sldChg chg="delSp">
        <pc:chgData name="Dave O'Brien" userId="0a3e60b45072d5f7" providerId="LiveId" clId="{BB191329-DF98-4485-BBF4-E9D4AC83AA48}" dt="2018-11-13T23:43:30.340" v="37"/>
        <pc:sldMkLst>
          <pc:docMk/>
          <pc:sldMk cId="1909513364" sldId="531"/>
        </pc:sldMkLst>
        <pc:picChg chg="del">
          <ac:chgData name="Dave O'Brien" userId="0a3e60b45072d5f7" providerId="LiveId" clId="{BB191329-DF98-4485-BBF4-E9D4AC83AA48}" dt="2018-11-13T23:43:30.340" v="37"/>
          <ac:picMkLst>
            <pc:docMk/>
            <pc:sldMk cId="1909513364" sldId="531"/>
            <ac:picMk id="7" creationId="{00000000-0000-0000-0000-000000000000}"/>
          </ac:picMkLst>
        </pc:picChg>
      </pc:sldChg>
      <pc:sldChg chg="delSp">
        <pc:chgData name="Dave O'Brien" userId="0a3e60b45072d5f7" providerId="LiveId" clId="{BB191329-DF98-4485-BBF4-E9D4AC83AA48}" dt="2018-11-13T23:43:35.610" v="38"/>
        <pc:sldMkLst>
          <pc:docMk/>
          <pc:sldMk cId="683369838" sldId="532"/>
        </pc:sldMkLst>
        <pc:picChg chg="del">
          <ac:chgData name="Dave O'Brien" userId="0a3e60b45072d5f7" providerId="LiveId" clId="{BB191329-DF98-4485-BBF4-E9D4AC83AA48}" dt="2018-11-13T23:43:35.610" v="38"/>
          <ac:picMkLst>
            <pc:docMk/>
            <pc:sldMk cId="683369838" sldId="532"/>
            <ac:picMk id="7" creationId="{00000000-0000-0000-0000-000000000000}"/>
          </ac:picMkLst>
        </pc:picChg>
      </pc:sldChg>
      <pc:sldChg chg="delSp">
        <pc:chgData name="Dave O'Brien" userId="0a3e60b45072d5f7" providerId="LiveId" clId="{BB191329-DF98-4485-BBF4-E9D4AC83AA48}" dt="2018-11-13T23:43:40.107" v="39"/>
        <pc:sldMkLst>
          <pc:docMk/>
          <pc:sldMk cId="3363684825" sldId="533"/>
        </pc:sldMkLst>
        <pc:picChg chg="del">
          <ac:chgData name="Dave O'Brien" userId="0a3e60b45072d5f7" providerId="LiveId" clId="{BB191329-DF98-4485-BBF4-E9D4AC83AA48}" dt="2018-11-13T23:43:40.107" v="39"/>
          <ac:picMkLst>
            <pc:docMk/>
            <pc:sldMk cId="3363684825" sldId="533"/>
            <ac:picMk id="5" creationId="{00000000-0000-0000-0000-000000000000}"/>
          </ac:picMkLst>
        </pc:picChg>
      </pc:sldChg>
      <pc:sldChg chg="delSp">
        <pc:chgData name="Dave O'Brien" userId="0a3e60b45072d5f7" providerId="LiveId" clId="{BB191329-DF98-4485-BBF4-E9D4AC83AA48}" dt="2018-11-13T23:43:45.456" v="40"/>
        <pc:sldMkLst>
          <pc:docMk/>
          <pc:sldMk cId="2551282383" sldId="535"/>
        </pc:sldMkLst>
        <pc:picChg chg="del">
          <ac:chgData name="Dave O'Brien" userId="0a3e60b45072d5f7" providerId="LiveId" clId="{BB191329-DF98-4485-BBF4-E9D4AC83AA48}" dt="2018-11-13T23:43:45.456" v="40"/>
          <ac:picMkLst>
            <pc:docMk/>
            <pc:sldMk cId="2551282383" sldId="535"/>
            <ac:picMk id="7" creationId="{00000000-0000-0000-0000-000000000000}"/>
          </ac:picMkLst>
        </pc:picChg>
      </pc:sldChg>
      <pc:sldChg chg="delSp">
        <pc:chgData name="Dave O'Brien" userId="0a3e60b45072d5f7" providerId="LiveId" clId="{BB191329-DF98-4485-BBF4-E9D4AC83AA48}" dt="2018-11-13T23:43:52.392" v="41"/>
        <pc:sldMkLst>
          <pc:docMk/>
          <pc:sldMk cId="1506536644" sldId="536"/>
        </pc:sldMkLst>
        <pc:picChg chg="del">
          <ac:chgData name="Dave O'Brien" userId="0a3e60b45072d5f7" providerId="LiveId" clId="{BB191329-DF98-4485-BBF4-E9D4AC83AA48}" dt="2018-11-13T23:43:52.392" v="41"/>
          <ac:picMkLst>
            <pc:docMk/>
            <pc:sldMk cId="1506536644" sldId="536"/>
            <ac:picMk id="7" creationId="{00000000-0000-0000-0000-000000000000}"/>
          </ac:picMkLst>
        </pc:picChg>
      </pc:sldChg>
      <pc:sldChg chg="delSp">
        <pc:chgData name="Dave O'Brien" userId="0a3e60b45072d5f7" providerId="LiveId" clId="{BB191329-DF98-4485-BBF4-E9D4AC83AA48}" dt="2018-11-13T23:43:57.066" v="42"/>
        <pc:sldMkLst>
          <pc:docMk/>
          <pc:sldMk cId="3646176748" sldId="537"/>
        </pc:sldMkLst>
        <pc:picChg chg="del">
          <ac:chgData name="Dave O'Brien" userId="0a3e60b45072d5f7" providerId="LiveId" clId="{BB191329-DF98-4485-BBF4-E9D4AC83AA48}" dt="2018-11-13T23:43:57.066" v="42"/>
          <ac:picMkLst>
            <pc:docMk/>
            <pc:sldMk cId="3646176748" sldId="537"/>
            <ac:picMk id="7" creationId="{00000000-0000-0000-0000-000000000000}"/>
          </ac:picMkLst>
        </pc:picChg>
      </pc:sldChg>
      <pc:sldChg chg="delSp">
        <pc:chgData name="Dave O'Brien" userId="0a3e60b45072d5f7" providerId="LiveId" clId="{BB191329-DF98-4485-BBF4-E9D4AC83AA48}" dt="2018-11-13T23:44:01.697" v="43"/>
        <pc:sldMkLst>
          <pc:docMk/>
          <pc:sldMk cId="2113658308" sldId="538"/>
        </pc:sldMkLst>
        <pc:picChg chg="del">
          <ac:chgData name="Dave O'Brien" userId="0a3e60b45072d5f7" providerId="LiveId" clId="{BB191329-DF98-4485-BBF4-E9D4AC83AA48}" dt="2018-11-13T23:44:01.697" v="43"/>
          <ac:picMkLst>
            <pc:docMk/>
            <pc:sldMk cId="2113658308" sldId="538"/>
            <ac:picMk id="7" creationId="{00000000-0000-0000-0000-000000000000}"/>
          </ac:picMkLst>
        </pc:picChg>
      </pc:sldChg>
      <pc:sldChg chg="delSp">
        <pc:chgData name="Dave O'Brien" userId="0a3e60b45072d5f7" providerId="LiveId" clId="{BB191329-DF98-4485-BBF4-E9D4AC83AA48}" dt="2018-11-13T23:44:06.700" v="44"/>
        <pc:sldMkLst>
          <pc:docMk/>
          <pc:sldMk cId="3800721570" sldId="539"/>
        </pc:sldMkLst>
        <pc:picChg chg="del">
          <ac:chgData name="Dave O'Brien" userId="0a3e60b45072d5f7" providerId="LiveId" clId="{BB191329-DF98-4485-BBF4-E9D4AC83AA48}" dt="2018-11-13T23:44:06.700" v="44"/>
          <ac:picMkLst>
            <pc:docMk/>
            <pc:sldMk cId="3800721570" sldId="539"/>
            <ac:picMk id="7" creationId="{00000000-0000-0000-0000-000000000000}"/>
          </ac:picMkLst>
        </pc:picChg>
      </pc:sldChg>
      <pc:sldChg chg="delSp">
        <pc:chgData name="Dave O'Brien" userId="0a3e60b45072d5f7" providerId="LiveId" clId="{BB191329-DF98-4485-BBF4-E9D4AC83AA48}" dt="2018-11-13T23:44:13.650" v="45"/>
        <pc:sldMkLst>
          <pc:docMk/>
          <pc:sldMk cId="3461836141" sldId="541"/>
        </pc:sldMkLst>
        <pc:picChg chg="del">
          <ac:chgData name="Dave O'Brien" userId="0a3e60b45072d5f7" providerId="LiveId" clId="{BB191329-DF98-4485-BBF4-E9D4AC83AA48}" dt="2018-11-13T23:44:13.650" v="45"/>
          <ac:picMkLst>
            <pc:docMk/>
            <pc:sldMk cId="3461836141" sldId="541"/>
            <ac:picMk id="5" creationId="{00000000-0000-0000-0000-000000000000}"/>
          </ac:picMkLst>
        </pc:picChg>
      </pc:sldChg>
      <pc:sldChg chg="delSp">
        <pc:chgData name="Dave O'Brien" userId="0a3e60b45072d5f7" providerId="LiveId" clId="{BB191329-DF98-4485-BBF4-E9D4AC83AA48}" dt="2018-11-13T23:44:18.424" v="46"/>
        <pc:sldMkLst>
          <pc:docMk/>
          <pc:sldMk cId="529683004" sldId="542"/>
        </pc:sldMkLst>
        <pc:picChg chg="del">
          <ac:chgData name="Dave O'Brien" userId="0a3e60b45072d5f7" providerId="LiveId" clId="{BB191329-DF98-4485-BBF4-E9D4AC83AA48}" dt="2018-11-13T23:44:18.424" v="46"/>
          <ac:picMkLst>
            <pc:docMk/>
            <pc:sldMk cId="529683004" sldId="542"/>
            <ac:picMk id="7" creationId="{00000000-0000-0000-0000-000000000000}"/>
          </ac:picMkLst>
        </pc:picChg>
      </pc:sldChg>
      <pc:sldChg chg="delSp">
        <pc:chgData name="Dave O'Brien" userId="0a3e60b45072d5f7" providerId="LiveId" clId="{BB191329-DF98-4485-BBF4-E9D4AC83AA48}" dt="2018-11-13T23:44:23.309" v="47"/>
        <pc:sldMkLst>
          <pc:docMk/>
          <pc:sldMk cId="2171154812" sldId="543"/>
        </pc:sldMkLst>
        <pc:picChg chg="del">
          <ac:chgData name="Dave O'Brien" userId="0a3e60b45072d5f7" providerId="LiveId" clId="{BB191329-DF98-4485-BBF4-E9D4AC83AA48}" dt="2018-11-13T23:44:23.309" v="47"/>
          <ac:picMkLst>
            <pc:docMk/>
            <pc:sldMk cId="2171154812" sldId="543"/>
            <ac:picMk id="7" creationId="{00000000-0000-0000-0000-000000000000}"/>
          </ac:picMkLst>
        </pc:picChg>
      </pc:sldChg>
      <pc:sldChg chg="delSp">
        <pc:chgData name="Dave O'Brien" userId="0a3e60b45072d5f7" providerId="LiveId" clId="{BB191329-DF98-4485-BBF4-E9D4AC83AA48}" dt="2018-11-13T23:44:28.624" v="48"/>
        <pc:sldMkLst>
          <pc:docMk/>
          <pc:sldMk cId="1291043309" sldId="544"/>
        </pc:sldMkLst>
        <pc:picChg chg="del">
          <ac:chgData name="Dave O'Brien" userId="0a3e60b45072d5f7" providerId="LiveId" clId="{BB191329-DF98-4485-BBF4-E9D4AC83AA48}" dt="2018-11-13T23:44:28.624" v="48"/>
          <ac:picMkLst>
            <pc:docMk/>
            <pc:sldMk cId="1291043309" sldId="544"/>
            <ac:picMk id="7" creationId="{00000000-0000-0000-0000-000000000000}"/>
          </ac:picMkLst>
        </pc:picChg>
      </pc:sldChg>
      <pc:sldChg chg="delSp">
        <pc:chgData name="Dave O'Brien" userId="0a3e60b45072d5f7" providerId="LiveId" clId="{BB191329-DF98-4485-BBF4-E9D4AC83AA48}" dt="2018-11-13T23:44:33.491" v="49"/>
        <pc:sldMkLst>
          <pc:docMk/>
          <pc:sldMk cId="2642837836" sldId="545"/>
        </pc:sldMkLst>
        <pc:picChg chg="del">
          <ac:chgData name="Dave O'Brien" userId="0a3e60b45072d5f7" providerId="LiveId" clId="{BB191329-DF98-4485-BBF4-E9D4AC83AA48}" dt="2018-11-13T23:44:33.491" v="49"/>
          <ac:picMkLst>
            <pc:docMk/>
            <pc:sldMk cId="2642837836" sldId="545"/>
            <ac:picMk id="7" creationId="{00000000-0000-0000-0000-000000000000}"/>
          </ac:picMkLst>
        </pc:picChg>
      </pc:sldChg>
      <pc:sldChg chg="delSp">
        <pc:chgData name="Dave O'Brien" userId="0a3e60b45072d5f7" providerId="LiveId" clId="{BB191329-DF98-4485-BBF4-E9D4AC83AA48}" dt="2018-11-13T23:44:42.250" v="50"/>
        <pc:sldMkLst>
          <pc:docMk/>
          <pc:sldMk cId="786602751" sldId="547"/>
        </pc:sldMkLst>
        <pc:picChg chg="del">
          <ac:chgData name="Dave O'Brien" userId="0a3e60b45072d5f7" providerId="LiveId" clId="{BB191329-DF98-4485-BBF4-E9D4AC83AA48}" dt="2018-11-13T23:44:42.250" v="50"/>
          <ac:picMkLst>
            <pc:docMk/>
            <pc:sldMk cId="786602751" sldId="547"/>
            <ac:picMk id="7" creationId="{00000000-0000-0000-0000-000000000000}"/>
          </ac:picMkLst>
        </pc:picChg>
      </pc:sldChg>
      <pc:sldChg chg="delSp">
        <pc:chgData name="Dave O'Brien" userId="0a3e60b45072d5f7" providerId="LiveId" clId="{BB191329-DF98-4485-BBF4-E9D4AC83AA48}" dt="2018-11-13T23:44:47.997" v="51"/>
        <pc:sldMkLst>
          <pc:docMk/>
          <pc:sldMk cId="4108846929" sldId="548"/>
        </pc:sldMkLst>
        <pc:picChg chg="del">
          <ac:chgData name="Dave O'Brien" userId="0a3e60b45072d5f7" providerId="LiveId" clId="{BB191329-DF98-4485-BBF4-E9D4AC83AA48}" dt="2018-11-13T23:44:47.997" v="51"/>
          <ac:picMkLst>
            <pc:docMk/>
            <pc:sldMk cId="4108846929" sldId="548"/>
            <ac:picMk id="7" creationId="{00000000-0000-0000-0000-000000000000}"/>
          </ac:picMkLst>
        </pc:picChg>
      </pc:sldChg>
      <pc:sldChg chg="delSp">
        <pc:chgData name="Dave O'Brien" userId="0a3e60b45072d5f7" providerId="LiveId" clId="{BB191329-DF98-4485-BBF4-E9D4AC83AA48}" dt="2018-11-13T23:44:52.681" v="52"/>
        <pc:sldMkLst>
          <pc:docMk/>
          <pc:sldMk cId="291894688" sldId="549"/>
        </pc:sldMkLst>
        <pc:picChg chg="del">
          <ac:chgData name="Dave O'Brien" userId="0a3e60b45072d5f7" providerId="LiveId" clId="{BB191329-DF98-4485-BBF4-E9D4AC83AA48}" dt="2018-11-13T23:44:52.681" v="52"/>
          <ac:picMkLst>
            <pc:docMk/>
            <pc:sldMk cId="291894688" sldId="549"/>
            <ac:picMk id="7" creationId="{00000000-0000-0000-0000-000000000000}"/>
          </ac:picMkLst>
        </pc:picChg>
      </pc:sldChg>
      <pc:sldChg chg="delSp">
        <pc:chgData name="Dave O'Brien" userId="0a3e60b45072d5f7" providerId="LiveId" clId="{BB191329-DF98-4485-BBF4-E9D4AC83AA48}" dt="2018-11-13T23:44:57.901" v="53"/>
        <pc:sldMkLst>
          <pc:docMk/>
          <pc:sldMk cId="3764309628" sldId="550"/>
        </pc:sldMkLst>
        <pc:picChg chg="del">
          <ac:chgData name="Dave O'Brien" userId="0a3e60b45072d5f7" providerId="LiveId" clId="{BB191329-DF98-4485-BBF4-E9D4AC83AA48}" dt="2018-11-13T23:44:57.901" v="53"/>
          <ac:picMkLst>
            <pc:docMk/>
            <pc:sldMk cId="3764309628" sldId="550"/>
            <ac:picMk id="7" creationId="{00000000-0000-0000-0000-000000000000}"/>
          </ac:picMkLst>
        </pc:picChg>
      </pc:sldChg>
      <pc:sldChg chg="delSp">
        <pc:chgData name="Dave O'Brien" userId="0a3e60b45072d5f7" providerId="LiveId" clId="{BB191329-DF98-4485-BBF4-E9D4AC83AA48}" dt="2018-11-13T23:45:03.416" v="54"/>
        <pc:sldMkLst>
          <pc:docMk/>
          <pc:sldMk cId="4153510732" sldId="551"/>
        </pc:sldMkLst>
        <pc:picChg chg="del">
          <ac:chgData name="Dave O'Brien" userId="0a3e60b45072d5f7" providerId="LiveId" clId="{BB191329-DF98-4485-BBF4-E9D4AC83AA48}" dt="2018-11-13T23:45:03.416" v="54"/>
          <ac:picMkLst>
            <pc:docMk/>
            <pc:sldMk cId="4153510732" sldId="551"/>
            <ac:picMk id="7" creationId="{00000000-0000-0000-0000-000000000000}"/>
          </ac:picMkLst>
        </pc:picChg>
      </pc:sldChg>
      <pc:sldChg chg="delSp">
        <pc:chgData name="Dave O'Brien" userId="0a3e60b45072d5f7" providerId="LiveId" clId="{BB191329-DF98-4485-BBF4-E9D4AC83AA48}" dt="2018-11-13T23:45:20.598" v="55"/>
        <pc:sldMkLst>
          <pc:docMk/>
          <pc:sldMk cId="2562109378" sldId="552"/>
        </pc:sldMkLst>
        <pc:picChg chg="del">
          <ac:chgData name="Dave O'Brien" userId="0a3e60b45072d5f7" providerId="LiveId" clId="{BB191329-DF98-4485-BBF4-E9D4AC83AA48}" dt="2018-11-13T23:45:20.598" v="55"/>
          <ac:picMkLst>
            <pc:docMk/>
            <pc:sldMk cId="2562109378" sldId="552"/>
            <ac:picMk id="7" creationId="{00000000-0000-0000-0000-000000000000}"/>
          </ac:picMkLst>
        </pc:picChg>
      </pc:sldChg>
      <pc:sldChg chg="delSp">
        <pc:chgData name="Dave O'Brien" userId="0a3e60b45072d5f7" providerId="LiveId" clId="{BB191329-DF98-4485-BBF4-E9D4AC83AA48}" dt="2018-11-13T23:45:27.095" v="56"/>
        <pc:sldMkLst>
          <pc:docMk/>
          <pc:sldMk cId="2474415285" sldId="553"/>
        </pc:sldMkLst>
        <pc:picChg chg="del">
          <ac:chgData name="Dave O'Brien" userId="0a3e60b45072d5f7" providerId="LiveId" clId="{BB191329-DF98-4485-BBF4-E9D4AC83AA48}" dt="2018-11-13T23:45:27.095" v="56"/>
          <ac:picMkLst>
            <pc:docMk/>
            <pc:sldMk cId="2474415285" sldId="553"/>
            <ac:picMk id="7" creationId="{00000000-0000-0000-0000-000000000000}"/>
          </ac:picMkLst>
        </pc:picChg>
      </pc:sldChg>
      <pc:sldChg chg="delSp">
        <pc:chgData name="Dave O'Brien" userId="0a3e60b45072d5f7" providerId="LiveId" clId="{BB191329-DF98-4485-BBF4-E9D4AC83AA48}" dt="2018-11-13T23:45:31.569" v="57"/>
        <pc:sldMkLst>
          <pc:docMk/>
          <pc:sldMk cId="3667576752" sldId="554"/>
        </pc:sldMkLst>
        <pc:picChg chg="del">
          <ac:chgData name="Dave O'Brien" userId="0a3e60b45072d5f7" providerId="LiveId" clId="{BB191329-DF98-4485-BBF4-E9D4AC83AA48}" dt="2018-11-13T23:45:31.569" v="57"/>
          <ac:picMkLst>
            <pc:docMk/>
            <pc:sldMk cId="3667576752" sldId="554"/>
            <ac:picMk id="7" creationId="{00000000-0000-0000-0000-000000000000}"/>
          </ac:picMkLst>
        </pc:picChg>
      </pc:sldChg>
      <pc:sldChg chg="delSp">
        <pc:chgData name="Dave O'Brien" userId="0a3e60b45072d5f7" providerId="LiveId" clId="{BB191329-DF98-4485-BBF4-E9D4AC83AA48}" dt="2018-11-13T23:45:36.763" v="58"/>
        <pc:sldMkLst>
          <pc:docMk/>
          <pc:sldMk cId="3586161249" sldId="555"/>
        </pc:sldMkLst>
        <pc:picChg chg="del">
          <ac:chgData name="Dave O'Brien" userId="0a3e60b45072d5f7" providerId="LiveId" clId="{BB191329-DF98-4485-BBF4-E9D4AC83AA48}" dt="2018-11-13T23:45:36.763" v="58"/>
          <ac:picMkLst>
            <pc:docMk/>
            <pc:sldMk cId="3586161249" sldId="555"/>
            <ac:picMk id="7" creationId="{00000000-0000-0000-0000-000000000000}"/>
          </ac:picMkLst>
        </pc:picChg>
      </pc:sldChg>
      <pc:sldChg chg="delSp">
        <pc:chgData name="Dave O'Brien" userId="0a3e60b45072d5f7" providerId="LiveId" clId="{BB191329-DF98-4485-BBF4-E9D4AC83AA48}" dt="2018-11-13T23:45:44.383" v="59"/>
        <pc:sldMkLst>
          <pc:docMk/>
          <pc:sldMk cId="3386871901" sldId="557"/>
        </pc:sldMkLst>
        <pc:picChg chg="del">
          <ac:chgData name="Dave O'Brien" userId="0a3e60b45072d5f7" providerId="LiveId" clId="{BB191329-DF98-4485-BBF4-E9D4AC83AA48}" dt="2018-11-13T23:45:44.383" v="59"/>
          <ac:picMkLst>
            <pc:docMk/>
            <pc:sldMk cId="3386871901" sldId="557"/>
            <ac:picMk id="7" creationId="{00000000-0000-0000-0000-000000000000}"/>
          </ac:picMkLst>
        </pc:picChg>
      </pc:sldChg>
      <pc:sldChg chg="delSp">
        <pc:chgData name="Dave O'Brien" userId="0a3e60b45072d5f7" providerId="LiveId" clId="{BB191329-DF98-4485-BBF4-E9D4AC83AA48}" dt="2018-11-13T23:45:52.196" v="60"/>
        <pc:sldMkLst>
          <pc:docMk/>
          <pc:sldMk cId="1025782870" sldId="558"/>
        </pc:sldMkLst>
        <pc:picChg chg="del">
          <ac:chgData name="Dave O'Brien" userId="0a3e60b45072d5f7" providerId="LiveId" clId="{BB191329-DF98-4485-BBF4-E9D4AC83AA48}" dt="2018-11-13T23:45:52.196" v="60"/>
          <ac:picMkLst>
            <pc:docMk/>
            <pc:sldMk cId="1025782870" sldId="558"/>
            <ac:picMk id="7" creationId="{00000000-0000-0000-0000-000000000000}"/>
          </ac:picMkLst>
        </pc:picChg>
      </pc:sldChg>
      <pc:sldChg chg="delSp">
        <pc:chgData name="Dave O'Brien" userId="0a3e60b45072d5f7" providerId="LiveId" clId="{BB191329-DF98-4485-BBF4-E9D4AC83AA48}" dt="2018-11-13T23:45:58.837" v="61"/>
        <pc:sldMkLst>
          <pc:docMk/>
          <pc:sldMk cId="142659740" sldId="559"/>
        </pc:sldMkLst>
        <pc:picChg chg="del">
          <ac:chgData name="Dave O'Brien" userId="0a3e60b45072d5f7" providerId="LiveId" clId="{BB191329-DF98-4485-BBF4-E9D4AC83AA48}" dt="2018-11-13T23:45:58.837" v="61"/>
          <ac:picMkLst>
            <pc:docMk/>
            <pc:sldMk cId="142659740" sldId="559"/>
            <ac:picMk id="7" creationId="{00000000-0000-0000-0000-000000000000}"/>
          </ac:picMkLst>
        </pc:picChg>
      </pc:sldChg>
      <pc:sldChg chg="delSp">
        <pc:chgData name="Dave O'Brien" userId="0a3e60b45072d5f7" providerId="LiveId" clId="{BB191329-DF98-4485-BBF4-E9D4AC83AA48}" dt="2018-11-13T23:46:04.903" v="62"/>
        <pc:sldMkLst>
          <pc:docMk/>
          <pc:sldMk cId="2194889254" sldId="560"/>
        </pc:sldMkLst>
        <pc:picChg chg="del">
          <ac:chgData name="Dave O'Brien" userId="0a3e60b45072d5f7" providerId="LiveId" clId="{BB191329-DF98-4485-BBF4-E9D4AC83AA48}" dt="2018-11-13T23:46:04.903" v="62"/>
          <ac:picMkLst>
            <pc:docMk/>
            <pc:sldMk cId="2194889254" sldId="560"/>
            <ac:picMk id="7" creationId="{00000000-0000-0000-0000-000000000000}"/>
          </ac:picMkLst>
        </pc:picChg>
      </pc:sldChg>
      <pc:sldChg chg="delSp">
        <pc:chgData name="Dave O'Brien" userId="0a3e60b45072d5f7" providerId="LiveId" clId="{BB191329-DF98-4485-BBF4-E9D4AC83AA48}" dt="2018-11-13T23:46:10.407" v="63"/>
        <pc:sldMkLst>
          <pc:docMk/>
          <pc:sldMk cId="1145605416" sldId="561"/>
        </pc:sldMkLst>
        <pc:picChg chg="del">
          <ac:chgData name="Dave O'Brien" userId="0a3e60b45072d5f7" providerId="LiveId" clId="{BB191329-DF98-4485-BBF4-E9D4AC83AA48}" dt="2018-11-13T23:46:10.407" v="63"/>
          <ac:picMkLst>
            <pc:docMk/>
            <pc:sldMk cId="1145605416" sldId="561"/>
            <ac:picMk id="7" creationId="{00000000-0000-0000-0000-000000000000}"/>
          </ac:picMkLst>
        </pc:picChg>
      </pc:sldChg>
      <pc:sldChg chg="delSp">
        <pc:chgData name="Dave O'Brien" userId="0a3e60b45072d5f7" providerId="LiveId" clId="{BB191329-DF98-4485-BBF4-E9D4AC83AA48}" dt="2018-11-13T23:46:15.825" v="64"/>
        <pc:sldMkLst>
          <pc:docMk/>
          <pc:sldMk cId="2772129147" sldId="562"/>
        </pc:sldMkLst>
        <pc:picChg chg="del">
          <ac:chgData name="Dave O'Brien" userId="0a3e60b45072d5f7" providerId="LiveId" clId="{BB191329-DF98-4485-BBF4-E9D4AC83AA48}" dt="2018-11-13T23:46:15.825" v="64"/>
          <ac:picMkLst>
            <pc:docMk/>
            <pc:sldMk cId="2772129147" sldId="562"/>
            <ac:picMk id="5" creationId="{00000000-0000-0000-0000-000000000000}"/>
          </ac:picMkLst>
        </pc:picChg>
      </pc:sldChg>
      <pc:sldChg chg="delSp">
        <pc:chgData name="Dave O'Brien" userId="0a3e60b45072d5f7" providerId="LiveId" clId="{BB191329-DF98-4485-BBF4-E9D4AC83AA48}" dt="2018-11-13T23:46:23.369" v="65"/>
        <pc:sldMkLst>
          <pc:docMk/>
          <pc:sldMk cId="473916790" sldId="563"/>
        </pc:sldMkLst>
        <pc:picChg chg="del">
          <ac:chgData name="Dave O'Brien" userId="0a3e60b45072d5f7" providerId="LiveId" clId="{BB191329-DF98-4485-BBF4-E9D4AC83AA48}" dt="2018-11-13T23:46:23.369" v="65"/>
          <ac:picMkLst>
            <pc:docMk/>
            <pc:sldMk cId="473916790" sldId="563"/>
            <ac:picMk id="7" creationId="{00000000-0000-0000-0000-000000000000}"/>
          </ac:picMkLst>
        </pc:picChg>
      </pc:sldChg>
      <pc:sldChg chg="delSp">
        <pc:chgData name="Dave O'Brien" userId="0a3e60b45072d5f7" providerId="LiveId" clId="{BB191329-DF98-4485-BBF4-E9D4AC83AA48}" dt="2018-11-13T23:46:32.442" v="66"/>
        <pc:sldMkLst>
          <pc:docMk/>
          <pc:sldMk cId="3322927435" sldId="564"/>
        </pc:sldMkLst>
        <pc:picChg chg="del">
          <ac:chgData name="Dave O'Brien" userId="0a3e60b45072d5f7" providerId="LiveId" clId="{BB191329-DF98-4485-BBF4-E9D4AC83AA48}" dt="2018-11-13T23:46:32.442" v="66"/>
          <ac:picMkLst>
            <pc:docMk/>
            <pc:sldMk cId="3322927435" sldId="564"/>
            <ac:picMk id="7" creationId="{00000000-0000-0000-0000-000000000000}"/>
          </ac:picMkLst>
        </pc:picChg>
      </pc:sldChg>
      <pc:sldChg chg="delSp">
        <pc:chgData name="Dave O'Brien" userId="0a3e60b45072d5f7" providerId="LiveId" clId="{BB191329-DF98-4485-BBF4-E9D4AC83AA48}" dt="2018-11-13T23:46:37.510" v="67"/>
        <pc:sldMkLst>
          <pc:docMk/>
          <pc:sldMk cId="3556983096" sldId="565"/>
        </pc:sldMkLst>
        <pc:picChg chg="del">
          <ac:chgData name="Dave O'Brien" userId="0a3e60b45072d5f7" providerId="LiveId" clId="{BB191329-DF98-4485-BBF4-E9D4AC83AA48}" dt="2018-11-13T23:46:37.510" v="67"/>
          <ac:picMkLst>
            <pc:docMk/>
            <pc:sldMk cId="3556983096" sldId="565"/>
            <ac:picMk id="7" creationId="{00000000-0000-0000-0000-000000000000}"/>
          </ac:picMkLst>
        </pc:picChg>
      </pc:sldChg>
      <pc:sldChg chg="delSp">
        <pc:chgData name="Dave O'Brien" userId="0a3e60b45072d5f7" providerId="LiveId" clId="{BB191329-DF98-4485-BBF4-E9D4AC83AA48}" dt="2018-11-13T23:46:43.027" v="68"/>
        <pc:sldMkLst>
          <pc:docMk/>
          <pc:sldMk cId="1282141639" sldId="566"/>
        </pc:sldMkLst>
        <pc:picChg chg="del">
          <ac:chgData name="Dave O'Brien" userId="0a3e60b45072d5f7" providerId="LiveId" clId="{BB191329-DF98-4485-BBF4-E9D4AC83AA48}" dt="2018-11-13T23:46:43.027" v="68"/>
          <ac:picMkLst>
            <pc:docMk/>
            <pc:sldMk cId="1282141639" sldId="566"/>
            <ac:picMk id="7" creationId="{00000000-0000-0000-0000-000000000000}"/>
          </ac:picMkLst>
        </pc:picChg>
      </pc:sldChg>
      <pc:sldChg chg="delSp">
        <pc:chgData name="Dave O'Brien" userId="0a3e60b45072d5f7" providerId="LiveId" clId="{BB191329-DF98-4485-BBF4-E9D4AC83AA48}" dt="2018-11-13T23:46:47.917" v="69"/>
        <pc:sldMkLst>
          <pc:docMk/>
          <pc:sldMk cId="4105977949" sldId="567"/>
        </pc:sldMkLst>
        <pc:picChg chg="del">
          <ac:chgData name="Dave O'Brien" userId="0a3e60b45072d5f7" providerId="LiveId" clId="{BB191329-DF98-4485-BBF4-E9D4AC83AA48}" dt="2018-11-13T23:46:47.917" v="69"/>
          <ac:picMkLst>
            <pc:docMk/>
            <pc:sldMk cId="4105977949" sldId="567"/>
            <ac:picMk id="7" creationId="{00000000-0000-0000-0000-000000000000}"/>
          </ac:picMkLst>
        </pc:picChg>
      </pc:sldChg>
      <pc:sldChg chg="delSp">
        <pc:chgData name="Dave O'Brien" userId="0a3e60b45072d5f7" providerId="LiveId" clId="{BB191329-DF98-4485-BBF4-E9D4AC83AA48}" dt="2018-11-13T23:46:54.708" v="70"/>
        <pc:sldMkLst>
          <pc:docMk/>
          <pc:sldMk cId="3474982543" sldId="568"/>
        </pc:sldMkLst>
        <pc:picChg chg="del">
          <ac:chgData name="Dave O'Brien" userId="0a3e60b45072d5f7" providerId="LiveId" clId="{BB191329-DF98-4485-BBF4-E9D4AC83AA48}" dt="2018-11-13T23:46:54.708" v="70"/>
          <ac:picMkLst>
            <pc:docMk/>
            <pc:sldMk cId="3474982543" sldId="568"/>
            <ac:picMk id="7" creationId="{00000000-0000-0000-0000-000000000000}"/>
          </ac:picMkLst>
        </pc:picChg>
      </pc:sldChg>
      <pc:sldChg chg="delSp">
        <pc:chgData name="Dave O'Brien" userId="0a3e60b45072d5f7" providerId="LiveId" clId="{BB191329-DF98-4485-BBF4-E9D4AC83AA48}" dt="2018-11-13T23:46:59.818" v="71"/>
        <pc:sldMkLst>
          <pc:docMk/>
          <pc:sldMk cId="2911482326" sldId="569"/>
        </pc:sldMkLst>
        <pc:picChg chg="del">
          <ac:chgData name="Dave O'Brien" userId="0a3e60b45072d5f7" providerId="LiveId" clId="{BB191329-DF98-4485-BBF4-E9D4AC83AA48}" dt="2018-11-13T23:46:59.818" v="71"/>
          <ac:picMkLst>
            <pc:docMk/>
            <pc:sldMk cId="2911482326" sldId="569"/>
            <ac:picMk id="7" creationId="{00000000-0000-0000-0000-000000000000}"/>
          </ac:picMkLst>
        </pc:picChg>
      </pc:sldChg>
      <pc:sldChg chg="delSp">
        <pc:chgData name="Dave O'Brien" userId="0a3e60b45072d5f7" providerId="LiveId" clId="{BB191329-DF98-4485-BBF4-E9D4AC83AA48}" dt="2018-11-13T23:47:09.916" v="72"/>
        <pc:sldMkLst>
          <pc:docMk/>
          <pc:sldMk cId="3771629147" sldId="573"/>
        </pc:sldMkLst>
        <pc:picChg chg="del">
          <ac:chgData name="Dave O'Brien" userId="0a3e60b45072d5f7" providerId="LiveId" clId="{BB191329-DF98-4485-BBF4-E9D4AC83AA48}" dt="2018-11-13T23:47:09.916" v="72"/>
          <ac:picMkLst>
            <pc:docMk/>
            <pc:sldMk cId="3771629147" sldId="573"/>
            <ac:picMk id="7" creationId="{00000000-0000-0000-0000-000000000000}"/>
          </ac:picMkLst>
        </pc:picChg>
      </pc:sldChg>
      <pc:sldChg chg="delSp">
        <pc:chgData name="Dave O'Brien" userId="0a3e60b45072d5f7" providerId="LiveId" clId="{BB191329-DF98-4485-BBF4-E9D4AC83AA48}" dt="2018-11-13T23:47:14.750" v="73"/>
        <pc:sldMkLst>
          <pc:docMk/>
          <pc:sldMk cId="588102006" sldId="574"/>
        </pc:sldMkLst>
        <pc:picChg chg="del">
          <ac:chgData name="Dave O'Brien" userId="0a3e60b45072d5f7" providerId="LiveId" clId="{BB191329-DF98-4485-BBF4-E9D4AC83AA48}" dt="2018-11-13T23:47:14.750" v="73"/>
          <ac:picMkLst>
            <pc:docMk/>
            <pc:sldMk cId="588102006" sldId="574"/>
            <ac:picMk id="7" creationId="{00000000-0000-0000-0000-000000000000}"/>
          </ac:picMkLst>
        </pc:picChg>
      </pc:sldChg>
      <pc:sldChg chg="delSp">
        <pc:chgData name="Dave O'Brien" userId="0a3e60b45072d5f7" providerId="LiveId" clId="{BB191329-DF98-4485-BBF4-E9D4AC83AA48}" dt="2018-11-13T23:47:20.545" v="74"/>
        <pc:sldMkLst>
          <pc:docMk/>
          <pc:sldMk cId="3194428197" sldId="575"/>
        </pc:sldMkLst>
        <pc:picChg chg="del">
          <ac:chgData name="Dave O'Brien" userId="0a3e60b45072d5f7" providerId="LiveId" clId="{BB191329-DF98-4485-BBF4-E9D4AC83AA48}" dt="2018-11-13T23:47:20.545" v="74"/>
          <ac:picMkLst>
            <pc:docMk/>
            <pc:sldMk cId="3194428197" sldId="575"/>
            <ac:picMk id="7" creationId="{00000000-0000-0000-0000-000000000000}"/>
          </ac:picMkLst>
        </pc:picChg>
      </pc:sldChg>
      <pc:sldChg chg="delSp">
        <pc:chgData name="Dave O'Brien" userId="0a3e60b45072d5f7" providerId="LiveId" clId="{BB191329-DF98-4485-BBF4-E9D4AC83AA48}" dt="2018-11-13T23:47:25.374" v="75"/>
        <pc:sldMkLst>
          <pc:docMk/>
          <pc:sldMk cId="1360769423" sldId="576"/>
        </pc:sldMkLst>
        <pc:picChg chg="del">
          <ac:chgData name="Dave O'Brien" userId="0a3e60b45072d5f7" providerId="LiveId" clId="{BB191329-DF98-4485-BBF4-E9D4AC83AA48}" dt="2018-11-13T23:47:25.374" v="75"/>
          <ac:picMkLst>
            <pc:docMk/>
            <pc:sldMk cId="1360769423" sldId="576"/>
            <ac:picMk id="7" creationId="{00000000-0000-0000-0000-000000000000}"/>
          </ac:picMkLst>
        </pc:picChg>
      </pc:sldChg>
      <pc:sldChg chg="delSp">
        <pc:chgData name="Dave O'Brien" userId="0a3e60b45072d5f7" providerId="LiveId" clId="{BB191329-DF98-4485-BBF4-E9D4AC83AA48}" dt="2018-11-13T23:47:30.661" v="76"/>
        <pc:sldMkLst>
          <pc:docMk/>
          <pc:sldMk cId="3115564927" sldId="577"/>
        </pc:sldMkLst>
        <pc:picChg chg="del">
          <ac:chgData name="Dave O'Brien" userId="0a3e60b45072d5f7" providerId="LiveId" clId="{BB191329-DF98-4485-BBF4-E9D4AC83AA48}" dt="2018-11-13T23:47:30.661" v="76"/>
          <ac:picMkLst>
            <pc:docMk/>
            <pc:sldMk cId="3115564927" sldId="577"/>
            <ac:picMk id="7" creationId="{00000000-0000-0000-0000-000000000000}"/>
          </ac:picMkLst>
        </pc:picChg>
      </pc:sldChg>
      <pc:sldChg chg="delSp">
        <pc:chgData name="Dave O'Brien" userId="0a3e60b45072d5f7" providerId="LiveId" clId="{BB191329-DF98-4485-BBF4-E9D4AC83AA48}" dt="2018-11-13T23:48:47.247" v="83"/>
        <pc:sldMkLst>
          <pc:docMk/>
          <pc:sldMk cId="2731851526" sldId="579"/>
        </pc:sldMkLst>
        <pc:picChg chg="del">
          <ac:chgData name="Dave O'Brien" userId="0a3e60b45072d5f7" providerId="LiveId" clId="{BB191329-DF98-4485-BBF4-E9D4AC83AA48}" dt="2018-11-13T23:48:47.247" v="83"/>
          <ac:picMkLst>
            <pc:docMk/>
            <pc:sldMk cId="2731851526" sldId="579"/>
            <ac:picMk id="5" creationId="{00000000-0000-0000-0000-000000000000}"/>
          </ac:picMkLst>
        </pc:picChg>
      </pc:sldChg>
      <pc:sldChg chg="delSp">
        <pc:chgData name="Dave O'Brien" userId="0a3e60b45072d5f7" providerId="LiveId" clId="{BB191329-DF98-4485-BBF4-E9D4AC83AA48}" dt="2018-11-13T23:48:42.211" v="82"/>
        <pc:sldMkLst>
          <pc:docMk/>
          <pc:sldMk cId="109000596" sldId="581"/>
        </pc:sldMkLst>
        <pc:picChg chg="del">
          <ac:chgData name="Dave O'Brien" userId="0a3e60b45072d5f7" providerId="LiveId" clId="{BB191329-DF98-4485-BBF4-E9D4AC83AA48}" dt="2018-11-13T23:48:42.211" v="82"/>
          <ac:picMkLst>
            <pc:docMk/>
            <pc:sldMk cId="109000596" sldId="581"/>
            <ac:picMk id="7" creationId="{00000000-0000-0000-0000-000000000000}"/>
          </ac:picMkLst>
        </pc:picChg>
      </pc:sldChg>
      <pc:sldChg chg="delSp">
        <pc:chgData name="Dave O'Brien" userId="0a3e60b45072d5f7" providerId="LiveId" clId="{BB191329-DF98-4485-BBF4-E9D4AC83AA48}" dt="2018-11-13T23:48:36.636" v="81"/>
        <pc:sldMkLst>
          <pc:docMk/>
          <pc:sldMk cId="2617353466" sldId="582"/>
        </pc:sldMkLst>
        <pc:picChg chg="del">
          <ac:chgData name="Dave O'Brien" userId="0a3e60b45072d5f7" providerId="LiveId" clId="{BB191329-DF98-4485-BBF4-E9D4AC83AA48}" dt="2018-11-13T23:48:36.636" v="81"/>
          <ac:picMkLst>
            <pc:docMk/>
            <pc:sldMk cId="2617353466" sldId="582"/>
            <ac:picMk id="7" creationId="{00000000-0000-0000-0000-000000000000}"/>
          </ac:picMkLst>
        </pc:picChg>
      </pc:sldChg>
      <pc:sldChg chg="delSp">
        <pc:chgData name="Dave O'Brien" userId="0a3e60b45072d5f7" providerId="LiveId" clId="{BB191329-DF98-4485-BBF4-E9D4AC83AA48}" dt="2018-11-13T23:48:55.032" v="84"/>
        <pc:sldMkLst>
          <pc:docMk/>
          <pc:sldMk cId="1058775065" sldId="583"/>
        </pc:sldMkLst>
        <pc:picChg chg="del">
          <ac:chgData name="Dave O'Brien" userId="0a3e60b45072d5f7" providerId="LiveId" clId="{BB191329-DF98-4485-BBF4-E9D4AC83AA48}" dt="2018-11-13T23:48:55.032" v="84"/>
          <ac:picMkLst>
            <pc:docMk/>
            <pc:sldMk cId="1058775065" sldId="583"/>
            <ac:picMk id="7" creationId="{00000000-0000-0000-0000-000000000000}"/>
          </ac:picMkLst>
        </pc:picChg>
      </pc:sldChg>
      <pc:sldChg chg="delSp">
        <pc:chgData name="Dave O'Brien" userId="0a3e60b45072d5f7" providerId="LiveId" clId="{BB191329-DF98-4485-BBF4-E9D4AC83AA48}" dt="2018-11-13T23:48:29.511" v="80"/>
        <pc:sldMkLst>
          <pc:docMk/>
          <pc:sldMk cId="1257034931" sldId="584"/>
        </pc:sldMkLst>
        <pc:picChg chg="del">
          <ac:chgData name="Dave O'Brien" userId="0a3e60b45072d5f7" providerId="LiveId" clId="{BB191329-DF98-4485-BBF4-E9D4AC83AA48}" dt="2018-11-13T23:48:29.511" v="80"/>
          <ac:picMkLst>
            <pc:docMk/>
            <pc:sldMk cId="1257034931" sldId="584"/>
            <ac:picMk id="7" creationId="{00000000-0000-0000-0000-000000000000}"/>
          </ac:picMkLst>
        </pc:picChg>
      </pc:sldChg>
      <pc:sldChg chg="delSp">
        <pc:chgData name="Dave O'Brien" userId="0a3e60b45072d5f7" providerId="LiveId" clId="{BB191329-DF98-4485-BBF4-E9D4AC83AA48}" dt="2018-11-13T23:47:58.242" v="79"/>
        <pc:sldMkLst>
          <pc:docMk/>
          <pc:sldMk cId="2928079173" sldId="585"/>
        </pc:sldMkLst>
        <pc:picChg chg="del">
          <ac:chgData name="Dave O'Brien" userId="0a3e60b45072d5f7" providerId="LiveId" clId="{BB191329-DF98-4485-BBF4-E9D4AC83AA48}" dt="2018-11-13T23:47:58.242" v="79"/>
          <ac:picMkLst>
            <pc:docMk/>
            <pc:sldMk cId="2928079173" sldId="585"/>
            <ac:picMk id="7" creationId="{00000000-0000-0000-0000-000000000000}"/>
          </ac:picMkLst>
        </pc:picChg>
      </pc:sldChg>
      <pc:sldChg chg="delSp">
        <pc:chgData name="Dave O'Brien" userId="0a3e60b45072d5f7" providerId="LiveId" clId="{BB191329-DF98-4485-BBF4-E9D4AC83AA48}" dt="2018-11-13T23:47:52.426" v="78"/>
        <pc:sldMkLst>
          <pc:docMk/>
          <pc:sldMk cId="2549035984" sldId="587"/>
        </pc:sldMkLst>
        <pc:picChg chg="del">
          <ac:chgData name="Dave O'Brien" userId="0a3e60b45072d5f7" providerId="LiveId" clId="{BB191329-DF98-4485-BBF4-E9D4AC83AA48}" dt="2018-11-13T23:47:52.426" v="78"/>
          <ac:picMkLst>
            <pc:docMk/>
            <pc:sldMk cId="2549035984" sldId="587"/>
            <ac:picMk id="7" creationId="{00000000-0000-0000-0000-000000000000}"/>
          </ac:picMkLst>
        </pc:picChg>
      </pc:sldChg>
      <pc:sldChg chg="delSp">
        <pc:chgData name="Dave O'Brien" userId="0a3e60b45072d5f7" providerId="LiveId" clId="{BB191329-DF98-4485-BBF4-E9D4AC83AA48}" dt="2018-11-13T23:47:39.828" v="77"/>
        <pc:sldMkLst>
          <pc:docMk/>
          <pc:sldMk cId="3335845946" sldId="588"/>
        </pc:sldMkLst>
        <pc:picChg chg="del">
          <ac:chgData name="Dave O'Brien" userId="0a3e60b45072d5f7" providerId="LiveId" clId="{BB191329-DF98-4485-BBF4-E9D4AC83AA48}" dt="2018-11-13T23:47:39.828" v="77"/>
          <ac:picMkLst>
            <pc:docMk/>
            <pc:sldMk cId="3335845946" sldId="588"/>
            <ac:picMk id="7" creationId="{00000000-0000-0000-0000-000000000000}"/>
          </ac:picMkLst>
        </pc:picChg>
      </pc:sldChg>
    </pc:docChg>
  </pc:docChgLst>
  <pc:docChgLst>
    <pc:chgData name="Dave O'Brien" userId="0a3e60b45072d5f7" providerId="LiveId" clId="{A58B3462-7EFF-4FF4-B995-EC94AC3AEB81}"/>
    <pc:docChg chg="modSld modNotesMaster modHandout">
      <pc:chgData name="Dave O'Brien" userId="0a3e60b45072d5f7" providerId="LiveId" clId="{A58B3462-7EFF-4FF4-B995-EC94AC3AEB81}" dt="2018-11-13T18:59:34.019" v="0"/>
      <pc:docMkLst>
        <pc:docMk/>
      </pc:docMkLst>
      <pc:sldChg chg="modNotes">
        <pc:chgData name="Dave O'Brien" userId="0a3e60b45072d5f7" providerId="LiveId" clId="{A58B3462-7EFF-4FF4-B995-EC94AC3AEB81}" dt="2018-11-13T18:59:34.019" v="0"/>
        <pc:sldMkLst>
          <pc:docMk/>
          <pc:sldMk cId="0" sldId="459"/>
        </pc:sldMkLst>
      </pc:sldChg>
      <pc:sldChg chg="modNotes">
        <pc:chgData name="Dave O'Brien" userId="0a3e60b45072d5f7" providerId="LiveId" clId="{A58B3462-7EFF-4FF4-B995-EC94AC3AEB81}" dt="2018-11-13T18:59:34.019" v="0"/>
        <pc:sldMkLst>
          <pc:docMk/>
          <pc:sldMk cId="1888821695" sldId="488"/>
        </pc:sldMkLst>
      </pc:sldChg>
      <pc:sldChg chg="modNotes">
        <pc:chgData name="Dave O'Brien" userId="0a3e60b45072d5f7" providerId="LiveId" clId="{A58B3462-7EFF-4FF4-B995-EC94AC3AEB81}" dt="2018-11-13T18:59:34.019" v="0"/>
        <pc:sldMkLst>
          <pc:docMk/>
          <pc:sldMk cId="2605352510" sldId="490"/>
        </pc:sldMkLst>
      </pc:sldChg>
      <pc:sldChg chg="modNotes">
        <pc:chgData name="Dave O'Brien" userId="0a3e60b45072d5f7" providerId="LiveId" clId="{A58B3462-7EFF-4FF4-B995-EC94AC3AEB81}" dt="2018-11-13T18:59:34.019" v="0"/>
        <pc:sldMkLst>
          <pc:docMk/>
          <pc:sldMk cId="1584839358" sldId="491"/>
        </pc:sldMkLst>
      </pc:sldChg>
      <pc:sldChg chg="modNotes">
        <pc:chgData name="Dave O'Brien" userId="0a3e60b45072d5f7" providerId="LiveId" clId="{A58B3462-7EFF-4FF4-B995-EC94AC3AEB81}" dt="2018-11-13T18:59:34.019" v="0"/>
        <pc:sldMkLst>
          <pc:docMk/>
          <pc:sldMk cId="3817578603" sldId="494"/>
        </pc:sldMkLst>
      </pc:sldChg>
      <pc:sldChg chg="modNotes">
        <pc:chgData name="Dave O'Brien" userId="0a3e60b45072d5f7" providerId="LiveId" clId="{A58B3462-7EFF-4FF4-B995-EC94AC3AEB81}" dt="2018-11-13T18:59:34.019" v="0"/>
        <pc:sldMkLst>
          <pc:docMk/>
          <pc:sldMk cId="3817578603" sldId="496"/>
        </pc:sldMkLst>
      </pc:sldChg>
      <pc:sldChg chg="modNotes">
        <pc:chgData name="Dave O'Brien" userId="0a3e60b45072d5f7" providerId="LiveId" clId="{A58B3462-7EFF-4FF4-B995-EC94AC3AEB81}" dt="2018-11-13T18:59:34.019" v="0"/>
        <pc:sldMkLst>
          <pc:docMk/>
          <pc:sldMk cId="3817578603" sldId="497"/>
        </pc:sldMkLst>
      </pc:sldChg>
      <pc:sldChg chg="modNotes">
        <pc:chgData name="Dave O'Brien" userId="0a3e60b45072d5f7" providerId="LiveId" clId="{A58B3462-7EFF-4FF4-B995-EC94AC3AEB81}" dt="2018-11-13T18:59:34.019" v="0"/>
        <pc:sldMkLst>
          <pc:docMk/>
          <pc:sldMk cId="3817578603" sldId="498"/>
        </pc:sldMkLst>
      </pc:sldChg>
      <pc:sldChg chg="modNotes">
        <pc:chgData name="Dave O'Brien" userId="0a3e60b45072d5f7" providerId="LiveId" clId="{A58B3462-7EFF-4FF4-B995-EC94AC3AEB81}" dt="2018-11-13T18:59:34.019" v="0"/>
        <pc:sldMkLst>
          <pc:docMk/>
          <pc:sldMk cId="3817578603" sldId="499"/>
        </pc:sldMkLst>
      </pc:sldChg>
      <pc:sldChg chg="modNotes">
        <pc:chgData name="Dave O'Brien" userId="0a3e60b45072d5f7" providerId="LiveId" clId="{A58B3462-7EFF-4FF4-B995-EC94AC3AEB81}" dt="2018-11-13T18:59:34.019" v="0"/>
        <pc:sldMkLst>
          <pc:docMk/>
          <pc:sldMk cId="3817578603" sldId="500"/>
        </pc:sldMkLst>
      </pc:sldChg>
      <pc:sldChg chg="modNotes">
        <pc:chgData name="Dave O'Brien" userId="0a3e60b45072d5f7" providerId="LiveId" clId="{A58B3462-7EFF-4FF4-B995-EC94AC3AEB81}" dt="2018-11-13T18:59:34.019" v="0"/>
        <pc:sldMkLst>
          <pc:docMk/>
          <pc:sldMk cId="3817578603" sldId="501"/>
        </pc:sldMkLst>
      </pc:sldChg>
      <pc:sldChg chg="modNotes">
        <pc:chgData name="Dave O'Brien" userId="0a3e60b45072d5f7" providerId="LiveId" clId="{A58B3462-7EFF-4FF4-B995-EC94AC3AEB81}" dt="2018-11-13T18:59:34.019" v="0"/>
        <pc:sldMkLst>
          <pc:docMk/>
          <pc:sldMk cId="3817578603" sldId="502"/>
        </pc:sldMkLst>
      </pc:sldChg>
      <pc:sldChg chg="modNotes">
        <pc:chgData name="Dave O'Brien" userId="0a3e60b45072d5f7" providerId="LiveId" clId="{A58B3462-7EFF-4FF4-B995-EC94AC3AEB81}" dt="2018-11-13T18:59:34.019" v="0"/>
        <pc:sldMkLst>
          <pc:docMk/>
          <pc:sldMk cId="3928286102" sldId="503"/>
        </pc:sldMkLst>
      </pc:sldChg>
      <pc:sldChg chg="modNotes">
        <pc:chgData name="Dave O'Brien" userId="0a3e60b45072d5f7" providerId="LiveId" clId="{A58B3462-7EFF-4FF4-B995-EC94AC3AEB81}" dt="2018-11-13T18:59:34.019" v="0"/>
        <pc:sldMkLst>
          <pc:docMk/>
          <pc:sldMk cId="503126699" sldId="504"/>
        </pc:sldMkLst>
      </pc:sldChg>
      <pc:sldChg chg="modNotes">
        <pc:chgData name="Dave O'Brien" userId="0a3e60b45072d5f7" providerId="LiveId" clId="{A58B3462-7EFF-4FF4-B995-EC94AC3AEB81}" dt="2018-11-13T18:59:34.019" v="0"/>
        <pc:sldMkLst>
          <pc:docMk/>
          <pc:sldMk cId="3157927579" sldId="505"/>
        </pc:sldMkLst>
      </pc:sldChg>
      <pc:sldChg chg="modNotes">
        <pc:chgData name="Dave O'Brien" userId="0a3e60b45072d5f7" providerId="LiveId" clId="{A58B3462-7EFF-4FF4-B995-EC94AC3AEB81}" dt="2018-11-13T18:59:34.019" v="0"/>
        <pc:sldMkLst>
          <pc:docMk/>
          <pc:sldMk cId="3928286102" sldId="506"/>
        </pc:sldMkLst>
      </pc:sldChg>
      <pc:sldChg chg="modNotes">
        <pc:chgData name="Dave O'Brien" userId="0a3e60b45072d5f7" providerId="LiveId" clId="{A58B3462-7EFF-4FF4-B995-EC94AC3AEB81}" dt="2018-11-13T18:59:34.019" v="0"/>
        <pc:sldMkLst>
          <pc:docMk/>
          <pc:sldMk cId="503126699" sldId="507"/>
        </pc:sldMkLst>
      </pc:sldChg>
      <pc:sldChg chg="modNotes">
        <pc:chgData name="Dave O'Brien" userId="0a3e60b45072d5f7" providerId="LiveId" clId="{A58B3462-7EFF-4FF4-B995-EC94AC3AEB81}" dt="2018-11-13T18:59:34.019" v="0"/>
        <pc:sldMkLst>
          <pc:docMk/>
          <pc:sldMk cId="3157927579" sldId="508"/>
        </pc:sldMkLst>
      </pc:sldChg>
      <pc:sldChg chg="modNotes">
        <pc:chgData name="Dave O'Brien" userId="0a3e60b45072d5f7" providerId="LiveId" clId="{A58B3462-7EFF-4FF4-B995-EC94AC3AEB81}" dt="2018-11-13T18:59:34.019" v="0"/>
        <pc:sldMkLst>
          <pc:docMk/>
          <pc:sldMk cId="1398700388" sldId="509"/>
        </pc:sldMkLst>
      </pc:sldChg>
      <pc:sldChg chg="modNotes">
        <pc:chgData name="Dave O'Brien" userId="0a3e60b45072d5f7" providerId="LiveId" clId="{A58B3462-7EFF-4FF4-B995-EC94AC3AEB81}" dt="2018-11-13T18:59:34.019" v="0"/>
        <pc:sldMkLst>
          <pc:docMk/>
          <pc:sldMk cId="1227499387" sldId="510"/>
        </pc:sldMkLst>
      </pc:sldChg>
      <pc:sldChg chg="modNotes">
        <pc:chgData name="Dave O'Brien" userId="0a3e60b45072d5f7" providerId="LiveId" clId="{A58B3462-7EFF-4FF4-B995-EC94AC3AEB81}" dt="2018-11-13T18:59:34.019" v="0"/>
        <pc:sldMkLst>
          <pc:docMk/>
          <pc:sldMk cId="1326856370" sldId="511"/>
        </pc:sldMkLst>
      </pc:sldChg>
      <pc:sldChg chg="modNotes">
        <pc:chgData name="Dave O'Brien" userId="0a3e60b45072d5f7" providerId="LiveId" clId="{A58B3462-7EFF-4FF4-B995-EC94AC3AEB81}" dt="2018-11-13T18:59:34.019" v="0"/>
        <pc:sldMkLst>
          <pc:docMk/>
          <pc:sldMk cId="2829787682" sldId="512"/>
        </pc:sldMkLst>
      </pc:sldChg>
      <pc:sldChg chg="modNotes">
        <pc:chgData name="Dave O'Brien" userId="0a3e60b45072d5f7" providerId="LiveId" clId="{A58B3462-7EFF-4FF4-B995-EC94AC3AEB81}" dt="2018-11-13T18:59:34.019" v="0"/>
        <pc:sldMkLst>
          <pc:docMk/>
          <pc:sldMk cId="277694564" sldId="513"/>
        </pc:sldMkLst>
      </pc:sldChg>
      <pc:sldChg chg="modNotes">
        <pc:chgData name="Dave O'Brien" userId="0a3e60b45072d5f7" providerId="LiveId" clId="{A58B3462-7EFF-4FF4-B995-EC94AC3AEB81}" dt="2018-11-13T18:59:34.019" v="0"/>
        <pc:sldMkLst>
          <pc:docMk/>
          <pc:sldMk cId="2829787682" sldId="514"/>
        </pc:sldMkLst>
      </pc:sldChg>
      <pc:sldChg chg="modNotes">
        <pc:chgData name="Dave O'Brien" userId="0a3e60b45072d5f7" providerId="LiveId" clId="{A58B3462-7EFF-4FF4-B995-EC94AC3AEB81}" dt="2018-11-13T18:59:34.019" v="0"/>
        <pc:sldMkLst>
          <pc:docMk/>
          <pc:sldMk cId="277694564" sldId="515"/>
        </pc:sldMkLst>
      </pc:sldChg>
      <pc:sldChg chg="modNotes">
        <pc:chgData name="Dave O'Brien" userId="0a3e60b45072d5f7" providerId="LiveId" clId="{A58B3462-7EFF-4FF4-B995-EC94AC3AEB81}" dt="2018-11-13T18:59:34.019" v="0"/>
        <pc:sldMkLst>
          <pc:docMk/>
          <pc:sldMk cId="1205832864" sldId="516"/>
        </pc:sldMkLst>
      </pc:sldChg>
      <pc:sldChg chg="modNotes">
        <pc:chgData name="Dave O'Brien" userId="0a3e60b45072d5f7" providerId="LiveId" clId="{A58B3462-7EFF-4FF4-B995-EC94AC3AEB81}" dt="2018-11-13T18:59:34.019" v="0"/>
        <pc:sldMkLst>
          <pc:docMk/>
          <pc:sldMk cId="2492672357" sldId="517"/>
        </pc:sldMkLst>
      </pc:sldChg>
      <pc:sldChg chg="modNotes">
        <pc:chgData name="Dave O'Brien" userId="0a3e60b45072d5f7" providerId="LiveId" clId="{A58B3462-7EFF-4FF4-B995-EC94AC3AEB81}" dt="2018-11-13T18:59:34.019" v="0"/>
        <pc:sldMkLst>
          <pc:docMk/>
          <pc:sldMk cId="3936427779" sldId="518"/>
        </pc:sldMkLst>
      </pc:sldChg>
      <pc:sldChg chg="modNotes">
        <pc:chgData name="Dave O'Brien" userId="0a3e60b45072d5f7" providerId="LiveId" clId="{A58B3462-7EFF-4FF4-B995-EC94AC3AEB81}" dt="2018-11-13T18:59:34.019" v="0"/>
        <pc:sldMkLst>
          <pc:docMk/>
          <pc:sldMk cId="3131542551" sldId="519"/>
        </pc:sldMkLst>
      </pc:sldChg>
      <pc:sldChg chg="modNotes">
        <pc:chgData name="Dave O'Brien" userId="0a3e60b45072d5f7" providerId="LiveId" clId="{A58B3462-7EFF-4FF4-B995-EC94AC3AEB81}" dt="2018-11-13T18:59:34.019" v="0"/>
        <pc:sldMkLst>
          <pc:docMk/>
          <pc:sldMk cId="2025699539" sldId="520"/>
        </pc:sldMkLst>
      </pc:sldChg>
      <pc:sldChg chg="modNotes">
        <pc:chgData name="Dave O'Brien" userId="0a3e60b45072d5f7" providerId="LiveId" clId="{A58B3462-7EFF-4FF4-B995-EC94AC3AEB81}" dt="2018-11-13T18:59:34.019" v="0"/>
        <pc:sldMkLst>
          <pc:docMk/>
          <pc:sldMk cId="1782180623" sldId="521"/>
        </pc:sldMkLst>
      </pc:sldChg>
      <pc:sldChg chg="modNotes">
        <pc:chgData name="Dave O'Brien" userId="0a3e60b45072d5f7" providerId="LiveId" clId="{A58B3462-7EFF-4FF4-B995-EC94AC3AEB81}" dt="2018-11-13T18:59:34.019" v="0"/>
        <pc:sldMkLst>
          <pc:docMk/>
          <pc:sldMk cId="608678138" sldId="522"/>
        </pc:sldMkLst>
      </pc:sldChg>
      <pc:sldChg chg="modNotes">
        <pc:chgData name="Dave O'Brien" userId="0a3e60b45072d5f7" providerId="LiveId" clId="{A58B3462-7EFF-4FF4-B995-EC94AC3AEB81}" dt="2018-11-13T18:59:34.019" v="0"/>
        <pc:sldMkLst>
          <pc:docMk/>
          <pc:sldMk cId="3938914108" sldId="523"/>
        </pc:sldMkLst>
      </pc:sldChg>
      <pc:sldChg chg="modNotes">
        <pc:chgData name="Dave O'Brien" userId="0a3e60b45072d5f7" providerId="LiveId" clId="{A58B3462-7EFF-4FF4-B995-EC94AC3AEB81}" dt="2018-11-13T18:59:34.019" v="0"/>
        <pc:sldMkLst>
          <pc:docMk/>
          <pc:sldMk cId="2760338718" sldId="524"/>
        </pc:sldMkLst>
      </pc:sldChg>
      <pc:sldChg chg="modNotes">
        <pc:chgData name="Dave O'Brien" userId="0a3e60b45072d5f7" providerId="LiveId" clId="{A58B3462-7EFF-4FF4-B995-EC94AC3AEB81}" dt="2018-11-13T18:59:34.019" v="0"/>
        <pc:sldMkLst>
          <pc:docMk/>
          <pc:sldMk cId="494358122" sldId="525"/>
        </pc:sldMkLst>
      </pc:sldChg>
      <pc:sldChg chg="modNotes">
        <pc:chgData name="Dave O'Brien" userId="0a3e60b45072d5f7" providerId="LiveId" clId="{A58B3462-7EFF-4FF4-B995-EC94AC3AEB81}" dt="2018-11-13T18:59:34.019" v="0"/>
        <pc:sldMkLst>
          <pc:docMk/>
          <pc:sldMk cId="3713849270" sldId="526"/>
        </pc:sldMkLst>
      </pc:sldChg>
      <pc:sldChg chg="modNotes">
        <pc:chgData name="Dave O'Brien" userId="0a3e60b45072d5f7" providerId="LiveId" clId="{A58B3462-7EFF-4FF4-B995-EC94AC3AEB81}" dt="2018-11-13T18:59:34.019" v="0"/>
        <pc:sldMkLst>
          <pc:docMk/>
          <pc:sldMk cId="2136342001" sldId="527"/>
        </pc:sldMkLst>
      </pc:sldChg>
      <pc:sldChg chg="modNotes">
        <pc:chgData name="Dave O'Brien" userId="0a3e60b45072d5f7" providerId="LiveId" clId="{A58B3462-7EFF-4FF4-B995-EC94AC3AEB81}" dt="2018-11-13T18:59:34.019" v="0"/>
        <pc:sldMkLst>
          <pc:docMk/>
          <pc:sldMk cId="1849869324" sldId="528"/>
        </pc:sldMkLst>
      </pc:sldChg>
      <pc:sldChg chg="modNotes">
        <pc:chgData name="Dave O'Brien" userId="0a3e60b45072d5f7" providerId="LiveId" clId="{A58B3462-7EFF-4FF4-B995-EC94AC3AEB81}" dt="2018-11-13T18:59:34.019" v="0"/>
        <pc:sldMkLst>
          <pc:docMk/>
          <pc:sldMk cId="1104816989" sldId="529"/>
        </pc:sldMkLst>
      </pc:sldChg>
      <pc:sldChg chg="modNotes">
        <pc:chgData name="Dave O'Brien" userId="0a3e60b45072d5f7" providerId="LiveId" clId="{A58B3462-7EFF-4FF4-B995-EC94AC3AEB81}" dt="2018-11-13T18:59:34.019" v="0"/>
        <pc:sldMkLst>
          <pc:docMk/>
          <pc:sldMk cId="2014860748" sldId="530"/>
        </pc:sldMkLst>
      </pc:sldChg>
      <pc:sldChg chg="modNotes">
        <pc:chgData name="Dave O'Brien" userId="0a3e60b45072d5f7" providerId="LiveId" clId="{A58B3462-7EFF-4FF4-B995-EC94AC3AEB81}" dt="2018-11-13T18:59:34.019" v="0"/>
        <pc:sldMkLst>
          <pc:docMk/>
          <pc:sldMk cId="1909513364" sldId="531"/>
        </pc:sldMkLst>
      </pc:sldChg>
      <pc:sldChg chg="modNotes">
        <pc:chgData name="Dave O'Brien" userId="0a3e60b45072d5f7" providerId="LiveId" clId="{A58B3462-7EFF-4FF4-B995-EC94AC3AEB81}" dt="2018-11-13T18:59:34.019" v="0"/>
        <pc:sldMkLst>
          <pc:docMk/>
          <pc:sldMk cId="683369838" sldId="532"/>
        </pc:sldMkLst>
      </pc:sldChg>
      <pc:sldChg chg="modNotes">
        <pc:chgData name="Dave O'Brien" userId="0a3e60b45072d5f7" providerId="LiveId" clId="{A58B3462-7EFF-4FF4-B995-EC94AC3AEB81}" dt="2018-11-13T18:59:34.019" v="0"/>
        <pc:sldMkLst>
          <pc:docMk/>
          <pc:sldMk cId="3363684825" sldId="533"/>
        </pc:sldMkLst>
      </pc:sldChg>
      <pc:sldChg chg="modNotes">
        <pc:chgData name="Dave O'Brien" userId="0a3e60b45072d5f7" providerId="LiveId" clId="{A58B3462-7EFF-4FF4-B995-EC94AC3AEB81}" dt="2018-11-13T18:59:34.019" v="0"/>
        <pc:sldMkLst>
          <pc:docMk/>
          <pc:sldMk cId="3995150043" sldId="534"/>
        </pc:sldMkLst>
      </pc:sldChg>
      <pc:sldChg chg="modNotes">
        <pc:chgData name="Dave O'Brien" userId="0a3e60b45072d5f7" providerId="LiveId" clId="{A58B3462-7EFF-4FF4-B995-EC94AC3AEB81}" dt="2018-11-13T18:59:34.019" v="0"/>
        <pc:sldMkLst>
          <pc:docMk/>
          <pc:sldMk cId="2551282383" sldId="535"/>
        </pc:sldMkLst>
      </pc:sldChg>
      <pc:sldChg chg="modNotes">
        <pc:chgData name="Dave O'Brien" userId="0a3e60b45072d5f7" providerId="LiveId" clId="{A58B3462-7EFF-4FF4-B995-EC94AC3AEB81}" dt="2018-11-13T18:59:34.019" v="0"/>
        <pc:sldMkLst>
          <pc:docMk/>
          <pc:sldMk cId="1506536644" sldId="536"/>
        </pc:sldMkLst>
      </pc:sldChg>
      <pc:sldChg chg="modNotes">
        <pc:chgData name="Dave O'Brien" userId="0a3e60b45072d5f7" providerId="LiveId" clId="{A58B3462-7EFF-4FF4-B995-EC94AC3AEB81}" dt="2018-11-13T18:59:34.019" v="0"/>
        <pc:sldMkLst>
          <pc:docMk/>
          <pc:sldMk cId="3646176748" sldId="537"/>
        </pc:sldMkLst>
      </pc:sldChg>
      <pc:sldChg chg="modNotes">
        <pc:chgData name="Dave O'Brien" userId="0a3e60b45072d5f7" providerId="LiveId" clId="{A58B3462-7EFF-4FF4-B995-EC94AC3AEB81}" dt="2018-11-13T18:59:34.019" v="0"/>
        <pc:sldMkLst>
          <pc:docMk/>
          <pc:sldMk cId="2113658308" sldId="538"/>
        </pc:sldMkLst>
      </pc:sldChg>
      <pc:sldChg chg="modNotes">
        <pc:chgData name="Dave O'Brien" userId="0a3e60b45072d5f7" providerId="LiveId" clId="{A58B3462-7EFF-4FF4-B995-EC94AC3AEB81}" dt="2018-11-13T18:59:34.019" v="0"/>
        <pc:sldMkLst>
          <pc:docMk/>
          <pc:sldMk cId="3800721570" sldId="539"/>
        </pc:sldMkLst>
      </pc:sldChg>
      <pc:sldChg chg="modNotes">
        <pc:chgData name="Dave O'Brien" userId="0a3e60b45072d5f7" providerId="LiveId" clId="{A58B3462-7EFF-4FF4-B995-EC94AC3AEB81}" dt="2018-11-13T18:59:34.019" v="0"/>
        <pc:sldMkLst>
          <pc:docMk/>
          <pc:sldMk cId="1200949168" sldId="540"/>
        </pc:sldMkLst>
      </pc:sldChg>
      <pc:sldChg chg="modNotes">
        <pc:chgData name="Dave O'Brien" userId="0a3e60b45072d5f7" providerId="LiveId" clId="{A58B3462-7EFF-4FF4-B995-EC94AC3AEB81}" dt="2018-11-13T18:59:34.019" v="0"/>
        <pc:sldMkLst>
          <pc:docMk/>
          <pc:sldMk cId="3461836141" sldId="541"/>
        </pc:sldMkLst>
      </pc:sldChg>
      <pc:sldChg chg="modNotes">
        <pc:chgData name="Dave O'Brien" userId="0a3e60b45072d5f7" providerId="LiveId" clId="{A58B3462-7EFF-4FF4-B995-EC94AC3AEB81}" dt="2018-11-13T18:59:34.019" v="0"/>
        <pc:sldMkLst>
          <pc:docMk/>
          <pc:sldMk cId="529683004" sldId="542"/>
        </pc:sldMkLst>
      </pc:sldChg>
      <pc:sldChg chg="modNotes">
        <pc:chgData name="Dave O'Brien" userId="0a3e60b45072d5f7" providerId="LiveId" clId="{A58B3462-7EFF-4FF4-B995-EC94AC3AEB81}" dt="2018-11-13T18:59:34.019" v="0"/>
        <pc:sldMkLst>
          <pc:docMk/>
          <pc:sldMk cId="2171154812" sldId="543"/>
        </pc:sldMkLst>
      </pc:sldChg>
      <pc:sldChg chg="modNotes">
        <pc:chgData name="Dave O'Brien" userId="0a3e60b45072d5f7" providerId="LiveId" clId="{A58B3462-7EFF-4FF4-B995-EC94AC3AEB81}" dt="2018-11-13T18:59:34.019" v="0"/>
        <pc:sldMkLst>
          <pc:docMk/>
          <pc:sldMk cId="1291043309" sldId="544"/>
        </pc:sldMkLst>
      </pc:sldChg>
      <pc:sldChg chg="modNotes">
        <pc:chgData name="Dave O'Brien" userId="0a3e60b45072d5f7" providerId="LiveId" clId="{A58B3462-7EFF-4FF4-B995-EC94AC3AEB81}" dt="2018-11-13T18:59:34.019" v="0"/>
        <pc:sldMkLst>
          <pc:docMk/>
          <pc:sldMk cId="2642837836" sldId="545"/>
        </pc:sldMkLst>
      </pc:sldChg>
      <pc:sldChg chg="modNotes">
        <pc:chgData name="Dave O'Brien" userId="0a3e60b45072d5f7" providerId="LiveId" clId="{A58B3462-7EFF-4FF4-B995-EC94AC3AEB81}" dt="2018-11-13T18:59:34.019" v="0"/>
        <pc:sldMkLst>
          <pc:docMk/>
          <pc:sldMk cId="2255269452" sldId="546"/>
        </pc:sldMkLst>
      </pc:sldChg>
      <pc:sldChg chg="modNotes">
        <pc:chgData name="Dave O'Brien" userId="0a3e60b45072d5f7" providerId="LiveId" clId="{A58B3462-7EFF-4FF4-B995-EC94AC3AEB81}" dt="2018-11-13T18:59:34.019" v="0"/>
        <pc:sldMkLst>
          <pc:docMk/>
          <pc:sldMk cId="786602751" sldId="547"/>
        </pc:sldMkLst>
      </pc:sldChg>
      <pc:sldChg chg="modNotes">
        <pc:chgData name="Dave O'Brien" userId="0a3e60b45072d5f7" providerId="LiveId" clId="{A58B3462-7EFF-4FF4-B995-EC94AC3AEB81}" dt="2018-11-13T18:59:34.019" v="0"/>
        <pc:sldMkLst>
          <pc:docMk/>
          <pc:sldMk cId="4108846929" sldId="548"/>
        </pc:sldMkLst>
      </pc:sldChg>
      <pc:sldChg chg="modNotes">
        <pc:chgData name="Dave O'Brien" userId="0a3e60b45072d5f7" providerId="LiveId" clId="{A58B3462-7EFF-4FF4-B995-EC94AC3AEB81}" dt="2018-11-13T18:59:34.019" v="0"/>
        <pc:sldMkLst>
          <pc:docMk/>
          <pc:sldMk cId="291894688" sldId="549"/>
        </pc:sldMkLst>
      </pc:sldChg>
      <pc:sldChg chg="modNotes">
        <pc:chgData name="Dave O'Brien" userId="0a3e60b45072d5f7" providerId="LiveId" clId="{A58B3462-7EFF-4FF4-B995-EC94AC3AEB81}" dt="2018-11-13T18:59:34.019" v="0"/>
        <pc:sldMkLst>
          <pc:docMk/>
          <pc:sldMk cId="3764309628" sldId="550"/>
        </pc:sldMkLst>
      </pc:sldChg>
      <pc:sldChg chg="modNotes">
        <pc:chgData name="Dave O'Brien" userId="0a3e60b45072d5f7" providerId="LiveId" clId="{A58B3462-7EFF-4FF4-B995-EC94AC3AEB81}" dt="2018-11-13T18:59:34.019" v="0"/>
        <pc:sldMkLst>
          <pc:docMk/>
          <pc:sldMk cId="4153510732" sldId="551"/>
        </pc:sldMkLst>
      </pc:sldChg>
      <pc:sldChg chg="modNotes">
        <pc:chgData name="Dave O'Brien" userId="0a3e60b45072d5f7" providerId="LiveId" clId="{A58B3462-7EFF-4FF4-B995-EC94AC3AEB81}" dt="2018-11-13T18:59:34.019" v="0"/>
        <pc:sldMkLst>
          <pc:docMk/>
          <pc:sldMk cId="2562109378" sldId="552"/>
        </pc:sldMkLst>
      </pc:sldChg>
      <pc:sldChg chg="modNotes">
        <pc:chgData name="Dave O'Brien" userId="0a3e60b45072d5f7" providerId="LiveId" clId="{A58B3462-7EFF-4FF4-B995-EC94AC3AEB81}" dt="2018-11-13T18:59:34.019" v="0"/>
        <pc:sldMkLst>
          <pc:docMk/>
          <pc:sldMk cId="2474415285" sldId="553"/>
        </pc:sldMkLst>
      </pc:sldChg>
      <pc:sldChg chg="modNotes">
        <pc:chgData name="Dave O'Brien" userId="0a3e60b45072d5f7" providerId="LiveId" clId="{A58B3462-7EFF-4FF4-B995-EC94AC3AEB81}" dt="2018-11-13T18:59:34.019" v="0"/>
        <pc:sldMkLst>
          <pc:docMk/>
          <pc:sldMk cId="3667576752" sldId="554"/>
        </pc:sldMkLst>
      </pc:sldChg>
      <pc:sldChg chg="modNotes">
        <pc:chgData name="Dave O'Brien" userId="0a3e60b45072d5f7" providerId="LiveId" clId="{A58B3462-7EFF-4FF4-B995-EC94AC3AEB81}" dt="2018-11-13T18:59:34.019" v="0"/>
        <pc:sldMkLst>
          <pc:docMk/>
          <pc:sldMk cId="3586161249" sldId="555"/>
        </pc:sldMkLst>
      </pc:sldChg>
      <pc:sldChg chg="modNotes">
        <pc:chgData name="Dave O'Brien" userId="0a3e60b45072d5f7" providerId="LiveId" clId="{A58B3462-7EFF-4FF4-B995-EC94AC3AEB81}" dt="2018-11-13T18:59:34.019" v="0"/>
        <pc:sldMkLst>
          <pc:docMk/>
          <pc:sldMk cId="3115024796" sldId="556"/>
        </pc:sldMkLst>
      </pc:sldChg>
      <pc:sldChg chg="modNotes">
        <pc:chgData name="Dave O'Brien" userId="0a3e60b45072d5f7" providerId="LiveId" clId="{A58B3462-7EFF-4FF4-B995-EC94AC3AEB81}" dt="2018-11-13T18:59:34.019" v="0"/>
        <pc:sldMkLst>
          <pc:docMk/>
          <pc:sldMk cId="3386871901" sldId="557"/>
        </pc:sldMkLst>
      </pc:sldChg>
      <pc:sldChg chg="modNotes">
        <pc:chgData name="Dave O'Brien" userId="0a3e60b45072d5f7" providerId="LiveId" clId="{A58B3462-7EFF-4FF4-B995-EC94AC3AEB81}" dt="2018-11-13T18:59:34.019" v="0"/>
        <pc:sldMkLst>
          <pc:docMk/>
          <pc:sldMk cId="1025782870" sldId="558"/>
        </pc:sldMkLst>
      </pc:sldChg>
      <pc:sldChg chg="modNotes">
        <pc:chgData name="Dave O'Brien" userId="0a3e60b45072d5f7" providerId="LiveId" clId="{A58B3462-7EFF-4FF4-B995-EC94AC3AEB81}" dt="2018-11-13T18:59:34.019" v="0"/>
        <pc:sldMkLst>
          <pc:docMk/>
          <pc:sldMk cId="142659740" sldId="559"/>
        </pc:sldMkLst>
      </pc:sldChg>
      <pc:sldChg chg="modNotes">
        <pc:chgData name="Dave O'Brien" userId="0a3e60b45072d5f7" providerId="LiveId" clId="{A58B3462-7EFF-4FF4-B995-EC94AC3AEB81}" dt="2018-11-13T18:59:34.019" v="0"/>
        <pc:sldMkLst>
          <pc:docMk/>
          <pc:sldMk cId="2194889254" sldId="560"/>
        </pc:sldMkLst>
      </pc:sldChg>
      <pc:sldChg chg="modNotes">
        <pc:chgData name="Dave O'Brien" userId="0a3e60b45072d5f7" providerId="LiveId" clId="{A58B3462-7EFF-4FF4-B995-EC94AC3AEB81}" dt="2018-11-13T18:59:34.019" v="0"/>
        <pc:sldMkLst>
          <pc:docMk/>
          <pc:sldMk cId="1145605416" sldId="561"/>
        </pc:sldMkLst>
      </pc:sldChg>
      <pc:sldChg chg="modNotes">
        <pc:chgData name="Dave O'Brien" userId="0a3e60b45072d5f7" providerId="LiveId" clId="{A58B3462-7EFF-4FF4-B995-EC94AC3AEB81}" dt="2018-11-13T18:59:34.019" v="0"/>
        <pc:sldMkLst>
          <pc:docMk/>
          <pc:sldMk cId="2772129147" sldId="562"/>
        </pc:sldMkLst>
      </pc:sldChg>
      <pc:sldChg chg="modNotes">
        <pc:chgData name="Dave O'Brien" userId="0a3e60b45072d5f7" providerId="LiveId" clId="{A58B3462-7EFF-4FF4-B995-EC94AC3AEB81}" dt="2018-11-13T18:59:34.019" v="0"/>
        <pc:sldMkLst>
          <pc:docMk/>
          <pc:sldMk cId="473916790" sldId="563"/>
        </pc:sldMkLst>
      </pc:sldChg>
      <pc:sldChg chg="modNotes">
        <pc:chgData name="Dave O'Brien" userId="0a3e60b45072d5f7" providerId="LiveId" clId="{A58B3462-7EFF-4FF4-B995-EC94AC3AEB81}" dt="2018-11-13T18:59:34.019" v="0"/>
        <pc:sldMkLst>
          <pc:docMk/>
          <pc:sldMk cId="3322927435" sldId="564"/>
        </pc:sldMkLst>
      </pc:sldChg>
      <pc:sldChg chg="modNotes">
        <pc:chgData name="Dave O'Brien" userId="0a3e60b45072d5f7" providerId="LiveId" clId="{A58B3462-7EFF-4FF4-B995-EC94AC3AEB81}" dt="2018-11-13T18:59:34.019" v="0"/>
        <pc:sldMkLst>
          <pc:docMk/>
          <pc:sldMk cId="3556983096" sldId="565"/>
        </pc:sldMkLst>
      </pc:sldChg>
      <pc:sldChg chg="modNotes">
        <pc:chgData name="Dave O'Brien" userId="0a3e60b45072d5f7" providerId="LiveId" clId="{A58B3462-7EFF-4FF4-B995-EC94AC3AEB81}" dt="2018-11-13T18:59:34.019" v="0"/>
        <pc:sldMkLst>
          <pc:docMk/>
          <pc:sldMk cId="1282141639" sldId="566"/>
        </pc:sldMkLst>
      </pc:sldChg>
      <pc:sldChg chg="modNotes">
        <pc:chgData name="Dave O'Brien" userId="0a3e60b45072d5f7" providerId="LiveId" clId="{A58B3462-7EFF-4FF4-B995-EC94AC3AEB81}" dt="2018-11-13T18:59:34.019" v="0"/>
        <pc:sldMkLst>
          <pc:docMk/>
          <pc:sldMk cId="4105977949" sldId="567"/>
        </pc:sldMkLst>
      </pc:sldChg>
      <pc:sldChg chg="modNotes">
        <pc:chgData name="Dave O'Brien" userId="0a3e60b45072d5f7" providerId="LiveId" clId="{A58B3462-7EFF-4FF4-B995-EC94AC3AEB81}" dt="2018-11-13T18:59:34.019" v="0"/>
        <pc:sldMkLst>
          <pc:docMk/>
          <pc:sldMk cId="3474982543" sldId="568"/>
        </pc:sldMkLst>
      </pc:sldChg>
      <pc:sldChg chg="modNotes">
        <pc:chgData name="Dave O'Brien" userId="0a3e60b45072d5f7" providerId="LiveId" clId="{A58B3462-7EFF-4FF4-B995-EC94AC3AEB81}" dt="2018-11-13T18:59:34.019" v="0"/>
        <pc:sldMkLst>
          <pc:docMk/>
          <pc:sldMk cId="2911482326" sldId="569"/>
        </pc:sldMkLst>
      </pc:sldChg>
      <pc:sldChg chg="modNotes">
        <pc:chgData name="Dave O'Brien" userId="0a3e60b45072d5f7" providerId="LiveId" clId="{A58B3462-7EFF-4FF4-B995-EC94AC3AEB81}" dt="2018-11-13T18:59:34.019" v="0"/>
        <pc:sldMkLst>
          <pc:docMk/>
          <pc:sldMk cId="3720415595" sldId="570"/>
        </pc:sldMkLst>
      </pc:sldChg>
      <pc:sldChg chg="modNotes">
        <pc:chgData name="Dave O'Brien" userId="0a3e60b45072d5f7" providerId="LiveId" clId="{A58B3462-7EFF-4FF4-B995-EC94AC3AEB81}" dt="2018-11-13T18:59:34.019" v="0"/>
        <pc:sldMkLst>
          <pc:docMk/>
          <pc:sldMk cId="972487147" sldId="571"/>
        </pc:sldMkLst>
      </pc:sldChg>
      <pc:sldChg chg="modNotes">
        <pc:chgData name="Dave O'Brien" userId="0a3e60b45072d5f7" providerId="LiveId" clId="{A58B3462-7EFF-4FF4-B995-EC94AC3AEB81}" dt="2018-11-13T18:59:34.019" v="0"/>
        <pc:sldMkLst>
          <pc:docMk/>
          <pc:sldMk cId="2954726122" sldId="572"/>
        </pc:sldMkLst>
      </pc:sldChg>
      <pc:sldChg chg="modNotes">
        <pc:chgData name="Dave O'Brien" userId="0a3e60b45072d5f7" providerId="LiveId" clId="{A58B3462-7EFF-4FF4-B995-EC94AC3AEB81}" dt="2018-11-13T18:59:34.019" v="0"/>
        <pc:sldMkLst>
          <pc:docMk/>
          <pc:sldMk cId="3771629147" sldId="573"/>
        </pc:sldMkLst>
      </pc:sldChg>
      <pc:sldChg chg="modNotes">
        <pc:chgData name="Dave O'Brien" userId="0a3e60b45072d5f7" providerId="LiveId" clId="{A58B3462-7EFF-4FF4-B995-EC94AC3AEB81}" dt="2018-11-13T18:59:34.019" v="0"/>
        <pc:sldMkLst>
          <pc:docMk/>
          <pc:sldMk cId="588102006" sldId="574"/>
        </pc:sldMkLst>
      </pc:sldChg>
      <pc:sldChg chg="modNotes">
        <pc:chgData name="Dave O'Brien" userId="0a3e60b45072d5f7" providerId="LiveId" clId="{A58B3462-7EFF-4FF4-B995-EC94AC3AEB81}" dt="2018-11-13T18:59:34.019" v="0"/>
        <pc:sldMkLst>
          <pc:docMk/>
          <pc:sldMk cId="3194428197" sldId="575"/>
        </pc:sldMkLst>
      </pc:sldChg>
      <pc:sldChg chg="modNotes">
        <pc:chgData name="Dave O'Brien" userId="0a3e60b45072d5f7" providerId="LiveId" clId="{A58B3462-7EFF-4FF4-B995-EC94AC3AEB81}" dt="2018-11-13T18:59:34.019" v="0"/>
        <pc:sldMkLst>
          <pc:docMk/>
          <pc:sldMk cId="1360769423" sldId="576"/>
        </pc:sldMkLst>
      </pc:sldChg>
      <pc:sldChg chg="modNotes">
        <pc:chgData name="Dave O'Brien" userId="0a3e60b45072d5f7" providerId="LiveId" clId="{A58B3462-7EFF-4FF4-B995-EC94AC3AEB81}" dt="2018-11-13T18:59:34.019" v="0"/>
        <pc:sldMkLst>
          <pc:docMk/>
          <pc:sldMk cId="3115564927" sldId="577"/>
        </pc:sldMkLst>
      </pc:sldChg>
      <pc:sldChg chg="modNotes">
        <pc:chgData name="Dave O'Brien" userId="0a3e60b45072d5f7" providerId="LiveId" clId="{A58B3462-7EFF-4FF4-B995-EC94AC3AEB81}" dt="2018-11-13T18:59:34.019" v="0"/>
        <pc:sldMkLst>
          <pc:docMk/>
          <pc:sldMk cId="823526500" sldId="578"/>
        </pc:sldMkLst>
      </pc:sldChg>
      <pc:sldChg chg="modNotes">
        <pc:chgData name="Dave O'Brien" userId="0a3e60b45072d5f7" providerId="LiveId" clId="{A58B3462-7EFF-4FF4-B995-EC94AC3AEB81}" dt="2018-11-13T18:59:34.019" v="0"/>
        <pc:sldMkLst>
          <pc:docMk/>
          <pc:sldMk cId="2731851526" sldId="579"/>
        </pc:sldMkLst>
      </pc:sldChg>
      <pc:sldChg chg="modNotes">
        <pc:chgData name="Dave O'Brien" userId="0a3e60b45072d5f7" providerId="LiveId" clId="{A58B3462-7EFF-4FF4-B995-EC94AC3AEB81}" dt="2018-11-13T18:59:34.019" v="0"/>
        <pc:sldMkLst>
          <pc:docMk/>
          <pc:sldMk cId="1787751825" sldId="580"/>
        </pc:sldMkLst>
      </pc:sldChg>
      <pc:sldChg chg="modNotes">
        <pc:chgData name="Dave O'Brien" userId="0a3e60b45072d5f7" providerId="LiveId" clId="{A58B3462-7EFF-4FF4-B995-EC94AC3AEB81}" dt="2018-11-13T18:59:34.019" v="0"/>
        <pc:sldMkLst>
          <pc:docMk/>
          <pc:sldMk cId="109000596" sldId="581"/>
        </pc:sldMkLst>
      </pc:sldChg>
      <pc:sldChg chg="modNotes">
        <pc:chgData name="Dave O'Brien" userId="0a3e60b45072d5f7" providerId="LiveId" clId="{A58B3462-7EFF-4FF4-B995-EC94AC3AEB81}" dt="2018-11-13T18:59:34.019" v="0"/>
        <pc:sldMkLst>
          <pc:docMk/>
          <pc:sldMk cId="2617353466" sldId="582"/>
        </pc:sldMkLst>
      </pc:sldChg>
      <pc:sldChg chg="modNotes">
        <pc:chgData name="Dave O'Brien" userId="0a3e60b45072d5f7" providerId="LiveId" clId="{A58B3462-7EFF-4FF4-B995-EC94AC3AEB81}" dt="2018-11-13T18:59:34.019" v="0"/>
        <pc:sldMkLst>
          <pc:docMk/>
          <pc:sldMk cId="1058775065" sldId="583"/>
        </pc:sldMkLst>
      </pc:sldChg>
      <pc:sldChg chg="modNotes">
        <pc:chgData name="Dave O'Brien" userId="0a3e60b45072d5f7" providerId="LiveId" clId="{A58B3462-7EFF-4FF4-B995-EC94AC3AEB81}" dt="2018-11-13T18:59:34.019" v="0"/>
        <pc:sldMkLst>
          <pc:docMk/>
          <pc:sldMk cId="1257034931" sldId="584"/>
        </pc:sldMkLst>
      </pc:sldChg>
      <pc:sldChg chg="modNotes">
        <pc:chgData name="Dave O'Brien" userId="0a3e60b45072d5f7" providerId="LiveId" clId="{A58B3462-7EFF-4FF4-B995-EC94AC3AEB81}" dt="2018-11-13T18:59:34.019" v="0"/>
        <pc:sldMkLst>
          <pc:docMk/>
          <pc:sldMk cId="2928079173" sldId="585"/>
        </pc:sldMkLst>
      </pc:sldChg>
      <pc:sldChg chg="modNotes">
        <pc:chgData name="Dave O'Brien" userId="0a3e60b45072d5f7" providerId="LiveId" clId="{A58B3462-7EFF-4FF4-B995-EC94AC3AEB81}" dt="2018-11-13T18:59:34.019" v="0"/>
        <pc:sldMkLst>
          <pc:docMk/>
          <pc:sldMk cId="3905207706" sldId="586"/>
        </pc:sldMkLst>
      </pc:sldChg>
      <pc:sldChg chg="modNotes">
        <pc:chgData name="Dave O'Brien" userId="0a3e60b45072d5f7" providerId="LiveId" clId="{A58B3462-7EFF-4FF4-B995-EC94AC3AEB81}" dt="2018-11-13T18:59:34.019" v="0"/>
        <pc:sldMkLst>
          <pc:docMk/>
          <pc:sldMk cId="2549035984" sldId="587"/>
        </pc:sldMkLst>
      </pc:sldChg>
      <pc:sldChg chg="modNotes">
        <pc:chgData name="Dave O'Brien" userId="0a3e60b45072d5f7" providerId="LiveId" clId="{A58B3462-7EFF-4FF4-B995-EC94AC3AEB81}" dt="2018-11-13T18:59:34.019" v="0"/>
        <pc:sldMkLst>
          <pc:docMk/>
          <pc:sldMk cId="3335845946" sldId="58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4057332" cy="353854"/>
          </a:xfrm>
          <a:prstGeom prst="rect">
            <a:avLst/>
          </a:prstGeom>
        </p:spPr>
        <p:txBody>
          <a:bodyPr vert="horz" lIns="93934" tIns="46966" rIns="93934" bIns="46966" rtlCol="0"/>
          <a:lstStyle>
            <a:lvl1pPr algn="l">
              <a:defRPr sz="1200"/>
            </a:lvl1pPr>
          </a:lstStyle>
          <a:p>
            <a:endParaRPr lang="en-US"/>
          </a:p>
        </p:txBody>
      </p:sp>
      <p:sp>
        <p:nvSpPr>
          <p:cNvPr id="3" name="Date Placeholder 2"/>
          <p:cNvSpPr>
            <a:spLocks noGrp="1"/>
          </p:cNvSpPr>
          <p:nvPr>
            <p:ph type="dt" sz="quarter" idx="1"/>
          </p:nvPr>
        </p:nvSpPr>
        <p:spPr>
          <a:xfrm>
            <a:off x="5303576" y="0"/>
            <a:ext cx="4057332" cy="353854"/>
          </a:xfrm>
          <a:prstGeom prst="rect">
            <a:avLst/>
          </a:prstGeom>
        </p:spPr>
        <p:txBody>
          <a:bodyPr vert="horz" lIns="93934" tIns="46966" rIns="93934" bIns="46966" rtlCol="0"/>
          <a:lstStyle>
            <a:lvl1pPr algn="r">
              <a:defRPr sz="1200"/>
            </a:lvl1pPr>
          </a:lstStyle>
          <a:p>
            <a:fld id="{700D282D-0780-4F7F-8E0F-0E15C3ACA7DD}" type="datetimeFigureOut">
              <a:rPr lang="en-US" smtClean="0"/>
              <a:pPr/>
              <a:t>11/13/2018</a:t>
            </a:fld>
            <a:endParaRPr lang="en-US"/>
          </a:p>
        </p:txBody>
      </p:sp>
      <p:sp>
        <p:nvSpPr>
          <p:cNvPr id="4" name="Footer Placeholder 3"/>
          <p:cNvSpPr>
            <a:spLocks noGrp="1"/>
          </p:cNvSpPr>
          <p:nvPr>
            <p:ph type="ftr" sz="quarter" idx="2"/>
          </p:nvPr>
        </p:nvSpPr>
        <p:spPr>
          <a:xfrm>
            <a:off x="1" y="6721994"/>
            <a:ext cx="4057332" cy="353854"/>
          </a:xfrm>
          <a:prstGeom prst="rect">
            <a:avLst/>
          </a:prstGeom>
        </p:spPr>
        <p:txBody>
          <a:bodyPr vert="horz" lIns="93934" tIns="46966" rIns="93934" bIns="46966" rtlCol="0" anchor="b"/>
          <a:lstStyle>
            <a:lvl1pPr algn="l">
              <a:defRPr sz="1200"/>
            </a:lvl1pPr>
          </a:lstStyle>
          <a:p>
            <a:endParaRPr lang="en-US"/>
          </a:p>
        </p:txBody>
      </p:sp>
      <p:sp>
        <p:nvSpPr>
          <p:cNvPr id="5" name="Slide Number Placeholder 4"/>
          <p:cNvSpPr>
            <a:spLocks noGrp="1"/>
          </p:cNvSpPr>
          <p:nvPr>
            <p:ph type="sldNum" sz="quarter" idx="3"/>
          </p:nvPr>
        </p:nvSpPr>
        <p:spPr>
          <a:xfrm>
            <a:off x="5303576" y="6721994"/>
            <a:ext cx="4057332" cy="353854"/>
          </a:xfrm>
          <a:prstGeom prst="rect">
            <a:avLst/>
          </a:prstGeom>
        </p:spPr>
        <p:txBody>
          <a:bodyPr vert="horz" lIns="93934" tIns="46966" rIns="93934" bIns="46966" rtlCol="0" anchor="b"/>
          <a:lstStyle>
            <a:lvl1pPr algn="r">
              <a:defRPr sz="1200"/>
            </a:lvl1pPr>
          </a:lstStyle>
          <a:p>
            <a:fld id="{E270C3C3-C859-4375-A547-FA19F47A791F}" type="slidenum">
              <a:rPr lang="en-US" smtClean="0"/>
              <a:pPr/>
              <a:t>‹#›</a:t>
            </a:fld>
            <a:endParaRPr lang="en-US"/>
          </a:p>
        </p:txBody>
      </p:sp>
    </p:spTree>
    <p:extLst>
      <p:ext uri="{BB962C8B-B14F-4D97-AF65-F5344CB8AC3E}">
        <p14:creationId xmlns:p14="http://schemas.microsoft.com/office/powerpoint/2010/main" val="11902308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idx="1"/>
          </p:nvPr>
        </p:nvSpPr>
        <p:spPr>
          <a:xfrm>
            <a:off x="5303576" y="0"/>
            <a:ext cx="4057332" cy="353854"/>
          </a:xfrm>
          <a:prstGeom prst="rect">
            <a:avLst/>
          </a:prstGeom>
        </p:spPr>
        <p:txBody>
          <a:bodyPr vert="horz" lIns="93934" tIns="46966" rIns="93934" bIns="46966" rtlCol="0"/>
          <a:lstStyle>
            <a:lvl1pPr algn="r">
              <a:defRPr sz="1200"/>
            </a:lvl1pPr>
          </a:lstStyle>
          <a:p>
            <a:fld id="{CF2C164A-7038-42D0-953C-2EB4816D4C81}" type="datetimeFigureOut">
              <a:rPr lang="en-US" smtClean="0"/>
              <a:pPr/>
              <a:t>11/13/2018</a:t>
            </a:fld>
            <a:endParaRPr lang="en-US"/>
          </a:p>
        </p:txBody>
      </p:sp>
      <p:sp>
        <p:nvSpPr>
          <p:cNvPr id="4" name="Slide Image Placeholder 3"/>
          <p:cNvSpPr>
            <a:spLocks noGrp="1" noRot="1" noChangeAspect="1"/>
          </p:cNvSpPr>
          <p:nvPr>
            <p:ph type="sldImg" idx="2"/>
          </p:nvPr>
        </p:nvSpPr>
        <p:spPr>
          <a:xfrm>
            <a:off x="2322513" y="530225"/>
            <a:ext cx="4718050" cy="2654300"/>
          </a:xfrm>
          <a:prstGeom prst="rect">
            <a:avLst/>
          </a:prstGeom>
          <a:noFill/>
          <a:ln w="12700">
            <a:solidFill>
              <a:prstClr val="black"/>
            </a:solidFill>
          </a:ln>
        </p:spPr>
        <p:txBody>
          <a:bodyPr vert="horz" lIns="93934" tIns="46966" rIns="93934" bIns="46966" rtlCol="0" anchor="ctr"/>
          <a:lstStyle/>
          <a:p>
            <a:endParaRPr lang="en-US"/>
          </a:p>
        </p:txBody>
      </p:sp>
      <p:sp>
        <p:nvSpPr>
          <p:cNvPr id="6" name="Footer Placeholder 5"/>
          <p:cNvSpPr>
            <a:spLocks noGrp="1"/>
          </p:cNvSpPr>
          <p:nvPr>
            <p:ph type="ftr" sz="quarter" idx="4"/>
          </p:nvPr>
        </p:nvSpPr>
        <p:spPr>
          <a:xfrm>
            <a:off x="1" y="6721994"/>
            <a:ext cx="4057332" cy="353854"/>
          </a:xfrm>
          <a:prstGeom prst="rect">
            <a:avLst/>
          </a:prstGeom>
        </p:spPr>
        <p:txBody>
          <a:bodyPr vert="horz" lIns="93934" tIns="46966" rIns="93934" bIns="46966" rtlCol="0" anchor="b"/>
          <a:lstStyle>
            <a:lvl1pPr algn="l">
              <a:defRPr sz="1200"/>
            </a:lvl1pPr>
          </a:lstStyle>
          <a:p>
            <a:endParaRPr lang="en-US"/>
          </a:p>
        </p:txBody>
      </p:sp>
      <p:sp>
        <p:nvSpPr>
          <p:cNvPr id="7" name="Slide Number Placeholder 6"/>
          <p:cNvSpPr>
            <a:spLocks noGrp="1"/>
          </p:cNvSpPr>
          <p:nvPr>
            <p:ph type="sldNum" sz="quarter" idx="5"/>
          </p:nvPr>
        </p:nvSpPr>
        <p:spPr>
          <a:xfrm>
            <a:off x="5303576" y="6721994"/>
            <a:ext cx="4057332" cy="353854"/>
          </a:xfrm>
          <a:prstGeom prst="rect">
            <a:avLst/>
          </a:prstGeom>
        </p:spPr>
        <p:txBody>
          <a:bodyPr vert="horz" lIns="93934" tIns="46966" rIns="93934" bIns="46966" rtlCol="0" anchor="b"/>
          <a:lstStyle>
            <a:lvl1pPr algn="r">
              <a:defRPr sz="1200"/>
            </a:lvl1pPr>
          </a:lstStyle>
          <a:p>
            <a:fld id="{F6DA9C80-B631-4EC4-8253-F63CFD0157DF}" type="slidenum">
              <a:rPr lang="en-US" smtClean="0"/>
              <a:pPr/>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xfrm>
            <a:off x="936739" y="3362159"/>
            <a:ext cx="7489604" cy="3184563"/>
          </a:xfrm>
          <a:prstGeom prst="rect">
            <a:avLst/>
          </a:prstGeom>
          <a:noFill/>
          <a:ln>
            <a:miter lim="800000"/>
            <a:headEnd/>
            <a:tailEnd/>
          </a:ln>
        </p:spPr>
        <p:txBody>
          <a:bodyPr lIns="93932" tIns="46965" rIns="93932" bIns="46965"/>
          <a:lstStyle/>
          <a:p>
            <a:pPr>
              <a:spcBef>
                <a:spcPct val="0"/>
              </a:spcBef>
            </a:pPr>
            <a:endParaRPr lang="en-US" b="1" dirty="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FF81CD-5346-4D3F-BB52-E36BA39290A8}" type="slidenum">
              <a:rPr lang="en-US"/>
              <a:pPr fontAlgn="base">
                <a:spcBef>
                  <a:spcPct val="0"/>
                </a:spcBef>
                <a:spcAft>
                  <a:spcPct val="0"/>
                </a:spcAft>
              </a:pPr>
              <a:t>1</a:t>
            </a:fld>
            <a:endParaRPr lang="en-US"/>
          </a:p>
        </p:txBody>
      </p:sp>
    </p:spTree>
    <p:extLst>
      <p:ext uri="{BB962C8B-B14F-4D97-AF65-F5344CB8AC3E}">
        <p14:creationId xmlns:p14="http://schemas.microsoft.com/office/powerpoint/2010/main" val="3064406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Who can be the Perpetrator of Sexual Harassment?</a:t>
            </a:r>
          </a:p>
          <a:p>
            <a:r>
              <a:rPr lang="en-US" dirty="0"/>
              <a:t> </a:t>
            </a:r>
          </a:p>
          <a:p>
            <a:pPr lvl="0"/>
            <a:r>
              <a:rPr lang="en-US" dirty="0"/>
              <a:t>The perpetrator of sexual harassment can be anyone in the workplace:</a:t>
            </a:r>
          </a:p>
          <a:p>
            <a:r>
              <a:rPr lang="en-US" dirty="0"/>
              <a:t> </a:t>
            </a:r>
          </a:p>
          <a:p>
            <a:pPr lvl="0"/>
            <a:r>
              <a:rPr lang="en-US" dirty="0"/>
              <a:t>The harasser can be a </a:t>
            </a:r>
            <a:r>
              <a:rPr lang="en-US" b="1" dirty="0"/>
              <a:t>coworker</a:t>
            </a:r>
            <a:r>
              <a:rPr lang="en-US" dirty="0"/>
              <a:t> of the recipient</a:t>
            </a:r>
          </a:p>
          <a:p>
            <a:r>
              <a:rPr lang="en-US" dirty="0"/>
              <a:t> </a:t>
            </a:r>
          </a:p>
          <a:p>
            <a:pPr lvl="0"/>
            <a:r>
              <a:rPr lang="en-US" dirty="0"/>
              <a:t>The harasser can be a </a:t>
            </a:r>
            <a:r>
              <a:rPr lang="en-US" b="1" dirty="0"/>
              <a:t>supervisor</a:t>
            </a:r>
            <a:r>
              <a:rPr lang="en-US" dirty="0"/>
              <a:t> or </a:t>
            </a:r>
            <a:r>
              <a:rPr lang="en-US" b="1" dirty="0"/>
              <a:t>manager</a:t>
            </a:r>
            <a:endParaRPr lang="en-US" dirty="0"/>
          </a:p>
          <a:p>
            <a:r>
              <a:rPr lang="en-US" dirty="0"/>
              <a:t> </a:t>
            </a:r>
          </a:p>
          <a:p>
            <a:pPr lvl="0"/>
            <a:r>
              <a:rPr lang="en-US" dirty="0"/>
              <a:t>The harasser can be any third-party, including: a </a:t>
            </a:r>
            <a:r>
              <a:rPr lang="en-US" b="1" dirty="0"/>
              <a:t>non-employee</a:t>
            </a:r>
            <a:r>
              <a:rPr lang="en-US" dirty="0"/>
              <a:t>, </a:t>
            </a:r>
            <a:r>
              <a:rPr lang="en-US" b="1" dirty="0"/>
              <a:t>intern</a:t>
            </a:r>
            <a:r>
              <a:rPr lang="en-US" dirty="0"/>
              <a:t>, </a:t>
            </a:r>
            <a:r>
              <a:rPr lang="en-US" b="1" dirty="0"/>
              <a:t>vendor</a:t>
            </a:r>
            <a:r>
              <a:rPr lang="en-US" dirty="0"/>
              <a:t>, building </a:t>
            </a:r>
            <a:r>
              <a:rPr lang="en-US" b="1" dirty="0"/>
              <a:t>security</a:t>
            </a:r>
            <a:r>
              <a:rPr lang="en-US" dirty="0"/>
              <a:t>, </a:t>
            </a:r>
            <a:r>
              <a:rPr lang="en-US" b="1" dirty="0"/>
              <a:t>client</a:t>
            </a:r>
            <a:r>
              <a:rPr lang="en-US" dirty="0"/>
              <a:t>, </a:t>
            </a:r>
            <a:r>
              <a:rPr lang="en-US" b="1" dirty="0"/>
              <a:t>customer</a:t>
            </a:r>
            <a:r>
              <a:rPr lang="en-US" dirty="0"/>
              <a:t> or </a:t>
            </a:r>
            <a:r>
              <a:rPr lang="en-US" b="1" dirty="0"/>
              <a:t>visitor</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Where Can Workplace Sexual Harassment Occur?</a:t>
            </a:r>
          </a:p>
          <a:p>
            <a:r>
              <a:rPr lang="en-US" dirty="0"/>
              <a:t> </a:t>
            </a:r>
          </a:p>
          <a:p>
            <a:pPr lvl="0"/>
            <a:r>
              <a:rPr lang="en-US" dirty="0"/>
              <a:t>Harassment can occur </a:t>
            </a:r>
            <a:r>
              <a:rPr lang="en-US" b="1" dirty="0"/>
              <a:t>whenever and wherever</a:t>
            </a:r>
            <a:r>
              <a:rPr lang="en-US" dirty="0"/>
              <a:t> employees are fulfilling their work responsibilities, including in the field, at any employer-sponsored event, trainings, conferences open to the public and office parties.</a:t>
            </a:r>
          </a:p>
          <a:p>
            <a:r>
              <a:rPr lang="en-US" dirty="0"/>
              <a:t> </a:t>
            </a:r>
          </a:p>
          <a:p>
            <a:pPr lvl="0"/>
            <a:r>
              <a:rPr lang="en-US" dirty="0"/>
              <a:t>Employee interactions during non-work hours, such as at a hotel while traveling or at events after work can have an impact in the workplace.</a:t>
            </a:r>
          </a:p>
          <a:p>
            <a:r>
              <a:rPr lang="en-US" dirty="0"/>
              <a:t> </a:t>
            </a:r>
          </a:p>
          <a:p>
            <a:pPr lvl="0"/>
            <a:r>
              <a:rPr lang="en-US" dirty="0"/>
              <a:t>Locations off site and off-hour activities can be considered extensions of the work environment.</a:t>
            </a:r>
          </a:p>
          <a:p>
            <a:r>
              <a:rPr lang="en-US" dirty="0"/>
              <a:t> </a:t>
            </a:r>
          </a:p>
          <a:p>
            <a:r>
              <a:rPr lang="en-US" dirty="0"/>
              <a:t>Employees can be the target of sexual harassment through calls, texts, email and social media.</a:t>
            </a:r>
          </a:p>
          <a:p>
            <a:endParaRPr lang="en-US" dirty="0"/>
          </a:p>
          <a:p>
            <a:pPr lvl="0"/>
            <a:r>
              <a:rPr lang="en-US" dirty="0"/>
              <a:t>Harassing behavior that in any way affects the work environment is rightly the concern of management.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Sex Stereotyping</a:t>
            </a:r>
          </a:p>
          <a:p>
            <a:r>
              <a:rPr lang="en-US" dirty="0"/>
              <a:t> </a:t>
            </a:r>
          </a:p>
          <a:p>
            <a:pPr lvl="0"/>
            <a:r>
              <a:rPr lang="en-US" dirty="0"/>
              <a:t>Sex stereotyping occurs when conduct or personality traits are considered inappropriate simply because they may not conform to other people's ideas or perceptions about how individuals of either sex should act or look.</a:t>
            </a:r>
          </a:p>
          <a:p>
            <a:r>
              <a:rPr lang="en-US" dirty="0"/>
              <a:t> </a:t>
            </a:r>
          </a:p>
          <a:p>
            <a:pPr lvl="0"/>
            <a:r>
              <a:rPr lang="en-US" dirty="0"/>
              <a:t>Harassing a person because that person does not conform to gender stereotypes as to “appropriate” looks, speech, personality, or lifestyle is sexual harassment.</a:t>
            </a:r>
          </a:p>
          <a:p>
            <a:r>
              <a:rPr lang="en-US" dirty="0"/>
              <a:t> </a:t>
            </a:r>
          </a:p>
          <a:p>
            <a:pPr lvl="0"/>
            <a:r>
              <a:rPr lang="en-US" dirty="0"/>
              <a:t>Harassment because someone is performing a job that is usually performed, or was performed in the past, mostly by persons of a different sex, is sex discrimination.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pPr defTabSz="939333">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13</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fontScale="92500" lnSpcReduction="10000"/>
          </a:bodyPr>
          <a:lstStyle/>
          <a:p>
            <a:r>
              <a:rPr lang="en-US" b="1" u="sng" dirty="0"/>
              <a:t>Retaliation</a:t>
            </a:r>
          </a:p>
          <a:p>
            <a:r>
              <a:rPr lang="en-US" dirty="0"/>
              <a:t> </a:t>
            </a:r>
          </a:p>
          <a:p>
            <a:pPr lvl="0"/>
            <a:r>
              <a:rPr lang="en-US" dirty="0"/>
              <a:t>Any employee who has engaged in “protected activity” is protected by law from being retaliated against because of that “protected activity.”</a:t>
            </a:r>
          </a:p>
          <a:p>
            <a:r>
              <a:rPr lang="en-US" dirty="0"/>
              <a:t> </a:t>
            </a:r>
          </a:p>
          <a:p>
            <a:pPr lvl="0"/>
            <a:r>
              <a:rPr lang="en-US" dirty="0"/>
              <a:t>“Protected activities” with regard to harassment includes:</a:t>
            </a:r>
          </a:p>
          <a:p>
            <a:r>
              <a:rPr lang="en-US" dirty="0"/>
              <a:t> </a:t>
            </a:r>
          </a:p>
          <a:p>
            <a:pPr lvl="1"/>
            <a:r>
              <a:rPr lang="en-US" dirty="0"/>
              <a:t>Making a complaint to a supervisor, manager or another person designated by your employer to receive complaints about harassment</a:t>
            </a:r>
          </a:p>
          <a:p>
            <a:r>
              <a:rPr lang="en-US" dirty="0"/>
              <a:t> </a:t>
            </a:r>
          </a:p>
          <a:p>
            <a:pPr lvl="1"/>
            <a:r>
              <a:rPr lang="en-US" dirty="0"/>
              <a:t>Making a report of suspected harassment, even if you are not the target of harassment</a:t>
            </a:r>
          </a:p>
          <a:p>
            <a:r>
              <a:rPr lang="en-US" dirty="0"/>
              <a:t> </a:t>
            </a:r>
          </a:p>
          <a:p>
            <a:pPr lvl="1"/>
            <a:r>
              <a:rPr lang="en-US" dirty="0"/>
              <a:t>Filing a formal complaint about harassment</a:t>
            </a:r>
          </a:p>
          <a:p>
            <a:r>
              <a:rPr lang="en-US" dirty="0"/>
              <a:t> </a:t>
            </a:r>
          </a:p>
          <a:p>
            <a:pPr lvl="1"/>
            <a:r>
              <a:rPr lang="en-US" dirty="0"/>
              <a:t>Opposing discrimination</a:t>
            </a:r>
          </a:p>
          <a:p>
            <a:r>
              <a:rPr lang="en-US" dirty="0"/>
              <a:t> </a:t>
            </a:r>
          </a:p>
          <a:p>
            <a:pPr lvl="1"/>
            <a:r>
              <a:rPr lang="en-US" dirty="0"/>
              <a:t>Assisting another employee who is complaining of harassment</a:t>
            </a:r>
          </a:p>
          <a:p>
            <a:r>
              <a:rPr lang="en-US" dirty="0"/>
              <a:t> </a:t>
            </a:r>
          </a:p>
          <a:p>
            <a:pPr lvl="1"/>
            <a:r>
              <a:rPr lang="en-US" dirty="0"/>
              <a:t>Providing information during a workplace investigation of harassment, or testifying in connection with a complaint of harassment filed with a government agency or in court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What is Retaliation?</a:t>
            </a:r>
          </a:p>
          <a:p>
            <a:r>
              <a:rPr lang="en-US" dirty="0"/>
              <a:t> </a:t>
            </a:r>
          </a:p>
          <a:p>
            <a:pPr lvl="0"/>
            <a:r>
              <a:rPr lang="en-US" dirty="0"/>
              <a:t>Retaliation is any action taken to alter an employee’s terms and conditions of employment (such as a demotion or harmful work schedule or location change) because that individual engaged in any of the above protected activities. Such individuals should expect to be free from any negative actions by supervisors, managers or the employer motivated by these protected activities.</a:t>
            </a:r>
          </a:p>
          <a:p>
            <a:r>
              <a:rPr lang="en-US" dirty="0"/>
              <a:t> </a:t>
            </a:r>
          </a:p>
          <a:p>
            <a:pPr lvl="0"/>
            <a:r>
              <a:rPr lang="en-US" dirty="0"/>
              <a:t>Retaliation can be any such adverse action taken by the employer against the employee, that could have the effect of discouraging a reasonable worker from making a complaint about harassment or discrimination.</a:t>
            </a:r>
          </a:p>
          <a:p>
            <a:r>
              <a:rPr lang="en-US" dirty="0"/>
              <a:t> </a:t>
            </a:r>
          </a:p>
          <a:p>
            <a:pPr lvl="0"/>
            <a:r>
              <a:rPr lang="en-US" dirty="0"/>
              <a:t>The negative action need not be job-related or occur in the workplace, and may occur after the end of employment, such as an unwarranted negative reference.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What is Not Retaliation</a:t>
            </a:r>
          </a:p>
          <a:p>
            <a:r>
              <a:rPr lang="en-US" dirty="0"/>
              <a:t> </a:t>
            </a:r>
          </a:p>
          <a:p>
            <a:pPr lvl="0"/>
            <a:r>
              <a:rPr lang="en-US" dirty="0"/>
              <a:t>A negative employment action is not retaliatory merely because it occurs after the employee engages in protected activity.</a:t>
            </a:r>
          </a:p>
          <a:p>
            <a:r>
              <a:rPr lang="en-US" dirty="0"/>
              <a:t> </a:t>
            </a:r>
          </a:p>
          <a:p>
            <a:pPr lvl="0"/>
            <a:r>
              <a:rPr lang="en-US" dirty="0"/>
              <a:t>Employees continue to be subject to all job requirements and disciplinary rules after having engaged in such activity.</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pPr defTabSz="939333">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17</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The Supervisor's Responsibility</a:t>
            </a:r>
          </a:p>
          <a:p>
            <a:r>
              <a:rPr lang="en-US" dirty="0"/>
              <a:t> </a:t>
            </a:r>
          </a:p>
          <a:p>
            <a:pPr lvl="0"/>
            <a:r>
              <a:rPr lang="en-US" dirty="0"/>
              <a:t>Supervisors and managers are held to a high standard of behavior. This is because:</a:t>
            </a:r>
          </a:p>
          <a:p>
            <a:r>
              <a:rPr lang="en-US" dirty="0"/>
              <a:t> </a:t>
            </a:r>
          </a:p>
          <a:p>
            <a:pPr lvl="1"/>
            <a:r>
              <a:rPr lang="en-US" dirty="0"/>
              <a:t>They are placed in a position of authority by the employer and must not abuse that authority.</a:t>
            </a:r>
          </a:p>
          <a:p>
            <a:r>
              <a:rPr lang="en-US" dirty="0"/>
              <a:t> </a:t>
            </a:r>
          </a:p>
          <a:p>
            <a:pPr lvl="1"/>
            <a:r>
              <a:rPr lang="en-US" dirty="0"/>
              <a:t>Their actions can create liability for the employer without the employer having any opportunity to correct the harassment.</a:t>
            </a:r>
          </a:p>
          <a:p>
            <a:r>
              <a:rPr lang="en-US" dirty="0"/>
              <a:t> </a:t>
            </a:r>
          </a:p>
          <a:p>
            <a:pPr lvl="1"/>
            <a:r>
              <a:rPr lang="en-US" dirty="0"/>
              <a:t>They are required to report any harassment that is reported to them or which they observe.</a:t>
            </a:r>
          </a:p>
          <a:p>
            <a:r>
              <a:rPr lang="en-US" dirty="0"/>
              <a:t> </a:t>
            </a:r>
          </a:p>
          <a:p>
            <a:pPr lvl="1"/>
            <a:r>
              <a:rPr lang="en-US" dirty="0"/>
              <a:t>They are responsible for any harassment or discrimination that they should have known of with reasonable care and attention to the workplace for which they are responsible.</a:t>
            </a:r>
          </a:p>
          <a:p>
            <a:r>
              <a:rPr lang="en-US" dirty="0"/>
              <a:t> </a:t>
            </a:r>
          </a:p>
          <a:p>
            <a:pPr lvl="1"/>
            <a:r>
              <a:rPr lang="en-US" dirty="0"/>
              <a:t>They are expected to model appropriate workplace behavior.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Mandatory Reporting</a:t>
            </a:r>
          </a:p>
          <a:p>
            <a:r>
              <a:rPr lang="en-US" dirty="0"/>
              <a:t> </a:t>
            </a:r>
          </a:p>
          <a:p>
            <a:pPr lvl="0"/>
            <a:r>
              <a:rPr lang="en-US" dirty="0"/>
              <a:t>Supervisors </a:t>
            </a:r>
            <a:r>
              <a:rPr lang="en-US" b="1" dirty="0"/>
              <a:t>must report any harassment</a:t>
            </a:r>
            <a:r>
              <a:rPr lang="en-US" dirty="0"/>
              <a:t> that they observe or know of, even if no one is objecting to the harassment.</a:t>
            </a:r>
          </a:p>
          <a:p>
            <a:r>
              <a:rPr lang="en-US" dirty="0"/>
              <a:t> </a:t>
            </a:r>
          </a:p>
          <a:p>
            <a:pPr lvl="0"/>
            <a:r>
              <a:rPr lang="en-US" dirty="0"/>
              <a:t>If a supervisor or manager receives a report of harassment, or is otherwise aware of harassment, it must be promptly reported to the employer, without exception,</a:t>
            </a:r>
          </a:p>
          <a:p>
            <a:r>
              <a:rPr lang="en-US" dirty="0"/>
              <a:t> </a:t>
            </a:r>
          </a:p>
          <a:p>
            <a:pPr lvl="1"/>
            <a:r>
              <a:rPr lang="en-US" dirty="0"/>
              <a:t>Even if the supervisor or manager thinks the conduct is trivial</a:t>
            </a:r>
          </a:p>
          <a:p>
            <a:r>
              <a:rPr lang="en-US" dirty="0"/>
              <a:t> </a:t>
            </a:r>
          </a:p>
          <a:p>
            <a:pPr lvl="1"/>
            <a:r>
              <a:rPr lang="en-US" dirty="0"/>
              <a:t>Even if the harassed individual asks that it not be reported</a:t>
            </a:r>
          </a:p>
          <a:p>
            <a:r>
              <a:rPr lang="en-US" dirty="0"/>
              <a:t> </a:t>
            </a:r>
          </a:p>
          <a:p>
            <a:pPr lvl="0"/>
            <a:r>
              <a:rPr lang="en-US" dirty="0"/>
              <a:t>Supervisors and managers will be subject to discipline for failing to report suspected sexual harassment or otherwise knowingly allowing sexual harassment to continue. </a:t>
            </a:r>
          </a:p>
          <a:p>
            <a:r>
              <a:rPr lang="en-US" dirty="0"/>
              <a:t> </a:t>
            </a:r>
          </a:p>
          <a:p>
            <a:pPr lvl="0"/>
            <a:r>
              <a:rPr lang="en-US" dirty="0"/>
              <a:t>Supervisors and managers will also be subject to discipline for engaging in any retaliation.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19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r>
              <a:rPr lang="en-US" b="1" u="sng" dirty="0"/>
              <a:t>Trainer Introduction</a:t>
            </a:r>
          </a:p>
          <a:p>
            <a:r>
              <a:rPr lang="en-US" b="1" dirty="0"/>
              <a:t> </a:t>
            </a:r>
            <a:endParaRPr lang="en-US" dirty="0"/>
          </a:p>
          <a:p>
            <a:pPr lvl="0"/>
            <a:r>
              <a:rPr lang="en-US" dirty="0"/>
              <a:t>Welcome to our annual training on sexual harassment prevention. </a:t>
            </a:r>
          </a:p>
          <a:p>
            <a:r>
              <a:rPr lang="en-US" dirty="0"/>
              <a:t> </a:t>
            </a:r>
          </a:p>
          <a:p>
            <a:pPr lvl="0"/>
            <a:r>
              <a:rPr lang="en-US" dirty="0"/>
              <a:t>My name is _____[</a:t>
            </a:r>
            <a:r>
              <a:rPr lang="en-US" b="1" i="1" dirty="0"/>
              <a:t>name</a:t>
            </a:r>
            <a:r>
              <a:rPr lang="en-US" dirty="0"/>
              <a:t>]_____ and I am the _____[</a:t>
            </a:r>
            <a:r>
              <a:rPr lang="en-US" b="1" i="1" dirty="0"/>
              <a:t>title</a:t>
            </a:r>
            <a:r>
              <a:rPr lang="en-US" dirty="0"/>
              <a:t>]____ at _____[</a:t>
            </a:r>
            <a:r>
              <a:rPr lang="en-US" b="1" i="1" dirty="0"/>
              <a:t>organization</a:t>
            </a:r>
            <a:r>
              <a:rPr lang="en-US" dirty="0"/>
              <a:t>]_____.</a:t>
            </a:r>
          </a:p>
          <a:p>
            <a:r>
              <a:rPr lang="en-US" dirty="0"/>
              <a:t> </a:t>
            </a:r>
          </a:p>
          <a:p>
            <a:pPr lvl="0"/>
            <a:r>
              <a:rPr lang="en-US" dirty="0"/>
              <a:t>In recent years, the topic of sexual harassment in the workplace has been brought into the national spotlight, bringing with it renewed awareness about the serious and unacceptable nature of these actions and the severe consequences that follow.</a:t>
            </a:r>
          </a:p>
          <a:p>
            <a:r>
              <a:rPr lang="en-US" dirty="0"/>
              <a:t> </a:t>
            </a:r>
          </a:p>
          <a:p>
            <a:pPr lvl="0"/>
            <a:r>
              <a:rPr lang="en-US" dirty="0"/>
              <a:t>The term “sexual harassment” may mean different things to different people, depending on your life experience.</a:t>
            </a:r>
          </a:p>
          <a:p>
            <a:r>
              <a:rPr lang="en-US" dirty="0"/>
              <a:t> </a:t>
            </a:r>
          </a:p>
          <a:p>
            <a:pPr lvl="0"/>
            <a:r>
              <a:rPr lang="en-US" dirty="0"/>
              <a:t>That is why we are here today.</a:t>
            </a:r>
          </a:p>
          <a:p>
            <a:r>
              <a:rPr lang="en-US" dirty="0"/>
              <a:t> </a:t>
            </a:r>
          </a:p>
          <a:p>
            <a:pPr lvl="0"/>
            <a:r>
              <a:rPr lang="en-US" dirty="0"/>
              <a:t>Certain conduct may seem acceptable or have seemed acceptable in the past. That does not mean it is acceptable to the people we work with.</a:t>
            </a:r>
          </a:p>
          <a:p>
            <a:pPr lvl="0"/>
            <a:r>
              <a:rPr lang="en-US" dirty="0"/>
              <a:t> </a:t>
            </a:r>
          </a:p>
          <a:p>
            <a:pPr lvl="0"/>
            <a:r>
              <a:rPr lang="en-US" dirty="0"/>
              <a:t>The purpose of this training is to set forth a common understanding about what is and what is not acceptable in our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pPr/>
              <a:t>2</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pPr defTabSz="939333">
              <a:defRPr/>
            </a:pPr>
            <a:r>
              <a:rPr lang="en-US" dirty="0"/>
              <a:t>[title slide, advance </a:t>
            </a:r>
            <a:r>
              <a:rPr lang="en-US" baseline="0" dirty="0"/>
              <a:t>to next slide</a:t>
            </a:r>
            <a:r>
              <a:rPr lang="en-US" dirty="0"/>
              <a:t>]</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20</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fontScale="55000" lnSpcReduction="20000"/>
          </a:bodyPr>
          <a:lstStyle/>
          <a:p>
            <a:r>
              <a:rPr lang="en-US" b="1" u="sng" dirty="0"/>
              <a:t>What Should I Do If I Am Harassed?</a:t>
            </a:r>
          </a:p>
          <a:p>
            <a:r>
              <a:rPr lang="en-US" dirty="0"/>
              <a:t> </a:t>
            </a:r>
          </a:p>
          <a:p>
            <a:pPr lvl="0"/>
            <a:r>
              <a:rPr lang="en-US" dirty="0"/>
              <a:t>We cannot stop harassment in the workplace unless management knows about the harassment. It is everyone’s responsibility.</a:t>
            </a:r>
          </a:p>
          <a:p>
            <a:r>
              <a:rPr lang="en-US" dirty="0"/>
              <a:t> </a:t>
            </a:r>
          </a:p>
          <a:p>
            <a:pPr lvl="0"/>
            <a:r>
              <a:rPr lang="en-US" dirty="0"/>
              <a:t>You are encouraged to report harassment to a supervisor, manager or other another person designated by your employer to receive complaints (as outlined in our sexual harassment prevention policy) so the company can take action.</a:t>
            </a:r>
          </a:p>
          <a:p>
            <a:r>
              <a:rPr lang="en-US" dirty="0"/>
              <a:t> </a:t>
            </a:r>
          </a:p>
          <a:p>
            <a:pPr lvl="0"/>
            <a:r>
              <a:rPr lang="en-US" dirty="0"/>
              <a:t>Behavior does not need to be a violation of law in order to be in violation of company policy.</a:t>
            </a:r>
          </a:p>
          <a:p>
            <a:r>
              <a:rPr lang="en-US" dirty="0"/>
              <a:t> </a:t>
            </a:r>
          </a:p>
          <a:p>
            <a:pPr lvl="0"/>
            <a:r>
              <a:rPr lang="en-US" dirty="0"/>
              <a:t>We will provide you with a complaint form to report harassment and file complaints, but if you are more comfortable reporting verbally or in another manner, we are still required to follow the sexual harassment prevention policy by investigating the claims.</a:t>
            </a:r>
          </a:p>
          <a:p>
            <a:r>
              <a:rPr lang="en-US" dirty="0"/>
              <a:t> </a:t>
            </a:r>
          </a:p>
          <a:p>
            <a:pPr lvl="0"/>
            <a:r>
              <a:rPr lang="en-US" dirty="0"/>
              <a:t>If you believe that you have been subjected to sexual harassment, you are encouraged to complete the Complaint Form and submit it to:</a:t>
            </a:r>
          </a:p>
          <a:p>
            <a:r>
              <a:rPr lang="en-US" dirty="0"/>
              <a:t> </a:t>
            </a:r>
            <a:endParaRPr lang="en-US" dirty="0">
              <a:highlight>
                <a:srgbClr val="FFFF00"/>
              </a:highlight>
            </a:endParaRPr>
          </a:p>
          <a:p>
            <a:pPr lvl="1"/>
            <a:r>
              <a:rPr lang="en-US" b="1" dirty="0">
                <a:highlight>
                  <a:srgbClr val="FFFF00"/>
                </a:highlight>
              </a:rPr>
              <a:t>[</a:t>
            </a:r>
            <a:r>
              <a:rPr lang="en-US" b="1" i="1" dirty="0">
                <a:highlight>
                  <a:srgbClr val="FFFF00"/>
                </a:highlight>
              </a:rPr>
              <a:t>Person or office designated</a:t>
            </a:r>
            <a:r>
              <a:rPr lang="en-US" b="1" dirty="0">
                <a:highlight>
                  <a:srgbClr val="FFFF00"/>
                </a:highlight>
              </a:rPr>
              <a:t>]</a:t>
            </a:r>
          </a:p>
          <a:p>
            <a:r>
              <a:rPr lang="en-US" b="1" dirty="0">
                <a:highlight>
                  <a:srgbClr val="FFFF00"/>
                </a:highlight>
              </a:rPr>
              <a:t> </a:t>
            </a:r>
          </a:p>
          <a:p>
            <a:pPr lvl="1"/>
            <a:r>
              <a:rPr lang="en-US" b="1" dirty="0">
                <a:highlight>
                  <a:srgbClr val="FFFF00"/>
                </a:highlight>
              </a:rPr>
              <a:t>[</a:t>
            </a:r>
            <a:r>
              <a:rPr lang="en-US" b="1" i="1" dirty="0">
                <a:highlight>
                  <a:srgbClr val="FFFF00"/>
                </a:highlight>
              </a:rPr>
              <a:t>Contact information for designee or office</a:t>
            </a:r>
            <a:r>
              <a:rPr lang="en-US" b="1" dirty="0">
                <a:highlight>
                  <a:srgbClr val="FFFF00"/>
                </a:highlight>
              </a:rPr>
              <a:t>]</a:t>
            </a:r>
          </a:p>
          <a:p>
            <a:r>
              <a:rPr lang="en-US" b="1" dirty="0">
                <a:highlight>
                  <a:srgbClr val="FFFF00"/>
                </a:highlight>
              </a:rPr>
              <a:t> </a:t>
            </a:r>
          </a:p>
          <a:p>
            <a:pPr lvl="1"/>
            <a:r>
              <a:rPr lang="en-US" b="1" dirty="0">
                <a:highlight>
                  <a:srgbClr val="FFFF00"/>
                </a:highlight>
              </a:rPr>
              <a:t>[</a:t>
            </a:r>
            <a:r>
              <a:rPr lang="en-US" b="1" i="1" dirty="0">
                <a:highlight>
                  <a:srgbClr val="FFFF00"/>
                </a:highlight>
              </a:rPr>
              <a:t>How the Complaint Form can be submitted</a:t>
            </a:r>
            <a:r>
              <a:rPr lang="en-US" b="1" dirty="0">
                <a:highlight>
                  <a:srgbClr val="FFFF00"/>
                </a:highlight>
              </a:rPr>
              <a:t>]</a:t>
            </a:r>
          </a:p>
          <a:p>
            <a:r>
              <a:rPr lang="en-US" dirty="0">
                <a:highlight>
                  <a:srgbClr val="FFFF00"/>
                </a:highlight>
              </a:rPr>
              <a:t> </a:t>
            </a:r>
          </a:p>
          <a:p>
            <a:r>
              <a:rPr lang="en-US" dirty="0"/>
              <a:t>You may also make reports verbally.</a:t>
            </a:r>
          </a:p>
          <a:p>
            <a:endParaRPr lang="en-US" dirty="0">
              <a:highlight>
                <a:srgbClr val="FFFF00"/>
              </a:highlight>
            </a:endParaRPr>
          </a:p>
          <a:p>
            <a:pPr lvl="0"/>
            <a:r>
              <a:rPr lang="en-US" dirty="0"/>
              <a:t>Once you submit this form or otherwise report harassment, our company must follow its sexual harassment prevention policy and investigate any claims.</a:t>
            </a:r>
          </a:p>
          <a:p>
            <a:r>
              <a:rPr lang="en-US" dirty="0"/>
              <a:t> </a:t>
            </a:r>
          </a:p>
          <a:p>
            <a:pPr lvl="0"/>
            <a:r>
              <a:rPr lang="en-US" dirty="0"/>
              <a:t>You should report any behavior you experience or know about that is inappropriate, as described in this training, without worrying about whether or not if it is unlawful harassment.</a:t>
            </a:r>
          </a:p>
          <a:p>
            <a:r>
              <a:rPr lang="en-US" dirty="0"/>
              <a:t> </a:t>
            </a:r>
          </a:p>
          <a:p>
            <a:pPr lvl="0"/>
            <a:r>
              <a:rPr lang="en-US" dirty="0"/>
              <a:t>Individuals who report or experience harassment should cooperate with management so a full and fair investigation can be conducted and any necessary corrective action can be taken.</a:t>
            </a:r>
          </a:p>
          <a:p>
            <a:r>
              <a:rPr lang="en-US" dirty="0"/>
              <a:t> </a:t>
            </a:r>
          </a:p>
          <a:p>
            <a:pPr lvl="0"/>
            <a:r>
              <a:rPr lang="en-US" dirty="0"/>
              <a:t>If you report harassment to a manager or supervisor and receive an inappropriate response, such as being told to “just ignore it,” you may take your complaint to the next level as outlined in our policy under “Legal Protections And External Remedies.”</a:t>
            </a:r>
          </a:p>
          <a:p>
            <a:pPr lvl="0"/>
            <a:endParaRPr lang="en-US" dirty="0"/>
          </a:p>
          <a:p>
            <a:pPr lvl="0"/>
            <a:r>
              <a:rPr lang="en-US" dirty="0"/>
              <a:t>Finally, if you are not sure you want to pursue a complaint at the time of potential harassment, document the incident to ensure it stays fresh in your mind.</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What Should I Do If I Witness Sexual Harassment?</a:t>
            </a:r>
          </a:p>
          <a:p>
            <a:r>
              <a:rPr lang="en-US" dirty="0"/>
              <a:t> </a:t>
            </a:r>
          </a:p>
          <a:p>
            <a:pPr lvl="0"/>
            <a:r>
              <a:rPr lang="en-US" dirty="0"/>
              <a:t>Anyone who witnesses or becomes aware of potential instances of sexual harassment should report it to a supervisor, manager or designee.</a:t>
            </a:r>
          </a:p>
          <a:p>
            <a:endParaRPr lang="en-US" dirty="0"/>
          </a:p>
          <a:p>
            <a:r>
              <a:rPr lang="en-US" dirty="0"/>
              <a:t>It can be uncomfortable and scary, but it is important to tell coworkers "that's not okay" when you are uncomfortable about harassment happening in front of you.</a:t>
            </a:r>
          </a:p>
          <a:p>
            <a:endParaRPr lang="en-US" dirty="0"/>
          </a:p>
          <a:p>
            <a:pPr lvl="0"/>
            <a:r>
              <a:rPr lang="en-US" dirty="0"/>
              <a:t>It is unlawful for an employer to retaliate against you for reporting suspected sexual harassment or assisting in any investigation.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Investigation and Corrective Action</a:t>
            </a:r>
          </a:p>
          <a:p>
            <a:r>
              <a:rPr lang="en-US" dirty="0"/>
              <a:t> </a:t>
            </a:r>
          </a:p>
          <a:p>
            <a:pPr lvl="0"/>
            <a:r>
              <a:rPr lang="en-US" dirty="0"/>
              <a:t>Anyone who engages in sexual harassment or retaliation will be subject to remedial and/or disciplinary action, up to and including termination.</a:t>
            </a:r>
          </a:p>
          <a:p>
            <a:r>
              <a:rPr lang="en-US" dirty="0"/>
              <a:t> </a:t>
            </a:r>
          </a:p>
          <a:p>
            <a:pPr lvl="0"/>
            <a:r>
              <a:rPr lang="en-US" dirty="0"/>
              <a:t>[</a:t>
            </a:r>
            <a:r>
              <a:rPr lang="en-US" b="1" i="1" dirty="0"/>
              <a:t>Name of Company</a:t>
            </a:r>
            <a:r>
              <a:rPr lang="en-US" dirty="0"/>
              <a:t>] will investigate all reports of harassment, whether information was reported in verbal or written form.</a:t>
            </a:r>
          </a:p>
          <a:p>
            <a:pPr lvl="0"/>
            <a:r>
              <a:rPr lang="en-US" dirty="0"/>
              <a:t> </a:t>
            </a:r>
          </a:p>
          <a:p>
            <a:pPr lvl="0"/>
            <a:r>
              <a:rPr lang="en-US" dirty="0"/>
              <a:t>An investigation of any complaint should be commenced immediately and completed as soon as possible.</a:t>
            </a:r>
          </a:p>
          <a:p>
            <a:pPr lvl="0"/>
            <a:endParaRPr lang="en-US" dirty="0"/>
          </a:p>
          <a:p>
            <a:pPr lvl="0"/>
            <a:r>
              <a:rPr lang="en-US" dirty="0"/>
              <a:t>The investigation will be kept confidential to the extent possible.</a:t>
            </a:r>
          </a:p>
          <a:p>
            <a:pPr lvl="0"/>
            <a:r>
              <a:rPr lang="en-US" dirty="0"/>
              <a:t> </a:t>
            </a:r>
          </a:p>
          <a:p>
            <a:pPr lvl="0"/>
            <a:r>
              <a:rPr lang="en-US" dirty="0"/>
              <a:t>Any employee may be required to cooperate as needed in an investigation of suspected sexual harassment.</a:t>
            </a:r>
          </a:p>
          <a:p>
            <a:r>
              <a:rPr lang="en-US" dirty="0"/>
              <a:t> </a:t>
            </a:r>
          </a:p>
          <a:p>
            <a:pPr lvl="1"/>
            <a:r>
              <a:rPr lang="en-US" dirty="0"/>
              <a:t>It is illegal for employees who participate in any investigation to be retaliated against.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Investigation Process</a:t>
            </a:r>
          </a:p>
          <a:p>
            <a:r>
              <a:rPr lang="en-US" dirty="0"/>
              <a:t> </a:t>
            </a:r>
          </a:p>
          <a:p>
            <a:pPr lvl="0"/>
            <a:r>
              <a:rPr lang="en-US" dirty="0"/>
              <a:t>Our organization also has a duty to take appropriate steps to ensure that harassment will not occur in the future. Here is how we will investigate claims.</a:t>
            </a:r>
          </a:p>
          <a:p>
            <a:r>
              <a:rPr lang="en-US" dirty="0"/>
              <a:t> </a:t>
            </a:r>
          </a:p>
          <a:p>
            <a:pPr lvl="0"/>
            <a:r>
              <a:rPr lang="en-US" dirty="0"/>
              <a:t>[</a:t>
            </a:r>
            <a:r>
              <a:rPr lang="en-US" b="1" i="1" dirty="0"/>
              <a:t>Person or office designated</a:t>
            </a:r>
            <a:r>
              <a:rPr lang="en-US" dirty="0"/>
              <a:t>] will conduct an immediate review of the allegations, and take any interim actions, as appropriate</a:t>
            </a:r>
          </a:p>
          <a:p>
            <a:r>
              <a:rPr lang="en-US" dirty="0"/>
              <a:t> </a:t>
            </a:r>
          </a:p>
          <a:p>
            <a:pPr lvl="0"/>
            <a:r>
              <a:rPr lang="en-US" dirty="0"/>
              <a:t>Relevant documents, emails or phone records will be requested, preserved and obtained.</a:t>
            </a:r>
          </a:p>
          <a:p>
            <a:r>
              <a:rPr lang="en-US" dirty="0"/>
              <a:t> </a:t>
            </a:r>
          </a:p>
          <a:p>
            <a:pPr lvl="0"/>
            <a:r>
              <a:rPr lang="en-US" dirty="0"/>
              <a:t>Interviews will be conducted with parties involved and witnesses</a:t>
            </a:r>
          </a:p>
          <a:p>
            <a:r>
              <a:rPr lang="en-US" dirty="0"/>
              <a:t> </a:t>
            </a:r>
          </a:p>
          <a:p>
            <a:pPr lvl="0"/>
            <a:r>
              <a:rPr lang="en-US" dirty="0"/>
              <a:t>Investigation is documented as outlined in the sexual harassment policy</a:t>
            </a:r>
          </a:p>
          <a:p>
            <a:r>
              <a:rPr lang="en-US" dirty="0"/>
              <a:t> </a:t>
            </a:r>
          </a:p>
          <a:p>
            <a:pPr lvl="0"/>
            <a:r>
              <a:rPr lang="en-US" dirty="0"/>
              <a:t>The individual who complained and the individual(s) accused of sexual harassment are notified of final determination and that appropriate administrative action has been taken.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r>
              <a:rPr lang="en-US" b="1" u="sng" dirty="0"/>
              <a:t>Additional Protections and Remedies</a:t>
            </a:r>
          </a:p>
          <a:p>
            <a:r>
              <a:rPr lang="en-US" dirty="0"/>
              <a:t> </a:t>
            </a:r>
          </a:p>
          <a:p>
            <a:pPr lvl="0"/>
            <a:r>
              <a:rPr lang="en-US" dirty="0"/>
              <a:t>In addition to what we’ve already outlined, employees may also choose to pursue outside legal remedies as suggested below.</a:t>
            </a:r>
          </a:p>
        </p:txBody>
      </p:sp>
      <p:sp>
        <p:nvSpPr>
          <p:cNvPr id="4" name="Slide Number Placeholder 3"/>
          <p:cNvSpPr>
            <a:spLocks noGrp="1"/>
          </p:cNvSpPr>
          <p:nvPr>
            <p:ph type="sldNum" sz="quarter" idx="10"/>
          </p:nvPr>
        </p:nvSpPr>
        <p:spPr/>
        <p:txBody>
          <a:bodyPr/>
          <a:lstStyle/>
          <a:p>
            <a:fld id="{F6DA9C80-B631-4EC4-8253-F63CFD0157DF}" type="slidenum">
              <a:rPr lang="en-US" smtClean="0"/>
              <a:pPr/>
              <a:t>25</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New York State Division of Human Rights (DHR)</a:t>
            </a:r>
          </a:p>
          <a:p>
            <a:r>
              <a:rPr lang="en-US" dirty="0"/>
              <a:t> </a:t>
            </a:r>
          </a:p>
          <a:p>
            <a:pPr lvl="0"/>
            <a:r>
              <a:rPr lang="en-US" dirty="0"/>
              <a:t>A complaint alleging violation of the Human Rights Law may be filed either with DHR or in New York State Supreme Court.</a:t>
            </a:r>
          </a:p>
          <a:p>
            <a:r>
              <a:rPr lang="en-US" dirty="0"/>
              <a:t> </a:t>
            </a:r>
          </a:p>
          <a:p>
            <a:pPr lvl="0"/>
            <a:r>
              <a:rPr lang="en-US" dirty="0"/>
              <a:t>Complaints may be filed with DHR any time </a:t>
            </a:r>
            <a:r>
              <a:rPr lang="en-US" b="1" dirty="0"/>
              <a:t>within one year</a:t>
            </a:r>
            <a:r>
              <a:rPr lang="en-US" dirty="0"/>
              <a:t> of the alleged sexual harassment. You do not need to have an attorney to file.</a:t>
            </a:r>
          </a:p>
          <a:p>
            <a:r>
              <a:rPr lang="en-US" dirty="0"/>
              <a:t> </a:t>
            </a:r>
          </a:p>
          <a:p>
            <a:pPr lvl="0"/>
            <a:r>
              <a:rPr lang="en-US" dirty="0"/>
              <a:t>If an individual did not file at DHR, they can sue directly in state court under the Human Rights Law, </a:t>
            </a:r>
            <a:r>
              <a:rPr lang="en-US" b="1" dirty="0"/>
              <a:t>within three years</a:t>
            </a:r>
            <a:r>
              <a:rPr lang="en-US" dirty="0"/>
              <a:t> of the alleged sexual harassment.</a:t>
            </a:r>
          </a:p>
          <a:p>
            <a:r>
              <a:rPr lang="en-US" dirty="0"/>
              <a:t> </a:t>
            </a:r>
          </a:p>
          <a:p>
            <a:pPr lvl="0"/>
            <a:r>
              <a:rPr lang="en-US" dirty="0"/>
              <a:t>An individual may not file with DHR if they have already filed a Human Rights Law complaint in state court.</a:t>
            </a:r>
          </a:p>
          <a:p>
            <a:r>
              <a:rPr lang="en-US" dirty="0"/>
              <a:t> </a:t>
            </a:r>
          </a:p>
          <a:p>
            <a:pPr lvl="0"/>
            <a:r>
              <a:rPr lang="en-US" dirty="0"/>
              <a:t>For more information, visit: </a:t>
            </a:r>
            <a:r>
              <a:rPr lang="en-US" b="1" dirty="0" err="1"/>
              <a:t>www.dhr.ny.gov</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26</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United States Equal Employment Opportunity Commission (EEOC)</a:t>
            </a:r>
          </a:p>
          <a:p>
            <a:r>
              <a:rPr lang="en-US" dirty="0"/>
              <a:t> </a:t>
            </a:r>
          </a:p>
          <a:p>
            <a:pPr lvl="0"/>
            <a:r>
              <a:rPr lang="en-US" dirty="0"/>
              <a:t>An individual can file a complaint with the EEOC anytime </a:t>
            </a:r>
            <a:r>
              <a:rPr lang="en-US" b="1" dirty="0"/>
              <a:t>within 300 days</a:t>
            </a:r>
            <a:r>
              <a:rPr lang="en-US" dirty="0"/>
              <a:t> from the alleged sexual harassment.  You do not need to have an attorney to file.</a:t>
            </a:r>
          </a:p>
          <a:p>
            <a:r>
              <a:rPr lang="en-US" dirty="0"/>
              <a:t> </a:t>
            </a:r>
          </a:p>
          <a:p>
            <a:pPr lvl="0"/>
            <a:r>
              <a:rPr lang="en-US" dirty="0"/>
              <a:t>A complaint must be filed with the EEOC before you can file in federal court. </a:t>
            </a:r>
          </a:p>
          <a:p>
            <a:r>
              <a:rPr lang="en-US" dirty="0"/>
              <a:t> </a:t>
            </a:r>
          </a:p>
          <a:p>
            <a:pPr lvl="0"/>
            <a:r>
              <a:rPr lang="en-US" dirty="0"/>
              <a:t>For more information, visit: </a:t>
            </a:r>
            <a:r>
              <a:rPr lang="en-US" b="1" dirty="0" err="1"/>
              <a:t>www.eeoc.gov</a:t>
            </a:r>
            <a:r>
              <a:rPr lang="en-US" dirty="0"/>
              <a:t>.</a:t>
            </a:r>
          </a:p>
          <a:p>
            <a:r>
              <a:rPr lang="en-US" dirty="0"/>
              <a:t> </a:t>
            </a:r>
          </a:p>
          <a:p>
            <a:pPr lvl="0"/>
            <a:r>
              <a:rPr lang="en-US" i="1" dirty="0"/>
              <a:t>NOTE: If an individual files an administrative complaint with DHR, DHR will automatically file the complaint with the EEOC to preserve the right to proceed in federal court.</a:t>
            </a:r>
            <a:endParaRPr lang="en-US" dirty="0"/>
          </a:p>
          <a:p>
            <a:r>
              <a:rPr lang="en-US" dirty="0"/>
              <a: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Local Protections</a:t>
            </a:r>
          </a:p>
          <a:p>
            <a:r>
              <a:rPr lang="en-US" dirty="0"/>
              <a:t> </a:t>
            </a:r>
          </a:p>
          <a:p>
            <a:pPr lvl="0"/>
            <a:r>
              <a:rPr lang="en-US" dirty="0"/>
              <a:t>Many localities enforce laws protecting individuals from sexual harassment and discrimination.</a:t>
            </a:r>
          </a:p>
          <a:p>
            <a:r>
              <a:rPr lang="en-US" dirty="0"/>
              <a:t> </a:t>
            </a:r>
          </a:p>
          <a:p>
            <a:pPr lvl="0"/>
            <a:r>
              <a:rPr lang="en-US" dirty="0"/>
              <a:t>You should contact the county, city or town in which you live to find out if such a law exists.</a:t>
            </a:r>
          </a:p>
          <a:p>
            <a:r>
              <a:rPr lang="en-US" dirty="0"/>
              <a:t> </a:t>
            </a:r>
          </a:p>
          <a:p>
            <a:pPr lvl="0"/>
            <a:r>
              <a:rPr lang="en-US" dirty="0"/>
              <a:t>Harassment may constitute a crime if it involves things like physical touching, coerced physical confinement or coerced sex acts. </a:t>
            </a:r>
            <a:r>
              <a:rPr lang="en-US" b="1" dirty="0"/>
              <a:t>You should also contact the local police department</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pPr defTabSz="939333">
              <a:defRPr/>
            </a:pPr>
            <a:r>
              <a:rPr lang="en-US" dirty="0"/>
              <a:t>[title slide, advance </a:t>
            </a:r>
            <a:r>
              <a:rPr lang="en-US" baseline="0" dirty="0"/>
              <a:t>to next slide</a:t>
            </a:r>
            <a:r>
              <a:rPr lang="en-US" dirty="0"/>
              <a:t>]</a:t>
            </a:r>
          </a:p>
          <a:p>
            <a:endParaRPr lang="en-US" dirty="0"/>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pPr/>
              <a:t>29</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405843"/>
            <a:ext cx="7490460" cy="2786598"/>
          </a:xfrm>
          <a:prstGeom prst="rect">
            <a:avLst/>
          </a:prstGeom>
        </p:spPr>
        <p:txBody>
          <a:bodyPr lIns="93934" tIns="46966" rIns="93934" bIns="46966"/>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3</a:t>
            </a:fld>
            <a:endParaRPr lang="en-US"/>
          </a:p>
        </p:txBody>
      </p:sp>
    </p:spTree>
    <p:extLst>
      <p:ext uri="{BB962C8B-B14F-4D97-AF65-F5344CB8AC3E}">
        <p14:creationId xmlns:p14="http://schemas.microsoft.com/office/powerpoint/2010/main" val="299369581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Other Types of Workplace Harassment</a:t>
            </a:r>
          </a:p>
          <a:p>
            <a:r>
              <a:rPr lang="en-US" dirty="0"/>
              <a:t> </a:t>
            </a:r>
          </a:p>
          <a:p>
            <a:pPr lvl="0"/>
            <a:r>
              <a:rPr lang="en-US" dirty="0"/>
              <a:t>Workplace harassment can be based on other things and is not just about gender or inappropriate sexual behavior in the workplace.</a:t>
            </a:r>
          </a:p>
          <a:p>
            <a:r>
              <a:rPr lang="en-US" dirty="0"/>
              <a:t> </a:t>
            </a:r>
          </a:p>
          <a:p>
            <a:pPr lvl="0"/>
            <a:r>
              <a:rPr lang="en-US" dirty="0"/>
              <a:t>Any harassment or discrimination based on a protected characteristic is prohibited in the workplace and may lead to disciplinary action against the perpetrator.</a:t>
            </a:r>
          </a:p>
          <a:p>
            <a:r>
              <a:rPr lang="en-US" dirty="0"/>
              <a:t> </a:t>
            </a:r>
          </a:p>
          <a:p>
            <a:pPr lvl="1"/>
            <a:r>
              <a:rPr lang="en-US" dirty="0"/>
              <a:t>Protected characteristics include age, race, creed, color, national origin, sexual orientation, military status, sex, disability, marital status, domestic violence victim status, gender identity and criminal history.</a:t>
            </a:r>
          </a:p>
          <a:p>
            <a:r>
              <a:rPr lang="en-US" dirty="0"/>
              <a:t> </a:t>
            </a:r>
          </a:p>
          <a:p>
            <a:pPr lvl="0"/>
            <a:r>
              <a:rPr lang="en-US" dirty="0"/>
              <a:t>Much of the information presented in this training applies to all types of workplace harassment.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fontScale="92500" lnSpcReduction="20000"/>
          </a:bodyPr>
          <a:lstStyle/>
          <a:p>
            <a:r>
              <a:rPr lang="en-US" b="1" u="sng" dirty="0"/>
              <a:t>Summary</a:t>
            </a:r>
          </a:p>
          <a:p>
            <a:r>
              <a:rPr lang="en-US" dirty="0"/>
              <a:t> </a:t>
            </a:r>
          </a:p>
          <a:p>
            <a:pPr lvl="0"/>
            <a:r>
              <a:rPr lang="en-US" dirty="0"/>
              <a:t>After this training, all employees are should understand what we have discussed, including:</a:t>
            </a:r>
          </a:p>
          <a:p>
            <a:r>
              <a:rPr lang="en-US" dirty="0"/>
              <a:t> </a:t>
            </a:r>
          </a:p>
          <a:p>
            <a:pPr lvl="1"/>
            <a:r>
              <a:rPr lang="en-US" dirty="0"/>
              <a:t>How to recognize harassment as inappropriate workplace behavior</a:t>
            </a:r>
          </a:p>
          <a:p>
            <a:r>
              <a:rPr lang="en-US" dirty="0"/>
              <a:t> </a:t>
            </a:r>
          </a:p>
          <a:p>
            <a:pPr lvl="1"/>
            <a:r>
              <a:rPr lang="en-US" dirty="0"/>
              <a:t>The nature of sexual harassment</a:t>
            </a:r>
          </a:p>
          <a:p>
            <a:r>
              <a:rPr lang="en-US" dirty="0"/>
              <a:t> </a:t>
            </a:r>
          </a:p>
          <a:p>
            <a:pPr lvl="1"/>
            <a:r>
              <a:rPr lang="en-US" dirty="0"/>
              <a:t>That harassment because of any protected characteristic is prohibited</a:t>
            </a:r>
          </a:p>
          <a:p>
            <a:r>
              <a:rPr lang="en-US" dirty="0"/>
              <a:t> </a:t>
            </a:r>
          </a:p>
          <a:p>
            <a:pPr lvl="1"/>
            <a:r>
              <a:rPr lang="en-US" dirty="0"/>
              <a:t>The reasons why workplace harassment is employment discrimination</a:t>
            </a:r>
          </a:p>
          <a:p>
            <a:r>
              <a:rPr lang="en-US" dirty="0"/>
              <a:t> </a:t>
            </a:r>
          </a:p>
          <a:p>
            <a:pPr lvl="1"/>
            <a:r>
              <a:rPr lang="en-US" dirty="0"/>
              <a:t>That all harassment should be reported</a:t>
            </a:r>
          </a:p>
          <a:p>
            <a:r>
              <a:rPr lang="en-US" dirty="0"/>
              <a:t> </a:t>
            </a:r>
          </a:p>
          <a:p>
            <a:pPr lvl="1"/>
            <a:r>
              <a:rPr lang="en-US" dirty="0"/>
              <a:t>That supervisors and managers have a special responsibility to report harassment.</a:t>
            </a:r>
          </a:p>
          <a:p>
            <a:r>
              <a:rPr lang="en-US" dirty="0"/>
              <a:t> </a:t>
            </a:r>
          </a:p>
          <a:p>
            <a:pPr lvl="0"/>
            <a:r>
              <a:rPr lang="en-US" dirty="0"/>
              <a:t>With this knowledge, all employees can achieve appropriate workplace behavior, avoid disciplinary action, know their rights and feel secure that they are entitled to and can work in an atmosphere of respect for all people.</a:t>
            </a:r>
          </a:p>
          <a:p>
            <a:r>
              <a:rPr lang="en-US" dirty="0"/>
              <a:t> </a:t>
            </a:r>
          </a:p>
          <a:p>
            <a:pPr lvl="0"/>
            <a:r>
              <a:rPr lang="en-US" dirty="0"/>
              <a:t>Find the Complaint Form [</a:t>
            </a:r>
            <a:r>
              <a:rPr lang="en-US" i="1" dirty="0"/>
              <a:t>insert information here</a:t>
            </a:r>
            <a:r>
              <a:rPr lang="en-US" dirty="0"/>
              <a:t>].</a:t>
            </a:r>
          </a:p>
          <a:p>
            <a:r>
              <a:rPr lang="en-US" dirty="0"/>
              <a:t> </a:t>
            </a:r>
          </a:p>
          <a:p>
            <a:pPr lvl="0"/>
            <a:r>
              <a:rPr lang="en-US" dirty="0"/>
              <a:t>For additional information, visit: </a:t>
            </a:r>
            <a:r>
              <a:rPr lang="en-US" b="1" dirty="0" err="1"/>
              <a:t>www.ny.gov</a:t>
            </a:r>
            <a:r>
              <a:rPr lang="en-US" b="1" dirty="0"/>
              <a:t>/combating-sexual-harassment-workplace</a:t>
            </a:r>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Summary (cont.)</a:t>
            </a:r>
          </a:p>
          <a:p>
            <a:r>
              <a:rPr lang="en-US" dirty="0"/>
              <a:t> </a:t>
            </a:r>
          </a:p>
          <a:p>
            <a:pPr lvl="0"/>
            <a:r>
              <a:rPr lang="en-US" dirty="0"/>
              <a:t>With this knowledge, all employees can achieve appropriate workplace behavior, avoid disciplinary action, know their rights and feel secure that they are entitled to and can work in an atmosphere of respect for all people.</a:t>
            </a:r>
          </a:p>
          <a:p>
            <a:r>
              <a:rPr lang="en-US" dirty="0"/>
              <a:t> </a:t>
            </a:r>
          </a:p>
          <a:p>
            <a:pPr lvl="0"/>
            <a:r>
              <a:rPr lang="en-US" dirty="0"/>
              <a:t>Find the Complaint Form [</a:t>
            </a:r>
            <a:r>
              <a:rPr lang="en-US" b="1" i="1" dirty="0"/>
              <a:t>insert information here</a:t>
            </a:r>
            <a:r>
              <a:rPr lang="en-US" dirty="0"/>
              <a:t>].</a:t>
            </a:r>
          </a:p>
          <a:p>
            <a:r>
              <a:rPr lang="en-US" dirty="0"/>
              <a:t> </a:t>
            </a:r>
          </a:p>
          <a:p>
            <a:pPr lvl="0"/>
            <a:r>
              <a:rPr lang="en-US" dirty="0"/>
              <a:t>For additional information, visit: </a:t>
            </a:r>
            <a:r>
              <a:rPr lang="en-US" b="0" dirty="0"/>
              <a:t>www.ny.gov/programs/combating-sexual-harassment-workplace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32</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bwMode="auto">
          <a:noFill/>
          <a:ln>
            <a:solidFill>
              <a:srgbClr val="000000"/>
            </a:solidFill>
            <a:miter lim="800000"/>
            <a:headEnd/>
            <a:tailEnd/>
          </a:ln>
        </p:spPr>
      </p:sp>
      <p:sp>
        <p:nvSpPr>
          <p:cNvPr id="44035" name="Notes Placeholder 2"/>
          <p:cNvSpPr>
            <a:spLocks noGrp="1"/>
          </p:cNvSpPr>
          <p:nvPr>
            <p:ph type="body" idx="1"/>
          </p:nvPr>
        </p:nvSpPr>
        <p:spPr bwMode="auto">
          <a:xfrm>
            <a:off x="697707" y="4425511"/>
            <a:ext cx="5578464" cy="4191746"/>
          </a:xfrm>
          <a:prstGeom prst="rect">
            <a:avLst/>
          </a:prstGeom>
          <a:noFill/>
          <a:ln>
            <a:miter lim="800000"/>
            <a:headEnd/>
            <a:tailEnd/>
          </a:ln>
        </p:spPr>
        <p:txBody>
          <a:bodyPr lIns="93047" tIns="46524" rIns="93047" bIns="46524"/>
          <a:lstStyle/>
          <a:p>
            <a:r>
              <a:rPr lang="en-US" b="1" u="sng" dirty="0"/>
              <a:t>Sexual Harassment Case Studies</a:t>
            </a:r>
          </a:p>
          <a:p>
            <a:r>
              <a:rPr lang="en-US" dirty="0"/>
              <a:t> </a:t>
            </a:r>
          </a:p>
          <a:p>
            <a:pPr lvl="0"/>
            <a:r>
              <a:rPr lang="en-US" dirty="0"/>
              <a:t>Let’s take a look at a few scenarios that help explain the kind of behaviors that can constitute sexual harassment.</a:t>
            </a:r>
          </a:p>
          <a:p>
            <a:r>
              <a:rPr lang="en-US" dirty="0"/>
              <a:t> </a:t>
            </a:r>
          </a:p>
          <a:p>
            <a:pPr lvl="0"/>
            <a:r>
              <a:rPr lang="en-US" dirty="0"/>
              <a:t>These examples describe inappropriate behavior in the workplace that will be dealt with by corrective action, including disciplinary action.</a:t>
            </a:r>
          </a:p>
          <a:p>
            <a:r>
              <a:rPr lang="en-US" dirty="0"/>
              <a:t> </a:t>
            </a:r>
          </a:p>
          <a:p>
            <a:pPr lvl="0"/>
            <a:r>
              <a:rPr lang="en-US" dirty="0"/>
              <a:t>Remember, it is up to </a:t>
            </a:r>
            <a:r>
              <a:rPr lang="en-US" b="1" dirty="0"/>
              <a:t>all employees</a:t>
            </a:r>
            <a:r>
              <a:rPr lang="en-US" dirty="0"/>
              <a:t> to report inappropriate behavior in the </a:t>
            </a:r>
            <a:r>
              <a:rPr lang="en-US"/>
              <a:t>workplace.</a:t>
            </a:r>
            <a:endParaRPr lang="en-US" dirty="0"/>
          </a:p>
        </p:txBody>
      </p:sp>
      <p:sp>
        <p:nvSpPr>
          <p:cNvPr id="4403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BCFF81CD-5346-4D3F-BB52-E36BA39290A8}" type="slidenum">
              <a:rPr lang="en-US"/>
              <a:pPr fontAlgn="base">
                <a:spcBef>
                  <a:spcPct val="0"/>
                </a:spcBef>
                <a:spcAft>
                  <a:spcPct val="0"/>
                </a:spcAft>
              </a:pPr>
              <a:t>33</a:t>
            </a:fld>
            <a:endParaRPr lang="en-US"/>
          </a:p>
        </p:txBody>
      </p:sp>
    </p:spTree>
    <p:extLst>
      <p:ext uri="{BB962C8B-B14F-4D97-AF65-F5344CB8AC3E}">
        <p14:creationId xmlns:p14="http://schemas.microsoft.com/office/powerpoint/2010/main" val="7266261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83010"/>
            <a:ext cx="5579101" cy="3667917"/>
          </a:xfrm>
          <a:prstGeom prst="rect">
            <a:avLst/>
          </a:prstGeom>
        </p:spPr>
        <p:txBody>
          <a:bodyPr lIns="93049" tIns="46525" rIns="93049" bIns="46525"/>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34</a:t>
            </a:fld>
            <a:endParaRPr lang="en-US"/>
          </a:p>
        </p:txBody>
      </p:sp>
    </p:spTree>
    <p:extLst>
      <p:ext uri="{BB962C8B-B14F-4D97-AF65-F5344CB8AC3E}">
        <p14:creationId xmlns:p14="http://schemas.microsoft.com/office/powerpoint/2010/main" val="136666247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u="sng" dirty="0"/>
              <a:t>Example 1: Not Taking “No” for an Answer</a:t>
            </a:r>
          </a:p>
          <a:p>
            <a:r>
              <a:rPr lang="en-US" b="1" dirty="0"/>
              <a:t> </a:t>
            </a:r>
            <a:endParaRPr lang="en-US" dirty="0"/>
          </a:p>
          <a:p>
            <a:r>
              <a:rPr lang="en-US" dirty="0"/>
              <a:t>Li Yan's coworker Ralph has just been through a divorce. He drops comments on a few occasions that he is lonely and needs to find a new girlfriend. Li Yan and Ralph have been friendly in the past and have had lunch together in local restaurants on many occasions. Ralph asks Li Yan to go on a date with him—dinner and a movie. Li Yan likes Ralph and agrees to go out with him. She enjoys her date with Ralph but decides that a relationship is not a good idea. She thanks Ralph for a nice time, but explains that she does not want to have a relationship with him. Ralph waits two weeks and then starts pressuring Li Yan for more dates. She refuses, but Ralph does not stop. He keeps asking her to go out with him.</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35</a:t>
            </a:fld>
            <a:endParaRPr lang="en-US" dirty="0">
              <a:solidFill>
                <a:prstClr val="black"/>
              </a:solidFill>
            </a:endParaRPr>
          </a:p>
        </p:txBody>
      </p:sp>
    </p:spTree>
    <p:extLst>
      <p:ext uri="{BB962C8B-B14F-4D97-AF65-F5344CB8AC3E}">
        <p14:creationId xmlns:p14="http://schemas.microsoft.com/office/powerpoint/2010/main" val="25903207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When Ralph first asked Li Yan for a date, this was sexual harassment.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36</a:t>
            </a:fld>
            <a:endParaRPr lang="en-US" dirty="0">
              <a:solidFill>
                <a:prstClr val="black"/>
              </a:solidFill>
            </a:endParaRPr>
          </a:p>
        </p:txBody>
      </p:sp>
    </p:spTree>
    <p:extLst>
      <p:ext uri="{BB962C8B-B14F-4D97-AF65-F5344CB8AC3E}">
        <p14:creationId xmlns:p14="http://schemas.microsoft.com/office/powerpoint/2010/main" val="277411637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When Ralph first asked Li Yan for a date, this was sexual harassment. True or False?</a:t>
            </a:r>
          </a:p>
          <a:p>
            <a:endParaRPr lang="en-US" dirty="0"/>
          </a:p>
          <a:p>
            <a:r>
              <a:rPr lang="en-US" dirty="0"/>
              <a:t>FALSE: Ralph's initial comments about looking for a girlfriend and asking Li Yan, a coworker, for a date are not sexual harassment. Even if Li Yan had turned Ralph down for the first date, Ralph had done nothing wrong by asking for a date and by making occasional comments that are not sexually explicit about his personal life.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37</a:t>
            </a:fld>
            <a:endParaRPr lang="en-US" dirty="0">
              <a:solidFill>
                <a:prstClr val="black"/>
              </a:solidFill>
            </a:endParaRPr>
          </a:p>
        </p:txBody>
      </p:sp>
    </p:spTree>
    <p:extLst>
      <p:ext uri="{BB962C8B-B14F-4D97-AF65-F5344CB8AC3E}">
        <p14:creationId xmlns:p14="http://schemas.microsoft.com/office/powerpoint/2010/main" val="475127403"/>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Li Yan cannot complain of sexual harassment because she went on a date with Ralph.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38</a:t>
            </a:fld>
            <a:endParaRPr lang="en-US" dirty="0">
              <a:solidFill>
                <a:prstClr val="black"/>
              </a:solidFill>
            </a:endParaRPr>
          </a:p>
        </p:txBody>
      </p:sp>
    </p:spTree>
    <p:extLst>
      <p:ext uri="{BB962C8B-B14F-4D97-AF65-F5344CB8AC3E}">
        <p14:creationId xmlns:p14="http://schemas.microsoft.com/office/powerpoint/2010/main" val="412592546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Li Yan cannot complain of sexual harassment because she went on a date with Ralph. True or False?</a:t>
            </a:r>
          </a:p>
          <a:p>
            <a:endParaRPr lang="en-US" dirty="0"/>
          </a:p>
          <a:p>
            <a:r>
              <a:rPr lang="en-US" dirty="0"/>
              <a:t>FALSE: Being friendly, going on a date, or even having a prior relationship with a coworker does not mean that a coworker has a right to behave as Ralph did toward Li Yan. She has to continue working with Ralph, and he must respect her wishes and not engage in behavior that has now become inappropriate for the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39</a:t>
            </a:fld>
            <a:endParaRPr lang="en-US" dirty="0">
              <a:solidFill>
                <a:prstClr val="black"/>
              </a:solidFill>
            </a:endParaRPr>
          </a:p>
        </p:txBody>
      </p:sp>
    </p:spTree>
    <p:extLst>
      <p:ext uri="{BB962C8B-B14F-4D97-AF65-F5344CB8AC3E}">
        <p14:creationId xmlns:p14="http://schemas.microsoft.com/office/powerpoint/2010/main" val="2140626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fontScale="85000" lnSpcReduction="20000"/>
          </a:bodyPr>
          <a:lstStyle/>
          <a:p>
            <a:r>
              <a:rPr lang="en-US" b="1" u="sng" dirty="0"/>
              <a:t>Sexual Harassment in the Workplace</a:t>
            </a:r>
          </a:p>
          <a:p>
            <a:r>
              <a:rPr lang="en-US" dirty="0"/>
              <a:t> </a:t>
            </a:r>
          </a:p>
          <a:p>
            <a:pPr lvl="0"/>
            <a:r>
              <a:rPr lang="en-US" dirty="0"/>
              <a:t>New York State has long been committed to ensuring that all individuals have an equal opportunity to enjoy a fair, safe and productive work environment.</a:t>
            </a:r>
          </a:p>
          <a:p>
            <a:r>
              <a:rPr lang="en-US" dirty="0"/>
              <a:t> </a:t>
            </a:r>
          </a:p>
          <a:p>
            <a:pPr lvl="0"/>
            <a:r>
              <a:rPr lang="en-US" dirty="0"/>
              <a:t>Laws and policies help ensure that diversity is respected and that everyone can enjoy the privileges of working in New York State.</a:t>
            </a:r>
          </a:p>
          <a:p>
            <a:r>
              <a:rPr lang="en-US" dirty="0"/>
              <a:t> </a:t>
            </a:r>
          </a:p>
          <a:p>
            <a:pPr lvl="0"/>
            <a:r>
              <a:rPr lang="en-US" dirty="0"/>
              <a:t>Preventing sexual harassment is critical to our continued success.</a:t>
            </a:r>
          </a:p>
          <a:p>
            <a:r>
              <a:rPr lang="en-US" dirty="0"/>
              <a:t> </a:t>
            </a:r>
          </a:p>
          <a:p>
            <a:pPr lvl="0"/>
            <a:r>
              <a:rPr lang="en-US" dirty="0"/>
              <a:t>Sexual harassment will not be tolerated.</a:t>
            </a:r>
          </a:p>
          <a:p>
            <a:pPr lvl="0"/>
            <a:endParaRPr lang="en-US" dirty="0"/>
          </a:p>
          <a:p>
            <a:pPr lvl="0"/>
            <a:r>
              <a:rPr lang="en-US" dirty="0"/>
              <a:t>This means any harassing behavior will be investigated and the perpetrator or perpetrators will be told to stop.</a:t>
            </a:r>
          </a:p>
          <a:p>
            <a:pPr lvl="0"/>
            <a:endParaRPr lang="en-US" dirty="0"/>
          </a:p>
          <a:p>
            <a:pPr lvl="0"/>
            <a:r>
              <a:rPr lang="en-US" dirty="0"/>
              <a:t>It also means that disciplinary action may be taken, if appropriate. If the behavior is sufficiently serious, disciplinary action may include termination.</a:t>
            </a:r>
          </a:p>
          <a:p>
            <a:pPr lvl="0"/>
            <a:endParaRPr lang="en-US" dirty="0"/>
          </a:p>
          <a:p>
            <a:pPr lvl="0"/>
            <a:r>
              <a:rPr lang="en-US" dirty="0"/>
              <a:t>Repeated behavior, especially after an employee has been told to stop, is particularly serious and will be dealt with accordingly.</a:t>
            </a:r>
          </a:p>
          <a:p>
            <a:pPr lvl="0"/>
            <a:endParaRPr lang="en-US" dirty="0"/>
          </a:p>
          <a:p>
            <a:r>
              <a:rPr lang="en-US" dirty="0"/>
              <a:t>This interactive training will help you better understand what is considered sexual harassment.</a:t>
            </a:r>
          </a:p>
          <a:p>
            <a:r>
              <a:rPr lang="en-US" dirty="0"/>
              <a:t> </a:t>
            </a:r>
          </a:p>
          <a:p>
            <a:pPr lvl="0"/>
            <a:r>
              <a:rPr lang="en-US" dirty="0"/>
              <a:t>It will also show you how to report sexual harassment in our workplace, as well as your options for reporting workplace sexual harassment to external state and federal agencies that enforce anti-discrimination laws.</a:t>
            </a:r>
          </a:p>
          <a:p>
            <a:r>
              <a:rPr lang="en-US" dirty="0"/>
              <a:t> </a:t>
            </a:r>
          </a:p>
          <a:p>
            <a:pPr lvl="0"/>
            <a:r>
              <a:rPr lang="en-US" dirty="0"/>
              <a:t>These reports will be taken seriously and promptly investigated, with effective remedial action taken where appropriate.</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Li Yan complains to her supervisor, and the supervisor (as required) reports her complaint to the person designated by her employer to receive complaints. Ralph is questioned about his behavior and he apologizes. He is instructed by the designated person to stop. Ralph stops for a while but then starts leaving little gifts for Li Yan on her desk with accompanying love notes. The love notes are not overtly offensive, but Ralph's behavior is starting to make Li Yan nervous, as she is afraid he may start stalking her.</a:t>
            </a:r>
          </a:p>
          <a:p>
            <a:endParaRPr lang="en-US" dirty="0"/>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40</a:t>
            </a:fld>
            <a:endParaRPr lang="en-US" dirty="0">
              <a:solidFill>
                <a:prstClr val="black"/>
              </a:solidFill>
            </a:endParaRPr>
          </a:p>
        </p:txBody>
      </p:sp>
    </p:spTree>
    <p:extLst>
      <p:ext uri="{BB962C8B-B14F-4D97-AF65-F5344CB8AC3E}">
        <p14:creationId xmlns:p14="http://schemas.microsoft.com/office/powerpoint/2010/main" val="4227660283"/>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dirty="0"/>
              <a:t>Question 3.</a:t>
            </a:r>
            <a:r>
              <a:rPr lang="en-US" dirty="0"/>
              <a:t> Ralph's subsequent behavior with gifts and love notes is not sexual harassment because he has stopped asking Li Yan for dates as instructed. He is just being nice to Li Yan because he likes her.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41</a:t>
            </a:fld>
            <a:endParaRPr lang="en-US" dirty="0">
              <a:solidFill>
                <a:prstClr val="black"/>
              </a:solidFill>
            </a:endParaRPr>
          </a:p>
        </p:txBody>
      </p:sp>
    </p:spTree>
    <p:extLst>
      <p:ext uri="{BB962C8B-B14F-4D97-AF65-F5344CB8AC3E}">
        <p14:creationId xmlns:p14="http://schemas.microsoft.com/office/powerpoint/2010/main" val="37720267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dirty="0"/>
              <a:t>Question 3.</a:t>
            </a:r>
            <a:r>
              <a:rPr lang="en-US" dirty="0"/>
              <a:t> Ralph's subsequent behavior with gifts and love notes is not sexual harassment because he has stopped asking Li Yan for dates as instructed. He is just being nice to Li Yan because he likes her. True or False?</a:t>
            </a:r>
          </a:p>
          <a:p>
            <a:endParaRPr lang="en-US" dirty="0"/>
          </a:p>
          <a:p>
            <a:r>
              <a:rPr lang="en-US" dirty="0"/>
              <a:t>FALSE: Li Yan should report Ralph's behavior. She was entitled to have effective assistance in getting Ralph to stop his inappropriate workplace behavior. Because Ralph has returned to pestering Li Yan after being told to stop, he could be subject to serious disciplinary action for his behavior.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42</a:t>
            </a:fld>
            <a:endParaRPr lang="en-US" dirty="0">
              <a:solidFill>
                <a:prstClr val="black"/>
              </a:solidFill>
            </a:endParaRPr>
          </a:p>
        </p:txBody>
      </p:sp>
    </p:spTree>
    <p:extLst>
      <p:ext uri="{BB962C8B-B14F-4D97-AF65-F5344CB8AC3E}">
        <p14:creationId xmlns:p14="http://schemas.microsoft.com/office/powerpoint/2010/main" val="384508258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83010"/>
            <a:ext cx="5579101" cy="3667917"/>
          </a:xfrm>
          <a:prstGeom prst="rect">
            <a:avLst/>
          </a:prstGeom>
        </p:spPr>
        <p:txBody>
          <a:bodyPr lIns="93049" tIns="46525" rIns="93049" bIns="46525"/>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43</a:t>
            </a:fld>
            <a:endParaRPr lang="en-US"/>
          </a:p>
        </p:txBody>
      </p:sp>
    </p:spTree>
    <p:extLst>
      <p:ext uri="{BB962C8B-B14F-4D97-AF65-F5344CB8AC3E}">
        <p14:creationId xmlns:p14="http://schemas.microsoft.com/office/powerpoint/2010/main" val="100989672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u="sng" dirty="0"/>
              <a:t>Example 2: The Boss with a Bad Attitude</a:t>
            </a:r>
          </a:p>
          <a:p>
            <a:r>
              <a:rPr lang="en-US" dirty="0"/>
              <a:t> </a:t>
            </a:r>
          </a:p>
          <a:p>
            <a:r>
              <a:rPr lang="en-US" dirty="0"/>
              <a:t>Sharon transfers to a new location with her employer. Her new supervisor, Paul, is friendly and helps her get familiar with her new job duties. After a few days, when no one else is around, Paul comes over to Sharon's work area to chat. Paul talks about what he did last night, which was to go to a strip club. Sharon is shocked that Paul would bring up such a topic in the workplace and says nothing in response. Paul continues talking and says that all the women in the office are so unattractive that he needs to get out and “see some hot chicks” once in a while. He tells Sharon he is glad she joined the staff because, unlike the others, she is “easy on the eyes.” Sharon feels very offended and demeaned that she and the other women in her workplace are being evaluated on their looks by their supervisor.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44</a:t>
            </a:fld>
            <a:endParaRPr lang="en-US" dirty="0">
              <a:solidFill>
                <a:prstClr val="black"/>
              </a:solidFill>
            </a:endParaRPr>
          </a:p>
        </p:txBody>
      </p:sp>
    </p:spTree>
    <p:extLst>
      <p:ext uri="{BB962C8B-B14F-4D97-AF65-F5344CB8AC3E}">
        <p14:creationId xmlns:p14="http://schemas.microsoft.com/office/powerpoint/2010/main" val="416134156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Because Paul did not tell Sharon that she is unattractive, he has not harassed her.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45</a:t>
            </a:fld>
            <a:endParaRPr lang="en-US" dirty="0">
              <a:solidFill>
                <a:prstClr val="black"/>
              </a:solidFill>
            </a:endParaRPr>
          </a:p>
        </p:txBody>
      </p:sp>
    </p:spTree>
    <p:extLst>
      <p:ext uri="{BB962C8B-B14F-4D97-AF65-F5344CB8AC3E}">
        <p14:creationId xmlns:p14="http://schemas.microsoft.com/office/powerpoint/2010/main" val="153392499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Because Paul did not tell Sharon that she is unattractive, he has not harassed her. True or False? </a:t>
            </a:r>
          </a:p>
          <a:p>
            <a:endParaRPr lang="en-US" dirty="0"/>
          </a:p>
          <a:p>
            <a:r>
              <a:rPr lang="en-US" dirty="0"/>
              <a:t>FALSE: Paul has made sexually explicit statements to Sharon, which are derogatory and demeaning to Sharon and her female coworkers. It does not matter that Paul supposedly paid Sharon a “compliment.” The discussion is still highly offensive to Sharon, as it would be to most reasonable persons in her situation.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46</a:t>
            </a:fld>
            <a:endParaRPr lang="en-US" dirty="0">
              <a:solidFill>
                <a:prstClr val="black"/>
              </a:solidFill>
            </a:endParaRPr>
          </a:p>
        </p:txBody>
      </p:sp>
    </p:spTree>
    <p:extLst>
      <p:ext uri="{BB962C8B-B14F-4D97-AF65-F5344CB8AC3E}">
        <p14:creationId xmlns:p14="http://schemas.microsoft.com/office/powerpoint/2010/main" val="406127834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By bringing up his visit to the strip club, Paul is engaging in inappropriate workplace behavior.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47</a:t>
            </a:fld>
            <a:endParaRPr lang="en-US" dirty="0">
              <a:solidFill>
                <a:prstClr val="black"/>
              </a:solidFill>
            </a:endParaRPr>
          </a:p>
        </p:txBody>
      </p:sp>
    </p:spTree>
    <p:extLst>
      <p:ext uri="{BB962C8B-B14F-4D97-AF65-F5344CB8AC3E}">
        <p14:creationId xmlns:p14="http://schemas.microsoft.com/office/powerpoint/2010/main" val="100728090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By bringing up his visit to the strip club, Paul is engaging in inappropriate workplace behavior. True or False?</a:t>
            </a:r>
          </a:p>
          <a:p>
            <a:endParaRPr lang="en-US" dirty="0"/>
          </a:p>
          <a:p>
            <a:r>
              <a:rPr lang="en-US" dirty="0"/>
              <a:t>TRUE: Simply bringing up the visit to the strip club is inappropriate in the workplace, especially by a supervisor, and it would be appropriate for Sharon to report this conduct. A one-time comment about going to a strip club is behavior that Paul would be told to stop, even though it probably would not rise to the level of unlawful harassment, unless it was repeated on multiple occasions.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1484974118"/>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Paul should be instructed to stop making these types of comments, but this is not a serious matter.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49</a:t>
            </a:fld>
            <a:endParaRPr lang="en-US" dirty="0">
              <a:solidFill>
                <a:prstClr val="black"/>
              </a:solidFill>
            </a:endParaRPr>
          </a:p>
        </p:txBody>
      </p:sp>
    </p:spTree>
    <p:extLst>
      <p:ext uri="{BB962C8B-B14F-4D97-AF65-F5344CB8AC3E}">
        <p14:creationId xmlns:p14="http://schemas.microsoft.com/office/powerpoint/2010/main" val="1680906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What is Sexual Harassment?</a:t>
            </a:r>
          </a:p>
          <a:p>
            <a:pPr lvl="0"/>
            <a:r>
              <a:rPr lang="en-US" dirty="0"/>
              <a:t>Sexual harassment is a form of sex discrimination and is unlawful under federal, state, and (where applicable) local law.</a:t>
            </a:r>
          </a:p>
          <a:p>
            <a:r>
              <a:rPr lang="en-US" dirty="0"/>
              <a:t> </a:t>
            </a:r>
          </a:p>
          <a:p>
            <a:pPr lvl="0"/>
            <a:r>
              <a:rPr lang="en-US" dirty="0"/>
              <a:t>Sexual harassment includes harassment on the basis of sex, sexual orientation, self-identified or perceived sex, gender expression, gender identity and the status of being transgender.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Paul should be instructed to stop making these types of comments, but this is not a serious matter. True or False?</a:t>
            </a:r>
          </a:p>
          <a:p>
            <a:endParaRPr lang="en-US" dirty="0"/>
          </a:p>
          <a:p>
            <a:r>
              <a:rPr lang="en-US" dirty="0"/>
              <a:t>FALSE: Paul's comments about the female employees are a serious matter and show his contempt for women in the workplace. Paul is required to model appropriate behavior, and must not exhibit contempt for employees on the basis of sex or any protected characteristic. Sharon should not have to continue to work for someone she knows harbors such contempt for women, nor should the other employees have to work for such a supervisor. Management should be aware of this, even if the other employees are not, and Paul should be disciplined and, most likely, removed from his current position.</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18300272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83010"/>
            <a:ext cx="5579101" cy="3667917"/>
          </a:xfrm>
          <a:prstGeom prst="rect">
            <a:avLst/>
          </a:prstGeom>
        </p:spPr>
        <p:txBody>
          <a:bodyPr lIns="93049" tIns="46525" rIns="93049" bIns="46525"/>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51</a:t>
            </a:fld>
            <a:endParaRPr lang="en-US"/>
          </a:p>
        </p:txBody>
      </p:sp>
    </p:spTree>
    <p:extLst>
      <p:ext uri="{BB962C8B-B14F-4D97-AF65-F5344CB8AC3E}">
        <p14:creationId xmlns:p14="http://schemas.microsoft.com/office/powerpoint/2010/main" val="102753307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u="sng" dirty="0"/>
              <a:t>Example 3: No Job for a Woman?</a:t>
            </a:r>
          </a:p>
          <a:p>
            <a:r>
              <a:rPr lang="en-US" dirty="0"/>
              <a:t> </a:t>
            </a:r>
          </a:p>
          <a:p>
            <a:r>
              <a:rPr lang="en-US" dirty="0"/>
              <a:t>Carla works as a licensed heavy equipment operator. Some of her male coworkers think it is fun to tease her. Carla often hears comments like “Watch out, here she comes–that crazy woman driver!” in a joking manner. Also, someone keeps putting a handmade sign on the only port-a-potty at the worksite that says “Men only.”    </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52</a:t>
            </a:fld>
            <a:endParaRPr lang="en-US" dirty="0">
              <a:solidFill>
                <a:prstClr val="black"/>
              </a:solidFill>
            </a:endParaRPr>
          </a:p>
        </p:txBody>
      </p:sp>
    </p:spTree>
    <p:extLst>
      <p:ext uri="{BB962C8B-B14F-4D97-AF65-F5344CB8AC3E}">
        <p14:creationId xmlns:p14="http://schemas.microsoft.com/office/powerpoint/2010/main" val="67084626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Women in traditionally male jobs should expect teasing and should not take the joking comments too seriously.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53</a:t>
            </a:fld>
            <a:endParaRPr lang="en-US" dirty="0">
              <a:solidFill>
                <a:prstClr val="black"/>
              </a:solidFill>
            </a:endParaRPr>
          </a:p>
        </p:txBody>
      </p:sp>
    </p:spTree>
    <p:extLst>
      <p:ext uri="{BB962C8B-B14F-4D97-AF65-F5344CB8AC3E}">
        <p14:creationId xmlns:p14="http://schemas.microsoft.com/office/powerpoint/2010/main" val="296655537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Women in traditionally male jobs should expect teasing and should not take the joking comments too seriously. True or False?</a:t>
            </a:r>
          </a:p>
          <a:p>
            <a:endParaRPr lang="en-US" dirty="0"/>
          </a:p>
          <a:p>
            <a:r>
              <a:rPr lang="en-US" dirty="0"/>
              <a:t>FALSE: Whether Carla is being harassed depends in part on Carla's opinion of the situation; that is, whether she finds the behavior offensive. However, if at any point Carla does feel harassed, she is entitled to complain of the behavior and have it stopped, regardless of whether and for how long she has endured the behavior without complaint. Carla can always say when enough is enough.</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54</a:t>
            </a:fld>
            <a:endParaRPr lang="en-US" dirty="0">
              <a:solidFill>
                <a:prstClr val="black"/>
              </a:solidFill>
            </a:endParaRPr>
          </a:p>
        </p:txBody>
      </p:sp>
    </p:spTree>
    <p:extLst>
      <p:ext uri="{BB962C8B-B14F-4D97-AF65-F5344CB8AC3E}">
        <p14:creationId xmlns:p14="http://schemas.microsoft.com/office/powerpoint/2010/main" val="22010509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Carla cannot complain, because the site supervisor sometimes joins in with the joking behavior, so she has nowhere to go.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55</a:t>
            </a:fld>
            <a:endParaRPr lang="en-US" dirty="0">
              <a:solidFill>
                <a:prstClr val="black"/>
              </a:solidFill>
            </a:endParaRPr>
          </a:p>
        </p:txBody>
      </p:sp>
    </p:spTree>
    <p:extLst>
      <p:ext uri="{BB962C8B-B14F-4D97-AF65-F5344CB8AC3E}">
        <p14:creationId xmlns:p14="http://schemas.microsoft.com/office/powerpoint/2010/main" val="172125043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Carla cannot complain, because the site supervisor sometimes joins in with the joking behavior, so she has nowhere to go. True or False?</a:t>
            </a:r>
          </a:p>
          <a:p>
            <a:endParaRPr lang="en-US" dirty="0"/>
          </a:p>
          <a:p>
            <a:r>
              <a:rPr lang="en-US" dirty="0"/>
              <a:t>FALSE: Carla can still complain to the supervisor who is then on notice that the behavior bothers Carla and must be stopped. The supervisor's failure to take Carla's complaint seriously, constitutes serious misconduct on his or her part. Carla can also complain directly to the person designated by her employer to receive complaints, either instead of going to the supervisor, or after doing so. The employer is responsible for assuring that all employees are aware of its anti-harassment policies and procedures.</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56</a:t>
            </a:fld>
            <a:endParaRPr lang="en-US" dirty="0">
              <a:solidFill>
                <a:prstClr val="black"/>
              </a:solidFill>
            </a:endParaRPr>
          </a:p>
        </p:txBody>
      </p:sp>
    </p:spTree>
    <p:extLst>
      <p:ext uri="{BB962C8B-B14F-4D97-AF65-F5344CB8AC3E}">
        <p14:creationId xmlns:p14="http://schemas.microsoft.com/office/powerpoint/2010/main" val="92190044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Some of Carla's other coworkers are strongly opposed to her presence in the traditionally all-male profession. These coworkers have sometimes said things to her like, “You're taking a job away from a man who deserves it,” “You should be home with your kids,” and “What kind of a mother are you?” Also, someone scratched the word “bitch” on Carla's toolbox.</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57</a:t>
            </a:fld>
            <a:endParaRPr lang="en-US" dirty="0">
              <a:solidFill>
                <a:prstClr val="black"/>
              </a:solidFill>
            </a:endParaRPr>
          </a:p>
        </p:txBody>
      </p:sp>
    </p:spTree>
    <p:extLst>
      <p:ext uri="{BB962C8B-B14F-4D97-AF65-F5344CB8AC3E}">
        <p14:creationId xmlns:p14="http://schemas.microsoft.com/office/powerpoint/2010/main" val="471296620"/>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These behaviors, while rude, are not sexual harassment because they are not sexual in nature.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58</a:t>
            </a:fld>
            <a:endParaRPr lang="en-US" dirty="0">
              <a:solidFill>
                <a:prstClr val="black"/>
              </a:solidFill>
            </a:endParaRPr>
          </a:p>
        </p:txBody>
      </p:sp>
    </p:spTree>
    <p:extLst>
      <p:ext uri="{BB962C8B-B14F-4D97-AF65-F5344CB8AC3E}">
        <p14:creationId xmlns:p14="http://schemas.microsoft.com/office/powerpoint/2010/main" val="285327953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These behaviors, while rude, are not sexual harassment because they are not sexual in nature. True or False?</a:t>
            </a:r>
          </a:p>
          <a:p>
            <a:endParaRPr lang="en-US" dirty="0"/>
          </a:p>
          <a:p>
            <a:r>
              <a:rPr lang="en-US" dirty="0"/>
              <a:t>FALSE: The behaviors are directed at her because she is a woman and appear to be intended to intimidate her and cause her to quit her job. While not sexual in nature, this harassment is because of her sex and will create a hostile work environment if it is sufficiently severe or frequent.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59</a:t>
            </a:fld>
            <a:endParaRPr lang="en-US" dirty="0">
              <a:solidFill>
                <a:prstClr val="black"/>
              </a:solidFill>
            </a:endParaRPr>
          </a:p>
        </p:txBody>
      </p:sp>
    </p:spTree>
    <p:extLst>
      <p:ext uri="{BB962C8B-B14F-4D97-AF65-F5344CB8AC3E}">
        <p14:creationId xmlns:p14="http://schemas.microsoft.com/office/powerpoint/2010/main" val="9613766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What is Sexual Harassment?</a:t>
            </a:r>
          </a:p>
          <a:p>
            <a:pPr lvl="0"/>
            <a:r>
              <a:rPr lang="en-US" dirty="0"/>
              <a:t>Sexual harassment includes unwelcome conduct which is either of a sexual nature, or which is directed at an individual because of that individual’s sex when:</a:t>
            </a:r>
          </a:p>
          <a:p>
            <a:r>
              <a:rPr lang="en-US" dirty="0"/>
              <a:t> </a:t>
            </a:r>
          </a:p>
          <a:p>
            <a:pPr lvl="0"/>
            <a:r>
              <a:rPr lang="en-US" dirty="0"/>
              <a:t>Such conduct has the purpose or effect of unreasonably interfering with an individual’s work performance or creating an intimidating, hostile or offensive work environment, even if the reporting individual is not the intended target of the sexual harassment;</a:t>
            </a:r>
          </a:p>
          <a:p>
            <a:r>
              <a:rPr lang="en-US" dirty="0"/>
              <a:t> </a:t>
            </a:r>
          </a:p>
          <a:p>
            <a:pPr lvl="0"/>
            <a:r>
              <a:rPr lang="en-US" dirty="0"/>
              <a:t>Such conduct is made either explicitly or implicitly a term or condition of employment; or</a:t>
            </a:r>
          </a:p>
          <a:p>
            <a:r>
              <a:rPr lang="en-US" dirty="0"/>
              <a:t> </a:t>
            </a:r>
          </a:p>
          <a:p>
            <a:pPr lvl="0"/>
            <a:r>
              <a:rPr lang="en-US" dirty="0"/>
              <a:t>Submission to or rejection of such conduct is used as the basis for employment decisions affecting an individual’s employment.</a:t>
            </a:r>
          </a:p>
          <a:p>
            <a:r>
              <a:rPr lang="en-US" dirty="0"/>
              <a:t>  </a:t>
            </a:r>
          </a:p>
          <a:p>
            <a:pPr lvl="0"/>
            <a:r>
              <a:rPr lang="en-US" dirty="0"/>
              <a:t>There are two main types of sexual harassment.</a:t>
            </a:r>
          </a:p>
          <a:p>
            <a:r>
              <a:rPr lang="en-US" dirty="0"/>
              <a:t>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164673706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Carla complains about the jokes and other behaviors, and an investigation is conducted. It cannot be determined who defaced Carla's toolbox. Her coworkers are told to stop their behavior or face disciplinary charges. The supervisor speaks with Carla and tells her to come to him immediately if she has any further problems. Carla then finds that someone has urinated in her toolbox.</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60</a:t>
            </a:fld>
            <a:endParaRPr lang="en-US" dirty="0">
              <a:solidFill>
                <a:prstClr val="black"/>
              </a:solidFill>
            </a:endParaRPr>
          </a:p>
        </p:txBody>
      </p:sp>
    </p:spTree>
    <p:extLst>
      <p:ext uri="{BB962C8B-B14F-4D97-AF65-F5344CB8AC3E}">
        <p14:creationId xmlns:p14="http://schemas.microsoft.com/office/powerpoint/2010/main" val="414455936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4. There is nothing Carla can do because she can't prove who vandalized her toolbox. True or False?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61</a:t>
            </a:fld>
            <a:endParaRPr lang="en-US" dirty="0">
              <a:solidFill>
                <a:prstClr val="black"/>
              </a:solidFill>
            </a:endParaRPr>
          </a:p>
        </p:txBody>
      </p:sp>
    </p:spTree>
    <p:extLst>
      <p:ext uri="{BB962C8B-B14F-4D97-AF65-F5344CB8AC3E}">
        <p14:creationId xmlns:p14="http://schemas.microsoft.com/office/powerpoint/2010/main" val="1294698627"/>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4. There is nothing Carla can do because she can't prove who vandalized her toolbox. True or False? </a:t>
            </a:r>
          </a:p>
          <a:p>
            <a:endParaRPr lang="en-US" dirty="0"/>
          </a:p>
          <a:p>
            <a:r>
              <a:rPr lang="en-US" dirty="0"/>
              <a:t>FALSE: Carla should speak to her supervisor immediately, or contact any other person designated by her employer to receive complaints directly. Although the situation has become very difficult, it is the employer’s responsibility to support Carla and seek a solution. An appropriate investigation must be promptly undertaken and appropriate remedial action must follow.</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62</a:t>
            </a:fld>
            <a:endParaRPr lang="en-US" dirty="0">
              <a:solidFill>
                <a:prstClr val="black"/>
              </a:solidFill>
            </a:endParaRPr>
          </a:p>
        </p:txBody>
      </p:sp>
    </p:spTree>
    <p:extLst>
      <p:ext uri="{BB962C8B-B14F-4D97-AF65-F5344CB8AC3E}">
        <p14:creationId xmlns:p14="http://schemas.microsoft.com/office/powerpoint/2010/main" val="350164398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83010"/>
            <a:ext cx="5579101" cy="3667917"/>
          </a:xfrm>
          <a:prstGeom prst="rect">
            <a:avLst/>
          </a:prstGeom>
        </p:spPr>
        <p:txBody>
          <a:bodyPr lIns="93049" tIns="46525" rIns="93049" bIns="46525"/>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63</a:t>
            </a:fld>
            <a:endParaRPr lang="en-US"/>
          </a:p>
        </p:txBody>
      </p:sp>
    </p:spTree>
    <p:extLst>
      <p:ext uri="{BB962C8B-B14F-4D97-AF65-F5344CB8AC3E}">
        <p14:creationId xmlns:p14="http://schemas.microsoft.com/office/powerpoint/2010/main" val="267506912"/>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u="sng" dirty="0"/>
              <a:t>Example 4: Too Close for Comfort</a:t>
            </a:r>
          </a:p>
          <a:p>
            <a:r>
              <a:rPr lang="en-US" dirty="0"/>
              <a:t> </a:t>
            </a:r>
          </a:p>
          <a:p>
            <a:r>
              <a:rPr lang="en-US" dirty="0"/>
              <a:t>Keisha has noticed that her new boss, Sarah, leans extremely close to her when they are going over the reports that she prepares. She touches her hand or shoulder frequently as they discuss work. Keisha tries to move away from her in these situations, but she doesn't seem to get the message.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64</a:t>
            </a:fld>
            <a:endParaRPr lang="en-US" dirty="0">
              <a:solidFill>
                <a:prstClr val="black"/>
              </a:solidFill>
            </a:endParaRPr>
          </a:p>
        </p:txBody>
      </p:sp>
    </p:spTree>
    <p:extLst>
      <p:ext uri="{BB962C8B-B14F-4D97-AF65-F5344CB8AC3E}">
        <p14:creationId xmlns:p14="http://schemas.microsoft.com/office/powerpoint/2010/main" val="2757067076"/>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Keisha should just ignore Sarah’s behavior.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65</a:t>
            </a:fld>
            <a:endParaRPr lang="en-US" dirty="0">
              <a:solidFill>
                <a:prstClr val="black"/>
              </a:solidFill>
            </a:endParaRPr>
          </a:p>
        </p:txBody>
      </p:sp>
    </p:spTree>
    <p:extLst>
      <p:ext uri="{BB962C8B-B14F-4D97-AF65-F5344CB8AC3E}">
        <p14:creationId xmlns:p14="http://schemas.microsoft.com/office/powerpoint/2010/main" val="3843016122"/>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Keisha should just ignore Sarah’s behavior. True or False?</a:t>
            </a:r>
          </a:p>
          <a:p>
            <a:endParaRPr lang="en-US" dirty="0"/>
          </a:p>
          <a:p>
            <a:r>
              <a:rPr lang="en-US" dirty="0"/>
              <a:t>FALSE: If Keisha is uncomfortable with Sarah’s behavior, she has options. If she feels comfortable doing so, she should tell Sarah to please back off because her closeness and touching make her uncomfortable. Another option is to complain directly to a person designated by her employer to receive complaints, who will speak with Sarah. Although this may not be sufficiently severe or pervasive to create an unlawful harassment situation (unless it was repeated by Sarah after she was told to stop), there is no reason for Keisha to be uncomfortable in the workplace. There is no valid reason for Sarah to engage in this behavior.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66</a:t>
            </a:fld>
            <a:endParaRPr lang="en-US" dirty="0">
              <a:solidFill>
                <a:prstClr val="black"/>
              </a:solidFill>
            </a:endParaRPr>
          </a:p>
        </p:txBody>
      </p:sp>
    </p:spTree>
    <p:extLst>
      <p:ext uri="{BB962C8B-B14F-4D97-AF65-F5344CB8AC3E}">
        <p14:creationId xmlns:p14="http://schemas.microsoft.com/office/powerpoint/2010/main" val="3025161298"/>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Before Keisha gets around to complaining, Sarah brushes up against her back in the conference room before a meeting. She is now getting really annoyed but still puts off doing anything about it. Later Sarah “traps” Keisha in her office after they finish discussing work by standing between her and the door of the small office. Keisha doesn't know what to do, so she moves past her to get out. As she does so, Sarah runs her hand over Keisha’s breast.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67</a:t>
            </a:fld>
            <a:endParaRPr lang="en-US" dirty="0">
              <a:solidFill>
                <a:prstClr val="black"/>
              </a:solidFill>
            </a:endParaRPr>
          </a:p>
        </p:txBody>
      </p:sp>
    </p:spTree>
    <p:extLst>
      <p:ext uri="{BB962C8B-B14F-4D97-AF65-F5344CB8AC3E}">
        <p14:creationId xmlns:p14="http://schemas.microsoft.com/office/powerpoint/2010/main" val="2997695067"/>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Sarah’s brushing up against Keisha in the conference room could just be inadvertent and does not give Keisha any additional grounds to complain about Sarah.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68</a:t>
            </a:fld>
            <a:endParaRPr lang="en-US" dirty="0">
              <a:solidFill>
                <a:prstClr val="black"/>
              </a:solidFill>
            </a:endParaRPr>
          </a:p>
        </p:txBody>
      </p:sp>
    </p:spTree>
    <p:extLst>
      <p:ext uri="{BB962C8B-B14F-4D97-AF65-F5344CB8AC3E}">
        <p14:creationId xmlns:p14="http://schemas.microsoft.com/office/powerpoint/2010/main" val="3876977224"/>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Sarah’s brushing up against Keisha in the conference room could just be inadvertent and does not give Keisha any additional grounds to complain about Sarah. True or False?</a:t>
            </a:r>
          </a:p>
          <a:p>
            <a:endParaRPr lang="en-US" dirty="0"/>
          </a:p>
          <a:p>
            <a:r>
              <a:rPr lang="en-US" dirty="0"/>
              <a:t>FALSE: Sarah is now engaging in a pattern of escalating behavior. Given the pattern of her “too close” and “touching” behavior, it is unlikely that this was inadvertent. Even before being “trapped” in Sarah’s office, Keisha should have reported all of the behaviors she had experienced that had made her uncomfortable.</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69</a:t>
            </a:fld>
            <a:endParaRPr lang="en-US" dirty="0">
              <a:solidFill>
                <a:prstClr val="black"/>
              </a:solidFill>
            </a:endParaRPr>
          </a:p>
        </p:txBody>
      </p:sp>
    </p:spTree>
    <p:extLst>
      <p:ext uri="{BB962C8B-B14F-4D97-AF65-F5344CB8AC3E}">
        <p14:creationId xmlns:p14="http://schemas.microsoft.com/office/powerpoint/2010/main" val="4141540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fontScale="77500" lnSpcReduction="20000"/>
          </a:bodyPr>
          <a:lstStyle/>
          <a:p>
            <a:r>
              <a:rPr lang="en-US" b="1" u="sng" dirty="0"/>
              <a:t>Hostile Environment </a:t>
            </a:r>
          </a:p>
          <a:p>
            <a:r>
              <a:rPr lang="en-US" dirty="0"/>
              <a:t> </a:t>
            </a:r>
          </a:p>
          <a:p>
            <a:pPr lvl="0"/>
            <a:r>
              <a:rPr lang="en-US" dirty="0"/>
              <a:t>A hostile environment on the basis of sex may be created by any action previously described, in addition to unwanted words, signs, jokes, pranks, intimidation, physical actions or violence, either of a sexual nature or not of a sexual nature, directed at an individual because of that individual’s sex.</a:t>
            </a:r>
          </a:p>
          <a:p>
            <a:pPr lvl="0"/>
            <a:r>
              <a:rPr lang="en-US" dirty="0"/>
              <a:t> </a:t>
            </a:r>
          </a:p>
          <a:p>
            <a:pPr lvl="0"/>
            <a:r>
              <a:rPr lang="en-US" dirty="0"/>
              <a:t>Hostile environment sexual harassment includes:</a:t>
            </a:r>
          </a:p>
          <a:p>
            <a:r>
              <a:rPr lang="en-US" dirty="0"/>
              <a:t> </a:t>
            </a:r>
          </a:p>
          <a:p>
            <a:pPr lvl="1"/>
            <a:r>
              <a:rPr lang="en-US" dirty="0"/>
              <a:t>Sexual or discriminatory displays or publications anywhere in the workplace, such as displaying pictures, posters, calendars, graffiti, objects, promotional material, reading materials or other materials that are sexually demeaning or pornographic.</a:t>
            </a:r>
          </a:p>
          <a:p>
            <a:r>
              <a:rPr lang="en-US" dirty="0"/>
              <a:t> </a:t>
            </a:r>
          </a:p>
          <a:p>
            <a:pPr lvl="2"/>
            <a:r>
              <a:rPr lang="en-US" dirty="0"/>
              <a:t>This includes such sexual displays on workplace computers or cell phones and sharing such displays while in the workplace.</a:t>
            </a:r>
          </a:p>
          <a:p>
            <a:pPr lvl="2"/>
            <a:endParaRPr lang="en-US" dirty="0"/>
          </a:p>
          <a:p>
            <a:pPr lvl="2"/>
            <a:r>
              <a:rPr lang="en-US" dirty="0"/>
              <a:t>This also includes sexually oriented gestures, noises, remarks, jokes or comments about a person’s sexuality or sexual experience.</a:t>
            </a:r>
          </a:p>
          <a:p>
            <a:r>
              <a:rPr lang="en-US" dirty="0"/>
              <a:t> </a:t>
            </a:r>
          </a:p>
          <a:p>
            <a:pPr lvl="1"/>
            <a:r>
              <a:rPr lang="en-US" dirty="0"/>
              <a:t>Hostile actions taken against an individual because of that individual’s sex, such as:</a:t>
            </a:r>
          </a:p>
          <a:p>
            <a:r>
              <a:rPr lang="en-US" dirty="0"/>
              <a:t> </a:t>
            </a:r>
          </a:p>
          <a:p>
            <a:pPr lvl="2"/>
            <a:r>
              <a:rPr lang="en-US" dirty="0"/>
              <a:t>Rape, sexual battery, molestation or attempts to commit these assaults.</a:t>
            </a:r>
          </a:p>
          <a:p>
            <a:pPr lvl="2"/>
            <a:endParaRPr lang="en-US" dirty="0"/>
          </a:p>
          <a:p>
            <a:pPr lvl="2"/>
            <a:r>
              <a:rPr lang="en-US" dirty="0"/>
              <a:t>Physical acts of a sexual nature (including, but not limited to, touching, pinching, patting, grabbing, kissing, hugging, brushing against another employee’s body or poking another employee’s body) </a:t>
            </a:r>
          </a:p>
          <a:p>
            <a:pPr lvl="2"/>
            <a:endParaRPr lang="en-US" dirty="0"/>
          </a:p>
          <a:p>
            <a:pPr lvl="2"/>
            <a:r>
              <a:rPr lang="en-US" dirty="0"/>
              <a:t>Interfering with, destroying or damaging a person’s workstation, tools or equipment, or otherwise interfering with the individual’s ability to perform the job;</a:t>
            </a:r>
          </a:p>
          <a:p>
            <a:r>
              <a:rPr lang="en-US" dirty="0"/>
              <a:t> </a:t>
            </a:r>
          </a:p>
          <a:p>
            <a:pPr lvl="2"/>
            <a:r>
              <a:rPr lang="en-US" dirty="0"/>
              <a:t>Sabotaging an individual’s work;</a:t>
            </a:r>
          </a:p>
          <a:p>
            <a:r>
              <a:rPr lang="en-US" dirty="0"/>
              <a:t> </a:t>
            </a:r>
          </a:p>
          <a:p>
            <a:pPr lvl="2"/>
            <a:r>
              <a:rPr lang="en-US" dirty="0"/>
              <a:t>Bullying, yelling and name-calling.</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Sarah touching Keisha’s breast is inappropriate but is probably not unlawful harassment because it only happened once.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70</a:t>
            </a:fld>
            <a:endParaRPr lang="en-US" dirty="0">
              <a:solidFill>
                <a:prstClr val="black"/>
              </a:solidFill>
            </a:endParaRPr>
          </a:p>
        </p:txBody>
      </p:sp>
    </p:spTree>
    <p:extLst>
      <p:ext uri="{BB962C8B-B14F-4D97-AF65-F5344CB8AC3E}">
        <p14:creationId xmlns:p14="http://schemas.microsoft.com/office/powerpoint/2010/main" val="329412634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Sarah touching Keisha’s breast is inappropriate but is probably not unlawful harassment because it only happened once. True or False?</a:t>
            </a:r>
          </a:p>
          <a:p>
            <a:endParaRPr lang="en-US" dirty="0"/>
          </a:p>
          <a:p>
            <a:r>
              <a:rPr lang="en-US" dirty="0"/>
              <a:t>FALSE: Any type of sexual touching is very serious and does not need to be repeated to constitute sexual harassment. Keisha should immediately report it without waiting for it to be repeated. Sarah can expect to receive formal discipline, including possible firing.</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71</a:t>
            </a:fld>
            <a:endParaRPr lang="en-US" dirty="0">
              <a:solidFill>
                <a:prstClr val="black"/>
              </a:solidFill>
            </a:endParaRPr>
          </a:p>
        </p:txBody>
      </p:sp>
    </p:spTree>
    <p:extLst>
      <p:ext uri="{BB962C8B-B14F-4D97-AF65-F5344CB8AC3E}">
        <p14:creationId xmlns:p14="http://schemas.microsoft.com/office/powerpoint/2010/main" val="294647365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83010"/>
            <a:ext cx="5579101" cy="3667917"/>
          </a:xfrm>
          <a:prstGeom prst="rect">
            <a:avLst/>
          </a:prstGeom>
        </p:spPr>
        <p:txBody>
          <a:bodyPr lIns="93049" tIns="46525" rIns="93049" bIns="46525"/>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72</a:t>
            </a:fld>
            <a:endParaRPr lang="en-US"/>
          </a:p>
        </p:txBody>
      </p:sp>
    </p:spTree>
    <p:extLst>
      <p:ext uri="{BB962C8B-B14F-4D97-AF65-F5344CB8AC3E}">
        <p14:creationId xmlns:p14="http://schemas.microsoft.com/office/powerpoint/2010/main" val="13343898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u="sng" dirty="0"/>
              <a:t>Example 5: A Distasteful Trade</a:t>
            </a:r>
          </a:p>
          <a:p>
            <a:r>
              <a:rPr lang="en-US" dirty="0"/>
              <a:t> </a:t>
            </a:r>
          </a:p>
          <a:p>
            <a:r>
              <a:rPr lang="en-US" dirty="0"/>
              <a:t>The following scenario will explain many aspects of quid pro quo sexual harassment.</a:t>
            </a:r>
          </a:p>
          <a:p>
            <a:r>
              <a:rPr lang="en-US" dirty="0"/>
              <a:t> </a:t>
            </a:r>
          </a:p>
          <a:p>
            <a:r>
              <a:rPr lang="en-US" dirty="0"/>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73</a:t>
            </a:fld>
            <a:endParaRPr lang="en-US" dirty="0">
              <a:solidFill>
                <a:prstClr val="black"/>
              </a:solidFill>
            </a:endParaRPr>
          </a:p>
        </p:txBody>
      </p:sp>
    </p:spTree>
    <p:extLst>
      <p:ext uri="{BB962C8B-B14F-4D97-AF65-F5344CB8AC3E}">
        <p14:creationId xmlns:p14="http://schemas.microsoft.com/office/powerpoint/2010/main" val="2597204606"/>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A week later, Tatiana and David travel together on state business, including an overnight hotel stay. Over dinner, David tells Tatiana that he hopes he will be able to promote her, because he has always really enjoyed working with her. He tells her that some other candidates “look better on paper” but that she is the one he wants. He tells her that he can “pull some strings” to get her into the job and Tatiana thanks David. Later David suggests that they go to his hotel room for “drinks and some relaxation.” Tatiana declines his “offer.”</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74</a:t>
            </a:fld>
            <a:endParaRPr lang="en-US" dirty="0">
              <a:solidFill>
                <a:prstClr val="black"/>
              </a:solidFill>
            </a:endParaRPr>
          </a:p>
        </p:txBody>
      </p:sp>
    </p:spTree>
    <p:extLst>
      <p:ext uri="{BB962C8B-B14F-4D97-AF65-F5344CB8AC3E}">
        <p14:creationId xmlns:p14="http://schemas.microsoft.com/office/powerpoint/2010/main" val="1031328103"/>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David's behavior could be harassment of Tatiana.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75</a:t>
            </a:fld>
            <a:endParaRPr lang="en-US" dirty="0">
              <a:solidFill>
                <a:prstClr val="black"/>
              </a:solidFill>
            </a:endParaRPr>
          </a:p>
        </p:txBody>
      </p:sp>
    </p:spTree>
    <p:extLst>
      <p:ext uri="{BB962C8B-B14F-4D97-AF65-F5344CB8AC3E}">
        <p14:creationId xmlns:p14="http://schemas.microsoft.com/office/powerpoint/2010/main" val="302264763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David's behavior could be harassment of Tatiana. True or False?</a:t>
            </a:r>
          </a:p>
          <a:p>
            <a:endParaRPr lang="en-US" dirty="0"/>
          </a:p>
          <a:p>
            <a:r>
              <a:rPr lang="en-US" dirty="0"/>
              <a:t>TRUE: David's behavior as Tatiana's boss is inappropriate, and Tatiana should feel free to report the behavior if it made her uncomfortable. It is irrelevant that this behavior occurs away from the workplace. Their relationship is that of supervisor and supervisee, and all their interactions will tend to impact the workplace.</a:t>
            </a:r>
          </a:p>
          <a:p>
            <a:endParaRPr lang="en-US" dirty="0"/>
          </a:p>
          <a:p>
            <a:r>
              <a:rPr lang="en-US" dirty="0"/>
              <a:t>David's behavior, at this point, may or may not constitute quid pro quo harassment; David has made no threat that if Tatiana refuses his advance he will handle her promotion any differently. However, his offer to “pull some strings” followed by a request that they go to his hotel room for drinks and relaxation might be considered potentially coercive. Certainly, if David persists in his advances—even if he never makes or carries out any threat or promise about job benefits—then this could create a hostile environment for Tatiana, for which the employer could be strictly liable because David is a management employee.</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76</a:t>
            </a:fld>
            <a:endParaRPr lang="en-US" dirty="0">
              <a:solidFill>
                <a:prstClr val="black"/>
              </a:solidFill>
            </a:endParaRPr>
          </a:p>
        </p:txBody>
      </p:sp>
    </p:spTree>
    <p:extLst>
      <p:ext uri="{BB962C8B-B14F-4D97-AF65-F5344CB8AC3E}">
        <p14:creationId xmlns:p14="http://schemas.microsoft.com/office/powerpoint/2010/main" val="794964955"/>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After they return from the trip, Tatiana asks David if he knows when the job will be posted so that she can apply. He says that he is not sure, but there is still time for her to “make it worth his while” to pull strings for her. He then asks, “How about going out to dinner this Friday and then coming over to my 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77</a:t>
            </a:fld>
            <a:endParaRPr lang="en-US" dirty="0">
              <a:solidFill>
                <a:prstClr val="black"/>
              </a:solidFill>
            </a:endParaRPr>
          </a:p>
        </p:txBody>
      </p:sp>
    </p:spTree>
    <p:extLst>
      <p:ext uri="{BB962C8B-B14F-4D97-AF65-F5344CB8AC3E}">
        <p14:creationId xmlns:p14="http://schemas.microsoft.com/office/powerpoint/2010/main" val="544536378"/>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David engaged in sexual harassment.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78</a:t>
            </a:fld>
            <a:endParaRPr lang="en-US" dirty="0">
              <a:solidFill>
                <a:prstClr val="black"/>
              </a:solidFill>
            </a:endParaRPr>
          </a:p>
        </p:txBody>
      </p:sp>
    </p:spTree>
    <p:extLst>
      <p:ext uri="{BB962C8B-B14F-4D97-AF65-F5344CB8AC3E}">
        <p14:creationId xmlns:p14="http://schemas.microsoft.com/office/powerpoint/2010/main" val="13383115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David engaged in sexual harassment. True or False?</a:t>
            </a:r>
          </a:p>
          <a:p>
            <a:endParaRPr lang="en-US" dirty="0"/>
          </a:p>
          <a:p>
            <a:r>
              <a:rPr lang="en-US" dirty="0"/>
              <a:t>TRUE: It is now evident that David has offered to help Tatiana with her promotion in exchange for sexual favors.</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79</a:t>
            </a:fld>
            <a:endParaRPr lang="en-US" dirty="0">
              <a:solidFill>
                <a:prstClr val="black"/>
              </a:solidFill>
            </a:endParaRPr>
          </a:p>
        </p:txBody>
      </p:sp>
    </p:spTree>
    <p:extLst>
      <p:ext uri="{BB962C8B-B14F-4D97-AF65-F5344CB8AC3E}">
        <p14:creationId xmlns:p14="http://schemas.microsoft.com/office/powerpoint/2010/main" val="2723038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fontScale="92500" lnSpcReduction="10000"/>
          </a:bodyPr>
          <a:lstStyle/>
          <a:p>
            <a:r>
              <a:rPr lang="en-US" b="1" u="sng" dirty="0"/>
              <a:t>Quid Pro Quo Sexual Harassment</a:t>
            </a:r>
          </a:p>
          <a:p>
            <a:r>
              <a:rPr lang="en-US" dirty="0"/>
              <a:t> </a:t>
            </a:r>
          </a:p>
          <a:p>
            <a:pPr lvl="0"/>
            <a:r>
              <a:rPr lang="en-US" dirty="0"/>
              <a:t>Quid pro quo sexual harassment occurs when a person in authority trades, or tries to trade, job benefits for sexual favors.</a:t>
            </a:r>
          </a:p>
          <a:p>
            <a:r>
              <a:rPr lang="en-US" dirty="0"/>
              <a:t> </a:t>
            </a:r>
          </a:p>
          <a:p>
            <a:pPr lvl="0"/>
            <a:r>
              <a:rPr lang="en-US" dirty="0"/>
              <a:t>Quid pro quo is a legal term meaning a trade.</a:t>
            </a:r>
          </a:p>
          <a:p>
            <a:r>
              <a:rPr lang="en-US" dirty="0"/>
              <a:t> </a:t>
            </a:r>
          </a:p>
          <a:p>
            <a:pPr lvl="0"/>
            <a:r>
              <a:rPr lang="en-US" dirty="0"/>
              <a:t>This type of harassment occurs between an employee and someone with authority, like a supervisor, who has the ability to grant or withhold job benefits.</a:t>
            </a:r>
          </a:p>
          <a:p>
            <a:r>
              <a:rPr lang="en-US" dirty="0"/>
              <a:t> </a:t>
            </a:r>
          </a:p>
          <a:p>
            <a:pPr lvl="0"/>
            <a:r>
              <a:rPr lang="en-US" dirty="0"/>
              <a:t>Quid pro quo sexual harassment includes:</a:t>
            </a:r>
          </a:p>
          <a:p>
            <a:r>
              <a:rPr lang="en-US" dirty="0"/>
              <a:t> </a:t>
            </a:r>
          </a:p>
          <a:p>
            <a:pPr lvl="1"/>
            <a:r>
              <a:rPr lang="en-US" dirty="0"/>
              <a:t>Offering or granting better working conditions or opportunities in exchange for a sexual relationship</a:t>
            </a:r>
          </a:p>
          <a:p>
            <a:r>
              <a:rPr lang="en-US" dirty="0"/>
              <a:t> </a:t>
            </a:r>
          </a:p>
          <a:p>
            <a:pPr lvl="1"/>
            <a:r>
              <a:rPr lang="en-US" dirty="0"/>
              <a:t>Threatening adverse working conditions (like demotions, shift alterations or work location changes) or denial of opportunities if a sexual relationship is refused</a:t>
            </a:r>
          </a:p>
          <a:p>
            <a:r>
              <a:rPr lang="en-US" dirty="0"/>
              <a:t> </a:t>
            </a:r>
          </a:p>
          <a:p>
            <a:pPr lvl="1"/>
            <a:r>
              <a:rPr lang="en-US" dirty="0"/>
              <a:t>Using pressure, threats or physical acts to force a sexual relationship</a:t>
            </a:r>
          </a:p>
          <a:p>
            <a:r>
              <a:rPr lang="en-US" dirty="0"/>
              <a:t> </a:t>
            </a:r>
          </a:p>
          <a:p>
            <a:pPr lvl="1"/>
            <a:r>
              <a:rPr lang="en-US" dirty="0"/>
              <a:t>Retaliating for refusing to engage in a sexual relationship</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Tatiana, who really wants the position, decides to go out with David. Almost every Friday they go out at David's insistence and engage in sexual activity. Tatiana does not want to be in a relationship with David and is only going out with him because she believes that he will otherwise block her promotion.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80</a:t>
            </a:fld>
            <a:endParaRPr lang="en-US" dirty="0">
              <a:solidFill>
                <a:prstClr val="black"/>
              </a:solidFill>
            </a:endParaRPr>
          </a:p>
        </p:txBody>
      </p:sp>
    </p:spTree>
    <p:extLst>
      <p:ext uri="{BB962C8B-B14F-4D97-AF65-F5344CB8AC3E}">
        <p14:creationId xmlns:p14="http://schemas.microsoft.com/office/powerpoint/2010/main" val="3099576612"/>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Tatiana cannot complain of harassment because she voluntarily engaged in sexual activity with David.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81</a:t>
            </a:fld>
            <a:endParaRPr lang="en-US" dirty="0">
              <a:solidFill>
                <a:prstClr val="black"/>
              </a:solidFill>
            </a:endParaRPr>
          </a:p>
        </p:txBody>
      </p:sp>
    </p:spTree>
    <p:extLst>
      <p:ext uri="{BB962C8B-B14F-4D97-AF65-F5344CB8AC3E}">
        <p14:creationId xmlns:p14="http://schemas.microsoft.com/office/powerpoint/2010/main" val="2626205197"/>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Tatiana cannot complain of harassment because she voluntarily engaged in sexual activity with David. True or False?</a:t>
            </a:r>
          </a:p>
          <a:p>
            <a:endParaRPr lang="en-US" dirty="0"/>
          </a:p>
          <a:p>
            <a:r>
              <a:rPr lang="en-US" dirty="0"/>
              <a:t>FALSE: Because the sexual activity is unwelcome to Tatiana, she is a target of sexual harassment. Equally, if she had refused David's advances, she would still be a target of sexual harassment. The offer to Tatiana to trade job benefits for sexual favors by someone with authority over her in the workplace is quid pro quo sexual harassment, and the employer is exposed to liability because of its supervisor's actions.</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82</a:t>
            </a:fld>
            <a:endParaRPr lang="en-US" dirty="0">
              <a:solidFill>
                <a:prstClr val="black"/>
              </a:solidFill>
            </a:endParaRPr>
          </a:p>
        </p:txBody>
      </p:sp>
    </p:spTree>
    <p:extLst>
      <p:ext uri="{BB962C8B-B14F-4D97-AF65-F5344CB8AC3E}">
        <p14:creationId xmlns:p14="http://schemas.microsoft.com/office/powerpoint/2010/main" val="196911003"/>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Tatiana receives the promotion.</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83</a:t>
            </a:fld>
            <a:endParaRPr lang="en-US" dirty="0">
              <a:solidFill>
                <a:prstClr val="black"/>
              </a:solidFill>
            </a:endParaRPr>
          </a:p>
        </p:txBody>
      </p:sp>
    </p:spTree>
    <p:extLst>
      <p:ext uri="{BB962C8B-B14F-4D97-AF65-F5344CB8AC3E}">
        <p14:creationId xmlns:p14="http://schemas.microsoft.com/office/powerpoint/2010/main" val="3920958826"/>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4. Tatiana cannot complain of harassment because she got the job, so there is no discrimination against her.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84</a:t>
            </a:fld>
            <a:endParaRPr lang="en-US" dirty="0">
              <a:solidFill>
                <a:prstClr val="black"/>
              </a:solidFill>
            </a:endParaRPr>
          </a:p>
        </p:txBody>
      </p:sp>
    </p:spTree>
    <p:extLst>
      <p:ext uri="{BB962C8B-B14F-4D97-AF65-F5344CB8AC3E}">
        <p14:creationId xmlns:p14="http://schemas.microsoft.com/office/powerpoint/2010/main" val="97256989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4. Tatiana cannot complain of harassment because she got the job, so there is no discrimination against her. True or False?</a:t>
            </a:r>
          </a:p>
          <a:p>
            <a:endParaRPr lang="en-US" dirty="0"/>
          </a:p>
          <a:p>
            <a:r>
              <a:rPr lang="en-US"/>
              <a:t>FALSE: Tatiana can be the recipient of sexual harassment whether or not she receives the benefit that was used as an inducement.</a:t>
            </a:r>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85</a:t>
            </a:fld>
            <a:endParaRPr lang="en-US" dirty="0">
              <a:solidFill>
                <a:prstClr val="black"/>
              </a:solidFill>
            </a:endParaRPr>
          </a:p>
        </p:txBody>
      </p:sp>
    </p:spTree>
    <p:extLst>
      <p:ext uri="{BB962C8B-B14F-4D97-AF65-F5344CB8AC3E}">
        <p14:creationId xmlns:p14="http://schemas.microsoft.com/office/powerpoint/2010/main" val="199556958"/>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Tatiana breaks off the sexual activities with David. He then gives her a bad evaluation, and she is removed from her new position at the end of the probationary period and returns to her old job.</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86</a:t>
            </a:fld>
            <a:endParaRPr lang="en-US" dirty="0">
              <a:solidFill>
                <a:prstClr val="black"/>
              </a:solidFill>
            </a:endParaRPr>
          </a:p>
        </p:txBody>
      </p:sp>
    </p:spTree>
    <p:extLst>
      <p:ext uri="{BB962C8B-B14F-4D97-AF65-F5344CB8AC3E}">
        <p14:creationId xmlns:p14="http://schemas.microsoft.com/office/powerpoint/2010/main" val="3546468077"/>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5. It is now “too late” for Tatiana to complain. Losing a place of favor due to the break up of the voluntary relationship does not create a claim for sexual harassment.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87</a:t>
            </a:fld>
            <a:endParaRPr lang="en-US" dirty="0">
              <a:solidFill>
                <a:prstClr val="black"/>
              </a:solidFill>
            </a:endParaRPr>
          </a:p>
        </p:txBody>
      </p:sp>
    </p:spTree>
    <p:extLst>
      <p:ext uri="{BB962C8B-B14F-4D97-AF65-F5344CB8AC3E}">
        <p14:creationId xmlns:p14="http://schemas.microsoft.com/office/powerpoint/2010/main" val="3607858339"/>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5. It is now “too late” for Tatiana to complain. Losing a place of favor due to the break up of the voluntary relationship does not create a claim for sexual harassment. True or False?</a:t>
            </a:r>
          </a:p>
          <a:p>
            <a:endParaRPr lang="en-US" dirty="0"/>
          </a:p>
          <a:p>
            <a:r>
              <a:rPr lang="en-US" dirty="0"/>
              <a:t>FALSE: It is true that the breakup of a relationship, if truly consensual and welcomed at the time, usually does not create a claim for sexual harassment. However, the “relationship” in this case was never welcomed by Tatiana. David's behavior has at all times been inappropriate and a serious violation of the employer’s policy. As the person who abused the power and authority of a management position, David has engaged in sexual harassment.</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88</a:t>
            </a:fld>
            <a:endParaRPr lang="en-US" dirty="0">
              <a:solidFill>
                <a:prstClr val="black"/>
              </a:solidFill>
            </a:endParaRPr>
          </a:p>
        </p:txBody>
      </p:sp>
    </p:spTree>
    <p:extLst>
      <p:ext uri="{BB962C8B-B14F-4D97-AF65-F5344CB8AC3E}">
        <p14:creationId xmlns:p14="http://schemas.microsoft.com/office/powerpoint/2010/main" val="3976423243"/>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83010"/>
            <a:ext cx="5579101" cy="3667917"/>
          </a:xfrm>
          <a:prstGeom prst="rect">
            <a:avLst/>
          </a:prstGeom>
        </p:spPr>
        <p:txBody>
          <a:bodyPr lIns="93049" tIns="46525" rIns="93049" bIns="46525"/>
          <a:lstStyle/>
          <a:p>
            <a:r>
              <a:rPr lang="en-US" dirty="0"/>
              <a:t>[title slide, advance </a:t>
            </a:r>
            <a:r>
              <a:rPr lang="en-US" baseline="0" dirty="0"/>
              <a:t>to next slide</a:t>
            </a:r>
            <a:r>
              <a:rPr lang="en-US" dirty="0"/>
              <a:t>]</a:t>
            </a:r>
          </a:p>
        </p:txBody>
      </p:sp>
      <p:sp>
        <p:nvSpPr>
          <p:cNvPr id="4" name="Slide Number Placeholder 3"/>
          <p:cNvSpPr>
            <a:spLocks noGrp="1"/>
          </p:cNvSpPr>
          <p:nvPr>
            <p:ph type="sldNum" sz="quarter" idx="10"/>
          </p:nvPr>
        </p:nvSpPr>
        <p:spPr/>
        <p:txBody>
          <a:bodyPr/>
          <a:lstStyle/>
          <a:p>
            <a:fld id="{F6DA9C80-B631-4EC4-8253-F63CFD0157DF}" type="slidenum">
              <a:rPr lang="en-US" smtClean="0"/>
              <a:pPr/>
              <a:t>89</a:t>
            </a:fld>
            <a:endParaRPr lang="en-US"/>
          </a:p>
        </p:txBody>
      </p:sp>
    </p:spTree>
    <p:extLst>
      <p:ext uri="{BB962C8B-B14F-4D97-AF65-F5344CB8AC3E}">
        <p14:creationId xmlns:p14="http://schemas.microsoft.com/office/powerpoint/2010/main" val="3159577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936308" y="3361612"/>
            <a:ext cx="7490460" cy="3184684"/>
          </a:xfrm>
          <a:prstGeom prst="rect">
            <a:avLst/>
          </a:prstGeom>
        </p:spPr>
        <p:txBody>
          <a:bodyPr lIns="93934" tIns="46966" rIns="93934" bIns="46966">
            <a:normAutofit/>
          </a:bodyPr>
          <a:lstStyle/>
          <a:p>
            <a:r>
              <a:rPr lang="en-US" b="1" u="sng" dirty="0"/>
              <a:t>Who can be the Target of Sexual Harassment?</a:t>
            </a:r>
          </a:p>
          <a:p>
            <a:r>
              <a:rPr lang="en-US" dirty="0"/>
              <a:t> </a:t>
            </a:r>
          </a:p>
          <a:p>
            <a:pPr lvl="0"/>
            <a:r>
              <a:rPr lang="en-US" dirty="0"/>
              <a:t>Sexual harassment can occur between any individuals, regardless of their sex or gender.</a:t>
            </a:r>
          </a:p>
          <a:p>
            <a:pPr lvl="0"/>
            <a:endParaRPr lang="en-US" dirty="0"/>
          </a:p>
          <a:p>
            <a:pPr lvl="0"/>
            <a:r>
              <a:rPr lang="en-US" dirty="0"/>
              <a:t>New York Law protects employees, paid or unpaid interns, and non-employees, including independent contractors, and those employed by companies contracting to provide services in the workplace.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b="1" u="sng" dirty="0"/>
              <a:t>Example 6: An Issue about Appearances</a:t>
            </a:r>
          </a:p>
          <a:p>
            <a:r>
              <a:rPr lang="en-US" dirty="0"/>
              <a:t> </a:t>
            </a:r>
          </a:p>
          <a:p>
            <a:r>
              <a:rPr lang="en-US" dirty="0"/>
              <a:t>Leonard works as a clerk typist for a large employer. He likes to wear jewelry, and his attire frequently includes earrings and necklaces. His boss, Margaret, thinks it's “weird” that, as a man, Leonard wears jewelry and wants to be a clerical worker. She frequently makes sarcastic comments to him about his appearance and refers to him “jokingly” as her office boy. Leonard, who hopes to develop his career in the area of customer relations, applies for an open promotional position that would involve working in a “front desk” area, where he would interact with the public. Margaret tells Leonard that if he wants that job, he had better look “more normal” or else wait for a promotion to mailroom supervisor.</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90</a:t>
            </a:fld>
            <a:endParaRPr lang="en-US" dirty="0">
              <a:solidFill>
                <a:prstClr val="black"/>
              </a:solidFill>
            </a:endParaRPr>
          </a:p>
        </p:txBody>
      </p:sp>
    </p:spTree>
    <p:extLst>
      <p:ext uri="{BB962C8B-B14F-4D97-AF65-F5344CB8AC3E}">
        <p14:creationId xmlns:p14="http://schemas.microsoft.com/office/powerpoint/2010/main" val="1605025826"/>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Leonard's boss is correct to tell him wearing jewelry is inappropriate for customer service positions.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91</a:t>
            </a:fld>
            <a:endParaRPr lang="en-US" dirty="0">
              <a:solidFill>
                <a:prstClr val="black"/>
              </a:solidFill>
            </a:endParaRPr>
          </a:p>
        </p:txBody>
      </p:sp>
    </p:spTree>
    <p:extLst>
      <p:ext uri="{BB962C8B-B14F-4D97-AF65-F5344CB8AC3E}">
        <p14:creationId xmlns:p14="http://schemas.microsoft.com/office/powerpoint/2010/main" val="108744209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1. Leonard's boss is correct to tell him wearing jewelry is inappropriate for customer service positions. True or False?</a:t>
            </a:r>
          </a:p>
          <a:p>
            <a:endParaRPr lang="en-US" dirty="0"/>
          </a:p>
          <a:p>
            <a:r>
              <a:rPr lang="en-US" dirty="0"/>
              <a:t>FALSE: Leonard's jewelry is only an issue because Margaret considers it unusual for a man to wear such jewelry. Therefore, her comments to Leonard constitute sex stereotyping.</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92</a:t>
            </a:fld>
            <a:endParaRPr lang="en-US" dirty="0">
              <a:solidFill>
                <a:prstClr val="black"/>
              </a:solidFill>
            </a:endParaRPr>
          </a:p>
        </p:txBody>
      </p:sp>
    </p:spTree>
    <p:extLst>
      <p:ext uri="{BB962C8B-B14F-4D97-AF65-F5344CB8AC3E}">
        <p14:creationId xmlns:p14="http://schemas.microsoft.com/office/powerpoint/2010/main" val="2910681390"/>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Margaret also is “suspicious” that Leonard is gay, which she says she “doesn't mind,” but she thinks Leonard is “secretive.” She starts asking him questions about his private life, such as “Are you married?” “Do you have a partner?” ”Do you have kids?” Leonard tries to respond politely “No” to all her questions but is becoming annoyed. Margaret starts gossiping with Leonard's coworkers about his supposed sexual orientation.</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93</a:t>
            </a:fld>
            <a:endParaRPr lang="en-US" dirty="0">
              <a:solidFill>
                <a:prstClr val="black"/>
              </a:solidFill>
            </a:endParaRPr>
          </a:p>
        </p:txBody>
      </p:sp>
    </p:spTree>
    <p:extLst>
      <p:ext uri="{BB962C8B-B14F-4D97-AF65-F5344CB8AC3E}">
        <p14:creationId xmlns:p14="http://schemas.microsoft.com/office/powerpoint/2010/main" val="26261612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Leonard is the recipient of harassment on the basis of sex and sexual orientation.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94</a:t>
            </a:fld>
            <a:endParaRPr lang="en-US" dirty="0">
              <a:solidFill>
                <a:prstClr val="black"/>
              </a:solidFill>
            </a:endParaRPr>
          </a:p>
        </p:txBody>
      </p:sp>
    </p:spTree>
    <p:extLst>
      <p:ext uri="{BB962C8B-B14F-4D97-AF65-F5344CB8AC3E}">
        <p14:creationId xmlns:p14="http://schemas.microsoft.com/office/powerpoint/2010/main" val="3393266897"/>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2. Leonard is the recipient of harassment on the basis of sex and sexual orientation. True or False?</a:t>
            </a:r>
          </a:p>
          <a:p>
            <a:endParaRPr lang="en-US" dirty="0"/>
          </a:p>
          <a:p>
            <a:r>
              <a:rPr lang="en-US" dirty="0"/>
              <a:t>TRUE: Leonard is harassed on the basis of sex because he is being harassed for failure to adhere to Margaret's sex stereotypes. </a:t>
            </a:r>
          </a:p>
          <a:p>
            <a:endParaRPr lang="en-US" dirty="0"/>
          </a:p>
          <a:p>
            <a:r>
              <a:rPr lang="en-US" dirty="0"/>
              <a:t>Leonard is also harassed on the basis of his perceived sexual orientation. It does not matter whether or not Leonard is a gay man in order for him to have a claim for sexual orientation harassment.</a:t>
            </a:r>
          </a:p>
          <a:p>
            <a:endParaRPr lang="en-US" dirty="0"/>
          </a:p>
          <a:p>
            <a:r>
              <a:rPr lang="en-US" dirty="0"/>
              <a:t>Leonard might also be considered a target of harassment on the basis of gender identity, which is a form of sex and/or disability discrimination prohibited by the Human Rights Law. Leonard should report Margaret's conduct, which is clearly a violation of the sexual harassment policy, to a person designated by his employer to receive complaints (i.e. his employer’s “designee”).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95</a:t>
            </a:fld>
            <a:endParaRPr lang="en-US" dirty="0">
              <a:solidFill>
                <a:prstClr val="black"/>
              </a:solidFill>
            </a:endParaRPr>
          </a:p>
        </p:txBody>
      </p:sp>
    </p:spTree>
    <p:extLst>
      <p:ext uri="{BB962C8B-B14F-4D97-AF65-F5344CB8AC3E}">
        <p14:creationId xmlns:p14="http://schemas.microsoft.com/office/powerpoint/2010/main" val="964489270"/>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Leonard decides that he is not going to get a fair chance at the promotion under these circumstances, and he complains to the employer's designee about Margaret's behavior. The designee does an investigation and tells Margaret that Leonard's jewelry is not in violation of any workplace rule, that she is to consider him for the position without regard for his gender, and that she must stop making harassing comments, asking Leonard intrusive questions, and gossiping about his personal life. Margaret stops her comments, questions, and gossiping, but she then recommends a woman be promoted to the open position. The woman promoted has much less experience than Leonard and lacks his two year degree in customer relations from a community college.</a:t>
            </a:r>
          </a:p>
          <a:p>
            <a:endParaRPr lang="en-US" dirty="0"/>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96</a:t>
            </a:fld>
            <a:endParaRPr lang="en-US" dirty="0">
              <a:solidFill>
                <a:prstClr val="black"/>
              </a:solidFill>
            </a:endParaRPr>
          </a:p>
        </p:txBody>
      </p:sp>
    </p:spTree>
    <p:extLst>
      <p:ext uri="{BB962C8B-B14F-4D97-AF65-F5344CB8AC3E}">
        <p14:creationId xmlns:p14="http://schemas.microsoft.com/office/powerpoint/2010/main" val="3168233847"/>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Leonard has likely been the target of discrimination on the basis of sex, sexual orientation and/or retaliation. True or False?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97</a:t>
            </a:fld>
            <a:endParaRPr lang="en-US" dirty="0">
              <a:solidFill>
                <a:prstClr val="black"/>
              </a:solidFill>
            </a:endParaRPr>
          </a:p>
        </p:txBody>
      </p:sp>
    </p:spTree>
    <p:extLst>
      <p:ext uri="{BB962C8B-B14F-4D97-AF65-F5344CB8AC3E}">
        <p14:creationId xmlns:p14="http://schemas.microsoft.com/office/powerpoint/2010/main" val="369139577"/>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97388" y="4424789"/>
            <a:ext cx="5579101" cy="4191905"/>
          </a:xfrm>
          <a:prstGeom prst="rect">
            <a:avLst/>
          </a:prstGeom>
        </p:spPr>
        <p:txBody>
          <a:bodyPr lIns="93049" tIns="46525" rIns="93049" bIns="46525">
            <a:normAutofit/>
          </a:bodyPr>
          <a:lstStyle/>
          <a:p>
            <a:r>
              <a:rPr lang="en-US" dirty="0"/>
              <a:t>Question 3. Leonard has likely been the target of discrimination on the basis of sex, sexual orientation and/or retaliation. True or False?</a:t>
            </a:r>
          </a:p>
          <a:p>
            <a:endParaRPr lang="en-US" dirty="0"/>
          </a:p>
          <a:p>
            <a:r>
              <a:rPr lang="en-US" dirty="0"/>
              <a:t>TRUE: We don't know Margaret's reason for not recommending Leonard for the promotion, but it is not looking good for Margaret. It appears that she is either biased against Leonard for the same reasons she harassed him, or she is retaliating because he complained, or both.</a:t>
            </a:r>
          </a:p>
          <a:p>
            <a:endParaRPr lang="en-US" dirty="0"/>
          </a:p>
          <a:p>
            <a:r>
              <a:rPr lang="en-US" dirty="0"/>
              <a:t>Leonard should speak further with the employer’s designee, and the circumstances of the promotion should be investigated. If it is found that Margaret had abused her supervisory authority by failing to fairly consider Leonard for the promotion, she should be subject to disciplinary action. This scenario shows that sometimes more severe action is needed in response to harassment complaints, in order to prevent discrimination in the future.</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98</a:t>
            </a:fld>
            <a:endParaRPr lang="en-US" dirty="0">
              <a:solidFill>
                <a:prstClr val="black"/>
              </a:solidFill>
            </a:endParaRPr>
          </a:p>
        </p:txBody>
      </p:sp>
    </p:spTree>
    <p:extLst>
      <p:ext uri="{BB962C8B-B14F-4D97-AF65-F5344CB8AC3E}">
        <p14:creationId xmlns:p14="http://schemas.microsoft.com/office/powerpoint/2010/main" val="6993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75667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940896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16611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976334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623065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4172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963666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082578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1765479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678709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3962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Content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7515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0"/>
            <a:ext cx="8229600" cy="339407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4637"/>
          </a:xfrm>
          <a:prstGeom prst="rect">
            <a:avLst/>
          </a:prstGeom>
        </p:spPr>
        <p:txBody>
          <a:bodyPr/>
          <a:lstStyle/>
          <a:p>
            <a:fld id="{ACED0365-0D65-4032-85A6-BECCAB4E9A68}" type="datetimeFigureOut">
              <a:rPr lang="en-US" smtClean="0"/>
              <a:pPr/>
              <a:t>11/13/2018</a:t>
            </a:fld>
            <a:endParaRPr lang="en-US" dirty="0"/>
          </a:p>
        </p:txBody>
      </p:sp>
      <p:sp>
        <p:nvSpPr>
          <p:cNvPr id="5" name="Footer Placeholder 4"/>
          <p:cNvSpPr>
            <a:spLocks noGrp="1"/>
          </p:cNvSpPr>
          <p:nvPr>
            <p:ph type="ftr" sz="quarter" idx="11"/>
          </p:nvPr>
        </p:nvSpPr>
        <p:spPr>
          <a:xfrm>
            <a:off x="3124200" y="4767263"/>
            <a:ext cx="2895600" cy="274637"/>
          </a:xfrm>
          <a:prstGeom prst="rect">
            <a:avLst/>
          </a:prstGeom>
        </p:spPr>
        <p:txBody>
          <a:bodyPr/>
          <a:lstStyle/>
          <a:p>
            <a:endParaRPr lang="en-US" dirty="0"/>
          </a:p>
        </p:txBody>
      </p:sp>
      <p:sp>
        <p:nvSpPr>
          <p:cNvPr id="6" name="Slide Number Placeholder 5"/>
          <p:cNvSpPr>
            <a:spLocks noGrp="1"/>
          </p:cNvSpPr>
          <p:nvPr>
            <p:ph type="sldNum" sz="quarter" idx="12"/>
          </p:nvPr>
        </p:nvSpPr>
        <p:spPr>
          <a:xfrm>
            <a:off x="6553200" y="4767263"/>
            <a:ext cx="2133600" cy="274637"/>
          </a:xfrm>
          <a:prstGeom prst="rect">
            <a:avLst/>
          </a:prstGeom>
        </p:spPr>
        <p:txBody>
          <a:bodyPr/>
          <a:lstStyle/>
          <a:p>
            <a:fld id="{A7754AA7-8025-408E-B296-E2B43FE08638}" type="slidenum">
              <a:rPr lang="en-US" smtClean="0"/>
              <a:pPr/>
              <a:t>‹#›</a:t>
            </a:fld>
            <a:endParaRPr lang="en-US" dirty="0"/>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6922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1549852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430013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CED0365-0D65-4032-85A6-BECCAB4E9A68}" type="datetimeFigureOut">
              <a:rPr lang="en-US" smtClean="0"/>
              <a:pPr/>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pPr/>
              <a:t>‹#›</a:t>
            </a:fld>
            <a:endParaRPr lang="en-US"/>
          </a:p>
        </p:txBody>
      </p:sp>
    </p:spTree>
    <p:extLst>
      <p:ext uri="{BB962C8B-B14F-4D97-AF65-F5344CB8AC3E}">
        <p14:creationId xmlns:p14="http://schemas.microsoft.com/office/powerpoint/2010/main" val="3383597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24.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theme" Target="../theme/theme5.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pPr/>
              <a:t>11/13/2018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pPr/>
              <a:t>‹#›</a:t>
            </a:fld>
            <a:endParaRPr lang="en-US"/>
          </a:p>
        </p:txBody>
      </p:sp>
      <p:sp>
        <p:nvSpPr>
          <p:cNvPr id="7" name="Rectangle 6"/>
          <p:cNvSpPr/>
          <p:nvPr/>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3714750"/>
            <a:ext cx="9144000" cy="76200"/>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0" y="1540453"/>
            <a:ext cx="533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25" name="Rectangle 24"/>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4135281"/>
      </p:ext>
    </p:extLst>
  </p:cSld>
  <p:clrMap bg1="lt1" tx1="dk1" bg2="lt2" tx2="dk2" accent1="accent1" accent2="accent2" accent3="accent3" accent4="accent4" accent5="accent5" accent6="accent6" hlink="hlink" folHlink="folHlink"/>
  <p:sldLayoutIdLst>
    <p:sldLayoutId id="2147483655" r:id="rId1"/>
    <p:sldLayoutId id="2147483687" r:id="rId2"/>
    <p:sldLayoutId id="2147483700" r:id="rId3"/>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pPr/>
              <a:t>11/13/2018</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pPr/>
              <a:t>‹#›</a:t>
            </a:fld>
            <a:endParaRPr lang="en-US"/>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solidFill>
                  <a:prstClr val="black">
                    <a:tint val="75000"/>
                  </a:prstClr>
                </a:solidFill>
              </a:rPr>
              <a:pPr/>
              <a:t>11/13/2018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Slide Number Placeholder 3"/>
          <p:cNvSpPr txBox="1">
            <a:spLocks/>
          </p:cNvSpPr>
          <p:nvPr/>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prstClr val="white"/>
                </a:solidFill>
              </a:rPr>
              <a:pPr/>
              <a:t>‹#›</a:t>
            </a:fld>
            <a:endParaRPr lang="en-US" sz="1200" dirty="0">
              <a:solidFill>
                <a:prstClr val="white"/>
              </a:solidFill>
            </a:endParaRPr>
          </a:p>
        </p:txBody>
      </p:sp>
      <p:sp>
        <p:nvSpPr>
          <p:cNvPr id="10" name="Rectangle 9"/>
          <p:cNvSpPr/>
          <p:nvPr/>
        </p:nvSpPr>
        <p:spPr>
          <a:xfrm>
            <a:off x="0" y="-19050"/>
            <a:ext cx="9144000" cy="81394"/>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3901111099"/>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2.xml"/><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5.xml"/><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6.xml"/><Relationship Id="rId1" Type="http://schemas.openxmlformats.org/officeDocument/2006/relationships/slideLayout" Target="../slideLayouts/slideLayout4.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8.xm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9.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1.xml"/><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2.xml"/><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3.xml"/><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4.xml"/><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5.xml"/><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7.xml"/><Relationship Id="rId1" Type="http://schemas.openxmlformats.org/officeDocument/2006/relationships/slideLayout" Target="../slideLayouts/slideLayout4.xml"/></Relationships>
</file>

<file path=ppt/slides/_rels/slide5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8.xml"/><Relationship Id="rId1" Type="http://schemas.openxmlformats.org/officeDocument/2006/relationships/slideLayout" Target="../slideLayouts/slideLayout4.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9.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6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0.xml"/><Relationship Id="rId1" Type="http://schemas.openxmlformats.org/officeDocument/2006/relationships/slideLayout" Target="../slideLayouts/slideLayout4.xml"/></Relationships>
</file>

<file path=ppt/slides/_rels/slide6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1.xml"/><Relationship Id="rId1" Type="http://schemas.openxmlformats.org/officeDocument/2006/relationships/slideLayout" Target="../slideLayouts/slideLayout4.xml"/></Relationships>
</file>

<file path=ppt/slides/_rels/slide6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2.xml"/><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3.xml"/><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4.xml"/><Relationship Id="rId1" Type="http://schemas.openxmlformats.org/officeDocument/2006/relationships/slideLayout" Target="../slideLayouts/slideLayout4.xml"/></Relationships>
</file>

<file path=ppt/slides/_rels/slide6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4.xml"/></Relationships>
</file>

<file path=ppt/slides/_rels/slide6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7.xml"/><Relationship Id="rId1" Type="http://schemas.openxmlformats.org/officeDocument/2006/relationships/slideLayout" Target="../slideLayouts/slideLayout4.xml"/></Relationships>
</file>

<file path=ppt/slides/_rels/slide6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8.xml"/><Relationship Id="rId1" Type="http://schemas.openxmlformats.org/officeDocument/2006/relationships/slideLayout" Target="../slideLayouts/slideLayout4.xml"/></Relationships>
</file>

<file path=ppt/slides/_rels/slide6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9.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0.xml"/><Relationship Id="rId1" Type="http://schemas.openxmlformats.org/officeDocument/2006/relationships/slideLayout" Target="../slideLayouts/slideLayout4.xml"/></Relationships>
</file>

<file path=ppt/slides/_rels/slide7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1.xml"/><Relationship Id="rId1" Type="http://schemas.openxmlformats.org/officeDocument/2006/relationships/slideLayout" Target="../slideLayouts/slideLayout4.xml"/></Relationships>
</file>

<file path=ppt/slides/_rels/slide7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2.xml"/><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3.xml"/><Relationship Id="rId1" Type="http://schemas.openxmlformats.org/officeDocument/2006/relationships/slideLayout" Target="../slideLayouts/slideLayout4.xml"/></Relationships>
</file>

<file path=ppt/slides/_rels/slide7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4.xml"/><Relationship Id="rId1" Type="http://schemas.openxmlformats.org/officeDocument/2006/relationships/slideLayout" Target="../slideLayouts/slideLayout4.xml"/></Relationships>
</file>

<file path=ppt/slides/_rels/slide7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5.xml"/><Relationship Id="rId1" Type="http://schemas.openxmlformats.org/officeDocument/2006/relationships/slideLayout" Target="../slideLayouts/slideLayout4.xml"/></Relationships>
</file>

<file path=ppt/slides/_rels/slide7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6.xml"/><Relationship Id="rId1" Type="http://schemas.openxmlformats.org/officeDocument/2006/relationships/slideLayout" Target="../slideLayouts/slideLayout4.xml"/></Relationships>
</file>

<file path=ppt/slides/_rels/slide7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7.xml"/><Relationship Id="rId1" Type="http://schemas.openxmlformats.org/officeDocument/2006/relationships/slideLayout" Target="../slideLayouts/slideLayout4.xml"/></Relationships>
</file>

<file path=ppt/slides/_rels/slide7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8.xml"/><Relationship Id="rId1" Type="http://schemas.openxmlformats.org/officeDocument/2006/relationships/slideLayout" Target="../slideLayouts/slideLayout4.xml"/></Relationships>
</file>

<file path=ppt/slides/_rels/slide7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8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0.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1.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4.xml"/></Relationships>
</file>

<file path=ppt/slides/_rels/slide8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3.xml"/><Relationship Id="rId1" Type="http://schemas.openxmlformats.org/officeDocument/2006/relationships/slideLayout" Target="../slideLayouts/slideLayout4.xm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4.xml"/><Relationship Id="rId1" Type="http://schemas.openxmlformats.org/officeDocument/2006/relationships/slideLayout" Target="../slideLayouts/slideLayout4.xml"/></Relationships>
</file>

<file path=ppt/slides/_rels/slide8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5.xml"/><Relationship Id="rId1" Type="http://schemas.openxmlformats.org/officeDocument/2006/relationships/slideLayout" Target="../slideLayouts/slideLayout4.xml"/></Relationships>
</file>

<file path=ppt/slides/_rels/slide8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6.xml"/><Relationship Id="rId1" Type="http://schemas.openxmlformats.org/officeDocument/2006/relationships/slideLayout" Target="../slideLayouts/slideLayout4.xml"/></Relationships>
</file>

<file path=ppt/slides/_rels/slide8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7.xml"/><Relationship Id="rId1" Type="http://schemas.openxmlformats.org/officeDocument/2006/relationships/slideLayout" Target="../slideLayouts/slideLayout4.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4.xml"/></Relationships>
</file>

<file path=ppt/slides/_rels/slide8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9.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4.xml"/></Relationships>
</file>

<file path=ppt/slides/_rels/slide9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1.xml"/><Relationship Id="rId1" Type="http://schemas.openxmlformats.org/officeDocument/2006/relationships/slideLayout" Target="../slideLayouts/slideLayout4.xml"/></Relationships>
</file>

<file path=ppt/slides/_rels/slide9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2.xml"/><Relationship Id="rId1" Type="http://schemas.openxmlformats.org/officeDocument/2006/relationships/slideLayout" Target="../slideLayouts/slideLayout4.xml"/></Relationships>
</file>

<file path=ppt/slides/_rels/slide9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3.xml"/><Relationship Id="rId1" Type="http://schemas.openxmlformats.org/officeDocument/2006/relationships/slideLayout" Target="../slideLayouts/slideLayout4.xml"/></Relationships>
</file>

<file path=ppt/slides/_rels/slide9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4.xml"/><Relationship Id="rId1" Type="http://schemas.openxmlformats.org/officeDocument/2006/relationships/slideLayout" Target="../slideLayouts/slideLayout4.xml"/></Relationships>
</file>

<file path=ppt/slides/_rels/slide9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5.xml"/><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4.xml"/></Relationships>
</file>

<file path=ppt/slides/_rels/slide9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7.xml"/><Relationship Id="rId1" Type="http://schemas.openxmlformats.org/officeDocument/2006/relationships/slideLayout" Target="../slideLayouts/slideLayout4.xml"/></Relationships>
</file>

<file path=ppt/slides/_rels/slide9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 y="209550"/>
            <a:ext cx="6858000" cy="2286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124" name="Rectangle 3"/>
          <p:cNvSpPr>
            <a:spLocks noChangeArrowheads="1"/>
          </p:cNvSpPr>
          <p:nvPr/>
        </p:nvSpPr>
        <p:spPr bwMode="auto">
          <a:xfrm>
            <a:off x="6263" y="209550"/>
            <a:ext cx="9144000" cy="3871381"/>
          </a:xfrm>
          <a:prstGeom prst="rect">
            <a:avLst/>
          </a:prstGeom>
          <a:noFill/>
          <a:ln w="9525">
            <a:noFill/>
            <a:miter lim="800000"/>
            <a:headEnd/>
            <a:tailEnd/>
          </a:ln>
        </p:spPr>
        <p:txBody>
          <a:bodyPr>
            <a:spAutoFit/>
          </a:bodyPr>
          <a:lstStyle/>
          <a:p>
            <a:pPr algn="ctr">
              <a:lnSpc>
                <a:spcPts val="2800"/>
              </a:lnSpc>
            </a:pPr>
            <a:r>
              <a:rPr lang="en-US" sz="4000" b="1" dirty="0">
                <a:solidFill>
                  <a:srgbClr val="002D73"/>
                </a:solidFill>
                <a:latin typeface="Arial" panose="020B0604020202020204" pitchFamily="34" charset="0"/>
                <a:cs typeface="Arial" panose="020B0604020202020204" pitchFamily="34" charset="0"/>
              </a:rPr>
              <a:t>TOWN OF HAMPTON’S</a:t>
            </a:r>
            <a:br>
              <a:rPr lang="en-US" sz="3200" b="1" dirty="0">
                <a:solidFill>
                  <a:srgbClr val="002D73"/>
                </a:solidFill>
                <a:latin typeface="Arial" panose="020B0604020202020204" pitchFamily="34" charset="0"/>
                <a:cs typeface="Arial" panose="020B0604020202020204" pitchFamily="34" charset="0"/>
              </a:rPr>
            </a:br>
            <a:endParaRPr lang="en-US" sz="800" b="1" dirty="0">
              <a:solidFill>
                <a:srgbClr val="002D73"/>
              </a:solidFill>
              <a:latin typeface="Arial" panose="020B0604020202020204" pitchFamily="34" charset="0"/>
              <a:cs typeface="Arial" panose="020B0604020202020204" pitchFamily="34" charset="0"/>
            </a:endParaRPr>
          </a:p>
          <a:p>
            <a:pPr algn="ctr">
              <a:lnSpc>
                <a:spcPts val="3700"/>
              </a:lnSpc>
            </a:pPr>
            <a:r>
              <a:rPr lang="en-US" sz="4000" b="1" dirty="0">
                <a:solidFill>
                  <a:srgbClr val="7030A0"/>
                </a:solidFill>
                <a:latin typeface="Arial" panose="020B0604020202020204" pitchFamily="34" charset="0"/>
                <a:cs typeface="Arial" panose="020B0604020202020204" pitchFamily="34" charset="0"/>
              </a:rPr>
              <a:t>SEXUAL HARASSMENT </a:t>
            </a:r>
          </a:p>
          <a:p>
            <a:pPr algn="ctr">
              <a:lnSpc>
                <a:spcPts val="3700"/>
              </a:lnSpc>
            </a:pPr>
            <a:r>
              <a:rPr lang="en-US" sz="4000" b="1" dirty="0">
                <a:solidFill>
                  <a:srgbClr val="7030A0"/>
                </a:solidFill>
                <a:latin typeface="Arial" panose="020B0604020202020204" pitchFamily="34" charset="0"/>
                <a:cs typeface="Arial" panose="020B0604020202020204" pitchFamily="34" charset="0"/>
              </a:rPr>
              <a:t>PREVENTION TRAINING</a:t>
            </a:r>
          </a:p>
          <a:p>
            <a:pPr algn="ctr">
              <a:lnSpc>
                <a:spcPts val="3700"/>
              </a:lnSpc>
            </a:pPr>
            <a:r>
              <a:rPr lang="en-US" sz="4000" b="1" dirty="0">
                <a:solidFill>
                  <a:srgbClr val="7030A0"/>
                </a:solidFill>
                <a:latin typeface="Arial" panose="020B0604020202020204" pitchFamily="34" charset="0"/>
                <a:cs typeface="Arial" panose="020B0604020202020204" pitchFamily="34" charset="0"/>
              </a:rPr>
              <a:t>&amp;</a:t>
            </a:r>
          </a:p>
          <a:p>
            <a:pPr algn="ctr">
              <a:lnSpc>
                <a:spcPts val="3700"/>
              </a:lnSpc>
            </a:pPr>
            <a:r>
              <a:rPr lang="en-US" sz="4000" b="1" dirty="0">
                <a:solidFill>
                  <a:srgbClr val="7030A0"/>
                </a:solidFill>
                <a:latin typeface="Arial" panose="020B0604020202020204" pitchFamily="34" charset="0"/>
                <a:cs typeface="Arial" panose="020B0604020202020204" pitchFamily="34" charset="0"/>
              </a:rPr>
              <a:t>CASE STUDIES</a:t>
            </a:r>
          </a:p>
          <a:p>
            <a:pPr algn="ctr">
              <a:lnSpc>
                <a:spcPts val="5000"/>
              </a:lnSpc>
            </a:pPr>
            <a:br>
              <a:rPr lang="en-US" sz="4800" b="1" dirty="0">
                <a:solidFill>
                  <a:srgbClr val="002D73"/>
                </a:solidFill>
                <a:latin typeface="Arial" panose="020B0604020202020204" pitchFamily="34" charset="0"/>
                <a:cs typeface="Arial" panose="020B0604020202020204" pitchFamily="34" charset="0"/>
              </a:rPr>
            </a:br>
            <a:r>
              <a:rPr lang="en-US" sz="1400" b="1" dirty="0">
                <a:solidFill>
                  <a:srgbClr val="002D73"/>
                </a:solidFill>
                <a:latin typeface="Arial" panose="020B0604020202020204" pitchFamily="34" charset="0"/>
                <a:cs typeface="Arial" panose="020B0604020202020204" pitchFamily="34" charset="0"/>
              </a:rPr>
              <a:t>NEW YORK STATE</a:t>
            </a:r>
            <a:endParaRPr lang="en-US" sz="1400" dirty="0">
              <a:latin typeface="Arial" panose="020B0604020202020204" pitchFamily="34" charset="0"/>
              <a:cs typeface="Arial" panose="020B0604020202020204" pitchFamily="34" charset="0"/>
            </a:endParaRPr>
          </a:p>
        </p:txBody>
      </p:sp>
      <p:pic>
        <p:nvPicPr>
          <p:cNvPr id="3" name="Picture 2" descr="logo for harassment-whit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60400" y="4171950"/>
            <a:ext cx="2931200" cy="76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Anyone in the workplace:</a:t>
            </a:r>
          </a:p>
          <a:p>
            <a:pPr>
              <a:lnSpc>
                <a:spcPts val="2800"/>
              </a:lnSpc>
              <a:spcBef>
                <a:spcPts val="600"/>
              </a:spcBef>
            </a:pPr>
            <a:r>
              <a:rPr lang="en-US" sz="2400" dirty="0">
                <a:solidFill>
                  <a:srgbClr val="646569"/>
                </a:solidFill>
              </a:rPr>
              <a:t>A coworker</a:t>
            </a:r>
          </a:p>
          <a:p>
            <a:pPr>
              <a:lnSpc>
                <a:spcPts val="2800"/>
              </a:lnSpc>
              <a:spcBef>
                <a:spcPts val="600"/>
              </a:spcBef>
            </a:pPr>
            <a:r>
              <a:rPr lang="en-US" sz="2400" dirty="0">
                <a:solidFill>
                  <a:srgbClr val="646569"/>
                </a:solidFill>
              </a:rPr>
              <a:t>A supervisor or manager</a:t>
            </a:r>
          </a:p>
          <a:p>
            <a:pPr>
              <a:lnSpc>
                <a:spcPts val="2800"/>
              </a:lnSpc>
              <a:spcBef>
                <a:spcPts val="600"/>
              </a:spcBef>
            </a:pPr>
            <a:r>
              <a:rPr lang="en-US" sz="2400" dirty="0">
                <a:solidFill>
                  <a:srgbClr val="646569"/>
                </a:solidFill>
              </a:rPr>
              <a:t>Any third-party (non-employee, intern, vendor, customer, etc.)</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Who can be the Perpetrator?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733550"/>
            <a:ext cx="8458200" cy="3276600"/>
          </a:xfrm>
        </p:spPr>
        <p:txBody>
          <a:bodyPr>
            <a:noAutofit/>
          </a:bodyPr>
          <a:lstStyle/>
          <a:p>
            <a:pPr marL="0" lvl="0" indent="0">
              <a:buNone/>
            </a:pPr>
            <a:r>
              <a:rPr lang="en-US" sz="2400" b="1" dirty="0">
                <a:solidFill>
                  <a:srgbClr val="646569"/>
                </a:solidFill>
              </a:rPr>
              <a:t>Whenever and wherever employees are fulfilling their work responsibilities, including:</a:t>
            </a:r>
            <a:endParaRPr lang="en-US" sz="2400" dirty="0">
              <a:solidFill>
                <a:srgbClr val="646569"/>
              </a:solidFill>
            </a:endParaRPr>
          </a:p>
          <a:p>
            <a:pPr>
              <a:lnSpc>
                <a:spcPts val="2800"/>
              </a:lnSpc>
              <a:spcBef>
                <a:spcPts val="600"/>
              </a:spcBef>
            </a:pPr>
            <a:r>
              <a:rPr lang="en-US" sz="2400" dirty="0">
                <a:solidFill>
                  <a:srgbClr val="646569"/>
                </a:solidFill>
              </a:rPr>
              <a:t>Employer-sponsored events</a:t>
            </a:r>
          </a:p>
          <a:p>
            <a:pPr>
              <a:lnSpc>
                <a:spcPts val="2800"/>
              </a:lnSpc>
              <a:spcBef>
                <a:spcPts val="600"/>
              </a:spcBef>
            </a:pPr>
            <a:r>
              <a:rPr lang="en-US" sz="2400" dirty="0">
                <a:solidFill>
                  <a:srgbClr val="646569"/>
                </a:solidFill>
              </a:rPr>
              <a:t>Conferences</a:t>
            </a:r>
          </a:p>
          <a:p>
            <a:pPr>
              <a:lnSpc>
                <a:spcPts val="2800"/>
              </a:lnSpc>
              <a:spcBef>
                <a:spcPts val="600"/>
              </a:spcBef>
            </a:pPr>
            <a:r>
              <a:rPr lang="en-US" sz="2400" dirty="0">
                <a:solidFill>
                  <a:srgbClr val="646569"/>
                </a:solidFill>
              </a:rPr>
              <a:t>Office parties</a:t>
            </a:r>
          </a:p>
          <a:p>
            <a:pPr>
              <a:lnSpc>
                <a:spcPts val="2800"/>
              </a:lnSpc>
              <a:spcBef>
                <a:spcPts val="600"/>
              </a:spcBef>
            </a:pPr>
            <a:r>
              <a:rPr lang="en-US" sz="2400" dirty="0">
                <a:solidFill>
                  <a:srgbClr val="646569"/>
                </a:solidFill>
              </a:rPr>
              <a:t>Off-site or during non-work hours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
        <p:nvSpPr>
          <p:cNvPr id="6" name="Title 1"/>
          <p:cNvSpPr txBox="1">
            <a:spLocks/>
          </p:cNvSpPr>
          <p:nvPr/>
        </p:nvSpPr>
        <p:spPr>
          <a:xfrm>
            <a:off x="30480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Where Can Workplace Sexual Harassment Occur?</a:t>
            </a:r>
          </a:p>
        </p:txBody>
      </p:sp>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Harassing a person because that person does not conform to gender stereotypes is sexual harassment.</a:t>
            </a:r>
          </a:p>
          <a:p>
            <a:pPr marL="0" lvl="0" indent="0">
              <a:buNone/>
            </a:pPr>
            <a:endParaRPr lang="en-US" sz="2400" b="1" dirty="0">
              <a:solidFill>
                <a:srgbClr val="646569"/>
              </a:solidFill>
            </a:endParaRPr>
          </a:p>
          <a:p>
            <a:pPr marL="0" lvl="0" indent="0">
              <a:buNone/>
            </a:pPr>
            <a:r>
              <a:rPr lang="en-US" sz="2400" b="1" dirty="0">
                <a:solidFill>
                  <a:srgbClr val="646569"/>
                </a:solidFill>
              </a:rPr>
              <a:t>Harassment because someone is performing a job that is usually or was previously performed mostly by persons of a different sex is sex discrimination.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Sex Stereotyping</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955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Retaliation</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987003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employee engaged in “protected activity” is protected by law from being retaliated against.</a:t>
            </a:r>
            <a:endParaRPr lang="en-US" sz="2400" dirty="0">
              <a:solidFill>
                <a:srgbClr val="646569"/>
              </a:solidFill>
            </a:endParaRPr>
          </a:p>
          <a:p>
            <a:pPr marL="0" lvl="0" indent="0">
              <a:spcBef>
                <a:spcPts val="0"/>
              </a:spcBef>
              <a:buNone/>
            </a:pPr>
            <a:endParaRPr lang="en-US" sz="2400" b="1" dirty="0">
              <a:solidFill>
                <a:srgbClr val="646569"/>
              </a:solidFill>
            </a:endParaRPr>
          </a:p>
          <a:p>
            <a:pPr marL="0" lvl="0" indent="0">
              <a:buNone/>
            </a:pPr>
            <a:r>
              <a:rPr lang="en-US" sz="2400" b="1" dirty="0">
                <a:solidFill>
                  <a:srgbClr val="646569"/>
                </a:solidFill>
              </a:rPr>
              <a:t>Protected activities include:</a:t>
            </a:r>
          </a:p>
          <a:p>
            <a:pPr>
              <a:lnSpc>
                <a:spcPts val="2800"/>
              </a:lnSpc>
              <a:spcBef>
                <a:spcPts val="600"/>
              </a:spcBef>
            </a:pPr>
            <a:r>
              <a:rPr lang="en-US" sz="2400" dirty="0">
                <a:solidFill>
                  <a:srgbClr val="646569"/>
                </a:solidFill>
              </a:rPr>
              <a:t>Making a complaint about harassment or suspected harassment</a:t>
            </a:r>
          </a:p>
          <a:p>
            <a:pPr>
              <a:lnSpc>
                <a:spcPts val="2800"/>
              </a:lnSpc>
              <a:spcBef>
                <a:spcPts val="600"/>
              </a:spcBef>
            </a:pPr>
            <a:r>
              <a:rPr lang="en-US" sz="2400" dirty="0">
                <a:solidFill>
                  <a:srgbClr val="646569"/>
                </a:solidFill>
              </a:rPr>
              <a:t>Providing information during an investigation</a:t>
            </a:r>
          </a:p>
          <a:p>
            <a:pPr>
              <a:lnSpc>
                <a:spcPts val="2800"/>
              </a:lnSpc>
              <a:spcBef>
                <a:spcPts val="600"/>
              </a:spcBef>
            </a:pPr>
            <a:r>
              <a:rPr lang="en-US" sz="2400" dirty="0">
                <a:solidFill>
                  <a:srgbClr val="646569"/>
                </a:solidFill>
              </a:rPr>
              <a:t>Testifying in connection with complaint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Protected Activities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action to alter an employee’s terms and conditions of employment </a:t>
            </a:r>
            <a:r>
              <a:rPr lang="en-US" sz="2400" b="1" i="1" dirty="0">
                <a:solidFill>
                  <a:srgbClr val="646569"/>
                </a:solidFill>
              </a:rPr>
              <a:t>because</a:t>
            </a:r>
            <a:r>
              <a:rPr lang="en-US" sz="2400" b="1" dirty="0">
                <a:solidFill>
                  <a:srgbClr val="646569"/>
                </a:solidFill>
              </a:rPr>
              <a:t> that individual engaged in protected activities.</a:t>
            </a:r>
          </a:p>
          <a:p>
            <a:pPr marL="0" lvl="0" indent="0">
              <a:buNone/>
            </a:pPr>
            <a:endParaRPr lang="en-US" sz="2400" b="1" dirty="0">
              <a:solidFill>
                <a:srgbClr val="646569"/>
              </a:solidFill>
            </a:endParaRPr>
          </a:p>
          <a:p>
            <a:pPr marL="0" lvl="0" indent="0">
              <a:buNone/>
            </a:pPr>
            <a:r>
              <a:rPr lang="en-US" sz="2400" b="1" dirty="0">
                <a:solidFill>
                  <a:srgbClr val="646569"/>
                </a:solidFill>
              </a:rPr>
              <a:t>Examples:</a:t>
            </a:r>
          </a:p>
          <a:p>
            <a:r>
              <a:rPr lang="en-US" sz="2400" dirty="0">
                <a:solidFill>
                  <a:srgbClr val="646569"/>
                </a:solidFill>
              </a:rPr>
              <a:t>Sudden change in work schedule or work location</a:t>
            </a:r>
          </a:p>
          <a:p>
            <a:r>
              <a:rPr lang="en-US" sz="2400" dirty="0">
                <a:solidFill>
                  <a:srgbClr val="646569"/>
                </a:solidFill>
              </a:rPr>
              <a:t>Demotion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Retaliation?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282861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 negative employment action is not retaliatory merely because it occurs after the employee engages in protected activity.</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Not Retaliation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5031266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266950"/>
            <a:ext cx="4572000" cy="1390979"/>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Supervisor’s Responsibility</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2749938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Supervisors are held to a high standard of behavior. They are:</a:t>
            </a:r>
          </a:p>
          <a:p>
            <a:pPr>
              <a:lnSpc>
                <a:spcPts val="2800"/>
              </a:lnSpc>
              <a:spcBef>
                <a:spcPts val="600"/>
              </a:spcBef>
            </a:pPr>
            <a:r>
              <a:rPr lang="en-US" sz="2400" dirty="0">
                <a:solidFill>
                  <a:srgbClr val="646569"/>
                </a:solidFill>
              </a:rPr>
              <a:t>Required to report any harassment reported to them or which they observe.</a:t>
            </a:r>
          </a:p>
          <a:p>
            <a:pPr>
              <a:lnSpc>
                <a:spcPts val="2800"/>
              </a:lnSpc>
              <a:spcBef>
                <a:spcPts val="600"/>
              </a:spcBef>
            </a:pPr>
            <a:r>
              <a:rPr lang="en-US" sz="2400" dirty="0">
                <a:solidFill>
                  <a:srgbClr val="646569"/>
                </a:solidFill>
              </a:rPr>
              <a:t>Responsible for any harassment or discrimination they should have known about.</a:t>
            </a:r>
          </a:p>
          <a:p>
            <a:pPr>
              <a:lnSpc>
                <a:spcPts val="2800"/>
              </a:lnSpc>
              <a:spcBef>
                <a:spcPts val="600"/>
              </a:spcBef>
            </a:pPr>
            <a:r>
              <a:rPr lang="en-US" sz="2400" dirty="0">
                <a:solidFill>
                  <a:srgbClr val="646569"/>
                </a:solidFill>
              </a:rPr>
              <a:t>Expected to model appropriate behavior.</a:t>
            </a:r>
          </a:p>
          <a:p>
            <a:pPr>
              <a:lnSpc>
                <a:spcPts val="2800"/>
              </a:lnSpc>
              <a:spcBef>
                <a:spcPts val="600"/>
              </a:spcBef>
            </a:pP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The Supervisor's Responsibility</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57927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lnSpc>
                <a:spcPts val="2800"/>
              </a:lnSpc>
              <a:spcBef>
                <a:spcPts val="600"/>
              </a:spcBef>
              <a:buNone/>
            </a:pPr>
            <a:r>
              <a:rPr lang="en-US" sz="2400" b="1" dirty="0">
                <a:solidFill>
                  <a:srgbClr val="646569"/>
                </a:solidFill>
              </a:rPr>
              <a:t>Supervisors must report any harassment that they observe or know of, even if no one is objecting to it.</a:t>
            </a:r>
            <a:endParaRPr lang="en-US" sz="2400" dirty="0">
              <a:solidFill>
                <a:srgbClr val="646569"/>
              </a:solidFill>
            </a:endParaRPr>
          </a:p>
          <a:p>
            <a:pPr>
              <a:lnSpc>
                <a:spcPts val="2800"/>
              </a:lnSpc>
              <a:spcBef>
                <a:spcPts val="600"/>
              </a:spcBef>
            </a:pPr>
            <a:r>
              <a:rPr lang="en-US" sz="2400" dirty="0">
                <a:solidFill>
                  <a:srgbClr val="646569"/>
                </a:solidFill>
              </a:rPr>
              <a:t>Harassment must be promptly reported to the employer.</a:t>
            </a:r>
          </a:p>
          <a:p>
            <a:pPr>
              <a:lnSpc>
                <a:spcPts val="2800"/>
              </a:lnSpc>
              <a:spcBef>
                <a:spcPts val="600"/>
              </a:spcBef>
            </a:pPr>
            <a:r>
              <a:rPr lang="en-US" sz="2400" dirty="0">
                <a:solidFill>
                  <a:srgbClr val="646569"/>
                </a:solidFill>
              </a:rPr>
              <a:t>Supervisors will be subject to discipline for failing to report suspected sexual harassment. </a:t>
            </a:r>
          </a:p>
          <a:p>
            <a:pPr>
              <a:lnSpc>
                <a:spcPts val="2800"/>
              </a:lnSpc>
              <a:spcBef>
                <a:spcPts val="600"/>
              </a:spcBef>
            </a:pPr>
            <a:r>
              <a:rPr lang="en-US" sz="2400" dirty="0">
                <a:solidFill>
                  <a:srgbClr val="646569"/>
                </a:solidFill>
              </a:rPr>
              <a:t>Supervisors will also be subject to discipline for engaging in retaliation.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Mandatory Reporting</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282861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955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Introduction</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8888216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What Should </a:t>
            </a:r>
            <a:br>
              <a:rPr lang="en-US" sz="4800" b="1" dirty="0">
                <a:solidFill>
                  <a:schemeClr val="bg1"/>
                </a:solidFill>
                <a:latin typeface="Arial" panose="020B0604020202020204" pitchFamily="34" charset="0"/>
                <a:cs typeface="Arial" panose="020B0604020202020204" pitchFamily="34" charset="0"/>
              </a:rPr>
            </a:br>
            <a:r>
              <a:rPr lang="en-US" sz="4800" b="1" dirty="0">
                <a:solidFill>
                  <a:schemeClr val="bg1"/>
                </a:solidFill>
                <a:latin typeface="Arial" panose="020B0604020202020204" pitchFamily="34" charset="0"/>
                <a:cs typeface="Arial" panose="020B0604020202020204" pitchFamily="34" charset="0"/>
              </a:rPr>
              <a:t>I Do If I Am Harassed?</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268563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657600"/>
          </a:xfrm>
        </p:spPr>
        <p:txBody>
          <a:bodyPr>
            <a:noAutofit/>
          </a:bodyPr>
          <a:lstStyle/>
          <a:p>
            <a:pPr marL="0" lvl="0" indent="0">
              <a:buNone/>
            </a:pPr>
            <a:r>
              <a:rPr lang="en-US" sz="2400" b="1" dirty="0">
                <a:solidFill>
                  <a:srgbClr val="646569"/>
                </a:solidFill>
              </a:rPr>
              <a:t>We will provide you with a complaint form to report harassment and file complaints. Submit it to:</a:t>
            </a:r>
          </a:p>
          <a:p>
            <a:pPr marL="0" lvl="0" indent="0">
              <a:buNone/>
            </a:pPr>
            <a:endParaRPr lang="en-US" sz="2400" b="1" dirty="0">
              <a:solidFill>
                <a:srgbClr val="646569"/>
              </a:solidFill>
            </a:endParaRPr>
          </a:p>
          <a:p>
            <a:pPr marL="0" indent="0" algn="ctr">
              <a:buNone/>
            </a:pPr>
            <a:r>
              <a:rPr lang="en-US" sz="2400" b="1" dirty="0"/>
              <a:t>TOWN OF HAMPTON TOWN SUPERVISOR</a:t>
            </a:r>
            <a:br>
              <a:rPr lang="en-US" sz="2400" b="1" dirty="0"/>
            </a:br>
            <a:r>
              <a:rPr lang="en-US" sz="2400" b="1" dirty="0"/>
              <a:t>STATE ROUTE 22A (518) 282-9830</a:t>
            </a:r>
            <a:br>
              <a:rPr lang="en-US" sz="2400" b="1" dirty="0"/>
            </a:br>
            <a:r>
              <a:rPr lang="en-US" sz="2400" b="1" dirty="0"/>
              <a:t>www.HAMPTONNY.ORG</a:t>
            </a:r>
            <a:endParaRPr lang="en-US" sz="2400" dirty="0"/>
          </a:p>
          <a:p>
            <a:pPr marL="0" indent="0">
              <a:lnSpc>
                <a:spcPts val="2800"/>
              </a:lnSpc>
              <a:spcBef>
                <a:spcPts val="600"/>
              </a:spcBef>
              <a:buNone/>
            </a:pPr>
            <a:endParaRPr lang="en-US" sz="2400" b="1" dirty="0">
              <a:solidFill>
                <a:srgbClr val="646569"/>
              </a:solidFill>
            </a:endParaRPr>
          </a:p>
          <a:p>
            <a:pPr marL="0" indent="0">
              <a:lnSpc>
                <a:spcPts val="2800"/>
              </a:lnSpc>
              <a:spcBef>
                <a:spcPts val="600"/>
              </a:spcBef>
              <a:buNone/>
            </a:pPr>
            <a:r>
              <a:rPr lang="en-US" sz="2400" b="1" dirty="0">
                <a:solidFill>
                  <a:srgbClr val="646569"/>
                </a:solidFill>
              </a:rPr>
              <a:t>You may also make reports verbally.</a:t>
            </a: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Should I Do If I Am Harassed?</a:t>
            </a:r>
          </a:p>
        </p:txBody>
      </p:sp>
    </p:spTree>
    <p:extLst>
      <p:ext uri="{BB962C8B-B14F-4D97-AF65-F5344CB8AC3E}">
        <p14:creationId xmlns:p14="http://schemas.microsoft.com/office/powerpoint/2010/main" val="50312669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885950"/>
            <a:ext cx="8458200" cy="3257550"/>
          </a:xfrm>
        </p:spPr>
        <p:txBody>
          <a:bodyPr>
            <a:noAutofit/>
          </a:bodyPr>
          <a:lstStyle/>
          <a:p>
            <a:pPr marL="0" lvl="0" indent="0">
              <a:buNone/>
            </a:pPr>
            <a:r>
              <a:rPr lang="en-US" sz="2400" b="1" dirty="0">
                <a:solidFill>
                  <a:srgbClr val="646569"/>
                </a:solidFill>
              </a:rPr>
              <a:t>Anyone who witnesses or becomes aware of potential instances of sexual harassment should report it to the TOWN OF HAMPTON TOWN SUPERVISOR.</a:t>
            </a:r>
          </a:p>
          <a:p>
            <a:pPr marL="0" lvl="0" indent="0">
              <a:buNone/>
            </a:pPr>
            <a:endParaRPr lang="en-US" sz="2400" b="1" dirty="0">
              <a:solidFill>
                <a:srgbClr val="646569"/>
              </a:solidFill>
            </a:endParaRPr>
          </a:p>
          <a:p>
            <a:pPr marL="0" lvl="0" indent="0">
              <a:buNone/>
            </a:pPr>
            <a:r>
              <a:rPr lang="en-US" sz="2400" b="1" dirty="0">
                <a:solidFill>
                  <a:srgbClr val="646569"/>
                </a:solidFill>
              </a:rPr>
              <a:t>It is unlawful for an employer to retaliate against you for reporting suspected sexual harassment or assisting in any investigation.</a:t>
            </a:r>
            <a:endParaRPr lang="en-US" sz="2400" dirty="0">
              <a:solidFill>
                <a:srgbClr val="646569"/>
              </a:solidFill>
            </a:endParaRPr>
          </a:p>
        </p:txBody>
      </p:sp>
      <p:sp>
        <p:nvSpPr>
          <p:cNvPr id="5" name="Title 1"/>
          <p:cNvSpPr txBox="1">
            <a:spLocks/>
          </p:cNvSpPr>
          <p:nvPr/>
        </p:nvSpPr>
        <p:spPr>
          <a:xfrm>
            <a:off x="30480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Should I Do If I Witness Sexual Harassment?</a:t>
            </a:r>
          </a:p>
        </p:txBody>
      </p:sp>
    </p:spTree>
    <p:extLst>
      <p:ext uri="{BB962C8B-B14F-4D97-AF65-F5344CB8AC3E}">
        <p14:creationId xmlns:p14="http://schemas.microsoft.com/office/powerpoint/2010/main" val="17821806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a:solidFill>
                  <a:srgbClr val="646569"/>
                </a:solidFill>
              </a:rPr>
              <a:t>Anyone who engages in sexual harassment or retaliation will be subject to remedial and/or disciplinary action.</a:t>
            </a:r>
          </a:p>
          <a:p>
            <a:pPr>
              <a:lnSpc>
                <a:spcPts val="2800"/>
              </a:lnSpc>
              <a:spcBef>
                <a:spcPts val="600"/>
              </a:spcBef>
            </a:pPr>
            <a:r>
              <a:rPr lang="en-US" sz="2400">
                <a:solidFill>
                  <a:srgbClr val="646569"/>
                </a:solidFill>
              </a:rPr>
              <a:t>An investigation of any complaint should be commenced immediately and completed as soon as possible.</a:t>
            </a:r>
          </a:p>
          <a:p>
            <a:pPr>
              <a:lnSpc>
                <a:spcPts val="2800"/>
              </a:lnSpc>
              <a:spcBef>
                <a:spcPts val="600"/>
              </a:spcBef>
            </a:pPr>
            <a:r>
              <a:rPr lang="en-US" sz="2400">
                <a:solidFill>
                  <a:srgbClr val="646569"/>
                </a:solidFill>
              </a:rPr>
              <a:t>The investigation will be kept confidential to the extent possible.</a:t>
            </a:r>
          </a:p>
          <a:p>
            <a:pPr>
              <a:lnSpc>
                <a:spcPts val="2800"/>
              </a:lnSpc>
              <a:spcBef>
                <a:spcPts val="600"/>
              </a:spcBef>
            </a:pPr>
            <a:r>
              <a:rPr lang="en-US" sz="2400">
                <a:solidFill>
                  <a:srgbClr val="646569"/>
                </a:solidFill>
              </a:rPr>
              <a:t>Any employee may be required to cooperate as needed in an investigation.</a:t>
            </a: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Investigation and Corrective Action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579275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237467"/>
            <a:ext cx="8717280" cy="3790950"/>
          </a:xfrm>
        </p:spPr>
        <p:txBody>
          <a:bodyPr>
            <a:noAutofit/>
          </a:bodyPr>
          <a:lstStyle/>
          <a:p>
            <a:pPr>
              <a:lnSpc>
                <a:spcPts val="2800"/>
              </a:lnSpc>
              <a:spcBef>
                <a:spcPts val="600"/>
              </a:spcBef>
            </a:pPr>
            <a:r>
              <a:rPr lang="en-US" sz="2400" dirty="0">
                <a:solidFill>
                  <a:srgbClr val="646569"/>
                </a:solidFill>
              </a:rPr>
              <a:t>The LTOWN OF HAMPTON’S TOWN SUPERVISOR will conduct an immediate review of the allegations, and take any interim actions</a:t>
            </a:r>
          </a:p>
          <a:p>
            <a:pPr>
              <a:lnSpc>
                <a:spcPts val="2800"/>
              </a:lnSpc>
              <a:spcBef>
                <a:spcPts val="600"/>
              </a:spcBef>
            </a:pPr>
            <a:r>
              <a:rPr lang="en-US" sz="2400" dirty="0">
                <a:solidFill>
                  <a:srgbClr val="646569"/>
                </a:solidFill>
              </a:rPr>
              <a:t>Relevant documents, emails or phone records will be requested, preserved and obtained.</a:t>
            </a:r>
          </a:p>
          <a:p>
            <a:pPr>
              <a:lnSpc>
                <a:spcPts val="2800"/>
              </a:lnSpc>
              <a:spcBef>
                <a:spcPts val="600"/>
              </a:spcBef>
            </a:pPr>
            <a:r>
              <a:rPr lang="en-US" sz="2400" dirty="0">
                <a:solidFill>
                  <a:srgbClr val="646569"/>
                </a:solidFill>
              </a:rPr>
              <a:t>Interviews will be conducted</a:t>
            </a:r>
          </a:p>
          <a:p>
            <a:pPr>
              <a:lnSpc>
                <a:spcPts val="2800"/>
              </a:lnSpc>
              <a:spcBef>
                <a:spcPts val="600"/>
              </a:spcBef>
            </a:pPr>
            <a:r>
              <a:rPr lang="en-US" sz="2400" dirty="0">
                <a:solidFill>
                  <a:srgbClr val="646569"/>
                </a:solidFill>
              </a:rPr>
              <a:t>The individual who complained and the individual(s) accused of sexual harassment are notified of final determination and that appropriate administrative action has been taken.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Investigation Process</a:t>
            </a:r>
          </a:p>
        </p:txBody>
      </p:sp>
    </p:spTree>
    <p:extLst>
      <p:ext uri="{BB962C8B-B14F-4D97-AF65-F5344CB8AC3E}">
        <p14:creationId xmlns:p14="http://schemas.microsoft.com/office/powerpoint/2010/main" val="2829787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Additional Protections and Remedies</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058328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 complaint alleging violation of the Human Rights Law may be filed either with DHR or in NYS Supreme Court.</a:t>
            </a:r>
          </a:p>
          <a:p>
            <a:pPr>
              <a:lnSpc>
                <a:spcPts val="2800"/>
              </a:lnSpc>
              <a:spcBef>
                <a:spcPts val="600"/>
              </a:spcBef>
            </a:pPr>
            <a:endParaRPr lang="en-US" sz="2400" dirty="0">
              <a:solidFill>
                <a:srgbClr val="646569"/>
              </a:solidFill>
            </a:endParaRPr>
          </a:p>
          <a:p>
            <a:pPr>
              <a:lnSpc>
                <a:spcPts val="2800"/>
              </a:lnSpc>
              <a:spcBef>
                <a:spcPts val="600"/>
              </a:spcBef>
            </a:pPr>
            <a:r>
              <a:rPr lang="en-US" sz="2400" dirty="0">
                <a:solidFill>
                  <a:srgbClr val="646569"/>
                </a:solidFill>
              </a:rPr>
              <a:t>Complaints may be filed with DHR any time </a:t>
            </a:r>
            <a:r>
              <a:rPr lang="en-US" sz="2400" b="1" dirty="0">
                <a:solidFill>
                  <a:srgbClr val="646569"/>
                </a:solidFill>
              </a:rPr>
              <a:t>within one year</a:t>
            </a:r>
            <a:r>
              <a:rPr lang="en-US" sz="2400" dirty="0">
                <a:solidFill>
                  <a:srgbClr val="646569"/>
                </a:solidFill>
              </a:rPr>
              <a:t> of the alleged sexual harassment.</a:t>
            </a:r>
          </a:p>
          <a:p>
            <a:pPr>
              <a:lnSpc>
                <a:spcPts val="2800"/>
              </a:lnSpc>
              <a:spcBef>
                <a:spcPts val="600"/>
              </a:spcBef>
            </a:pPr>
            <a:r>
              <a:rPr lang="en-US" sz="2400" dirty="0">
                <a:solidFill>
                  <a:srgbClr val="646569"/>
                </a:solidFill>
              </a:rPr>
              <a:t>You do not need to have an attorney to file.</a:t>
            </a:r>
          </a:p>
          <a:p>
            <a:pPr>
              <a:lnSpc>
                <a:spcPts val="2800"/>
              </a:lnSpc>
              <a:spcBef>
                <a:spcPts val="600"/>
              </a:spcBef>
            </a:pPr>
            <a:r>
              <a:rPr lang="en-US" sz="2400" dirty="0">
                <a:solidFill>
                  <a:srgbClr val="646569"/>
                </a:solidFill>
              </a:rPr>
              <a:t>More information: </a:t>
            </a:r>
            <a:r>
              <a:rPr lang="en-US" sz="2400" b="1" dirty="0" err="1">
                <a:solidFill>
                  <a:srgbClr val="646569"/>
                </a:solidFill>
              </a:rPr>
              <a:t>www.DHR.ny.gov</a:t>
            </a:r>
            <a:endParaRPr lang="en-US" sz="24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NYS Division of Human Rights (DHR)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6945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809750"/>
            <a:ext cx="8458200" cy="3276600"/>
          </a:xfrm>
        </p:spPr>
        <p:txBody>
          <a:bodyPr>
            <a:noAutofit/>
          </a:bodyPr>
          <a:lstStyle/>
          <a:p>
            <a:r>
              <a:rPr lang="en-US" sz="2400" dirty="0">
                <a:solidFill>
                  <a:srgbClr val="646569"/>
                </a:solidFill>
              </a:rPr>
              <a:t>An individual can file a complaint with the EEOC anytime </a:t>
            </a:r>
            <a:r>
              <a:rPr lang="en-US" sz="2400" b="1" dirty="0">
                <a:solidFill>
                  <a:srgbClr val="646569"/>
                </a:solidFill>
              </a:rPr>
              <a:t>within 300 days </a:t>
            </a:r>
            <a:r>
              <a:rPr lang="en-US" sz="2400" dirty="0">
                <a:solidFill>
                  <a:srgbClr val="646569"/>
                </a:solidFill>
              </a:rPr>
              <a:t>from the alleged sexual harassment.</a:t>
            </a:r>
          </a:p>
          <a:p>
            <a:r>
              <a:rPr lang="en-US" sz="2400" dirty="0">
                <a:solidFill>
                  <a:srgbClr val="646569"/>
                </a:solidFill>
              </a:rPr>
              <a:t>You do not need to have an attorney to file.</a:t>
            </a:r>
          </a:p>
          <a:p>
            <a:pPr>
              <a:lnSpc>
                <a:spcPts val="2800"/>
              </a:lnSpc>
              <a:spcBef>
                <a:spcPts val="600"/>
              </a:spcBef>
            </a:pPr>
            <a:r>
              <a:rPr lang="en-US" sz="2400" dirty="0">
                <a:solidFill>
                  <a:srgbClr val="646569"/>
                </a:solidFill>
              </a:rPr>
              <a:t>A complaint must be filed with the EEOC before you can file in federal court. </a:t>
            </a:r>
          </a:p>
          <a:p>
            <a:pPr>
              <a:lnSpc>
                <a:spcPts val="2800"/>
              </a:lnSpc>
              <a:spcBef>
                <a:spcPts val="600"/>
              </a:spcBef>
            </a:pPr>
            <a:r>
              <a:rPr lang="en-US" sz="2400" dirty="0">
                <a:solidFill>
                  <a:srgbClr val="646569"/>
                </a:solidFill>
              </a:rPr>
              <a:t>More information: </a:t>
            </a:r>
            <a:r>
              <a:rPr lang="en-US" sz="2400" b="1" dirty="0" err="1">
                <a:solidFill>
                  <a:srgbClr val="646569"/>
                </a:solidFill>
              </a:rPr>
              <a:t>www.EEOC.gov</a:t>
            </a:r>
            <a:r>
              <a:rPr lang="en-US" sz="2400" dirty="0">
                <a:solidFill>
                  <a:srgbClr val="646569"/>
                </a:solidFill>
              </a:rPr>
              <a:t>.</a:t>
            </a:r>
          </a:p>
        </p:txBody>
      </p:sp>
      <p:sp>
        <p:nvSpPr>
          <p:cNvPr id="4" name="Title 1"/>
          <p:cNvSpPr txBox="1">
            <a:spLocks/>
          </p:cNvSpPr>
          <p:nvPr/>
        </p:nvSpPr>
        <p:spPr>
          <a:xfrm>
            <a:off x="274320" y="6667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United States Equal Employment Opportunity Commission (EEOC)</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49267235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Many localities enforce laws protecting individuals from sexual harassment and discrimination.</a:t>
            </a:r>
            <a:endParaRPr lang="en-US" sz="2400" dirty="0">
              <a:solidFill>
                <a:srgbClr val="646569"/>
              </a:solidFill>
            </a:endParaRPr>
          </a:p>
          <a:p>
            <a:pPr>
              <a:lnSpc>
                <a:spcPts val="2800"/>
              </a:lnSpc>
              <a:spcBef>
                <a:spcPts val="600"/>
              </a:spcBef>
            </a:pPr>
            <a:r>
              <a:rPr lang="en-US" sz="2400" dirty="0">
                <a:solidFill>
                  <a:srgbClr val="646569"/>
                </a:solidFill>
              </a:rPr>
              <a:t>Contact your county, city or town to find out if laws exist.</a:t>
            </a:r>
          </a:p>
          <a:p>
            <a:pPr marL="0" indent="0">
              <a:lnSpc>
                <a:spcPts val="2800"/>
              </a:lnSpc>
              <a:spcBef>
                <a:spcPts val="600"/>
              </a:spcBef>
              <a:buNone/>
            </a:pPr>
            <a:r>
              <a:rPr lang="en-US" sz="2400" b="1" dirty="0">
                <a:solidFill>
                  <a:srgbClr val="646569"/>
                </a:solidFill>
              </a:rPr>
              <a:t>Harassment may constitute a crime if it involves things like physical touching, coerced physical confinement or coerced sex acts. </a:t>
            </a:r>
          </a:p>
          <a:p>
            <a:pPr>
              <a:lnSpc>
                <a:spcPts val="2800"/>
              </a:lnSpc>
              <a:spcBef>
                <a:spcPts val="600"/>
              </a:spcBef>
            </a:pPr>
            <a:r>
              <a:rPr lang="en-US" sz="2400" dirty="0">
                <a:solidFill>
                  <a:srgbClr val="646569"/>
                </a:solidFill>
              </a:rPr>
              <a:t>Contact the local police department.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Local Protections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93642777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571750"/>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Summary</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315425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1962150"/>
            <a:ext cx="4572000" cy="2032180"/>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Sexual Harassment in the Workplace</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5848393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Any harassment or discrimination based on a protected characteristic is prohibited in the workplace and may lead to disciplinary action against the perpetrator.</a:t>
            </a:r>
          </a:p>
          <a:p>
            <a:r>
              <a:rPr lang="en-US" sz="2400" dirty="0">
                <a:solidFill>
                  <a:srgbClr val="646569"/>
                </a:solidFill>
              </a:rPr>
              <a:t>Age, race, creed, color, national origin, sexual orientation, military status, sex, disability, marital status, domestic violence victim status, gender identity and criminal history.</a:t>
            </a:r>
          </a:p>
          <a:p>
            <a:pPr marL="0" lvl="0" indent="0">
              <a:buNone/>
            </a:pPr>
            <a:br>
              <a:rPr lang="en-US" sz="2400" b="1" dirty="0">
                <a:solidFill>
                  <a:srgbClr val="646569"/>
                </a:solidFill>
              </a:rPr>
            </a:br>
            <a:r>
              <a:rPr lang="en-US" sz="2400" b="1" dirty="0">
                <a:solidFill>
                  <a:srgbClr val="646569"/>
                </a:solidFill>
              </a:rPr>
              <a:t>Much of the information presented in this training applies to all types of workplace harassment.</a:t>
            </a:r>
            <a:endParaRPr lang="en-US" sz="2000" dirty="0">
              <a:solidFill>
                <a:srgbClr val="646569"/>
              </a:solidFill>
            </a:endParaRPr>
          </a:p>
        </p:txBody>
      </p:sp>
      <p:sp>
        <p:nvSpPr>
          <p:cNvPr id="4" name="Title 1"/>
          <p:cNvSpPr txBox="1">
            <a:spLocks/>
          </p:cNvSpPr>
          <p:nvPr/>
        </p:nvSpPr>
        <p:spPr>
          <a:xfrm>
            <a:off x="274320" y="361950"/>
            <a:ext cx="886968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Other Types of Workplace Harassment</a:t>
            </a:r>
          </a:p>
        </p:txBody>
      </p:sp>
    </p:spTree>
    <p:extLst>
      <p:ext uri="{BB962C8B-B14F-4D97-AF65-F5344CB8AC3E}">
        <p14:creationId xmlns:p14="http://schemas.microsoft.com/office/powerpoint/2010/main" val="282978768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a:lnSpc>
                <a:spcPts val="2800"/>
              </a:lnSpc>
              <a:spcBef>
                <a:spcPts val="600"/>
              </a:spcBef>
            </a:pPr>
            <a:r>
              <a:rPr lang="en-US" sz="2400" dirty="0">
                <a:solidFill>
                  <a:srgbClr val="646569"/>
                </a:solidFill>
              </a:rPr>
              <a:t>How to recognize harassment as inappropriate behavior.</a:t>
            </a:r>
          </a:p>
          <a:p>
            <a:pPr>
              <a:lnSpc>
                <a:spcPts val="2800"/>
              </a:lnSpc>
              <a:spcBef>
                <a:spcPts val="600"/>
              </a:spcBef>
            </a:pPr>
            <a:r>
              <a:rPr lang="en-US" sz="2400" dirty="0">
                <a:solidFill>
                  <a:srgbClr val="646569"/>
                </a:solidFill>
              </a:rPr>
              <a:t>Harassment because of any protected characteristic is prohibited.</a:t>
            </a:r>
          </a:p>
          <a:p>
            <a:pPr>
              <a:lnSpc>
                <a:spcPts val="2800"/>
              </a:lnSpc>
              <a:spcBef>
                <a:spcPts val="600"/>
              </a:spcBef>
            </a:pPr>
            <a:r>
              <a:rPr lang="en-US" sz="2400" dirty="0">
                <a:solidFill>
                  <a:srgbClr val="646569"/>
                </a:solidFill>
              </a:rPr>
              <a:t>Why workplace harassment is employment discrimination.</a:t>
            </a:r>
          </a:p>
          <a:p>
            <a:pPr>
              <a:lnSpc>
                <a:spcPts val="2800"/>
              </a:lnSpc>
              <a:spcBef>
                <a:spcPts val="600"/>
              </a:spcBef>
            </a:pPr>
            <a:r>
              <a:rPr lang="en-US" sz="2400" dirty="0">
                <a:solidFill>
                  <a:srgbClr val="646569"/>
                </a:solidFill>
              </a:rPr>
              <a:t>All harassment should be reported.</a:t>
            </a:r>
          </a:p>
          <a:p>
            <a:pPr>
              <a:lnSpc>
                <a:spcPts val="2800"/>
              </a:lnSpc>
              <a:spcBef>
                <a:spcPts val="600"/>
              </a:spcBef>
            </a:pPr>
            <a:r>
              <a:rPr lang="en-US" sz="2400" dirty="0">
                <a:solidFill>
                  <a:srgbClr val="646569"/>
                </a:solidFill>
              </a:rPr>
              <a:t>Supervisors have a special responsibility to report harassment.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Summary</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0256995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352550"/>
            <a:ext cx="9144000" cy="3276600"/>
          </a:xfrm>
        </p:spPr>
        <p:txBody>
          <a:bodyPr>
            <a:noAutofit/>
          </a:bodyPr>
          <a:lstStyle/>
          <a:p>
            <a:pPr marL="0" lvl="0" indent="0">
              <a:buNone/>
            </a:pPr>
            <a:r>
              <a:rPr lang="en-US" sz="2400" b="1" dirty="0">
                <a:solidFill>
                  <a:srgbClr val="646569"/>
                </a:solidFill>
              </a:rPr>
              <a:t>   Find the Complaint Form:</a:t>
            </a:r>
          </a:p>
          <a:p>
            <a:pPr marL="0" lvl="0" indent="0" algn="ctr">
              <a:spcBef>
                <a:spcPts val="1776"/>
              </a:spcBef>
              <a:buNone/>
            </a:pPr>
            <a:r>
              <a:rPr lang="en-US" sz="2400" dirty="0">
                <a:solidFill>
                  <a:srgbClr val="646569"/>
                </a:solidFill>
              </a:rPr>
              <a:t>On the TOWN OF HAMPTON website (</a:t>
            </a:r>
            <a:r>
              <a:rPr lang="en-US" sz="2400" b="1" dirty="0"/>
              <a:t>www.townofhamptonny.org</a:t>
            </a:r>
            <a:r>
              <a:rPr lang="en-US" sz="2400" dirty="0">
                <a:solidFill>
                  <a:srgbClr val="646569"/>
                </a:solidFill>
              </a:rPr>
              <a:t>) or in the main office of the town.</a:t>
            </a:r>
            <a:r>
              <a:rPr lang="en-US" sz="2400" b="1" dirty="0">
                <a:solidFill>
                  <a:srgbClr val="646569"/>
                </a:solidFill>
              </a:rPr>
              <a:t> </a:t>
            </a:r>
          </a:p>
          <a:p>
            <a:pPr marL="0" lvl="0" indent="0" algn="ctr">
              <a:spcBef>
                <a:spcPts val="1776"/>
              </a:spcBef>
              <a:buNone/>
            </a:pPr>
            <a:r>
              <a:rPr lang="en-US" sz="2400" b="1" dirty="0">
                <a:solidFill>
                  <a:srgbClr val="646569"/>
                </a:solidFill>
              </a:rPr>
              <a:t>For additional information, visit:</a:t>
            </a:r>
          </a:p>
          <a:p>
            <a:pPr marL="0" lvl="0" indent="0" algn="ctr">
              <a:spcBef>
                <a:spcPts val="1776"/>
              </a:spcBef>
              <a:buNone/>
            </a:pPr>
            <a:r>
              <a:rPr lang="en-US" sz="2400" dirty="0">
                <a:solidFill>
                  <a:srgbClr val="646569"/>
                </a:solidFill>
              </a:rPr>
              <a:t>www.ny.gov/programs/combating-sexual-harassment-workplace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Important Resources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6945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Rectangle 3"/>
          <p:cNvSpPr>
            <a:spLocks noChangeArrowheads="1"/>
          </p:cNvSpPr>
          <p:nvPr/>
        </p:nvSpPr>
        <p:spPr bwMode="auto">
          <a:xfrm>
            <a:off x="0" y="537258"/>
            <a:ext cx="9144000" cy="3397020"/>
          </a:xfrm>
          <a:prstGeom prst="rect">
            <a:avLst/>
          </a:prstGeom>
          <a:noFill/>
          <a:ln w="9525">
            <a:noFill/>
            <a:miter lim="800000"/>
            <a:headEnd/>
            <a:tailEnd/>
          </a:ln>
        </p:spPr>
        <p:txBody>
          <a:bodyPr>
            <a:spAutoFit/>
          </a:bodyPr>
          <a:lstStyle/>
          <a:p>
            <a:pPr algn="ctr">
              <a:lnSpc>
                <a:spcPts val="5000"/>
              </a:lnSpc>
            </a:pPr>
            <a:r>
              <a:rPr lang="en-US" sz="3200" b="1" dirty="0">
                <a:solidFill>
                  <a:srgbClr val="002D73"/>
                </a:solidFill>
                <a:latin typeface="Arial" panose="020B0604020202020204" pitchFamily="34" charset="0"/>
                <a:cs typeface="Arial" panose="020B0604020202020204" pitchFamily="34" charset="0"/>
              </a:rPr>
              <a:t>NEW YORK STATE</a:t>
            </a:r>
          </a:p>
          <a:p>
            <a:pPr algn="ctr">
              <a:lnSpc>
                <a:spcPts val="5000"/>
              </a:lnSpc>
            </a:pPr>
            <a:r>
              <a:rPr lang="en-US" sz="3200" b="1" dirty="0">
                <a:solidFill>
                  <a:srgbClr val="002D73"/>
                </a:solidFill>
                <a:latin typeface="Arial" panose="020B0604020202020204" pitchFamily="34" charset="0"/>
                <a:cs typeface="Arial" panose="020B0604020202020204" pitchFamily="34" charset="0"/>
              </a:rPr>
              <a:t>TOWN </a:t>
            </a:r>
            <a:r>
              <a:rPr lang="en-US" sz="3200" b="1">
                <a:solidFill>
                  <a:srgbClr val="002D73"/>
                </a:solidFill>
                <a:latin typeface="Arial" panose="020B0604020202020204" pitchFamily="34" charset="0"/>
                <a:cs typeface="Arial" panose="020B0604020202020204" pitchFamily="34" charset="0"/>
              </a:rPr>
              <a:t>OF HAMPTON </a:t>
            </a:r>
          </a:p>
          <a:p>
            <a:pPr algn="ctr">
              <a:lnSpc>
                <a:spcPts val="5000"/>
              </a:lnSpc>
            </a:pPr>
            <a:r>
              <a:rPr lang="en-US" sz="4800" b="1">
                <a:solidFill>
                  <a:srgbClr val="002D73"/>
                </a:solidFill>
                <a:latin typeface="Arial" panose="020B0604020202020204" pitchFamily="34" charset="0"/>
                <a:cs typeface="Arial" panose="020B0604020202020204" pitchFamily="34" charset="0"/>
              </a:rPr>
              <a:t>Sexual </a:t>
            </a:r>
            <a:r>
              <a:rPr lang="en-US" sz="4800" b="1" dirty="0">
                <a:solidFill>
                  <a:srgbClr val="002D73"/>
                </a:solidFill>
                <a:latin typeface="Arial" panose="020B0604020202020204" pitchFamily="34" charset="0"/>
                <a:cs typeface="Arial" panose="020B0604020202020204" pitchFamily="34" charset="0"/>
              </a:rPr>
              <a:t>Harassment </a:t>
            </a:r>
          </a:p>
          <a:p>
            <a:pPr algn="ctr">
              <a:lnSpc>
                <a:spcPts val="5000"/>
              </a:lnSpc>
            </a:pPr>
            <a:r>
              <a:rPr lang="en-US" sz="4800" b="1" dirty="0">
                <a:solidFill>
                  <a:srgbClr val="002D73"/>
                </a:solidFill>
                <a:latin typeface="Arial" panose="020B0604020202020204" pitchFamily="34" charset="0"/>
                <a:cs typeface="Arial" panose="020B0604020202020204" pitchFamily="34" charset="0"/>
              </a:rPr>
              <a:t>Prevention Training</a:t>
            </a:r>
          </a:p>
          <a:p>
            <a:pPr algn="ctr">
              <a:lnSpc>
                <a:spcPts val="5000"/>
              </a:lnSpc>
              <a:spcBef>
                <a:spcPts val="1200"/>
              </a:spcBef>
            </a:pPr>
            <a:r>
              <a:rPr lang="en-US" sz="3600" b="1" dirty="0">
                <a:solidFill>
                  <a:srgbClr val="F2A900"/>
                </a:solidFill>
                <a:latin typeface="Arial" panose="020B0604020202020204" pitchFamily="34" charset="0"/>
                <a:cs typeface="Arial" panose="020B0604020202020204" pitchFamily="34" charset="0"/>
              </a:rPr>
              <a:t>CASE STUDIES</a:t>
            </a:r>
            <a:endParaRPr lang="en-US" sz="3600" dirty="0">
              <a:solidFill>
                <a:srgbClr val="F2A900"/>
              </a:solidFill>
              <a:latin typeface="Arial" panose="020B0604020202020204" pitchFamily="34" charset="0"/>
              <a:cs typeface="Arial" panose="020B0604020202020204" pitchFamily="34" charset="0"/>
            </a:endParaRPr>
          </a:p>
        </p:txBody>
      </p:sp>
      <p:sp>
        <p:nvSpPr>
          <p:cNvPr id="2" name="Rectangle 1"/>
          <p:cNvSpPr/>
          <p:nvPr/>
        </p:nvSpPr>
        <p:spPr>
          <a:xfrm>
            <a:off x="381000" y="4324350"/>
            <a:ext cx="2899192" cy="369332"/>
          </a:xfrm>
          <a:prstGeom prst="rect">
            <a:avLst/>
          </a:prstGeom>
        </p:spPr>
        <p:txBody>
          <a:bodyPr wrap="none">
            <a:spAutoFit/>
          </a:bodyPr>
          <a:lstStyle/>
          <a:p>
            <a:r>
              <a:rPr lang="en-US" dirty="0">
                <a:solidFill>
                  <a:schemeClr val="bg1"/>
                </a:solidFill>
                <a:latin typeface="Arial"/>
                <a:cs typeface="Arial"/>
              </a:rPr>
              <a:t>OCTOBER 2018 EDITION</a:t>
            </a:r>
          </a:p>
        </p:txBody>
      </p:sp>
    </p:spTree>
    <p:extLst>
      <p:ext uri="{BB962C8B-B14F-4D97-AF65-F5344CB8AC3E}">
        <p14:creationId xmlns:p14="http://schemas.microsoft.com/office/powerpoint/2010/main" val="39389141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31572"/>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Example 1</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
        <p:nvSpPr>
          <p:cNvPr id="5" name="TextBox 4"/>
          <p:cNvSpPr txBox="1"/>
          <p:nvPr/>
        </p:nvSpPr>
        <p:spPr>
          <a:xfrm>
            <a:off x="457200" y="2583972"/>
            <a:ext cx="4572000" cy="749778"/>
          </a:xfrm>
          <a:prstGeom prst="rect">
            <a:avLst/>
          </a:prstGeom>
          <a:noFill/>
        </p:spPr>
        <p:txBody>
          <a:bodyPr wrap="square" rtlCol="0">
            <a:spAutoFit/>
          </a:bodyPr>
          <a:lstStyle/>
          <a:p>
            <a:pPr>
              <a:lnSpc>
                <a:spcPts val="5000"/>
              </a:lnSpc>
            </a:pPr>
            <a:r>
              <a:rPr lang="en-US" sz="4800" b="1" dirty="0">
                <a:solidFill>
                  <a:srgbClr val="7030A0"/>
                </a:solidFill>
                <a:latin typeface="Arial" panose="020B0604020202020204" pitchFamily="34" charset="0"/>
                <a:cs typeface="Arial" panose="020B0604020202020204" pitchFamily="34" charset="0"/>
              </a:rPr>
              <a:t>Example 1</a:t>
            </a:r>
          </a:p>
        </p:txBody>
      </p:sp>
    </p:spTree>
    <p:extLst>
      <p:ext uri="{BB962C8B-B14F-4D97-AF65-F5344CB8AC3E}">
        <p14:creationId xmlns:p14="http://schemas.microsoft.com/office/powerpoint/2010/main" val="276033871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Li Yan's coworker Ralph has just been through a divorce. He drops comments on a few occasions that he is lonely and needs to find a new girlfriend. Li Yan and Ralph have been friendly in the past and have had lunch together in local restaurants on many occasions. Ralph asks Li Yan to go on a date with him—dinner and a movie. Li Yan likes Ralph and agrees to go out with him. She enjoys her date with Ralph but decides that a relationship is not a good idea. She thanks Ralph for a nice time, but explains that she does not want to have a relationship with him. Ralph waits two weeks and then starts pressuring Li Yan for more dates. She refuses, but Ralph does not stop. He keeps asking her to go out with him.</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spTree>
    <p:extLst>
      <p:ext uri="{BB962C8B-B14F-4D97-AF65-F5344CB8AC3E}">
        <p14:creationId xmlns:p14="http://schemas.microsoft.com/office/powerpoint/2010/main" val="4943581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When Ralph first asked Li Yan for a date, this was sexual harassment.</a:t>
            </a:r>
          </a:p>
          <a:p>
            <a:pPr marL="0" lvl="0" indent="0">
              <a:buNone/>
            </a:pPr>
            <a:endParaRPr lang="en-US" sz="2000" b="1" dirty="0">
              <a:solidFill>
                <a:srgbClr val="646569"/>
              </a:solidFill>
            </a:endParaRPr>
          </a:p>
          <a:p>
            <a:pPr marL="0" lvl="0" indent="0">
              <a:buNone/>
            </a:pPr>
            <a:r>
              <a:rPr lang="en-US" sz="2000" b="1" dirty="0">
                <a:solidFill>
                  <a:srgbClr val="646569"/>
                </a:solidFill>
              </a:rPr>
              <a:t>True or False?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7138492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When Ralph first asked Li Yan for a date, this was sexual harassment.</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Ralph's initial comments about looking for a girlfriend and asking Li Yan, a coworker, for a date are not sexual harassment. Even if Li Yan had turned Ralph down for the first date, Ralph had done nothing wrong by asking for a date and by making occasional comments that are not sexually explicit about his personal life.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1363420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a:t>
            </a:r>
            <a:r>
              <a:rPr lang="en-US" sz="2000" dirty="0">
                <a:solidFill>
                  <a:srgbClr val="646569"/>
                </a:solidFill>
              </a:rPr>
              <a:t>. Li Yan cannot complain of sexual harassment because she went on a date with Ralph.</a:t>
            </a:r>
            <a:endParaRPr lang="en-US" sz="2000" b="1" dirty="0">
              <a:solidFill>
                <a:srgbClr val="646569"/>
              </a:solidFill>
            </a:endParaRPr>
          </a:p>
          <a:p>
            <a:pPr marL="0" lvl="0" indent="0">
              <a:buNone/>
            </a:pPr>
            <a:endParaRPr lang="en-US" sz="2000" b="1" dirty="0">
              <a:solidFill>
                <a:srgbClr val="646569"/>
              </a:solidFill>
            </a:endParaRPr>
          </a:p>
          <a:p>
            <a:pPr marL="0" lvl="0" indent="0">
              <a:buNone/>
            </a:pPr>
            <a:r>
              <a:rPr lang="en-US" sz="2000" b="1" dirty="0">
                <a:solidFill>
                  <a:srgbClr val="646569"/>
                </a:solidFill>
              </a:rPr>
              <a:t>True or False?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8498693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a:t>
            </a:r>
            <a:r>
              <a:rPr lang="en-US" sz="2000" dirty="0">
                <a:solidFill>
                  <a:srgbClr val="646569"/>
                </a:solidFill>
              </a:rPr>
              <a:t>. Li Yan cannot complain of sexual harassment because she went on a date with Ralph.</a:t>
            </a:r>
            <a:endParaRPr lang="en-US" sz="2000" b="1" dirty="0">
              <a:solidFill>
                <a:srgbClr val="646569"/>
              </a:solidFill>
            </a:endParaRP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Being friendly, going on a date, or even having a prior relationship with a coworker does not mean that a coworker has a right to behave as Ralph did toward Li Yan. She has to continue working with Ralph, and he must respect her wishes and not engage in behavior that has now become inappropriate for the workplace.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10481698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 will not be tolerated.</a:t>
            </a:r>
          </a:p>
          <a:p>
            <a:pPr lvl="0"/>
            <a:endParaRPr lang="en-US" sz="2400" dirty="0">
              <a:solidFill>
                <a:srgbClr val="646569"/>
              </a:solidFill>
            </a:endParaRPr>
          </a:p>
          <a:p>
            <a:pPr marL="0" lvl="0" indent="0">
              <a:buNone/>
            </a:pPr>
            <a:r>
              <a:rPr lang="en-US" sz="2400" b="1" dirty="0">
                <a:solidFill>
                  <a:srgbClr val="646569"/>
                </a:solidFill>
              </a:rPr>
              <a:t>Today’s training will:</a:t>
            </a:r>
          </a:p>
          <a:p>
            <a:pPr>
              <a:lnSpc>
                <a:spcPts val="2800"/>
              </a:lnSpc>
              <a:spcBef>
                <a:spcPts val="600"/>
              </a:spcBef>
            </a:pPr>
            <a:r>
              <a:rPr lang="en-US" sz="2400" dirty="0">
                <a:solidFill>
                  <a:srgbClr val="646569"/>
                </a:solidFill>
              </a:rPr>
              <a:t>Help you better understand what is considered sexual harassment</a:t>
            </a:r>
          </a:p>
          <a:p>
            <a:pPr>
              <a:lnSpc>
                <a:spcPts val="2800"/>
              </a:lnSpc>
              <a:spcBef>
                <a:spcPts val="600"/>
              </a:spcBef>
            </a:pPr>
            <a:r>
              <a:rPr lang="en-US" sz="2400" dirty="0">
                <a:solidFill>
                  <a:srgbClr val="646569"/>
                </a:solidFill>
              </a:rPr>
              <a:t>Show you how to report sexual harassment </a:t>
            </a:r>
          </a:p>
          <a:p>
            <a:pPr>
              <a:lnSpc>
                <a:spcPts val="2800"/>
              </a:lnSpc>
              <a:spcBef>
                <a:spcPts val="600"/>
              </a:spcBef>
            </a:pPr>
            <a:r>
              <a:rPr lang="en-US" sz="2400" dirty="0">
                <a:solidFill>
                  <a:srgbClr val="646569"/>
                </a:solidFill>
              </a:rPr>
              <a:t>Show you external reporting options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Sexual Harassment in the Workplace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60535251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Li Yan complains to her supervisor, and the supervisor (as required) reports her complaint to the person designated by her employer to receive complaints. Ralph is questioned about his behavior and he apologizes. He is instructed by the designated person to stop. Ralph stops for a while but then starts leaving little gifts for Li Yan on her desk with accompanying love notes. The love notes are not overtly offensive, but Ralph's behavior is starting to make Li Yan nervous, as she is afraid he may start stalking her.</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0148607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Ralph's subsequent behavior with gifts and love notes is not sexual harassment because he has stopped asking Li Yan for dates as instructed. He is just being nice to Li Yan because he likes her.</a:t>
            </a:r>
          </a:p>
          <a:p>
            <a:pPr marL="0" lvl="0" indent="0">
              <a:buNone/>
            </a:pPr>
            <a:endParaRPr lang="en-US" sz="2000" b="1" dirty="0">
              <a:solidFill>
                <a:srgbClr val="646569"/>
              </a:solidFill>
            </a:endParaRPr>
          </a:p>
          <a:p>
            <a:pPr marL="0" lvl="0" indent="0">
              <a:buNone/>
            </a:pPr>
            <a:r>
              <a:rPr lang="en-US" sz="2000" b="1" dirty="0">
                <a:solidFill>
                  <a:srgbClr val="646569"/>
                </a:solidFill>
              </a:rPr>
              <a:t>True or False?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90951336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Ralph's subsequent behavior with gifts and love notes is not sexual harassment because he has stopped asking Li Yan for dates as instructed. He is just being nice to Li Yan because he likes her.</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Li Yan should report Ralph's behavior. She was entitled to have effective assistance in getting Ralph to stop his inappropriate workplace behavior. Because Ralph has returned to pestering Li Yan after being told to stop, he could be subject to serious disciplinary action for his behavior.</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1: Not Taking “No” for an Answer</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6833698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
        <p:nvSpPr>
          <p:cNvPr id="2" name="Rectangle 1"/>
          <p:cNvSpPr/>
          <p:nvPr/>
        </p:nvSpPr>
        <p:spPr>
          <a:xfrm>
            <a:off x="533400" y="2064805"/>
            <a:ext cx="2850004" cy="689997"/>
          </a:xfrm>
          <a:prstGeom prst="rect">
            <a:avLst/>
          </a:prstGeom>
        </p:spPr>
        <p:txBody>
          <a:bodyPr wrap="square">
            <a:spAutoFit/>
          </a:bodyPr>
          <a:lstStyle/>
          <a:p>
            <a:pPr>
              <a:lnSpc>
                <a:spcPts val="5000"/>
              </a:lnSpc>
            </a:pPr>
            <a:r>
              <a:rPr lang="en-US" sz="4000" b="1" dirty="0">
                <a:solidFill>
                  <a:srgbClr val="7030A0"/>
                </a:solidFill>
                <a:latin typeface="Arial" panose="020B0604020202020204" pitchFamily="34" charset="0"/>
                <a:cs typeface="Arial" panose="020B0604020202020204" pitchFamily="34" charset="0"/>
              </a:rPr>
              <a:t>Example 2</a:t>
            </a:r>
          </a:p>
        </p:txBody>
      </p:sp>
    </p:spTree>
    <p:extLst>
      <p:ext uri="{BB962C8B-B14F-4D97-AF65-F5344CB8AC3E}">
        <p14:creationId xmlns:p14="http://schemas.microsoft.com/office/powerpoint/2010/main" val="33636848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1900" b="1" dirty="0">
                <a:solidFill>
                  <a:srgbClr val="646569"/>
                </a:solidFill>
              </a:rPr>
              <a:t>Sharon transfers to a new location with her employer. Her new supervisor, Paul, is friendly and helps her get familiar with her new job duties. After a few days, when no one else is around, Paul comes over to Sharon's work area to chat. Paul talks about what he did last night, which was to go to a strip club. Sharon is shocked that Paul would bring up such a topic in the workplace and says nothing in response. Paul continues talking and says that all the women in the office are so unattractive that he needs to get out and “see some hot chicks” once in a while. He tells Sharon he is glad she joined the staff because, unlike the others, she is “easy on the eyes.” Sharon feels very offended and demeaned that she and the other women in her workplace are being evaluated on their looks by their supervisor.</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spTree>
    <p:extLst>
      <p:ext uri="{BB962C8B-B14F-4D97-AF65-F5344CB8AC3E}">
        <p14:creationId xmlns:p14="http://schemas.microsoft.com/office/powerpoint/2010/main" val="39951500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Because Paul did not tell Sharon that she is unattractive, he has not harassed her.</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55128238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Because Paul did not tell Sharon that she is unattractive, he has not harassed her.</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Paul has made sexually explicit statements to Sharon, which are derogatory and demeaning to Sharon and her female coworkers. It does not matter that Paul supposedly paid Sharon a “compliment.” The discussion is still highly offensive to Sharon, as it would be to most reasonable persons in her situation.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50653664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By bringing up his visit to the strip club, Paul is engaging in inappropriate workplace behavior.</a:t>
            </a:r>
            <a:endParaRPr lang="en-US" sz="2000" b="1" dirty="0">
              <a:solidFill>
                <a:srgbClr val="646569"/>
              </a:solidFill>
            </a:endParaRP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64617674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By bringing up his visit to the strip club, Paul is engaging in inappropriate workplace behavior.</a:t>
            </a:r>
          </a:p>
          <a:p>
            <a:pPr marL="0" lvl="0" indent="0">
              <a:buNone/>
            </a:pPr>
            <a:endParaRPr lang="en-US" sz="2000" b="1" dirty="0">
              <a:solidFill>
                <a:srgbClr val="646569"/>
              </a:solidFill>
            </a:endParaRPr>
          </a:p>
          <a:p>
            <a:pPr marL="0" lvl="0" indent="0">
              <a:buNone/>
            </a:pPr>
            <a:r>
              <a:rPr lang="en-US" sz="2000" b="1" dirty="0">
                <a:solidFill>
                  <a:srgbClr val="646569"/>
                </a:solidFill>
              </a:rPr>
              <a:t>TRUE: </a:t>
            </a:r>
            <a:r>
              <a:rPr lang="en-US" sz="2000" dirty="0">
                <a:solidFill>
                  <a:srgbClr val="646569"/>
                </a:solidFill>
              </a:rPr>
              <a:t>Simply bringing up the visit to the strip club is inappropriate in the workplace, especially by a supervisor, and it would be appropriate for Sharon to report this conduct. A one-time comment about going to a strip club is behavior that Paul would be told to stop, even though it probably would not rise to the level of unlawful harassment, unless it was repeated on multiple occasions.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11365830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Paul should be instructed to stop making these types of comments, but this is not a serious matter.</a:t>
            </a:r>
          </a:p>
          <a:p>
            <a:pPr marL="0" lvl="0" indent="0">
              <a:buNone/>
            </a:pPr>
            <a:endParaRPr lang="en-US" sz="2000" dirty="0">
              <a:solidFill>
                <a:srgbClr val="646569"/>
              </a:solidFill>
            </a:endParaRPr>
          </a:p>
          <a:p>
            <a:pPr marL="0" indent="0">
              <a:buNone/>
            </a:pPr>
            <a:r>
              <a:rPr lang="en-US" sz="2000" b="1" dirty="0">
                <a:solidFill>
                  <a:srgbClr val="646569"/>
                </a:solidFill>
              </a:rPr>
              <a:t>True or False?</a:t>
            </a:r>
          </a:p>
          <a:p>
            <a:pPr marL="0" lvl="0" indent="0">
              <a:buNone/>
            </a:pPr>
            <a:endParaRPr lang="en-US" sz="2000" dirty="0">
              <a:solidFill>
                <a:srgbClr val="646569"/>
              </a:solidFill>
            </a:endParaRPr>
          </a:p>
          <a:p>
            <a:pPr marL="0" lvl="0" indent="0">
              <a:buNone/>
            </a:pPr>
            <a:endParaRPr lang="en-US" sz="20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007215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a:t>
            </a:r>
          </a:p>
          <a:p>
            <a:pPr>
              <a:lnSpc>
                <a:spcPts val="2800"/>
              </a:lnSpc>
              <a:spcBef>
                <a:spcPts val="600"/>
              </a:spcBef>
            </a:pPr>
            <a:r>
              <a:rPr lang="en-US" sz="2400" dirty="0">
                <a:solidFill>
                  <a:srgbClr val="646569"/>
                </a:solidFill>
              </a:rPr>
              <a:t>Is a form of sex discrimination and is unlawful</a:t>
            </a:r>
          </a:p>
          <a:p>
            <a:pPr>
              <a:lnSpc>
                <a:spcPts val="2800"/>
              </a:lnSpc>
              <a:spcBef>
                <a:spcPts val="600"/>
              </a:spcBef>
            </a:pPr>
            <a:r>
              <a:rPr lang="en-US" sz="2400" dirty="0">
                <a:solidFill>
                  <a:srgbClr val="646569"/>
                </a:solidFill>
              </a:rPr>
              <a:t>Includes harassment on the basis of sex, sexual orientation, self-identified or perceived sex, gender expression, gender identity and the status of being transgender.</a:t>
            </a:r>
          </a:p>
          <a:p>
            <a:pPr marL="0" indent="0">
              <a:lnSpc>
                <a:spcPts val="2800"/>
              </a:lnSpc>
              <a:spcBef>
                <a:spcPts val="600"/>
              </a:spcBef>
              <a:buNone/>
            </a:pPr>
            <a:endParaRPr lang="en-US" sz="24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buNone/>
            </a:pPr>
            <a:r>
              <a:rPr lang="en-US" sz="2000" b="1" dirty="0">
                <a:solidFill>
                  <a:srgbClr val="646569"/>
                </a:solidFill>
              </a:rPr>
              <a:t>Question 3. </a:t>
            </a:r>
            <a:r>
              <a:rPr lang="en-US" sz="2000" dirty="0">
                <a:solidFill>
                  <a:srgbClr val="646569"/>
                </a:solidFill>
              </a:rPr>
              <a:t>Paul should be instructed to stop making these types of comments, but this is not a serious matter.</a:t>
            </a:r>
          </a:p>
          <a:p>
            <a:pPr marL="0" lvl="0" indent="0">
              <a:buNone/>
            </a:pPr>
            <a:endParaRPr lang="en-US" sz="2000" b="1" dirty="0">
              <a:solidFill>
                <a:srgbClr val="646569"/>
              </a:solidFill>
            </a:endParaRPr>
          </a:p>
          <a:p>
            <a:pPr marL="0" indent="0">
              <a:buNone/>
            </a:pPr>
            <a:r>
              <a:rPr lang="en-US" sz="1850" b="1" dirty="0">
                <a:solidFill>
                  <a:srgbClr val="646569"/>
                </a:solidFill>
              </a:rPr>
              <a:t>FALSE: </a:t>
            </a:r>
            <a:r>
              <a:rPr lang="en-US" sz="1850" dirty="0">
                <a:solidFill>
                  <a:srgbClr val="646569"/>
                </a:solidFill>
              </a:rPr>
              <a:t>Paul's comments about the female employees are a serious matter and show his contempt for women in the workplace. Paul is required to model appropriate behavior, and must not exhibit contempt for employees on the basis of sex or any protected characteristic. Sharon should not have to continue to work for someone she knows harbors such contempt for women, nor should the other employees have to work for such a supervisor. Management should be aware of this, even if the other employees are not, and Paul should be disciplined and, most likely, removed from his current position.</a:t>
            </a:r>
          </a:p>
          <a:p>
            <a:pPr marL="0" lvl="0" indent="0">
              <a:buNone/>
            </a:pPr>
            <a:r>
              <a:rPr lang="en-US" sz="2000" b="1" dirty="0">
                <a:solidFill>
                  <a:srgbClr val="646569"/>
                </a:solidFill>
              </a:rPr>
              <a:t>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2: The Boss with a Bad Attitude</a:t>
            </a:r>
          </a:p>
        </p:txBody>
      </p:sp>
    </p:spTree>
    <p:extLst>
      <p:ext uri="{BB962C8B-B14F-4D97-AF65-F5344CB8AC3E}">
        <p14:creationId xmlns:p14="http://schemas.microsoft.com/office/powerpoint/2010/main" val="120094916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31572"/>
            <a:ext cx="5715000" cy="1374735"/>
          </a:xfrm>
          <a:prstGeom prst="rect">
            <a:avLst/>
          </a:prstGeom>
          <a:noFill/>
        </p:spPr>
        <p:txBody>
          <a:bodyPr wrap="square" rtlCol="0">
            <a:spAutoFit/>
          </a:bodyPr>
          <a:lstStyle/>
          <a:p>
            <a:pPr>
              <a:lnSpc>
                <a:spcPts val="5000"/>
              </a:lnSpc>
            </a:pPr>
            <a:r>
              <a:rPr lang="en-US" sz="4800" b="1" dirty="0" err="1">
                <a:solidFill>
                  <a:schemeClr val="bg1"/>
                </a:solidFill>
                <a:latin typeface="Arial" panose="020B0604020202020204" pitchFamily="34" charset="0"/>
                <a:cs typeface="Arial" panose="020B0604020202020204" pitchFamily="34" charset="0"/>
              </a:rPr>
              <a:t>Exam</a:t>
            </a:r>
            <a:r>
              <a:rPr lang="en-US" sz="4800" b="1" dirty="0" err="1">
                <a:solidFill>
                  <a:srgbClr val="7030A0"/>
                </a:solidFill>
                <a:latin typeface="Arial" panose="020B0604020202020204" pitchFamily="34" charset="0"/>
                <a:cs typeface="Arial" panose="020B0604020202020204" pitchFamily="34" charset="0"/>
              </a:rPr>
              <a:t>Example</a:t>
            </a:r>
            <a:r>
              <a:rPr lang="en-US" sz="4800" b="1" dirty="0">
                <a:solidFill>
                  <a:srgbClr val="7030A0"/>
                </a:solidFill>
                <a:latin typeface="Arial" panose="020B0604020202020204" pitchFamily="34" charset="0"/>
                <a:cs typeface="Arial" panose="020B0604020202020204" pitchFamily="34" charset="0"/>
              </a:rPr>
              <a:t> 3</a:t>
            </a:r>
          </a:p>
          <a:p>
            <a:pPr>
              <a:lnSpc>
                <a:spcPts val="5000"/>
              </a:lnSpc>
            </a:pPr>
            <a:r>
              <a:rPr lang="en-US" sz="4800" b="1" dirty="0" err="1">
                <a:solidFill>
                  <a:schemeClr val="bg1"/>
                </a:solidFill>
                <a:latin typeface="Arial" panose="020B0604020202020204" pitchFamily="34" charset="0"/>
                <a:cs typeface="Arial" panose="020B0604020202020204" pitchFamily="34" charset="0"/>
              </a:rPr>
              <a:t>ple</a:t>
            </a:r>
            <a:r>
              <a:rPr lang="en-US" sz="4800" b="1" dirty="0">
                <a:solidFill>
                  <a:schemeClr val="bg1"/>
                </a:solidFill>
                <a:latin typeface="Arial" panose="020B0604020202020204" pitchFamily="34" charset="0"/>
                <a:cs typeface="Arial" panose="020B0604020202020204" pitchFamily="34" charset="0"/>
              </a:rPr>
              <a:t> 3</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46183614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Carla works as a licensed heavy equipment operator. Some of her male coworkers think it is fun to tease her. Carla often hears comments like “Watch out, here she comes–that crazy woman driver!” in a joking manner. Also, someone keeps putting a handmade sign on the only port-a-potty at the worksite that says, “Men Only.”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52968300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Women in traditionally male jobs should expect teasing and should not take the joking comments too seriously.</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17115481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Women in traditionally male jobs should expect teasing and should not take the joking comments too seriously.</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Whether Carla is being harassed depends in part on Carla's opinion of the situation; that is, whether she finds the behavior offensive. However, if at any point Carla does feel harassed, she is entitled to complain of the behavior and have it stopped, regardless of whether and for how long she has endured the behavior without complaint. Carla can always say when enough is enough.</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9104330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Carla cannot complain, because the site supervisor sometimes joins in with the joking behavior, so she has nowhere to go.</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64283783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Carla cannot complain, because the site supervisor sometimes joins in with the joking behavior, so she has nowhere to go.</a:t>
            </a:r>
          </a:p>
          <a:p>
            <a:pPr marL="0" lvl="0" indent="0">
              <a:buNone/>
            </a:pPr>
            <a:endParaRPr lang="en-US" sz="2000" b="1" dirty="0">
              <a:solidFill>
                <a:srgbClr val="646569"/>
              </a:solidFill>
            </a:endParaRPr>
          </a:p>
          <a:p>
            <a:pPr marL="0" lvl="0" indent="0">
              <a:buNone/>
            </a:pPr>
            <a:r>
              <a:rPr lang="en-US" sz="1950" b="1" dirty="0">
                <a:solidFill>
                  <a:srgbClr val="646569"/>
                </a:solidFill>
              </a:rPr>
              <a:t>FALSE: </a:t>
            </a:r>
            <a:r>
              <a:rPr lang="en-US" sz="1950" dirty="0">
                <a:solidFill>
                  <a:srgbClr val="646569"/>
                </a:solidFill>
              </a:rPr>
              <a:t>Carla can still complain to the supervisor who is then on notice that the behavior bothers Carla and must be stopped. The supervisor's failure to take Carla's complaint seriously, constitutes serious misconduct on his or her part. Carla can also complain directly to the person designated by her employer to receive complaints, either instead of going to the supervisor, or after doing so. The employer is responsible for assuring that all employees are aware of its anti-harassment policies and procedures.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spTree>
    <p:extLst>
      <p:ext uri="{BB962C8B-B14F-4D97-AF65-F5344CB8AC3E}">
        <p14:creationId xmlns:p14="http://schemas.microsoft.com/office/powerpoint/2010/main" val="22552694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Some of Carla's other coworkers are strongly opposed to her presence in the traditionally all-male profession. These coworkers have sometimes said things to her like, “You're taking a job away from a man who deserves it,” “You should be home with your kids,” and “What kind of a mother are you?” Also, someone scratched the word “bitch” on Carla's toolbox.</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78660275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These behaviors, while rude, are not sexual harassment because they are not sexual in nature.</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410884692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These behaviors, while rude, are not sexual harassment because they are not sexual in nature.</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The behaviors are directed at her because she is a woman and appear to be intended to intimidate her and cause her to quit her job. While not sexual in nature, this harassment is because of her sex and will create a hostile work environment if it is sufficiently severe or frequent.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9189468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641080" cy="3657600"/>
          </a:xfrm>
        </p:spPr>
        <p:txBody>
          <a:bodyPr>
            <a:noAutofit/>
          </a:bodyPr>
          <a:lstStyle/>
          <a:p>
            <a:pPr marL="0" lvl="0" indent="0">
              <a:buNone/>
            </a:pPr>
            <a:r>
              <a:rPr lang="en-US" sz="2400" b="1" dirty="0">
                <a:solidFill>
                  <a:srgbClr val="646569"/>
                </a:solidFill>
              </a:rPr>
              <a:t>It includes unwelcome conduct, either of a sexual nature or which is directed at an individual because of that individual’s sex when:</a:t>
            </a:r>
          </a:p>
          <a:p>
            <a:pPr>
              <a:spcBef>
                <a:spcPts val="0"/>
              </a:spcBef>
            </a:pPr>
            <a:r>
              <a:rPr lang="en-US" sz="2200" dirty="0">
                <a:solidFill>
                  <a:srgbClr val="646569"/>
                </a:solidFill>
              </a:rPr>
              <a:t>Such conduct has the purpose or effect of unreasonably interfering with an individual’s work performance or creating an intimidating, hostile or offensive work environment;</a:t>
            </a:r>
          </a:p>
          <a:p>
            <a:pPr>
              <a:spcBef>
                <a:spcPts val="0"/>
              </a:spcBef>
            </a:pPr>
            <a:r>
              <a:rPr lang="en-US" sz="2200" dirty="0">
                <a:solidFill>
                  <a:srgbClr val="646569"/>
                </a:solidFill>
              </a:rPr>
              <a:t>Such conduct is made either explicitly or implicitly a term or condition of employment; or</a:t>
            </a:r>
          </a:p>
          <a:p>
            <a:pPr>
              <a:spcBef>
                <a:spcPts val="0"/>
              </a:spcBef>
            </a:pPr>
            <a:r>
              <a:rPr lang="en-US" sz="2200" dirty="0">
                <a:solidFill>
                  <a:srgbClr val="646569"/>
                </a:solidFill>
              </a:rPr>
              <a:t>Submission to or rejection of such conduct is used as the basis for employment decisions.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What is Sexual Harassment?</a:t>
            </a:r>
          </a:p>
        </p:txBody>
      </p:sp>
    </p:spTree>
    <p:extLst>
      <p:ext uri="{BB962C8B-B14F-4D97-AF65-F5344CB8AC3E}">
        <p14:creationId xmlns:p14="http://schemas.microsoft.com/office/powerpoint/2010/main" val="60867813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Carla complains about the jokes and other behaviors, and an investigation is conducted. It cannot be determined who defaced Carla's toolbox. Her coworkers are told to stop their behavior or face disciplinary charges. The supervisor speaks with Carla and tells her to come to him immediately if she has any further problems. Carla then finds that someone has urinated in her toolbox.</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7643096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4. </a:t>
            </a:r>
            <a:r>
              <a:rPr lang="en-US" sz="2000" dirty="0">
                <a:solidFill>
                  <a:srgbClr val="646569"/>
                </a:solidFill>
              </a:rPr>
              <a:t>There is nothing Carla can do because she can't prove who vandalized her toolbox.</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415351073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4. </a:t>
            </a:r>
            <a:r>
              <a:rPr lang="en-US" sz="2000" dirty="0">
                <a:solidFill>
                  <a:srgbClr val="646569"/>
                </a:solidFill>
              </a:rPr>
              <a:t>There is nothing Carla can do because she can't prove who vandalized her toolbox.</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Carla should speak to her supervisor immediately, or contact any other person designated by her employer to receive complaints directly. Although the situation has become very difficult, it is the employer’s responsibility to support Carla and seek a solution. An appropriate investigation must be promptly undertaken and appropriate remedial action must follow.</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3: No Job for a Woman?</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56210937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31572"/>
            <a:ext cx="4572000" cy="749778"/>
          </a:xfrm>
          <a:prstGeom prst="rect">
            <a:avLst/>
          </a:prstGeom>
          <a:noFill/>
        </p:spPr>
        <p:txBody>
          <a:bodyPr wrap="square" rtlCol="0">
            <a:spAutoFit/>
          </a:bodyPr>
          <a:lstStyle/>
          <a:p>
            <a:pPr>
              <a:lnSpc>
                <a:spcPts val="5000"/>
              </a:lnSpc>
            </a:pPr>
            <a:r>
              <a:rPr lang="en-US" sz="4800" b="1" dirty="0">
                <a:solidFill>
                  <a:schemeClr val="bg1"/>
                </a:solidFill>
                <a:latin typeface="Arial" panose="020B0604020202020204" pitchFamily="34" charset="0"/>
                <a:cs typeface="Arial" panose="020B0604020202020204" pitchFamily="34" charset="0"/>
              </a:rPr>
              <a:t>Example 4</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
        <p:nvSpPr>
          <p:cNvPr id="5" name="TextBox 4"/>
          <p:cNvSpPr txBox="1"/>
          <p:nvPr/>
        </p:nvSpPr>
        <p:spPr>
          <a:xfrm>
            <a:off x="1252915" y="2279172"/>
            <a:ext cx="4572000" cy="749778"/>
          </a:xfrm>
          <a:prstGeom prst="rect">
            <a:avLst/>
          </a:prstGeom>
          <a:noFill/>
        </p:spPr>
        <p:txBody>
          <a:bodyPr wrap="square" rtlCol="0">
            <a:spAutoFit/>
          </a:bodyPr>
          <a:lstStyle/>
          <a:p>
            <a:pPr>
              <a:lnSpc>
                <a:spcPts val="5000"/>
              </a:lnSpc>
            </a:pPr>
            <a:r>
              <a:rPr lang="en-US" sz="4800" b="1" dirty="0">
                <a:solidFill>
                  <a:srgbClr val="7030A0"/>
                </a:solidFill>
                <a:latin typeface="Arial" panose="020B0604020202020204" pitchFamily="34" charset="0"/>
                <a:cs typeface="Arial" panose="020B0604020202020204" pitchFamily="34" charset="0"/>
              </a:rPr>
              <a:t>Example 4</a:t>
            </a:r>
          </a:p>
        </p:txBody>
      </p:sp>
    </p:spTree>
    <p:extLst>
      <p:ext uri="{BB962C8B-B14F-4D97-AF65-F5344CB8AC3E}">
        <p14:creationId xmlns:p14="http://schemas.microsoft.com/office/powerpoint/2010/main" val="247441528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Keisha has noticed that her new boss, Sarah, leans extremely close to her when they are going over the reports that she prepares. She touches her hand or shoulder frequently as they discuss work. Keisha tries to move away from her in these situations, but she doesn't seem to get the message.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66757675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Keisha should just ignore Sarah’s behavior.</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5861612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Keisha should just ignore Sarah’s behavior.</a:t>
            </a:r>
          </a:p>
          <a:p>
            <a:pPr marL="0" lvl="0" indent="0">
              <a:buNone/>
            </a:pPr>
            <a:endParaRPr lang="en-US" sz="2000" b="1" dirty="0">
              <a:solidFill>
                <a:srgbClr val="646569"/>
              </a:solidFill>
            </a:endParaRPr>
          </a:p>
          <a:p>
            <a:pPr marL="0" lvl="0" indent="0">
              <a:buNone/>
            </a:pPr>
            <a:r>
              <a:rPr lang="en-US" sz="1800" b="1" dirty="0">
                <a:solidFill>
                  <a:srgbClr val="646569"/>
                </a:solidFill>
              </a:rPr>
              <a:t>FALSE: </a:t>
            </a:r>
            <a:r>
              <a:rPr lang="en-US" sz="1800" dirty="0">
                <a:solidFill>
                  <a:srgbClr val="646569"/>
                </a:solidFill>
              </a:rPr>
              <a:t>If Keisha is uncomfortable with Sarah’s behavior, she has options. If she feels comfortable doing so, she should tell Sarah to please back off because her closeness and touching make her uncomfortable. Another option is to complain directly to a person designated by her employer to receive complaints, who will speak with Sarah. Although this may not be sufficiently severe or pervasive to create an unlawful harassment situation (unless it was repeated by Sarah after she was told to stop), there is no reason for Keisha to be uncomfortable in the workplace. There is no valid reason for Sarah to engage in this behavior.</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spTree>
    <p:extLst>
      <p:ext uri="{BB962C8B-B14F-4D97-AF65-F5344CB8AC3E}">
        <p14:creationId xmlns:p14="http://schemas.microsoft.com/office/powerpoint/2010/main" val="31150247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Before Keisha gets around to complaining, Sarah brushes up against her back in the conference room before a meeting. She is now getting really annoyed but still puts off doing anything about it. Later Sarah “traps” Keisha in her office after they finish discussing work by standing between her and the door of the small office. Keisha doesn't know what to do, so she moves past her to get out. As she does so, Sarah runs her hand over Keisha’s breast.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38687190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Sarah’s brushing up against Keisha in the conference room could just be inadvertent and does not give Keisha any additional grounds to complain about Sarah.</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02578287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Sarah’s brushing up against Keisha in the conference room could just be inadvertent and does not give Keisha any additional grounds to complain about Sarah.</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Sarah is now engaging in a pattern of escalating behavior. Given the pattern of her “too close” and “touching” behavior, it is unlikely that this was inadvertent. Even before being “trapped” in Sarah’s office, Keisha should have reported all of the behaviors she had experienced that had made her uncomfortable.</a:t>
            </a:r>
          </a:p>
          <a:p>
            <a:pPr marL="0" lvl="0" indent="0">
              <a:buNone/>
            </a:pPr>
            <a:endParaRPr lang="en-US" sz="20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4265974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indent="0">
              <a:lnSpc>
                <a:spcPts val="2800"/>
              </a:lnSpc>
              <a:spcBef>
                <a:spcPts val="600"/>
              </a:spcBef>
              <a:buNone/>
            </a:pPr>
            <a:r>
              <a:rPr lang="en-US" sz="2400" b="1" dirty="0">
                <a:solidFill>
                  <a:srgbClr val="646569"/>
                </a:solidFill>
              </a:rPr>
              <a:t>Sexual or discriminatory displays or publications anywhere in the workplace</a:t>
            </a:r>
          </a:p>
          <a:p>
            <a:pPr marL="0" indent="0">
              <a:lnSpc>
                <a:spcPts val="2800"/>
              </a:lnSpc>
              <a:spcBef>
                <a:spcPts val="600"/>
              </a:spcBef>
              <a:buNone/>
            </a:pPr>
            <a:endParaRPr lang="en-US" sz="2400" b="1" dirty="0">
              <a:solidFill>
                <a:srgbClr val="646569"/>
              </a:solidFill>
            </a:endParaRPr>
          </a:p>
          <a:p>
            <a:pPr marL="0" indent="0">
              <a:lnSpc>
                <a:spcPts val="2800"/>
              </a:lnSpc>
              <a:spcBef>
                <a:spcPts val="600"/>
              </a:spcBef>
              <a:buNone/>
            </a:pPr>
            <a:r>
              <a:rPr lang="en-US" sz="2400" b="1" dirty="0">
                <a:solidFill>
                  <a:srgbClr val="646569"/>
                </a:solidFill>
              </a:rPr>
              <a:t>Hostile actions taken against an individual because of that individual’s sex</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Hostile Environment </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Sarah touching Keisha’s breast is inappropriate but is probably not unlawful harassment because it only happened once.</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19488925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Sarah touching Keisha’s breast is inappropriate but is probably not unlawful harassment because it only happened once.</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Any type of sexual touching is very serious and does not need to be repeated to constitute sexual harassment. Keisha should immediately report it without waiting for it to be repeated. Sarah can expect to receive formal discipline, including possible firing.</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4: Too Close for Comfort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1456054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31572"/>
            <a:ext cx="5791200" cy="733534"/>
          </a:xfrm>
          <a:prstGeom prst="rect">
            <a:avLst/>
          </a:prstGeom>
          <a:noFill/>
        </p:spPr>
        <p:txBody>
          <a:bodyPr wrap="square" rtlCol="0">
            <a:spAutoFit/>
          </a:bodyPr>
          <a:lstStyle/>
          <a:p>
            <a:pPr>
              <a:lnSpc>
                <a:spcPts val="5000"/>
              </a:lnSpc>
            </a:pPr>
            <a:r>
              <a:rPr lang="en-US" sz="4800" b="1" dirty="0" err="1">
                <a:solidFill>
                  <a:schemeClr val="bg1"/>
                </a:solidFill>
                <a:latin typeface="Arial" panose="020B0604020202020204" pitchFamily="34" charset="0"/>
                <a:cs typeface="Arial" panose="020B0604020202020204" pitchFamily="34" charset="0"/>
              </a:rPr>
              <a:t>Exam</a:t>
            </a:r>
            <a:r>
              <a:rPr lang="en-US" sz="4800" b="1" dirty="0" err="1">
                <a:solidFill>
                  <a:srgbClr val="7030A0"/>
                </a:solidFill>
                <a:latin typeface="Arial" panose="020B0604020202020204" pitchFamily="34" charset="0"/>
                <a:cs typeface="Arial" panose="020B0604020202020204" pitchFamily="34" charset="0"/>
              </a:rPr>
              <a:t>Example</a:t>
            </a:r>
            <a:r>
              <a:rPr lang="en-US" sz="4800" b="1" dirty="0">
                <a:solidFill>
                  <a:srgbClr val="7030A0"/>
                </a:solidFill>
                <a:latin typeface="Arial" panose="020B0604020202020204" pitchFamily="34" charset="0"/>
                <a:cs typeface="Arial" panose="020B0604020202020204" pitchFamily="34" charset="0"/>
              </a:rPr>
              <a:t> 5</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721291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47391679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A week later, Tatiana and David travel together on state business, including an overnight hotel stay. Over dinner, David tells Tatiana that he hopes he will be able to promote her, because he has always really enjoyed working with her. He tells her that some other candidates “look better on paper” but that she is the one he wants. He tells her that he can “pull some strings” to get her into the job and Tatiana thanks David. Later David suggests that they go to his hotel room for “drinks and some relaxation.” Tatiana declines his “offer.”</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32292743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David's behavior could be harassment of Tatiana.</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5569830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David's behavior could be harassment of Tatiana.</a:t>
            </a:r>
          </a:p>
          <a:p>
            <a:pPr marL="0" lvl="0" indent="0">
              <a:buNone/>
            </a:pPr>
            <a:endParaRPr lang="en-US" sz="2000" b="1" dirty="0">
              <a:solidFill>
                <a:srgbClr val="646569"/>
              </a:solidFill>
            </a:endParaRPr>
          </a:p>
          <a:p>
            <a:pPr marL="0" lvl="0" indent="0">
              <a:buNone/>
            </a:pPr>
            <a:r>
              <a:rPr lang="en-US" sz="2000" b="1" dirty="0">
                <a:solidFill>
                  <a:srgbClr val="646569"/>
                </a:solidFill>
              </a:rPr>
              <a:t>TRUE: </a:t>
            </a:r>
            <a:r>
              <a:rPr lang="en-US" sz="2000" dirty="0">
                <a:solidFill>
                  <a:srgbClr val="646569"/>
                </a:solidFill>
              </a:rPr>
              <a:t>David's behavior as Tatiana's boss is inappropriate, and Tatiana should feel free to report the behavior if it made her uncomfortable. It is irrelevant that this behavior occurs away from the workplace. Their relationship is that of supervisor and supervisee, and all their interactions will tend to impact the workplace.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8214163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After they return from the trip, Tatiana asks David if he knows when the job will be posted so that she can apply. He says that he is not sure, but there is still time for her to “make it worth his while” to pull strings for her. He then asks, “How about going out to dinner this Friday and then coming over to my place?”</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410597794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David engaged in sexual harassment.</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47498254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David engaged in sexual harassment.</a:t>
            </a:r>
          </a:p>
          <a:p>
            <a:pPr marL="0" lvl="0" indent="0">
              <a:buNone/>
            </a:pPr>
            <a:endParaRPr lang="en-US" sz="2000" b="1" dirty="0">
              <a:solidFill>
                <a:srgbClr val="646569"/>
              </a:solidFill>
            </a:endParaRPr>
          </a:p>
          <a:p>
            <a:pPr marL="0" lvl="0" indent="0">
              <a:buNone/>
            </a:pPr>
            <a:r>
              <a:rPr lang="en-US" sz="2000" b="1" dirty="0">
                <a:solidFill>
                  <a:srgbClr val="646569"/>
                </a:solidFill>
              </a:rPr>
              <a:t>TRUE: </a:t>
            </a:r>
            <a:r>
              <a:rPr lang="en-US" sz="2000" dirty="0">
                <a:solidFill>
                  <a:srgbClr val="646569"/>
                </a:solidFill>
              </a:rPr>
              <a:t>It is now evident that David has offered to help Tatiana with her promotion in exchange for sexual favors.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9114823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Occurs when a person in authority trades, or tries to trade, job benefits for sexual favors.</a:t>
            </a:r>
            <a:endParaRPr lang="en-US" sz="2400" dirty="0">
              <a:solidFill>
                <a:srgbClr val="646569"/>
              </a:solidFill>
            </a:endParaRPr>
          </a:p>
          <a:p>
            <a:pPr marL="0" lvl="0" indent="0">
              <a:buNone/>
            </a:pPr>
            <a:endParaRPr lang="en-US" sz="2400" b="1" dirty="0">
              <a:solidFill>
                <a:srgbClr val="646569"/>
              </a:solidFill>
            </a:endParaRPr>
          </a:p>
          <a:p>
            <a:pPr marL="0" lvl="0" indent="0">
              <a:buNone/>
            </a:pPr>
            <a:r>
              <a:rPr lang="en-US" sz="2400" b="1" dirty="0">
                <a:solidFill>
                  <a:srgbClr val="646569"/>
                </a:solidFill>
              </a:rPr>
              <a:t>Occurs between an employee and someone with authority, who has the ability to grant or withhold job benefits.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Quid Pro Quo Sexual Harassment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Tatiana, who really wants the position, decides to go out with David. Almost every Friday they go out at David's insistence and engage in sexual activity. Tatiana does not want to be in a relationship with David and is only going out with him because she believes that he will otherwise block her promotion.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59034" y="4052285"/>
            <a:ext cx="1478351" cy="1028418"/>
          </a:xfrm>
          <a:prstGeom prst="rect">
            <a:avLst/>
          </a:prstGeom>
        </p:spPr>
      </p:pic>
    </p:spTree>
    <p:extLst>
      <p:ext uri="{BB962C8B-B14F-4D97-AF65-F5344CB8AC3E}">
        <p14:creationId xmlns:p14="http://schemas.microsoft.com/office/powerpoint/2010/main" val="37204155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Tatiana cannot complain of harassment because she voluntarily engaged in sexual activity with David.</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06280" y="3932620"/>
            <a:ext cx="1478351" cy="1028418"/>
          </a:xfrm>
          <a:prstGeom prst="rect">
            <a:avLst/>
          </a:prstGeom>
        </p:spPr>
      </p:pic>
    </p:spTree>
    <p:extLst>
      <p:ext uri="{BB962C8B-B14F-4D97-AF65-F5344CB8AC3E}">
        <p14:creationId xmlns:p14="http://schemas.microsoft.com/office/powerpoint/2010/main" val="9724871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Tatiana cannot complain of harassment because she voluntarily engaged in sexual activity with David.</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Because the sexual activity is unwelcome to Tatiana, she is a target of sexual harassment. Equally, if she had refused David's advances, she would still be a target of sexual harassment. The offer to Tatiana to trade job benefits for sexual favors by someone with authority over her in the workplace is quid pro quo sexual harassment, and the employer is exposed to liability because of its supervisor's actions.</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spTree>
    <p:extLst>
      <p:ext uri="{BB962C8B-B14F-4D97-AF65-F5344CB8AC3E}">
        <p14:creationId xmlns:p14="http://schemas.microsoft.com/office/powerpoint/2010/main" val="295472612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Tatiana receives the promotion.</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77162914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4. </a:t>
            </a:r>
            <a:r>
              <a:rPr lang="en-US" sz="2000" dirty="0">
                <a:solidFill>
                  <a:srgbClr val="646569"/>
                </a:solidFill>
              </a:rPr>
              <a:t>Tatiana cannot complain of harassment because she got the job, so there is no discrimination against her.</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5881020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4. </a:t>
            </a:r>
            <a:r>
              <a:rPr lang="en-US" sz="2000" dirty="0">
                <a:solidFill>
                  <a:srgbClr val="646569"/>
                </a:solidFill>
              </a:rPr>
              <a:t>Tatiana cannot complain of harassment because she got the job, so there is no discrimination against her.</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Tatiana can be the recipient of sexual harassment whether or not she receives the benefit that was used as an inducement.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944281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Tatiana breaks off the sexual activities with David. He then gives her a bad evaluation, and she is removed from her new position at the end of the probationary period and returns to her old job.</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36076942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5. </a:t>
            </a:r>
            <a:r>
              <a:rPr lang="en-US" sz="2000" dirty="0">
                <a:solidFill>
                  <a:srgbClr val="646569"/>
                </a:solidFill>
              </a:rPr>
              <a:t>It is now “too late” for Tatiana to complain. Losing a place of favor due to the break up of the voluntary relationship does not create a claim for sexual harassment.</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11556492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5. </a:t>
            </a:r>
            <a:r>
              <a:rPr lang="en-US" sz="2000" dirty="0">
                <a:solidFill>
                  <a:srgbClr val="646569"/>
                </a:solidFill>
              </a:rPr>
              <a:t>It is now “too late” for Tatiana to complain. Losing a place of favor due to the break up of the voluntary relationship does not create a claim for sexual harassment.</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It is true that the breakup of a relationship, if truly consensual and welcomed at the time, usually does not create a claim for sexual harassment. However, the “relationship” in this case was never welcomed by Tatiana. David's behavior has at all times been inappropriate and a serious violation of the employer’s policy. As the person who abused the power and authority of a management position, David has engaged in sexual harassment.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5: A Distasteful Trade</a:t>
            </a:r>
          </a:p>
        </p:txBody>
      </p:sp>
    </p:spTree>
    <p:extLst>
      <p:ext uri="{BB962C8B-B14F-4D97-AF65-F5344CB8AC3E}">
        <p14:creationId xmlns:p14="http://schemas.microsoft.com/office/powerpoint/2010/main" val="8235265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04800" y="2431572"/>
            <a:ext cx="6172200" cy="1374735"/>
          </a:xfrm>
          <a:prstGeom prst="rect">
            <a:avLst/>
          </a:prstGeom>
          <a:noFill/>
        </p:spPr>
        <p:txBody>
          <a:bodyPr wrap="square" rtlCol="0">
            <a:spAutoFit/>
          </a:bodyPr>
          <a:lstStyle/>
          <a:p>
            <a:pPr>
              <a:lnSpc>
                <a:spcPts val="5000"/>
              </a:lnSpc>
            </a:pPr>
            <a:r>
              <a:rPr lang="en-US" sz="4800" b="1" dirty="0" err="1">
                <a:solidFill>
                  <a:schemeClr val="bg1"/>
                </a:solidFill>
                <a:latin typeface="Arial" panose="020B0604020202020204" pitchFamily="34" charset="0"/>
                <a:cs typeface="Arial" panose="020B0604020202020204" pitchFamily="34" charset="0"/>
              </a:rPr>
              <a:t>EExam</a:t>
            </a:r>
            <a:r>
              <a:rPr lang="en-US" sz="4800" b="1" dirty="0" err="1">
                <a:solidFill>
                  <a:srgbClr val="7030A0"/>
                </a:solidFill>
                <a:latin typeface="Arial" panose="020B0604020202020204" pitchFamily="34" charset="0"/>
                <a:cs typeface="Arial" panose="020B0604020202020204" pitchFamily="34" charset="0"/>
              </a:rPr>
              <a:t>Example</a:t>
            </a:r>
            <a:r>
              <a:rPr lang="en-US" sz="4800" b="1">
                <a:solidFill>
                  <a:srgbClr val="7030A0"/>
                </a:solidFill>
                <a:latin typeface="Arial" panose="020B0604020202020204" pitchFamily="34" charset="0"/>
                <a:cs typeface="Arial" panose="020B0604020202020204" pitchFamily="34" charset="0"/>
              </a:rPr>
              <a:t> 6</a:t>
            </a:r>
            <a:endParaRPr lang="en-US" sz="4800" b="1" dirty="0">
              <a:solidFill>
                <a:srgbClr val="7030A0"/>
              </a:solidFill>
              <a:latin typeface="Arial" panose="020B0604020202020204" pitchFamily="34" charset="0"/>
              <a:cs typeface="Arial" panose="020B0604020202020204" pitchFamily="34" charset="0"/>
            </a:endParaRPr>
          </a:p>
          <a:p>
            <a:pPr>
              <a:lnSpc>
                <a:spcPts val="5000"/>
              </a:lnSpc>
            </a:pPr>
            <a:r>
              <a:rPr lang="en-US" sz="4800" b="1" dirty="0" err="1">
                <a:solidFill>
                  <a:schemeClr val="bg1"/>
                </a:solidFill>
                <a:latin typeface="Arial" panose="020B0604020202020204" pitchFamily="34" charset="0"/>
                <a:cs typeface="Arial" panose="020B0604020202020204" pitchFamily="34" charset="0"/>
              </a:rPr>
              <a:t>xample</a:t>
            </a:r>
            <a:r>
              <a:rPr lang="en-US" sz="4800" b="1" dirty="0">
                <a:solidFill>
                  <a:schemeClr val="bg1"/>
                </a:solidFill>
                <a:latin typeface="Arial" panose="020B0604020202020204" pitchFamily="34" charset="0"/>
                <a:cs typeface="Arial" panose="020B0604020202020204" pitchFamily="34" charset="0"/>
              </a:rPr>
              <a:t> 6</a:t>
            </a:r>
          </a:p>
        </p:txBody>
      </p:sp>
      <p:pic>
        <p:nvPicPr>
          <p:cNvPr id="3" name="Picture 2"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73185152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400" b="1" dirty="0">
                <a:solidFill>
                  <a:srgbClr val="646569"/>
                </a:solidFill>
              </a:rPr>
              <a:t>Sexual harassment can occur between any individuals, regardless of their sex or gender.</a:t>
            </a:r>
          </a:p>
          <a:p>
            <a:pPr marL="0" lvl="0" indent="0">
              <a:buNone/>
            </a:pPr>
            <a:endParaRPr lang="en-US" sz="2400" b="1" dirty="0">
              <a:solidFill>
                <a:srgbClr val="646569"/>
              </a:solidFill>
            </a:endParaRPr>
          </a:p>
          <a:p>
            <a:pPr marL="0" lvl="0" indent="0">
              <a:buNone/>
            </a:pPr>
            <a:r>
              <a:rPr lang="en-US" sz="2400" b="1" dirty="0">
                <a:solidFill>
                  <a:srgbClr val="646569"/>
                </a:solidFill>
              </a:rPr>
              <a:t>The law protects employees, paid or unpaid interns, and non-employees who work in the workplace.</a:t>
            </a:r>
            <a:endParaRPr lang="en-US" sz="2000"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Who can be the Target?</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81757860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Leonard works as a clerk typist for a large employer. He likes to wear jewelry, and his attire frequently includes earrings and necklaces. His boss, Margaret, thinks it's “weird” that, as a man, Leonard wears jewelry and wants to be a clerical worker. She frequently makes sarcastic comments to him about his appearance and refers to him “jokingly” as her office boy. Leonard, who hopes to develop his career in the area of customer relations, applies for an open promotional position that would involve working in a “front desk” area, where he would interact with the public. Margaret tells Leonard that if he wants that job, he had better look “more normal” or else wait for a promotion to mailroom supervisor.</a:t>
            </a:r>
          </a:p>
          <a:p>
            <a:pPr marL="0" lvl="0" indent="0">
              <a:buNone/>
            </a:pPr>
            <a:endParaRPr lang="en-US" sz="20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spTree>
    <p:extLst>
      <p:ext uri="{BB962C8B-B14F-4D97-AF65-F5344CB8AC3E}">
        <p14:creationId xmlns:p14="http://schemas.microsoft.com/office/powerpoint/2010/main" val="178775182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Leonard's boss is correct to tell him wearing jewelry is inappropriate for customer service positions.</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0900059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1. </a:t>
            </a:r>
            <a:r>
              <a:rPr lang="en-US" sz="2000" dirty="0">
                <a:solidFill>
                  <a:srgbClr val="646569"/>
                </a:solidFill>
              </a:rPr>
              <a:t>Leonard's boss is correct to tell him wearing jewelry is inappropriate for customer service positions.</a:t>
            </a:r>
          </a:p>
          <a:p>
            <a:pPr marL="0" lvl="0" indent="0">
              <a:buNone/>
            </a:pPr>
            <a:endParaRPr lang="en-US" sz="2000" b="1" dirty="0">
              <a:solidFill>
                <a:srgbClr val="646569"/>
              </a:solidFill>
            </a:endParaRPr>
          </a:p>
          <a:p>
            <a:pPr marL="0" lvl="0" indent="0">
              <a:buNone/>
            </a:pPr>
            <a:r>
              <a:rPr lang="en-US" sz="2000" b="1" dirty="0">
                <a:solidFill>
                  <a:srgbClr val="646569"/>
                </a:solidFill>
              </a:rPr>
              <a:t>FALSE: </a:t>
            </a:r>
            <a:r>
              <a:rPr lang="en-US" sz="2000" dirty="0">
                <a:solidFill>
                  <a:srgbClr val="646569"/>
                </a:solidFill>
              </a:rPr>
              <a:t>Leonard's jewelry is only an issue because Margaret considers it unusual for a man to wear such jewelry. Therefore, her comments to Leonard constitute sex stereotyping.</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61735346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Margaret also is “suspicious” that Leonard is gay, which she says she “doesn't mind,” but she thinks Leonard is “secretive.” She starts asking him questions about his private life, such as “Are you married?” “Do you have a partner?” ”Do you have kids?” Leonard tries to respond politely “No” to all her questions but is becoming annoyed. Margaret starts gossiping with Leonard's coworkers about his supposed sexual orientation.</a:t>
            </a:r>
          </a:p>
          <a:p>
            <a:pPr marL="0" lvl="0" indent="0">
              <a:buNone/>
            </a:pPr>
            <a:endParaRPr lang="en-US" sz="20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0587750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Leonard is the recipient of harassment on the basis of sex and sexual orientation.</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125703493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2. </a:t>
            </a:r>
            <a:r>
              <a:rPr lang="en-US" sz="2000" dirty="0">
                <a:solidFill>
                  <a:srgbClr val="646569"/>
                </a:solidFill>
              </a:rPr>
              <a:t>Leonard is the recipient of harassment on the basis of sex and sexual orientation.</a:t>
            </a:r>
          </a:p>
          <a:p>
            <a:pPr marL="0" lvl="0" indent="0">
              <a:buNone/>
            </a:pPr>
            <a:endParaRPr lang="en-US" sz="800" b="1" dirty="0">
              <a:solidFill>
                <a:srgbClr val="646569"/>
              </a:solidFill>
            </a:endParaRPr>
          </a:p>
          <a:p>
            <a:pPr marL="0" lvl="0" indent="0">
              <a:buNone/>
            </a:pPr>
            <a:r>
              <a:rPr lang="en-US" sz="2000" b="1" dirty="0">
                <a:solidFill>
                  <a:srgbClr val="646569"/>
                </a:solidFill>
              </a:rPr>
              <a:t>TRUE: </a:t>
            </a:r>
            <a:r>
              <a:rPr lang="en-US" sz="2000" dirty="0">
                <a:solidFill>
                  <a:srgbClr val="646569"/>
                </a:solidFill>
              </a:rPr>
              <a:t>Leonard is harassed on the basis of sex because he is being harassed for failure to adhere to Margaret's sex stereotypes. </a:t>
            </a:r>
          </a:p>
          <a:p>
            <a:pPr marL="0" lvl="0" indent="0">
              <a:buNone/>
            </a:pPr>
            <a:endParaRPr lang="en-US" sz="800" dirty="0">
              <a:solidFill>
                <a:srgbClr val="646569"/>
              </a:solidFill>
            </a:endParaRPr>
          </a:p>
          <a:p>
            <a:pPr marL="0" lvl="0" indent="0">
              <a:buNone/>
            </a:pPr>
            <a:r>
              <a:rPr lang="en-US" sz="2000" dirty="0">
                <a:solidFill>
                  <a:srgbClr val="646569"/>
                </a:solidFill>
              </a:rPr>
              <a:t>Leonard is also harassed on the basis of his perceived sexual orientation. It does not matter whether or not Leonard is a gay man in order for him to have a claim for sexual orientation harassment.</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92807917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1900" b="1" dirty="0">
                <a:solidFill>
                  <a:srgbClr val="646569"/>
                </a:solidFill>
              </a:rPr>
              <a:t>Leonard decides that he is not going to get a fair chance at the promotion under these circumstances, and he complains to the employer's designee about Margaret's behavior. The designee does an investigation and tells Margaret that Leonard's jewelry is not in violation of any workplace rule, that she is to consider him for the position without regard for his gender, and that she must stop making harassing comments, asking Leonard intrusive questions, and gossiping about his personal life. Margaret stops her comments, questions, and gossiping, but she then recommends a woman be promoted to the open position. The woman promoted has much less experience than Leonard and lacks his two year degree in customer relations from a community college.</a:t>
            </a:r>
          </a:p>
          <a:p>
            <a:pPr marL="0" lvl="0" indent="0">
              <a:buNone/>
            </a:pPr>
            <a:endParaRPr lang="en-US" sz="1900" b="1" dirty="0">
              <a:solidFill>
                <a:srgbClr val="646569"/>
              </a:solidFill>
            </a:endParaRP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spTree>
    <p:extLst>
      <p:ext uri="{BB962C8B-B14F-4D97-AF65-F5344CB8AC3E}">
        <p14:creationId xmlns:p14="http://schemas.microsoft.com/office/powerpoint/2010/main" val="390520770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Leonard has likely been the target of discrimination on the basis of sex, sexual orientation and/or retaliation.</a:t>
            </a:r>
          </a:p>
          <a:p>
            <a:pPr marL="0" lvl="0" indent="0">
              <a:buNone/>
            </a:pPr>
            <a:endParaRPr lang="en-US" sz="2000" b="1" dirty="0">
              <a:solidFill>
                <a:srgbClr val="646569"/>
              </a:solidFill>
            </a:endParaRPr>
          </a:p>
          <a:p>
            <a:pPr marL="0" lvl="0" indent="0">
              <a:buNone/>
            </a:pPr>
            <a:r>
              <a:rPr lang="en-US" sz="2000" b="1" dirty="0">
                <a:solidFill>
                  <a:srgbClr val="646569"/>
                </a:solidFill>
              </a:rPr>
              <a:t>True or False? </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254903598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320" y="1352550"/>
            <a:ext cx="8458200" cy="3276600"/>
          </a:xfrm>
        </p:spPr>
        <p:txBody>
          <a:bodyPr>
            <a:noAutofit/>
          </a:bodyPr>
          <a:lstStyle/>
          <a:p>
            <a:pPr marL="0" lvl="0" indent="0">
              <a:buNone/>
            </a:pPr>
            <a:r>
              <a:rPr lang="en-US" sz="2000" b="1" dirty="0">
                <a:solidFill>
                  <a:srgbClr val="646569"/>
                </a:solidFill>
              </a:rPr>
              <a:t>Question 3. </a:t>
            </a:r>
            <a:r>
              <a:rPr lang="en-US" sz="2000" dirty="0">
                <a:solidFill>
                  <a:srgbClr val="646569"/>
                </a:solidFill>
              </a:rPr>
              <a:t>Leonard has likely been the target of discrimination on the basis of sex, sexual orientation and/or retaliation.</a:t>
            </a:r>
          </a:p>
          <a:p>
            <a:pPr marL="0" lvl="0" indent="0">
              <a:buNone/>
            </a:pPr>
            <a:endParaRPr lang="en-US" sz="2000" b="1" dirty="0">
              <a:solidFill>
                <a:srgbClr val="646569"/>
              </a:solidFill>
            </a:endParaRPr>
          </a:p>
          <a:p>
            <a:pPr marL="0" lvl="0" indent="0">
              <a:buNone/>
            </a:pPr>
            <a:r>
              <a:rPr lang="en-US" sz="2000" b="1" dirty="0">
                <a:solidFill>
                  <a:srgbClr val="646569"/>
                </a:solidFill>
              </a:rPr>
              <a:t>TRUE: </a:t>
            </a:r>
            <a:r>
              <a:rPr lang="en-US" sz="2000" dirty="0">
                <a:solidFill>
                  <a:srgbClr val="646569"/>
                </a:solidFill>
              </a:rPr>
              <a:t>We don't know Margaret's reason for not recommending Leonard for the promotion, but it is not looking good for Margaret. It appears that she is either biased against Leonard for the same reasons she harassed him, or she is retaliating because he complained, or both.</a:t>
            </a:r>
          </a:p>
        </p:txBody>
      </p:sp>
      <p:sp>
        <p:nvSpPr>
          <p:cNvPr id="4" name="Title 1"/>
          <p:cNvSpPr txBox="1">
            <a:spLocks/>
          </p:cNvSpPr>
          <p:nvPr/>
        </p:nvSpPr>
        <p:spPr>
          <a:xfrm>
            <a:off x="274320" y="361950"/>
            <a:ext cx="8305800" cy="914400"/>
          </a:xfrm>
          <a:prstGeom prst="rect">
            <a:avLst/>
          </a:prstGeom>
        </p:spPr>
        <p:txBody>
          <a:bodyPr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b="1" dirty="0">
                <a:solidFill>
                  <a:srgbClr val="002D73"/>
                </a:solidFill>
                <a:latin typeface="Arial" panose="020B0604020202020204" pitchFamily="34" charset="0"/>
                <a:cs typeface="Arial" panose="020B0604020202020204" pitchFamily="34" charset="0"/>
              </a:rPr>
              <a:t>Ex. 6: An Issue about Appearances</a:t>
            </a:r>
          </a:p>
        </p:txBody>
      </p:sp>
      <p:pic>
        <p:nvPicPr>
          <p:cNvPr id="5" name="Picture 4" descr="logo for harassment-blue.png"/>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19800" y="4171950"/>
            <a:ext cx="2984810" cy="789088"/>
          </a:xfrm>
          <a:prstGeom prst="rect">
            <a:avLst/>
          </a:prstGeom>
        </p:spPr>
      </p:pic>
    </p:spTree>
    <p:extLst>
      <p:ext uri="{BB962C8B-B14F-4D97-AF65-F5344CB8AC3E}">
        <p14:creationId xmlns:p14="http://schemas.microsoft.com/office/powerpoint/2010/main" val="333584594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heme/theme1.xml><?xml version="1.0" encoding="utf-8"?>
<a:theme xmlns:a="http://schemas.openxmlformats.org/drawingml/2006/main" name="Chamber PPT Template 4-27-15">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ontent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B00D30-9030-48AE-9559-BAAB1B52B88F}">
  <ds:schemaRefs>
    <ds:schemaRef ds:uri="http://schemas.microsoft.com/sharepoint/v3/contenttype/forms"/>
  </ds:schemaRefs>
</ds:datastoreItem>
</file>

<file path=customXml/itemProps2.xml><?xml version="1.0" encoding="utf-8"?>
<ds:datastoreItem xmlns:ds="http://schemas.openxmlformats.org/officeDocument/2006/customXml" ds:itemID="{40FEFEE2-A5B6-464B-B4FD-78FA0291DB1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741F8B16-B740-4AF2-905B-0F55AB1209FA}">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Chamber PPT Template 4-27-15</Template>
  <TotalTime>3264</TotalTime>
  <Words>9460</Words>
  <Application>Microsoft Office PowerPoint</Application>
  <PresentationFormat>On-screen Show (16:9)</PresentationFormat>
  <Paragraphs>900</Paragraphs>
  <Slides>98</Slides>
  <Notes>98</Notes>
  <HiddenSlides>0</HiddenSlides>
  <MMClips>0</MMClips>
  <ScaleCrop>false</ScaleCrop>
  <HeadingPairs>
    <vt:vector size="6" baseType="variant">
      <vt:variant>
        <vt:lpstr>Fonts Used</vt:lpstr>
      </vt:variant>
      <vt:variant>
        <vt:i4>2</vt:i4>
      </vt:variant>
      <vt:variant>
        <vt:lpstr>Theme</vt:lpstr>
      </vt:variant>
      <vt:variant>
        <vt:i4>5</vt:i4>
      </vt:variant>
      <vt:variant>
        <vt:lpstr>Slide Titles</vt:lpstr>
      </vt:variant>
      <vt:variant>
        <vt:i4>98</vt:i4>
      </vt:variant>
    </vt:vector>
  </HeadingPairs>
  <TitlesOfParts>
    <vt:vector size="105" baseType="lpstr">
      <vt:lpstr>Arial</vt:lpstr>
      <vt:lpstr>Calibri</vt:lpstr>
      <vt:lpstr>Chamber PPT Template 4-27-15</vt:lpstr>
      <vt:lpstr>Section Master</vt:lpstr>
      <vt:lpstr>Content Master</vt:lpstr>
      <vt:lpstr>2_Custom Design</vt:lpstr>
      <vt:lpstr>3_Custom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usicw3</dc:creator>
  <cp:lastModifiedBy>Dave O'Brien</cp:lastModifiedBy>
  <cp:revision>636</cp:revision>
  <cp:lastPrinted>2018-08-29T14:12:07Z</cp:lastPrinted>
  <dcterms:created xsi:type="dcterms:W3CDTF">2018-07-09T13:18:37Z</dcterms:created>
  <dcterms:modified xsi:type="dcterms:W3CDTF">2018-11-13T23:49:04Z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