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7" r:id="rId2"/>
  </p:sldMasterIdLst>
  <p:notesMasterIdLst>
    <p:notesMasterId r:id="rId8"/>
  </p:notesMasterIdLst>
  <p:handoutMasterIdLst>
    <p:handoutMasterId r:id="rId9"/>
  </p:handoutMasterIdLst>
  <p:sldIdLst>
    <p:sldId id="309" r:id="rId3"/>
    <p:sldId id="311" r:id="rId4"/>
    <p:sldId id="310" r:id="rId5"/>
    <p:sldId id="315" r:id="rId6"/>
    <p:sldId id="317"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3" pos="400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EUSER" initials="D" lastIdx="3" clrIdx="0"/>
  <p:cmAuthor id="1" name="Donovan Robinson" initials="ONE"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7" autoAdjust="0"/>
    <p:restoredTop sz="86364" autoAdjust="0"/>
  </p:normalViewPr>
  <p:slideViewPr>
    <p:cSldViewPr snapToGrid="0">
      <p:cViewPr varScale="1">
        <p:scale>
          <a:sx n="62" d="100"/>
          <a:sy n="62" d="100"/>
        </p:scale>
        <p:origin x="864" y="72"/>
      </p:cViewPr>
      <p:guideLst>
        <p:guide orient="horz" pos="120"/>
        <p:guide pos="40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4" d="100"/>
          <a:sy n="74" d="100"/>
        </p:scale>
        <p:origin x="2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456" y="0"/>
            <a:ext cx="3037366" cy="464503"/>
          </a:xfrm>
          <a:prstGeom prst="rect">
            <a:avLst/>
          </a:prstGeom>
        </p:spPr>
        <p:txBody>
          <a:bodyPr vert="horz" lIns="91294" tIns="45647" rIns="91294" bIns="45647" rtlCol="0"/>
          <a:lstStyle>
            <a:lvl1pPr algn="r">
              <a:defRPr sz="1200"/>
            </a:lvl1pPr>
          </a:lstStyle>
          <a:p>
            <a:fld id="{2601A6C1-FD3E-CE4B-BB95-7051BB670E9E}" type="datetime1">
              <a:rPr lang="en-US" smtClean="0"/>
              <a:t>9/26/2019</a:t>
            </a:fld>
            <a:endParaRPr lang="en-US" dirty="0"/>
          </a:p>
        </p:txBody>
      </p:sp>
      <p:sp>
        <p:nvSpPr>
          <p:cNvPr id="4" name="Footer Placeholder 3"/>
          <p:cNvSpPr>
            <a:spLocks noGrp="1"/>
          </p:cNvSpPr>
          <p:nvPr>
            <p:ph type="ftr" sz="quarter" idx="2"/>
          </p:nvPr>
        </p:nvSpPr>
        <p:spPr>
          <a:xfrm>
            <a:off x="0" y="8830312"/>
            <a:ext cx="3037367"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456" y="8830312"/>
            <a:ext cx="3037366" cy="464503"/>
          </a:xfrm>
          <a:prstGeom prst="rect">
            <a:avLst/>
          </a:prstGeom>
        </p:spPr>
        <p:txBody>
          <a:bodyPr vert="horz" lIns="91294" tIns="45647" rIns="91294" bIns="45647" rtlCol="0" anchor="b"/>
          <a:lstStyle>
            <a:lvl1pPr algn="r">
              <a:defRPr sz="1200"/>
            </a:lvl1pPr>
          </a:lstStyle>
          <a:p>
            <a:fld id="{AC8F6EF2-A90B-473A-BE28-673C3763A64A}" type="slidenum">
              <a:rPr lang="en-US" smtClean="0"/>
              <a:t>‹#›</a:t>
            </a:fld>
            <a:endParaRPr lang="en-US" dirty="0"/>
          </a:p>
        </p:txBody>
      </p:sp>
    </p:spTree>
    <p:extLst>
      <p:ext uri="{BB962C8B-B14F-4D97-AF65-F5344CB8AC3E}">
        <p14:creationId xmlns:p14="http://schemas.microsoft.com/office/powerpoint/2010/main" val="27924258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347" tIns="46674" rIns="93347" bIns="4667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347" tIns="46674" rIns="93347" bIns="46674" rtlCol="0"/>
          <a:lstStyle>
            <a:lvl1pPr algn="r">
              <a:defRPr sz="1200"/>
            </a:lvl1pPr>
          </a:lstStyle>
          <a:p>
            <a:fld id="{764AF7A7-CF33-FB48-BBA8-117A158BE9CD}" type="datetime1">
              <a:rPr lang="en-US" smtClean="0"/>
              <a:t>9/26/2019</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3347" tIns="46674" rIns="93347" bIns="46674"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347" tIns="46674" rIns="93347" bIns="466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347" tIns="46674" rIns="93347" bIns="466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347" tIns="46674" rIns="93347" bIns="46674" rtlCol="0" anchor="b"/>
          <a:lstStyle>
            <a:lvl1pPr algn="r">
              <a:defRPr sz="1200"/>
            </a:lvl1pPr>
          </a:lstStyle>
          <a:p>
            <a:fld id="{B3C594F5-B9BA-4814-8166-DAFD601ECCCE}" type="slidenum">
              <a:rPr lang="en-US" smtClean="0"/>
              <a:t>‹#›</a:t>
            </a:fld>
            <a:endParaRPr lang="en-US" dirty="0"/>
          </a:p>
        </p:txBody>
      </p:sp>
    </p:spTree>
    <p:extLst>
      <p:ext uri="{BB962C8B-B14F-4D97-AF65-F5344CB8AC3E}">
        <p14:creationId xmlns:p14="http://schemas.microsoft.com/office/powerpoint/2010/main" val="20399814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260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3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608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510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dirty="0"/>
              <a:t>Average High Risk &amp; Highly</a:t>
            </a:r>
            <a:r>
              <a:rPr lang="en-US" baseline="0" dirty="0"/>
              <a:t> Contaminated Area entries only count the time in the areas by the workers, does not include the other workers who are not in those areas or that support the workers that have entered. </a:t>
            </a:r>
            <a:endParaRPr lang="en-US" dirty="0"/>
          </a:p>
          <a:p>
            <a:r>
              <a:rPr lang="en-US" dirty="0"/>
              <a:t>Average</a:t>
            </a:r>
            <a:r>
              <a:rPr lang="en-US" baseline="0" dirty="0"/>
              <a:t> </a:t>
            </a:r>
            <a:r>
              <a:rPr lang="en-US" dirty="0"/>
              <a:t>150,000 container moves a year</a:t>
            </a:r>
          </a:p>
          <a:p>
            <a:endParaRPr lang="en-US" dirty="0"/>
          </a:p>
          <a:p>
            <a:r>
              <a:rPr lang="en-US" dirty="0"/>
              <a:t>Total safe man</a:t>
            </a:r>
            <a:r>
              <a:rPr lang="en-US" baseline="0" dirty="0"/>
              <a:t> hours – I had an estimate from one of the Fluor folks but it was only for the Fluor contract and it was about 6.7 Million hours.  Hard to calculate the total number of hours because of the contract changes</a:t>
            </a:r>
          </a:p>
          <a:p>
            <a:r>
              <a:rPr lang="en-US" baseline="0" dirty="0"/>
              <a:t>Saved approximately 6,000 shipments from being transported and disposed at WIPP by using the super-compactor</a:t>
            </a:r>
            <a:endParaRPr lang="en-US" dirty="0"/>
          </a:p>
        </p:txBody>
      </p:sp>
    </p:spTree>
    <p:extLst>
      <p:ext uri="{BB962C8B-B14F-4D97-AF65-F5344CB8AC3E}">
        <p14:creationId xmlns:p14="http://schemas.microsoft.com/office/powerpoint/2010/main" val="414762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15A9F09-F053-49C0-B64C-8F22E310D879}" type="slidenum">
              <a:rPr lang="en-US" smtClean="0"/>
              <a:t>‹#›</a:t>
            </a:fld>
            <a:endParaRPr lang="en-US"/>
          </a:p>
        </p:txBody>
      </p:sp>
      <p:sp>
        <p:nvSpPr>
          <p:cNvPr id="4" name="Date Placeholder 3"/>
          <p:cNvSpPr>
            <a:spLocks noGrp="1"/>
          </p:cNvSpPr>
          <p:nvPr>
            <p:ph type="dt" sz="half" idx="13"/>
          </p:nvPr>
        </p:nvSpPr>
        <p:spPr/>
        <p:txBody>
          <a:bodyPr/>
          <a:lstStyle/>
          <a:p>
            <a:endParaRPr lang="en-US"/>
          </a:p>
        </p:txBody>
      </p:sp>
    </p:spTree>
    <p:extLst>
      <p:ext uri="{BB962C8B-B14F-4D97-AF65-F5344CB8AC3E}">
        <p14:creationId xmlns:p14="http://schemas.microsoft.com/office/powerpoint/2010/main" val="70919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34254342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31862137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39520927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32739455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341469"/>
          </a:xfrm>
        </p:spPr>
        <p:txBody>
          <a:bodyPr anchor="ctr" anchorCtr="0">
            <a:normAutofit/>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831851" y="3407344"/>
            <a:ext cx="10515600" cy="2521819"/>
          </a:xfrm>
        </p:spPr>
        <p:txBody>
          <a:bodyPr/>
          <a:lstStyle>
            <a:lvl1pPr marL="0" indent="0" algn="ctr">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092" t="13502" r="7795" b="34226"/>
          <a:stretch/>
        </p:blipFill>
        <p:spPr>
          <a:xfrm>
            <a:off x="0" y="-4105"/>
            <a:ext cx="6096000" cy="1261247"/>
          </a:xfrm>
          <a:prstGeom prst="rect">
            <a:avLst/>
          </a:prstGeom>
          <a:ln>
            <a:solidFill>
              <a:schemeClr val="tx2">
                <a:lumMod val="50000"/>
              </a:schemeClr>
            </a:solidFill>
          </a:ln>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4339" b="18102"/>
          <a:stretch/>
        </p:blipFill>
        <p:spPr>
          <a:xfrm>
            <a:off x="6096000" y="1"/>
            <a:ext cx="6096000" cy="1257145"/>
          </a:xfrm>
          <a:prstGeom prst="rect">
            <a:avLst/>
          </a:prstGeom>
          <a:ln>
            <a:solidFill>
              <a:schemeClr val="tx2">
                <a:lumMod val="50000"/>
              </a:schemeClr>
            </a:solidFill>
          </a:ln>
        </p:spPr>
      </p:pic>
      <p:cxnSp>
        <p:nvCxnSpPr>
          <p:cNvPr id="6" name="Straight Connector 5"/>
          <p:cNvCxnSpPr/>
          <p:nvPr userDrawn="1"/>
        </p:nvCxnSpPr>
        <p:spPr bwMode="auto">
          <a:xfrm>
            <a:off x="1405289" y="3051208"/>
            <a:ext cx="9381423" cy="0"/>
          </a:xfrm>
          <a:prstGeom prst="line">
            <a:avLst/>
          </a:prstGeom>
          <a:solidFill>
            <a:schemeClr val="accent1"/>
          </a:solidFill>
          <a:ln w="57150" cap="flat" cmpd="sng" algn="ctr">
            <a:solidFill>
              <a:srgbClr val="006600"/>
            </a:solidFill>
            <a:prstDash val="solid"/>
            <a:round/>
            <a:headEnd type="none" w="med" len="med"/>
            <a:tailEnd type="none" w="med" len="med"/>
          </a:ln>
          <a:effectLst/>
        </p:spPr>
      </p:cxnSp>
    </p:spTree>
    <p:extLst>
      <p:ext uri="{BB962C8B-B14F-4D97-AF65-F5344CB8AC3E}">
        <p14:creationId xmlns:p14="http://schemas.microsoft.com/office/powerpoint/2010/main" val="231071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18318060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5A9F09-F053-49C0-B64C-8F22E310D879}" type="slidenum">
              <a:rPr lang="en-US" smtClean="0"/>
              <a:t>‹#›</a:t>
            </a:fld>
            <a:endParaRPr lang="en-US"/>
          </a:p>
        </p:txBody>
      </p:sp>
    </p:spTree>
    <p:extLst>
      <p:ext uri="{BB962C8B-B14F-4D97-AF65-F5344CB8AC3E}">
        <p14:creationId xmlns:p14="http://schemas.microsoft.com/office/powerpoint/2010/main" val="92075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A37372C-0BD9-4BBD-A615-31D98EFFAF3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92" t="13502" r="7795" b="34226"/>
          <a:stretch/>
        </p:blipFill>
        <p:spPr>
          <a:xfrm>
            <a:off x="0" y="-4105"/>
            <a:ext cx="6096000" cy="1261247"/>
          </a:xfrm>
          <a:prstGeom prst="rect">
            <a:avLst/>
          </a:prstGeom>
          <a:ln>
            <a:solidFill>
              <a:schemeClr val="tx2">
                <a:lumMod val="50000"/>
              </a:schemeClr>
            </a:solidFill>
          </a:ln>
        </p:spPr>
      </p:pic>
      <p:pic>
        <p:nvPicPr>
          <p:cNvPr id="8" name="Picture 7">
            <a:extLst>
              <a:ext uri="{FF2B5EF4-FFF2-40B4-BE49-F238E27FC236}">
                <a16:creationId xmlns:a16="http://schemas.microsoft.com/office/drawing/2014/main" id="{C1B7BC87-5480-4A0F-BDA0-31ED2B61D4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4339" b="18102"/>
          <a:stretch/>
        </p:blipFill>
        <p:spPr>
          <a:xfrm>
            <a:off x="6096000" y="1"/>
            <a:ext cx="6096000" cy="1257145"/>
          </a:xfrm>
          <a:prstGeom prst="rect">
            <a:avLst/>
          </a:prstGeom>
          <a:ln>
            <a:solidFill>
              <a:schemeClr val="tx2">
                <a:lumMod val="50000"/>
              </a:schemeClr>
            </a:solidFill>
          </a:ln>
        </p:spPr>
      </p:pic>
      <p:cxnSp>
        <p:nvCxnSpPr>
          <p:cNvPr id="9" name="Straight Connector 8">
            <a:extLst>
              <a:ext uri="{FF2B5EF4-FFF2-40B4-BE49-F238E27FC236}">
                <a16:creationId xmlns:a16="http://schemas.microsoft.com/office/drawing/2014/main" id="{48719FCA-A1A0-4EDE-A436-C632BF641ABC}"/>
              </a:ext>
            </a:extLst>
          </p:cNvPr>
          <p:cNvCxnSpPr/>
          <p:nvPr userDrawn="1"/>
        </p:nvCxnSpPr>
        <p:spPr bwMode="auto">
          <a:xfrm>
            <a:off x="1405289" y="3051208"/>
            <a:ext cx="9381423" cy="0"/>
          </a:xfrm>
          <a:prstGeom prst="line">
            <a:avLst/>
          </a:prstGeom>
          <a:solidFill>
            <a:schemeClr val="accent1"/>
          </a:solidFill>
          <a:ln w="57150" cap="flat" cmpd="sng" algn="ctr">
            <a:solidFill>
              <a:srgbClr val="006600"/>
            </a:solidFill>
            <a:prstDash val="solid"/>
            <a:round/>
            <a:headEnd type="none" w="med" len="med"/>
            <a:tailEnd type="none" w="med" len="med"/>
          </a:ln>
          <a:effectLst/>
        </p:spPr>
      </p:cxnSp>
    </p:spTree>
    <p:extLst>
      <p:ext uri="{BB962C8B-B14F-4D97-AF65-F5344CB8AC3E}">
        <p14:creationId xmlns:p14="http://schemas.microsoft.com/office/powerpoint/2010/main" val="83479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26367187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33617337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17081692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5A9F09-F053-49C0-B64C-8F22E310D879}" type="slidenum">
              <a:rPr lang="en-US" smtClean="0"/>
              <a:pPr/>
              <a:t>‹#›</a:t>
            </a:fld>
            <a:endParaRPr lang="en-US"/>
          </a:p>
        </p:txBody>
      </p:sp>
    </p:spTree>
    <p:extLst>
      <p:ext uri="{BB962C8B-B14F-4D97-AF65-F5344CB8AC3E}">
        <p14:creationId xmlns:p14="http://schemas.microsoft.com/office/powerpoint/2010/main" val="266662393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40375"/>
            <a:ext cx="10515600" cy="5877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95695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38200" y="637560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073400" y="6481476"/>
            <a:ext cx="1447233" cy="338554"/>
          </a:xfrm>
          <a:prstGeom prst="rect">
            <a:avLst/>
          </a:prstGeom>
        </p:spPr>
        <p:txBody>
          <a:bodyPr vert="horz" lIns="91440" tIns="45720" rIns="91440" bIns="45720" rtlCol="0" anchor="ctr"/>
          <a:lstStyle>
            <a:lvl1pPr algn="r">
              <a:defRPr sz="1000">
                <a:solidFill>
                  <a:schemeClr val="tx1">
                    <a:tint val="75000"/>
                  </a:schemeClr>
                </a:solidFill>
              </a:defRPr>
            </a:lvl1pPr>
          </a:lstStyle>
          <a:p>
            <a:fld id="{C15A9F09-F053-49C0-B64C-8F22E310D879}" type="slidenum">
              <a:rPr lang="en-US" smtClean="0"/>
              <a:pPr/>
              <a:t>‹#›</a:t>
            </a:fld>
            <a:endParaRPr lang="en-US"/>
          </a:p>
        </p:txBody>
      </p:sp>
      <p:pic>
        <p:nvPicPr>
          <p:cNvPr id="7" name="Picture 10" descr="EMELLogo"/>
          <p:cNvPicPr>
            <a:picLocks noChangeAspect="1" noChangeArrowheads="1"/>
          </p:cNvPicPr>
          <p:nvPr userDrawn="1"/>
        </p:nvPicPr>
        <p:blipFill>
          <a:blip r:embed="rId4" cstate="print"/>
          <a:srcRect/>
          <a:stretch>
            <a:fillRect/>
          </a:stretch>
        </p:blipFill>
        <p:spPr bwMode="auto">
          <a:xfrm>
            <a:off x="410097" y="6252752"/>
            <a:ext cx="4685913" cy="596791"/>
          </a:xfrm>
          <a:prstGeom prst="rect">
            <a:avLst/>
          </a:prstGeom>
          <a:noFill/>
          <a:ln w="9525" algn="ctr">
            <a:noFill/>
            <a:miter lim="800000"/>
            <a:headEnd/>
            <a:tailEnd/>
          </a:ln>
        </p:spPr>
      </p:pic>
      <p:cxnSp>
        <p:nvCxnSpPr>
          <p:cNvPr id="8" name="Straight Connector 7"/>
          <p:cNvCxnSpPr/>
          <p:nvPr userDrawn="1"/>
        </p:nvCxnSpPr>
        <p:spPr bwMode="auto">
          <a:xfrm>
            <a:off x="0" y="731516"/>
            <a:ext cx="12192000" cy="0"/>
          </a:xfrm>
          <a:prstGeom prst="line">
            <a:avLst/>
          </a:prstGeom>
          <a:solidFill>
            <a:schemeClr val="accent1"/>
          </a:solidFill>
          <a:ln w="57150" cap="flat" cmpd="sng" algn="ctr">
            <a:solidFill>
              <a:srgbClr val="006600"/>
            </a:solidFill>
            <a:prstDash val="solid"/>
            <a:round/>
            <a:headEnd type="none" w="med" len="med"/>
            <a:tailEnd type="none" w="med" len="med"/>
          </a:ln>
          <a:effectLst/>
        </p:spPr>
      </p:cxnSp>
      <p:sp>
        <p:nvSpPr>
          <p:cNvPr id="10" name="TextBox 9"/>
          <p:cNvSpPr txBox="1"/>
          <p:nvPr userDrawn="1"/>
        </p:nvSpPr>
        <p:spPr>
          <a:xfrm>
            <a:off x="4992309" y="6481477"/>
            <a:ext cx="2772076" cy="276999"/>
          </a:xfrm>
          <a:prstGeom prst="rect">
            <a:avLst/>
          </a:prstGeom>
          <a:noFill/>
        </p:spPr>
        <p:txBody>
          <a:bodyPr wrap="square" rtlCol="0">
            <a:spAutoFit/>
          </a:bodyPr>
          <a:lstStyle/>
          <a:p>
            <a:pPr algn="l"/>
            <a:r>
              <a:rPr lang="en-US" sz="1200" b="1" dirty="0">
                <a:solidFill>
                  <a:srgbClr val="002060"/>
                </a:solidFill>
              </a:rPr>
              <a:t>Idaho Cleanup Project</a:t>
            </a:r>
          </a:p>
        </p:txBody>
      </p:sp>
    </p:spTree>
    <p:extLst>
      <p:ext uri="{BB962C8B-B14F-4D97-AF65-F5344CB8AC3E}">
        <p14:creationId xmlns:p14="http://schemas.microsoft.com/office/powerpoint/2010/main" val="806744368"/>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n-lt"/>
          <a:ea typeface="+mj-ea"/>
          <a:cs typeface="+mj-cs"/>
        </a:defRPr>
      </a:lvl1pPr>
    </p:titleStyle>
    <p:bodyStyle>
      <a:lvl1pPr marL="346075" indent="-346075" algn="l" defTabSz="914400" rtl="0" eaLnBrk="1" latinLnBrk="0" hangingPunct="1">
        <a:lnSpc>
          <a:spcPct val="90000"/>
        </a:lnSpc>
        <a:spcBef>
          <a:spcPts val="1000"/>
        </a:spcBef>
        <a:buFont typeface="Wingdings" panose="05000000000000000000" pitchFamily="2" charset="2"/>
        <a:buChar char="Ø"/>
        <a:defRPr sz="2400" kern="1200">
          <a:solidFill>
            <a:srgbClr val="002060"/>
          </a:solidFill>
          <a:latin typeface="+mn-lt"/>
          <a:ea typeface="+mn-ea"/>
          <a:cs typeface="+mn-cs"/>
        </a:defRPr>
      </a:lvl1pPr>
      <a:lvl2pPr marL="741363" indent="-231775" algn="l" defTabSz="914400" rtl="0" eaLnBrk="1" latinLnBrk="0" hangingPunct="1">
        <a:lnSpc>
          <a:spcPct val="90000"/>
        </a:lnSpc>
        <a:spcBef>
          <a:spcPts val="500"/>
        </a:spcBef>
        <a:buFont typeface="Calibri" panose="020F0502020204030204" pitchFamily="34" charset="0"/>
        <a:buChar char="−"/>
        <a:defRPr sz="2000" kern="1200">
          <a:solidFill>
            <a:srgbClr val="002060"/>
          </a:solidFill>
          <a:latin typeface="+mn-lt"/>
          <a:ea typeface="+mn-ea"/>
          <a:cs typeface="+mn-cs"/>
        </a:defRPr>
      </a:lvl2pPr>
      <a:lvl3pPr marL="1146175" indent="-231775"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A9F09-F053-49C0-B64C-8F22E310D879}" type="slidenum">
              <a:rPr lang="en-US" smtClean="0"/>
              <a:pPr/>
              <a:t>‹#›</a:t>
            </a:fld>
            <a:endParaRPr lang="en-US"/>
          </a:p>
        </p:txBody>
      </p:sp>
      <p:pic>
        <p:nvPicPr>
          <p:cNvPr id="7" name="Picture 10" descr="EMELLogo">
            <a:extLst>
              <a:ext uri="{FF2B5EF4-FFF2-40B4-BE49-F238E27FC236}">
                <a16:creationId xmlns:a16="http://schemas.microsoft.com/office/drawing/2014/main" id="{47BD8205-614C-400E-9E00-2161F972C142}"/>
              </a:ext>
            </a:extLst>
          </p:cNvPr>
          <p:cNvPicPr>
            <a:picLocks noChangeAspect="1" noChangeArrowheads="1"/>
          </p:cNvPicPr>
          <p:nvPr userDrawn="1"/>
        </p:nvPicPr>
        <p:blipFill>
          <a:blip r:embed="rId13" cstate="print"/>
          <a:srcRect/>
          <a:stretch>
            <a:fillRect/>
          </a:stretch>
        </p:blipFill>
        <p:spPr bwMode="auto">
          <a:xfrm>
            <a:off x="410097" y="6252752"/>
            <a:ext cx="4685913" cy="596791"/>
          </a:xfrm>
          <a:prstGeom prst="rect">
            <a:avLst/>
          </a:prstGeom>
          <a:noFill/>
          <a:ln w="9525" algn="ctr">
            <a:noFill/>
            <a:miter lim="800000"/>
            <a:headEnd/>
            <a:tailEnd/>
          </a:ln>
        </p:spPr>
      </p:pic>
      <p:cxnSp>
        <p:nvCxnSpPr>
          <p:cNvPr id="8" name="Straight Connector 7">
            <a:extLst>
              <a:ext uri="{FF2B5EF4-FFF2-40B4-BE49-F238E27FC236}">
                <a16:creationId xmlns:a16="http://schemas.microsoft.com/office/drawing/2014/main" id="{AF9E8918-2EF0-4894-9F7F-18A87DEFEB74}"/>
              </a:ext>
            </a:extLst>
          </p:cNvPr>
          <p:cNvCxnSpPr/>
          <p:nvPr userDrawn="1"/>
        </p:nvCxnSpPr>
        <p:spPr bwMode="auto">
          <a:xfrm>
            <a:off x="0" y="731516"/>
            <a:ext cx="12192000" cy="0"/>
          </a:xfrm>
          <a:prstGeom prst="line">
            <a:avLst/>
          </a:prstGeom>
          <a:solidFill>
            <a:schemeClr val="accent1"/>
          </a:solidFill>
          <a:ln w="57150" cap="flat" cmpd="sng" algn="ctr">
            <a:solidFill>
              <a:srgbClr val="00660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97CC0271-2566-46C2-B807-FC0C30DDFF2B}"/>
              </a:ext>
            </a:extLst>
          </p:cNvPr>
          <p:cNvSpPr txBox="1"/>
          <p:nvPr userDrawn="1"/>
        </p:nvSpPr>
        <p:spPr>
          <a:xfrm>
            <a:off x="4992309" y="6481477"/>
            <a:ext cx="2772076" cy="276999"/>
          </a:xfrm>
          <a:prstGeom prst="rect">
            <a:avLst/>
          </a:prstGeom>
          <a:noFill/>
        </p:spPr>
        <p:txBody>
          <a:bodyPr wrap="square" rtlCol="0">
            <a:spAutoFit/>
          </a:bodyPr>
          <a:lstStyle/>
          <a:p>
            <a:pPr algn="l"/>
            <a:r>
              <a:rPr lang="en-US" sz="1200" b="1" dirty="0">
                <a:solidFill>
                  <a:srgbClr val="002060"/>
                </a:solidFill>
              </a:rPr>
              <a:t>Idaho Cleanup Project</a:t>
            </a:r>
          </a:p>
        </p:txBody>
      </p:sp>
    </p:spTree>
    <p:extLst>
      <p:ext uri="{BB962C8B-B14F-4D97-AF65-F5344CB8AC3E}">
        <p14:creationId xmlns:p14="http://schemas.microsoft.com/office/powerpoint/2010/main" val="202741589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248" y="1269403"/>
            <a:ext cx="10515600" cy="1851548"/>
          </a:xfrm>
        </p:spPr>
        <p:txBody>
          <a:bodyPr/>
          <a:lstStyle/>
          <a:p>
            <a:r>
              <a:rPr lang="en-US" b="1" dirty="0"/>
              <a:t>Idaho Cleanup Project </a:t>
            </a:r>
            <a:br>
              <a:rPr lang="en-US" b="1" dirty="0"/>
            </a:br>
            <a:r>
              <a:rPr lang="en-US" b="1" dirty="0"/>
              <a:t>Success Stories  </a:t>
            </a:r>
          </a:p>
        </p:txBody>
      </p:sp>
      <p:sp>
        <p:nvSpPr>
          <p:cNvPr id="3" name="Text Placeholder 2"/>
          <p:cNvSpPr>
            <a:spLocks noGrp="1"/>
          </p:cNvSpPr>
          <p:nvPr>
            <p:ph type="body" idx="1"/>
          </p:nvPr>
        </p:nvSpPr>
        <p:spPr>
          <a:xfrm>
            <a:off x="2147888" y="3522848"/>
            <a:ext cx="7886700" cy="2337179"/>
          </a:xfrm>
        </p:spPr>
        <p:txBody>
          <a:bodyPr>
            <a:noAutofit/>
          </a:bodyPr>
          <a:lstStyle/>
          <a:p>
            <a:r>
              <a:rPr lang="en-US" b="1" dirty="0"/>
              <a:t>Jack Zimmerman, Manager</a:t>
            </a:r>
          </a:p>
          <a:p>
            <a:r>
              <a:rPr lang="en-US" b="1" dirty="0"/>
              <a:t>Idaho Cleanup Project</a:t>
            </a:r>
          </a:p>
          <a:p>
            <a:r>
              <a:rPr lang="en-US" b="1" dirty="0" err="1"/>
              <a:t>Kliss</a:t>
            </a:r>
            <a:r>
              <a:rPr lang="en-US" b="1" dirty="0"/>
              <a:t> </a:t>
            </a:r>
            <a:r>
              <a:rPr lang="en-US" b="1" dirty="0" err="1"/>
              <a:t>McNeel</a:t>
            </a:r>
            <a:endParaRPr lang="en-US" b="1" dirty="0"/>
          </a:p>
          <a:p>
            <a:r>
              <a:rPr lang="en-US" b="1" dirty="0"/>
              <a:t>ES&amp;H Director, Fluor Idaho </a:t>
            </a:r>
          </a:p>
        </p:txBody>
      </p:sp>
    </p:spTree>
    <p:extLst>
      <p:ext uri="{BB962C8B-B14F-4D97-AF65-F5344CB8AC3E}">
        <p14:creationId xmlns:p14="http://schemas.microsoft.com/office/powerpoint/2010/main" val="20464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A9F09-F053-49C0-B64C-8F22E310D879}" type="slidenum">
              <a:rPr lang="en-US" smtClean="0"/>
              <a:t>2</a:t>
            </a:fld>
            <a:endParaRPr lang="en-US"/>
          </a:p>
        </p:txBody>
      </p:sp>
      <p:sp>
        <p:nvSpPr>
          <p:cNvPr id="10" name="TextBox 9"/>
          <p:cNvSpPr txBox="1"/>
          <p:nvPr/>
        </p:nvSpPr>
        <p:spPr>
          <a:xfrm>
            <a:off x="2268072" y="157053"/>
            <a:ext cx="8399929" cy="584775"/>
          </a:xfrm>
          <a:prstGeom prst="rect">
            <a:avLst/>
          </a:prstGeom>
          <a:noFill/>
        </p:spPr>
        <p:txBody>
          <a:bodyPr wrap="square" rtlCol="0">
            <a:spAutoFit/>
          </a:bodyPr>
          <a:lstStyle/>
          <a:p>
            <a:pPr algn="ctr"/>
            <a:r>
              <a:rPr lang="en-US" sz="3200" b="1" dirty="0">
                <a:solidFill>
                  <a:srgbClr val="000066"/>
                </a:solidFill>
              </a:rPr>
              <a:t>Integrated Waste Treatment Unit  </a:t>
            </a:r>
          </a:p>
        </p:txBody>
      </p:sp>
      <p:sp>
        <p:nvSpPr>
          <p:cNvPr id="2" name="TextBox 1"/>
          <p:cNvSpPr txBox="1"/>
          <p:nvPr/>
        </p:nvSpPr>
        <p:spPr>
          <a:xfrm>
            <a:off x="505608" y="837063"/>
            <a:ext cx="7472577" cy="3000821"/>
          </a:xfrm>
          <a:prstGeom prst="rect">
            <a:avLst/>
          </a:prstGeom>
          <a:solidFill>
            <a:schemeClr val="bg2"/>
          </a:solidFill>
        </p:spPr>
        <p:txBody>
          <a:bodyPr wrap="square" rtlCol="0">
            <a:spAutoFit/>
          </a:bodyPr>
          <a:lstStyle/>
          <a:p>
            <a:r>
              <a:rPr lang="en-US" sz="2100" dirty="0">
                <a:solidFill>
                  <a:srgbClr val="002060"/>
                </a:solidFill>
              </a:rPr>
              <a:t>Recent Simulant Run Confirmed Re-designed Unit Will Treat Waste  </a:t>
            </a:r>
          </a:p>
          <a:p>
            <a:pPr marL="285750" indent="-285750">
              <a:buFont typeface="Arial" panose="020B0604020202020204" pitchFamily="34" charset="0"/>
              <a:buChar char="•"/>
            </a:pPr>
            <a:r>
              <a:rPr lang="en-US" sz="2100" dirty="0">
                <a:solidFill>
                  <a:srgbClr val="002060"/>
                </a:solidFill>
              </a:rPr>
              <a:t>Sustained operations on simulated waste for over 50 days; longest plant operations to date</a:t>
            </a:r>
          </a:p>
          <a:p>
            <a:pPr marL="285750" indent="-285750">
              <a:buFont typeface="Arial" panose="020B0604020202020204" pitchFamily="34" charset="0"/>
              <a:buChar char="•"/>
            </a:pPr>
            <a:r>
              <a:rPr lang="en-US" sz="2100" dirty="0">
                <a:solidFill>
                  <a:srgbClr val="002060"/>
                </a:solidFill>
              </a:rPr>
              <a:t>Processed over 63,000 gallons of simulant</a:t>
            </a:r>
          </a:p>
          <a:p>
            <a:pPr marL="285750" indent="-285750">
              <a:buFont typeface="Arial" panose="020B0604020202020204" pitchFamily="34" charset="0"/>
              <a:buChar char="•"/>
            </a:pPr>
            <a:r>
              <a:rPr lang="en-US" sz="2100" dirty="0">
                <a:solidFill>
                  <a:srgbClr val="002060"/>
                </a:solidFill>
              </a:rPr>
              <a:t>Completed 14 of 14 test </a:t>
            </a:r>
            <a:r>
              <a:rPr lang="en-US" sz="2000" dirty="0">
                <a:solidFill>
                  <a:srgbClr val="002060"/>
                </a:solidFill>
              </a:rPr>
              <a:t>conditions</a:t>
            </a:r>
          </a:p>
          <a:p>
            <a:pPr marL="285750" indent="-285750">
              <a:buFont typeface="Arial" panose="020B0604020202020204" pitchFamily="34" charset="0"/>
              <a:buChar char="•"/>
            </a:pPr>
            <a:r>
              <a:rPr lang="en-US" sz="2100" dirty="0">
                <a:solidFill>
                  <a:srgbClr val="002060"/>
                </a:solidFill>
              </a:rPr>
              <a:t>Process controls proved effective</a:t>
            </a:r>
          </a:p>
          <a:p>
            <a:pPr marL="285750" indent="-285750">
              <a:buFont typeface="Arial" panose="020B0604020202020204" pitchFamily="34" charset="0"/>
              <a:buChar char="•"/>
            </a:pPr>
            <a:r>
              <a:rPr lang="en-US" sz="2100" dirty="0">
                <a:solidFill>
                  <a:srgbClr val="002060"/>
                </a:solidFill>
              </a:rPr>
              <a:t>No major equipment malfunctions or failures</a:t>
            </a:r>
          </a:p>
          <a:p>
            <a:pPr marL="285750" indent="-285750">
              <a:buFont typeface="Arial" panose="020B0604020202020204" pitchFamily="34" charset="0"/>
              <a:buChar char="•"/>
            </a:pPr>
            <a:r>
              <a:rPr lang="en-US" sz="2100" dirty="0">
                <a:solidFill>
                  <a:srgbClr val="002060"/>
                </a:solidFill>
              </a:rPr>
              <a:t>Verified satisfactory performance at baseline and boundary conditions</a:t>
            </a:r>
            <a:endParaRPr lang="en-US" sz="2100" dirty="0">
              <a:solidFill>
                <a:schemeClr val="accent5"/>
              </a:solidFill>
            </a:endParaRPr>
          </a:p>
        </p:txBody>
      </p:sp>
      <p:sp>
        <p:nvSpPr>
          <p:cNvPr id="3" name="TextBox 2"/>
          <p:cNvSpPr txBox="1"/>
          <p:nvPr/>
        </p:nvSpPr>
        <p:spPr>
          <a:xfrm>
            <a:off x="4550479" y="3975522"/>
            <a:ext cx="7012605" cy="1692771"/>
          </a:xfrm>
          <a:prstGeom prst="rect">
            <a:avLst/>
          </a:prstGeom>
          <a:solidFill>
            <a:schemeClr val="bg2"/>
          </a:solidFill>
        </p:spPr>
        <p:txBody>
          <a:bodyPr wrap="square" rtlCol="0">
            <a:spAutoFit/>
          </a:bodyPr>
          <a:lstStyle/>
          <a:p>
            <a:r>
              <a:rPr lang="en-US" sz="2400" dirty="0">
                <a:solidFill>
                  <a:srgbClr val="002060"/>
                </a:solidFill>
              </a:rPr>
              <a:t>Preparing for Rad Operations</a:t>
            </a:r>
            <a:endParaRPr lang="en-US" sz="3600" dirty="0">
              <a:solidFill>
                <a:srgbClr val="002060"/>
              </a:solidFill>
            </a:endParaRPr>
          </a:p>
          <a:p>
            <a:pPr marL="285750" indent="-285750">
              <a:buFont typeface="Arial" panose="020B0604020202020204" pitchFamily="34" charset="0"/>
              <a:buChar char="•"/>
            </a:pPr>
            <a:r>
              <a:rPr lang="en-US" sz="2000" dirty="0">
                <a:solidFill>
                  <a:srgbClr val="002060"/>
                </a:solidFill>
              </a:rPr>
              <a:t>PGF replacement media evaluation and selection completed </a:t>
            </a:r>
          </a:p>
          <a:p>
            <a:pPr marL="285750" indent="-285750">
              <a:buFont typeface="Arial" panose="020B0604020202020204" pitchFamily="34" charset="0"/>
              <a:buChar char="•"/>
            </a:pPr>
            <a:r>
              <a:rPr lang="en-US" sz="2000" dirty="0">
                <a:solidFill>
                  <a:srgbClr val="002060"/>
                </a:solidFill>
              </a:rPr>
              <a:t>PGF filter design modifications and long term testing at Hazen</a:t>
            </a:r>
          </a:p>
          <a:p>
            <a:pPr marL="285750" indent="-285750">
              <a:buFont typeface="Arial" panose="020B0604020202020204" pitchFamily="34" charset="0"/>
              <a:buChar char="•"/>
            </a:pPr>
            <a:r>
              <a:rPr lang="en-US" sz="2000" dirty="0">
                <a:solidFill>
                  <a:srgbClr val="002060"/>
                </a:solidFill>
              </a:rPr>
              <a:t>Integrated system testing of canister decontamination system.</a:t>
            </a:r>
          </a:p>
          <a:p>
            <a:pPr marL="285750" indent="-285750">
              <a:buFont typeface="Arial" panose="020B0604020202020204" pitchFamily="34" charset="0"/>
              <a:buChar char="•"/>
            </a:pPr>
            <a:r>
              <a:rPr lang="en-US" sz="2000" dirty="0">
                <a:solidFill>
                  <a:srgbClr val="002060"/>
                </a:solidFill>
              </a:rPr>
              <a:t>Initiated installation of the cell wet/dry </a:t>
            </a:r>
            <a:r>
              <a:rPr lang="en-US" sz="2000" dirty="0" err="1">
                <a:solidFill>
                  <a:srgbClr val="002060"/>
                </a:solidFill>
              </a:rPr>
              <a:t>decon</a:t>
            </a:r>
            <a:r>
              <a:rPr lang="en-US" sz="2000" dirty="0">
                <a:solidFill>
                  <a:srgbClr val="002060"/>
                </a:solidFill>
              </a:rPr>
              <a:t> system</a:t>
            </a:r>
            <a:endParaRPr lang="en-US" sz="2800" dirty="0">
              <a:solidFill>
                <a:srgbClr val="002060"/>
              </a:solidFill>
            </a:endParaRPr>
          </a:p>
        </p:txBody>
      </p:sp>
      <p:sp>
        <p:nvSpPr>
          <p:cNvPr id="5" name="TextBox 4"/>
          <p:cNvSpPr txBox="1"/>
          <p:nvPr/>
        </p:nvSpPr>
        <p:spPr>
          <a:xfrm>
            <a:off x="628915" y="5666863"/>
            <a:ext cx="1717718" cy="461665"/>
          </a:xfrm>
          <a:prstGeom prst="rect">
            <a:avLst/>
          </a:prstGeom>
          <a:noFill/>
        </p:spPr>
        <p:txBody>
          <a:bodyPr wrap="square" rtlCol="0">
            <a:spAutoFit/>
          </a:bodyPr>
          <a:lstStyle/>
          <a:p>
            <a:pPr algn="ctr"/>
            <a:r>
              <a:rPr lang="en-US" sz="1200" b="1" dirty="0" err="1"/>
              <a:t>Refractron</a:t>
            </a:r>
            <a:r>
              <a:rPr lang="en-US" sz="1200" b="1" dirty="0"/>
              <a:t> filter test at Hazen Facility</a:t>
            </a:r>
          </a:p>
        </p:txBody>
      </p:sp>
      <p:sp>
        <p:nvSpPr>
          <p:cNvPr id="6" name="TextBox 5"/>
          <p:cNvSpPr txBox="1"/>
          <p:nvPr/>
        </p:nvSpPr>
        <p:spPr>
          <a:xfrm>
            <a:off x="8665288" y="3553336"/>
            <a:ext cx="2551404" cy="276999"/>
          </a:xfrm>
          <a:prstGeom prst="rect">
            <a:avLst/>
          </a:prstGeom>
          <a:noFill/>
        </p:spPr>
        <p:txBody>
          <a:bodyPr wrap="none" rtlCol="0">
            <a:spAutoFit/>
          </a:bodyPr>
          <a:lstStyle/>
          <a:p>
            <a:pPr algn="ctr"/>
            <a:r>
              <a:rPr lang="en-US" sz="1200" b="1" dirty="0"/>
              <a:t>Canister decontamination robot arm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186" y="923125"/>
            <a:ext cx="3620637" cy="2640595"/>
          </a:xfrm>
          <a:prstGeom prst="rect">
            <a:avLst/>
          </a:prstGeom>
          <a:ln w="12700">
            <a:solidFill>
              <a:schemeClr val="tx1"/>
            </a:solidFill>
          </a:ln>
        </p:spPr>
      </p:pic>
      <p:pic>
        <p:nvPicPr>
          <p:cNvPr id="13" name="Picture 12">
            <a:extLst>
              <a:ext uri="{FF2B5EF4-FFF2-40B4-BE49-F238E27FC236}">
                <a16:creationId xmlns:a16="http://schemas.microsoft.com/office/drawing/2014/main" id="{4EE2D3EE-BC55-4C7B-87B9-5B42542409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959" y="3744273"/>
            <a:ext cx="2097742" cy="2384255"/>
          </a:xfrm>
          <a:prstGeom prst="rect">
            <a:avLst/>
          </a:prstGeom>
          <a:ln w="12700">
            <a:solidFill>
              <a:schemeClr val="tx1"/>
            </a:solidFill>
          </a:ln>
        </p:spPr>
      </p:pic>
    </p:spTree>
    <p:extLst>
      <p:ext uri="{BB962C8B-B14F-4D97-AF65-F5344CB8AC3E}">
        <p14:creationId xmlns:p14="http://schemas.microsoft.com/office/powerpoint/2010/main" val="397264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99382"/>
            <a:ext cx="2743200" cy="365125"/>
          </a:xfrm>
        </p:spPr>
        <p:txBody>
          <a:bodyPr/>
          <a:lstStyle/>
          <a:p>
            <a:fld id="{C15A9F09-F053-49C0-B64C-8F22E310D879}" type="slidenum">
              <a:rPr lang="en-US" smtClean="0"/>
              <a:t>3</a:t>
            </a:fld>
            <a:endParaRPr lang="en-US"/>
          </a:p>
        </p:txBody>
      </p:sp>
      <p:sp>
        <p:nvSpPr>
          <p:cNvPr id="10" name="TextBox 9"/>
          <p:cNvSpPr txBox="1"/>
          <p:nvPr/>
        </p:nvSpPr>
        <p:spPr>
          <a:xfrm>
            <a:off x="1602950" y="59695"/>
            <a:ext cx="9065050" cy="523220"/>
          </a:xfrm>
          <a:prstGeom prst="rect">
            <a:avLst/>
          </a:prstGeom>
          <a:noFill/>
        </p:spPr>
        <p:txBody>
          <a:bodyPr wrap="square" rtlCol="0">
            <a:spAutoFit/>
          </a:bodyPr>
          <a:lstStyle/>
          <a:p>
            <a:pPr algn="ctr"/>
            <a:r>
              <a:rPr lang="en-US" sz="2800" b="1" dirty="0">
                <a:solidFill>
                  <a:srgbClr val="000066"/>
                </a:solidFill>
              </a:rPr>
              <a:t> Buried Waste Exhumation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475" y="795313"/>
            <a:ext cx="6872288" cy="2352759"/>
          </a:xfrm>
          <a:prstGeom prst="rect">
            <a:avLst/>
          </a:prstGeom>
          <a:ln w="1270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6664" y="2838638"/>
            <a:ext cx="3211996" cy="2063355"/>
          </a:xfrm>
          <a:prstGeom prst="rect">
            <a:avLst/>
          </a:prstGeom>
          <a:ln w="12700">
            <a:solidFill>
              <a:schemeClr val="tx1"/>
            </a:solidFill>
          </a:ln>
        </p:spPr>
      </p:pic>
      <p:sp>
        <p:nvSpPr>
          <p:cNvPr id="2" name="TextBox 1"/>
          <p:cNvSpPr txBox="1"/>
          <p:nvPr/>
        </p:nvSpPr>
        <p:spPr>
          <a:xfrm>
            <a:off x="8812248" y="1311767"/>
            <a:ext cx="2541552" cy="1200329"/>
          </a:xfrm>
          <a:prstGeom prst="rect">
            <a:avLst/>
          </a:prstGeom>
          <a:noFill/>
        </p:spPr>
        <p:txBody>
          <a:bodyPr wrap="square" rtlCol="0">
            <a:spAutoFit/>
          </a:bodyPr>
          <a:lstStyle/>
          <a:p>
            <a:r>
              <a:rPr lang="en-US" sz="1200" b="1" dirty="0"/>
              <a:t>From 1954 to 1970, mixed waste was buried in unlined pits and trenches (left). Over the last 15 years, targeted buried waste has been exhumed in enclosures like the ARP-IX facility shown below. </a:t>
            </a:r>
          </a:p>
        </p:txBody>
      </p:sp>
      <p:sp>
        <p:nvSpPr>
          <p:cNvPr id="5" name="TextBox 4"/>
          <p:cNvSpPr txBox="1"/>
          <p:nvPr/>
        </p:nvSpPr>
        <p:spPr>
          <a:xfrm>
            <a:off x="355002" y="3147560"/>
            <a:ext cx="6709186" cy="3046988"/>
          </a:xfrm>
          <a:prstGeom prst="rect">
            <a:avLst/>
          </a:prstGeom>
          <a:solidFill>
            <a:schemeClr val="bg2"/>
          </a:solidFill>
        </p:spPr>
        <p:txBody>
          <a:bodyPr wrap="square" rtlCol="0">
            <a:spAutoFit/>
          </a:bodyPr>
          <a:lstStyle/>
          <a:p>
            <a:r>
              <a:rPr lang="en-US" sz="1600" dirty="0"/>
              <a:t>Buried Waste Mission Near Completion</a:t>
            </a:r>
          </a:p>
          <a:p>
            <a:pPr marL="171450" indent="-171450">
              <a:buFont typeface="Arial" panose="020B0604020202020204" pitchFamily="34" charset="0"/>
              <a:buChar char="•"/>
            </a:pPr>
            <a:r>
              <a:rPr lang="en-US" sz="1600" dirty="0"/>
              <a:t>Under agreement with State of Idaho, DOE exhuming “targeted” buried waste – that with largest concentrations of plutonium and hazardous chemicals</a:t>
            </a:r>
          </a:p>
          <a:p>
            <a:pPr marL="171450" indent="-171450">
              <a:buFont typeface="Arial" panose="020B0604020202020204" pitchFamily="34" charset="0"/>
              <a:buChar char="•"/>
            </a:pPr>
            <a:r>
              <a:rPr lang="en-US" sz="1600" dirty="0"/>
              <a:t>As of 08/01/19, 9,077 cubic meters of buried waste have been exhumed and repackaged for offsite disposal – 121 percent of 7,485 required under the agreement with the State</a:t>
            </a:r>
          </a:p>
          <a:p>
            <a:pPr marL="171450" indent="-171450">
              <a:buFont typeface="Arial" panose="020B0604020202020204" pitchFamily="34" charset="0"/>
              <a:buChar char="•"/>
            </a:pPr>
            <a:r>
              <a:rPr lang="en-US" sz="1600" dirty="0"/>
              <a:t>As of 08/01/19, waste exhumed from just over 5 acres – the agreement requires exhumation from 5.69 acres; Anticipate completing ~1 year – almost 2 years ahead of our baseline schedule</a:t>
            </a:r>
          </a:p>
          <a:p>
            <a:pPr marL="171450" indent="-171450">
              <a:buFont typeface="Arial" panose="020B0604020202020204" pitchFamily="34" charset="0"/>
              <a:buChar char="•"/>
            </a:pPr>
            <a:r>
              <a:rPr lang="en-US" sz="1600" dirty="0"/>
              <a:t>Using a vapor vacuum extraction process, removed and destroyed </a:t>
            </a:r>
            <a:br>
              <a:rPr lang="en-US" sz="1600" dirty="0"/>
            </a:br>
            <a:r>
              <a:rPr lang="en-US" sz="1600" dirty="0"/>
              <a:t>256,371 pounds of organic vapors from the subsurface.</a:t>
            </a:r>
          </a:p>
        </p:txBody>
      </p:sp>
      <p:sp>
        <p:nvSpPr>
          <p:cNvPr id="8" name="TextBox 7"/>
          <p:cNvSpPr txBox="1"/>
          <p:nvPr/>
        </p:nvSpPr>
        <p:spPr>
          <a:xfrm>
            <a:off x="7171763" y="4936632"/>
            <a:ext cx="4521797" cy="1477328"/>
          </a:xfrm>
          <a:prstGeom prst="rect">
            <a:avLst/>
          </a:prstGeom>
          <a:solidFill>
            <a:schemeClr val="bg2"/>
          </a:solidFill>
        </p:spPr>
        <p:txBody>
          <a:bodyPr wrap="square" rtlCol="0">
            <a:spAutoFit/>
          </a:bodyPr>
          <a:lstStyle/>
          <a:p>
            <a:r>
              <a:rPr lang="en-US" sz="2000" dirty="0"/>
              <a:t>Ultimate Remedy</a:t>
            </a:r>
          </a:p>
          <a:p>
            <a:pPr marL="285750" indent="-285750">
              <a:buFont typeface="Arial" panose="020B0604020202020204" pitchFamily="34" charset="0"/>
              <a:buChar char="•"/>
            </a:pPr>
            <a:r>
              <a:rPr lang="en-US" sz="1400" dirty="0"/>
              <a:t>Regulators approved final design of a trans-evaporation “cap” consisting of native soils and vegetation that will cover the entire Subsurface Disposal Area once exhumation is complete 4 months ahead of the milestone  </a:t>
            </a:r>
          </a:p>
        </p:txBody>
      </p:sp>
    </p:spTree>
    <p:extLst>
      <p:ext uri="{BB962C8B-B14F-4D97-AF65-F5344CB8AC3E}">
        <p14:creationId xmlns:p14="http://schemas.microsoft.com/office/powerpoint/2010/main" val="150342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A9F09-F053-49C0-B64C-8F22E310D879}" type="slidenum">
              <a:rPr lang="en-US" smtClean="0"/>
              <a:t>4</a:t>
            </a:fld>
            <a:endParaRPr lang="en-US"/>
          </a:p>
        </p:txBody>
      </p:sp>
      <p:sp>
        <p:nvSpPr>
          <p:cNvPr id="10" name="TextBox 9"/>
          <p:cNvSpPr txBox="1"/>
          <p:nvPr/>
        </p:nvSpPr>
        <p:spPr>
          <a:xfrm>
            <a:off x="1602950" y="59695"/>
            <a:ext cx="9065050" cy="523220"/>
          </a:xfrm>
          <a:prstGeom prst="rect">
            <a:avLst/>
          </a:prstGeom>
          <a:noFill/>
        </p:spPr>
        <p:txBody>
          <a:bodyPr wrap="square" rtlCol="0">
            <a:spAutoFit/>
          </a:bodyPr>
          <a:lstStyle/>
          <a:p>
            <a:pPr algn="ctr"/>
            <a:r>
              <a:rPr lang="en-US" sz="2800" b="1" dirty="0">
                <a:solidFill>
                  <a:srgbClr val="000066"/>
                </a:solidFill>
              </a:rPr>
              <a:t> Solid Waste Treatment and Disposal--AMWTP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55" y="1745916"/>
            <a:ext cx="4522184" cy="3637093"/>
          </a:xfrm>
          <a:prstGeom prst="rect">
            <a:avLst/>
          </a:prstGeom>
          <a:ln w="12700">
            <a:solidFill>
              <a:schemeClr val="tx2">
                <a:lumMod val="75000"/>
              </a:schemeClr>
            </a:solidFill>
          </a:ln>
        </p:spPr>
      </p:pic>
      <p:sp>
        <p:nvSpPr>
          <p:cNvPr id="3" name="TextBox 2"/>
          <p:cNvSpPr txBox="1"/>
          <p:nvPr/>
        </p:nvSpPr>
        <p:spPr>
          <a:xfrm>
            <a:off x="1524000" y="5451985"/>
            <a:ext cx="4522184" cy="646331"/>
          </a:xfrm>
          <a:prstGeom prst="rect">
            <a:avLst/>
          </a:prstGeom>
          <a:noFill/>
        </p:spPr>
        <p:txBody>
          <a:bodyPr wrap="square" rtlCol="0">
            <a:spAutoFit/>
          </a:bodyPr>
          <a:lstStyle/>
          <a:p>
            <a:pPr algn="ctr"/>
            <a:r>
              <a:rPr lang="en-US" sz="1200" b="1" dirty="0"/>
              <a:t>From 1970 to 1984,  transuranic and mixed low-level waste that arrived from Rocky Flats and other sites was stacked on an asphalt pad and eventually covered with an earthen berm. </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1546" t="2989" r="3110" b="4634"/>
          <a:stretch/>
        </p:blipFill>
        <p:spPr>
          <a:xfrm>
            <a:off x="6962515" y="832520"/>
            <a:ext cx="4041059" cy="2733362"/>
          </a:xfrm>
          <a:prstGeom prst="rect">
            <a:avLst/>
          </a:prstGeom>
          <a:ln w="12700">
            <a:solidFill>
              <a:srgbClr val="002060"/>
            </a:solidFill>
          </a:ln>
        </p:spPr>
      </p:pic>
      <p:sp>
        <p:nvSpPr>
          <p:cNvPr id="12" name="TextBox 11"/>
          <p:cNvSpPr txBox="1"/>
          <p:nvPr/>
        </p:nvSpPr>
        <p:spPr>
          <a:xfrm>
            <a:off x="7037328" y="3575220"/>
            <a:ext cx="4041059" cy="646331"/>
          </a:xfrm>
          <a:prstGeom prst="rect">
            <a:avLst/>
          </a:prstGeom>
          <a:noFill/>
        </p:spPr>
        <p:txBody>
          <a:bodyPr wrap="square" rtlCol="0">
            <a:spAutoFit/>
          </a:bodyPr>
          <a:lstStyle/>
          <a:p>
            <a:pPr algn="ctr"/>
            <a:r>
              <a:rPr lang="en-US" sz="1200" b="1" dirty="0"/>
              <a:t>A supercompactor was used to apply over 4 million pounds of pressure on waste drums, greatly reducing the volume of waste to be shipped and disposed at WIPP. </a:t>
            </a:r>
          </a:p>
        </p:txBody>
      </p:sp>
      <p:sp>
        <p:nvSpPr>
          <p:cNvPr id="13" name="TextBox 12"/>
          <p:cNvSpPr txBox="1"/>
          <p:nvPr/>
        </p:nvSpPr>
        <p:spPr>
          <a:xfrm>
            <a:off x="6135475" y="4249045"/>
            <a:ext cx="5708694" cy="2031325"/>
          </a:xfrm>
          <a:prstGeom prst="rect">
            <a:avLst/>
          </a:prstGeom>
          <a:solidFill>
            <a:schemeClr val="accent1"/>
          </a:solidFill>
        </p:spPr>
        <p:txBody>
          <a:bodyPr wrap="square" rtlCol="0">
            <a:spAutoFit/>
          </a:bodyPr>
          <a:lstStyle/>
          <a:p>
            <a:pPr marL="171450" indent="-171450">
              <a:buFont typeface="Arial" panose="020B0604020202020204" pitchFamily="34" charset="0"/>
              <a:buChar char="•"/>
            </a:pPr>
            <a:r>
              <a:rPr lang="en-US" dirty="0">
                <a:solidFill>
                  <a:schemeClr val="bg1"/>
                </a:solidFill>
              </a:rPr>
              <a:t>264,964 compactions resulting in 54,325 100-gallon product drums</a:t>
            </a:r>
          </a:p>
          <a:p>
            <a:pPr marL="171450" indent="-171450">
              <a:buFont typeface="Arial" panose="020B0604020202020204" pitchFamily="34" charset="0"/>
              <a:buChar char="•"/>
            </a:pPr>
            <a:r>
              <a:rPr lang="en-US" dirty="0">
                <a:solidFill>
                  <a:schemeClr val="bg1"/>
                </a:solidFill>
              </a:rPr>
              <a:t>59,795 cubic meters of Idaho Settlement Agreement waste dispositioned offsite.</a:t>
            </a:r>
          </a:p>
          <a:p>
            <a:pPr marL="171450" indent="-171450">
              <a:buFont typeface="Arial" panose="020B0604020202020204" pitchFamily="34" charset="0"/>
              <a:buChar char="•"/>
            </a:pPr>
            <a:r>
              <a:rPr lang="en-US" dirty="0">
                <a:solidFill>
                  <a:schemeClr val="bg1"/>
                </a:solidFill>
              </a:rPr>
              <a:t>6,023 cubic meters of exhumed targeted waste shipped to WIPP. </a:t>
            </a:r>
          </a:p>
          <a:p>
            <a:pPr marL="171450" indent="-171450">
              <a:buFont typeface="Arial" panose="020B0604020202020204" pitchFamily="34" charset="0"/>
              <a:buChar char="•"/>
            </a:pPr>
            <a:r>
              <a:rPr lang="en-US" dirty="0">
                <a:solidFill>
                  <a:schemeClr val="bg1"/>
                </a:solidFill>
              </a:rPr>
              <a:t>97% plant availability since commissioning</a:t>
            </a:r>
          </a:p>
        </p:txBody>
      </p:sp>
      <p:sp>
        <p:nvSpPr>
          <p:cNvPr id="14" name="TextBox 13"/>
          <p:cNvSpPr txBox="1"/>
          <p:nvPr/>
        </p:nvSpPr>
        <p:spPr>
          <a:xfrm>
            <a:off x="623945" y="800053"/>
            <a:ext cx="5476627" cy="923330"/>
          </a:xfrm>
          <a:prstGeom prst="rect">
            <a:avLst/>
          </a:prstGeom>
          <a:noFill/>
        </p:spPr>
        <p:txBody>
          <a:bodyPr wrap="square" rtlCol="0">
            <a:spAutoFit/>
          </a:bodyPr>
          <a:lstStyle/>
          <a:p>
            <a:r>
              <a:rPr lang="en-US" dirty="0"/>
              <a:t>Advanced Mixed Waste Treatment Plant (AMWTP) was constructed to allow retrieval and treatment of stored waste.  </a:t>
            </a:r>
          </a:p>
        </p:txBody>
      </p:sp>
    </p:spTree>
    <p:extLst>
      <p:ext uri="{BB962C8B-B14F-4D97-AF65-F5344CB8AC3E}">
        <p14:creationId xmlns:p14="http://schemas.microsoft.com/office/powerpoint/2010/main" val="197054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A9F09-F053-49C0-B64C-8F22E310D879}" type="slidenum">
              <a:rPr lang="en-US" smtClean="0"/>
              <a:t>5</a:t>
            </a:fld>
            <a:endParaRPr lang="en-US"/>
          </a:p>
        </p:txBody>
      </p:sp>
      <p:sp>
        <p:nvSpPr>
          <p:cNvPr id="10" name="TextBox 9"/>
          <p:cNvSpPr txBox="1"/>
          <p:nvPr/>
        </p:nvSpPr>
        <p:spPr>
          <a:xfrm>
            <a:off x="1602950" y="59695"/>
            <a:ext cx="9065050" cy="523220"/>
          </a:xfrm>
          <a:prstGeom prst="rect">
            <a:avLst/>
          </a:prstGeom>
          <a:noFill/>
        </p:spPr>
        <p:txBody>
          <a:bodyPr wrap="square" rtlCol="0">
            <a:spAutoFit/>
          </a:bodyPr>
          <a:lstStyle/>
          <a:p>
            <a:pPr algn="ctr"/>
            <a:r>
              <a:rPr lang="en-US" sz="2800" b="1" dirty="0">
                <a:solidFill>
                  <a:srgbClr val="000066"/>
                </a:solidFill>
              </a:rPr>
              <a:t> Solid Waste Treatment and Disposal (continued)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484" y="806825"/>
            <a:ext cx="6508376" cy="3660961"/>
          </a:xfrm>
          <a:prstGeom prst="rect">
            <a:avLst/>
          </a:prstGeom>
          <a:ln w="12700">
            <a:solidFill>
              <a:schemeClr val="tx1"/>
            </a:solidFill>
          </a:ln>
        </p:spPr>
      </p:pic>
      <p:sp>
        <p:nvSpPr>
          <p:cNvPr id="5" name="TextBox 4"/>
          <p:cNvSpPr txBox="1"/>
          <p:nvPr/>
        </p:nvSpPr>
        <p:spPr>
          <a:xfrm>
            <a:off x="7191482" y="4467786"/>
            <a:ext cx="4222378" cy="1600438"/>
          </a:xfrm>
          <a:prstGeom prst="rect">
            <a:avLst/>
          </a:prstGeom>
          <a:noFill/>
        </p:spPr>
        <p:txBody>
          <a:bodyPr wrap="square" rtlCol="0">
            <a:spAutoFit/>
          </a:bodyPr>
          <a:lstStyle/>
          <a:p>
            <a:pPr algn="ctr"/>
            <a:r>
              <a:rPr lang="en-US" sz="1400" b="1" dirty="0"/>
              <a:t>Thousands of boxes and drums, some badly deteriorated, were safely retrieved at the Transuranic Storage Area/Retrieval Enclosure over a period of about a dozen years (above).</a:t>
            </a:r>
          </a:p>
          <a:p>
            <a:pPr algn="ctr"/>
            <a:r>
              <a:rPr lang="en-US" sz="1400" b="1" dirty="0"/>
              <a:t>Left, more than 14,500 drums were removed to get to this, the last drum stored in a cargo container, that was retrieved in late 2016.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223" y="3852721"/>
            <a:ext cx="4134522" cy="2384430"/>
          </a:xfrm>
          <a:prstGeom prst="rect">
            <a:avLst/>
          </a:prstGeom>
          <a:ln w="12700">
            <a:solidFill>
              <a:schemeClr val="tx1"/>
            </a:solidFill>
          </a:ln>
        </p:spPr>
      </p:pic>
      <p:sp>
        <p:nvSpPr>
          <p:cNvPr id="15" name="TextBox 14"/>
          <p:cNvSpPr txBox="1"/>
          <p:nvPr/>
        </p:nvSpPr>
        <p:spPr>
          <a:xfrm>
            <a:off x="376517" y="1000468"/>
            <a:ext cx="4356847" cy="2677656"/>
          </a:xfrm>
          <a:prstGeom prst="rect">
            <a:avLst/>
          </a:prstGeom>
          <a:solidFill>
            <a:schemeClr val="accent2"/>
          </a:solidFill>
        </p:spPr>
        <p:txBody>
          <a:bodyPr wrap="square" rtlCol="0">
            <a:spAutoFit/>
          </a:bodyPr>
          <a:lstStyle/>
          <a:p>
            <a:r>
              <a:rPr lang="en-US" sz="2800" dirty="0"/>
              <a:t>AMWTP Safety</a:t>
            </a:r>
          </a:p>
          <a:p>
            <a:pPr marL="285750" indent="-285750">
              <a:buFont typeface="Arial" panose="020B0604020202020204" pitchFamily="34" charset="0"/>
              <a:buChar char="•"/>
            </a:pPr>
            <a:r>
              <a:rPr lang="en-US" sz="2000" dirty="0"/>
              <a:t>Average 46,000 safe </a:t>
            </a:r>
            <a:r>
              <a:rPr lang="en-US" sz="2000" dirty="0" err="1"/>
              <a:t>RadWorker</a:t>
            </a:r>
            <a:r>
              <a:rPr lang="en-US" sz="2000" dirty="0"/>
              <a:t> entry hours/</a:t>
            </a:r>
            <a:r>
              <a:rPr lang="en-US" sz="2000" dirty="0" err="1"/>
              <a:t>yr</a:t>
            </a:r>
            <a:r>
              <a:rPr lang="en-US" sz="2000" dirty="0"/>
              <a:t> into high risk and highly contaminated areas</a:t>
            </a:r>
          </a:p>
          <a:p>
            <a:pPr marL="285750" indent="-285750">
              <a:buFont typeface="Arial" panose="020B0604020202020204" pitchFamily="34" charset="0"/>
              <a:buChar char="•"/>
            </a:pPr>
            <a:r>
              <a:rPr lang="en-US" sz="2000" dirty="0"/>
              <a:t>Safely completed 644,322 container movements in the past 4 years</a:t>
            </a:r>
          </a:p>
          <a:p>
            <a:pPr marL="285750" indent="-285750">
              <a:buFont typeface="Arial" panose="020B0604020202020204" pitchFamily="34" charset="0"/>
              <a:buChar char="•"/>
            </a:pPr>
            <a:r>
              <a:rPr lang="en-US" sz="2000" dirty="0"/>
              <a:t>Safely shipped 5,993 shipments of </a:t>
            </a:r>
            <a:br>
              <a:rPr lang="en-US" sz="2000" dirty="0"/>
            </a:br>
            <a:r>
              <a:rPr lang="en-US" sz="2000" dirty="0"/>
              <a:t>CH waste to WIPP</a:t>
            </a:r>
          </a:p>
        </p:txBody>
      </p:sp>
    </p:spTree>
    <p:extLst>
      <p:ext uri="{BB962C8B-B14F-4D97-AF65-F5344CB8AC3E}">
        <p14:creationId xmlns:p14="http://schemas.microsoft.com/office/powerpoint/2010/main" val="41920199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3621</TotalTime>
  <Words>643</Words>
  <Application>Microsoft Office PowerPoint</Application>
  <PresentationFormat>Widescreen</PresentationFormat>
  <Paragraphs>53</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Custom Design</vt:lpstr>
      <vt:lpstr>1_Custom Design</vt:lpstr>
      <vt:lpstr>Idaho Cleanup Project  Success Stories  </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 National Nuclear Security Administration Los Alamos Field Office Overview   Presentation to: Name Title</dc:title>
  <dc:creator>UR90V88</dc:creator>
  <cp:lastModifiedBy>Kama, Dylan N.</cp:lastModifiedBy>
  <cp:revision>498</cp:revision>
  <cp:lastPrinted>2019-05-09T17:25:45Z</cp:lastPrinted>
  <dcterms:created xsi:type="dcterms:W3CDTF">2014-02-24T19:53:13Z</dcterms:created>
  <dcterms:modified xsi:type="dcterms:W3CDTF">2019-09-26T21:43:50Z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