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624" r:id="rId4"/>
    <p:sldId id="678" r:id="rId5"/>
    <p:sldId id="1002" r:id="rId6"/>
    <p:sldId id="401" r:id="rId7"/>
    <p:sldId id="1001" r:id="rId8"/>
    <p:sldId id="677" r:id="rId9"/>
    <p:sldId id="1013" r:id="rId10"/>
    <p:sldId id="671" r:id="rId11"/>
    <p:sldId id="1004" r:id="rId12"/>
    <p:sldId id="672" r:id="rId13"/>
    <p:sldId id="1011" r:id="rId14"/>
    <p:sldId id="1003" r:id="rId15"/>
    <p:sldId id="1016" r:id="rId16"/>
    <p:sldId id="1014" r:id="rId17"/>
    <p:sldId id="1019" r:id="rId18"/>
    <p:sldId id="1018" r:id="rId19"/>
    <p:sldId id="673" r:id="rId20"/>
    <p:sldId id="675" r:id="rId21"/>
    <p:sldId id="676" r:id="rId22"/>
    <p:sldId id="679" r:id="rId23"/>
    <p:sldId id="1020" r:id="rId24"/>
    <p:sldId id="670" r:id="rId25"/>
    <p:sldId id="1017" r:id="rId26"/>
    <p:sldId id="1021" r:id="rId27"/>
    <p:sldId id="629" r:id="rId28"/>
    <p:sldId id="667" r:id="rId29"/>
    <p:sldId id="1005" r:id="rId30"/>
    <p:sldId id="998" r:id="rId31"/>
    <p:sldId id="1000" r:id="rId32"/>
    <p:sldId id="1006" r:id="rId33"/>
    <p:sldId id="1007" r:id="rId34"/>
    <p:sldId id="1008" r:id="rId35"/>
    <p:sldId id="1009" r:id="rId36"/>
    <p:sldId id="1010" r:id="rId37"/>
    <p:sldId id="1015" r:id="rId3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53" userDrawn="1">
          <p15:clr>
            <a:srgbClr val="A4A3A4"/>
          </p15:clr>
        </p15:guide>
        <p15:guide id="2" orient="horz" pos="2361" userDrawn="1">
          <p15:clr>
            <a:srgbClr val="A4A3A4"/>
          </p15:clr>
        </p15:guide>
        <p15:guide id="3" orient="horz" pos="2419" userDrawn="1">
          <p15:clr>
            <a:srgbClr val="A4A3A4"/>
          </p15:clr>
        </p15:guide>
        <p15:guide id="4" orient="horz" pos="2475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159" userDrawn="1">
          <p15:clr>
            <a:srgbClr val="A4A3A4"/>
          </p15:clr>
        </p15:guide>
        <p15:guide id="7" pos="2879" userDrawn="1">
          <p15:clr>
            <a:srgbClr val="A4A3A4"/>
          </p15:clr>
        </p15:guide>
        <p15:guide id="8" pos="2824" userDrawn="1">
          <p15:clr>
            <a:srgbClr val="A4A3A4"/>
          </p15:clr>
        </p15:guide>
        <p15:guide id="9" pos="2937" userDrawn="1">
          <p15:clr>
            <a:srgbClr val="A4A3A4"/>
          </p15:clr>
        </p15:guide>
        <p15:guide id="10" pos="560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Cox" initials="MC" lastIdx="2" clrIdx="0">
    <p:extLst/>
  </p:cmAuthor>
  <p:cmAuthor id="2" name="Farzan Bharucha" initials="FB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CC00"/>
    <a:srgbClr val="080808"/>
    <a:srgbClr val="000000"/>
    <a:srgbClr val="FFFF66"/>
    <a:srgbClr val="32605E"/>
    <a:srgbClr val="62AEAA"/>
    <a:srgbClr val="CDFFE6"/>
    <a:srgbClr val="99FFCC"/>
    <a:srgbClr val="1E3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3" autoAdjust="0"/>
    <p:restoredTop sz="96438" autoAdjust="0"/>
  </p:normalViewPr>
  <p:slideViewPr>
    <p:cSldViewPr snapToGrid="0" snapToObjects="1" showGuides="1">
      <p:cViewPr>
        <p:scale>
          <a:sx n="100" d="100"/>
          <a:sy n="100" d="100"/>
        </p:scale>
        <p:origin x="-1206" y="-822"/>
      </p:cViewPr>
      <p:guideLst>
        <p:guide orient="horz" pos="3853"/>
        <p:guide orient="horz" pos="2361"/>
        <p:guide orient="horz" pos="2419"/>
        <p:guide orient="horz" pos="2475"/>
        <p:guide orient="horz" pos="981"/>
        <p:guide pos="159"/>
        <p:guide pos="2879"/>
        <p:guide pos="2824"/>
        <p:guide pos="2937"/>
        <p:guide pos="56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2868" y="-9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683341752571771E-2"/>
          <c:y val="4.9180673531706354E-2"/>
          <c:w val="0.93945229381722029"/>
          <c:h val="0.73031352152240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Platinum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2A-41D5-AB01-8715E16D98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Silver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2A-41D5-AB01-8715E16D98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Gold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2A-41D5-AB01-8715E16D9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2A-41D5-AB01-8715E16D98A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B2A-41D5-AB01-8715E16D98A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Maroon</c:v>
                </c:pt>
              </c:strCache>
            </c:strRef>
          </c:tx>
          <c:spPr>
            <a:solidFill>
              <a:srgbClr val="6600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2A-41D5-AB01-8715E16D9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513088"/>
        <c:axId val="61532032"/>
      </c:barChart>
      <c:catAx>
        <c:axId val="615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2032"/>
        <c:crosses val="autoZero"/>
        <c:auto val="1"/>
        <c:lblAlgn val="ctr"/>
        <c:lblOffset val="100"/>
        <c:noMultiLvlLbl val="0"/>
      </c:catAx>
      <c:valAx>
        <c:axId val="6153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13088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4737532808398"/>
          <c:y val="8.8047736220472447E-2"/>
          <c:w val="0.74198704068241472"/>
          <c:h val="0.784685285433070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 Robotics </c:v>
                </c:pt>
                <c:pt idx="1">
                  <c:v> Music </c:v>
                </c:pt>
                <c:pt idx="2">
                  <c:v> Dance </c:v>
                </c:pt>
                <c:pt idx="3">
                  <c:v> Cheerleading </c:v>
                </c:pt>
                <c:pt idx="4">
                  <c:v> Tennis </c:v>
                </c:pt>
                <c:pt idx="5">
                  <c:v> Soccer: Boys </c:v>
                </c:pt>
                <c:pt idx="6">
                  <c:v> Soccer: Girls </c:v>
                </c:pt>
                <c:pt idx="7">
                  <c:v> Cross Country </c:v>
                </c:pt>
                <c:pt idx="8">
                  <c:v> Softball </c:v>
                </c:pt>
                <c:pt idx="9">
                  <c:v> Baseball </c:v>
                </c:pt>
                <c:pt idx="10">
                  <c:v> Golf </c:v>
                </c:pt>
                <c:pt idx="11">
                  <c:v> BB: Boys </c:v>
                </c:pt>
                <c:pt idx="12">
                  <c:v> BB: Girls </c:v>
                </c:pt>
                <c:pt idx="13">
                  <c:v> Volleyball </c:v>
                </c:pt>
                <c:pt idx="14">
                  <c:v> Drama </c:v>
                </c:pt>
                <c:pt idx="15">
                  <c:v> Track </c:v>
                </c:pt>
                <c:pt idx="16">
                  <c:v> Football </c:v>
                </c:pt>
              </c:strCache>
            </c:strRef>
          </c:cat>
          <c:val>
            <c:numRef>
              <c:f>Sheet1!$B$2:$B$18</c:f>
              <c:numCache>
                <c:formatCode>_("$"* #,##0.00_);_("$"* \(#,##0.00\);_("$"* "-"??_);_(@_)</c:formatCode>
                <c:ptCount val="17"/>
                <c:pt idx="0">
                  <c:v>0</c:v>
                </c:pt>
                <c:pt idx="1">
                  <c:v>2115</c:v>
                </c:pt>
                <c:pt idx="2">
                  <c:v>2195</c:v>
                </c:pt>
                <c:pt idx="3">
                  <c:v>3750</c:v>
                </c:pt>
                <c:pt idx="4">
                  <c:v>6035</c:v>
                </c:pt>
                <c:pt idx="5">
                  <c:v>6054</c:v>
                </c:pt>
                <c:pt idx="6">
                  <c:v>6584</c:v>
                </c:pt>
                <c:pt idx="7">
                  <c:v>8049</c:v>
                </c:pt>
                <c:pt idx="8">
                  <c:v>8498</c:v>
                </c:pt>
                <c:pt idx="9">
                  <c:v>9038</c:v>
                </c:pt>
                <c:pt idx="10">
                  <c:v>9445</c:v>
                </c:pt>
                <c:pt idx="11">
                  <c:v>9926</c:v>
                </c:pt>
                <c:pt idx="12">
                  <c:v>11650</c:v>
                </c:pt>
                <c:pt idx="13">
                  <c:v>12269</c:v>
                </c:pt>
                <c:pt idx="14">
                  <c:v>16329</c:v>
                </c:pt>
                <c:pt idx="15">
                  <c:v>16865</c:v>
                </c:pt>
                <c:pt idx="16">
                  <c:v>34030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FC-4C99-B00B-70F36DB8D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0823680"/>
        <c:axId val="150825216"/>
      </c:barChart>
      <c:catAx>
        <c:axId val="150823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825216"/>
        <c:crosses val="autoZero"/>
        <c:auto val="1"/>
        <c:lblAlgn val="ctr"/>
        <c:lblOffset val="100"/>
        <c:noMultiLvlLbl val="0"/>
      </c:catAx>
      <c:valAx>
        <c:axId val="150825216"/>
        <c:scaling>
          <c:orientation val="minMax"/>
          <c:max val="4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823680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92248974521432E-2"/>
          <c:y val="2.1520995810580718E-2"/>
          <c:w val="0.89744837306879532"/>
          <c:h val="0.748096435514027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5.8920957767127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48-47B5-BED1-F307F95B72D0}"/>
                </c:ext>
              </c:extLst>
            </c:dLbl>
            <c:dLbl>
              <c:idx val="6"/>
              <c:layout>
                <c:manualLayout>
                  <c:x val="0"/>
                  <c:y val="-0.10605772398082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48-47B5-BED1-F307F95B72D0}"/>
                </c:ext>
              </c:extLst>
            </c:dLbl>
            <c:dLbl>
              <c:idx val="8"/>
              <c:layout>
                <c:manualLayout>
                  <c:x val="-5.3197311982389993E-17"/>
                  <c:y val="-6.7759101432196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48-47B5-BED1-F307F95B72D0}"/>
                </c:ext>
              </c:extLst>
            </c:dLbl>
            <c:dLbl>
              <c:idx val="10"/>
              <c:layout>
                <c:manualLayout>
                  <c:x val="1.5959377956683254E-2"/>
                  <c:y val="-1.080205080442740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48-47B5-BED1-F307F95B72D0}"/>
                </c:ext>
              </c:extLst>
            </c:dLbl>
            <c:dLbl>
              <c:idx val="12"/>
              <c:layout>
                <c:manualLayout>
                  <c:x val="2.1762788122749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48-47B5-BED1-F307F95B72D0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Softball</c:v>
                </c:pt>
                <c:pt idx="1">
                  <c:v>Baseball</c:v>
                </c:pt>
                <c:pt idx="2">
                  <c:v>Track</c:v>
                </c:pt>
                <c:pt idx="3">
                  <c:v>Soccer: Girls</c:v>
                </c:pt>
                <c:pt idx="4">
                  <c:v>Volleyball</c:v>
                </c:pt>
                <c:pt idx="5">
                  <c:v>Cheerleading</c:v>
                </c:pt>
                <c:pt idx="6">
                  <c:v>Drama</c:v>
                </c:pt>
                <c:pt idx="7">
                  <c:v>Music</c:v>
                </c:pt>
                <c:pt idx="8">
                  <c:v>Robotics</c:v>
                </c:pt>
                <c:pt idx="9">
                  <c:v>BB: Girls</c:v>
                </c:pt>
                <c:pt idx="10">
                  <c:v>Football</c:v>
                </c:pt>
                <c:pt idx="11">
                  <c:v>Soccer: Boys</c:v>
                </c:pt>
                <c:pt idx="12">
                  <c:v>Tennis</c:v>
                </c:pt>
                <c:pt idx="13">
                  <c:v>Golf</c:v>
                </c:pt>
                <c:pt idx="14">
                  <c:v>Cross Country</c:v>
                </c:pt>
                <c:pt idx="15">
                  <c:v>Dance</c:v>
                </c:pt>
                <c:pt idx="16">
                  <c:v>BB: Boys</c:v>
                </c:pt>
                <c:pt idx="18">
                  <c:v>General</c:v>
                </c:pt>
                <c:pt idx="19">
                  <c:v>SAA1</c:v>
                </c:pt>
                <c:pt idx="20">
                  <c:v>Store</c:v>
                </c:pt>
              </c:strCache>
            </c:strRef>
          </c:cat>
          <c:val>
            <c:numRef>
              <c:f>Sheet1!$B$2:$B$22</c:f>
              <c:numCache>
                <c:formatCode>"$"#,##0.00_);[Red]\("$"#,##0.00\)</c:formatCode>
                <c:ptCount val="21"/>
                <c:pt idx="0">
                  <c:v>18480.73</c:v>
                </c:pt>
                <c:pt idx="1">
                  <c:v>15977.58</c:v>
                </c:pt>
                <c:pt idx="2">
                  <c:v>9779.07</c:v>
                </c:pt>
                <c:pt idx="3">
                  <c:v>7492.05</c:v>
                </c:pt>
                <c:pt idx="4">
                  <c:v>7022.15</c:v>
                </c:pt>
                <c:pt idx="5">
                  <c:v>6931.57</c:v>
                </c:pt>
                <c:pt idx="6">
                  <c:v>5453.97</c:v>
                </c:pt>
                <c:pt idx="7">
                  <c:v>4846.1000000000004</c:v>
                </c:pt>
                <c:pt idx="8">
                  <c:v>4800.54</c:v>
                </c:pt>
                <c:pt idx="9">
                  <c:v>4425.3500000000004</c:v>
                </c:pt>
                <c:pt idx="10">
                  <c:v>4376.05</c:v>
                </c:pt>
                <c:pt idx="11">
                  <c:v>2702.96</c:v>
                </c:pt>
                <c:pt idx="12">
                  <c:v>2365.09</c:v>
                </c:pt>
                <c:pt idx="13">
                  <c:v>654.14</c:v>
                </c:pt>
                <c:pt idx="14">
                  <c:v>600.89</c:v>
                </c:pt>
                <c:pt idx="15">
                  <c:v>398.46</c:v>
                </c:pt>
                <c:pt idx="16">
                  <c:v>0</c:v>
                </c:pt>
                <c:pt idx="18">
                  <c:v>11223.36</c:v>
                </c:pt>
                <c:pt idx="19">
                  <c:v>5388.26</c:v>
                </c:pt>
                <c:pt idx="20">
                  <c:v>961.62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48-47B5-BED1-F307F95B7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718592"/>
        <c:axId val="134720128"/>
      </c:barChart>
      <c:catAx>
        <c:axId val="13471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20128"/>
        <c:crosses val="autoZero"/>
        <c:auto val="1"/>
        <c:lblAlgn val="ctr"/>
        <c:lblOffset val="100"/>
        <c:noMultiLvlLbl val="0"/>
      </c:catAx>
      <c:valAx>
        <c:axId val="134720128"/>
        <c:scaling>
          <c:orientation val="minMax"/>
        </c:scaling>
        <c:delete val="0"/>
        <c:axPos val="l"/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1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C074D89-2EF1-4292-9B9B-B84F7DC91B08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D166E7-4596-48C0-8EE0-CEA3AE39C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56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0C69600-A17B-48A8-A620-FA930C615444}" type="datetimeFigureOut">
              <a:rPr lang="en-GB" smtClean="0"/>
              <a:t>06/04/2019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E6313F2-9695-4551-A9F0-37AB2B1306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956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7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114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393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61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5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50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70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03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4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33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975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14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221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84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97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47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95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465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54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0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0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8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1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24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313F2-9695-4551-A9F0-37AB2B1306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1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566670" y="1357200"/>
            <a:ext cx="5524481" cy="964800"/>
          </a:xfrm>
        </p:spPr>
        <p:txBody>
          <a:bodyPr>
            <a:noAutofit/>
          </a:bodyPr>
          <a:lstStyle>
            <a:lvl1pPr>
              <a:defRPr sz="2800" cap="none" baseline="0">
                <a:solidFill>
                  <a:srgbClr val="386C6A"/>
                </a:solidFill>
              </a:defRPr>
            </a:lvl1pPr>
          </a:lstStyle>
          <a:p>
            <a:r>
              <a:rPr lang="en-US" noProof="0" dirty="0"/>
              <a:t>Presentation title headline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66738" y="2379600"/>
            <a:ext cx="5524413" cy="482400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err="1"/>
              <a:t>Subheadline</a:t>
            </a:r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65149" y="3009600"/>
            <a:ext cx="5526000" cy="273600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Date | Location</a:t>
            </a:r>
          </a:p>
        </p:txBody>
      </p:sp>
      <p:sp>
        <p:nvSpPr>
          <p:cNvPr id="31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65150" y="3441600"/>
            <a:ext cx="2527675" cy="928694"/>
          </a:xfr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t" anchorCtr="0"/>
          <a:lstStyle>
            <a:lvl1pPr>
              <a:defRPr lang="en-GB" sz="12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noProof="0" dirty="0"/>
              <a:t>Space for client‘s logo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1845" r="41296" b="59826"/>
          <a:stretch/>
        </p:blipFill>
        <p:spPr>
          <a:xfrm>
            <a:off x="6642848" y="169673"/>
            <a:ext cx="2353235" cy="9976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642" y="5551383"/>
            <a:ext cx="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252000" y="1494000"/>
            <a:ext cx="8640000" cy="4622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386C6A"/>
                </a:solidFill>
              </a:defRPr>
            </a:lvl1pPr>
          </a:lstStyle>
          <a:p>
            <a:r>
              <a:rPr lang="en-US" noProof="0" dirty="0"/>
              <a:t>Click here to add the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65738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eneral +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 hasCustomPrompt="1"/>
          </p:nvPr>
        </p:nvSpPr>
        <p:spPr bwMode="gray">
          <a:xfrm>
            <a:off x="252002" y="1925638"/>
            <a:ext cx="8639175" cy="4191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the content icon you want to use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52414" y="1494000"/>
            <a:ext cx="8638762" cy="309600"/>
          </a:xfrm>
        </p:spPr>
        <p:txBody>
          <a:bodyPr wrap="square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here to add your text</a:t>
            </a:r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932075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 hasCustomPrompt="1"/>
          </p:nvPr>
        </p:nvSpPr>
        <p:spPr bwMode="gray">
          <a:xfrm>
            <a:off x="251999" y="2725948"/>
            <a:ext cx="8639175" cy="33906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the content icon you want to use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52001" y="1494001"/>
            <a:ext cx="8639587" cy="113887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>
                <a:solidFill>
                  <a:schemeClr val="tx1"/>
                </a:solidFill>
              </a:defRPr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60616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7" hasCustomPrompt="1"/>
          </p:nvPr>
        </p:nvSpPr>
        <p:spPr bwMode="gray">
          <a:xfrm>
            <a:off x="4660450" y="1494000"/>
            <a:ext cx="4229100" cy="461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>
                <a:solidFill>
                  <a:schemeClr val="bg1">
                    <a:lumMod val="50000"/>
                  </a:schemeClr>
                </a:solidFill>
              </a:defRPr>
            </a:lvl6pPr>
            <a:lvl7pPr>
              <a:defRPr>
                <a:solidFill>
                  <a:schemeClr val="bg1">
                    <a:lumMod val="50000"/>
                  </a:schemeClr>
                </a:solidFill>
              </a:defRPr>
            </a:lvl7pPr>
            <a:lvl8pPr>
              <a:defRPr>
                <a:solidFill>
                  <a:schemeClr val="bg1">
                    <a:lumMod val="50000"/>
                  </a:schemeClr>
                </a:solidFill>
              </a:defRPr>
            </a:lvl8pPr>
            <a:lvl9pPr>
              <a:defRPr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  <a:p>
            <a:pPr lvl="6"/>
            <a:r>
              <a:rPr lang="en-US" noProof="0" dirty="0"/>
              <a:t>Seventh text level</a:t>
            </a:r>
          </a:p>
          <a:p>
            <a:pPr lvl="7"/>
            <a:r>
              <a:rPr lang="en-US" noProof="0" dirty="0"/>
              <a:t>Eight text level</a:t>
            </a:r>
          </a:p>
          <a:p>
            <a:pPr lvl="8"/>
            <a:r>
              <a:rPr lang="en-US" noProof="0" dirty="0"/>
              <a:t>Ninth text level</a:t>
            </a:r>
          </a:p>
        </p:txBody>
      </p:sp>
      <p:sp>
        <p:nvSpPr>
          <p:cNvPr id="9" name="Inhaltsplatzhalter 6"/>
          <p:cNvSpPr>
            <a:spLocks noGrp="1"/>
          </p:cNvSpPr>
          <p:nvPr>
            <p:ph sz="quarter" idx="19" hasCustomPrompt="1"/>
          </p:nvPr>
        </p:nvSpPr>
        <p:spPr bwMode="gray">
          <a:xfrm>
            <a:off x="252000" y="1494000"/>
            <a:ext cx="4229100" cy="461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>
                <a:solidFill>
                  <a:schemeClr val="bg1">
                    <a:lumMod val="50000"/>
                  </a:schemeClr>
                </a:solidFill>
              </a:defRPr>
            </a:lvl6pPr>
            <a:lvl7pPr>
              <a:defRPr>
                <a:solidFill>
                  <a:schemeClr val="bg1">
                    <a:lumMod val="50000"/>
                  </a:schemeClr>
                </a:solidFill>
              </a:defRPr>
            </a:lvl7pPr>
            <a:lvl8pPr>
              <a:defRPr>
                <a:solidFill>
                  <a:schemeClr val="bg1">
                    <a:lumMod val="50000"/>
                  </a:schemeClr>
                </a:solidFill>
              </a:defRPr>
            </a:lvl8pPr>
            <a:lvl9pPr>
              <a:defRPr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  <a:p>
            <a:pPr lvl="6"/>
            <a:r>
              <a:rPr lang="en-US" noProof="0" dirty="0"/>
              <a:t>Seventh text level</a:t>
            </a:r>
          </a:p>
          <a:p>
            <a:pPr lvl="7"/>
            <a:r>
              <a:rPr lang="en-US" noProof="0" dirty="0"/>
              <a:t>Eight text level</a:t>
            </a:r>
          </a:p>
          <a:p>
            <a:pPr lvl="8"/>
            <a:r>
              <a:rPr lang="en-US" noProof="0" dirty="0"/>
              <a:t>Ninth text level</a:t>
            </a:r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251828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 hasCustomPrompt="1"/>
          </p:nvPr>
        </p:nvSpPr>
        <p:spPr bwMode="gray">
          <a:xfrm>
            <a:off x="252001" y="2725948"/>
            <a:ext cx="4231100" cy="33906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the content icon you want to use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52001" y="1494001"/>
            <a:ext cx="8639587" cy="113887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</p:txBody>
      </p:sp>
      <p:sp>
        <p:nvSpPr>
          <p:cNvPr id="11" name="Inhaltsplatzhalter 8"/>
          <p:cNvSpPr>
            <a:spLocks noGrp="1"/>
          </p:cNvSpPr>
          <p:nvPr>
            <p:ph sz="quarter" idx="17" hasCustomPrompt="1"/>
          </p:nvPr>
        </p:nvSpPr>
        <p:spPr bwMode="gray">
          <a:xfrm>
            <a:off x="4659901" y="2725948"/>
            <a:ext cx="4231100" cy="339069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the content icon you want to use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3672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62489" y="1557338"/>
            <a:ext cx="4481512" cy="4559300"/>
          </a:xfrm>
          <a:noFill/>
        </p:spPr>
        <p:txBody>
          <a:bodyPr lIns="72000" tIns="0" bIns="0" anchor="t" anchorCtr="0"/>
          <a:lstStyle>
            <a:lvl1pPr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000" y="1494000"/>
            <a:ext cx="4230000" cy="461543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>
                <a:solidFill>
                  <a:schemeClr val="bg1">
                    <a:lumMod val="50000"/>
                  </a:schemeClr>
                </a:solidFill>
              </a:defRPr>
            </a:lvl6pPr>
            <a:lvl7pPr>
              <a:defRPr>
                <a:solidFill>
                  <a:schemeClr val="bg1">
                    <a:lumMod val="50000"/>
                  </a:schemeClr>
                </a:solidFill>
              </a:defRPr>
            </a:lvl7pPr>
            <a:lvl8pPr>
              <a:defRPr>
                <a:solidFill>
                  <a:schemeClr val="bg1">
                    <a:lumMod val="50000"/>
                  </a:schemeClr>
                </a:solidFill>
              </a:defRPr>
            </a:lvl8pPr>
            <a:lvl9pPr>
              <a:defRPr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  <a:p>
            <a:pPr lvl="6"/>
            <a:r>
              <a:rPr lang="en-US" noProof="0" dirty="0"/>
              <a:t>Seventh text level</a:t>
            </a:r>
          </a:p>
          <a:p>
            <a:pPr lvl="7"/>
            <a:r>
              <a:rPr lang="en-US" noProof="0" dirty="0"/>
              <a:t>Eight text level</a:t>
            </a:r>
          </a:p>
          <a:p>
            <a:pPr lvl="8"/>
            <a:r>
              <a:rPr lang="en-US" noProof="0" dirty="0"/>
              <a:t>Ninth text level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00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000" y="1494000"/>
            <a:ext cx="4230000" cy="461543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>
                <a:solidFill>
                  <a:schemeClr val="bg1">
                    <a:lumMod val="50000"/>
                  </a:schemeClr>
                </a:solidFill>
              </a:defRPr>
            </a:lvl6pPr>
            <a:lvl7pPr>
              <a:defRPr>
                <a:solidFill>
                  <a:schemeClr val="bg1">
                    <a:lumMod val="50000"/>
                  </a:schemeClr>
                </a:solidFill>
              </a:defRPr>
            </a:lvl7pPr>
            <a:lvl8pPr>
              <a:defRPr>
                <a:solidFill>
                  <a:schemeClr val="bg1">
                    <a:lumMod val="50000"/>
                  </a:schemeClr>
                </a:solidFill>
              </a:defRPr>
            </a:lvl8pPr>
            <a:lvl9pPr>
              <a:defRPr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  <a:p>
            <a:pPr lvl="6"/>
            <a:r>
              <a:rPr lang="en-US" noProof="0" dirty="0"/>
              <a:t>Seventh text level</a:t>
            </a:r>
          </a:p>
          <a:p>
            <a:pPr lvl="7"/>
            <a:r>
              <a:rPr lang="en-US" noProof="0" dirty="0"/>
              <a:t>Eight text level</a:t>
            </a:r>
          </a:p>
          <a:p>
            <a:pPr lvl="8"/>
            <a:r>
              <a:rPr lang="en-US" noProof="0" dirty="0"/>
              <a:t>Ninth text level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662489" y="5806440"/>
            <a:ext cx="4481512" cy="310198"/>
          </a:xfrm>
          <a:solidFill>
            <a:schemeClr val="bg1"/>
          </a:solidFill>
        </p:spPr>
        <p:txBody>
          <a:bodyPr rIns="108000" anchor="ctr" anchorCtr="0"/>
          <a:lstStyle>
            <a:lvl1pPr algn="r">
              <a:defRPr sz="1200"/>
            </a:lvl1pPr>
          </a:lstStyle>
          <a:p>
            <a:pPr lvl="0"/>
            <a:r>
              <a:rPr lang="en-US" noProof="0" dirty="0"/>
              <a:t>Image description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62489" y="1558800"/>
            <a:ext cx="4481512" cy="4247640"/>
          </a:xfrm>
          <a:noFill/>
        </p:spPr>
        <p:txBody>
          <a:bodyPr lIns="72000" tIns="0" bIns="0" anchor="t" anchorCtr="0"/>
          <a:lstStyle>
            <a:lvl1pPr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10808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Headline + Sub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1999" y="1494000"/>
            <a:ext cx="8639175" cy="309600"/>
          </a:xfrm>
        </p:spPr>
        <p:txBody>
          <a:bodyPr anchor="b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86C6A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text for the </a:t>
            </a:r>
            <a:r>
              <a:rPr lang="en-US" noProof="0" dirty="0" err="1"/>
              <a:t>subheadline</a:t>
            </a:r>
            <a:r>
              <a:rPr lang="en-US" noProof="0" dirty="0"/>
              <a:t> </a:t>
            </a:r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355932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52002" y="663295"/>
            <a:ext cx="6432963" cy="3951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350617"/>
            <a:ext cx="6594475" cy="346075"/>
          </a:xfrm>
        </p:spPr>
        <p:txBody>
          <a:bodyPr anchor="ctr"/>
          <a:lstStyle>
            <a:lvl2pPr>
              <a:defRPr sz="1600" baseline="0"/>
            </a:lvl2pPr>
          </a:lstStyle>
          <a:p>
            <a:pPr lvl="1"/>
            <a:r>
              <a:rPr lang="en-US" dirty="0"/>
              <a:t>Click to add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4132708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611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36046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661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252000" y="1494000"/>
            <a:ext cx="8640000" cy="4622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 baseline="0"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here to add the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2" y="6306344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91155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General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252000" y="1494000"/>
            <a:ext cx="8640000" cy="4622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here to add the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2" y="6306344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72654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al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252000" y="1494000"/>
            <a:ext cx="8640000" cy="4622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386C6A"/>
                </a:solidFill>
              </a:defRPr>
            </a:lvl1pPr>
          </a:lstStyle>
          <a:p>
            <a:r>
              <a:rPr lang="en-US" noProof="0" dirty="0"/>
              <a:t>Click here to add the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2414" y="6306348"/>
            <a:ext cx="4011613" cy="443899"/>
          </a:xfrm>
        </p:spPr>
        <p:txBody>
          <a:bodyPr anchor="b" anchorCtr="0"/>
          <a:lstStyle>
            <a:lvl1pPr>
              <a:spcAft>
                <a:spcPts val="0"/>
              </a:spcAft>
              <a:buFontTx/>
              <a:buNone/>
              <a:defRPr sz="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2060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26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47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4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9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8" y="158764"/>
            <a:ext cx="558049" cy="520846"/>
          </a:xfrm>
          <a:prstGeom prst="rect">
            <a:avLst/>
          </a:prstGeom>
        </p:spPr>
      </p:pic>
      <p:sp>
        <p:nvSpPr>
          <p:cNvPr id="8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26800" y="4150800"/>
            <a:ext cx="5580000" cy="320400"/>
          </a:xfrm>
        </p:spPr>
        <p:txBody>
          <a:bodyPr bIns="0" anchor="t" anchorCtr="0"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here to insert a </a:t>
            </a:r>
            <a:r>
              <a:rPr lang="en-US" noProof="0" dirty="0" err="1"/>
              <a:t>subheadline</a:t>
            </a:r>
            <a:endParaRPr lang="en-US" noProof="0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26802" y="2876400"/>
            <a:ext cx="6458163" cy="1274400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defRPr sz="3200" cap="none" baseline="0">
                <a:solidFill>
                  <a:srgbClr val="386C6A"/>
                </a:solidFill>
              </a:defRPr>
            </a:lvl1pPr>
          </a:lstStyle>
          <a:p>
            <a:pPr lvl="0"/>
            <a:r>
              <a:rPr lang="en-US" noProof="0" dirty="0"/>
              <a:t>Insert your section headline (option 1)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937003"/>
            <a:ext cx="9144000" cy="2042002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 userDrawn="1"/>
        </p:nvSpPr>
        <p:spPr>
          <a:xfrm>
            <a:off x="0" y="3993985"/>
            <a:ext cx="9148738" cy="2880597"/>
          </a:xfrm>
          <a:custGeom>
            <a:avLst/>
            <a:gdLst>
              <a:gd name="connsiteX0" fmla="*/ 18951 w 9148738"/>
              <a:gd name="connsiteY0" fmla="*/ 2032526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18951 w 9148738"/>
              <a:gd name="connsiteY4" fmla="*/ 2032526 h 2894810"/>
              <a:gd name="connsiteX0" fmla="*/ 0 w 9148738"/>
              <a:gd name="connsiteY0" fmla="*/ 2056215 h 2894810"/>
              <a:gd name="connsiteX1" fmla="*/ 9139262 w 9148738"/>
              <a:gd name="connsiteY1" fmla="*/ 0 h 2894810"/>
              <a:gd name="connsiteX2" fmla="*/ 9148738 w 9148738"/>
              <a:gd name="connsiteY2" fmla="*/ 2871121 h 2894810"/>
              <a:gd name="connsiteX3" fmla="*/ 0 w 9148738"/>
              <a:gd name="connsiteY3" fmla="*/ 2894810 h 2894810"/>
              <a:gd name="connsiteX4" fmla="*/ 0 w 9148738"/>
              <a:gd name="connsiteY4" fmla="*/ 2056215 h 2894810"/>
              <a:gd name="connsiteX0" fmla="*/ 0 w 9148738"/>
              <a:gd name="connsiteY0" fmla="*/ 2042002 h 2880597"/>
              <a:gd name="connsiteX1" fmla="*/ 9144000 w 9148738"/>
              <a:gd name="connsiteY1" fmla="*/ 0 h 2880597"/>
              <a:gd name="connsiteX2" fmla="*/ 9148738 w 9148738"/>
              <a:gd name="connsiteY2" fmla="*/ 2856908 h 2880597"/>
              <a:gd name="connsiteX3" fmla="*/ 0 w 9148738"/>
              <a:gd name="connsiteY3" fmla="*/ 2880597 h 2880597"/>
              <a:gd name="connsiteX4" fmla="*/ 0 w 9148738"/>
              <a:gd name="connsiteY4" fmla="*/ 2042002 h 2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38" h="2880597">
                <a:moveTo>
                  <a:pt x="0" y="2042002"/>
                </a:moveTo>
                <a:lnTo>
                  <a:pt x="9144000" y="0"/>
                </a:lnTo>
                <a:cubicBezTo>
                  <a:pt x="9147159" y="957040"/>
                  <a:pt x="9145579" y="1899868"/>
                  <a:pt x="9148738" y="2856908"/>
                </a:cubicBezTo>
                <a:lnTo>
                  <a:pt x="0" y="2880597"/>
                </a:lnTo>
                <a:lnTo>
                  <a:pt x="0" y="204200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0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252002" y="653820"/>
            <a:ext cx="6594153" cy="404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noProof="0" dirty="0"/>
              <a:t>Click here to add the 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52000" y="1494002"/>
            <a:ext cx="8640000" cy="46222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First text level</a:t>
            </a:r>
          </a:p>
          <a:p>
            <a:pPr lvl="1"/>
            <a:r>
              <a:rPr lang="en-US" noProof="0" dirty="0"/>
              <a:t>Second text level</a:t>
            </a:r>
          </a:p>
          <a:p>
            <a:pPr lvl="2"/>
            <a:r>
              <a:rPr lang="en-US" noProof="0" dirty="0"/>
              <a:t>Third text level</a:t>
            </a:r>
          </a:p>
          <a:p>
            <a:pPr lvl="3"/>
            <a:r>
              <a:rPr lang="en-US" noProof="0" dirty="0"/>
              <a:t>Fourth text level</a:t>
            </a:r>
          </a:p>
          <a:p>
            <a:pPr lvl="4"/>
            <a:r>
              <a:rPr lang="en-US" noProof="0" dirty="0"/>
              <a:t>Fifth text level</a:t>
            </a:r>
          </a:p>
          <a:p>
            <a:pPr lvl="5"/>
            <a:r>
              <a:rPr lang="en-US" noProof="0" dirty="0"/>
              <a:t>Sixth text level</a:t>
            </a:r>
          </a:p>
          <a:p>
            <a:pPr lvl="6"/>
            <a:r>
              <a:rPr lang="en-US" noProof="0" dirty="0"/>
              <a:t>Seventh text level</a:t>
            </a:r>
          </a:p>
          <a:p>
            <a:pPr lvl="7"/>
            <a:r>
              <a:rPr lang="en-US" noProof="0" dirty="0"/>
              <a:t>Eight text level</a:t>
            </a:r>
          </a:p>
          <a:p>
            <a:pPr lvl="8"/>
            <a:r>
              <a:rPr lang="en-US" noProof="0" dirty="0"/>
              <a:t>Ninth text level</a:t>
            </a:r>
          </a:p>
        </p:txBody>
      </p:sp>
      <p:cxnSp>
        <p:nvCxnSpPr>
          <p:cNvPr id="48" name="Gerade Verbindung 47"/>
          <p:cNvCxnSpPr/>
          <p:nvPr/>
        </p:nvCxnSpPr>
        <p:spPr bwMode="gray">
          <a:xfrm flipV="1">
            <a:off x="4570415" y="-123825"/>
            <a:ext cx="0" cy="10715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 bwMode="gray">
          <a:xfrm flipV="1">
            <a:off x="4479928" y="-123825"/>
            <a:ext cx="0" cy="10715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 bwMode="gray">
          <a:xfrm flipV="1">
            <a:off x="4660903" y="-123825"/>
            <a:ext cx="0" cy="10715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 bwMode="gray">
          <a:xfrm>
            <a:off x="4479929" y="-287060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noProof="0" dirty="0">
                <a:solidFill>
                  <a:schemeClr val="bg1"/>
                </a:solidFill>
              </a:rPr>
              <a:t>0.00</a:t>
            </a:r>
          </a:p>
        </p:txBody>
      </p:sp>
      <p:sp>
        <p:nvSpPr>
          <p:cNvPr id="52" name="Textfeld 51"/>
          <p:cNvSpPr txBox="1"/>
          <p:nvPr/>
        </p:nvSpPr>
        <p:spPr bwMode="gray">
          <a:xfrm>
            <a:off x="4238630" y="-194727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0.10</a:t>
            </a:r>
          </a:p>
        </p:txBody>
      </p:sp>
      <p:sp>
        <p:nvSpPr>
          <p:cNvPr id="53" name="Textfeld 52"/>
          <p:cNvSpPr txBox="1"/>
          <p:nvPr/>
        </p:nvSpPr>
        <p:spPr bwMode="gray">
          <a:xfrm>
            <a:off x="4732340" y="-194727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0.10</a:t>
            </a:r>
          </a:p>
        </p:txBody>
      </p:sp>
      <p:cxnSp>
        <p:nvCxnSpPr>
          <p:cNvPr id="60" name="Gerade Verbindung 59"/>
          <p:cNvCxnSpPr/>
          <p:nvPr/>
        </p:nvCxnSpPr>
        <p:spPr bwMode="gray">
          <a:xfrm flipH="1">
            <a:off x="-149226" y="1557338"/>
            <a:ext cx="1174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flipH="1">
            <a:off x="-149226" y="3840163"/>
            <a:ext cx="1174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 bwMode="gray">
          <a:xfrm>
            <a:off x="-404018" y="3790362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0.45</a:t>
            </a:r>
          </a:p>
        </p:txBody>
      </p:sp>
      <p:cxnSp>
        <p:nvCxnSpPr>
          <p:cNvPr id="64" name="Gerade Verbindung 63"/>
          <p:cNvCxnSpPr/>
          <p:nvPr/>
        </p:nvCxnSpPr>
        <p:spPr bwMode="gray">
          <a:xfrm flipH="1">
            <a:off x="-149226" y="3929063"/>
            <a:ext cx="1174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 bwMode="gray">
          <a:xfrm>
            <a:off x="-404018" y="3882233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0.55</a:t>
            </a:r>
          </a:p>
        </p:txBody>
      </p:sp>
      <p:cxnSp>
        <p:nvCxnSpPr>
          <p:cNvPr id="69" name="Gerade Verbindung 68"/>
          <p:cNvCxnSpPr/>
          <p:nvPr/>
        </p:nvCxnSpPr>
        <p:spPr bwMode="gray">
          <a:xfrm flipH="1">
            <a:off x="-149226" y="3744653"/>
            <a:ext cx="1174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/>
          <p:cNvSpPr txBox="1"/>
          <p:nvPr/>
        </p:nvSpPr>
        <p:spPr bwMode="gray">
          <a:xfrm>
            <a:off x="-404018" y="3698490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0.35</a:t>
            </a:r>
          </a:p>
        </p:txBody>
      </p:sp>
      <p:cxnSp>
        <p:nvCxnSpPr>
          <p:cNvPr id="71" name="Gerade Verbindung 70"/>
          <p:cNvCxnSpPr/>
          <p:nvPr/>
        </p:nvCxnSpPr>
        <p:spPr bwMode="gray">
          <a:xfrm flipH="1">
            <a:off x="-149226" y="6116638"/>
            <a:ext cx="1174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 bwMode="gray">
          <a:xfrm>
            <a:off x="-404018" y="6070474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noProof="0" dirty="0">
                <a:solidFill>
                  <a:schemeClr val="bg1"/>
                </a:solidFill>
              </a:rPr>
              <a:t>2.94</a:t>
            </a:r>
          </a:p>
        </p:txBody>
      </p:sp>
      <p:cxnSp>
        <p:nvCxnSpPr>
          <p:cNvPr id="54" name="Gerade Verbindung 39"/>
          <p:cNvCxnSpPr/>
          <p:nvPr/>
        </p:nvCxnSpPr>
        <p:spPr bwMode="gray">
          <a:xfrm flipV="1">
            <a:off x="8892480" y="-123825"/>
            <a:ext cx="0" cy="10715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44"/>
          <p:cNvSpPr txBox="1"/>
          <p:nvPr/>
        </p:nvSpPr>
        <p:spPr bwMode="gray">
          <a:xfrm>
            <a:off x="8801993" y="-287060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noProof="0" dirty="0">
                <a:solidFill>
                  <a:schemeClr val="bg1"/>
                </a:solidFill>
              </a:rPr>
              <a:t>4.72</a:t>
            </a:r>
          </a:p>
        </p:txBody>
      </p:sp>
      <p:cxnSp>
        <p:nvCxnSpPr>
          <p:cNvPr id="57" name="Gerade Verbindung 39"/>
          <p:cNvCxnSpPr/>
          <p:nvPr/>
        </p:nvCxnSpPr>
        <p:spPr bwMode="gray">
          <a:xfrm flipV="1">
            <a:off x="253043" y="-123825"/>
            <a:ext cx="0" cy="10715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44"/>
          <p:cNvSpPr txBox="1"/>
          <p:nvPr/>
        </p:nvSpPr>
        <p:spPr bwMode="gray">
          <a:xfrm>
            <a:off x="162557" y="-287060"/>
            <a:ext cx="1809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noProof="0" dirty="0">
                <a:solidFill>
                  <a:schemeClr val="bg1"/>
                </a:solidFill>
              </a:rPr>
              <a:t>4.72</a:t>
            </a:r>
          </a:p>
        </p:txBody>
      </p:sp>
      <p:cxnSp>
        <p:nvCxnSpPr>
          <p:cNvPr id="67" name="Gerade Verbindung 66"/>
          <p:cNvCxnSpPr/>
          <p:nvPr/>
        </p:nvCxnSpPr>
        <p:spPr bwMode="gray">
          <a:xfrm>
            <a:off x="794" y="1298961"/>
            <a:ext cx="9142413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 bwMode="gray">
          <a:xfrm>
            <a:off x="6172771" y="6603793"/>
            <a:ext cx="271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chemeClr val="bg1">
                    <a:lumMod val="50000"/>
                  </a:schemeClr>
                </a:solidFill>
              </a:rPr>
              <a:t>© Whitecap Health | </a:t>
            </a:r>
            <a:fld id="{5152254E-7EB4-45E4-904F-3575BFE2F20B}" type="slidenum">
              <a:rPr lang="en-US" sz="1000" noProof="0" smtClean="0">
                <a:solidFill>
                  <a:schemeClr val="bg1">
                    <a:lumMod val="50000"/>
                  </a:schemeClr>
                </a:solidFill>
              </a:rPr>
              <a:pPr marL="0" marR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26" y="6372951"/>
            <a:ext cx="429543" cy="4009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4CB8DFF-210F-4B8F-928D-DC2133CB032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778153" y="256957"/>
            <a:ext cx="2023840" cy="8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0" r:id="rId2"/>
    <p:sldLayoutId id="2147483690" r:id="rId3"/>
    <p:sldLayoutId id="2147483684" r:id="rId4"/>
    <p:sldLayoutId id="2147483685" r:id="rId5"/>
    <p:sldLayoutId id="2147483686" r:id="rId6"/>
    <p:sldLayoutId id="2147483682" r:id="rId7"/>
    <p:sldLayoutId id="2147483692" r:id="rId8"/>
    <p:sldLayoutId id="2147483693" r:id="rId9"/>
    <p:sldLayoutId id="2147483652" r:id="rId10"/>
    <p:sldLayoutId id="2147483661" r:id="rId11"/>
    <p:sldLayoutId id="2147483665" r:id="rId12"/>
    <p:sldLayoutId id="2147483667" r:id="rId13"/>
    <p:sldLayoutId id="2147483666" r:id="rId14"/>
    <p:sldLayoutId id="2147483659" r:id="rId15"/>
    <p:sldLayoutId id="2147483662" r:id="rId16"/>
    <p:sldLayoutId id="2147483656" r:id="rId17"/>
    <p:sldLayoutId id="2147483663" r:id="rId18"/>
    <p:sldLayoutId id="2147483679" r:id="rId19"/>
    <p:sldLayoutId id="2147483696" r:id="rId20"/>
    <p:sldLayoutId id="2147483697" r:id="rId21"/>
    <p:sldLayoutId id="2147483698" r:id="rId22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2400" kern="1200" cap="none" baseline="0">
          <a:solidFill>
            <a:srgbClr val="386C6A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2000" kern="1200" baseline="0">
          <a:solidFill>
            <a:srgbClr val="386C6A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spcBef>
          <a:spcPts val="500"/>
        </a:spcBef>
        <a:buClr>
          <a:schemeClr val="tx2"/>
        </a:buClr>
        <a:buSzPct val="105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6" indent="-179996" algn="l" defTabSz="914377" rtl="0" eaLnBrk="1" latinLnBrk="0" hangingPunct="1">
        <a:spcBef>
          <a:spcPts val="500"/>
        </a:spcBef>
        <a:buClr>
          <a:srgbClr val="386C6A"/>
        </a:buClr>
        <a:buFont typeface="Calibri" panose="020F050202020403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7191" indent="-187195" algn="l" defTabSz="914377" rtl="0" eaLnBrk="1" latinLnBrk="0" hangingPunct="1">
        <a:spcBef>
          <a:spcPts val="500"/>
        </a:spcBef>
        <a:buClr>
          <a:srgbClr val="386C6A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75986" indent="-187195" algn="l" defTabSz="914377" rtl="0" eaLnBrk="1" latinLnBrk="0" hangingPunct="1">
        <a:spcBef>
          <a:spcPts val="500"/>
        </a:spcBef>
        <a:buClr>
          <a:srgbClr val="386C6A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66743" indent="-185734" algn="l" defTabSz="914377" rtl="0" eaLnBrk="1" latinLnBrk="0" hangingPunct="1">
        <a:spcBef>
          <a:spcPts val="500"/>
        </a:spcBef>
        <a:buClr>
          <a:srgbClr val="386C6A"/>
        </a:buClr>
        <a:buFont typeface="Calibri" panose="020F050202020403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766781" indent="-187195" algn="l" defTabSz="914377" rtl="0" eaLnBrk="1" latinLnBrk="0" hangingPunct="1">
        <a:spcBef>
          <a:spcPts val="500"/>
        </a:spcBef>
        <a:buClr>
          <a:srgbClr val="386C6A"/>
        </a:buClr>
        <a:buFont typeface="Calibri" panose="020F0502020204030204" pitchFamily="34" charset="0"/>
        <a:buChar char="»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66781" indent="-187195" algn="l" defTabSz="914377" rtl="0" eaLnBrk="1" latinLnBrk="0" hangingPunct="1">
        <a:spcBef>
          <a:spcPts val="500"/>
        </a:spcBef>
        <a:buClr>
          <a:srgbClr val="386C6A"/>
        </a:buClr>
        <a:buFont typeface="Calibri" panose="020F0502020204030204" pitchFamily="34" charset="0"/>
        <a:buChar char="»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66781" indent="-187195" algn="l" defTabSz="914377" rtl="0" eaLnBrk="1" latinLnBrk="0" hangingPunct="1">
        <a:spcBef>
          <a:spcPts val="500"/>
        </a:spcBef>
        <a:buClr>
          <a:srgbClr val="386C6A"/>
        </a:buClr>
        <a:buFont typeface="Calibri" panose="020F0502020204030204" pitchFamily="34" charset="0"/>
        <a:buChar char="»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69" y="1357200"/>
            <a:ext cx="6238943" cy="964800"/>
          </a:xfrm>
        </p:spPr>
        <p:txBody>
          <a:bodyPr/>
          <a:lstStyle/>
          <a:p>
            <a:r>
              <a:rPr lang="en-US" dirty="0"/>
              <a:t>Jordan Booster Club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Strategic Planning Retreat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July 18, 2018</a:t>
            </a:r>
          </a:p>
        </p:txBody>
      </p:sp>
    </p:spTree>
    <p:extLst>
      <p:ext uri="{BB962C8B-B14F-4D97-AF65-F5344CB8AC3E}">
        <p14:creationId xmlns:p14="http://schemas.microsoft.com/office/powerpoint/2010/main" val="37656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Timeline and Key Milestones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439575"/>
          </a:xfrm>
        </p:spPr>
        <p:txBody>
          <a:bodyPr/>
          <a:lstStyle/>
          <a:p>
            <a:pPr lvl="2"/>
            <a:r>
              <a:rPr lang="en-US" dirty="0"/>
              <a:t>Modest membership and net contributions to-date; previous success with “membership levels”  </a:t>
            </a:r>
          </a:p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8847B779-F120-4CE0-9C93-ED7B8F55D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9491253"/>
              </p:ext>
            </p:extLst>
          </p:nvPr>
        </p:nvGraphicFramePr>
        <p:xfrm>
          <a:off x="322937" y="3300936"/>
          <a:ext cx="8543924" cy="3177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1F2081-E4E5-458B-A88F-1E0FA4AD6291}"/>
              </a:ext>
            </a:extLst>
          </p:cNvPr>
          <p:cNvSpPr txBox="1"/>
          <p:nvPr/>
        </p:nvSpPr>
        <p:spPr bwMode="gray">
          <a:xfrm>
            <a:off x="207516" y="2374536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Members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26492A4-4D05-4453-B235-98D8CE388196}"/>
              </a:ext>
            </a:extLst>
          </p:cNvPr>
          <p:cNvSpPr txBox="1"/>
          <p:nvPr/>
        </p:nvSpPr>
        <p:spPr bwMode="gray">
          <a:xfrm>
            <a:off x="1551657" y="2374536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45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C49A02C-95E1-48C2-9DB3-B09533584166}"/>
              </a:ext>
            </a:extLst>
          </p:cNvPr>
          <p:cNvSpPr txBox="1"/>
          <p:nvPr/>
        </p:nvSpPr>
        <p:spPr bwMode="gray">
          <a:xfrm>
            <a:off x="207516" y="2643670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Net Contributions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5919248-4D3E-4053-B3DF-17ED2F2B14E5}"/>
              </a:ext>
            </a:extLst>
          </p:cNvPr>
          <p:cNvSpPr txBox="1"/>
          <p:nvPr/>
        </p:nvSpPr>
        <p:spPr bwMode="gray">
          <a:xfrm>
            <a:off x="1551657" y="2643670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$6,897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59FFE3-CD43-4716-9120-21C7C165163A}"/>
              </a:ext>
            </a:extLst>
          </p:cNvPr>
          <p:cNvSpPr txBox="1"/>
          <p:nvPr/>
        </p:nvSpPr>
        <p:spPr bwMode="gray">
          <a:xfrm>
            <a:off x="207516" y="2909847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Cont. / Member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39DC804-1014-437A-B871-96A04A9B786F}"/>
              </a:ext>
            </a:extLst>
          </p:cNvPr>
          <p:cNvSpPr txBox="1"/>
          <p:nvPr/>
        </p:nvSpPr>
        <p:spPr bwMode="gray">
          <a:xfrm>
            <a:off x="1551657" y="2909847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400" b="1" dirty="0"/>
              <a:t>$153.27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A5159E0-518D-4727-8EF4-65DDB58CAFDB}"/>
              </a:ext>
            </a:extLst>
          </p:cNvPr>
          <p:cNvSpPr txBox="1"/>
          <p:nvPr/>
        </p:nvSpPr>
        <p:spPr bwMode="gray">
          <a:xfrm>
            <a:off x="4140829" y="2374536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65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796BF69-8694-471E-929F-AC4D77986AD4}"/>
              </a:ext>
            </a:extLst>
          </p:cNvPr>
          <p:cNvSpPr txBox="1"/>
          <p:nvPr/>
        </p:nvSpPr>
        <p:spPr bwMode="gray">
          <a:xfrm>
            <a:off x="4140829" y="2643670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$9,933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89D1C22-4DC5-4401-9C0A-06D014EB8B7B}"/>
              </a:ext>
            </a:extLst>
          </p:cNvPr>
          <p:cNvSpPr txBox="1"/>
          <p:nvPr/>
        </p:nvSpPr>
        <p:spPr bwMode="gray">
          <a:xfrm>
            <a:off x="4140829" y="2909847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400" b="1" dirty="0"/>
              <a:t>$152.82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3E91F9D-C632-4586-B2F4-4E8375900354}"/>
              </a:ext>
            </a:extLst>
          </p:cNvPr>
          <p:cNvSpPr txBox="1"/>
          <p:nvPr/>
        </p:nvSpPr>
        <p:spPr bwMode="gray">
          <a:xfrm>
            <a:off x="6939143" y="2374536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60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EA2703A-A4BA-4EFA-A6FE-EE90A09496CC}"/>
              </a:ext>
            </a:extLst>
          </p:cNvPr>
          <p:cNvSpPr txBox="1"/>
          <p:nvPr/>
        </p:nvSpPr>
        <p:spPr bwMode="gray">
          <a:xfrm>
            <a:off x="6939143" y="2643670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$5,065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B73014-1A61-460A-8557-EBF8655E4E45}"/>
              </a:ext>
            </a:extLst>
          </p:cNvPr>
          <p:cNvSpPr txBox="1"/>
          <p:nvPr/>
        </p:nvSpPr>
        <p:spPr bwMode="gray">
          <a:xfrm>
            <a:off x="6939143" y="2909847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400" b="1" dirty="0">
                <a:solidFill>
                  <a:srgbClr val="660033"/>
                </a:solidFill>
              </a:rPr>
              <a:t>$84.41</a:t>
            </a:r>
            <a:endParaRPr lang="en-US" sz="1400" dirty="0">
              <a:solidFill>
                <a:srgbClr val="660033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4BBE6C8-A372-4A61-BAA6-FC4B13092382}"/>
              </a:ext>
            </a:extLst>
          </p:cNvPr>
          <p:cNvSpPr txBox="1"/>
          <p:nvPr/>
        </p:nvSpPr>
        <p:spPr bwMode="gray">
          <a:xfrm>
            <a:off x="6686223" y="3958209"/>
            <a:ext cx="1921213" cy="95139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i="1" dirty="0">
                <a:solidFill>
                  <a:schemeClr val="tx1"/>
                </a:solidFill>
              </a:rPr>
              <a:t>No Levels; Members</a:t>
            </a:r>
          </a:p>
          <a:p>
            <a:r>
              <a:rPr lang="en-US" sz="1400" b="1" i="1" dirty="0">
                <a:solidFill>
                  <a:schemeClr val="tx1"/>
                </a:solidFill>
              </a:rPr>
              <a:t>Selected where what </a:t>
            </a:r>
            <a:br>
              <a:rPr lang="en-US" sz="1400" b="1" i="1" dirty="0">
                <a:solidFill>
                  <a:schemeClr val="tx1"/>
                </a:solidFill>
              </a:rPr>
            </a:br>
            <a:r>
              <a:rPr lang="en-US" sz="1400" b="1" i="1" dirty="0">
                <a:solidFill>
                  <a:schemeClr val="tx1"/>
                </a:solidFill>
              </a:rPr>
              <a:t>team / activity wanted</a:t>
            </a:r>
            <a:br>
              <a:rPr lang="en-US" sz="1400" b="1" i="1" dirty="0">
                <a:solidFill>
                  <a:schemeClr val="tx1"/>
                </a:solidFill>
              </a:rPr>
            </a:br>
            <a:r>
              <a:rPr lang="en-US" sz="1400" b="1" i="1" dirty="0">
                <a:solidFill>
                  <a:schemeClr val="tx1"/>
                </a:solidFill>
              </a:rPr>
              <a:t>donations to go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EA97C81-1639-4A13-A532-DE1770E23243}"/>
              </a:ext>
            </a:extLst>
          </p:cNvPr>
          <p:cNvSpPr/>
          <p:nvPr/>
        </p:nvSpPr>
        <p:spPr>
          <a:xfrm>
            <a:off x="147638" y="2010292"/>
            <a:ext cx="8362950" cy="121392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9F5C4F8-38A9-4034-B920-8FD0BC9B9CE3}"/>
              </a:ext>
            </a:extLst>
          </p:cNvPr>
          <p:cNvSpPr txBox="1"/>
          <p:nvPr/>
        </p:nvSpPr>
        <p:spPr bwMode="gray">
          <a:xfrm>
            <a:off x="207512" y="2122108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Year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D39B44E-DCB3-451D-B661-F3CBB2D447AB}"/>
              </a:ext>
            </a:extLst>
          </p:cNvPr>
          <p:cNvSpPr txBox="1"/>
          <p:nvPr/>
        </p:nvSpPr>
        <p:spPr bwMode="gray">
          <a:xfrm>
            <a:off x="1551653" y="2122108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YR2015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15D7DEA-F219-4185-90AA-E8A14208194B}"/>
              </a:ext>
            </a:extLst>
          </p:cNvPr>
          <p:cNvSpPr txBox="1"/>
          <p:nvPr/>
        </p:nvSpPr>
        <p:spPr bwMode="gray">
          <a:xfrm>
            <a:off x="4140825" y="2122108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YR2016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2F78A31-3D8C-44C1-92B1-1BBE11B816D1}"/>
              </a:ext>
            </a:extLst>
          </p:cNvPr>
          <p:cNvSpPr txBox="1"/>
          <p:nvPr/>
        </p:nvSpPr>
        <p:spPr bwMode="gray">
          <a:xfrm>
            <a:off x="6939139" y="2122108"/>
            <a:ext cx="914400" cy="216014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algn="ctr"/>
            <a:r>
              <a:rPr lang="en-US" sz="1600" b="1" dirty="0"/>
              <a:t>YR2017</a:t>
            </a:r>
          </a:p>
        </p:txBody>
      </p:sp>
    </p:spTree>
    <p:extLst>
      <p:ext uri="{BB962C8B-B14F-4D97-AF65-F5344CB8AC3E}">
        <p14:creationId xmlns:p14="http://schemas.microsoft.com/office/powerpoint/2010/main" val="399398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&amp; School District Fundraising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73" y="1494000"/>
            <a:ext cx="8758651" cy="563961"/>
          </a:xfrm>
        </p:spPr>
        <p:txBody>
          <a:bodyPr/>
          <a:lstStyle/>
          <a:p>
            <a:pPr lvl="2"/>
            <a:r>
              <a:rPr lang="en-US" dirty="0"/>
              <a:t>63 fundraisers targeted to families of 1,800 enrolled students and 6,000 residents; unknown proceeds</a:t>
            </a: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73112005-D008-4C9E-912C-D755FCB0D49E}"/>
              </a:ext>
            </a:extLst>
          </p:cNvPr>
          <p:cNvSpPr/>
          <p:nvPr/>
        </p:nvSpPr>
        <p:spPr>
          <a:xfrm>
            <a:off x="280498" y="2744141"/>
            <a:ext cx="2743200" cy="274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/>
              <a:t>63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82FD78B-D505-4679-A05D-F612EC0ABCFA}"/>
              </a:ext>
            </a:extLst>
          </p:cNvPr>
          <p:cNvSpPr/>
          <p:nvPr/>
        </p:nvSpPr>
        <p:spPr>
          <a:xfrm>
            <a:off x="3507572" y="2997214"/>
            <a:ext cx="2286000" cy="22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/>
              <a:t>49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4598C1F-C3A0-496E-9A46-BB0D08707275}"/>
              </a:ext>
            </a:extLst>
          </p:cNvPr>
          <p:cNvSpPr/>
          <p:nvPr/>
        </p:nvSpPr>
        <p:spPr>
          <a:xfrm>
            <a:off x="6379361" y="3186107"/>
            <a:ext cx="1920240" cy="1920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25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7B2AB469-40B9-4BC8-BECD-F72C507A764F}"/>
              </a:ext>
            </a:extLst>
          </p:cNvPr>
          <p:cNvSpPr txBox="1">
            <a:spLocks/>
          </p:cNvSpPr>
          <p:nvPr/>
        </p:nvSpPr>
        <p:spPr bwMode="gray">
          <a:xfrm>
            <a:off x="319820" y="2024624"/>
            <a:ext cx="2481676" cy="765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660033"/>
                </a:solidFill>
              </a:rPr>
              <a:t>JES, JMS, and JHS</a:t>
            </a:r>
            <a:br>
              <a:rPr lang="en-US" b="1" dirty="0">
                <a:solidFill>
                  <a:srgbClr val="660033"/>
                </a:solidFill>
              </a:rPr>
            </a:br>
            <a:r>
              <a:rPr lang="en-US" b="1" dirty="0">
                <a:solidFill>
                  <a:srgbClr val="660033"/>
                </a:solidFill>
              </a:rPr>
              <a:t>Fundraisers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812C7F18-D363-43E5-AE05-B89951B53BAB}"/>
              </a:ext>
            </a:extLst>
          </p:cNvPr>
          <p:cNvSpPr txBox="1">
            <a:spLocks/>
          </p:cNvSpPr>
          <p:nvPr/>
        </p:nvSpPr>
        <p:spPr bwMode="gray">
          <a:xfrm>
            <a:off x="3889156" y="2024624"/>
            <a:ext cx="1451412" cy="765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660033"/>
                </a:solidFill>
              </a:rPr>
              <a:t>JHS Fundraisers </a:t>
            </a:r>
            <a:br>
              <a:rPr lang="en-US" b="1" dirty="0">
                <a:solidFill>
                  <a:srgbClr val="660033"/>
                </a:solidFill>
              </a:rPr>
            </a:br>
            <a:r>
              <a:rPr lang="en-US" b="1" dirty="0">
                <a:solidFill>
                  <a:srgbClr val="660033"/>
                </a:solidFill>
              </a:rPr>
              <a:t>Only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DCAC8CE3-AD88-443F-B1D5-C331E2AFA2EA}"/>
              </a:ext>
            </a:extLst>
          </p:cNvPr>
          <p:cNvSpPr txBox="1">
            <a:spLocks/>
          </p:cNvSpPr>
          <p:nvPr/>
        </p:nvSpPr>
        <p:spPr bwMode="gray">
          <a:xfrm>
            <a:off x="6671678" y="2108735"/>
            <a:ext cx="1451412" cy="9742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660033"/>
                </a:solidFill>
              </a:rPr>
              <a:t>JHS Sports / Activities Fundraisers 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="" xmlns:a16="http://schemas.microsoft.com/office/drawing/2014/main" id="{E56B50D3-3438-4000-8A1D-55C87F238C87}"/>
              </a:ext>
            </a:extLst>
          </p:cNvPr>
          <p:cNvSpPr txBox="1">
            <a:spLocks/>
          </p:cNvSpPr>
          <p:nvPr/>
        </p:nvSpPr>
        <p:spPr bwMode="gray">
          <a:xfrm>
            <a:off x="343013" y="5571178"/>
            <a:ext cx="3206065" cy="6547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400" dirty="0"/>
              <a:t>JES: Pennies for Patients</a:t>
            </a:r>
          </a:p>
          <a:p>
            <a:pPr lvl="2"/>
            <a:r>
              <a:rPr lang="en-US" sz="1400" dirty="0"/>
              <a:t>JES: PTO Readathon</a:t>
            </a:r>
          </a:p>
          <a:p>
            <a:pPr lvl="2"/>
            <a:r>
              <a:rPr lang="en-US" sz="1400" dirty="0"/>
              <a:t>JMS: Candy Bar Sales for Wolf Ridge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18B4235B-CA48-4AC1-9555-518BDEC7EA2F}"/>
              </a:ext>
            </a:extLst>
          </p:cNvPr>
          <p:cNvSpPr txBox="1">
            <a:spLocks/>
          </p:cNvSpPr>
          <p:nvPr/>
        </p:nvSpPr>
        <p:spPr bwMode="gray">
          <a:xfrm>
            <a:off x="3465613" y="5571178"/>
            <a:ext cx="3206065" cy="912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400" dirty="0"/>
              <a:t>JHS: Senior Class Magazine Sales</a:t>
            </a:r>
          </a:p>
          <a:p>
            <a:pPr lvl="2"/>
            <a:r>
              <a:rPr lang="en-US" sz="1400" dirty="0"/>
              <a:t>JHS: Poster Ad Sales for SW Wresting</a:t>
            </a:r>
          </a:p>
          <a:p>
            <a:pPr lvl="2"/>
            <a:r>
              <a:rPr lang="en-US" sz="1400" dirty="0"/>
              <a:t>JHS: Spanish Club Fundraisers (6)</a:t>
            </a:r>
          </a:p>
          <a:p>
            <a:endParaRPr lang="en-US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="" xmlns:a16="http://schemas.microsoft.com/office/drawing/2014/main" id="{10BF50E5-6592-4D89-BCEB-DEE149B60506}"/>
              </a:ext>
            </a:extLst>
          </p:cNvPr>
          <p:cNvSpPr txBox="1">
            <a:spLocks/>
          </p:cNvSpPr>
          <p:nvPr/>
        </p:nvSpPr>
        <p:spPr bwMode="gray">
          <a:xfrm>
            <a:off x="6437414" y="5571178"/>
            <a:ext cx="2277962" cy="8629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400" dirty="0"/>
              <a:t>Gold Cards</a:t>
            </a:r>
          </a:p>
          <a:p>
            <a:pPr lvl="2"/>
            <a:r>
              <a:rPr lang="en-US" sz="1400" dirty="0"/>
              <a:t>Spaghetti Dinner</a:t>
            </a:r>
          </a:p>
          <a:p>
            <a:pPr lvl="2"/>
            <a:r>
              <a:rPr lang="en-US" sz="1400" dirty="0"/>
              <a:t>Golf Tournament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3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Financials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7A7A4CB1-46C7-41E2-A296-8D8648451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414" y="6306348"/>
            <a:ext cx="4011613" cy="443899"/>
          </a:xfrm>
        </p:spPr>
        <p:txBody>
          <a:bodyPr/>
          <a:lstStyle/>
          <a:p>
            <a:r>
              <a:rPr lang="en-US" dirty="0"/>
              <a:t>Note 1: Concessions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388062"/>
          </a:xfrm>
        </p:spPr>
        <p:txBody>
          <a:bodyPr/>
          <a:lstStyle/>
          <a:p>
            <a:pPr lvl="2"/>
            <a:r>
              <a:rPr lang="en-US" dirty="0"/>
              <a:t>District budgets </a:t>
            </a:r>
            <a:r>
              <a:rPr lang="en-US" b="1" dirty="0">
                <a:solidFill>
                  <a:srgbClr val="660033"/>
                </a:solidFill>
              </a:rPr>
              <a:t>$275,000</a:t>
            </a:r>
            <a:r>
              <a:rPr lang="en-US" dirty="0">
                <a:solidFill>
                  <a:srgbClr val="660033"/>
                </a:solidFill>
              </a:rPr>
              <a:t> </a:t>
            </a:r>
            <a:r>
              <a:rPr lang="en-US" dirty="0"/>
              <a:t>annually for </a:t>
            </a:r>
            <a:r>
              <a:rPr lang="en-US" i="1" dirty="0"/>
              <a:t>ALL</a:t>
            </a:r>
            <a:r>
              <a:rPr lang="en-US" dirty="0"/>
              <a:t> sports and activities; </a:t>
            </a:r>
            <a:r>
              <a:rPr lang="en-US" b="1" dirty="0">
                <a:solidFill>
                  <a:srgbClr val="660033"/>
                </a:solidFill>
              </a:rPr>
              <a:t>$165,000</a:t>
            </a:r>
            <a:r>
              <a:rPr lang="en-US" dirty="0">
                <a:solidFill>
                  <a:srgbClr val="660033"/>
                </a:solidFill>
              </a:rPr>
              <a:t> </a:t>
            </a:r>
            <a:r>
              <a:rPr lang="en-US" dirty="0"/>
              <a:t>for “Booster” sponsored activities</a:t>
            </a:r>
          </a:p>
          <a:p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326AE94F-30D0-479F-8BB4-7E27A99325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335778"/>
              </p:ext>
            </p:extLst>
          </p:nvPr>
        </p:nvGraphicFramePr>
        <p:xfrm>
          <a:off x="252413" y="2028825"/>
          <a:ext cx="8848724" cy="4478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8DCD5058-BB8B-461C-9F6F-B3E0A41F9826}"/>
              </a:ext>
            </a:extLst>
          </p:cNvPr>
          <p:cNvSpPr txBox="1">
            <a:spLocks/>
          </p:cNvSpPr>
          <p:nvPr/>
        </p:nvSpPr>
        <p:spPr bwMode="gray">
          <a:xfrm>
            <a:off x="2156521" y="2072249"/>
            <a:ext cx="4444304" cy="366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2018 Jordan School District Annual Budget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="" xmlns:a16="http://schemas.microsoft.com/office/drawing/2014/main" id="{27A18CC9-CD17-47E3-A271-F3DE5D876163}"/>
              </a:ext>
            </a:extLst>
          </p:cNvPr>
          <p:cNvSpPr txBox="1">
            <a:spLocks/>
          </p:cNvSpPr>
          <p:nvPr/>
        </p:nvSpPr>
        <p:spPr bwMode="gray">
          <a:xfrm>
            <a:off x="5518150" y="4063087"/>
            <a:ext cx="2571750" cy="81960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$165,000 in annual support</a:t>
            </a:r>
            <a:br>
              <a:rPr lang="en-US" sz="1600" b="1" dirty="0">
                <a:solidFill>
                  <a:srgbClr val="660033"/>
                </a:solidFill>
              </a:rPr>
            </a:br>
            <a:r>
              <a:rPr lang="en-US" sz="1600" b="1" dirty="0">
                <a:solidFill>
                  <a:srgbClr val="660033"/>
                </a:solidFill>
              </a:rPr>
              <a:t>for all activities supported</a:t>
            </a:r>
            <a:br>
              <a:rPr lang="en-US" sz="1600" b="1" dirty="0">
                <a:solidFill>
                  <a:srgbClr val="660033"/>
                </a:solidFill>
              </a:rPr>
            </a:br>
            <a:r>
              <a:rPr lang="en-US" sz="1600" b="1" dirty="0">
                <a:solidFill>
                  <a:srgbClr val="660033"/>
                </a:solidFill>
              </a:rPr>
              <a:t>by Booster Club </a:t>
            </a:r>
          </a:p>
        </p:txBody>
      </p:sp>
    </p:spTree>
    <p:extLst>
      <p:ext uri="{BB962C8B-B14F-4D97-AF65-F5344CB8AC3E}">
        <p14:creationId xmlns:p14="http://schemas.microsoft.com/office/powerpoint/2010/main" val="298542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Financials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7A7A4CB1-46C7-41E2-A296-8D8648451A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414" y="6306348"/>
            <a:ext cx="4011613" cy="443899"/>
          </a:xfrm>
        </p:spPr>
        <p:txBody>
          <a:bodyPr/>
          <a:lstStyle/>
          <a:p>
            <a:r>
              <a:rPr lang="en-US" dirty="0"/>
              <a:t>Note 1: Concessions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388062"/>
          </a:xfrm>
        </p:spPr>
        <p:txBody>
          <a:bodyPr/>
          <a:lstStyle/>
          <a:p>
            <a:pPr lvl="2"/>
            <a:r>
              <a:rPr lang="en-US" dirty="0"/>
              <a:t>Cash balances in individual funds range from $0 to $18,000; general fund has $11,000</a:t>
            </a:r>
          </a:p>
          <a:p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EE20FFBF-2799-4A5D-AEFC-45ED1C0A5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509056"/>
              </p:ext>
            </p:extLst>
          </p:nvPr>
        </p:nvGraphicFramePr>
        <p:xfrm>
          <a:off x="200026" y="1995488"/>
          <a:ext cx="8753474" cy="4310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6D5640AB-B9E7-4856-8E79-CF4C8D4D00A2}"/>
              </a:ext>
            </a:extLst>
          </p:cNvPr>
          <p:cNvSpPr txBox="1">
            <a:spLocks/>
          </p:cNvSpPr>
          <p:nvPr/>
        </p:nvSpPr>
        <p:spPr bwMode="gray">
          <a:xfrm>
            <a:off x="2156521" y="2072249"/>
            <a:ext cx="4444304" cy="366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June 2018 Booster Club Cash Balance</a:t>
            </a:r>
            <a:br>
              <a:rPr lang="en-US" sz="1600" b="1" dirty="0">
                <a:solidFill>
                  <a:srgbClr val="660033"/>
                </a:solidFill>
              </a:rPr>
            </a:br>
            <a:r>
              <a:rPr lang="en-US" sz="1600" b="1" dirty="0">
                <a:solidFill>
                  <a:srgbClr val="660033"/>
                </a:solidFill>
              </a:rPr>
              <a:t>Total Dollars = $113,519</a:t>
            </a:r>
          </a:p>
        </p:txBody>
      </p:sp>
    </p:spTree>
    <p:extLst>
      <p:ext uri="{BB962C8B-B14F-4D97-AF65-F5344CB8AC3E}">
        <p14:creationId xmlns:p14="http://schemas.microsoft.com/office/powerpoint/2010/main" val="366929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Support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4000"/>
            <a:ext cx="8787225" cy="4622638"/>
          </a:xfrm>
        </p:spPr>
        <p:txBody>
          <a:bodyPr/>
          <a:lstStyle/>
          <a:p>
            <a:pPr lvl="2"/>
            <a:r>
              <a:rPr lang="en-US" dirty="0"/>
              <a:t>The Booster Club has provided funding to the following teams and activities over the last three years:</a:t>
            </a:r>
          </a:p>
          <a:p>
            <a:pPr lvl="3"/>
            <a:r>
              <a:rPr lang="en-US" dirty="0"/>
              <a:t>Softball Spring Training Trip</a:t>
            </a:r>
          </a:p>
          <a:p>
            <a:pPr lvl="3"/>
            <a:r>
              <a:rPr lang="en-US" dirty="0"/>
              <a:t>Football Bleachers</a:t>
            </a:r>
          </a:p>
          <a:p>
            <a:pPr lvl="3"/>
            <a:r>
              <a:rPr lang="en-US" dirty="0"/>
              <a:t>Coaches Donation</a:t>
            </a:r>
          </a:p>
          <a:p>
            <a:pPr lvl="3"/>
            <a:r>
              <a:rPr lang="en-US" dirty="0"/>
              <a:t>Weight Room Updates</a:t>
            </a:r>
          </a:p>
          <a:p>
            <a:pPr lvl="3"/>
            <a:r>
              <a:rPr lang="en-US" dirty="0"/>
              <a:t>Cheerleading Camp</a:t>
            </a:r>
          </a:p>
          <a:p>
            <a:pPr lvl="3"/>
            <a:r>
              <a:rPr lang="en-US" dirty="0"/>
              <a:t>Concession Supplies</a:t>
            </a:r>
          </a:p>
          <a:p>
            <a:pPr lvl="3"/>
            <a:r>
              <a:rPr lang="en-US" dirty="0"/>
              <a:t>Softball Outfield Fence</a:t>
            </a:r>
          </a:p>
          <a:p>
            <a:pPr lvl="3"/>
            <a:r>
              <a:rPr lang="en-US" dirty="0"/>
              <a:t>Football Uniforms</a:t>
            </a:r>
          </a:p>
          <a:p>
            <a:pPr lvl="3"/>
            <a:r>
              <a:rPr lang="en-US" dirty="0"/>
              <a:t>Dollars for Scholars</a:t>
            </a:r>
          </a:p>
          <a:p>
            <a:pPr lvl="3"/>
            <a:r>
              <a:rPr lang="en-US" dirty="0"/>
              <a:t>Athletic Equipment</a:t>
            </a:r>
          </a:p>
          <a:p>
            <a:pPr lvl="3"/>
            <a:r>
              <a:rPr lang="en-US" dirty="0"/>
              <a:t>Captain Council Shirts</a:t>
            </a:r>
          </a:p>
          <a:p>
            <a:pPr lvl="3"/>
            <a:r>
              <a:rPr lang="en-US" dirty="0"/>
              <a:t>Basketball Pads for Shoes</a:t>
            </a:r>
          </a:p>
          <a:p>
            <a:pPr lvl="3"/>
            <a:r>
              <a:rPr lang="en-US" dirty="0"/>
              <a:t>Robotic Supplies</a:t>
            </a:r>
          </a:p>
          <a:p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="" xmlns:a16="http://schemas.microsoft.com/office/drawing/2014/main" id="{6F3EAA78-2FB0-4295-982A-98FCFA94572B}"/>
              </a:ext>
            </a:extLst>
          </p:cNvPr>
          <p:cNvSpPr txBox="1">
            <a:spLocks/>
          </p:cNvSpPr>
          <p:nvPr/>
        </p:nvSpPr>
        <p:spPr bwMode="gray">
          <a:xfrm>
            <a:off x="3366678" y="1817842"/>
            <a:ext cx="4743863" cy="320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dirty="0"/>
              <a:t>Speaker Fees for Rick </a:t>
            </a:r>
            <a:r>
              <a:rPr lang="en-US" dirty="0" err="1"/>
              <a:t>Rassier</a:t>
            </a:r>
            <a:r>
              <a:rPr lang="en-US" dirty="0"/>
              <a:t> and Darrel Thompson</a:t>
            </a:r>
          </a:p>
          <a:p>
            <a:pPr lvl="3"/>
            <a:r>
              <a:rPr lang="en-US" dirty="0"/>
              <a:t> Waseca Baseball for field the burned down</a:t>
            </a:r>
          </a:p>
          <a:p>
            <a:pPr lvl="3"/>
            <a:r>
              <a:rPr lang="en-US" dirty="0"/>
              <a:t>Cancer Fundraising Donations</a:t>
            </a:r>
          </a:p>
          <a:p>
            <a:pPr lvl="3"/>
            <a:r>
              <a:rPr lang="en-US" dirty="0"/>
              <a:t>Alumni Night Food</a:t>
            </a:r>
          </a:p>
          <a:p>
            <a:pPr lvl="3"/>
            <a:r>
              <a:rPr lang="en-US" dirty="0"/>
              <a:t>End of Season Awards / Banquets</a:t>
            </a:r>
          </a:p>
          <a:p>
            <a:pPr lvl="3"/>
            <a:r>
              <a:rPr lang="en-US" dirty="0"/>
              <a:t>Annual Coach Dues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Store and Website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="" xmlns:a16="http://schemas.microsoft.com/office/drawing/2014/main" id="{B3B25E4F-89C0-4896-BF0D-46923678BC73}"/>
              </a:ext>
            </a:extLst>
          </p:cNvPr>
          <p:cNvSpPr txBox="1">
            <a:spLocks/>
          </p:cNvSpPr>
          <p:nvPr/>
        </p:nvSpPr>
        <p:spPr bwMode="gray">
          <a:xfrm>
            <a:off x="5248271" y="2440235"/>
            <a:ext cx="3086104" cy="765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660033"/>
                </a:solidFill>
              </a:rPr>
              <a:t>On-line Spirit Store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="" xmlns:a16="http://schemas.microsoft.com/office/drawing/2014/main" id="{E60FAE59-B227-42FA-B3CB-EA23CD98FB0D}"/>
              </a:ext>
            </a:extLst>
          </p:cNvPr>
          <p:cNvSpPr txBox="1">
            <a:spLocks/>
          </p:cNvSpPr>
          <p:nvPr/>
        </p:nvSpPr>
        <p:spPr bwMode="gray">
          <a:xfrm>
            <a:off x="672876" y="2444998"/>
            <a:ext cx="2016354" cy="765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660033"/>
                </a:solidFill>
              </a:rPr>
              <a:t>High School Store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2A9FD8-2A1C-4C82-B4CD-ECD42167E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48"/>
          <a:stretch/>
        </p:blipFill>
        <p:spPr>
          <a:xfrm>
            <a:off x="3971514" y="2901757"/>
            <a:ext cx="5067300" cy="3002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A541E8-CCD1-4384-92F1-B10286E1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906520"/>
            <a:ext cx="3328988" cy="2274809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="" xmlns:a16="http://schemas.microsoft.com/office/drawing/2014/main" id="{FAB03253-4033-438A-AA0D-BF59E025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4000"/>
            <a:ext cx="8787225" cy="4622638"/>
          </a:xfrm>
        </p:spPr>
        <p:txBody>
          <a:bodyPr/>
          <a:lstStyle/>
          <a:p>
            <a:pPr lvl="2"/>
            <a:r>
              <a:rPr lang="en-US" dirty="0"/>
              <a:t>School Store launched in 2017; On-line store now able to sell select items </a:t>
            </a:r>
          </a:p>
          <a:p>
            <a:pPr lvl="2"/>
            <a:r>
              <a:rPr lang="en-US" dirty="0"/>
              <a:t>Opportunity to use store and website as a “one stop” location for purchasing Jordan merchandise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6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Clothing and Merchandise Contracting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3999"/>
            <a:ext cx="8787225" cy="863663"/>
          </a:xfrm>
        </p:spPr>
        <p:txBody>
          <a:bodyPr/>
          <a:lstStyle/>
          <a:p>
            <a:pPr lvl="2"/>
            <a:r>
              <a:rPr lang="en-US" dirty="0"/>
              <a:t>Jordan Public Schools have negotiated contracts with BSN, Nike, and Varsity Brands; all clothing purchases should take advantage of these negotiated contracts to maximize activity and community benefit</a:t>
            </a:r>
          </a:p>
          <a:p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="" xmlns:a16="http://schemas.microsoft.com/office/drawing/2014/main" id="{7B5E2AAD-862E-4D76-8C3B-BF759A82C5E2}"/>
              </a:ext>
            </a:extLst>
          </p:cNvPr>
          <p:cNvSpPr txBox="1">
            <a:spLocks/>
          </p:cNvSpPr>
          <p:nvPr/>
        </p:nvSpPr>
        <p:spPr bwMode="gray">
          <a:xfrm>
            <a:off x="-266701" y="2477630"/>
            <a:ext cx="3600450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BSN Incentive Program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CB03758-5A80-46FC-B325-3ECC78F5029A}"/>
              </a:ext>
            </a:extLst>
          </p:cNvPr>
          <p:cNvSpPr/>
          <p:nvPr/>
        </p:nvSpPr>
        <p:spPr>
          <a:xfrm>
            <a:off x="161924" y="2839337"/>
            <a:ext cx="2743200" cy="2286000"/>
          </a:xfrm>
          <a:prstGeom prst="rect">
            <a:avLst/>
          </a:prstGeom>
          <a:solidFill>
            <a:srgbClr val="6600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 anchor="ctr"/>
          <a:lstStyle/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Jordan to receive a 10% rebate on </a:t>
            </a:r>
            <a:r>
              <a:rPr lang="en-US" sz="1600" b="1" i="1" u="sng" dirty="0">
                <a:solidFill>
                  <a:schemeClr val="bg1"/>
                </a:solidFill>
              </a:rPr>
              <a:t>ALL</a:t>
            </a:r>
            <a:r>
              <a:rPr lang="en-US" sz="1600" dirty="0">
                <a:solidFill>
                  <a:schemeClr val="bg1"/>
                </a:solidFill>
              </a:rPr>
              <a:t> purchases made by JPS programs, community education, and the booster club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CBA48044-BBC3-4187-93A7-941228697237}"/>
              </a:ext>
            </a:extLst>
          </p:cNvPr>
          <p:cNvSpPr txBox="1">
            <a:spLocks/>
          </p:cNvSpPr>
          <p:nvPr/>
        </p:nvSpPr>
        <p:spPr bwMode="gray">
          <a:xfrm>
            <a:off x="2747965" y="2515733"/>
            <a:ext cx="3600450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Nike Uniform Contract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EB7BDD-8A87-45AC-A2FE-147236007020}"/>
              </a:ext>
            </a:extLst>
          </p:cNvPr>
          <p:cNvSpPr/>
          <p:nvPr/>
        </p:nvSpPr>
        <p:spPr>
          <a:xfrm>
            <a:off x="3195640" y="2835139"/>
            <a:ext cx="2743200" cy="2286000"/>
          </a:xfrm>
          <a:prstGeom prst="rect">
            <a:avLst/>
          </a:prstGeom>
          <a:solidFill>
            <a:srgbClr val="6600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 anchor="ctr"/>
          <a:lstStyle/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Jordan will purchase </a:t>
            </a:r>
            <a:r>
              <a:rPr lang="en-US" sz="1600" b="1" i="1" u="sng" dirty="0">
                <a:solidFill>
                  <a:schemeClr val="bg1"/>
                </a:solidFill>
              </a:rPr>
              <a:t>ALL</a:t>
            </a:r>
            <a:r>
              <a:rPr lang="en-US" sz="1600" dirty="0">
                <a:solidFill>
                  <a:schemeClr val="bg1"/>
                </a:solidFill>
              </a:rPr>
              <a:t> uniforms through BSN/Nike. In doing so, Nike to give Jordan Activities Department $10,000 per year in Nike stock for next 5 years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="" xmlns:a16="http://schemas.microsoft.com/office/drawing/2014/main" id="{7ABC07EF-0896-4AF4-9F98-17E978C020F5}"/>
              </a:ext>
            </a:extLst>
          </p:cNvPr>
          <p:cNvSpPr txBox="1">
            <a:spLocks/>
          </p:cNvSpPr>
          <p:nvPr/>
        </p:nvSpPr>
        <p:spPr bwMode="gray">
          <a:xfrm>
            <a:off x="5734051" y="2519931"/>
            <a:ext cx="3600450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660033"/>
                </a:solidFill>
              </a:rPr>
              <a:t>Varsity Brands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B5C6258-B09B-4E38-B044-B5AE5BB9739B}"/>
              </a:ext>
            </a:extLst>
          </p:cNvPr>
          <p:cNvSpPr/>
          <p:nvPr/>
        </p:nvSpPr>
        <p:spPr>
          <a:xfrm>
            <a:off x="6181726" y="2839337"/>
            <a:ext cx="2743200" cy="2286000"/>
          </a:xfrm>
          <a:prstGeom prst="rect">
            <a:avLst/>
          </a:prstGeom>
          <a:solidFill>
            <a:srgbClr val="6600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 anchor="ctr"/>
          <a:lstStyle/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Jordan to receive VIP Branding to rebrand its Mascot Logos and School Crest and will receive a new mascot costume at no cost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7E6813FF-F8A4-4F88-83E6-938F485ECAF8}"/>
              </a:ext>
            </a:extLst>
          </p:cNvPr>
          <p:cNvSpPr txBox="1">
            <a:spLocks/>
          </p:cNvSpPr>
          <p:nvPr/>
        </p:nvSpPr>
        <p:spPr bwMode="gray">
          <a:xfrm>
            <a:off x="161924" y="5287605"/>
            <a:ext cx="2743200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Value of </a:t>
            </a:r>
            <a:r>
              <a:rPr lang="en-US" sz="1600" b="1" i="1" dirty="0">
                <a:solidFill>
                  <a:srgbClr val="660033"/>
                </a:solidFill>
              </a:rPr>
              <a:t>$10,000 </a:t>
            </a:r>
            <a:r>
              <a:rPr lang="en-US" sz="1600" dirty="0">
                <a:solidFill>
                  <a:schemeClr val="tx1"/>
                </a:solidFill>
              </a:rPr>
              <a:t>on purchase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of $100,000 in inventory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="" xmlns:a16="http://schemas.microsoft.com/office/drawing/2014/main" id="{1BECB80E-9EF3-4D67-830A-C886D7799216}"/>
              </a:ext>
            </a:extLst>
          </p:cNvPr>
          <p:cNvSpPr txBox="1">
            <a:spLocks/>
          </p:cNvSpPr>
          <p:nvPr/>
        </p:nvSpPr>
        <p:spPr bwMode="gray">
          <a:xfrm>
            <a:off x="3195640" y="5287605"/>
            <a:ext cx="2743200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Value of </a:t>
            </a:r>
            <a:r>
              <a:rPr lang="en-US" sz="1600" b="1" i="1" dirty="0">
                <a:solidFill>
                  <a:srgbClr val="660033"/>
                </a:solidFill>
              </a:rPr>
              <a:t>$50,000 </a:t>
            </a:r>
            <a:r>
              <a:rPr lang="en-US" sz="1600" dirty="0">
                <a:solidFill>
                  <a:schemeClr val="tx1"/>
                </a:solidFill>
              </a:rPr>
              <a:t>over 5 years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="" xmlns:a16="http://schemas.microsoft.com/office/drawing/2014/main" id="{932AFC58-BE1B-4AC8-9D00-3709B8201932}"/>
              </a:ext>
            </a:extLst>
          </p:cNvPr>
          <p:cNvSpPr txBox="1">
            <a:spLocks/>
          </p:cNvSpPr>
          <p:nvPr/>
        </p:nvSpPr>
        <p:spPr bwMode="gray">
          <a:xfrm>
            <a:off x="6181725" y="5287605"/>
            <a:ext cx="2795587" cy="346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Value of </a:t>
            </a:r>
            <a:r>
              <a:rPr lang="en-US" sz="1600" b="1" i="1" dirty="0">
                <a:solidFill>
                  <a:srgbClr val="660033"/>
                </a:solidFill>
              </a:rPr>
              <a:t>$14,500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2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Gaming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="" xmlns:a16="http://schemas.microsoft.com/office/drawing/2014/main" id="{FAB03253-4033-438A-AA0D-BF59E025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4000"/>
            <a:ext cx="8787225" cy="1130138"/>
          </a:xfrm>
        </p:spPr>
        <p:txBody>
          <a:bodyPr/>
          <a:lstStyle/>
          <a:p>
            <a:pPr lvl="2"/>
            <a:r>
              <a:rPr lang="en-US" dirty="0"/>
              <a:t>Opportunity to benefit from Pull Tab proceeds at the Jordan Supper Club / Tap Room</a:t>
            </a:r>
          </a:p>
          <a:p>
            <a:pPr lvl="2"/>
            <a:r>
              <a:rPr lang="en-US" dirty="0"/>
              <a:t>In process of receiving state gambling license; opportunity for $25,000+ annually through this endeavor</a:t>
            </a:r>
          </a:p>
          <a:p>
            <a:pPr lvl="2"/>
            <a:r>
              <a:rPr lang="en-US" dirty="0"/>
              <a:t>Framework needed in where dollars go --- general fund, big ticket purchase fund, spread across each activity fund 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7C04EE-0075-4264-B0A8-A32905DA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385" y="3306993"/>
            <a:ext cx="2906705" cy="1819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0D204B-DD9A-4253-A130-7DD590916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196" y="3067135"/>
            <a:ext cx="2906706" cy="22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9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&amp; Individual Support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="" xmlns:a16="http://schemas.microsoft.com/office/drawing/2014/main" id="{B3B25E4F-89C0-4896-BF0D-46923678BC73}"/>
              </a:ext>
            </a:extLst>
          </p:cNvPr>
          <p:cNvSpPr txBox="1">
            <a:spLocks/>
          </p:cNvSpPr>
          <p:nvPr/>
        </p:nvSpPr>
        <p:spPr bwMode="gray">
          <a:xfrm>
            <a:off x="323846" y="1724764"/>
            <a:ext cx="3086104" cy="765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660033"/>
                </a:solidFill>
              </a:rPr>
              <a:t>Jordan School District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="" xmlns:a16="http://schemas.microsoft.com/office/drawing/2014/main" id="{E60FAE59-B227-42FA-B3CB-EA23CD98FB0D}"/>
              </a:ext>
            </a:extLst>
          </p:cNvPr>
          <p:cNvSpPr txBox="1">
            <a:spLocks/>
          </p:cNvSpPr>
          <p:nvPr/>
        </p:nvSpPr>
        <p:spPr bwMode="gray">
          <a:xfrm>
            <a:off x="3636739" y="1724764"/>
            <a:ext cx="2016354" cy="765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660033"/>
                </a:solidFill>
              </a:rPr>
              <a:t>Booster Club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="" xmlns:a16="http://schemas.microsoft.com/office/drawing/2014/main" id="{88B2356F-4618-4920-989C-38CFDD1B631D}"/>
              </a:ext>
            </a:extLst>
          </p:cNvPr>
          <p:cNvSpPr txBox="1">
            <a:spLocks/>
          </p:cNvSpPr>
          <p:nvPr/>
        </p:nvSpPr>
        <p:spPr bwMode="gray">
          <a:xfrm>
            <a:off x="6248008" y="1724764"/>
            <a:ext cx="2234010" cy="9742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660033"/>
                </a:solidFill>
              </a:rPr>
              <a:t>Individual Teams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="" xmlns:a16="http://schemas.microsoft.com/office/drawing/2014/main" id="{613D5A38-0EC9-44E0-AC73-BCCAB1EB5251}"/>
              </a:ext>
            </a:extLst>
          </p:cNvPr>
          <p:cNvSpPr txBox="1">
            <a:spLocks/>
          </p:cNvSpPr>
          <p:nvPr/>
        </p:nvSpPr>
        <p:spPr bwMode="gray">
          <a:xfrm>
            <a:off x="323846" y="2141711"/>
            <a:ext cx="3319876" cy="2058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BSN Sports</a:t>
            </a:r>
          </a:p>
          <a:p>
            <a:pPr lvl="2"/>
            <a:r>
              <a:rPr lang="en-US" dirty="0"/>
              <a:t>Nike</a:t>
            </a:r>
          </a:p>
          <a:p>
            <a:pPr lvl="2"/>
            <a:r>
              <a:rPr lang="en-US" dirty="0"/>
              <a:t>VIP Branding</a:t>
            </a:r>
          </a:p>
          <a:p>
            <a:pPr lvl="2"/>
            <a:r>
              <a:rPr lang="en-US" dirty="0"/>
              <a:t>St. Francis Medical Center</a:t>
            </a:r>
          </a:p>
          <a:p>
            <a:pPr lvl="2"/>
            <a:r>
              <a:rPr lang="en-US" dirty="0"/>
              <a:t>Dick Ames</a:t>
            </a:r>
          </a:p>
          <a:p>
            <a:pPr lvl="2"/>
            <a:r>
              <a:rPr lang="en-US" dirty="0" err="1"/>
              <a:t>Jiv</a:t>
            </a:r>
            <a:r>
              <a:rPr lang="en-US" dirty="0"/>
              <a:t> Pauley</a:t>
            </a:r>
          </a:p>
          <a:p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="" xmlns:a16="http://schemas.microsoft.com/office/drawing/2014/main" id="{C2B58883-5BC0-4A2C-B17E-A0EDD854E65C}"/>
              </a:ext>
            </a:extLst>
          </p:cNvPr>
          <p:cNvSpPr txBox="1">
            <a:spLocks/>
          </p:cNvSpPr>
          <p:nvPr/>
        </p:nvSpPr>
        <p:spPr bwMode="gray">
          <a:xfrm>
            <a:off x="3652854" y="2136942"/>
            <a:ext cx="2095081" cy="2058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NA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635993-245F-4743-85CC-C8C05A94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65" y="2871779"/>
            <a:ext cx="2937790" cy="3709996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="" xmlns:a16="http://schemas.microsoft.com/office/drawing/2014/main" id="{2118BE0C-8475-4C30-BD51-67BE324C65B0}"/>
              </a:ext>
            </a:extLst>
          </p:cNvPr>
          <p:cNvSpPr txBox="1">
            <a:spLocks/>
          </p:cNvSpPr>
          <p:nvPr/>
        </p:nvSpPr>
        <p:spPr bwMode="gray">
          <a:xfrm>
            <a:off x="6248008" y="2141711"/>
            <a:ext cx="2491180" cy="730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Twin Cities Orthopedics</a:t>
            </a:r>
          </a:p>
          <a:p>
            <a:pPr lvl="2"/>
            <a:r>
              <a:rPr lang="en-US" dirty="0"/>
              <a:t>Cambria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80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in Class” Booster Club Takeaways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3999"/>
            <a:ext cx="3153189" cy="1045775"/>
          </a:xfrm>
        </p:spPr>
        <p:txBody>
          <a:bodyPr/>
          <a:lstStyle/>
          <a:p>
            <a:r>
              <a:rPr lang="en-US" sz="1800" dirty="0"/>
              <a:t>1. Must ensure Jordan’s Booster Club is positioned to maximize our overall community impact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871D146-4943-414F-9BD9-372C78B1DDA0}"/>
              </a:ext>
            </a:extLst>
          </p:cNvPr>
          <p:cNvSpPr/>
          <p:nvPr/>
        </p:nvSpPr>
        <p:spPr>
          <a:xfrm>
            <a:off x="233359" y="4776806"/>
            <a:ext cx="2581275" cy="266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5C8B90E-1DF9-4A2C-A995-827F113D594E}"/>
              </a:ext>
            </a:extLst>
          </p:cNvPr>
          <p:cNvSpPr/>
          <p:nvPr/>
        </p:nvSpPr>
        <p:spPr>
          <a:xfrm>
            <a:off x="2814625" y="3181361"/>
            <a:ext cx="2834640" cy="26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/>
              <a:t>Moderate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535A36-8D3F-492B-A203-17C904ECF44B}"/>
              </a:ext>
            </a:extLst>
          </p:cNvPr>
          <p:cNvSpPr/>
          <p:nvPr/>
        </p:nvSpPr>
        <p:spPr>
          <a:xfrm>
            <a:off x="5648326" y="1659507"/>
            <a:ext cx="3305176" cy="266700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/>
              <a:t>Advanced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BE799C9-B0E3-4B5A-ADDB-9E7537E3B378}"/>
              </a:ext>
            </a:extLst>
          </p:cNvPr>
          <p:cNvCxnSpPr>
            <a:stCxn id="8" idx="1"/>
          </p:cNvCxnSpPr>
          <p:nvPr/>
        </p:nvCxnSpPr>
        <p:spPr>
          <a:xfrm>
            <a:off x="2814625" y="3314711"/>
            <a:ext cx="1" cy="172879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FD7B5A9-2605-476A-9E5F-DE2591A5242C}"/>
              </a:ext>
            </a:extLst>
          </p:cNvPr>
          <p:cNvCxnSpPr/>
          <p:nvPr/>
        </p:nvCxnSpPr>
        <p:spPr>
          <a:xfrm>
            <a:off x="5648327" y="1719266"/>
            <a:ext cx="0" cy="172879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2EA359F-D42D-47CD-ACDC-24DAF640E8EB}"/>
              </a:ext>
            </a:extLst>
          </p:cNvPr>
          <p:cNvSpPr txBox="1"/>
          <p:nvPr/>
        </p:nvSpPr>
        <p:spPr bwMode="gray">
          <a:xfrm>
            <a:off x="338145" y="5110149"/>
            <a:ext cx="2324100" cy="167164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</a:rPr>
              <a:t>*501c3 Tax Except Status*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Semi-committed Board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Modest Membership Aspirations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Loose, Uncoordinated Fundraising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Near Term, Annual Budget Focus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0247FBB-904B-4954-B04B-3FC14819A5CB}"/>
              </a:ext>
            </a:extLst>
          </p:cNvPr>
          <p:cNvSpPr txBox="1"/>
          <p:nvPr/>
        </p:nvSpPr>
        <p:spPr bwMode="gray">
          <a:xfrm>
            <a:off x="3067047" y="3547051"/>
            <a:ext cx="2324100" cy="1215466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Board &amp; Committee Structure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/>
              <a:t>Emerging Brand Recognition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Strong Financial Infrastructure 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Focused Fundraising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1595BF-A5DB-4859-9DC8-C1B90A060DBE}"/>
              </a:ext>
            </a:extLst>
          </p:cNvPr>
          <p:cNvSpPr txBox="1"/>
          <p:nvPr/>
        </p:nvSpPr>
        <p:spPr bwMode="gray">
          <a:xfrm>
            <a:off x="5738806" y="2070338"/>
            <a:ext cx="3119443" cy="2196856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Strong, Highly Engaged Board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Coordinated, Diverse Fundraising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Strong Financial Infrastructure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Strong Membership</a:t>
            </a:r>
          </a:p>
          <a:p>
            <a:pPr algn="ctr">
              <a:spcAft>
                <a:spcPts val="600"/>
              </a:spcAft>
            </a:pPr>
            <a:r>
              <a:rPr lang="en-US" sz="1600" b="1" dirty="0"/>
              <a:t>Strong Overall and Individual Brands</a:t>
            </a: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Consistent Communication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C9CCF5-B715-4293-A026-E12D75E09899}"/>
              </a:ext>
            </a:extLst>
          </p:cNvPr>
          <p:cNvSpPr txBox="1"/>
          <p:nvPr/>
        </p:nvSpPr>
        <p:spPr bwMode="gray">
          <a:xfrm>
            <a:off x="1228722" y="4486286"/>
            <a:ext cx="590550" cy="2667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D0366C5-0418-4AB0-A097-EA7B524DA118}"/>
              </a:ext>
            </a:extLst>
          </p:cNvPr>
          <p:cNvSpPr txBox="1"/>
          <p:nvPr/>
        </p:nvSpPr>
        <p:spPr bwMode="gray">
          <a:xfrm>
            <a:off x="3843330" y="2901481"/>
            <a:ext cx="590550" cy="2667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$$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12A18BF-7CDC-43FA-9B46-FAE427811441}"/>
              </a:ext>
            </a:extLst>
          </p:cNvPr>
          <p:cNvSpPr txBox="1"/>
          <p:nvPr/>
        </p:nvSpPr>
        <p:spPr bwMode="gray">
          <a:xfrm>
            <a:off x="7029459" y="1370116"/>
            <a:ext cx="590550" cy="2667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$$$$$$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C36F673-44A3-484D-AA7C-46262D5F902C}"/>
              </a:ext>
            </a:extLst>
          </p:cNvPr>
          <p:cNvSpPr txBox="1"/>
          <p:nvPr/>
        </p:nvSpPr>
        <p:spPr bwMode="gray">
          <a:xfrm>
            <a:off x="6612781" y="5576898"/>
            <a:ext cx="2254986" cy="26670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$ </a:t>
            </a:r>
            <a:r>
              <a:rPr lang="en-US" sz="1600" dirty="0"/>
              <a:t>= Community Impact</a:t>
            </a:r>
          </a:p>
        </p:txBody>
      </p:sp>
    </p:spTree>
    <p:extLst>
      <p:ext uri="{BB962C8B-B14F-4D97-AF65-F5344CB8AC3E}">
        <p14:creationId xmlns:p14="http://schemas.microsoft.com/office/powerpoint/2010/main" val="98546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09671"/>
              </p:ext>
            </p:extLst>
          </p:nvPr>
        </p:nvGraphicFramePr>
        <p:xfrm>
          <a:off x="252003" y="1401744"/>
          <a:ext cx="8490857" cy="315229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076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2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61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8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ts val="50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en-US" sz="1900" kern="1200" noProof="1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marT="0" marB="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900" b="1" i="0" u="none" strike="noStrike" cap="none" normalizeH="0" baseline="0" noProof="1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900" kern="1200" noProof="1">
                          <a:solidFill>
                            <a:srgbClr val="386C6A"/>
                          </a:solidFill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Introductions and Planning Overview</a:t>
                      </a: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5:30 to 6:30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4787225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dirty="0"/>
                        <a:t>Planning Context and Review</a:t>
                      </a:r>
                      <a:endParaRPr kumimoji="0" lang="en-US" sz="1600" b="0" i="0" u="none" strike="noStrike" kern="1200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3742842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Booster Club 2020 Vision and Goal Identification</a:t>
                      </a: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6:30 to 7:15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Break</a:t>
                      </a: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/>
                        <a:t>7:15 to 7:30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8242998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Key Strategy Development</a:t>
                      </a: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7:30 to 8:15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43642291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noProof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Implementation Considerations and Key Requirements</a:t>
                      </a:r>
                    </a:p>
                  </a:txBody>
                  <a:tcPr marL="0" marR="108000" marT="0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noProof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8:15 to 9:00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8591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4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in Class” Booster Club Takeaways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477675"/>
          </a:xfrm>
        </p:spPr>
        <p:txBody>
          <a:bodyPr/>
          <a:lstStyle/>
          <a:p>
            <a:r>
              <a:rPr lang="en-US" sz="1800" dirty="0"/>
              <a:t>2. Ensure the Booster Club is well organized and has clear protocols</a:t>
            </a: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B3D58F7-C7FB-4A34-A2C3-1095C18EA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01764"/>
              </p:ext>
            </p:extLst>
          </p:nvPr>
        </p:nvGraphicFramePr>
        <p:xfrm>
          <a:off x="501078" y="2131060"/>
          <a:ext cx="8357172" cy="407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022">
                  <a:extLst>
                    <a:ext uri="{9D8B030D-6E8A-4147-A177-3AD203B41FA5}">
                      <a16:colId xmlns="" xmlns:a16="http://schemas.microsoft.com/office/drawing/2014/main" val="2882651522"/>
                    </a:ext>
                  </a:extLst>
                </a:gridCol>
                <a:gridCol w="5772150">
                  <a:extLst>
                    <a:ext uri="{9D8B030D-6E8A-4147-A177-3AD203B41FA5}">
                      <a16:colId xmlns="" xmlns:a16="http://schemas.microsoft.com/office/drawing/2014/main" val="2560628446"/>
                    </a:ext>
                  </a:extLst>
                </a:gridCol>
              </a:tblGrid>
              <a:tr h="407312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Best In 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62390774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Clear 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Alignment with school district and individual sports / activities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4405555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Strong Leadership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President, VP, Treasurer, Secretary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67086448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Established Committees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Membership, Retail, Communications, Alumni, Spirit, Fundraising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85440123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Lofty Membership Goals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 School Families; 20% Alumni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01265687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Consistent Communication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Social media messaging, website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33377450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Focused Revenue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Memberships, Sponsorships, Concessions, Retail, Fundraisers, etc.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51564679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Fundraising Coordination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individual team fundraiser; 2 Booster Club galas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45398865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Clear Funds 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% Margin to Individual Funds; % Margin to General Fund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81286485"/>
                  </a:ext>
                </a:extLst>
              </a:tr>
              <a:tr h="407312">
                <a:tc>
                  <a:txBody>
                    <a:bodyPr/>
                    <a:lstStyle/>
                    <a:p>
                      <a:r>
                        <a:rPr lang="en-US" sz="1600" b="1" dirty="0"/>
                        <a:t>Sponsored Key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Coach conferences, awards, wall of fame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9729952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6AD307-0F57-414A-BB96-7FCCD4F9D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5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in Class” Booster Club Takeaways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4622638"/>
          </a:xfrm>
        </p:spPr>
        <p:txBody>
          <a:bodyPr/>
          <a:lstStyle/>
          <a:p>
            <a:pPr marL="0" lvl="2" indent="0">
              <a:buNone/>
            </a:pPr>
            <a:r>
              <a:rPr lang="en-US" sz="1800" dirty="0">
                <a:solidFill>
                  <a:srgbClr val="386C6A"/>
                </a:solidFill>
              </a:rPr>
              <a:t>3. Maximize Community Engagement</a:t>
            </a:r>
          </a:p>
          <a:p>
            <a:pPr marL="0" lvl="2" indent="0">
              <a:buNone/>
            </a:pPr>
            <a:endParaRPr lang="en-US" sz="1400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EEF754A-5135-4331-B241-21CBDAE8602A}"/>
              </a:ext>
            </a:extLst>
          </p:cNvPr>
          <p:cNvSpPr/>
          <p:nvPr/>
        </p:nvSpPr>
        <p:spPr>
          <a:xfrm>
            <a:off x="314325" y="2038350"/>
            <a:ext cx="2905125" cy="420052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People seek out opportunities to be part of something </a:t>
            </a:r>
            <a:r>
              <a:rPr lang="en-US" sz="2400" b="1" i="1" dirty="0"/>
              <a:t>bigger than themselves </a:t>
            </a:r>
            <a:r>
              <a:rPr lang="en-US" sz="2400" dirty="0"/>
              <a:t>--- that said, the activity (1) must be compelling and (2) people must feel like they can play a role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4C98B58-9685-43F0-8EE3-70E3F4413B6D}"/>
              </a:ext>
            </a:extLst>
          </p:cNvPr>
          <p:cNvSpPr/>
          <p:nvPr/>
        </p:nvSpPr>
        <p:spPr>
          <a:xfrm>
            <a:off x="3549078" y="2089151"/>
            <a:ext cx="3667125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Fewer, bigger Fundraising 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27B383-9A20-4818-BECA-629F8E4C7376}"/>
              </a:ext>
            </a:extLst>
          </p:cNvPr>
          <p:cNvSpPr/>
          <p:nvPr/>
        </p:nvSpPr>
        <p:spPr>
          <a:xfrm>
            <a:off x="4090986" y="2690975"/>
            <a:ext cx="4900613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Active Engagement with Coaches &amp; Administration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6A34F4-CC4A-4220-9E84-02ECEA22C0AE}"/>
              </a:ext>
            </a:extLst>
          </p:cNvPr>
          <p:cNvSpPr/>
          <p:nvPr/>
        </p:nvSpPr>
        <p:spPr>
          <a:xfrm>
            <a:off x="3549078" y="3291763"/>
            <a:ext cx="4486275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Clear roles and areas of responsibility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B46CE83-9B41-420B-A9CC-9BA2870EFDDB}"/>
              </a:ext>
            </a:extLst>
          </p:cNvPr>
          <p:cNvSpPr/>
          <p:nvPr/>
        </p:nvSpPr>
        <p:spPr>
          <a:xfrm>
            <a:off x="4090986" y="3927475"/>
            <a:ext cx="4486275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Strong connection with alumni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3DC8C4-DE6B-430F-BD44-944F62C55FE5}"/>
              </a:ext>
            </a:extLst>
          </p:cNvPr>
          <p:cNvSpPr/>
          <p:nvPr/>
        </p:nvSpPr>
        <p:spPr>
          <a:xfrm>
            <a:off x="3609975" y="4589796"/>
            <a:ext cx="4486275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Fun, inviting atmosphere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A4AD47-1868-45B8-B25B-9E016F58181F}"/>
              </a:ext>
            </a:extLst>
          </p:cNvPr>
          <p:cNvSpPr/>
          <p:nvPr/>
        </p:nvSpPr>
        <p:spPr>
          <a:xfrm>
            <a:off x="4200524" y="5253997"/>
            <a:ext cx="4486275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Compelling Purpose Statement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D8F99EB-12EF-42AF-9F96-70BFF17A357D}"/>
              </a:ext>
            </a:extLst>
          </p:cNvPr>
          <p:cNvSpPr/>
          <p:nvPr/>
        </p:nvSpPr>
        <p:spPr>
          <a:xfrm>
            <a:off x="3609974" y="5849148"/>
            <a:ext cx="4743451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Spreading of volunteer tasks and requests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648D757F-E3F5-4FE6-BA8F-F63032BFF0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87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in Class” Booster Club Takeaways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4622638"/>
          </a:xfrm>
        </p:spPr>
        <p:txBody>
          <a:bodyPr/>
          <a:lstStyle/>
          <a:p>
            <a:pPr marL="0" lvl="2" indent="0">
              <a:buNone/>
            </a:pPr>
            <a:r>
              <a:rPr lang="en-US" sz="1800" dirty="0">
                <a:solidFill>
                  <a:srgbClr val="386C6A"/>
                </a:solidFill>
              </a:rPr>
              <a:t>4. Establish Clear Guidelines in Distributing Proceeds to “Boost” sports and activities</a:t>
            </a:r>
          </a:p>
          <a:p>
            <a:pPr marL="0" lvl="2" indent="0">
              <a:buNone/>
            </a:pPr>
            <a:endParaRPr lang="en-US" sz="1200" dirty="0">
              <a:solidFill>
                <a:srgbClr val="386C6A"/>
              </a:solidFill>
            </a:endParaRPr>
          </a:p>
          <a:p>
            <a:pPr marL="0" lvl="2" indent="0" algn="ctr">
              <a:buNone/>
            </a:pPr>
            <a:r>
              <a:rPr lang="en-US" sz="1800" b="1" dirty="0">
                <a:solidFill>
                  <a:srgbClr val="386C6A"/>
                </a:solidFill>
              </a:rPr>
              <a:t>Guiding Principles Related to Distributing Funds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Booster Club to fund 50% of request to help monitor need / want</a:t>
            </a:r>
          </a:p>
          <a:p>
            <a:pPr lvl="2"/>
            <a:r>
              <a:rPr lang="en-US" dirty="0"/>
              <a:t>Booster Club DOES NOT provide funding for uniforms out of the general or gaming fund</a:t>
            </a:r>
          </a:p>
          <a:p>
            <a:pPr lvl="2"/>
            <a:r>
              <a:rPr lang="en-US" dirty="0"/>
              <a:t>All request records are kept to maintain transparency</a:t>
            </a:r>
          </a:p>
          <a:p>
            <a:pPr lvl="2"/>
            <a:r>
              <a:rPr lang="en-US" dirty="0"/>
              <a:t>Treasurer provides update on account balances at each monthly meeting</a:t>
            </a:r>
          </a:p>
          <a:p>
            <a:pPr lvl="3"/>
            <a:r>
              <a:rPr lang="en-US" dirty="0"/>
              <a:t>Account #1: General and SAA </a:t>
            </a:r>
          </a:p>
          <a:p>
            <a:pPr lvl="3"/>
            <a:r>
              <a:rPr lang="en-US" dirty="0"/>
              <a:t>Account #2: Retail</a:t>
            </a:r>
          </a:p>
          <a:p>
            <a:pPr lvl="3"/>
            <a:r>
              <a:rPr lang="en-US" dirty="0"/>
              <a:t>Account #3: Gaming</a:t>
            </a:r>
          </a:p>
          <a:p>
            <a:pPr lvl="2"/>
            <a:r>
              <a:rPr lang="en-US" dirty="0"/>
              <a:t>Set working capital amount in Retail and Gaming Account; transfer margin at EOY</a:t>
            </a:r>
          </a:p>
          <a:p>
            <a:pPr lvl="2"/>
            <a:r>
              <a:rPr lang="en-US" dirty="0"/>
              <a:t>All purchases coming from General Account require “pre-approved” purchase order with 2 signatures, including a school administrator</a:t>
            </a:r>
          </a:p>
          <a:p>
            <a:pPr lvl="2"/>
            <a:r>
              <a:rPr lang="en-US" dirty="0"/>
              <a:t>No conflicts of interest related to signing purchase orders</a:t>
            </a:r>
          </a:p>
          <a:p>
            <a:pPr marL="179996" lvl="3" indent="0">
              <a:buNone/>
            </a:pPr>
            <a:endParaRPr lang="en-US" sz="2000" dirty="0">
              <a:solidFill>
                <a:srgbClr val="386C6A"/>
              </a:solidFill>
            </a:endParaRPr>
          </a:p>
          <a:p>
            <a:pPr marL="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7EF49AE-D7A1-4770-9A88-A8C0F73F88F0}"/>
              </a:ext>
            </a:extLst>
          </p:cNvPr>
          <p:cNvSpPr/>
          <p:nvPr/>
        </p:nvSpPr>
        <p:spPr>
          <a:xfrm>
            <a:off x="152400" y="2400300"/>
            <a:ext cx="8877300" cy="3716338"/>
          </a:xfrm>
          <a:prstGeom prst="rect">
            <a:avLst/>
          </a:prstGeom>
          <a:noFill/>
          <a:ln>
            <a:solidFill>
              <a:srgbClr val="326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79416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“Best in Class” Booster Club Takeaways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404579"/>
          </a:xfrm>
        </p:spPr>
        <p:txBody>
          <a:bodyPr/>
          <a:lstStyle/>
          <a:p>
            <a:pPr marL="0" lvl="2" indent="0">
              <a:buNone/>
            </a:pPr>
            <a:r>
              <a:rPr lang="en-US" sz="1800" dirty="0">
                <a:solidFill>
                  <a:srgbClr val="386C6A"/>
                </a:solidFill>
              </a:rPr>
              <a:t>5. Ensure clear vision and tight coordination related to corporate sponsorship pursuits</a:t>
            </a:r>
            <a:endParaRPr lang="en-US" sz="2000" dirty="0">
              <a:solidFill>
                <a:srgbClr val="386C6A"/>
              </a:solidFill>
            </a:endParaRPr>
          </a:p>
          <a:p>
            <a:pPr marL="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9CDB95-0F5B-4C2D-8E83-9D1639229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592"/>
          <a:stretch/>
        </p:blipFill>
        <p:spPr>
          <a:xfrm>
            <a:off x="118650" y="2695887"/>
            <a:ext cx="5186362" cy="348425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="" xmlns:a16="http://schemas.microsoft.com/office/drawing/2014/main" id="{CEBBF586-766B-467F-91D4-0F1A9E3A8435}"/>
              </a:ext>
            </a:extLst>
          </p:cNvPr>
          <p:cNvSpPr txBox="1">
            <a:spLocks/>
          </p:cNvSpPr>
          <p:nvPr/>
        </p:nvSpPr>
        <p:spPr bwMode="gray">
          <a:xfrm>
            <a:off x="952496" y="2169990"/>
            <a:ext cx="3086104" cy="4045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60033"/>
                </a:solidFill>
              </a:rPr>
              <a:t>Generous Annual Support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="" xmlns:a16="http://schemas.microsoft.com/office/drawing/2014/main" id="{C77ED454-F7E5-4CDA-BDCD-59A6BC65EB96}"/>
              </a:ext>
            </a:extLst>
          </p:cNvPr>
          <p:cNvSpPr txBox="1">
            <a:spLocks/>
          </p:cNvSpPr>
          <p:nvPr/>
        </p:nvSpPr>
        <p:spPr bwMode="gray">
          <a:xfrm>
            <a:off x="5565774" y="2100139"/>
            <a:ext cx="3086104" cy="4045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60033"/>
                </a:solidFill>
              </a:rPr>
              <a:t>Extremely Generous, </a:t>
            </a:r>
            <a:br>
              <a:rPr lang="en-US" sz="1800" b="1" dirty="0">
                <a:solidFill>
                  <a:srgbClr val="660033"/>
                </a:solidFill>
              </a:rPr>
            </a:br>
            <a:r>
              <a:rPr lang="en-US" sz="1800" b="1" dirty="0">
                <a:solidFill>
                  <a:srgbClr val="660033"/>
                </a:solidFill>
              </a:rPr>
              <a:t>Specific Project Support</a:t>
            </a:r>
            <a:br>
              <a:rPr lang="en-US" sz="1800" b="1" dirty="0">
                <a:solidFill>
                  <a:srgbClr val="660033"/>
                </a:solidFill>
              </a:rPr>
            </a:br>
            <a:r>
              <a:rPr lang="en-US" sz="1800" b="1" dirty="0">
                <a:solidFill>
                  <a:srgbClr val="660033"/>
                </a:solidFill>
              </a:rPr>
              <a:t>or Naming Rights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822E72-E63B-4D0D-940E-ABC178D5F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967" y="3052602"/>
            <a:ext cx="3071796" cy="1533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07C6F6-696B-4A3A-8BD6-1E7CC3870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30" r="22538" b="35676"/>
          <a:stretch/>
        </p:blipFill>
        <p:spPr>
          <a:xfrm>
            <a:off x="5614967" y="4821437"/>
            <a:ext cx="3200259" cy="12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4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3999"/>
            <a:ext cx="8606250" cy="5178263"/>
          </a:xfrm>
        </p:spPr>
        <p:txBody>
          <a:bodyPr/>
          <a:lstStyle/>
          <a:p>
            <a:pPr lvl="2"/>
            <a:r>
              <a:rPr lang="en-US" dirty="0"/>
              <a:t>I identify myself as follows:</a:t>
            </a:r>
          </a:p>
          <a:p>
            <a:pPr lvl="3"/>
            <a:r>
              <a:rPr lang="en-US" dirty="0"/>
              <a:t>Coach, Board Member, District Representative</a:t>
            </a:r>
          </a:p>
          <a:p>
            <a:pPr lvl="2"/>
            <a:r>
              <a:rPr lang="en-US" dirty="0"/>
              <a:t>I think the Booster Club plays an important role in advancing Jordan athletics and activities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r>
              <a:rPr lang="en-US" dirty="0"/>
              <a:t>I believe we have an opportunity to significantly increase Booster Club membership and engagement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r>
              <a:rPr lang="en-US" dirty="0"/>
              <a:t>I believe the Booster Club has the biggest opportunity to increase membership is by </a:t>
            </a:r>
          </a:p>
          <a:p>
            <a:pPr lvl="3"/>
            <a:r>
              <a:rPr lang="en-US" dirty="0"/>
              <a:t>Targeting families with students enrolled in the district</a:t>
            </a:r>
          </a:p>
          <a:p>
            <a:pPr lvl="3"/>
            <a:r>
              <a:rPr lang="en-US" dirty="0"/>
              <a:t>Focusing on alumni</a:t>
            </a:r>
          </a:p>
          <a:p>
            <a:pPr lvl="3"/>
            <a:r>
              <a:rPr lang="en-US" dirty="0"/>
              <a:t>Promoting the Booster Club at school and community sponsored events</a:t>
            </a:r>
          </a:p>
          <a:p>
            <a:pPr lvl="2"/>
            <a:r>
              <a:rPr lang="en-US" dirty="0"/>
              <a:t>I believe we have the population size and number of volunteers to have separate booster clubs for select sports 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r>
              <a:rPr lang="en-US" dirty="0"/>
              <a:t>I believe more money can be generated by having fewer, larger fundraising efforts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5805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3999"/>
            <a:ext cx="8606250" cy="5178263"/>
          </a:xfrm>
        </p:spPr>
        <p:txBody>
          <a:bodyPr/>
          <a:lstStyle/>
          <a:p>
            <a:pPr lvl="2"/>
            <a:r>
              <a:rPr lang="en-US" dirty="0"/>
              <a:t>My biggest fear in pursuing a more coordinated fundraising strategy is:</a:t>
            </a:r>
          </a:p>
          <a:p>
            <a:pPr lvl="3"/>
            <a:r>
              <a:rPr lang="en-US" dirty="0"/>
              <a:t>Potentially giving up my established fundraisers</a:t>
            </a:r>
          </a:p>
          <a:p>
            <a:pPr lvl="3"/>
            <a:r>
              <a:rPr lang="en-US" dirty="0"/>
              <a:t>Not receiving enough annual funds from the district to sustain my program</a:t>
            </a:r>
          </a:p>
          <a:p>
            <a:pPr lvl="3"/>
            <a:r>
              <a:rPr lang="en-US" dirty="0"/>
              <a:t>Not receiving enough support from fundraising efforts to support my program</a:t>
            </a:r>
          </a:p>
          <a:p>
            <a:pPr lvl="3"/>
            <a:r>
              <a:rPr lang="en-US" dirty="0"/>
              <a:t>Other</a:t>
            </a:r>
          </a:p>
          <a:p>
            <a:pPr lvl="2"/>
            <a:r>
              <a:rPr lang="en-US" dirty="0"/>
              <a:t>I believe it’s clear on what coaches can request from the Booster Club general fund?</a:t>
            </a:r>
          </a:p>
          <a:p>
            <a:pPr lvl="3"/>
            <a:r>
              <a:rPr lang="en-US" dirty="0"/>
              <a:t>Strongly agree, Agree, Disagree, Strongly Disagree, Not Sure</a:t>
            </a:r>
          </a:p>
          <a:p>
            <a:pPr lvl="2"/>
            <a:r>
              <a:rPr lang="en-US" dirty="0"/>
              <a:t>I believe the current process to request funds from the general fund are overly complicated</a:t>
            </a:r>
          </a:p>
          <a:p>
            <a:pPr lvl="3"/>
            <a:r>
              <a:rPr lang="en-US" dirty="0"/>
              <a:t>Strongly agree, Agree, Disagree, Strongly Disagree, Not Sure</a:t>
            </a:r>
          </a:p>
          <a:p>
            <a:pPr lvl="2"/>
            <a:r>
              <a:rPr lang="en-US" dirty="0"/>
              <a:t>I think the savings and incentives are large enough to exclusively use BSN services and Nike branding for all purchased services</a:t>
            </a:r>
          </a:p>
          <a:p>
            <a:pPr lvl="3"/>
            <a:r>
              <a:rPr lang="en-US" dirty="0"/>
              <a:t>Strongly agree, Agree, Disagree, Strongly Disagree, Not Sure</a:t>
            </a:r>
          </a:p>
          <a:p>
            <a:pPr lvl="2"/>
            <a:r>
              <a:rPr lang="en-US" dirty="0"/>
              <a:t>I believe the School Store and website (if done well) would serve as a great “one stop” location for purchasing all Jordan sponsored apparel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4749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3999"/>
            <a:ext cx="8606250" cy="5178263"/>
          </a:xfrm>
        </p:spPr>
        <p:txBody>
          <a:bodyPr/>
          <a:lstStyle/>
          <a:p>
            <a:pPr lvl="2"/>
            <a:r>
              <a:rPr lang="en-US" dirty="0"/>
              <a:t>The District, Booster Club, and teams should have a more coordinated approach to reaching out to corporate sponsors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r>
              <a:rPr lang="en-US" dirty="0"/>
              <a:t>Booster Club should support a bigger ticket fundraising initiatives</a:t>
            </a:r>
          </a:p>
          <a:p>
            <a:pPr lvl="3"/>
            <a:r>
              <a:rPr lang="en-US" dirty="0"/>
              <a:t>Strongly agree, Agree, Disagree, Strongly Disagree</a:t>
            </a:r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1856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C20544-DAAA-48CF-8571-E45134DB95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Booster Club 2020 Vision and Goal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305568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002" y="653820"/>
            <a:ext cx="8639585" cy="404579"/>
          </a:xfrm>
        </p:spPr>
        <p:txBody>
          <a:bodyPr/>
          <a:lstStyle/>
          <a:p>
            <a:r>
              <a:rPr lang="en-US" dirty="0"/>
              <a:t>2020 Vision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sz="1600" noProof="1">
                <a:solidFill>
                  <a:schemeClr val="tx1"/>
                </a:solidFill>
                <a:cs typeface="Arial" charset="0"/>
              </a:rPr>
              <a:t>Proposed Strategic Direction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B8D03AC6-7CB1-485E-ADBA-B201052A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4000"/>
            <a:ext cx="6667914" cy="2292188"/>
          </a:xfrm>
        </p:spPr>
        <p:txBody>
          <a:bodyPr/>
          <a:lstStyle/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Equipping Teams be More Successful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Increased Membership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Stronger Community Engagement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Fundraising for Bigger Ticket Items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Consistent Communication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Stronger connections with Alumni</a:t>
            </a: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Greater Coordination with Coaches and District Representatives</a:t>
            </a:r>
          </a:p>
          <a:p>
            <a:pPr marL="0" lvl="2" indent="0">
              <a:buNone/>
            </a:pPr>
            <a:endParaRPr lang="en-US" sz="2000" dirty="0">
              <a:solidFill>
                <a:srgbClr val="386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8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F655AA-AC45-405F-B0AB-157865E3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42" y="4396271"/>
            <a:ext cx="4057546" cy="2111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A7F12A-AE41-4BAF-9044-DB2F1442B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9" y="3913510"/>
            <a:ext cx="3646634" cy="26462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2002" y="653820"/>
            <a:ext cx="8639585" cy="404579"/>
          </a:xfrm>
        </p:spPr>
        <p:txBody>
          <a:bodyPr/>
          <a:lstStyle/>
          <a:p>
            <a:r>
              <a:rPr lang="en-US" dirty="0"/>
              <a:t>2020 Vision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sz="1600" noProof="1">
                <a:solidFill>
                  <a:schemeClr val="tx1"/>
                </a:solidFill>
                <a:cs typeface="Arial" charset="0"/>
              </a:rPr>
              <a:t>Proposed Strategic Direction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584489-CEC4-4C05-AA25-FCEA20D1C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174" y="1680061"/>
            <a:ext cx="2919413" cy="2570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523655-CB12-46FD-BE65-D0A96A2D0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480" y="1547812"/>
            <a:ext cx="2919413" cy="2135736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B8D03AC6-7CB1-485E-ADBA-B201052A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" y="1494000"/>
            <a:ext cx="2638839" cy="2292188"/>
          </a:xfrm>
        </p:spPr>
        <p:txBody>
          <a:bodyPr/>
          <a:lstStyle/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New Weight Room?</a:t>
            </a:r>
          </a:p>
          <a:p>
            <a:pPr marL="0" lvl="2" indent="0">
              <a:buNone/>
            </a:pPr>
            <a:endParaRPr lang="en-US" sz="2000" dirty="0">
              <a:solidFill>
                <a:srgbClr val="386C6A"/>
              </a:solidFill>
            </a:endParaRP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New Field House?</a:t>
            </a:r>
          </a:p>
          <a:p>
            <a:pPr marL="0" lvl="2" indent="0">
              <a:buNone/>
            </a:pPr>
            <a:endParaRPr lang="en-US" sz="2000" dirty="0">
              <a:solidFill>
                <a:srgbClr val="386C6A"/>
              </a:solidFill>
            </a:endParaRPr>
          </a:p>
          <a:p>
            <a:pPr marL="0" lvl="2" indent="0">
              <a:buNone/>
            </a:pPr>
            <a:r>
              <a:rPr lang="en-US" sz="2000" dirty="0">
                <a:solidFill>
                  <a:srgbClr val="386C6A"/>
                </a:solidFill>
              </a:rPr>
              <a:t>New Performance Center?</a:t>
            </a:r>
          </a:p>
          <a:p>
            <a:pPr marL="0" lvl="2" indent="0">
              <a:buNone/>
            </a:pPr>
            <a:endParaRPr lang="en-US" sz="2000" dirty="0">
              <a:solidFill>
                <a:srgbClr val="386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89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="" xmlns:a16="http://schemas.microsoft.com/office/drawing/2014/main" id="{D3DAF6F7-58BB-4082-9C3A-F73B3A1857E7}"/>
              </a:ext>
            </a:extLst>
          </p:cNvPr>
          <p:cNvSpPr txBox="1">
            <a:spLocks/>
          </p:cNvSpPr>
          <p:nvPr/>
        </p:nvSpPr>
        <p:spPr>
          <a:xfrm>
            <a:off x="180189" y="370713"/>
            <a:ext cx="6594475" cy="34607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1">
                <a:solidFill>
                  <a:schemeClr val="tx1"/>
                </a:solidFill>
                <a:cs typeface="Arial" charset="0"/>
              </a:rPr>
              <a:t>Introductions and Planning Overview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23DE1034-7DEB-4DCD-BAE2-618513F05853}"/>
              </a:ext>
            </a:extLst>
          </p:cNvPr>
          <p:cNvSpPr/>
          <p:nvPr/>
        </p:nvSpPr>
        <p:spPr>
          <a:xfrm>
            <a:off x="436512" y="1710025"/>
            <a:ext cx="2286000" cy="2286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6A48914-976F-47BF-9831-7947CB3D4775}"/>
              </a:ext>
            </a:extLst>
          </p:cNvPr>
          <p:cNvSpPr txBox="1"/>
          <p:nvPr/>
        </p:nvSpPr>
        <p:spPr bwMode="gray">
          <a:xfrm>
            <a:off x="3328981" y="1580094"/>
            <a:ext cx="5610225" cy="136150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Family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Lived in Jordan since 2005 (13+ Years)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Wife, Nicole, grew up in Jordan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Three boys Aiden, Finn, and Ari who will attend JHS, JMS, and JES respectively next year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15B85B-41D5-4381-854C-65A6CDF9084F}"/>
              </a:ext>
            </a:extLst>
          </p:cNvPr>
          <p:cNvSpPr txBox="1"/>
          <p:nvPr/>
        </p:nvSpPr>
        <p:spPr bwMode="gray">
          <a:xfrm>
            <a:off x="3328981" y="3027326"/>
            <a:ext cx="5610225" cy="16589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Career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Healthcare Management Consultant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Specialty areas include Children’s Hospitals and Academic Medical Centers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Provide Strategic Advisory Services to Senior Leadership Teams and Boards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D3B7BD3-8341-4BBA-B152-0C109FC01D83}"/>
              </a:ext>
            </a:extLst>
          </p:cNvPr>
          <p:cNvSpPr txBox="1"/>
          <p:nvPr/>
        </p:nvSpPr>
        <p:spPr bwMode="gray">
          <a:xfrm>
            <a:off x="3328981" y="4760876"/>
            <a:ext cx="5610225" cy="144330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Community Involvement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Jordan School District Board Member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Booster Club Board Member</a:t>
            </a:r>
          </a:p>
          <a:p>
            <a:pPr marL="173038" indent="-173038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Univ of MN Carlson Consulting Enterprise Advisory Board Member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4E5B80-AF1A-4DD3-BAA4-064E9C52C6B4}"/>
              </a:ext>
            </a:extLst>
          </p:cNvPr>
          <p:cNvSpPr txBox="1"/>
          <p:nvPr/>
        </p:nvSpPr>
        <p:spPr bwMode="gray">
          <a:xfrm>
            <a:off x="285738" y="4121027"/>
            <a:ext cx="2624144" cy="40457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Rob Langheim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0890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819DF5E-7759-43A9-9EEF-EA4452318AF3}"/>
              </a:ext>
            </a:extLst>
          </p:cNvPr>
          <p:cNvSpPr/>
          <p:nvPr/>
        </p:nvSpPr>
        <p:spPr>
          <a:xfrm>
            <a:off x="249479" y="4020348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Alumni</a:t>
            </a:r>
          </a:p>
          <a:p>
            <a:pPr algn="ctr">
              <a:spcAft>
                <a:spcPts val="500"/>
              </a:spcAft>
            </a:pP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Contact List Management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Engagement Activities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Wall of Fame Ceremony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5851F4E-28B7-4410-A5DD-9E8FD27361A8}"/>
              </a:ext>
            </a:extLst>
          </p:cNvPr>
          <p:cNvSpPr/>
          <p:nvPr/>
        </p:nvSpPr>
        <p:spPr>
          <a:xfrm>
            <a:off x="3202925" y="4020348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Spirit</a:t>
            </a:r>
          </a:p>
          <a:p>
            <a:pPr algn="ctr">
              <a:spcAft>
                <a:spcPts val="500"/>
              </a:spcAft>
            </a:pP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Event Planning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Concessions Coordination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Volunteer Coordinator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F98E70-E5F9-4BC4-BB00-7530F32B09E5}"/>
              </a:ext>
            </a:extLst>
          </p:cNvPr>
          <p:cNvSpPr/>
          <p:nvPr/>
        </p:nvSpPr>
        <p:spPr>
          <a:xfrm>
            <a:off x="6156372" y="4020348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Fundraising</a:t>
            </a:r>
          </a:p>
          <a:p>
            <a:pPr algn="ctr">
              <a:spcAft>
                <a:spcPts val="500"/>
              </a:spcAft>
            </a:pP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sz="1600" i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Fundraising Coordination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Gala Planning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4762F01-14C5-456E-A12B-08069C683BF1}"/>
              </a:ext>
            </a:extLst>
          </p:cNvPr>
          <p:cNvSpPr/>
          <p:nvPr/>
        </p:nvSpPr>
        <p:spPr>
          <a:xfrm>
            <a:off x="6021468" y="3945552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18ABE3A-CA07-4267-AB63-05CF975DD875}"/>
              </a:ext>
            </a:extLst>
          </p:cNvPr>
          <p:cNvSpPr/>
          <p:nvPr/>
        </p:nvSpPr>
        <p:spPr>
          <a:xfrm>
            <a:off x="3068022" y="3945552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5BD5B85-F2FE-4611-A2EC-3E9DC900A9F9}"/>
              </a:ext>
            </a:extLst>
          </p:cNvPr>
          <p:cNvSpPr/>
          <p:nvPr/>
        </p:nvSpPr>
        <p:spPr>
          <a:xfrm>
            <a:off x="114576" y="3945552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Membership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i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Attract New Members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Retain Existing Members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Membership Benefit Package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176998C-A661-453C-B78B-CC10D7C911C0}"/>
              </a:ext>
            </a:extLst>
          </p:cNvPr>
          <p:cNvSpPr/>
          <p:nvPr/>
        </p:nvSpPr>
        <p:spPr>
          <a:xfrm>
            <a:off x="3200400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Retail and Gaming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Product Selection Merchandise Management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Gaming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3533134-6974-4F0B-B3B0-4E12264A67C6}"/>
              </a:ext>
            </a:extLst>
          </p:cNvPr>
          <p:cNvSpPr/>
          <p:nvPr/>
        </p:nvSpPr>
        <p:spPr>
          <a:xfrm>
            <a:off x="6153847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Communication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</a:p>
          <a:p>
            <a:pPr algn="ctr"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Website Management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Social Media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Activity Coverage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0886D6C-CD9C-4AB6-9E4F-FA53180A28FD}"/>
              </a:ext>
            </a:extLst>
          </p:cNvPr>
          <p:cNvSpPr/>
          <p:nvPr/>
        </p:nvSpPr>
        <p:spPr>
          <a:xfrm>
            <a:off x="6018943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0B5B847-1ABB-4A95-AD42-3C8274417EBF}"/>
              </a:ext>
            </a:extLst>
          </p:cNvPr>
          <p:cNvSpPr/>
          <p:nvPr/>
        </p:nvSpPr>
        <p:spPr>
          <a:xfrm>
            <a:off x="3065497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68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</a:rPr>
              <a:t>Membership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Board Member Lead</a:t>
            </a:r>
            <a:endParaRPr lang="en-US" i="1" dirty="0">
              <a:solidFill>
                <a:schemeClr val="bg1"/>
              </a:solidFill>
            </a:endParaRPr>
          </a:p>
          <a:p>
            <a:pPr>
              <a:spcAft>
                <a:spcPts val="5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chemeClr val="bg1"/>
                </a:solidFill>
              </a:rPr>
              <a:t>Attract New Members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Retain Existing Members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Membership Benefit Package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 Increase participation from 60 to ___ members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 Increase alumni participation to ___ members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 Retain _% of existing members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b="1" dirty="0">
                <a:solidFill>
                  <a:prstClr val="white"/>
                </a:solidFill>
              </a:rPr>
              <a:t>Retail and Gaming</a:t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1400" i="1" dirty="0">
                <a:solidFill>
                  <a:prstClr val="white"/>
                </a:solidFill>
              </a:rPr>
              <a:t>Board Member Lead</a:t>
            </a:r>
            <a:endParaRPr lang="en-US" b="1" dirty="0">
              <a:solidFill>
                <a:prstClr val="white"/>
              </a:solidFill>
            </a:endParaRPr>
          </a:p>
          <a:p>
            <a:pPr lvl="0">
              <a:spcAft>
                <a:spcPts val="500"/>
              </a:spcAft>
            </a:pPr>
            <a:endParaRPr lang="en-US" sz="1600" dirty="0">
              <a:solidFill>
                <a:prstClr val="white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sz="1600" dirty="0">
                <a:solidFill>
                  <a:prstClr val="white"/>
                </a:solidFill>
              </a:rPr>
              <a:t>Product Selection Merchandise Management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Gaming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b="1" dirty="0">
                <a:solidFill>
                  <a:prstClr val="white"/>
                </a:solidFill>
              </a:rPr>
              <a:t>Communication</a:t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sz="1400" i="1" dirty="0">
                <a:solidFill>
                  <a:prstClr val="white"/>
                </a:solidFill>
              </a:rPr>
              <a:t>Board Member Lead</a:t>
            </a:r>
          </a:p>
          <a:p>
            <a:pPr lvl="0" algn="ctr">
              <a:spcAft>
                <a:spcPts val="500"/>
              </a:spcAft>
            </a:pPr>
            <a:endParaRPr lang="en-US" sz="1600" dirty="0">
              <a:solidFill>
                <a:prstClr val="white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sz="1600" dirty="0">
                <a:solidFill>
                  <a:prstClr val="white"/>
                </a:solidFill>
              </a:rPr>
              <a:t>Website Management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Social Media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Activity Coverage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b="1" dirty="0">
                <a:solidFill>
                  <a:prstClr val="white"/>
                </a:solidFill>
              </a:rPr>
              <a:t>Alumni</a:t>
            </a:r>
          </a:p>
          <a:p>
            <a:pPr lvl="0" algn="ctr">
              <a:spcAft>
                <a:spcPts val="500"/>
              </a:spcAft>
            </a:pPr>
            <a:r>
              <a:rPr lang="en-US" sz="1400" i="1" dirty="0">
                <a:solidFill>
                  <a:prstClr val="white"/>
                </a:solidFill>
              </a:rPr>
              <a:t>Board Member Lead</a:t>
            </a:r>
            <a:endParaRPr lang="en-US" sz="1600" i="1" dirty="0">
              <a:solidFill>
                <a:prstClr val="white"/>
              </a:solidFill>
            </a:endParaRPr>
          </a:p>
          <a:p>
            <a:pPr lvl="0">
              <a:spcAft>
                <a:spcPts val="500"/>
              </a:spcAft>
            </a:pPr>
            <a:endParaRPr lang="en-US" sz="1600" dirty="0">
              <a:solidFill>
                <a:prstClr val="white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sz="1600" dirty="0">
                <a:solidFill>
                  <a:prstClr val="white"/>
                </a:solidFill>
              </a:rPr>
              <a:t>Contact List Management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Engagement Activities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Wall of Fame Ceremony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b="1" dirty="0">
                <a:solidFill>
                  <a:prstClr val="white"/>
                </a:solidFill>
              </a:rPr>
              <a:t>Spirit</a:t>
            </a:r>
          </a:p>
          <a:p>
            <a:pPr lvl="0" algn="ctr">
              <a:spcAft>
                <a:spcPts val="500"/>
              </a:spcAft>
            </a:pPr>
            <a:r>
              <a:rPr lang="en-US" sz="1400" i="1" dirty="0">
                <a:solidFill>
                  <a:prstClr val="white"/>
                </a:solidFill>
              </a:rPr>
              <a:t>Board Member Lead</a:t>
            </a:r>
            <a:endParaRPr lang="en-US" sz="1600" i="1" dirty="0">
              <a:solidFill>
                <a:prstClr val="white"/>
              </a:solidFill>
            </a:endParaRPr>
          </a:p>
          <a:p>
            <a:pPr lvl="0">
              <a:spcAft>
                <a:spcPts val="500"/>
              </a:spcAft>
            </a:pPr>
            <a:endParaRPr lang="en-US" sz="1600" dirty="0">
              <a:solidFill>
                <a:prstClr val="white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sz="1600" dirty="0">
                <a:solidFill>
                  <a:prstClr val="white"/>
                </a:solidFill>
              </a:rPr>
              <a:t>Event Planning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Concessions Coordination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Volunteer Coordinator</a:t>
            </a:r>
            <a:br>
              <a:rPr lang="en-US" sz="1600" dirty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289D92-8B36-4CD6-AD79-F66C6A90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2" y="563802"/>
            <a:ext cx="7057656" cy="494598"/>
          </a:xfrm>
        </p:spPr>
        <p:txBody>
          <a:bodyPr/>
          <a:lstStyle/>
          <a:p>
            <a:r>
              <a:rPr lang="en-US" dirty="0"/>
              <a:t>Mission, Strategic Pillars &amp; Goals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638BE89-65EE-45F2-AA9B-0168C3C91252}"/>
              </a:ext>
            </a:extLst>
          </p:cNvPr>
          <p:cNvSpPr/>
          <p:nvPr/>
        </p:nvSpPr>
        <p:spPr>
          <a:xfrm>
            <a:off x="246954" y="1458609"/>
            <a:ext cx="2743200" cy="2286000"/>
          </a:xfrm>
          <a:prstGeom prst="rect">
            <a:avLst/>
          </a:prstGeom>
          <a:solidFill>
            <a:srgbClr val="005E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40" tIns="91440" bIns="91440"/>
          <a:lstStyle/>
          <a:p>
            <a:pPr>
              <a:spcAft>
                <a:spcPts val="5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b="1" dirty="0">
                <a:solidFill>
                  <a:prstClr val="white"/>
                </a:solidFill>
              </a:rPr>
              <a:t>Fundraising</a:t>
            </a:r>
          </a:p>
          <a:p>
            <a:pPr lvl="0" algn="ctr">
              <a:spcAft>
                <a:spcPts val="500"/>
              </a:spcAft>
            </a:pPr>
            <a:r>
              <a:rPr lang="en-US" sz="1400" i="1" dirty="0">
                <a:solidFill>
                  <a:prstClr val="white"/>
                </a:solidFill>
              </a:rPr>
              <a:t>Board Member Lead</a:t>
            </a:r>
            <a:endParaRPr lang="en-US" sz="1600" i="1" dirty="0">
              <a:solidFill>
                <a:prstClr val="white"/>
              </a:solidFill>
            </a:endParaRPr>
          </a:p>
          <a:p>
            <a:pPr lvl="0">
              <a:spcAft>
                <a:spcPts val="500"/>
              </a:spcAft>
            </a:pPr>
            <a:endParaRPr lang="en-US" sz="1600" dirty="0">
              <a:solidFill>
                <a:prstClr val="white"/>
              </a:solidFill>
            </a:endParaRPr>
          </a:p>
          <a:p>
            <a:pPr lvl="0" algn="ctr">
              <a:spcAft>
                <a:spcPts val="500"/>
              </a:spcAft>
            </a:pPr>
            <a:r>
              <a:rPr lang="en-US" sz="1600" dirty="0">
                <a:solidFill>
                  <a:prstClr val="white"/>
                </a:solidFill>
              </a:rPr>
              <a:t>Fundraising Coordination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Gala Planning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65427D-83BD-4438-9773-14422E28AAC0}"/>
              </a:ext>
            </a:extLst>
          </p:cNvPr>
          <p:cNvSpPr/>
          <p:nvPr/>
        </p:nvSpPr>
        <p:spPr>
          <a:xfrm>
            <a:off x="112051" y="1321894"/>
            <a:ext cx="548640" cy="54864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E60535C8-296C-4726-8B82-45CA3225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494000"/>
            <a:ext cx="5581650" cy="4800198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#1: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#2: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Goal #3:</a:t>
            </a:r>
          </a:p>
          <a:p>
            <a:pPr lvl="2"/>
            <a:r>
              <a:rPr lang="en-US" dirty="0"/>
              <a:t>Strategy 1</a:t>
            </a:r>
          </a:p>
          <a:p>
            <a:pPr lvl="2"/>
            <a:r>
              <a:rPr lang="en-US" dirty="0"/>
              <a:t>Strategy 2</a:t>
            </a:r>
          </a:p>
          <a:p>
            <a:pPr lvl="2"/>
            <a:r>
              <a:rPr lang="en-US" dirty="0"/>
              <a:t>Strategy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C20544-DAAA-48CF-8571-E45134DB95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3623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noProof="1">
                <a:solidFill>
                  <a:schemeClr val="tx1"/>
                </a:solidFill>
                <a:cs typeface="Arial" charset="0"/>
              </a:rPr>
              <a:t>Introductions and Planning Overview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3999"/>
            <a:ext cx="8720550" cy="5087775"/>
          </a:xfrm>
        </p:spPr>
        <p:txBody>
          <a:bodyPr/>
          <a:lstStyle/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Team Coordination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1400" dirty="0"/>
              <a:t>How can the Booster Club more effectively interface / coordinate with each sport and activity?</a:t>
            </a:r>
            <a:endParaRPr lang="en-US" dirty="0"/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Middle School Presence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What steps should we take to broaden the booster club to middle school sports and activities?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Fundraising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How do we most effectively coordinate around small scale and large scale fundraising pursuits?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Corporate Sponsorships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How should the School, Booster Club, and individual teams pursue corporate sponsorships?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Membership Targets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What are appropriate annual fundraising and membership targets?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Merchandise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What role should the school store (website) play in selling merchandise to support all sports and activities (new mascot designs and crest will be unveiled this year)?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Gaming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1400" dirty="0"/>
              <a:t>What is the quickest path to get a gambling license?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Big Ticket Pursuits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1400" dirty="0"/>
              <a:t>How should we coordinate on “big ticket” fundraiser pursuits (e.g., expansion of weight room, new field house)?</a:t>
            </a:r>
          </a:p>
          <a:p>
            <a:pPr marL="530095" lvl="3" indent="-342900"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</a:rPr>
              <a:t>Others?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="" xmlns:a16="http://schemas.microsoft.com/office/drawing/2014/main" id="{94C8ED0D-FD61-4D10-956A-9D8864014367}"/>
              </a:ext>
            </a:extLst>
          </p:cNvPr>
          <p:cNvSpPr/>
          <p:nvPr/>
        </p:nvSpPr>
        <p:spPr>
          <a:xfrm>
            <a:off x="2547923" y="3336034"/>
            <a:ext cx="1085850" cy="131445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Booster Club?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643064"/>
            <a:ext cx="8463375" cy="995362"/>
          </a:xfrm>
        </p:spPr>
        <p:txBody>
          <a:bodyPr/>
          <a:lstStyle/>
          <a:p>
            <a:pPr marL="0" lvl="2" indent="0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Importance of Extracurricular Activities</a:t>
            </a:r>
          </a:p>
          <a:p>
            <a:pPr marL="0" lvl="2" indent="0">
              <a:buNone/>
            </a:pPr>
            <a:r>
              <a:rPr lang="en-US" dirty="0"/>
              <a:t>Numerous national studies show that participating in extracurricular </a:t>
            </a:r>
            <a:br>
              <a:rPr lang="en-US" dirty="0"/>
            </a:br>
            <a:r>
              <a:rPr lang="en-US" dirty="0"/>
              <a:t>activities (athletics, arts, clubs, etc.) increase a child’s level of success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7C5959-BEBA-4241-8D62-F1C936863C2B}"/>
              </a:ext>
            </a:extLst>
          </p:cNvPr>
          <p:cNvSpPr txBox="1"/>
          <p:nvPr/>
        </p:nvSpPr>
        <p:spPr bwMode="gray">
          <a:xfrm>
            <a:off x="318663" y="2776544"/>
            <a:ext cx="2624550" cy="27241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sz="2400" b="1" i="1" dirty="0">
                <a:solidFill>
                  <a:srgbClr val="660033"/>
                </a:solidFill>
              </a:rPr>
              <a:t>Practice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Sacrifice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Hard Work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Time Management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Team Work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Goal Setting</a:t>
            </a:r>
          </a:p>
          <a:p>
            <a:r>
              <a:rPr lang="en-US" sz="2400" b="1" i="1" dirty="0">
                <a:solidFill>
                  <a:srgbClr val="660033"/>
                </a:solidFill>
              </a:rPr>
              <a:t>Perseverance</a:t>
            </a:r>
          </a:p>
          <a:p>
            <a:endParaRPr lang="en-US" sz="2400" b="1" i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C96DD8-6D21-4166-9DED-435A395F02B4}"/>
              </a:ext>
            </a:extLst>
          </p:cNvPr>
          <p:cNvSpPr txBox="1"/>
          <p:nvPr/>
        </p:nvSpPr>
        <p:spPr bwMode="gray">
          <a:xfrm>
            <a:off x="6624636" y="3202684"/>
            <a:ext cx="2372147" cy="163126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sz="2400" b="1" i="1" dirty="0">
                <a:solidFill>
                  <a:schemeClr val="accent6">
                    <a:lumMod val="25000"/>
                  </a:schemeClr>
                </a:solidFill>
              </a:rPr>
              <a:t>Self-Esteem </a:t>
            </a:r>
            <a:br>
              <a:rPr lang="en-US" sz="2400" b="1" i="1" dirty="0">
                <a:solidFill>
                  <a:schemeClr val="accent6">
                    <a:lumMod val="25000"/>
                  </a:schemeClr>
                </a:solidFill>
              </a:rPr>
            </a:br>
            <a:r>
              <a:rPr lang="en-US" sz="2400" b="1" i="1" dirty="0">
                <a:solidFill>
                  <a:schemeClr val="accent6">
                    <a:lumMod val="25000"/>
                  </a:schemeClr>
                </a:solidFill>
              </a:rPr>
              <a:t>Confidence </a:t>
            </a:r>
          </a:p>
          <a:p>
            <a:r>
              <a:rPr lang="en-US" sz="2400" b="1" i="1" dirty="0">
                <a:solidFill>
                  <a:schemeClr val="accent6">
                    <a:lumMod val="25000"/>
                  </a:schemeClr>
                </a:solidFill>
              </a:rPr>
              <a:t>Self Actualization</a:t>
            </a:r>
          </a:p>
          <a:p>
            <a:r>
              <a:rPr lang="en-US" sz="2400" b="1" i="1" dirty="0">
                <a:solidFill>
                  <a:schemeClr val="accent6">
                    <a:lumMod val="25000"/>
                  </a:schemeClr>
                </a:solidFill>
              </a:rPr>
              <a:t>Future Success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7851F9-2C4B-4744-9F16-F784DF51AD3A}"/>
              </a:ext>
            </a:extLst>
          </p:cNvPr>
          <p:cNvSpPr txBox="1"/>
          <p:nvPr/>
        </p:nvSpPr>
        <p:spPr bwMode="gray">
          <a:xfrm>
            <a:off x="3783590" y="3162301"/>
            <a:ext cx="1945688" cy="16573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sz="2400" b="1" i="1" dirty="0">
                <a:solidFill>
                  <a:srgbClr val="FFC000"/>
                </a:solidFill>
              </a:rPr>
              <a:t>Connection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Community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Identity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Safety</a:t>
            </a:r>
          </a:p>
          <a:p>
            <a:r>
              <a:rPr lang="en-US" sz="2400" b="1" i="1" dirty="0">
                <a:solidFill>
                  <a:srgbClr val="FFC000"/>
                </a:solidFill>
              </a:rPr>
              <a:t>Friendships</a:t>
            </a:r>
          </a:p>
          <a:p>
            <a:endParaRPr lang="en-US" sz="2400" b="1" i="1" dirty="0">
              <a:solidFill>
                <a:schemeClr val="accent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="" xmlns:a16="http://schemas.microsoft.com/office/drawing/2014/main" id="{078199E7-26F9-446A-B46A-6CBE8A82A395}"/>
              </a:ext>
            </a:extLst>
          </p:cNvPr>
          <p:cNvSpPr/>
          <p:nvPr/>
        </p:nvSpPr>
        <p:spPr>
          <a:xfrm>
            <a:off x="5426661" y="3293172"/>
            <a:ext cx="1085850" cy="131445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D46136DA-D1B4-4DF9-9EC3-539EB95259FC}"/>
              </a:ext>
            </a:extLst>
          </p:cNvPr>
          <p:cNvSpPr txBox="1">
            <a:spLocks/>
          </p:cNvSpPr>
          <p:nvPr/>
        </p:nvSpPr>
        <p:spPr bwMode="gray">
          <a:xfrm>
            <a:off x="3783590" y="5367336"/>
            <a:ext cx="5160993" cy="995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Calibri" panose="020F0502020204030204" pitchFamily="34" charset="0"/>
              <a:buNone/>
            </a:pPr>
            <a:r>
              <a:rPr lang="en-US" sz="2400" b="1" i="1" dirty="0">
                <a:solidFill>
                  <a:srgbClr val="386C6A"/>
                </a:solidFill>
                <a:latin typeface="+mj-lt"/>
                <a:ea typeface="+mj-ea"/>
                <a:cs typeface="+mj-cs"/>
              </a:rPr>
              <a:t>Booster Club’s Role</a:t>
            </a:r>
          </a:p>
          <a:p>
            <a:pPr marL="0" lvl="2" indent="0">
              <a:buFont typeface="Calibri" panose="020F0502020204030204" pitchFamily="34" charset="0"/>
              <a:buNone/>
            </a:pPr>
            <a:r>
              <a:rPr lang="en-US" dirty="0"/>
              <a:t>Support all teams and activities provide this important service to our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58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Mission &amp; Values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797798"/>
            <a:ext cx="8606250" cy="4318840"/>
          </a:xfrm>
        </p:spPr>
        <p:txBody>
          <a:bodyPr/>
          <a:lstStyle/>
          <a:p>
            <a:pPr marL="0" lvl="2" indent="0" algn="ctr">
              <a:buNone/>
            </a:pPr>
            <a:r>
              <a:rPr lang="en-US" sz="2400" b="1" i="1" dirty="0"/>
              <a:t>Jordan Booster Club Mission Statement</a:t>
            </a:r>
            <a:endParaRPr lang="en-US" b="1" i="1" dirty="0"/>
          </a:p>
          <a:p>
            <a:pPr marL="0" lvl="2" indent="0" algn="ctr">
              <a:buNone/>
            </a:pPr>
            <a:r>
              <a:rPr lang="en-US" dirty="0"/>
              <a:t>Support, encourage, and advance 7-12 grade activity programs of the Jordan School District and thereby cultivate wholesome school spirit, promote good sportsmanship, and develop high ideals of character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A9FA3A-0333-4083-B84C-A5043116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58" y="3547130"/>
            <a:ext cx="7717049" cy="17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Timeline and Key Milestones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614862"/>
          </a:xfrm>
        </p:spPr>
        <p:txBody>
          <a:bodyPr/>
          <a:lstStyle/>
          <a:p>
            <a:pPr lvl="2"/>
            <a:r>
              <a:rPr lang="en-US" dirty="0"/>
              <a:t>Booster Club (while still young) has taken steps to serve as a strong umbrella organization to support Jordan’s sports teams and activities – organizational structure, board, financial controls, etc.</a:t>
            </a:r>
          </a:p>
          <a:p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F33BBD7-0E41-4325-B620-CF414AD04AAF}"/>
              </a:ext>
            </a:extLst>
          </p:cNvPr>
          <p:cNvSpPr/>
          <p:nvPr/>
        </p:nvSpPr>
        <p:spPr>
          <a:xfrm>
            <a:off x="337725" y="4062405"/>
            <a:ext cx="8640000" cy="8382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9DD173D-981B-4FCC-AB1E-21E80B33C4DC}"/>
              </a:ext>
            </a:extLst>
          </p:cNvPr>
          <p:cNvCxnSpPr/>
          <p:nvPr/>
        </p:nvCxnSpPr>
        <p:spPr>
          <a:xfrm flipV="1">
            <a:off x="1100138" y="3271832"/>
            <a:ext cx="0" cy="1004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9DBD72E-243F-46C0-A49B-FFE0F6B4A603}"/>
              </a:ext>
            </a:extLst>
          </p:cNvPr>
          <p:cNvSpPr/>
          <p:nvPr/>
        </p:nvSpPr>
        <p:spPr>
          <a:xfrm>
            <a:off x="827516" y="2739824"/>
            <a:ext cx="548640" cy="5486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AABF3BE-D83F-4276-8EC5-0E2F4D9AC8FA}"/>
              </a:ext>
            </a:extLst>
          </p:cNvPr>
          <p:cNvCxnSpPr/>
          <p:nvPr/>
        </p:nvCxnSpPr>
        <p:spPr>
          <a:xfrm flipV="1">
            <a:off x="3205163" y="3509957"/>
            <a:ext cx="0" cy="1004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A2D3694-2A72-4F83-9C8C-269D098E5F76}"/>
              </a:ext>
            </a:extLst>
          </p:cNvPr>
          <p:cNvSpPr/>
          <p:nvPr/>
        </p:nvSpPr>
        <p:spPr>
          <a:xfrm>
            <a:off x="3068003" y="3243453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AAE7353-2874-442C-B4FE-F6C8E0D5107B}"/>
              </a:ext>
            </a:extLst>
          </p:cNvPr>
          <p:cNvSpPr/>
          <p:nvPr/>
        </p:nvSpPr>
        <p:spPr>
          <a:xfrm>
            <a:off x="2053590" y="5308077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6F93889-1103-4A5B-9927-2CAAE8A05B28}"/>
              </a:ext>
            </a:extLst>
          </p:cNvPr>
          <p:cNvCxnSpPr/>
          <p:nvPr/>
        </p:nvCxnSpPr>
        <p:spPr>
          <a:xfrm flipV="1">
            <a:off x="2190750" y="4324345"/>
            <a:ext cx="0" cy="1004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6B34D4B-73A2-4276-8A51-C79FF37E58CD}"/>
              </a:ext>
            </a:extLst>
          </p:cNvPr>
          <p:cNvSpPr/>
          <p:nvPr/>
        </p:nvSpPr>
        <p:spPr>
          <a:xfrm>
            <a:off x="5144451" y="5421866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48E042C-31DE-425F-A104-88975C9DB54F}"/>
              </a:ext>
            </a:extLst>
          </p:cNvPr>
          <p:cNvCxnSpPr/>
          <p:nvPr/>
        </p:nvCxnSpPr>
        <p:spPr>
          <a:xfrm flipV="1">
            <a:off x="5281611" y="4433371"/>
            <a:ext cx="0" cy="1004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F74E6E-BA8B-4F0A-9559-36E86644BAC7}"/>
              </a:ext>
            </a:extLst>
          </p:cNvPr>
          <p:cNvCxnSpPr/>
          <p:nvPr/>
        </p:nvCxnSpPr>
        <p:spPr>
          <a:xfrm flipV="1">
            <a:off x="6567488" y="3626804"/>
            <a:ext cx="0" cy="1004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59D443F-3654-49E5-87FF-DA2410C13E7C}"/>
              </a:ext>
            </a:extLst>
          </p:cNvPr>
          <p:cNvSpPr/>
          <p:nvPr/>
        </p:nvSpPr>
        <p:spPr>
          <a:xfrm>
            <a:off x="6430328" y="3360300"/>
            <a:ext cx="274320" cy="2743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50CF8-FEC2-448B-AC3D-D03C13DFD189}"/>
              </a:ext>
            </a:extLst>
          </p:cNvPr>
          <p:cNvSpPr txBox="1"/>
          <p:nvPr/>
        </p:nvSpPr>
        <p:spPr bwMode="gray">
          <a:xfrm>
            <a:off x="848201" y="4314195"/>
            <a:ext cx="503873" cy="33654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02564B-7ACE-4752-BA8D-12303C36158A}"/>
              </a:ext>
            </a:extLst>
          </p:cNvPr>
          <p:cNvSpPr txBox="1"/>
          <p:nvPr/>
        </p:nvSpPr>
        <p:spPr bwMode="gray">
          <a:xfrm>
            <a:off x="2953226" y="4314195"/>
            <a:ext cx="503873" cy="33654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3536DCF-6D82-4997-9A6C-CDA398AAEC28}"/>
              </a:ext>
            </a:extLst>
          </p:cNvPr>
          <p:cNvSpPr txBox="1"/>
          <p:nvPr/>
        </p:nvSpPr>
        <p:spPr bwMode="gray">
          <a:xfrm>
            <a:off x="5025866" y="4314195"/>
            <a:ext cx="503873" cy="33654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CD6E331-5EC3-4FD8-918A-8A75D93C490F}"/>
              </a:ext>
            </a:extLst>
          </p:cNvPr>
          <p:cNvSpPr txBox="1"/>
          <p:nvPr/>
        </p:nvSpPr>
        <p:spPr bwMode="gray">
          <a:xfrm>
            <a:off x="7477601" y="4314195"/>
            <a:ext cx="503873" cy="33654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="" xmlns:a16="http://schemas.microsoft.com/office/drawing/2014/main" id="{D4B5AA9E-78A5-4004-8CF0-FB43A4DD3BAF}"/>
              </a:ext>
            </a:extLst>
          </p:cNvPr>
          <p:cNvSpPr txBox="1">
            <a:spLocks/>
          </p:cNvSpPr>
          <p:nvPr/>
        </p:nvSpPr>
        <p:spPr bwMode="gray">
          <a:xfrm>
            <a:off x="487101" y="2201011"/>
            <a:ext cx="1226074" cy="593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US" b="1" dirty="0"/>
              <a:t>Booster Club </a:t>
            </a:r>
            <a:br>
              <a:rPr lang="en-US" b="1" dirty="0"/>
            </a:br>
            <a:r>
              <a:rPr lang="en-US" b="1" dirty="0"/>
              <a:t>Launched</a:t>
            </a:r>
          </a:p>
          <a:p>
            <a:pPr algn="ctr"/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="" xmlns:a16="http://schemas.microsoft.com/office/drawing/2014/main" id="{A25E7FCD-8BEC-43A5-AE71-EED065FBBFF7}"/>
              </a:ext>
            </a:extLst>
          </p:cNvPr>
          <p:cNvSpPr txBox="1">
            <a:spLocks/>
          </p:cNvSpPr>
          <p:nvPr/>
        </p:nvSpPr>
        <p:spPr bwMode="gray">
          <a:xfrm>
            <a:off x="1577713" y="5674546"/>
            <a:ext cx="1226074" cy="593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US" b="1" dirty="0"/>
              <a:t>Initial Membership Drive</a:t>
            </a:r>
          </a:p>
          <a:p>
            <a:pPr algn="ctr"/>
            <a:endParaRPr lang="en-US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="" xmlns:a16="http://schemas.microsoft.com/office/drawing/2014/main" id="{3C9C678B-1D01-4EFF-BD3E-BA653DB2832B}"/>
              </a:ext>
            </a:extLst>
          </p:cNvPr>
          <p:cNvSpPr txBox="1">
            <a:spLocks/>
          </p:cNvSpPr>
          <p:nvPr/>
        </p:nvSpPr>
        <p:spPr bwMode="gray">
          <a:xfrm>
            <a:off x="3007479" y="2831512"/>
            <a:ext cx="1226074" cy="2860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US" b="1" dirty="0"/>
              <a:t>First Donation</a:t>
            </a:r>
          </a:p>
          <a:p>
            <a:pPr algn="ctr"/>
            <a:endParaRPr lang="en-US" dirty="0"/>
          </a:p>
        </p:txBody>
      </p:sp>
      <p:sp>
        <p:nvSpPr>
          <p:cNvPr id="28" name="Content Placeholder 1">
            <a:extLst>
              <a:ext uri="{FF2B5EF4-FFF2-40B4-BE49-F238E27FC236}">
                <a16:creationId xmlns="" xmlns:a16="http://schemas.microsoft.com/office/drawing/2014/main" id="{2EEB37FC-B85D-4931-A85F-9ABC1F19841D}"/>
              </a:ext>
            </a:extLst>
          </p:cNvPr>
          <p:cNvSpPr txBox="1">
            <a:spLocks/>
          </p:cNvSpPr>
          <p:nvPr/>
        </p:nvSpPr>
        <p:spPr bwMode="gray">
          <a:xfrm>
            <a:off x="5418770" y="5405632"/>
            <a:ext cx="1226074" cy="5571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US" b="1" dirty="0"/>
              <a:t>Gambling Opportunity with Jordan Supper Club</a:t>
            </a:r>
          </a:p>
          <a:p>
            <a:pPr algn="ctr"/>
            <a:endParaRPr lang="en-US" dirty="0"/>
          </a:p>
        </p:txBody>
      </p:sp>
      <p:sp>
        <p:nvSpPr>
          <p:cNvPr id="29" name="Content Placeholder 1">
            <a:extLst>
              <a:ext uri="{FF2B5EF4-FFF2-40B4-BE49-F238E27FC236}">
                <a16:creationId xmlns="" xmlns:a16="http://schemas.microsoft.com/office/drawing/2014/main" id="{EDD773FC-5FCE-4162-B804-72A7E513E021}"/>
              </a:ext>
            </a:extLst>
          </p:cNvPr>
          <p:cNvSpPr txBox="1">
            <a:spLocks/>
          </p:cNvSpPr>
          <p:nvPr/>
        </p:nvSpPr>
        <p:spPr bwMode="gray">
          <a:xfrm>
            <a:off x="6295241" y="2791644"/>
            <a:ext cx="1226074" cy="2860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US" b="1" dirty="0"/>
              <a:t>Retail Store</a:t>
            </a:r>
            <a:br>
              <a:rPr lang="en-US" b="1" dirty="0"/>
            </a:br>
            <a:r>
              <a:rPr lang="en-US" b="1" dirty="0"/>
              <a:t>Launched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3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Participation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8606250" cy="396259"/>
          </a:xfrm>
        </p:spPr>
        <p:txBody>
          <a:bodyPr/>
          <a:lstStyle/>
          <a:p>
            <a:pPr lvl="2"/>
            <a:r>
              <a:rPr lang="en-US" dirty="0"/>
              <a:t>17 Participating Teams &amp; Activities; Over 150 unique families participating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A5C0C6EE-5FC1-473A-B69A-A64018C319DA}"/>
              </a:ext>
            </a:extLst>
          </p:cNvPr>
          <p:cNvSpPr/>
          <p:nvPr/>
        </p:nvSpPr>
        <p:spPr>
          <a:xfrm>
            <a:off x="173883" y="1959377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DFA54E1-A190-4A68-BC52-A87F556B246D}"/>
              </a:ext>
            </a:extLst>
          </p:cNvPr>
          <p:cNvSpPr/>
          <p:nvPr/>
        </p:nvSpPr>
        <p:spPr>
          <a:xfrm>
            <a:off x="173883" y="2673983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Basketball: Boys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AC12235-819C-4999-98D9-0CA4287C27F0}"/>
              </a:ext>
            </a:extLst>
          </p:cNvPr>
          <p:cNvSpPr/>
          <p:nvPr/>
        </p:nvSpPr>
        <p:spPr>
          <a:xfrm>
            <a:off x="173883" y="4814426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Cross Country</a:t>
            </a: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BC1557E-4635-4F45-A563-05A452352DBA}"/>
              </a:ext>
            </a:extLst>
          </p:cNvPr>
          <p:cNvSpPr/>
          <p:nvPr/>
        </p:nvSpPr>
        <p:spPr>
          <a:xfrm>
            <a:off x="173883" y="4097499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Cheerleading</a:t>
            </a:r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42405F9-9DEC-45BC-89A9-5CF74A268AB7}"/>
              </a:ext>
            </a:extLst>
          </p:cNvPr>
          <p:cNvSpPr/>
          <p:nvPr/>
        </p:nvSpPr>
        <p:spPr>
          <a:xfrm>
            <a:off x="173883" y="5535388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Dance</a:t>
            </a: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BBC0A051-49E3-48FF-9B94-54C86FE0411A}"/>
              </a:ext>
            </a:extLst>
          </p:cNvPr>
          <p:cNvSpPr/>
          <p:nvPr/>
        </p:nvSpPr>
        <p:spPr>
          <a:xfrm>
            <a:off x="173883" y="3387484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/>
              <a:t>Basketball: Girls</a:t>
            </a:r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CCFB79C3-BBC9-4C35-8F04-B0BC8EBA2D84}"/>
              </a:ext>
            </a:extLst>
          </p:cNvPr>
          <p:cNvSpPr/>
          <p:nvPr/>
        </p:nvSpPr>
        <p:spPr>
          <a:xfrm>
            <a:off x="6199040" y="1959377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Soccer: Boys</a:t>
            </a:r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F11C848F-92B3-42C0-846C-5AFB6AE4BE95}"/>
              </a:ext>
            </a:extLst>
          </p:cNvPr>
          <p:cNvSpPr/>
          <p:nvPr/>
        </p:nvSpPr>
        <p:spPr>
          <a:xfrm>
            <a:off x="6199040" y="2673983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Soccer: Girls</a:t>
            </a:r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ECB2461A-97F9-4E06-9AE4-F805BFF47F6F}"/>
              </a:ext>
            </a:extLst>
          </p:cNvPr>
          <p:cNvSpPr/>
          <p:nvPr/>
        </p:nvSpPr>
        <p:spPr>
          <a:xfrm>
            <a:off x="6199040" y="4814426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Track</a:t>
            </a:r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AC5ECA4B-B96C-4EA4-9C90-7AB36970D10C}"/>
              </a:ext>
            </a:extLst>
          </p:cNvPr>
          <p:cNvSpPr/>
          <p:nvPr/>
        </p:nvSpPr>
        <p:spPr>
          <a:xfrm>
            <a:off x="6199040" y="4097499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Tennis</a:t>
            </a:r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AC6A7FE-3829-4219-97DB-926011506665}"/>
              </a:ext>
            </a:extLst>
          </p:cNvPr>
          <p:cNvSpPr/>
          <p:nvPr/>
        </p:nvSpPr>
        <p:spPr>
          <a:xfrm>
            <a:off x="6199040" y="5535388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Volleyball</a:t>
            </a:r>
            <a:endParaRPr lang="en-US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297A0E5A-5D27-4E2B-9F29-A215595E8265}"/>
              </a:ext>
            </a:extLst>
          </p:cNvPr>
          <p:cNvSpPr/>
          <p:nvPr/>
        </p:nvSpPr>
        <p:spPr>
          <a:xfrm>
            <a:off x="6199040" y="3387484"/>
            <a:ext cx="2743200" cy="64008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Softball</a:t>
            </a:r>
            <a:endParaRPr lang="en-US" dirty="0"/>
          </a:p>
        </p:txBody>
      </p:sp>
      <p:sp>
        <p:nvSpPr>
          <p:cNvPr id="44" name="Rectangle: Rounded Corners 12">
            <a:extLst>
              <a:ext uri="{FF2B5EF4-FFF2-40B4-BE49-F238E27FC236}">
                <a16:creationId xmlns="" xmlns:a16="http://schemas.microsoft.com/office/drawing/2014/main" id="{A5C0C6EE-5FC1-473A-B69A-A64018C319DA}"/>
              </a:ext>
            </a:extLst>
          </p:cNvPr>
          <p:cNvSpPr/>
          <p:nvPr/>
        </p:nvSpPr>
        <p:spPr>
          <a:xfrm>
            <a:off x="3240933" y="1990894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660033"/>
                </a:solidFill>
              </a:rPr>
              <a:t>General Fund</a:t>
            </a:r>
          </a:p>
          <a:p>
            <a:pPr algn="ctr"/>
            <a:r>
              <a:rPr lang="en-US" sz="2000" b="1" dirty="0" smtClean="0">
                <a:solidFill>
                  <a:srgbClr val="660033"/>
                </a:solidFill>
              </a:rPr>
              <a:t>(all activities)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45" name="Rectangle: Rounded Corners 13">
            <a:extLst>
              <a:ext uri="{FF2B5EF4-FFF2-40B4-BE49-F238E27FC236}">
                <a16:creationId xmlns="" xmlns:a16="http://schemas.microsoft.com/office/drawing/2014/main" id="{2DFA54E1-A190-4A68-BC52-A87F556B246D}"/>
              </a:ext>
            </a:extLst>
          </p:cNvPr>
          <p:cNvSpPr/>
          <p:nvPr/>
        </p:nvSpPr>
        <p:spPr>
          <a:xfrm>
            <a:off x="3240933" y="2705500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33"/>
                </a:solidFill>
              </a:rPr>
              <a:t>Drama</a:t>
            </a:r>
            <a:endParaRPr lang="en-US" sz="2400" b="1" dirty="0">
              <a:solidFill>
                <a:srgbClr val="660033"/>
              </a:solidFill>
            </a:endParaRPr>
          </a:p>
        </p:txBody>
      </p:sp>
      <p:sp>
        <p:nvSpPr>
          <p:cNvPr id="46" name="Rectangle: Rounded Corners 18">
            <a:extLst>
              <a:ext uri="{FF2B5EF4-FFF2-40B4-BE49-F238E27FC236}">
                <a16:creationId xmlns="" xmlns:a16="http://schemas.microsoft.com/office/drawing/2014/main" id="{0AC12235-819C-4999-98D9-0CA4287C27F0}"/>
              </a:ext>
            </a:extLst>
          </p:cNvPr>
          <p:cNvSpPr/>
          <p:nvPr/>
        </p:nvSpPr>
        <p:spPr>
          <a:xfrm>
            <a:off x="3240933" y="4845943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33"/>
                </a:solidFill>
              </a:rPr>
              <a:t>Music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47" name="Rectangle: Rounded Corners 27">
            <a:extLst>
              <a:ext uri="{FF2B5EF4-FFF2-40B4-BE49-F238E27FC236}">
                <a16:creationId xmlns="" xmlns:a16="http://schemas.microsoft.com/office/drawing/2014/main" id="{9BC1557E-4635-4F45-A563-05A452352DBA}"/>
              </a:ext>
            </a:extLst>
          </p:cNvPr>
          <p:cNvSpPr/>
          <p:nvPr/>
        </p:nvSpPr>
        <p:spPr>
          <a:xfrm>
            <a:off x="3240933" y="4129016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33"/>
                </a:solidFill>
              </a:rPr>
              <a:t>Golf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48" name="Rectangle: Rounded Corners 28">
            <a:extLst>
              <a:ext uri="{FF2B5EF4-FFF2-40B4-BE49-F238E27FC236}">
                <a16:creationId xmlns="" xmlns:a16="http://schemas.microsoft.com/office/drawing/2014/main" id="{A42405F9-9DEC-45BC-89A9-5CF74A268AB7}"/>
              </a:ext>
            </a:extLst>
          </p:cNvPr>
          <p:cNvSpPr/>
          <p:nvPr/>
        </p:nvSpPr>
        <p:spPr>
          <a:xfrm>
            <a:off x="3240933" y="5566905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33"/>
                </a:solidFill>
              </a:rPr>
              <a:t>Robotics</a:t>
            </a:r>
            <a:endParaRPr lang="en-US" b="1" dirty="0">
              <a:solidFill>
                <a:srgbClr val="660033"/>
              </a:solidFill>
            </a:endParaRPr>
          </a:p>
        </p:txBody>
      </p:sp>
      <p:sp>
        <p:nvSpPr>
          <p:cNvPr id="49" name="Rectangle: Rounded Corners 29">
            <a:extLst>
              <a:ext uri="{FF2B5EF4-FFF2-40B4-BE49-F238E27FC236}">
                <a16:creationId xmlns="" xmlns:a16="http://schemas.microsoft.com/office/drawing/2014/main" id="{BBC0A051-49E3-48FF-9B94-54C86FE0411A}"/>
              </a:ext>
            </a:extLst>
          </p:cNvPr>
          <p:cNvSpPr/>
          <p:nvPr/>
        </p:nvSpPr>
        <p:spPr>
          <a:xfrm>
            <a:off x="3240933" y="3419001"/>
            <a:ext cx="2743200" cy="64008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660033"/>
                </a:solidFill>
              </a:rPr>
              <a:t>Baseball</a:t>
            </a:r>
            <a:endParaRPr lang="en-US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Club Participation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Planning Context and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BD304B-6746-47C8-91E5-AD5402D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94000"/>
            <a:ext cx="4134263" cy="3459000"/>
          </a:xfrm>
        </p:spPr>
        <p:txBody>
          <a:bodyPr/>
          <a:lstStyle/>
          <a:p>
            <a:pPr marL="0" lvl="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Other Activities Not Included at this time</a:t>
            </a:r>
          </a:p>
          <a:p>
            <a:pPr lvl="2"/>
            <a:r>
              <a:rPr lang="en-US" dirty="0"/>
              <a:t>Speech</a:t>
            </a:r>
          </a:p>
          <a:p>
            <a:pPr lvl="2"/>
            <a:r>
              <a:rPr lang="en-US" dirty="0"/>
              <a:t>Spanish Club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="" xmlns:a16="http://schemas.microsoft.com/office/drawing/2014/main" id="{B60C1B71-9781-4573-820A-B65DA07253B6}"/>
              </a:ext>
            </a:extLst>
          </p:cNvPr>
          <p:cNvSpPr txBox="1">
            <a:spLocks/>
          </p:cNvSpPr>
          <p:nvPr/>
        </p:nvSpPr>
        <p:spPr bwMode="gray">
          <a:xfrm>
            <a:off x="4490625" y="1494000"/>
            <a:ext cx="4134263" cy="7373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386C6A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spcBef>
                <a:spcPts val="500"/>
              </a:spcBef>
              <a:buClr>
                <a:schemeClr val="tx2"/>
              </a:buClr>
              <a:buSzPct val="105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6" indent="-179996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719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986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6743" indent="-185734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6781" indent="-187195" algn="l" defTabSz="914377" rtl="0" eaLnBrk="1" latinLnBrk="0" hangingPunct="1">
              <a:spcBef>
                <a:spcPts val="500"/>
              </a:spcBef>
              <a:buClr>
                <a:srgbClr val="386C6A"/>
              </a:buClr>
              <a:buFont typeface="Calibri" panose="020F0502020204030204" pitchFamily="34" charset="0"/>
              <a:buChar char="»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accent1"/>
                </a:solidFill>
              </a:rPr>
              <a:t>Other Booster Clubs (or Lookalikes)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392DE2-404B-4789-91F3-0EA0525F8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441" y="2669128"/>
            <a:ext cx="2616995" cy="176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0CCC25-5ED3-43C0-84BF-73381581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914" y="2480453"/>
            <a:ext cx="2176463" cy="21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6868"/>
      </p:ext>
    </p:extLst>
  </p:cSld>
  <p:clrMapOvr>
    <a:masterClrMapping/>
  </p:clrMapOvr>
</p:sld>
</file>

<file path=ppt/theme/theme1.xml><?xml version="1.0" encoding="utf-8"?>
<a:theme xmlns:a="http://schemas.openxmlformats.org/drawingml/2006/main" name="US_Presentation Template_vOCT 2014">
  <a:themeElements>
    <a:clrScheme name="Whitecap 1">
      <a:dk1>
        <a:srgbClr val="515151"/>
      </a:dk1>
      <a:lt1>
        <a:sysClr val="window" lastClr="FFFFFF"/>
      </a:lt1>
      <a:dk2>
        <a:srgbClr val="386C6A"/>
      </a:dk2>
      <a:lt2>
        <a:srgbClr val="5DABA7"/>
      </a:lt2>
      <a:accent1>
        <a:srgbClr val="386C6A"/>
      </a:accent1>
      <a:accent2>
        <a:srgbClr val="5DABA7"/>
      </a:accent2>
      <a:accent3>
        <a:srgbClr val="88C2BF"/>
      </a:accent3>
      <a:accent4>
        <a:srgbClr val="E1E1E1"/>
      </a:accent4>
      <a:accent5>
        <a:srgbClr val="1BB3FF"/>
      </a:accent5>
      <a:accent6>
        <a:srgbClr val="B3E5FF"/>
      </a:accent6>
      <a:hlink>
        <a:srgbClr val="376C6A"/>
      </a:hlink>
      <a:folHlink>
        <a:srgbClr val="00578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b">
        <a:noAutofit/>
      </a:bodyPr>
      <a:lstStyle>
        <a:defPPr>
          <a:defRPr sz="160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54941</TotalTime>
  <Words>2214</Words>
  <Application>Microsoft Office PowerPoint</Application>
  <PresentationFormat>On-screen Show (4:3)</PresentationFormat>
  <Paragraphs>545</Paragraphs>
  <Slides>37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US_Presentation Template_vOCT 2014</vt:lpstr>
      <vt:lpstr>Jordan Booster Club</vt:lpstr>
      <vt:lpstr>Agenda</vt:lpstr>
      <vt:lpstr>Introductions </vt:lpstr>
      <vt:lpstr>Key Questions</vt:lpstr>
      <vt:lpstr>Why a Booster Club?</vt:lpstr>
      <vt:lpstr>Booster Club Mission &amp; Values</vt:lpstr>
      <vt:lpstr>Booster Club Timeline and Key Milestones</vt:lpstr>
      <vt:lpstr>Booster Club Participation</vt:lpstr>
      <vt:lpstr>Booster Club Participation</vt:lpstr>
      <vt:lpstr>Booster Club Timeline and Key Milestones</vt:lpstr>
      <vt:lpstr>Booster Club &amp; School District Fundraising</vt:lpstr>
      <vt:lpstr>Booster Club Financials</vt:lpstr>
      <vt:lpstr>Booster Club Financials</vt:lpstr>
      <vt:lpstr>Booster Club Support</vt:lpstr>
      <vt:lpstr>School Store and Website</vt:lpstr>
      <vt:lpstr>Clothing and Merchandise Contracting</vt:lpstr>
      <vt:lpstr>Gaming</vt:lpstr>
      <vt:lpstr>Corporate &amp; Individual Support</vt:lpstr>
      <vt:lpstr>“Best in Class” Booster Club Takeaways</vt:lpstr>
      <vt:lpstr>“Best in Class” Booster Club Takeaways</vt:lpstr>
      <vt:lpstr>“Best in Class” Booster Club Takeaways</vt:lpstr>
      <vt:lpstr>“Best in Class” Booster Club Takeaways</vt:lpstr>
      <vt:lpstr>“Best in Class” Booster Club Takeaways</vt:lpstr>
      <vt:lpstr>Polling Questions</vt:lpstr>
      <vt:lpstr>Polling Questions</vt:lpstr>
      <vt:lpstr>Polling Questions</vt:lpstr>
      <vt:lpstr>PowerPoint Presentation</vt:lpstr>
      <vt:lpstr>2020 Vision</vt:lpstr>
      <vt:lpstr>2020 Vision</vt:lpstr>
      <vt:lpstr>Mission, Strategic Pillars &amp; Goals</vt:lpstr>
      <vt:lpstr>Mission, Strategic Pillars &amp; Goals</vt:lpstr>
      <vt:lpstr>Mission, Strategic Pillars &amp; Goals</vt:lpstr>
      <vt:lpstr>Mission, Strategic Pillars &amp; Goals</vt:lpstr>
      <vt:lpstr>Mission, Strategic Pillars &amp; Goals</vt:lpstr>
      <vt:lpstr>Mission, Strategic Pillars &amp; Goals</vt:lpstr>
      <vt:lpstr>Mission, Strategic Pillars &amp; Goals</vt:lpstr>
      <vt:lpstr>PowerPoint Presentation</vt:lpstr>
    </vt:vector>
  </TitlesOfParts>
  <Company>Whitecap Health Advisors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Strategic Planning</dc:title>
  <dc:creator>ben.dreher@whitecaphealth.com</dc:creator>
  <cp:lastModifiedBy>Tina</cp:lastModifiedBy>
  <cp:revision>1006</cp:revision>
  <cp:lastPrinted>2018-09-19T19:35:26Z</cp:lastPrinted>
  <dcterms:created xsi:type="dcterms:W3CDTF">2016-05-16T12:13:08Z</dcterms:created>
  <dcterms:modified xsi:type="dcterms:W3CDTF">2019-04-06T18:49:21Z</dcterms:modified>
</cp:coreProperties>
</file>