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63" r:id="rId5"/>
    <p:sldId id="269" r:id="rId6"/>
    <p:sldId id="270" r:id="rId7"/>
    <p:sldId id="271" r:id="rId8"/>
    <p:sldId id="272" r:id="rId9"/>
    <p:sldId id="261" r:id="rId10"/>
    <p:sldId id="264" r:id="rId11"/>
    <p:sldId id="267" r:id="rId12"/>
    <p:sldId id="268" r:id="rId13"/>
  </p:sldIdLst>
  <p:sldSz cx="12192000" cy="6858000"/>
  <p:notesSz cx="6858000" cy="9144000"/>
  <p:defaultTextStyle>
    <a:defPPr>
      <a:defRPr lang="en-US">
        <a:uFillTx/>
      </a:defRPr>
    </a:defPPr>
    <a:lvl1pPr marL="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>
      <p:cViewPr varScale="1">
        <p:scale>
          <a:sx n="94" d="100"/>
          <a:sy n="94" d="100"/>
        </p:scale>
        <p:origin x="86" y="4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uFillTx/>
              </a:defRPr>
            </a:lvl1pPr>
          </a:lstStyle>
          <a:p>
            <a:fld id="{572876FD-C99C-487F-907E-83C576144206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  <p:txBody>
          <a:bodyPr vert="horz" lIns="91440" tIns="45720" rIns="91440" bIns="45720" rtlCol="0" anchor="ctr"/>
          <a:lstStyle/>
          <a:p>
            <a:endParaRPr lang="en-US">
              <a:uFillTx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uFillTx/>
              </a:defRPr>
            </a:lvl1pPr>
          </a:lstStyle>
          <a:p>
            <a:fld id="{5D0ECADD-9745-407F-A916-5072259B297D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647" y="4343446"/>
            <a:ext cx="5486713" cy="4114093"/>
          </a:xfrm>
          <a:prstGeom prst="rect">
            <a:avLst/>
          </a:prstGeom>
        </p:spPr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1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647" y="4343446"/>
            <a:ext cx="5486713" cy="4114093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>
                <a:uFillTx/>
              </a:defRPr>
            </a:pPr>
            <a:r>
              <a:rPr lang="en-US" dirty="0">
                <a:uFillTx/>
              </a:rPr>
              <a:t>Why as %</a:t>
            </a:r>
            <a:r>
              <a:rPr lang="en-US" baseline="0" dirty="0">
                <a:uFillTx/>
              </a:rPr>
              <a:t> of GDP? Are deficits inherently bad? What’s the issue? (Interest) Did 2009 have a political impact? TEA. Note 10 years into future. In May 2019 was 4.3%! </a:t>
            </a: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5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685647" y="4343446"/>
            <a:ext cx="5486713" cy="4114093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895773">
              <a:defRPr>
                <a:uFillTx/>
              </a:defRPr>
            </a:pPr>
            <a:r>
              <a:rPr lang="en-US" dirty="0">
                <a:uFillTx/>
              </a:rPr>
              <a:t>Giant ski slope</a:t>
            </a:r>
            <a:r>
              <a:rPr lang="en-US" baseline="0" dirty="0">
                <a:uFillTx/>
              </a:rPr>
              <a:t> of death! Not worse ever. Only from 44-50 was debt ever higher. Historical average is 42%. Historical average is 42%. In 06 35, in 12 70, now 78. Not war and not economic catastrophe, what is driving the problem? Outlay in 40 $9 b, 44 $90b, 48 $28 B, 62 $90 b.</a:t>
            </a:r>
            <a:endParaRPr lang="en-US" dirty="0">
              <a:uFillTx/>
            </a:endParaRPr>
          </a:p>
          <a:p>
            <a:endParaRPr dirty="0">
              <a:uFillTx/>
            </a:endParaRP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8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CADD-9745-407F-A916-5072259B297D}" type="slidenum">
              <a:rPr lang="en-US" smtClean="0">
                <a:uFillTx/>
              </a:rPr>
              <a:t>9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647" y="4343446"/>
            <a:ext cx="5486713" cy="41140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Note the 18/19 deal took numbers ABOVE BCA without sequestration</a:t>
            </a:r>
            <a:r>
              <a:rPr lang="en-US" baseline="0" dirty="0"/>
              <a:t> level. T</a:t>
            </a:r>
            <a:r>
              <a:rPr lang="en-US" dirty="0"/>
              <a:t>he snap back to sequestration</a:t>
            </a:r>
            <a:r>
              <a:rPr lang="en-US" baseline="0" dirty="0"/>
              <a:t> numbers in 2020 and 2021 is 11% for defense and 9% for non-defense in 2020.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r>
              <a:rPr lang="en-US">
                <a:uFillTx/>
              </a:rPr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uFillTx/>
              </a:defRPr>
            </a:lvl1pPr>
            <a:lvl2pPr marL="457200" indent="0">
              <a:buNone/>
              <a:defRPr sz="2000" b="1">
                <a:uFillTx/>
              </a:defRPr>
            </a:lvl2pPr>
            <a:lvl3pPr marL="914400" indent="0">
              <a:buNone/>
              <a:defRPr sz="1800" b="1">
                <a:uFillTx/>
              </a:defRPr>
            </a:lvl3pPr>
            <a:lvl4pPr marL="1371600" indent="0">
              <a:buNone/>
              <a:defRPr sz="1600" b="1">
                <a:uFillTx/>
              </a:defRPr>
            </a:lvl4pPr>
            <a:lvl5pPr marL="1828800" indent="0">
              <a:buNone/>
              <a:defRPr sz="1600" b="1">
                <a:uFillTx/>
              </a:defRPr>
            </a:lvl5pPr>
            <a:lvl6pPr marL="2286000" indent="0">
              <a:buNone/>
              <a:defRPr sz="1600" b="1">
                <a:uFillTx/>
              </a:defRPr>
            </a:lvl6pPr>
            <a:lvl7pPr marL="2743200" indent="0">
              <a:buNone/>
              <a:defRPr sz="1600" b="1">
                <a:uFillTx/>
              </a:defRPr>
            </a:lvl7pPr>
            <a:lvl8pPr marL="3200400" indent="0">
              <a:buNone/>
              <a:defRPr sz="1600" b="1">
                <a:uFillTx/>
              </a:defRPr>
            </a:lvl8pPr>
            <a:lvl9pPr marL="3657600" indent="0">
              <a:buNone/>
              <a:defRPr sz="1600" b="1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uFillTx/>
              </a:defRPr>
            </a:lvl1pPr>
            <a:lvl2pPr marL="457200" indent="0">
              <a:buNone/>
              <a:defRPr sz="2000" b="1">
                <a:uFillTx/>
              </a:defRPr>
            </a:lvl2pPr>
            <a:lvl3pPr marL="914400" indent="0">
              <a:buNone/>
              <a:defRPr sz="1800" b="1">
                <a:uFillTx/>
              </a:defRPr>
            </a:lvl3pPr>
            <a:lvl4pPr marL="1371600" indent="0">
              <a:buNone/>
              <a:defRPr sz="1600" b="1">
                <a:uFillTx/>
              </a:defRPr>
            </a:lvl4pPr>
            <a:lvl5pPr marL="1828800" indent="0">
              <a:buNone/>
              <a:defRPr sz="1600" b="1">
                <a:uFillTx/>
              </a:defRPr>
            </a:lvl5pPr>
            <a:lvl6pPr marL="2286000" indent="0">
              <a:buNone/>
              <a:defRPr sz="1600" b="1">
                <a:uFillTx/>
              </a:defRPr>
            </a:lvl6pPr>
            <a:lvl7pPr marL="2743200" indent="0">
              <a:buNone/>
              <a:defRPr sz="1600" b="1">
                <a:uFillTx/>
              </a:defRPr>
            </a:lvl7pPr>
            <a:lvl8pPr marL="3200400" indent="0">
              <a:buNone/>
              <a:defRPr sz="1600" b="1">
                <a:uFillTx/>
              </a:defRPr>
            </a:lvl8pPr>
            <a:lvl9pPr marL="3657600" indent="0">
              <a:buNone/>
              <a:defRPr sz="1600" b="1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>
                <a:uFillTx/>
              </a:defRPr>
            </a:lvl1pPr>
            <a:lvl2pPr>
              <a:defRPr sz="2800">
                <a:uFillTx/>
              </a:defRPr>
            </a:lvl2pPr>
            <a:lvl3pPr>
              <a:defRPr sz="2400">
                <a:uFillTx/>
              </a:defRPr>
            </a:lvl3pPr>
            <a:lvl4pPr>
              <a:defRPr sz="2000">
                <a:uFillTx/>
              </a:defRPr>
            </a:lvl4pPr>
            <a:lvl5pPr>
              <a:defRPr sz="2000">
                <a:uFillTx/>
              </a:defRPr>
            </a:lvl5pPr>
            <a:lvl6pPr>
              <a:defRPr sz="2000">
                <a:uFillTx/>
              </a:defRPr>
            </a:lvl6pPr>
            <a:lvl7pPr>
              <a:defRPr sz="2000">
                <a:uFillTx/>
              </a:defRPr>
            </a:lvl7pPr>
            <a:lvl8pPr>
              <a:defRPr sz="2000">
                <a:uFillTx/>
              </a:defRPr>
            </a:lvl8pPr>
            <a:lvl9pPr>
              <a:defRPr sz="20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uFillTx/>
              </a:defRPr>
            </a:lvl1pPr>
            <a:lvl2pPr marL="457200" indent="0">
              <a:buNone/>
              <a:defRPr sz="1200">
                <a:uFillTx/>
              </a:defRPr>
            </a:lvl2pPr>
            <a:lvl3pPr marL="914400" indent="0">
              <a:buNone/>
              <a:defRPr sz="1000">
                <a:uFillTx/>
              </a:defRPr>
            </a:lvl3pPr>
            <a:lvl4pPr marL="1371600" indent="0">
              <a:buNone/>
              <a:defRPr sz="900">
                <a:uFillTx/>
              </a:defRPr>
            </a:lvl4pPr>
            <a:lvl5pPr marL="1828800" indent="0">
              <a:buNone/>
              <a:defRPr sz="900">
                <a:uFillTx/>
              </a:defRPr>
            </a:lvl5pPr>
            <a:lvl6pPr marL="2286000" indent="0">
              <a:buNone/>
              <a:defRPr sz="900">
                <a:uFillTx/>
              </a:defRPr>
            </a:lvl6pPr>
            <a:lvl7pPr marL="2743200" indent="0">
              <a:buNone/>
              <a:defRPr sz="900">
                <a:uFillTx/>
              </a:defRPr>
            </a:lvl7pPr>
            <a:lvl8pPr marL="3200400" indent="0">
              <a:buNone/>
              <a:defRPr sz="900">
                <a:uFillTx/>
              </a:defRPr>
            </a:lvl8pPr>
            <a:lvl9pPr marL="3657600" indent="0">
              <a:buNone/>
              <a:defRPr sz="9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uFillTx/>
              </a:defRPr>
            </a:lvl1pPr>
            <a:lvl2pPr marL="457200" indent="0">
              <a:buNone/>
              <a:defRPr sz="2800">
                <a:uFillTx/>
              </a:defRPr>
            </a:lvl2pPr>
            <a:lvl3pPr marL="914400" indent="0">
              <a:buNone/>
              <a:defRPr sz="2400">
                <a:uFillTx/>
              </a:defRPr>
            </a:lvl3pPr>
            <a:lvl4pPr marL="1371600" indent="0">
              <a:buNone/>
              <a:defRPr sz="2000">
                <a:uFillTx/>
              </a:defRPr>
            </a:lvl4pPr>
            <a:lvl5pPr marL="1828800" indent="0">
              <a:buNone/>
              <a:defRPr sz="2000">
                <a:uFillTx/>
              </a:defRPr>
            </a:lvl5pPr>
            <a:lvl6pPr marL="2286000" indent="0">
              <a:buNone/>
              <a:defRPr sz="2000">
                <a:uFillTx/>
              </a:defRPr>
            </a:lvl6pPr>
            <a:lvl7pPr marL="2743200" indent="0">
              <a:buNone/>
              <a:defRPr sz="2000">
                <a:uFillTx/>
              </a:defRPr>
            </a:lvl7pPr>
            <a:lvl8pPr marL="3200400" indent="0">
              <a:buNone/>
              <a:defRPr sz="2000">
                <a:uFillTx/>
              </a:defRPr>
            </a:lvl8pPr>
            <a:lvl9pPr marL="3657600" indent="0">
              <a:buNone/>
              <a:defRPr sz="2000">
                <a:uFillTx/>
              </a:defRPr>
            </a:lvl9pPr>
          </a:lstStyle>
          <a:p>
            <a:endParaRPr lang="en-US">
              <a:uFillTx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uFillTx/>
              </a:defRPr>
            </a:lvl1pPr>
            <a:lvl2pPr marL="457200" indent="0">
              <a:buNone/>
              <a:defRPr sz="1200">
                <a:uFillTx/>
              </a:defRPr>
            </a:lvl2pPr>
            <a:lvl3pPr marL="914400" indent="0">
              <a:buNone/>
              <a:defRPr sz="1000">
                <a:uFillTx/>
              </a:defRPr>
            </a:lvl3pPr>
            <a:lvl4pPr marL="1371600" indent="0">
              <a:buNone/>
              <a:defRPr sz="900">
                <a:uFillTx/>
              </a:defRPr>
            </a:lvl4pPr>
            <a:lvl5pPr marL="1828800" indent="0">
              <a:buNone/>
              <a:defRPr sz="900">
                <a:uFillTx/>
              </a:defRPr>
            </a:lvl5pPr>
            <a:lvl6pPr marL="2286000" indent="0">
              <a:buNone/>
              <a:defRPr sz="900">
                <a:uFillTx/>
              </a:defRPr>
            </a:lvl6pPr>
            <a:lvl7pPr marL="2743200" indent="0">
              <a:buNone/>
              <a:defRPr sz="900">
                <a:uFillTx/>
              </a:defRPr>
            </a:lvl7pPr>
            <a:lvl8pPr marL="3200400" indent="0">
              <a:buNone/>
              <a:defRPr sz="900">
                <a:uFillTx/>
              </a:defRPr>
            </a:lvl8pPr>
            <a:lvl9pPr marL="3657600" indent="0">
              <a:buNone/>
              <a:defRPr sz="9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5F854BC4-E118-4290-9F70-8F114CB3449A}" type="datetimeFigureOut">
              <a:rPr lang="en-US" smtClean="0">
                <a:uFillTx/>
              </a:rPr>
              <a:t>2/7/2022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bodyStyle>
    <p:otherStyle>
      <a:defPPr>
        <a:defRPr lang="en-US">
          <a:uFillTx/>
        </a:defRPr>
      </a:defPPr>
      <a:lvl1pPr marL="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legbranch.org/2018-5-17-how-partisan-are-house-committees-and-does-it-matter-for-lawmak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04227"/>
            <a:ext cx="11506200" cy="1470025"/>
          </a:xfrm>
        </p:spPr>
        <p:txBody>
          <a:bodyPr>
            <a:normAutofit/>
          </a:bodyPr>
          <a:lstStyle/>
          <a:p>
            <a:r>
              <a:rPr lang="en-US" dirty="0">
                <a:uFillTx/>
              </a:rPr>
              <a:t>Congressional Briefing on Leadership and Organization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uFillTx/>
              </a:rPr>
              <a:t>Presented by</a:t>
            </a:r>
          </a:p>
          <a:p>
            <a:r>
              <a:rPr lang="en-US" dirty="0">
                <a:uFillTx/>
              </a:rPr>
              <a:t>Mark Harkins, Senior Fellow</a:t>
            </a:r>
          </a:p>
          <a:p>
            <a:r>
              <a:rPr lang="en-US" dirty="0">
                <a:uFillTx/>
              </a:rPr>
              <a:t>Government Affairs Institute </a:t>
            </a:r>
          </a:p>
          <a:p>
            <a:r>
              <a:rPr lang="en-US" dirty="0">
                <a:uFillTx/>
              </a:rPr>
              <a:t>at Georgetown University</a:t>
            </a:r>
          </a:p>
          <a:p>
            <a:r>
              <a:rPr lang="en-US" dirty="0">
                <a:uFillTx/>
              </a:rPr>
              <a:t>Mark.Harkins@georgetown.edu</a:t>
            </a:r>
          </a:p>
        </p:txBody>
      </p:sp>
      <p:sp>
        <p:nvSpPr>
          <p:cNvPr id="4" name="TextBox 3"/>
          <p:cNvSpPr txBox="1">
            <a:spLocks/>
          </p:cNvSpPr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Winter 2022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5F46BC-4798-4C60-BF41-F8B99901D9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90600"/>
            <a:ext cx="10634686" cy="55692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84AF3C-0A72-444A-8664-A88C70FD1C22}"/>
              </a:ext>
            </a:extLst>
          </p:cNvPr>
          <p:cNvSpPr txBox="1"/>
          <p:nvPr/>
        </p:nvSpPr>
        <p:spPr>
          <a:xfrm>
            <a:off x="0" y="152400"/>
            <a:ext cx="121920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Parties do NOT treat all Committees the Same</a:t>
            </a:r>
          </a:p>
        </p:txBody>
      </p:sp>
    </p:spTree>
    <p:extLst>
      <p:ext uri="{BB962C8B-B14F-4D97-AF65-F5344CB8AC3E}">
        <p14:creationId xmlns:p14="http://schemas.microsoft.com/office/powerpoint/2010/main" val="301601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19286C69-D4E6-4FDF-A22B-42C831186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57470"/>
            <a:ext cx="4507089" cy="529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81A901-7C08-42B1-ADA2-C642E4B4BA5A}"/>
              </a:ext>
            </a:extLst>
          </p:cNvPr>
          <p:cNvSpPr txBox="1"/>
          <p:nvPr/>
        </p:nvSpPr>
        <p:spPr>
          <a:xfrm>
            <a:off x="1905000" y="260470"/>
            <a:ext cx="102870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4000" dirty="0"/>
              <a:t>How Members get on a Committee in the House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6F3EAA-3BC9-445B-8BFF-CBBCB1E7FCCA}"/>
              </a:ext>
            </a:extLst>
          </p:cNvPr>
          <p:cNvSpPr txBox="1"/>
          <p:nvPr/>
        </p:nvSpPr>
        <p:spPr>
          <a:xfrm>
            <a:off x="6324600" y="1524000"/>
            <a:ext cx="5181600" cy="48320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Experience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Legislative Experience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Endorsements – Leadership, State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Outside Interests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Pre-Election Promises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Fundraising prowess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Personal Visibility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Diversity  - Geographic</a:t>
            </a:r>
          </a:p>
          <a:p>
            <a:endParaRPr lang="en-US" sz="2800" dirty="0"/>
          </a:p>
          <a:p>
            <a:r>
              <a:rPr lang="en-US" sz="2800" dirty="0"/>
              <a:t>FINAL TIEBREAKER - Vulnerability</a:t>
            </a:r>
          </a:p>
        </p:txBody>
      </p:sp>
    </p:spTree>
    <p:extLst>
      <p:ext uri="{BB962C8B-B14F-4D97-AF65-F5344CB8AC3E}">
        <p14:creationId xmlns:p14="http://schemas.microsoft.com/office/powerpoint/2010/main" val="230496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eniority, flight attendant humor, Jetlagged | Flight attendant ...">
            <a:extLst>
              <a:ext uri="{FF2B5EF4-FFF2-40B4-BE49-F238E27FC236}">
                <a16:creationId xmlns:a16="http://schemas.microsoft.com/office/drawing/2014/main" id="{35DD42DC-DFA8-4957-B75E-EAE81D49A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5465326" cy="55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E7AC4E-070A-4B64-B2E7-894155FAE4CB}"/>
              </a:ext>
            </a:extLst>
          </p:cNvPr>
          <p:cNvSpPr txBox="1"/>
          <p:nvPr/>
        </p:nvSpPr>
        <p:spPr>
          <a:xfrm>
            <a:off x="0" y="152400"/>
            <a:ext cx="121920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How you get on a Senate Committee – Seniority Matters</a:t>
            </a:r>
          </a:p>
        </p:txBody>
      </p:sp>
    </p:spTree>
    <p:extLst>
      <p:ext uri="{BB962C8B-B14F-4D97-AF65-F5344CB8AC3E}">
        <p14:creationId xmlns:p14="http://schemas.microsoft.com/office/powerpoint/2010/main" val="2468803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CE0CF3-CD2F-485A-9241-CDAF15AC2C6A}"/>
              </a:ext>
            </a:extLst>
          </p:cNvPr>
          <p:cNvSpPr txBox="1"/>
          <p:nvPr/>
        </p:nvSpPr>
        <p:spPr>
          <a:xfrm>
            <a:off x="304800" y="297359"/>
            <a:ext cx="8915400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4400" dirty="0"/>
              <a:t>Organization is to Congress as: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E1ED0-08B1-437D-8917-720942875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221818"/>
            <a:ext cx="6629400" cy="4414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BB9AFA-51E2-44ED-99D1-43991F8EDB66}"/>
              </a:ext>
            </a:extLst>
          </p:cNvPr>
          <p:cNvSpPr txBox="1"/>
          <p:nvPr/>
        </p:nvSpPr>
        <p:spPr>
          <a:xfrm>
            <a:off x="7010400" y="5852755"/>
            <a:ext cx="50292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4000" dirty="0"/>
              <a:t>Chanel No. 5 is to hogs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87AA96-23A4-4A8D-B5E0-3027E246B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923"/>
            <a:ext cx="7637319" cy="59301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6F1812-0714-4E2B-A802-8485C48E1312}"/>
              </a:ext>
            </a:extLst>
          </p:cNvPr>
          <p:cNvSpPr txBox="1"/>
          <p:nvPr/>
        </p:nvSpPr>
        <p:spPr>
          <a:xfrm>
            <a:off x="8991600" y="609600"/>
            <a:ext cx="2571217" cy="193899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Plenty of </a:t>
            </a:r>
          </a:p>
          <a:p>
            <a:pPr algn="ctr"/>
            <a:r>
              <a:rPr lang="en-US" sz="4000" dirty="0"/>
              <a:t>Leadership </a:t>
            </a:r>
          </a:p>
          <a:p>
            <a:pPr algn="ctr"/>
            <a:r>
              <a:rPr lang="en-US" sz="4000" dirty="0"/>
              <a:t>in Congress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41354E-1227-44F7-9405-049E95AE66DE}"/>
              </a:ext>
            </a:extLst>
          </p:cNvPr>
          <p:cNvSpPr txBox="1"/>
          <p:nvPr/>
        </p:nvSpPr>
        <p:spPr>
          <a:xfrm>
            <a:off x="8915400" y="3581400"/>
            <a:ext cx="2895600" cy="19389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Precious little followership</a:t>
            </a:r>
          </a:p>
        </p:txBody>
      </p:sp>
    </p:spTree>
    <p:extLst>
      <p:ext uri="{BB962C8B-B14F-4D97-AF65-F5344CB8AC3E}">
        <p14:creationId xmlns:p14="http://schemas.microsoft.com/office/powerpoint/2010/main" val="215912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B739A1-249C-45F3-B87B-65B243CBF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is diffuse in Congress</a:t>
            </a:r>
          </a:p>
        </p:txBody>
      </p:sp>
      <p:pic>
        <p:nvPicPr>
          <p:cNvPr id="1026" name="Picture 2" descr="Challenges and Remedies of more Communication | Shilpagupta4">
            <a:extLst>
              <a:ext uri="{FF2B5EF4-FFF2-40B4-BE49-F238E27FC236}">
                <a16:creationId xmlns:a16="http://schemas.microsoft.com/office/drawing/2014/main" id="{CF04C4EC-28F5-4264-A7E7-AEBC66DD7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6981197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2702ED-BBAE-49D8-B2D2-E5B933CE93F6}"/>
              </a:ext>
            </a:extLst>
          </p:cNvPr>
          <p:cNvSpPr txBox="1"/>
          <p:nvPr/>
        </p:nvSpPr>
        <p:spPr>
          <a:xfrm>
            <a:off x="7819397" y="1587520"/>
            <a:ext cx="4067803" cy="526297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3200" dirty="0"/>
              <a:t>Factors include:</a:t>
            </a:r>
          </a:p>
          <a:p>
            <a:endParaRPr lang="en-US" sz="1600" dirty="0"/>
          </a:p>
          <a:p>
            <a:r>
              <a:rPr lang="en-US" sz="3200" dirty="0"/>
              <a:t>Money  </a:t>
            </a:r>
          </a:p>
          <a:p>
            <a:endParaRPr lang="en-US" sz="3200" dirty="0"/>
          </a:p>
          <a:p>
            <a:r>
              <a:rPr lang="en-US" sz="3200" dirty="0"/>
              <a:t>Individualism</a:t>
            </a:r>
          </a:p>
          <a:p>
            <a:endParaRPr lang="en-US" sz="3200" dirty="0"/>
          </a:p>
          <a:p>
            <a:r>
              <a:rPr lang="en-US" sz="3200" dirty="0"/>
              <a:t>Voters vote on personality and reputation not labels</a:t>
            </a:r>
          </a:p>
          <a:p>
            <a:endParaRPr lang="en-US" sz="3200" dirty="0"/>
          </a:p>
          <a:p>
            <a:endParaRPr lang="en-US" sz="3200" dirty="0"/>
          </a:p>
        </p:txBody>
      </p:sp>
      <p:pic>
        <p:nvPicPr>
          <p:cNvPr id="9" name="Graphic 8" descr="Money">
            <a:extLst>
              <a:ext uri="{FF2B5EF4-FFF2-40B4-BE49-F238E27FC236}">
                <a16:creationId xmlns:a16="http://schemas.microsoft.com/office/drawing/2014/main" id="{812B8D51-1066-4D5F-87CE-D97640C39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0350" y="2239841"/>
            <a:ext cx="914400" cy="914400"/>
          </a:xfrm>
          <a:prstGeom prst="rect">
            <a:avLst/>
          </a:prstGeom>
        </p:spPr>
      </p:pic>
      <p:pic>
        <p:nvPicPr>
          <p:cNvPr id="11" name="Graphic 10" descr="Female Profile">
            <a:extLst>
              <a:ext uri="{FF2B5EF4-FFF2-40B4-BE49-F238E27FC236}">
                <a16:creationId xmlns:a16="http://schemas.microsoft.com/office/drawing/2014/main" id="{0BF74F35-B7AC-4A9A-81B0-40DF3634C0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5664" y="3377293"/>
            <a:ext cx="914400" cy="914400"/>
          </a:xfrm>
          <a:prstGeom prst="rect">
            <a:avLst/>
          </a:prstGeom>
        </p:spPr>
      </p:pic>
      <p:pic>
        <p:nvPicPr>
          <p:cNvPr id="13" name="Graphic 12" descr="Lecturer">
            <a:extLst>
              <a:ext uri="{FF2B5EF4-FFF2-40B4-BE49-F238E27FC236}">
                <a16:creationId xmlns:a16="http://schemas.microsoft.com/office/drawing/2014/main" id="{E01F8E68-86F2-4130-B684-61B71D26C9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15600" y="4495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5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132F86-FCAE-49E3-9B34-9A9CE089930B}"/>
              </a:ext>
            </a:extLst>
          </p:cNvPr>
          <p:cNvSpPr txBox="1"/>
          <p:nvPr/>
        </p:nvSpPr>
        <p:spPr>
          <a:xfrm>
            <a:off x="1943100" y="457200"/>
            <a:ext cx="83058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House Leadership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E985A8-32C2-4AF2-824C-F606CB1ECAB5}"/>
              </a:ext>
            </a:extLst>
          </p:cNvPr>
          <p:cNvSpPr txBox="1"/>
          <p:nvPr/>
        </p:nvSpPr>
        <p:spPr>
          <a:xfrm>
            <a:off x="7706310" y="5663511"/>
            <a:ext cx="3352800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Majority matters</a:t>
            </a:r>
          </a:p>
        </p:txBody>
      </p:sp>
      <p:pic>
        <p:nvPicPr>
          <p:cNvPr id="2050" name="Picture 2" descr="About | Speaker Nancy Pelosi">
            <a:extLst>
              <a:ext uri="{FF2B5EF4-FFF2-40B4-BE49-F238E27FC236}">
                <a16:creationId xmlns:a16="http://schemas.microsoft.com/office/drawing/2014/main" id="{8A4BC76F-A85B-4A28-8906-EBE80BCED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7897"/>
            <a:ext cx="2362200" cy="296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teny Hoyer - Wikipedia">
            <a:extLst>
              <a:ext uri="{FF2B5EF4-FFF2-40B4-BE49-F238E27FC236}">
                <a16:creationId xmlns:a16="http://schemas.microsoft.com/office/drawing/2014/main" id="{52D2E0D3-DDDD-43AE-B431-339C6557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46" y="1170529"/>
            <a:ext cx="1822669" cy="273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im Clyburn - Wikipedia">
            <a:extLst>
              <a:ext uri="{FF2B5EF4-FFF2-40B4-BE49-F238E27FC236}">
                <a16:creationId xmlns:a16="http://schemas.microsoft.com/office/drawing/2014/main" id="{AB64598D-131F-4BEF-BB34-DB808A16D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57" y="4495800"/>
            <a:ext cx="1481235" cy="207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Kevin McCarthy (California) - Ballotpedia">
            <a:extLst>
              <a:ext uri="{FF2B5EF4-FFF2-40B4-BE49-F238E27FC236}">
                <a16:creationId xmlns:a16="http://schemas.microsoft.com/office/drawing/2014/main" id="{39FF264D-0EF8-41D1-A002-14F0D2749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299" y="1783515"/>
            <a:ext cx="1280087" cy="192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teve Scalise - Wikipedia">
            <a:extLst>
              <a:ext uri="{FF2B5EF4-FFF2-40B4-BE49-F238E27FC236}">
                <a16:creationId xmlns:a16="http://schemas.microsoft.com/office/drawing/2014/main" id="{F5BAB008-491A-4B82-9628-E4A5C282D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740" y="1901009"/>
            <a:ext cx="1280088" cy="164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lise Stefanik - Wikipedia">
            <a:extLst>
              <a:ext uri="{FF2B5EF4-FFF2-40B4-BE49-F238E27FC236}">
                <a16:creationId xmlns:a16="http://schemas.microsoft.com/office/drawing/2014/main" id="{E3E37278-B407-47CC-B987-4592AE3EB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540" y="4002865"/>
            <a:ext cx="12192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6E3AE8-254B-4B39-9306-6C2732632BC4}"/>
              </a:ext>
            </a:extLst>
          </p:cNvPr>
          <p:cNvSpPr txBox="1"/>
          <p:nvPr/>
        </p:nvSpPr>
        <p:spPr>
          <a:xfrm>
            <a:off x="1371600" y="228600"/>
            <a:ext cx="92964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Senate Leadership – Who runs the Senate?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B967F4-8E15-4359-97FE-CBCE1896BB14}"/>
              </a:ext>
            </a:extLst>
          </p:cNvPr>
          <p:cNvSpPr txBox="1"/>
          <p:nvPr/>
        </p:nvSpPr>
        <p:spPr>
          <a:xfrm>
            <a:off x="571500" y="5410200"/>
            <a:ext cx="25908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Vice President </a:t>
            </a:r>
          </a:p>
          <a:p>
            <a:pPr algn="ctr"/>
            <a:r>
              <a:rPr lang="en-US" sz="2400" dirty="0"/>
              <a:t>is the President of the Senate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32B74D-B4DA-44B0-99DB-BACFFF31F85B}"/>
              </a:ext>
            </a:extLst>
          </p:cNvPr>
          <p:cNvSpPr txBox="1"/>
          <p:nvPr/>
        </p:nvSpPr>
        <p:spPr>
          <a:xfrm>
            <a:off x="4191000" y="5410200"/>
            <a:ext cx="2817141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President Pro Tempore </a:t>
            </a:r>
          </a:p>
          <a:p>
            <a:pPr algn="ctr"/>
            <a:r>
              <a:rPr lang="en-US" sz="2400" dirty="0"/>
              <a:t>of the Senate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E93827-E225-4B5E-8D95-D54E1557ED2D}"/>
              </a:ext>
            </a:extLst>
          </p:cNvPr>
          <p:cNvSpPr txBox="1"/>
          <p:nvPr/>
        </p:nvSpPr>
        <p:spPr>
          <a:xfrm>
            <a:off x="7545819" y="5656421"/>
            <a:ext cx="4069238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Majority Leader</a:t>
            </a:r>
          </a:p>
        </p:txBody>
      </p:sp>
      <p:pic>
        <p:nvPicPr>
          <p:cNvPr id="3076" name="Picture 4" descr="Amazon.com: Senator Kamala Harris Official Senate Portrait Photo Art Mini  Poster 8x12: Posters &amp; Prints">
            <a:extLst>
              <a:ext uri="{FF2B5EF4-FFF2-40B4-BE49-F238E27FC236}">
                <a16:creationId xmlns:a16="http://schemas.microsoft.com/office/drawing/2014/main" id="{332323C3-130D-404A-8762-9515ACE6F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39835"/>
            <a:ext cx="2133600" cy="317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ile:Patrick Leahy official photo.jpg - Wikimedia Commons">
            <a:extLst>
              <a:ext uri="{FF2B5EF4-FFF2-40B4-BE49-F238E27FC236}">
                <a16:creationId xmlns:a16="http://schemas.microsoft.com/office/drawing/2014/main" id="{C25C52A4-8B3B-4DDF-8515-7DB07172B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424" y="1621971"/>
            <a:ext cx="2447925" cy="343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ile:Chuck Schumer official photo (cropped).jpg - Wikimedia Commons">
            <a:extLst>
              <a:ext uri="{FF2B5EF4-FFF2-40B4-BE49-F238E27FC236}">
                <a16:creationId xmlns:a16="http://schemas.microsoft.com/office/drawing/2014/main" id="{09CBC449-FC0E-47E8-B829-384935CCD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202317"/>
            <a:ext cx="3047999" cy="445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63F8E9-D16E-4571-9A75-F952D22733FE}"/>
              </a:ext>
            </a:extLst>
          </p:cNvPr>
          <p:cNvSpPr txBox="1"/>
          <p:nvPr/>
        </p:nvSpPr>
        <p:spPr>
          <a:xfrm>
            <a:off x="2438400" y="457200"/>
            <a:ext cx="73152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Or is it these people . . . </a:t>
            </a:r>
          </a:p>
        </p:txBody>
      </p:sp>
      <p:pic>
        <p:nvPicPr>
          <p:cNvPr id="4098" name="Picture 2" descr="Georgia Election Elevates Joe Manchin's Influence - WV MetroNews">
            <a:extLst>
              <a:ext uri="{FF2B5EF4-FFF2-40B4-BE49-F238E27FC236}">
                <a16:creationId xmlns:a16="http://schemas.microsoft.com/office/drawing/2014/main" id="{CE26C667-6838-415B-8FA8-19A5F2FA4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81200"/>
            <a:ext cx="2667000" cy="316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Kyrsten Sinema, Senator for Arizona - GovTrack.us">
            <a:extLst>
              <a:ext uri="{FF2B5EF4-FFF2-40B4-BE49-F238E27FC236}">
                <a16:creationId xmlns:a16="http://schemas.microsoft.com/office/drawing/2014/main" id="{778C5004-7D1B-434A-98A2-A97CBE8FD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448" y="1981198"/>
            <a:ext cx="2640119" cy="316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itch McConnell - Senator, Kentucky &amp; Wife - Biography">
            <a:extLst>
              <a:ext uri="{FF2B5EF4-FFF2-40B4-BE49-F238E27FC236}">
                <a16:creationId xmlns:a16="http://schemas.microsoft.com/office/drawing/2014/main" id="{1E644885-A8D6-4CF8-BE15-5E0F0B46A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47" y="1981197"/>
            <a:ext cx="3165055" cy="316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8E095C-07CB-4335-A42D-CA08353062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8509783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E98588-93CC-4DB8-BDA0-30872CB85B0D}"/>
              </a:ext>
            </a:extLst>
          </p:cNvPr>
          <p:cNvSpPr txBox="1"/>
          <p:nvPr/>
        </p:nvSpPr>
        <p:spPr>
          <a:xfrm>
            <a:off x="3733800" y="1905000"/>
            <a:ext cx="19812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dirty="0"/>
              <a:t>----------    Labor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B32D4D-1738-410E-AE46-BE1CE1668961}"/>
              </a:ext>
            </a:extLst>
          </p:cNvPr>
          <p:cNvSpPr txBox="1"/>
          <p:nvPr/>
        </p:nvSpPr>
        <p:spPr>
          <a:xfrm>
            <a:off x="2590800" y="6527131"/>
            <a:ext cx="2590800" cy="307777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sz="1400" dirty="0"/>
              <a:t>House Administration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CE982E-9257-4E8F-94F0-2DEE572A5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9372600" cy="6223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011E09-2CC6-40BC-A8CA-E72C8962D2B8}"/>
              </a:ext>
            </a:extLst>
          </p:cNvPr>
          <p:cNvSpPr txBox="1"/>
          <p:nvPr/>
        </p:nvSpPr>
        <p:spPr>
          <a:xfrm>
            <a:off x="9881507" y="1703522"/>
            <a:ext cx="213360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3200" dirty="0"/>
              <a:t>Based on recorded votes for advancing bills out of Committee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815987-BEA6-43C1-81DE-D9E60EF7D435}"/>
              </a:ext>
            </a:extLst>
          </p:cNvPr>
          <p:cNvSpPr txBox="1"/>
          <p:nvPr/>
        </p:nvSpPr>
        <p:spPr>
          <a:xfrm>
            <a:off x="0" y="6324600"/>
            <a:ext cx="121920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Source: </a:t>
            </a:r>
            <a:r>
              <a:rPr lang="en-US" dirty="0">
                <a:hlinkClick r:id="rId4"/>
              </a:rPr>
              <a:t>https://www.legbranch.org/2018-5-17-how-partisan-are-house-committees-and-does-it-matter-for-lawmaking/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331</Words>
  <Application>Microsoft Office PowerPoint</Application>
  <PresentationFormat>Widescreen</PresentationFormat>
  <Paragraphs>55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Congressional Briefing on Leadership and Organization</vt:lpstr>
      <vt:lpstr>PowerPoint Presentation</vt:lpstr>
      <vt:lpstr>PowerPoint Presentation</vt:lpstr>
      <vt:lpstr>Leadership is diffuse in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Mark B Harkins</cp:lastModifiedBy>
  <cp:revision>41</cp:revision>
  <dcterms:created xsi:type="dcterms:W3CDTF">2020-03-09T18:52:31Z</dcterms:created>
  <dcterms:modified xsi:type="dcterms:W3CDTF">2022-02-07T17:51:58Z</dcterms:modified>
</cp:coreProperties>
</file>