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3" r:id="rId5"/>
    <p:sldId id="265" r:id="rId6"/>
    <p:sldId id="267" r:id="rId7"/>
    <p:sldId id="268" r:id="rId8"/>
    <p:sldId id="264" r:id="rId9"/>
    <p:sldId id="266" r:id="rId10"/>
    <p:sldId id="269" r:id="rId11"/>
    <p:sldId id="261" r:id="rId12"/>
    <p:sldId id="262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75" autoAdjust="0"/>
    <p:restoredTop sz="94660"/>
  </p:normalViewPr>
  <p:slideViewPr>
    <p:cSldViewPr snapToGrid="0">
      <p:cViewPr varScale="1">
        <p:scale>
          <a:sx n="67" d="100"/>
          <a:sy n="67" d="100"/>
        </p:scale>
        <p:origin x="568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5DDA8F-3D23-486E-8A6B-8BBE2E0FC10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3F189BA-BEB3-41BF-9C27-4F7B96AE62C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0851E49-AC49-4240-BA5E-A8AEBDE485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C149DB-D58E-4FDE-8F07-DFD27942B462}" type="datetimeFigureOut">
              <a:rPr lang="en-US" smtClean="0"/>
              <a:t>12/1/2020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D4DA273-DCA0-4C28-B293-D23377CC14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FCD5F76-D541-4C54-A287-7B484FC8C1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F4464C-6236-46AF-981F-590C0C1D88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92808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79DA53-DE1E-493E-82A6-600B5514A6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6A3DAD9-9E93-4615-BCF7-1BE7518D016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9BD1265-AD57-41D8-B6F2-80275647D4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C149DB-D58E-4FDE-8F07-DFD27942B462}" type="datetimeFigureOut">
              <a:rPr lang="en-US" smtClean="0"/>
              <a:t>12/1/2020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A42B1A0-CA38-4A48-8588-8B46642C3C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C4177C7-48DA-4FEB-89BF-0073533C40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F4464C-6236-46AF-981F-590C0C1D88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84298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290B04C-8BDA-44F5-9758-B212C287ADE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7B34417-4798-4652-BE60-DE69786900D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588B900-F0A6-486C-8DB8-4D5B0C7F85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C149DB-D58E-4FDE-8F07-DFD27942B462}" type="datetimeFigureOut">
              <a:rPr lang="en-US" smtClean="0"/>
              <a:t>12/1/2020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A164136-9D71-4579-B5D4-2AB0D79E35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C808515-07F7-4ABE-B8BF-DE53F4F9D6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F4464C-6236-46AF-981F-590C0C1D88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55643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BBF4DD-438B-49D7-9FC8-3457B257D5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67284B7-61DA-46CA-B404-9C347B52DC7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90589A-D02C-4C90-97A0-6C000ECBA4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C149DB-D58E-4FDE-8F07-DFD27942B462}" type="datetimeFigureOut">
              <a:rPr lang="en-US" smtClean="0"/>
              <a:t>12/1/2020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06A00E-DCE5-4EE5-B51E-36CCCB8A10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2614AA4-0C66-4D65-8E83-B88A4FA48C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F4464C-6236-46AF-981F-590C0C1D88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44978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66C791-BE52-4335-A401-65EB94D6BF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A303B2B-FB19-40E8-9812-603D3C3B102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0695C8-1BB2-4540-BBB9-DFB023C3C0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C149DB-D58E-4FDE-8F07-DFD27942B462}" type="datetimeFigureOut">
              <a:rPr lang="en-US" smtClean="0"/>
              <a:t>12/1/2020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E26F67-DA82-4585-BB2F-CCE184900B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7070435-F476-4E44-A00F-3AF755B73E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F4464C-6236-46AF-981F-590C0C1D88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46289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EE743E-AACD-4474-8E17-55AD780AE6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0B174D-05A4-4914-8428-1405974CF15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ADBBC61-D1A9-4815-A5DC-E504DAEB9FD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D6245F1-EB9D-4199-8698-469B1CD1CB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C149DB-D58E-4FDE-8F07-DFD27942B462}" type="datetimeFigureOut">
              <a:rPr lang="en-US" smtClean="0"/>
              <a:t>12/1/2020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CCDC742-28A8-4B05-9F31-708B13D87B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C5E39B7-906E-4B97-B5D6-6255C8CAF7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F4464C-6236-46AF-981F-590C0C1D88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78408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FD4921-D8FC-433A-8F8E-DE8303E3EA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56051B4-C1DC-4768-83B7-16ABBBC30D0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1444212-3F6F-4F3E-8A73-A1ECFDD8604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475B42F-B856-44A6-88C5-D222A14257C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89C03B1-29B1-4DDE-A39B-1E2CC5FF244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C60477B-DDFF-4DF5-B12D-168160F73A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C149DB-D58E-4FDE-8F07-DFD27942B462}" type="datetimeFigureOut">
              <a:rPr lang="en-US" smtClean="0"/>
              <a:t>12/1/2020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1796612-DD0F-444E-9D51-4042A083E5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8DE6240-FB5B-44E0-BDA6-AA38DA2171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F4464C-6236-46AF-981F-590C0C1D88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1835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92A40E-9FF6-4596-99CE-10A5966A85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6B2915A-499B-4B3D-BF16-D6C0CA1A65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C149DB-D58E-4FDE-8F07-DFD27942B462}" type="datetimeFigureOut">
              <a:rPr lang="en-US" smtClean="0"/>
              <a:t>12/1/2020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F0CF877-EAB0-4B8E-8D68-F033497305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7804A47-15DD-4F8A-8D73-48D7D91B54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F4464C-6236-46AF-981F-590C0C1D88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73795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D22931C-756E-4703-9239-5AD0D92F9C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C149DB-D58E-4FDE-8F07-DFD27942B462}" type="datetimeFigureOut">
              <a:rPr lang="en-US" smtClean="0"/>
              <a:t>12/1/2020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75A236B-BB24-49BD-BAFD-4C76E91D05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47613EC-E3F5-4F87-A50E-13B661AFD2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F4464C-6236-46AF-981F-590C0C1D88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62076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2F2CA1-5AA6-4AF4-A549-2677CD55D4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7A95AD-A405-4267-ACD0-7411B62CAA7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8355DAA-8FB7-4ECA-8206-D86ED159A0F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673A8C9-1475-4967-A5FB-E86E288D71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C149DB-D58E-4FDE-8F07-DFD27942B462}" type="datetimeFigureOut">
              <a:rPr lang="en-US" smtClean="0"/>
              <a:t>12/1/2020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D1445F7-BBCA-4DB1-9CF3-53EA0530E4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0999AD1-E1D4-4589-915B-CC3D413178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F4464C-6236-46AF-981F-590C0C1D88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5900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F59410-D844-478A-9214-DE6E880001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1360776-DE58-4160-9F21-01053AA6113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C8F6F2F-B08E-4CD1-AB02-F9DF2FCA8CC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E9185DF-1343-4FD8-8704-2F0156ADF4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C149DB-D58E-4FDE-8F07-DFD27942B462}" type="datetimeFigureOut">
              <a:rPr lang="en-US" smtClean="0"/>
              <a:t>12/1/2020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520B2D0-F699-4AB0-BD8C-0EECE0432F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B0D58AE-5E54-43C9-A025-54D22A04DA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F4464C-6236-46AF-981F-590C0C1D88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82078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54C90BB-9422-4C7A-AFE1-EB93F1589D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7C8A1F0-A00A-4110-AE19-BF7F7820681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47430E0-82F3-46DA-B563-471A6C36C2B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C149DB-D58E-4FDE-8F07-DFD27942B462}" type="datetimeFigureOut">
              <a:rPr lang="en-US" smtClean="0"/>
              <a:t>12/1/2020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4D53066-0C45-4E0D-86D6-7B8DC7E0836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D171E7A-00D2-453D-A8D3-3588BB32052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F4464C-6236-46AF-981F-590C0C1D88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01288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65064C-B25D-452C-B8AC-3A0CBC82F16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2"/>
            <a:ext cx="9144000" cy="3367443"/>
          </a:xfrm>
        </p:spPr>
        <p:txBody>
          <a:bodyPr/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Congressional Committees: Function and Operation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EA370A9-46A0-436D-94CA-BBB1B8BA38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924425"/>
            <a:ext cx="9144000" cy="1609725"/>
          </a:xfrm>
        </p:spPr>
        <p:txBody>
          <a:bodyPr>
            <a:normAutofit/>
          </a:bodyPr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Laura Blessing, Ph.D.</a:t>
            </a: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Government Affairs Institute at Georgetown University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1E2F7A4-1C14-417E-95F7-C8F5BF55401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0258" y="74612"/>
            <a:ext cx="2331592" cy="27111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241515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3C4513-32ED-4659-9CBA-0C7450BA5D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What goes into a hearing?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337E72-DA2D-4AD9-9623-C058DB61AE3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Who has the power:</a:t>
            </a:r>
          </a:p>
          <a:p>
            <a:pPr lvl="1"/>
            <a:r>
              <a:rPr lang="en-US" dirty="0"/>
              <a:t>It’s good to be the committee chair!</a:t>
            </a:r>
          </a:p>
          <a:p>
            <a:pPr lvl="1"/>
            <a:r>
              <a:rPr lang="en-US" dirty="0"/>
              <a:t>Quorum requirements</a:t>
            </a:r>
          </a:p>
          <a:p>
            <a:endParaRPr lang="en-US" dirty="0"/>
          </a:p>
          <a:p>
            <a:r>
              <a:rPr lang="en-US" dirty="0"/>
              <a:t>The process:</a:t>
            </a:r>
          </a:p>
          <a:p>
            <a:pPr lvl="1"/>
            <a:r>
              <a:rPr lang="en-US" dirty="0"/>
              <a:t>Pre-hearing staff work</a:t>
            </a:r>
          </a:p>
          <a:p>
            <a:pPr lvl="1"/>
            <a:r>
              <a:rPr lang="en-US" dirty="0"/>
              <a:t>Structure of hearings</a:t>
            </a:r>
          </a:p>
          <a:p>
            <a:pPr lvl="1"/>
            <a:r>
              <a:rPr lang="en-US" dirty="0"/>
              <a:t>Post-hearing staff work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5A98453-869B-4F66-B674-852A57C25EA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24550" y="2842006"/>
            <a:ext cx="2647950" cy="199478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D8DEB59-54E1-4078-B585-8676F271C4F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85390" y="927100"/>
            <a:ext cx="2902857" cy="18288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A64167D-79AD-4FBC-B536-6741F538C19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91525" y="4908550"/>
            <a:ext cx="3657600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641254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C47A0776-168B-42DB-A5AF-588722088F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37161"/>
            <a:ext cx="10515600" cy="914399"/>
          </a:xfrm>
        </p:spPr>
        <p:txBody>
          <a:bodyPr/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House Committees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018033-F52B-4620-BC1B-AFB2CAA8C5D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291590"/>
            <a:ext cx="5181600" cy="5429249"/>
          </a:xfrm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en-US" sz="4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Agriculture</a:t>
            </a:r>
          </a:p>
          <a:p>
            <a:pPr marL="0" indent="0">
              <a:buNone/>
            </a:pPr>
            <a:r>
              <a:rPr lang="en-US" sz="4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Appropriations</a:t>
            </a:r>
          </a:p>
          <a:p>
            <a:pPr marL="0" indent="0">
              <a:buNone/>
            </a:pPr>
            <a:r>
              <a:rPr lang="en-US" sz="4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Armed Services</a:t>
            </a:r>
          </a:p>
          <a:p>
            <a:pPr marL="0" indent="0">
              <a:buNone/>
            </a:pPr>
            <a:r>
              <a:rPr lang="en-US" sz="4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Budget</a:t>
            </a:r>
          </a:p>
          <a:p>
            <a:pPr marL="0" indent="0">
              <a:buNone/>
            </a:pPr>
            <a:r>
              <a:rPr lang="en-US" sz="4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Education and Labor</a:t>
            </a:r>
          </a:p>
          <a:p>
            <a:pPr marL="0" indent="0">
              <a:buNone/>
            </a:pPr>
            <a:r>
              <a:rPr lang="en-US" sz="4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Energy and Commerce</a:t>
            </a:r>
          </a:p>
          <a:p>
            <a:pPr marL="0" indent="0">
              <a:buNone/>
            </a:pPr>
            <a:r>
              <a:rPr lang="en-US" sz="4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Ethics</a:t>
            </a:r>
          </a:p>
          <a:p>
            <a:pPr marL="0" indent="0">
              <a:buNone/>
            </a:pPr>
            <a:r>
              <a:rPr lang="en-US" sz="4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Financial Services</a:t>
            </a:r>
          </a:p>
          <a:p>
            <a:pPr marL="0" indent="0">
              <a:buNone/>
            </a:pPr>
            <a:r>
              <a:rPr lang="en-US" sz="4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Foreign Affairs</a:t>
            </a:r>
          </a:p>
          <a:p>
            <a:pPr marL="0" indent="0">
              <a:buNone/>
            </a:pPr>
            <a:r>
              <a:rPr lang="en-US" sz="4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Homeland Security</a:t>
            </a:r>
          </a:p>
          <a:p>
            <a:pPr marL="0" indent="0">
              <a:buNone/>
            </a:pPr>
            <a:r>
              <a:rPr lang="en-US" sz="4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House Administration</a:t>
            </a:r>
          </a:p>
          <a:p>
            <a:pPr marL="0" indent="0">
              <a:buNone/>
            </a:pPr>
            <a:r>
              <a:rPr lang="en-US" sz="4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Judiciary</a:t>
            </a:r>
          </a:p>
          <a:p>
            <a:pPr marL="0" indent="0">
              <a:buNone/>
            </a:pPr>
            <a:r>
              <a:rPr lang="en-US" sz="4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Natural Resources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9E3F72A-B6DA-4B1B-803D-E65FE632C5C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554980" y="1291590"/>
            <a:ext cx="6423660" cy="5429249"/>
          </a:xfrm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en-US" sz="3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Oversight and Reform</a:t>
            </a:r>
          </a:p>
          <a:p>
            <a:pPr marL="0" indent="0">
              <a:buNone/>
            </a:pPr>
            <a:r>
              <a:rPr lang="en-US" sz="3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Rules</a:t>
            </a:r>
          </a:p>
          <a:p>
            <a:pPr marL="0" indent="0">
              <a:buNone/>
            </a:pPr>
            <a:r>
              <a:rPr lang="en-US" sz="3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Science, Space, and Technology</a:t>
            </a:r>
          </a:p>
          <a:p>
            <a:pPr marL="0" indent="0">
              <a:buNone/>
            </a:pPr>
            <a:r>
              <a:rPr lang="en-US" sz="3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Small Business</a:t>
            </a:r>
          </a:p>
          <a:p>
            <a:pPr marL="0" indent="0">
              <a:buNone/>
            </a:pPr>
            <a:r>
              <a:rPr lang="en-US" sz="3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Transportation and Infrastructure</a:t>
            </a:r>
          </a:p>
          <a:p>
            <a:pPr marL="0" indent="0">
              <a:buNone/>
            </a:pPr>
            <a:r>
              <a:rPr lang="en-US" sz="3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Veterans’ Affairs</a:t>
            </a:r>
          </a:p>
          <a:p>
            <a:pPr marL="0" indent="0">
              <a:buNone/>
            </a:pPr>
            <a:r>
              <a:rPr lang="en-US" sz="3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Ways and Means</a:t>
            </a:r>
          </a:p>
          <a:p>
            <a:pPr marL="0" indent="0">
              <a:buNone/>
            </a:pPr>
            <a:r>
              <a:rPr lang="en-US" sz="3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Permanent Select Committee on Intelligence</a:t>
            </a:r>
          </a:p>
          <a:p>
            <a:pPr marL="0" indent="0">
              <a:buNone/>
            </a:pPr>
            <a:r>
              <a:rPr lang="en-US" sz="3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Select Committee on the Climate Crisis</a:t>
            </a:r>
          </a:p>
          <a:p>
            <a:pPr marL="0" indent="0">
              <a:buNone/>
            </a:pPr>
            <a:r>
              <a:rPr lang="en-US" sz="3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Select Committee on the Modernization of Congress</a:t>
            </a:r>
          </a:p>
          <a:p>
            <a:pPr marL="0" indent="0">
              <a:buNone/>
            </a:pPr>
            <a:r>
              <a:rPr lang="en-US" sz="3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Joint Select Committee on Solvency of Multiemployer Pension Plans</a:t>
            </a:r>
          </a:p>
          <a:p>
            <a:pPr marL="0" indent="0">
              <a:buNone/>
            </a:pPr>
            <a:r>
              <a:rPr lang="en-US" sz="3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Joint Economic Committee</a:t>
            </a:r>
          </a:p>
          <a:p>
            <a:pPr marL="0" indent="0">
              <a:buNone/>
            </a:pPr>
            <a:r>
              <a:rPr lang="en-US" sz="3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Joint Committee on the Library</a:t>
            </a:r>
          </a:p>
          <a:p>
            <a:pPr marL="0" indent="0">
              <a:buNone/>
            </a:pPr>
            <a:r>
              <a:rPr lang="en-US" sz="3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Joint Committee on Printing</a:t>
            </a:r>
          </a:p>
          <a:p>
            <a:pPr marL="0" indent="0">
              <a:buNone/>
            </a:pPr>
            <a:r>
              <a:rPr lang="en-US" sz="3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Joint Committee on Taxation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967823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AB1FBA-EF4E-48BF-BEE3-DBCD404A8B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"/>
            <a:ext cx="10515600" cy="1257299"/>
          </a:xfrm>
        </p:spPr>
        <p:txBody>
          <a:bodyPr/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Senate Committees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87A7ED5-D867-4EFC-9708-9DAD4A15DEC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348740"/>
            <a:ext cx="5181600" cy="5372099"/>
          </a:xfrm>
        </p:spPr>
        <p:txBody>
          <a:bodyPr>
            <a:normAutofit fontScale="70000" lnSpcReduction="20000"/>
          </a:bodyPr>
          <a:lstStyle/>
          <a:p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Agriculture, Nutrition, and Forestry</a:t>
            </a:r>
          </a:p>
          <a:p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Appropriations</a:t>
            </a:r>
          </a:p>
          <a:p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Armed Services</a:t>
            </a:r>
          </a:p>
          <a:p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Banking, Housing, and Urban Affairs</a:t>
            </a:r>
          </a:p>
          <a:p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Budget</a:t>
            </a:r>
          </a:p>
          <a:p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Commerce, Science, and Transportation</a:t>
            </a:r>
          </a:p>
          <a:p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Energy and Natural Resources</a:t>
            </a:r>
          </a:p>
          <a:p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Environment and Public Works</a:t>
            </a:r>
          </a:p>
          <a:p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Finance</a:t>
            </a:r>
          </a:p>
          <a:p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Foreign Relations</a:t>
            </a:r>
          </a:p>
          <a:p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Health, Education, Labor, and Pensions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D899A8EF-3D23-4C7E-A334-0F283AD5C57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291590"/>
            <a:ext cx="5181600" cy="5463539"/>
          </a:xfrm>
        </p:spPr>
        <p:txBody>
          <a:bodyPr>
            <a:normAutofit fontScale="70000" lnSpcReduction="20000"/>
          </a:bodyPr>
          <a:lstStyle/>
          <a:p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Homeland Security and Governmental Affairs</a:t>
            </a:r>
          </a:p>
          <a:p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Indian Affairs</a:t>
            </a:r>
          </a:p>
          <a:p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Joint Committee on Printing</a:t>
            </a:r>
          </a:p>
          <a:p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Joint Committee on Taxation</a:t>
            </a:r>
          </a:p>
          <a:p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Joint Committee on the Library</a:t>
            </a:r>
          </a:p>
          <a:p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Joint Economic Committee</a:t>
            </a:r>
          </a:p>
          <a:p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Judiciary</a:t>
            </a:r>
          </a:p>
          <a:p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Rules and Administration</a:t>
            </a:r>
          </a:p>
          <a:p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Select Committee on Ethics</a:t>
            </a:r>
          </a:p>
          <a:p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Select Committee on Intelligence</a:t>
            </a:r>
          </a:p>
          <a:p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Small Business and Entrepreneurship</a:t>
            </a:r>
          </a:p>
          <a:p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Special Committee on Aging</a:t>
            </a:r>
          </a:p>
          <a:p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Veterans' Affairs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439266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6184BB-C41B-4D2A-9331-8ADA284C93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Why do we have congressional committees?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ECC7FD2-D8A9-48A6-8ED5-A04C3B8807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6275" y="3829050"/>
            <a:ext cx="7277100" cy="2743200"/>
          </a:xfrm>
        </p:spPr>
        <p:txBody>
          <a:bodyPr>
            <a:normAutofit/>
          </a:bodyPr>
          <a:lstStyle/>
          <a:p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Woodrow Wilson: “It is not far from the truth to say that Congress in session is Congress on public exhibition, whilst Congress in its committee rooms is Congress at work.” </a:t>
            </a:r>
          </a:p>
          <a:p>
            <a:endParaRPr lang="en-US" dirty="0">
              <a:latin typeface="Times New Roman" panose="02020603050405020304" pitchFamily="18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FC8B1F2-2ACF-4991-B9BC-36759294FD6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9125" y="1493043"/>
            <a:ext cx="2146300" cy="21463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4FA9A6F-ADDA-42ED-81D9-F0056BE43D0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77200" y="1323380"/>
            <a:ext cx="3914775" cy="56297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54770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E4CFEF-9CE0-44E2-9060-F957C30EE0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Why do we have congressional committees?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EBEA0ED-461B-416E-BE14-DC1B4C5D1DD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Breaking up and organizing the congressional workload</a:t>
            </a:r>
          </a:p>
          <a:p>
            <a:pPr lv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rd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Congress: about 350 ad hoc committees!</a:t>
            </a:r>
          </a:p>
          <a:p>
            <a:pPr lv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Different scholars on why we have committees: for partisan, or informational, or distributive purposes</a:t>
            </a:r>
          </a:p>
          <a:p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We can see these purposes, to different degrees, in different committees  (Also: size &amp; staff differences.)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38812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3B5E1A-424B-49BE-8154-FE0712A3C4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Different kinds of congressional hearings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E42D310-6BDD-4E44-BD52-BAB748A801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3905248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1) Legislative</a:t>
            </a:r>
          </a:p>
          <a:p>
            <a:pPr marL="0" indent="0">
              <a:buNone/>
            </a:pP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2) Investigative</a:t>
            </a:r>
          </a:p>
          <a:p>
            <a:pPr marL="0" indent="0">
              <a:buNone/>
            </a:pP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3) Oversight</a:t>
            </a:r>
          </a:p>
          <a:p>
            <a:pPr marL="0" indent="0">
              <a:buNone/>
            </a:pP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4) Confirmation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78F0525-548C-4A93-B821-D013D85F3C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29625" y="1777494"/>
            <a:ext cx="3704518" cy="220722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1715B51-E312-43C9-9927-8038B3C0946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3400" y="1790937"/>
            <a:ext cx="3933081" cy="219670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D71DC52-1642-4FC0-ABB0-73CA5A469C0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20051" y="4251873"/>
            <a:ext cx="4114092" cy="255498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13DE3EF0-FB41-4B1F-9181-AE1369EC7C1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43400" y="4226624"/>
            <a:ext cx="3607061" cy="2605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18432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2D1DC6-C929-4B8D-B63A-2259450C21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Legislative hearings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F5AED87-5B2A-424A-B819-8FCD9235DDC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4629150" cy="4351338"/>
          </a:xfrm>
        </p:spPr>
        <p:txBody>
          <a:bodyPr>
            <a:normAutofit/>
          </a:bodyPr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“classic” variety of hearings</a:t>
            </a: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Authorization acts (less common, big exception: NDAA)</a:t>
            </a: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Appropriations</a:t>
            </a:r>
          </a:p>
          <a:p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Note: mark-ups can include multiple bills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ECF7AAD-55CB-4DCD-A284-5EC7B11D62D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76707" y="1391193"/>
            <a:ext cx="3270739" cy="54668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64026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9F206B-4357-4049-AFB9-C721B6A21F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Investigative hearings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27AC94-CC7A-4CED-BB8E-52B3368E0E2D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Used to:</a:t>
            </a:r>
          </a:p>
          <a:p>
            <a:pPr lv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Examine a problem</a:t>
            </a:r>
          </a:p>
          <a:p>
            <a:pPr lv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Raise public awareness</a:t>
            </a:r>
          </a:p>
          <a:p>
            <a:pPr lv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Investigate wrongdoing</a:t>
            </a:r>
          </a:p>
          <a:p>
            <a:pPr lv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Note: may prod legislative hearings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D4EDEF2-7083-4E94-B459-790944D1B79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96050" y="1961356"/>
            <a:ext cx="4743450" cy="26563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276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98DC6D-F320-438A-9CD5-8F95E719AB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Oversight hearings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B7C9A2A-3C69-4395-87CF-144EF894B1D7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Congressional oversight is:</a:t>
            </a:r>
          </a:p>
          <a:p>
            <a:pPr lv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Mandated by law (Legislative Reorganization Acts of 1946, 1970)</a:t>
            </a:r>
          </a:p>
          <a:p>
            <a:pPr lv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Constitutionally supported (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Watkins v. US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1957)</a:t>
            </a:r>
          </a:p>
          <a:p>
            <a:pPr lv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Institutionally required (chamber &amp; committee rules)</a:t>
            </a: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 mindful: of the constituent link (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egs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IRS, FEMA)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17651F5-8B8F-482A-B611-ED2B6A55F5D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9875" y="1319212"/>
            <a:ext cx="2143125" cy="214312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89FC55BE-A7E8-4FBF-90D5-22EC603AAC4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86837" y="1319212"/>
            <a:ext cx="2143125" cy="2143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82739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23CFC3-3355-4FCD-A793-AF4624D4F7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What are oversight hearings used for?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3FA68CB-1769-45CE-848C-4EB8E1AEF22D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10000"/>
          </a:bodyPr>
          <a:lstStyle/>
          <a:p>
            <a:pPr marL="0" marR="0" indent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600" u="sng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Walter </a:t>
            </a:r>
            <a:r>
              <a:rPr lang="en-US" sz="2600" u="sng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Oleszek’s</a:t>
            </a:r>
            <a:r>
              <a:rPr lang="en-US" sz="2600" u="sng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list:</a:t>
            </a:r>
            <a:endParaRPr lang="en-US" sz="2600" u="sng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provide accountability</a:t>
            </a:r>
            <a:endParaRPr lang="en-US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promote efficiency </a:t>
            </a: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protect favored programs</a:t>
            </a: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publicize admin’s accomplishments -- or failings </a:t>
            </a: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promote committee goals </a:t>
            </a: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assuage interest/constit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uent </a:t>
            </a: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groups </a:t>
            </a: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reassert congressional authority </a:t>
            </a: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meet statutory obligations</a:t>
            </a:r>
            <a:endParaRPr lang="en-US" sz="2400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A2B2B07-9855-47B5-B8CB-B270E7AE66C9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Laura’s list:</a:t>
            </a:r>
          </a:p>
          <a:p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getting people on the record</a:t>
            </a:r>
          </a:p>
          <a:p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making people promise things</a:t>
            </a:r>
            <a:endParaRPr lang="en-US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dirty="0">
                <a:solidFill>
                  <a:srgbClr val="14171A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highlighting an issue, showing MC concern about it</a:t>
            </a:r>
          </a:p>
          <a:p>
            <a:r>
              <a:rPr lang="en-US" dirty="0">
                <a:solidFill>
                  <a:srgbClr val="14171A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yelling at people (incompetence grr, other partisan team grr)</a:t>
            </a:r>
          </a:p>
          <a:p>
            <a:endParaRPr lang="en-US" sz="1800" dirty="0">
              <a:solidFill>
                <a:srgbClr val="14171A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u="sng" dirty="0">
                <a:solidFill>
                  <a:srgbClr val="14171A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Not on Laura’s list:</a:t>
            </a:r>
            <a:endParaRPr lang="en-US" u="sng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dirty="0">
                <a:solidFill>
                  <a:srgbClr val="14171A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RARE: getting new information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723002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641BB5-7F94-49CD-A984-4341A5F017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Confirmation hearings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C4733A-F4DD-4B99-9ACF-4C5D2D8DD53D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10000"/>
          </a:bodyPr>
          <a:lstStyle/>
          <a:p>
            <a:pPr marR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Senate only</a:t>
            </a: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Presidential nominations to executive and judicial branches</a:t>
            </a: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Committee action not required (nominees may languish, some also confirmed from the Senate floor)</a:t>
            </a:r>
            <a:endParaRPr lang="en-US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Some nominees get more scrutiny than others, some confirmed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en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bloc</a:t>
            </a: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An opportunity for additional oversight</a:t>
            </a: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Recent trends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		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7930276-AD18-450F-AF7D-1F19ADC0AA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499" y="2366963"/>
            <a:ext cx="4471988" cy="2981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67721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266</TotalTime>
  <Words>579</Words>
  <Application>Microsoft Office PowerPoint</Application>
  <PresentationFormat>Widescreen</PresentationFormat>
  <Paragraphs>124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7" baseType="lpstr">
      <vt:lpstr>Arial</vt:lpstr>
      <vt:lpstr>Calibri</vt:lpstr>
      <vt:lpstr>Calibri Light</vt:lpstr>
      <vt:lpstr>Times New Roman</vt:lpstr>
      <vt:lpstr>Office Theme</vt:lpstr>
      <vt:lpstr>Congressional Committees: Function and Operation</vt:lpstr>
      <vt:lpstr>Why do we have congressional committees?</vt:lpstr>
      <vt:lpstr>Why do we have congressional committees?</vt:lpstr>
      <vt:lpstr>Different kinds of congressional hearings</vt:lpstr>
      <vt:lpstr>Legislative hearings</vt:lpstr>
      <vt:lpstr>Investigative hearings</vt:lpstr>
      <vt:lpstr>Oversight hearings</vt:lpstr>
      <vt:lpstr>What are oversight hearings used for?</vt:lpstr>
      <vt:lpstr>Confirmation hearings</vt:lpstr>
      <vt:lpstr>What goes into a hearing?</vt:lpstr>
      <vt:lpstr>House Committees</vt:lpstr>
      <vt:lpstr>Senate Committees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Congressional Committees: Function and Operation</dc:title>
  <dc:creator>Laura Blessing</dc:creator>
  <cp:lastModifiedBy>Laura Blessing</cp:lastModifiedBy>
  <cp:revision>25</cp:revision>
  <dcterms:created xsi:type="dcterms:W3CDTF">2020-10-19T17:20:22Z</dcterms:created>
  <dcterms:modified xsi:type="dcterms:W3CDTF">2020-12-01T19:44:49Z</dcterms:modified>
</cp:coreProperties>
</file>