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5"/>
  </p:notesMasterIdLst>
  <p:handoutMasterIdLst>
    <p:handoutMasterId r:id="rId16"/>
  </p:handoutMasterIdLst>
  <p:sldIdLst>
    <p:sldId id="293" r:id="rId2"/>
    <p:sldId id="301" r:id="rId3"/>
    <p:sldId id="260" r:id="rId4"/>
    <p:sldId id="262" r:id="rId5"/>
    <p:sldId id="263" r:id="rId6"/>
    <p:sldId id="307" r:id="rId7"/>
    <p:sldId id="300" r:id="rId8"/>
    <p:sldId id="304" r:id="rId9"/>
    <p:sldId id="282" r:id="rId10"/>
    <p:sldId id="302" r:id="rId11"/>
    <p:sldId id="303" r:id="rId12"/>
    <p:sldId id="305" r:id="rId13"/>
    <p:sldId id="306" r:id="rId14"/>
  </p:sldIdLst>
  <p:sldSz cx="9144000" cy="6858000" type="screen4x3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190"/>
    <p:restoredTop sz="83766" autoAdjust="0"/>
  </p:normalViewPr>
  <p:slideViewPr>
    <p:cSldViewPr>
      <p:cViewPr varScale="1">
        <p:scale>
          <a:sx n="86" d="100"/>
          <a:sy n="86" d="100"/>
        </p:scale>
        <p:origin x="960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uderj\Downloads\party_all%20(2).csv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en-US" sz="1400" baseline="0" dirty="0"/>
              <a:t>House &amp; Senate partisan voting difference,1879-2017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House</c:v>
          </c:tx>
          <c:spPr>
            <a:ln w="28575">
              <a:solidFill>
                <a:schemeClr val="accent6"/>
              </a:solidFill>
            </a:ln>
          </c:spPr>
          <c:marker>
            <c:symbol val="diamond"/>
            <c:size val="4"/>
            <c:spPr>
              <a:solidFill>
                <a:schemeClr val="accent6"/>
              </a:solidFill>
              <a:ln>
                <a:solidFill>
                  <a:schemeClr val="accent6"/>
                </a:solidFill>
              </a:ln>
            </c:spPr>
          </c:marker>
          <c:cat>
            <c:numRef>
              <c:f>Sheet1!$B$3:$B$72</c:f>
              <c:numCache>
                <c:formatCode>General</c:formatCode>
                <c:ptCount val="70"/>
                <c:pt idx="0">
                  <c:v>1879</c:v>
                </c:pt>
                <c:pt idx="1">
                  <c:v>1881</c:v>
                </c:pt>
                <c:pt idx="2">
                  <c:v>1883</c:v>
                </c:pt>
                <c:pt idx="3">
                  <c:v>1885</c:v>
                </c:pt>
                <c:pt idx="4">
                  <c:v>1887</c:v>
                </c:pt>
                <c:pt idx="5">
                  <c:v>1889</c:v>
                </c:pt>
                <c:pt idx="6">
                  <c:v>1891</c:v>
                </c:pt>
                <c:pt idx="7">
                  <c:v>1893</c:v>
                </c:pt>
                <c:pt idx="8">
                  <c:v>1895</c:v>
                </c:pt>
                <c:pt idx="9">
                  <c:v>1897</c:v>
                </c:pt>
                <c:pt idx="10">
                  <c:v>1899</c:v>
                </c:pt>
                <c:pt idx="11">
                  <c:v>1901</c:v>
                </c:pt>
                <c:pt idx="12">
                  <c:v>1903</c:v>
                </c:pt>
                <c:pt idx="13">
                  <c:v>1905</c:v>
                </c:pt>
                <c:pt idx="14">
                  <c:v>1907</c:v>
                </c:pt>
                <c:pt idx="15">
                  <c:v>1909</c:v>
                </c:pt>
                <c:pt idx="16">
                  <c:v>1911</c:v>
                </c:pt>
                <c:pt idx="17">
                  <c:v>1913</c:v>
                </c:pt>
                <c:pt idx="18">
                  <c:v>1915</c:v>
                </c:pt>
                <c:pt idx="19">
                  <c:v>1917</c:v>
                </c:pt>
                <c:pt idx="20">
                  <c:v>1919</c:v>
                </c:pt>
                <c:pt idx="21">
                  <c:v>1921</c:v>
                </c:pt>
                <c:pt idx="22">
                  <c:v>1923</c:v>
                </c:pt>
                <c:pt idx="23">
                  <c:v>1925</c:v>
                </c:pt>
                <c:pt idx="24">
                  <c:v>1927</c:v>
                </c:pt>
                <c:pt idx="25">
                  <c:v>1929</c:v>
                </c:pt>
                <c:pt idx="26">
                  <c:v>1931</c:v>
                </c:pt>
                <c:pt idx="27">
                  <c:v>1933</c:v>
                </c:pt>
                <c:pt idx="28">
                  <c:v>1935</c:v>
                </c:pt>
                <c:pt idx="29">
                  <c:v>1937</c:v>
                </c:pt>
                <c:pt idx="30">
                  <c:v>1939</c:v>
                </c:pt>
                <c:pt idx="31">
                  <c:v>1941</c:v>
                </c:pt>
                <c:pt idx="32">
                  <c:v>1943</c:v>
                </c:pt>
                <c:pt idx="33">
                  <c:v>1945</c:v>
                </c:pt>
                <c:pt idx="34">
                  <c:v>1947</c:v>
                </c:pt>
                <c:pt idx="35">
                  <c:v>1949</c:v>
                </c:pt>
                <c:pt idx="36">
                  <c:v>1951</c:v>
                </c:pt>
                <c:pt idx="37">
                  <c:v>1953</c:v>
                </c:pt>
                <c:pt idx="38">
                  <c:v>1955</c:v>
                </c:pt>
                <c:pt idx="39">
                  <c:v>1957</c:v>
                </c:pt>
                <c:pt idx="40">
                  <c:v>1959</c:v>
                </c:pt>
                <c:pt idx="41">
                  <c:v>1961</c:v>
                </c:pt>
                <c:pt idx="42">
                  <c:v>1963</c:v>
                </c:pt>
                <c:pt idx="43">
                  <c:v>1965</c:v>
                </c:pt>
                <c:pt idx="44">
                  <c:v>1967</c:v>
                </c:pt>
                <c:pt idx="45">
                  <c:v>1969</c:v>
                </c:pt>
                <c:pt idx="46">
                  <c:v>1971</c:v>
                </c:pt>
                <c:pt idx="47">
                  <c:v>1973</c:v>
                </c:pt>
                <c:pt idx="48">
                  <c:v>1975</c:v>
                </c:pt>
                <c:pt idx="49">
                  <c:v>1977</c:v>
                </c:pt>
                <c:pt idx="50">
                  <c:v>1979</c:v>
                </c:pt>
                <c:pt idx="51">
                  <c:v>1981</c:v>
                </c:pt>
                <c:pt idx="52">
                  <c:v>1983</c:v>
                </c:pt>
                <c:pt idx="53">
                  <c:v>1985</c:v>
                </c:pt>
                <c:pt idx="54">
                  <c:v>1987</c:v>
                </c:pt>
                <c:pt idx="55">
                  <c:v>1989</c:v>
                </c:pt>
                <c:pt idx="56">
                  <c:v>1991</c:v>
                </c:pt>
                <c:pt idx="57">
                  <c:v>1993</c:v>
                </c:pt>
                <c:pt idx="58">
                  <c:v>1995</c:v>
                </c:pt>
                <c:pt idx="59">
                  <c:v>1997</c:v>
                </c:pt>
                <c:pt idx="60">
                  <c:v>1999</c:v>
                </c:pt>
                <c:pt idx="61">
                  <c:v>2001</c:v>
                </c:pt>
                <c:pt idx="62">
                  <c:v>2003</c:v>
                </c:pt>
                <c:pt idx="63">
                  <c:v>2005</c:v>
                </c:pt>
                <c:pt idx="64">
                  <c:v>2007</c:v>
                </c:pt>
                <c:pt idx="65">
                  <c:v>2009</c:v>
                </c:pt>
                <c:pt idx="66">
                  <c:v>2011</c:v>
                </c:pt>
                <c:pt idx="67">
                  <c:v>2013</c:v>
                </c:pt>
                <c:pt idx="68">
                  <c:v>2015</c:v>
                </c:pt>
                <c:pt idx="69">
                  <c:v>2017</c:v>
                </c:pt>
              </c:numCache>
            </c:numRef>
          </c:cat>
          <c:val>
            <c:numRef>
              <c:f>Sheet1!$E$3:$E$72</c:f>
              <c:numCache>
                <c:formatCode>General</c:formatCode>
                <c:ptCount val="70"/>
                <c:pt idx="0">
                  <c:v>0.78600000000000003</c:v>
                </c:pt>
                <c:pt idx="1">
                  <c:v>0.78300000000000003</c:v>
                </c:pt>
                <c:pt idx="2">
                  <c:v>0.72399999999999998</c:v>
                </c:pt>
                <c:pt idx="3">
                  <c:v>0.75</c:v>
                </c:pt>
                <c:pt idx="4">
                  <c:v>0.76500000000000001</c:v>
                </c:pt>
                <c:pt idx="5">
                  <c:v>0.79600000000000004</c:v>
                </c:pt>
                <c:pt idx="6">
                  <c:v>0.76600000000000001</c:v>
                </c:pt>
                <c:pt idx="7">
                  <c:v>0.79099999999999993</c:v>
                </c:pt>
                <c:pt idx="8">
                  <c:v>0.83799999999999997</c:v>
                </c:pt>
                <c:pt idx="9">
                  <c:v>0.81899999999999995</c:v>
                </c:pt>
                <c:pt idx="10">
                  <c:v>0.80099999999999993</c:v>
                </c:pt>
                <c:pt idx="11">
                  <c:v>0.81699999999999995</c:v>
                </c:pt>
                <c:pt idx="12">
                  <c:v>0.81400000000000006</c:v>
                </c:pt>
                <c:pt idx="13">
                  <c:v>0.82499999999999996</c:v>
                </c:pt>
                <c:pt idx="14">
                  <c:v>0.79800000000000004</c:v>
                </c:pt>
                <c:pt idx="15">
                  <c:v>0.78</c:v>
                </c:pt>
                <c:pt idx="16">
                  <c:v>0.73899999999999999</c:v>
                </c:pt>
                <c:pt idx="17">
                  <c:v>0.71199999999999997</c:v>
                </c:pt>
                <c:pt idx="18">
                  <c:v>0.72399999999999998</c:v>
                </c:pt>
                <c:pt idx="19">
                  <c:v>0.71599999999999997</c:v>
                </c:pt>
                <c:pt idx="20">
                  <c:v>0.71599999999999997</c:v>
                </c:pt>
                <c:pt idx="21">
                  <c:v>0.70500000000000007</c:v>
                </c:pt>
                <c:pt idx="22">
                  <c:v>0.69599999999999995</c:v>
                </c:pt>
                <c:pt idx="23">
                  <c:v>0.67600000000000005</c:v>
                </c:pt>
                <c:pt idx="24">
                  <c:v>0.66799999999999993</c:v>
                </c:pt>
                <c:pt idx="25">
                  <c:v>0.65300000000000002</c:v>
                </c:pt>
                <c:pt idx="26">
                  <c:v>0.61599999999999999</c:v>
                </c:pt>
                <c:pt idx="27">
                  <c:v>0.58200000000000007</c:v>
                </c:pt>
                <c:pt idx="28">
                  <c:v>0.56099999999999994</c:v>
                </c:pt>
                <c:pt idx="29">
                  <c:v>0.57000000000000006</c:v>
                </c:pt>
                <c:pt idx="30">
                  <c:v>0.55699999999999994</c:v>
                </c:pt>
                <c:pt idx="31">
                  <c:v>0.57099999999999995</c:v>
                </c:pt>
                <c:pt idx="32">
                  <c:v>0.55099999999999993</c:v>
                </c:pt>
                <c:pt idx="33">
                  <c:v>0.56800000000000006</c:v>
                </c:pt>
                <c:pt idx="34">
                  <c:v>0.52200000000000002</c:v>
                </c:pt>
                <c:pt idx="35">
                  <c:v>0.55300000000000005</c:v>
                </c:pt>
                <c:pt idx="36">
                  <c:v>0.54200000000000004</c:v>
                </c:pt>
                <c:pt idx="37">
                  <c:v>0.53100000000000003</c:v>
                </c:pt>
                <c:pt idx="38">
                  <c:v>0.55600000000000005</c:v>
                </c:pt>
                <c:pt idx="39">
                  <c:v>0.55099999999999993</c:v>
                </c:pt>
                <c:pt idx="40">
                  <c:v>0.56299999999999994</c:v>
                </c:pt>
                <c:pt idx="41">
                  <c:v>0.53900000000000003</c:v>
                </c:pt>
                <c:pt idx="42">
                  <c:v>0.54800000000000004</c:v>
                </c:pt>
                <c:pt idx="43">
                  <c:v>0.54699999999999993</c:v>
                </c:pt>
                <c:pt idx="44">
                  <c:v>0.53899999999999992</c:v>
                </c:pt>
                <c:pt idx="45">
                  <c:v>0.56499999999999995</c:v>
                </c:pt>
                <c:pt idx="46">
                  <c:v>0.56499999999999995</c:v>
                </c:pt>
                <c:pt idx="47">
                  <c:v>0.58400000000000007</c:v>
                </c:pt>
                <c:pt idx="48">
                  <c:v>0.58000000000000007</c:v>
                </c:pt>
                <c:pt idx="49">
                  <c:v>0.57299999999999995</c:v>
                </c:pt>
                <c:pt idx="50">
                  <c:v>0.59599999999999997</c:v>
                </c:pt>
                <c:pt idx="51">
                  <c:v>0.60599999999999998</c:v>
                </c:pt>
                <c:pt idx="52">
                  <c:v>0.628</c:v>
                </c:pt>
                <c:pt idx="53">
                  <c:v>0.64300000000000002</c:v>
                </c:pt>
                <c:pt idx="54">
                  <c:v>0.64400000000000002</c:v>
                </c:pt>
                <c:pt idx="55">
                  <c:v>0.65300000000000002</c:v>
                </c:pt>
                <c:pt idx="56">
                  <c:v>0.65900000000000003</c:v>
                </c:pt>
                <c:pt idx="57">
                  <c:v>0.70399999999999996</c:v>
                </c:pt>
                <c:pt idx="58">
                  <c:v>0.75800000000000001</c:v>
                </c:pt>
                <c:pt idx="59">
                  <c:v>0.77700000000000002</c:v>
                </c:pt>
                <c:pt idx="60">
                  <c:v>0.77700000000000002</c:v>
                </c:pt>
                <c:pt idx="61">
                  <c:v>0.78699999999999992</c:v>
                </c:pt>
                <c:pt idx="62">
                  <c:v>0.79299999999999993</c:v>
                </c:pt>
                <c:pt idx="63">
                  <c:v>0.81</c:v>
                </c:pt>
                <c:pt idx="64">
                  <c:v>0.80800000000000005</c:v>
                </c:pt>
                <c:pt idx="65">
                  <c:v>0.80400000000000005</c:v>
                </c:pt>
                <c:pt idx="66">
                  <c:v>0.86199999999999999</c:v>
                </c:pt>
                <c:pt idx="67">
                  <c:v>0.86799999999999999</c:v>
                </c:pt>
                <c:pt idx="68">
                  <c:v>0.877</c:v>
                </c:pt>
                <c:pt idx="69">
                  <c:v>0.878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F1A-4147-9271-25B4F2BEB405}"/>
            </c:ext>
          </c:extLst>
        </c:ser>
        <c:ser>
          <c:idx val="1"/>
          <c:order val="1"/>
          <c:tx>
            <c:v>Senate</c:v>
          </c:tx>
          <c:spPr>
            <a:ln w="28575">
              <a:solidFill>
                <a:schemeClr val="bg2"/>
              </a:solidFill>
            </a:ln>
          </c:spPr>
          <c:marker>
            <c:symbol val="diamond"/>
            <c:size val="4"/>
            <c:spPr>
              <a:solidFill>
                <a:schemeClr val="bg2"/>
              </a:solidFill>
              <a:ln>
                <a:solidFill>
                  <a:schemeClr val="bg2"/>
                </a:solidFill>
              </a:ln>
            </c:spPr>
          </c:marker>
          <c:cat>
            <c:numRef>
              <c:f>Sheet1!$B$3:$B$72</c:f>
              <c:numCache>
                <c:formatCode>General</c:formatCode>
                <c:ptCount val="70"/>
                <c:pt idx="0">
                  <c:v>1879</c:v>
                </c:pt>
                <c:pt idx="1">
                  <c:v>1881</c:v>
                </c:pt>
                <c:pt idx="2">
                  <c:v>1883</c:v>
                </c:pt>
                <c:pt idx="3">
                  <c:v>1885</c:v>
                </c:pt>
                <c:pt idx="4">
                  <c:v>1887</c:v>
                </c:pt>
                <c:pt idx="5">
                  <c:v>1889</c:v>
                </c:pt>
                <c:pt idx="6">
                  <c:v>1891</c:v>
                </c:pt>
                <c:pt idx="7">
                  <c:v>1893</c:v>
                </c:pt>
                <c:pt idx="8">
                  <c:v>1895</c:v>
                </c:pt>
                <c:pt idx="9">
                  <c:v>1897</c:v>
                </c:pt>
                <c:pt idx="10">
                  <c:v>1899</c:v>
                </c:pt>
                <c:pt idx="11">
                  <c:v>1901</c:v>
                </c:pt>
                <c:pt idx="12">
                  <c:v>1903</c:v>
                </c:pt>
                <c:pt idx="13">
                  <c:v>1905</c:v>
                </c:pt>
                <c:pt idx="14">
                  <c:v>1907</c:v>
                </c:pt>
                <c:pt idx="15">
                  <c:v>1909</c:v>
                </c:pt>
                <c:pt idx="16">
                  <c:v>1911</c:v>
                </c:pt>
                <c:pt idx="17">
                  <c:v>1913</c:v>
                </c:pt>
                <c:pt idx="18">
                  <c:v>1915</c:v>
                </c:pt>
                <c:pt idx="19">
                  <c:v>1917</c:v>
                </c:pt>
                <c:pt idx="20">
                  <c:v>1919</c:v>
                </c:pt>
                <c:pt idx="21">
                  <c:v>1921</c:v>
                </c:pt>
                <c:pt idx="22">
                  <c:v>1923</c:v>
                </c:pt>
                <c:pt idx="23">
                  <c:v>1925</c:v>
                </c:pt>
                <c:pt idx="24">
                  <c:v>1927</c:v>
                </c:pt>
                <c:pt idx="25">
                  <c:v>1929</c:v>
                </c:pt>
                <c:pt idx="26">
                  <c:v>1931</c:v>
                </c:pt>
                <c:pt idx="27">
                  <c:v>1933</c:v>
                </c:pt>
                <c:pt idx="28">
                  <c:v>1935</c:v>
                </c:pt>
                <c:pt idx="29">
                  <c:v>1937</c:v>
                </c:pt>
                <c:pt idx="30">
                  <c:v>1939</c:v>
                </c:pt>
                <c:pt idx="31">
                  <c:v>1941</c:v>
                </c:pt>
                <c:pt idx="32">
                  <c:v>1943</c:v>
                </c:pt>
                <c:pt idx="33">
                  <c:v>1945</c:v>
                </c:pt>
                <c:pt idx="34">
                  <c:v>1947</c:v>
                </c:pt>
                <c:pt idx="35">
                  <c:v>1949</c:v>
                </c:pt>
                <c:pt idx="36">
                  <c:v>1951</c:v>
                </c:pt>
                <c:pt idx="37">
                  <c:v>1953</c:v>
                </c:pt>
                <c:pt idx="38">
                  <c:v>1955</c:v>
                </c:pt>
                <c:pt idx="39">
                  <c:v>1957</c:v>
                </c:pt>
                <c:pt idx="40">
                  <c:v>1959</c:v>
                </c:pt>
                <c:pt idx="41">
                  <c:v>1961</c:v>
                </c:pt>
                <c:pt idx="42">
                  <c:v>1963</c:v>
                </c:pt>
                <c:pt idx="43">
                  <c:v>1965</c:v>
                </c:pt>
                <c:pt idx="44">
                  <c:v>1967</c:v>
                </c:pt>
                <c:pt idx="45">
                  <c:v>1969</c:v>
                </c:pt>
                <c:pt idx="46">
                  <c:v>1971</c:v>
                </c:pt>
                <c:pt idx="47">
                  <c:v>1973</c:v>
                </c:pt>
                <c:pt idx="48">
                  <c:v>1975</c:v>
                </c:pt>
                <c:pt idx="49">
                  <c:v>1977</c:v>
                </c:pt>
                <c:pt idx="50">
                  <c:v>1979</c:v>
                </c:pt>
                <c:pt idx="51">
                  <c:v>1981</c:v>
                </c:pt>
                <c:pt idx="52">
                  <c:v>1983</c:v>
                </c:pt>
                <c:pt idx="53">
                  <c:v>1985</c:v>
                </c:pt>
                <c:pt idx="54">
                  <c:v>1987</c:v>
                </c:pt>
                <c:pt idx="55">
                  <c:v>1989</c:v>
                </c:pt>
                <c:pt idx="56">
                  <c:v>1991</c:v>
                </c:pt>
                <c:pt idx="57">
                  <c:v>1993</c:v>
                </c:pt>
                <c:pt idx="58">
                  <c:v>1995</c:v>
                </c:pt>
                <c:pt idx="59">
                  <c:v>1997</c:v>
                </c:pt>
                <c:pt idx="60">
                  <c:v>1999</c:v>
                </c:pt>
                <c:pt idx="61">
                  <c:v>2001</c:v>
                </c:pt>
                <c:pt idx="62">
                  <c:v>2003</c:v>
                </c:pt>
                <c:pt idx="63">
                  <c:v>2005</c:v>
                </c:pt>
                <c:pt idx="64">
                  <c:v>2007</c:v>
                </c:pt>
                <c:pt idx="65">
                  <c:v>2009</c:v>
                </c:pt>
                <c:pt idx="66">
                  <c:v>2011</c:v>
                </c:pt>
                <c:pt idx="67">
                  <c:v>2013</c:v>
                </c:pt>
                <c:pt idx="68">
                  <c:v>2015</c:v>
                </c:pt>
                <c:pt idx="69">
                  <c:v>2017</c:v>
                </c:pt>
              </c:numCache>
            </c:numRef>
          </c:cat>
          <c:val>
            <c:numRef>
              <c:f>Sheet1!$I$3:$I$72</c:f>
              <c:numCache>
                <c:formatCode>General</c:formatCode>
                <c:ptCount val="70"/>
                <c:pt idx="0">
                  <c:v>0.748</c:v>
                </c:pt>
                <c:pt idx="1">
                  <c:v>0.76400000000000001</c:v>
                </c:pt>
                <c:pt idx="2">
                  <c:v>0.76</c:v>
                </c:pt>
                <c:pt idx="3">
                  <c:v>0.74399999999999999</c:v>
                </c:pt>
                <c:pt idx="4">
                  <c:v>0.748</c:v>
                </c:pt>
                <c:pt idx="5">
                  <c:v>0.76500000000000001</c:v>
                </c:pt>
                <c:pt idx="6">
                  <c:v>0.752</c:v>
                </c:pt>
                <c:pt idx="7">
                  <c:v>0.76100000000000001</c:v>
                </c:pt>
                <c:pt idx="8">
                  <c:v>0.76899999999999991</c:v>
                </c:pt>
                <c:pt idx="9">
                  <c:v>0.80699999999999994</c:v>
                </c:pt>
                <c:pt idx="10">
                  <c:v>0.81499999999999995</c:v>
                </c:pt>
                <c:pt idx="11">
                  <c:v>0.77300000000000002</c:v>
                </c:pt>
                <c:pt idx="12">
                  <c:v>0.79499999999999993</c:v>
                </c:pt>
                <c:pt idx="13">
                  <c:v>0.80299999999999994</c:v>
                </c:pt>
                <c:pt idx="14">
                  <c:v>0.78699999999999992</c:v>
                </c:pt>
                <c:pt idx="15">
                  <c:v>0.77800000000000002</c:v>
                </c:pt>
                <c:pt idx="16">
                  <c:v>0.71699999999999997</c:v>
                </c:pt>
                <c:pt idx="17">
                  <c:v>0.68799999999999994</c:v>
                </c:pt>
                <c:pt idx="18">
                  <c:v>0.70699999999999996</c:v>
                </c:pt>
                <c:pt idx="19">
                  <c:v>0.69799999999999995</c:v>
                </c:pt>
                <c:pt idx="20">
                  <c:v>0.71799999999999997</c:v>
                </c:pt>
                <c:pt idx="21">
                  <c:v>0.70699999999999996</c:v>
                </c:pt>
                <c:pt idx="22">
                  <c:v>0.66700000000000004</c:v>
                </c:pt>
                <c:pt idx="23">
                  <c:v>0.66700000000000004</c:v>
                </c:pt>
                <c:pt idx="24">
                  <c:v>0.66500000000000004</c:v>
                </c:pt>
                <c:pt idx="25">
                  <c:v>0.68100000000000005</c:v>
                </c:pt>
                <c:pt idx="26">
                  <c:v>0.59399999999999997</c:v>
                </c:pt>
                <c:pt idx="27">
                  <c:v>0.54</c:v>
                </c:pt>
                <c:pt idx="28">
                  <c:v>0.505</c:v>
                </c:pt>
                <c:pt idx="29">
                  <c:v>0.495</c:v>
                </c:pt>
                <c:pt idx="30">
                  <c:v>0.47399999999999998</c:v>
                </c:pt>
                <c:pt idx="31">
                  <c:v>0.47199999999999998</c:v>
                </c:pt>
                <c:pt idx="32">
                  <c:v>0.48699999999999999</c:v>
                </c:pt>
                <c:pt idx="33">
                  <c:v>0.49399999999999999</c:v>
                </c:pt>
                <c:pt idx="34">
                  <c:v>0.48499999999999999</c:v>
                </c:pt>
                <c:pt idx="35">
                  <c:v>0.50600000000000001</c:v>
                </c:pt>
                <c:pt idx="36">
                  <c:v>0.47600000000000003</c:v>
                </c:pt>
                <c:pt idx="37">
                  <c:v>0.47899999999999998</c:v>
                </c:pt>
                <c:pt idx="38">
                  <c:v>0.51</c:v>
                </c:pt>
                <c:pt idx="39">
                  <c:v>0.502</c:v>
                </c:pt>
                <c:pt idx="40">
                  <c:v>0.52800000000000002</c:v>
                </c:pt>
                <c:pt idx="41">
                  <c:v>0.54700000000000004</c:v>
                </c:pt>
                <c:pt idx="42">
                  <c:v>0.56899999999999995</c:v>
                </c:pt>
                <c:pt idx="43">
                  <c:v>0.57699999999999996</c:v>
                </c:pt>
                <c:pt idx="44">
                  <c:v>0.55200000000000005</c:v>
                </c:pt>
                <c:pt idx="45">
                  <c:v>0.54</c:v>
                </c:pt>
                <c:pt idx="46">
                  <c:v>0.52</c:v>
                </c:pt>
                <c:pt idx="47">
                  <c:v>0.59099999999999997</c:v>
                </c:pt>
                <c:pt idx="48">
                  <c:v>0.59600000000000009</c:v>
                </c:pt>
                <c:pt idx="49">
                  <c:v>0.58899999999999997</c:v>
                </c:pt>
                <c:pt idx="50">
                  <c:v>0.59000000000000008</c:v>
                </c:pt>
                <c:pt idx="51">
                  <c:v>0.61</c:v>
                </c:pt>
                <c:pt idx="52">
                  <c:v>0.60899999999999999</c:v>
                </c:pt>
                <c:pt idx="53">
                  <c:v>0.62</c:v>
                </c:pt>
                <c:pt idx="54">
                  <c:v>0.60899999999999999</c:v>
                </c:pt>
                <c:pt idx="55">
                  <c:v>0.61699999999999999</c:v>
                </c:pt>
                <c:pt idx="56">
                  <c:v>0.61799999999999999</c:v>
                </c:pt>
                <c:pt idx="57">
                  <c:v>0.63300000000000001</c:v>
                </c:pt>
                <c:pt idx="58">
                  <c:v>0.65100000000000002</c:v>
                </c:pt>
                <c:pt idx="59">
                  <c:v>0.68399999999999994</c:v>
                </c:pt>
                <c:pt idx="60">
                  <c:v>0.65799999999999992</c:v>
                </c:pt>
                <c:pt idx="61">
                  <c:v>0.66199999999999992</c:v>
                </c:pt>
                <c:pt idx="62">
                  <c:v>0.64999999999999991</c:v>
                </c:pt>
                <c:pt idx="63">
                  <c:v>0.68500000000000005</c:v>
                </c:pt>
                <c:pt idx="64">
                  <c:v>0.68700000000000006</c:v>
                </c:pt>
                <c:pt idx="65">
                  <c:v>0.70599999999999996</c:v>
                </c:pt>
                <c:pt idx="66">
                  <c:v>0.74199999999999999</c:v>
                </c:pt>
                <c:pt idx="67">
                  <c:v>0.79800000000000004</c:v>
                </c:pt>
                <c:pt idx="68">
                  <c:v>0.81400000000000006</c:v>
                </c:pt>
                <c:pt idx="69">
                  <c:v>0.83600000000000008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F1A-4147-9271-25B4F2BEB4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8352896"/>
        <c:axId val="198354432"/>
      </c:lineChart>
      <c:catAx>
        <c:axId val="1983528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98354432"/>
        <c:crosses val="autoZero"/>
        <c:auto val="1"/>
        <c:lblAlgn val="ctr"/>
        <c:lblOffset val="100"/>
        <c:noMultiLvlLbl val="0"/>
      </c:catAx>
      <c:valAx>
        <c:axId val="198354432"/>
        <c:scaling>
          <c:orientation val="minMax"/>
          <c:min val="0.4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/>
                  <a:t>Distance between the average Dem and average</a:t>
                </a:r>
                <a:r>
                  <a:rPr lang="en-US" baseline="0" dirty="0"/>
                  <a:t> Rep</a:t>
                </a:r>
                <a:endParaRPr lang="en-US" dirty="0"/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198352896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487" y="1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/>
          <a:lstStyle>
            <a:lvl1pPr algn="r">
              <a:defRPr sz="1200"/>
            </a:lvl1pPr>
          </a:lstStyle>
          <a:p>
            <a:fld id="{2542106E-06FC-4C19-9364-2B382BEFB86C}" type="datetimeFigureOut">
              <a:rPr lang="en-US" smtClean="0"/>
              <a:t>8/30/2022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216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487" y="8842216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 anchor="b"/>
          <a:lstStyle>
            <a:lvl1pPr algn="r">
              <a:defRPr sz="1200"/>
            </a:lvl1pPr>
          </a:lstStyle>
          <a:p>
            <a:fld id="{F5BD0E6E-E39D-44F7-9EC7-D35F99981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1186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1" y="0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r">
              <a:defRPr sz="1200"/>
            </a:lvl1pPr>
          </a:lstStyle>
          <a:p>
            <a:fld id="{E35C58EE-DA52-4946-9034-603DF38F8072}" type="datetimeFigureOut">
              <a:rPr lang="en-US" smtClean="0"/>
              <a:t>8/30/2022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17" tIns="46659" rIns="93317" bIns="4665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1" y="4421823"/>
            <a:ext cx="5618480" cy="4189095"/>
          </a:xfrm>
          <a:prstGeom prst="rect">
            <a:avLst/>
          </a:prstGeom>
        </p:spPr>
        <p:txBody>
          <a:bodyPr vert="horz" lIns="93317" tIns="46659" rIns="93317" bIns="4665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1" y="8842029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r">
              <a:defRPr sz="1200"/>
            </a:lvl1pPr>
          </a:lstStyle>
          <a:p>
            <a:fld id="{4B7BECA7-C571-40A0-BDE9-405EF4A504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006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7670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0356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397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2240" y="2386744"/>
            <a:ext cx="693952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5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21396" y="4352544"/>
            <a:ext cx="5101209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19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9DFD7-9579-49E8-9E2C-2EC5A34BAC88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1440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D2372-2B95-4F1D-89F4-14F19160A03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110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9834" y="937260"/>
            <a:ext cx="1053966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6046" y="937260"/>
            <a:ext cx="4716174" cy="49834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5F424-1A64-4E74-B623-D0E7055A789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172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FEDEE-DD87-4F17-8132-4B47E2913F8E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458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2386744"/>
            <a:ext cx="6940296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5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1396" y="4352465"/>
            <a:ext cx="5101209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DF58C-A292-492A-92D6-C0840D22FF08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8257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2239" y="2638044"/>
            <a:ext cx="3288023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3737" y="2638044"/>
            <a:ext cx="3290516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E1C0C-4790-4019-A815-5818A8F15BC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4745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2239" y="2313434"/>
            <a:ext cx="3288024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2239" y="3143250"/>
            <a:ext cx="3288024" cy="2596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3737" y="3143250"/>
            <a:ext cx="3290516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753737" y="2313434"/>
            <a:ext cx="3290516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B91897F-C84E-463C-AF05-40F79C66C548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9326558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B07C-0E90-4EF1-A35C-66F185887CD2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1773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153B9-D403-444F-8775-3716014C23D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982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703" y="2243829"/>
            <a:ext cx="3290594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2060" y="804672"/>
            <a:ext cx="361188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8"/>
            <a:ext cx="284607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640703" y="6236208"/>
            <a:ext cx="3806398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095F-77FC-4532-9401-F7C50500AE9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671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2243828"/>
            <a:ext cx="3291840" cy="1143000"/>
          </a:xfrm>
          <a:solidFill>
            <a:srgbClr val="FFFFFF"/>
          </a:solidFill>
          <a:ln>
            <a:solidFill>
              <a:srgbClr val="262626"/>
            </a:solidFill>
          </a:ln>
        </p:spPr>
        <p:txBody>
          <a:bodyPr anchor="ctr" anchorCtr="1">
            <a:no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72000" y="0"/>
            <a:ext cx="4576573" cy="6858000"/>
          </a:xfrm>
          <a:solidFill>
            <a:schemeClr val="bg1"/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9"/>
            <a:ext cx="284607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40080" y="6236208"/>
            <a:ext cx="3803904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E05D6-35FC-4E59-8CA9-CF62B1CF3CB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090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06045" y="964692"/>
            <a:ext cx="5937755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6045" y="2638045"/>
            <a:ext cx="5937755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78943" y="6238816"/>
            <a:ext cx="2065310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02239" y="6236208"/>
            <a:ext cx="4556664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0112" y="6217920"/>
            <a:ext cx="365760" cy="365760"/>
          </a:xfrm>
          <a:prstGeom prst="ellipse">
            <a:avLst/>
          </a:prstGeom>
          <a:solidFill>
            <a:srgbClr val="1D1D1D">
              <a:alpha val="69804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B91897F-C84E-463C-AF05-40F79C66C548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835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hf sldNum="0" hdr="0" ft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6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44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28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tiff"/><Relationship Id="rId3" Type="http://schemas.openxmlformats.org/officeDocument/2006/relationships/image" Target="../media/image5.tiff"/><Relationship Id="rId7" Type="http://schemas.openxmlformats.org/officeDocument/2006/relationships/image" Target="../media/image9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tiff"/><Relationship Id="rId11" Type="http://schemas.openxmlformats.org/officeDocument/2006/relationships/image" Target="../media/image13.jpeg"/><Relationship Id="rId5" Type="http://schemas.openxmlformats.org/officeDocument/2006/relationships/image" Target="../media/image7.tiff"/><Relationship Id="rId10" Type="http://schemas.openxmlformats.org/officeDocument/2006/relationships/image" Target="../media/image12.jpeg"/><Relationship Id="rId4" Type="http://schemas.openxmlformats.org/officeDocument/2006/relationships/image" Target="../media/image6.tiff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2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Political Dynamics of 117</a:t>
            </a:r>
            <a:r>
              <a:rPr lang="en-US" baseline="30000" dirty="0"/>
              <a:t>th</a:t>
            </a:r>
            <a:r>
              <a:rPr lang="en-US" dirty="0"/>
              <a:t> Congress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52544"/>
            <a:ext cx="6019800" cy="123989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Josh Huder</a:t>
            </a:r>
          </a:p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Senior Fellow</a:t>
            </a:r>
          </a:p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Government Affairs Institute at Georgetown University</a:t>
            </a:r>
          </a:p>
        </p:txBody>
      </p:sp>
    </p:spTree>
    <p:extLst>
      <p:ext uri="{BB962C8B-B14F-4D97-AF65-F5344CB8AC3E}">
        <p14:creationId xmlns:p14="http://schemas.microsoft.com/office/powerpoint/2010/main" val="24813033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616BA-4E76-4E39-AD11-3B027AFA95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3121" y="523612"/>
            <a:ext cx="5937755" cy="1188720"/>
          </a:xfrm>
        </p:spPr>
        <p:txBody>
          <a:bodyPr/>
          <a:lstStyle/>
          <a:p>
            <a:r>
              <a:rPr lang="en-US" dirty="0"/>
              <a:t>117</a:t>
            </a:r>
            <a:r>
              <a:rPr lang="en-US" baseline="30000" dirty="0"/>
              <a:t>th</a:t>
            </a:r>
            <a:r>
              <a:rPr lang="en-US" dirty="0"/>
              <a:t> Congress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99A27C-CE05-3ECA-4CF5-A546AD8C7D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2057401"/>
            <a:ext cx="8077199" cy="3682628"/>
          </a:xfrm>
        </p:spPr>
        <p:txBody>
          <a:bodyPr/>
          <a:lstStyle/>
          <a:p>
            <a:pPr>
              <a:buClrTx/>
            </a:pPr>
            <a:r>
              <a:rPr lang="en-US" dirty="0"/>
              <a:t>Historically narrow majorities</a:t>
            </a:r>
          </a:p>
          <a:p>
            <a:pPr lvl="1">
              <a:buClrTx/>
            </a:pPr>
            <a:r>
              <a:rPr lang="en-US" dirty="0"/>
              <a:t>House: 220-211 (4 vacancies)</a:t>
            </a:r>
          </a:p>
          <a:p>
            <a:pPr lvl="1">
              <a:buClrTx/>
            </a:pPr>
            <a:r>
              <a:rPr lang="en-US" dirty="0"/>
              <a:t>Senate: 50-50 (VP tiebreaker)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8282281-0E43-7E1C-ADD4-39CBBCCAF8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4238" y="5562600"/>
            <a:ext cx="1028700" cy="1133475"/>
          </a:xfrm>
          <a:prstGeom prst="rect">
            <a:avLst/>
          </a:prstGeom>
        </p:spPr>
      </p:pic>
      <p:pic>
        <p:nvPicPr>
          <p:cNvPr id="1026" name="Picture 2" descr="Current (from August 12, 2022)">
            <a:extLst>
              <a:ext uri="{FF2B5EF4-FFF2-40B4-BE49-F238E27FC236}">
                <a16:creationId xmlns:a16="http://schemas.microsoft.com/office/drawing/2014/main" id="{5C982822-086C-1056-81BD-C21530E1AE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079" y="4843462"/>
            <a:ext cx="2800350" cy="143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urrent (from January 20, 2021)">
            <a:extLst>
              <a:ext uri="{FF2B5EF4-FFF2-40B4-BE49-F238E27FC236}">
                <a16:creationId xmlns:a16="http://schemas.microsoft.com/office/drawing/2014/main" id="{FCA3E940-E64F-CC5E-84DA-D7A8A481A1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4843461"/>
            <a:ext cx="2800350" cy="143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3A10785-853E-D97A-8EF1-6E132A3627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60938" y="2035997"/>
            <a:ext cx="457200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5512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3548C-7302-F81A-55CB-B027A1341F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6045" y="381000"/>
            <a:ext cx="5937755" cy="1188720"/>
          </a:xfrm>
        </p:spPr>
        <p:txBody>
          <a:bodyPr/>
          <a:lstStyle/>
          <a:p>
            <a:r>
              <a:rPr lang="en-US" dirty="0"/>
              <a:t>117</a:t>
            </a:r>
            <a:r>
              <a:rPr lang="en-US" baseline="30000" dirty="0"/>
              <a:t>th</a:t>
            </a:r>
            <a:r>
              <a:rPr lang="en-US" dirty="0"/>
              <a:t> Policy &amp; Politics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966C6D-23D5-F0F2-F682-6BA2E72666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1" y="1676400"/>
            <a:ext cx="4038600" cy="4800599"/>
          </a:xfrm>
        </p:spPr>
        <p:txBody>
          <a:bodyPr>
            <a:normAutofit/>
          </a:bodyPr>
          <a:lstStyle/>
          <a:p>
            <a:pPr>
              <a:buClrTx/>
            </a:pPr>
            <a:r>
              <a:rPr lang="en-US" dirty="0"/>
              <a:t>Major legislation enacted:</a:t>
            </a:r>
          </a:p>
          <a:p>
            <a:pPr lvl="1">
              <a:buClrTx/>
            </a:pPr>
            <a:r>
              <a:rPr lang="en-US" dirty="0"/>
              <a:t> American Rescue Plan</a:t>
            </a:r>
          </a:p>
          <a:p>
            <a:pPr lvl="1">
              <a:buClrTx/>
            </a:pPr>
            <a:r>
              <a:rPr lang="en-US" dirty="0"/>
              <a:t>PPP Extension</a:t>
            </a:r>
          </a:p>
          <a:p>
            <a:pPr lvl="1">
              <a:buClrTx/>
            </a:pPr>
            <a:r>
              <a:rPr lang="en-US" dirty="0"/>
              <a:t>Juneteenth National Independence Day</a:t>
            </a:r>
          </a:p>
          <a:p>
            <a:pPr lvl="1">
              <a:buClrTx/>
            </a:pPr>
            <a:r>
              <a:rPr lang="en-US" dirty="0"/>
              <a:t>Infrastructure bill</a:t>
            </a:r>
          </a:p>
          <a:p>
            <a:pPr lvl="1">
              <a:buClrTx/>
            </a:pPr>
            <a:r>
              <a:rPr lang="en-US" dirty="0"/>
              <a:t>Anti-lynching legislation</a:t>
            </a:r>
          </a:p>
          <a:p>
            <a:pPr lvl="1">
              <a:buClrTx/>
            </a:pPr>
            <a:r>
              <a:rPr lang="en-US" dirty="0"/>
              <a:t>Postal Service Reform</a:t>
            </a:r>
          </a:p>
          <a:p>
            <a:pPr lvl="1">
              <a:buClrTx/>
            </a:pPr>
            <a:r>
              <a:rPr lang="en-US" dirty="0"/>
              <a:t>Ukraine lend-lease</a:t>
            </a:r>
          </a:p>
          <a:p>
            <a:pPr lvl="1">
              <a:buClrTx/>
            </a:pPr>
            <a:r>
              <a:rPr lang="en-US" dirty="0"/>
              <a:t>CHIPS</a:t>
            </a:r>
          </a:p>
          <a:p>
            <a:pPr lvl="1">
              <a:buClrTx/>
            </a:pPr>
            <a:r>
              <a:rPr lang="en-US" dirty="0"/>
              <a:t>Gun control</a:t>
            </a:r>
          </a:p>
          <a:p>
            <a:pPr lvl="1">
              <a:buClrTx/>
            </a:pPr>
            <a:r>
              <a:rPr lang="en-US" dirty="0"/>
              <a:t>Inflation Reduction Act</a:t>
            </a:r>
          </a:p>
          <a:p>
            <a:pPr lvl="1">
              <a:buClrTx/>
            </a:pPr>
            <a:r>
              <a:rPr lang="en-US" dirty="0"/>
              <a:t>Ratified Sweden/Finland NATO Treaty</a:t>
            </a:r>
          </a:p>
          <a:p>
            <a:pPr lvl="1">
              <a:buClrTx/>
            </a:pP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B14AD7E-982E-2636-4D00-232D261A0860}"/>
              </a:ext>
            </a:extLst>
          </p:cNvPr>
          <p:cNvSpPr txBox="1">
            <a:spLocks/>
          </p:cNvSpPr>
          <p:nvPr/>
        </p:nvSpPr>
        <p:spPr>
          <a:xfrm>
            <a:off x="4512527" y="1676401"/>
            <a:ext cx="4038600" cy="48005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44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59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en-US" dirty="0"/>
              <a:t>Major political activity:</a:t>
            </a:r>
          </a:p>
          <a:p>
            <a:pPr lvl="1">
              <a:buClrTx/>
            </a:pPr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impeachment of President Trump</a:t>
            </a:r>
          </a:p>
          <a:p>
            <a:pPr lvl="1">
              <a:buClrTx/>
            </a:pPr>
            <a:r>
              <a:rPr lang="en-US" dirty="0"/>
              <a:t>January 6</a:t>
            </a:r>
            <a:r>
              <a:rPr lang="en-US" baseline="30000" dirty="0"/>
              <a:t>th</a:t>
            </a:r>
            <a:r>
              <a:rPr lang="en-US" dirty="0"/>
              <a:t> Committee</a:t>
            </a:r>
          </a:p>
          <a:p>
            <a:pPr lvl="1">
              <a:buClrTx/>
            </a:pPr>
            <a:r>
              <a:rPr lang="en-US" dirty="0"/>
              <a:t>Attempted filibuster reform</a:t>
            </a:r>
          </a:p>
          <a:p>
            <a:pPr lvl="1">
              <a:buClrTx/>
            </a:pPr>
            <a:r>
              <a:rPr lang="en-US" dirty="0"/>
              <a:t>Punished Rep. MTG and Rep. </a:t>
            </a:r>
            <a:r>
              <a:rPr lang="en-US" dirty="0" err="1"/>
              <a:t>Gosar</a:t>
            </a:r>
            <a:endParaRPr lang="en-US" dirty="0"/>
          </a:p>
          <a:p>
            <a:pPr lvl="1">
              <a:buClrTx/>
            </a:pPr>
            <a:r>
              <a:rPr lang="en-US" dirty="0"/>
              <a:t>Enforced congressional subpoenas</a:t>
            </a:r>
          </a:p>
          <a:p>
            <a:pPr lvl="1">
              <a:buClrTx/>
            </a:pPr>
            <a:r>
              <a:rPr lang="en-US" dirty="0"/>
              <a:t>Confirmed Ketanji Brown Jackson to SCOTUS</a:t>
            </a:r>
          </a:p>
        </p:txBody>
      </p:sp>
    </p:spTree>
    <p:extLst>
      <p:ext uri="{BB962C8B-B14F-4D97-AF65-F5344CB8AC3E}">
        <p14:creationId xmlns:p14="http://schemas.microsoft.com/office/powerpoint/2010/main" val="34119715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3548C-7302-F81A-55CB-B027A1341F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6045" y="381000"/>
            <a:ext cx="5937755" cy="1188720"/>
          </a:xfrm>
        </p:spPr>
        <p:txBody>
          <a:bodyPr/>
          <a:lstStyle/>
          <a:p>
            <a:r>
              <a:rPr lang="en-US" dirty="0"/>
              <a:t>Moving into the Midterms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966C6D-23D5-F0F2-F682-6BA2E72666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905000"/>
            <a:ext cx="8077199" cy="4571999"/>
          </a:xfrm>
        </p:spPr>
        <p:txBody>
          <a:bodyPr/>
          <a:lstStyle/>
          <a:p>
            <a:pPr>
              <a:buClrTx/>
            </a:pPr>
            <a:r>
              <a:rPr lang="en-US" dirty="0"/>
              <a:t>Midterm election fundamentals</a:t>
            </a:r>
          </a:p>
          <a:p>
            <a:pPr lvl="1">
              <a:buClrTx/>
            </a:pPr>
            <a:r>
              <a:rPr lang="en-US" dirty="0"/>
              <a:t>President’s party almost always lose seats.</a:t>
            </a:r>
          </a:p>
          <a:p>
            <a:pPr lvl="1">
              <a:buClrTx/>
            </a:pPr>
            <a:r>
              <a:rPr lang="en-US" dirty="0"/>
              <a:t>Presidential approval matters</a:t>
            </a:r>
          </a:p>
          <a:p>
            <a:pPr lvl="1">
              <a:buClrTx/>
            </a:pPr>
            <a:r>
              <a:rPr lang="en-US" dirty="0"/>
              <a:t>Perceptions of the economy matter</a:t>
            </a:r>
          </a:p>
          <a:p>
            <a:pPr>
              <a:buClrTx/>
            </a:pPr>
            <a:endParaRPr lang="en-US" dirty="0"/>
          </a:p>
          <a:p>
            <a:pPr>
              <a:buClrTx/>
            </a:pPr>
            <a:r>
              <a:rPr lang="en-US" dirty="0"/>
              <a:t>2022 midterm outlook</a:t>
            </a:r>
          </a:p>
          <a:p>
            <a:pPr lvl="1">
              <a:buClrTx/>
            </a:pPr>
            <a:r>
              <a:rPr lang="en-US" dirty="0"/>
              <a:t>Republicans poised to win 15-25 House seats</a:t>
            </a:r>
          </a:p>
          <a:p>
            <a:pPr lvl="1">
              <a:buClrTx/>
            </a:pPr>
            <a:r>
              <a:rPr lang="en-US" dirty="0"/>
              <a:t>Democrats may hold the Senate.</a:t>
            </a:r>
          </a:p>
          <a:p>
            <a:pPr lvl="2">
              <a:buClrTx/>
            </a:pPr>
            <a:r>
              <a:rPr lang="en-US" dirty="0"/>
              <a:t>Candidate quality issues in PA, AZ, GA.</a:t>
            </a:r>
          </a:p>
          <a:p>
            <a:pPr lvl="1">
              <a:buClrTx/>
            </a:pPr>
            <a:r>
              <a:rPr lang="en-US" dirty="0"/>
              <a:t>Democrats won NY-19 special</a:t>
            </a:r>
          </a:p>
          <a:p>
            <a:pPr lvl="1">
              <a:buClrTx/>
            </a:pPr>
            <a:r>
              <a:rPr lang="en-US" dirty="0"/>
              <a:t>Normally favorable R environment somewhat muted.</a:t>
            </a:r>
          </a:p>
          <a:p>
            <a:pPr lvl="2">
              <a:buClrTx/>
            </a:pPr>
            <a:r>
              <a:rPr lang="en-US" dirty="0"/>
              <a:t>(for now)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87659C8-AA14-A013-B22A-B928429EA2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7080" y="3581400"/>
            <a:ext cx="3148621" cy="3230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7754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3548C-7302-F81A-55CB-B027A1341F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6045" y="381000"/>
            <a:ext cx="5937755" cy="1188720"/>
          </a:xfrm>
        </p:spPr>
        <p:txBody>
          <a:bodyPr/>
          <a:lstStyle/>
          <a:p>
            <a:r>
              <a:rPr lang="en-US" dirty="0"/>
              <a:t>The lame duck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966C6D-23D5-F0F2-F682-6BA2E72666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905000"/>
            <a:ext cx="8077199" cy="4571999"/>
          </a:xfrm>
        </p:spPr>
        <p:txBody>
          <a:bodyPr/>
          <a:lstStyle/>
          <a:p>
            <a:pPr>
              <a:buClrTx/>
            </a:pPr>
            <a:r>
              <a:rPr lang="en-US" dirty="0"/>
              <a:t>Period after election very productive in recent congresses</a:t>
            </a:r>
          </a:p>
          <a:p>
            <a:pPr>
              <a:buClrTx/>
            </a:pPr>
            <a:r>
              <a:rPr lang="en-US" dirty="0"/>
              <a:t>Omnibus legislating</a:t>
            </a:r>
          </a:p>
          <a:p>
            <a:pPr lvl="1">
              <a:buClrTx/>
            </a:pPr>
            <a:r>
              <a:rPr lang="en-US" dirty="0"/>
              <a:t>Appropriations</a:t>
            </a:r>
          </a:p>
          <a:p>
            <a:pPr lvl="1">
              <a:buClrTx/>
            </a:pPr>
            <a:r>
              <a:rPr lang="en-US" dirty="0"/>
              <a:t>Various bills (gay marriage + various other working bills)</a:t>
            </a:r>
          </a:p>
        </p:txBody>
      </p:sp>
    </p:spTree>
    <p:extLst>
      <p:ext uri="{BB962C8B-B14F-4D97-AF65-F5344CB8AC3E}">
        <p14:creationId xmlns:p14="http://schemas.microsoft.com/office/powerpoint/2010/main" val="1979531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64ECA3-2697-07F9-900D-09E3470BE5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964692"/>
            <a:ext cx="7696200" cy="1188720"/>
          </a:xfrm>
        </p:spPr>
        <p:txBody>
          <a:bodyPr/>
          <a:lstStyle/>
          <a:p>
            <a:r>
              <a:rPr lang="en-US" dirty="0"/>
              <a:t>Political Dynamics of 117</a:t>
            </a:r>
            <a:r>
              <a:rPr lang="en-US" baseline="30000" dirty="0"/>
              <a:t>th</a:t>
            </a:r>
            <a:r>
              <a:rPr lang="en-US" dirty="0"/>
              <a:t> Congress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07A11D-B260-4BBD-AC67-7B4315A37D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2638045"/>
            <a:ext cx="7696199" cy="3101983"/>
          </a:xfrm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sz="2400" dirty="0"/>
              <a:t>Broad Features</a:t>
            </a:r>
          </a:p>
          <a:p>
            <a:pPr lvl="1">
              <a:buClr>
                <a:schemeClr val="tx1"/>
              </a:buClr>
            </a:pPr>
            <a:r>
              <a:rPr lang="en-US" sz="2000" dirty="0"/>
              <a:t>Polarization</a:t>
            </a:r>
          </a:p>
          <a:p>
            <a:pPr lvl="1">
              <a:buClr>
                <a:schemeClr val="tx1"/>
              </a:buClr>
            </a:pPr>
            <a:r>
              <a:rPr lang="en-US" sz="2000" dirty="0"/>
              <a:t>Information explosion</a:t>
            </a:r>
          </a:p>
          <a:p>
            <a:pPr lvl="1">
              <a:buClr>
                <a:schemeClr val="tx1"/>
              </a:buClr>
            </a:pPr>
            <a:r>
              <a:rPr lang="en-US" sz="2000" dirty="0"/>
              <a:t>Centralization</a:t>
            </a:r>
          </a:p>
          <a:p>
            <a:pPr>
              <a:buClr>
                <a:schemeClr val="tx1"/>
              </a:buClr>
            </a:pPr>
            <a:endParaRPr lang="en-US" sz="2400" dirty="0"/>
          </a:p>
          <a:p>
            <a:pPr>
              <a:buClr>
                <a:schemeClr val="tx1"/>
              </a:buClr>
            </a:pPr>
            <a:r>
              <a:rPr lang="en-US" sz="2400" dirty="0"/>
              <a:t>117</a:t>
            </a:r>
            <a:r>
              <a:rPr lang="en-US" sz="2400" baseline="30000" dirty="0"/>
              <a:t>th</a:t>
            </a:r>
            <a:r>
              <a:rPr lang="en-US" sz="2400" dirty="0"/>
              <a:t> Congress &amp; beyond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C409C3C-7C0B-685C-1562-A8E5FF2089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8600" y="5486400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1970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707136" y="182881"/>
            <a:ext cx="7729728" cy="1188720"/>
          </a:xfrm>
        </p:spPr>
        <p:txBody>
          <a:bodyPr/>
          <a:lstStyle/>
          <a:p>
            <a:r>
              <a:rPr lang="en-US" dirty="0"/>
              <a:t>Polarization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5162974"/>
              </p:ext>
            </p:extLst>
          </p:nvPr>
        </p:nvGraphicFramePr>
        <p:xfrm>
          <a:off x="228600" y="1637273"/>
          <a:ext cx="8458200" cy="4754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Voteview.com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DD3B539-2160-443D-ABF7-DAAE31ABC8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3655" y="5429309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0883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dirty="0"/>
              <a:t>1976 Presidential Election</a:t>
            </a:r>
          </a:p>
        </p:txBody>
      </p:sp>
      <p:pic>
        <p:nvPicPr>
          <p:cNvPr id="1026" name="Picture 2" descr="https://upload.wikimedia.org/wikipedia/commons/thumb/6/6f/1976nationwidecountymapshadedbyvoteshare.svg/500px-1976nationwidecountymapshadedbyvoteshare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133601"/>
            <a:ext cx="6553200" cy="4154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52B00CE-CE7B-4C45-899E-55BE333587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8600" y="5638800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1781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90599" y="457200"/>
            <a:ext cx="7010401" cy="1143000"/>
          </a:xfrm>
        </p:spPr>
        <p:txBody>
          <a:bodyPr/>
          <a:lstStyle/>
          <a:p>
            <a:r>
              <a:rPr lang="en-US" dirty="0"/>
              <a:t>2020 Presidential Election</a:t>
            </a:r>
          </a:p>
        </p:txBody>
      </p:sp>
      <p:pic>
        <p:nvPicPr>
          <p:cNvPr id="4" name="Picture 4" descr="File:2020 United States presidential election results map by county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017" y="2057400"/>
            <a:ext cx="6607965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9340E3-D9C5-416A-A43F-ABAF3FE7B4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9166" y="5486400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980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707136" y="182881"/>
            <a:ext cx="7729728" cy="1188720"/>
          </a:xfrm>
        </p:spPr>
        <p:txBody>
          <a:bodyPr/>
          <a:lstStyle/>
          <a:p>
            <a:r>
              <a:rPr lang="en-US" dirty="0"/>
              <a:t>Overlap of the parties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18163" y="6033217"/>
            <a:ext cx="2065310" cy="323968"/>
          </a:xfrm>
        </p:spPr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Source: Andris, Lee, Hamilton, Martino, Gunning, Selden, 2015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DD3B539-2160-443D-ABF7-DAAE31ABC8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3655" y="5429309"/>
            <a:ext cx="1028700" cy="11334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DC518DE-E805-4BC8-581C-FD4236091E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2275" y="1563892"/>
            <a:ext cx="3959449" cy="5096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9583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0A5FE-C233-403B-8804-B74680BF6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364855"/>
            <a:ext cx="7315200" cy="1188720"/>
          </a:xfrm>
        </p:spPr>
        <p:txBody>
          <a:bodyPr/>
          <a:lstStyle/>
          <a:p>
            <a:r>
              <a:rPr lang="en-US" dirty="0"/>
              <a:t>Information Explosion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A9BDA1-11CE-4402-91B3-789A6C5259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4238" y="5562600"/>
            <a:ext cx="1028700" cy="11334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61F1C52-4319-43EC-828F-8B2E8E2D26B1}"/>
              </a:ext>
            </a:extLst>
          </p:cNvPr>
          <p:cNvSpPr txBox="1"/>
          <p:nvPr/>
        </p:nvSpPr>
        <p:spPr>
          <a:xfrm>
            <a:off x="304800" y="2057402"/>
            <a:ext cx="8305800" cy="27392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Media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Broadcast media.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1950s:  ABC, CBS, NBC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Today: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Internet &amp; Social Media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DAD6DDD-053C-4732-9B84-50F4C333C2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2959" y="1909891"/>
            <a:ext cx="1371600" cy="68148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5396C5E-DBDC-4BD1-8B8F-EEB35CA379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0600" y="3182936"/>
            <a:ext cx="1422400" cy="14224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B3D2048-E03F-4865-8991-53B67DED85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0398" y="1865528"/>
            <a:ext cx="1701800" cy="11938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F314DA4-A7E9-4589-9213-3353FEDFFD7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52127" y="3508937"/>
            <a:ext cx="2480811" cy="75768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9F1D40D-867F-4185-B55C-4994CBBB994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24930" y="3570896"/>
            <a:ext cx="2933700" cy="6858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A9CB464-A3EE-4E66-858A-10FEB277DA3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02212" y="1777337"/>
            <a:ext cx="1176565" cy="1176565"/>
          </a:xfrm>
          <a:prstGeom prst="rect">
            <a:avLst/>
          </a:prstGeom>
        </p:spPr>
      </p:pic>
      <p:pic>
        <p:nvPicPr>
          <p:cNvPr id="1034" name="Picture 10" descr="Transparent Twitter Logo PNG Square 2021 | Pnggrid">
            <a:extLst>
              <a:ext uri="{FF2B5EF4-FFF2-40B4-BE49-F238E27FC236}">
                <a16:creationId xmlns:a16="http://schemas.microsoft.com/office/drawing/2014/main" id="{7CCC1436-6EAE-4BCA-94DB-D6C8CDEBEE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053" y="5022695"/>
            <a:ext cx="1287412" cy="1287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Facebook - Wikipedia">
            <a:extLst>
              <a:ext uri="{FF2B5EF4-FFF2-40B4-BE49-F238E27FC236}">
                <a16:creationId xmlns:a16="http://schemas.microsoft.com/office/drawing/2014/main" id="{EA09BCEB-15D6-474A-8E8E-CFC0D470C3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4902" y="5036090"/>
            <a:ext cx="1287412" cy="1287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YouTube is getting a new logo every week this month – here's why | Creative  Bloq">
            <a:extLst>
              <a:ext uri="{FF2B5EF4-FFF2-40B4-BE49-F238E27FC236}">
                <a16:creationId xmlns:a16="http://schemas.microsoft.com/office/drawing/2014/main" id="{544B70D4-7C29-473F-A382-A513E0BD03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9613" y="4963302"/>
            <a:ext cx="2504188" cy="1406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082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3BB00-05DD-F7D7-FB5C-2E068AB24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3122" y="609600"/>
            <a:ext cx="5937755" cy="1188720"/>
          </a:xfrm>
        </p:spPr>
        <p:txBody>
          <a:bodyPr/>
          <a:lstStyle/>
          <a:p>
            <a:r>
              <a:rPr lang="en-US" dirty="0"/>
              <a:t>Centralization</a:t>
            </a:r>
          </a:p>
        </p:txBody>
      </p:sp>
      <p:pic>
        <p:nvPicPr>
          <p:cNvPr id="2050" name="Picture 2" descr="How Schumer explains his Senate dilemma - CNNPolitics">
            <a:extLst>
              <a:ext uri="{FF2B5EF4-FFF2-40B4-BE49-F238E27FC236}">
                <a16:creationId xmlns:a16="http://schemas.microsoft.com/office/drawing/2014/main" id="{1983F4F9-F103-AEEA-8C74-7C31DB64D6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776246"/>
            <a:ext cx="4214864" cy="2371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Nancy Pelosi reelected as House speaker as Democratic majority narrows">
            <a:extLst>
              <a:ext uri="{FF2B5EF4-FFF2-40B4-BE49-F238E27FC236}">
                <a16:creationId xmlns:a16="http://schemas.microsoft.com/office/drawing/2014/main" id="{345CA70D-2703-A991-0177-E00BFF7AFF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1" y="2590799"/>
            <a:ext cx="4114800" cy="2742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96880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B6210-90F5-BC44-9925-707A728C9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384603"/>
            <a:ext cx="7391400" cy="1188720"/>
          </a:xfrm>
        </p:spPr>
        <p:txBody>
          <a:bodyPr/>
          <a:lstStyle/>
          <a:p>
            <a:r>
              <a:rPr lang="en-US" dirty="0"/>
              <a:t>Narrow Majorities and continuous campaigns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D71B02-BD86-A04D-A13E-85BF4C7AD9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C77DA1-97C4-534D-8AFF-2AE14909ED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657" y="1908315"/>
            <a:ext cx="8125991" cy="4469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447169"/>
      </p:ext>
    </p:extLst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A6B727"/>
      </a:accent1>
      <a:accent2>
        <a:srgbClr val="418AB3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A425FB89-E954-4A2A-81DC-D90804A94DB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13183</TotalTime>
  <Words>281</Words>
  <Application>Microsoft Office PowerPoint</Application>
  <PresentationFormat>On-screen Show (4:3)</PresentationFormat>
  <Paragraphs>76</Paragraphs>
  <Slides>13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Gill Sans MT</vt:lpstr>
      <vt:lpstr>Parcel</vt:lpstr>
      <vt:lpstr>Political Dynamics of 117th Congress</vt:lpstr>
      <vt:lpstr>Political Dynamics of 117th Congress</vt:lpstr>
      <vt:lpstr>Polarization</vt:lpstr>
      <vt:lpstr>1976 Presidential Election</vt:lpstr>
      <vt:lpstr>2020 Presidential Election</vt:lpstr>
      <vt:lpstr>Overlap of the parties</vt:lpstr>
      <vt:lpstr>Information Explosion</vt:lpstr>
      <vt:lpstr>Centralization</vt:lpstr>
      <vt:lpstr>Narrow Majorities and continuous campaigns</vt:lpstr>
      <vt:lpstr>117th Congress</vt:lpstr>
      <vt:lpstr>117th Policy &amp; Politics</vt:lpstr>
      <vt:lpstr>Moving into the Midterms</vt:lpstr>
      <vt:lpstr>The lame duck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Partisan Polarization</dc:title>
  <dc:creator>Marian Currinder</dc:creator>
  <cp:lastModifiedBy>Josh Huder</cp:lastModifiedBy>
  <cp:revision>121</cp:revision>
  <cp:lastPrinted>2019-03-06T13:17:13Z</cp:lastPrinted>
  <dcterms:created xsi:type="dcterms:W3CDTF">2012-09-26T19:02:53Z</dcterms:created>
  <dcterms:modified xsi:type="dcterms:W3CDTF">2022-08-30T14:08:04Z</dcterms:modified>
</cp:coreProperties>
</file>