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9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9" r:id="rId14"/>
    <p:sldId id="290" r:id="rId15"/>
    <p:sldId id="267" r:id="rId16"/>
    <p:sldId id="291" r:id="rId17"/>
    <p:sldId id="292" r:id="rId18"/>
    <p:sldId id="268" r:id="rId19"/>
    <p:sldId id="269" r:id="rId20"/>
    <p:sldId id="270" r:id="rId21"/>
    <p:sldId id="271" r:id="rId22"/>
    <p:sldId id="272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93" r:id="rId32"/>
    <p:sldId id="282" r:id="rId33"/>
    <p:sldId id="283" r:id="rId34"/>
    <p:sldId id="284" r:id="rId35"/>
    <p:sldId id="285" r:id="rId36"/>
    <p:sldId id="286" r:id="rId37"/>
    <p:sldId id="287" r:id="rId38"/>
    <p:sldId id="288" r:id="rId3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39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87325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Recommendation: president, treasurer, vice-president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Different from SALES &amp; USE TAX EXEMPTION CERTIFICATE.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treasurer@mccpta.org" TargetMode="External"/><Relationship Id="rId2" Type="http://schemas.openxmlformats.org/officeDocument/2006/relationships/hyperlink" Target="mailto:info@mdpta.org" TargetMode="Externa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dpta.org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dpta.org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bookkeeper@mdpta.org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dpta.org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bookkeeper@mdpta.org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dpta.org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bookkeeper@mdpta.org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ffice@mccpt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Treasurer@mccpta.or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390275" y="1228875"/>
            <a:ext cx="6331500" cy="1542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Treasurer Training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July 2020</a:t>
            </a:r>
            <a:endParaRPr lang="e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53450" y="1830975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Policies &amp; Procedures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813625" y="195475"/>
            <a:ext cx="4045200" cy="4691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State &amp; Federal Laws</a:t>
            </a:r>
            <a:r>
              <a:rPr lang="en"/>
              <a:t>: Particularly those governing non-profit, 501(c)(3) organizations</a:t>
            </a:r>
          </a:p>
          <a:p>
            <a:pPr lvl="0">
              <a:spcBef>
                <a:spcPts val="0"/>
              </a:spcBef>
              <a:buNone/>
            </a:pPr>
            <a:r>
              <a:rPr lang="en" u="sng"/>
              <a:t>Maryland PTA</a:t>
            </a:r>
            <a:r>
              <a:rPr lang="en"/>
              <a:t>: Policies &amp; Procedures outlined in </a:t>
            </a:r>
            <a:r>
              <a:rPr lang="en" i="1"/>
              <a:t>Cash Encounters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Your PTA’s </a:t>
            </a:r>
            <a:r>
              <a:rPr lang="en" u="sng"/>
              <a:t>Bylaws</a:t>
            </a:r>
            <a:r>
              <a:rPr lang="en"/>
              <a:t> and </a:t>
            </a:r>
            <a:r>
              <a:rPr lang="en" u="sng"/>
              <a:t>Budget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Checks &amp; Cash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265500" y="867425"/>
            <a:ext cx="4045200" cy="1848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CHECKS &amp; OTHER NON-CASH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MDPTA Policies &amp; Procedures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No GoFundMe and other such fundraising accounts</a:t>
            </a:r>
            <a:r>
              <a:rPr lang="en-US" dirty="0"/>
              <a:t> * MDPTA is looking to change – expect to handle like PayPal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No electronic bank transactions*</a:t>
            </a:r>
          </a:p>
          <a:p>
            <a:pPr lvl="0">
              <a:spcBef>
                <a:spcPts val="0"/>
              </a:spcBef>
              <a:buNone/>
            </a:pPr>
            <a:r>
              <a:rPr lang="en" dirty="0"/>
              <a:t>* Exceptions include: Sources such as PayPal/Square funds that are </a:t>
            </a:r>
            <a:r>
              <a:rPr lang="en" u="sng" dirty="0"/>
              <a:t>deposited directly</a:t>
            </a:r>
            <a:r>
              <a:rPr lang="en" dirty="0"/>
              <a:t> to PTA bank account.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D6FE-5C2C-0A4F-9C05-B895F16A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PayPal/Square, etc. 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8904F-0364-A349-806B-93324F620FF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 Page 43 of MDPTA Cash Encounters</a:t>
            </a:r>
          </a:p>
          <a:p>
            <a:r>
              <a:rPr lang="en-US" dirty="0"/>
              <a:t>PTA membership must approve the use of an online payment collection system.</a:t>
            </a:r>
          </a:p>
          <a:p>
            <a:r>
              <a:rPr lang="en-US" dirty="0"/>
              <a:t> Must be in PTA’s Name</a:t>
            </a:r>
          </a:p>
          <a:p>
            <a:r>
              <a:rPr lang="en-US" dirty="0"/>
              <a:t> Must link to PTA Bank account</a:t>
            </a:r>
          </a:p>
          <a:p>
            <a:r>
              <a:rPr lang="en-US" dirty="0"/>
              <a:t>All Funds must be deposited into Authorized PTA account</a:t>
            </a:r>
          </a:p>
        </p:txBody>
      </p:sp>
    </p:spTree>
    <p:extLst>
      <p:ext uri="{BB962C8B-B14F-4D97-AF65-F5344CB8AC3E}">
        <p14:creationId xmlns:p14="http://schemas.microsoft.com/office/powerpoint/2010/main" val="2817976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7D6FE-5C2C-0A4F-9C05-B895F16A5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PayPal/Square, etc.  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8904F-0364-A349-806B-93324F620FF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 Two Officers (signer on bank account and one non signer should have access to account</a:t>
            </a:r>
          </a:p>
          <a:p>
            <a:r>
              <a:rPr lang="en-US" dirty="0"/>
              <a:t>All revenue must be accounted and reported on monthly treasurer report</a:t>
            </a:r>
          </a:p>
          <a:p>
            <a:r>
              <a:rPr lang="en-US" dirty="0"/>
              <a:t>PayPal/Square statements should be printed and reconciled monthly </a:t>
            </a:r>
          </a:p>
          <a:p>
            <a:r>
              <a:rPr lang="en-US" dirty="0"/>
              <a:t>Treat all transactions as cash, follow same </a:t>
            </a:r>
            <a:r>
              <a:rPr lang="en-US"/>
              <a:t>financial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06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CASH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MDPTA Policies &amp; Procedures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4939500" y="268775"/>
            <a:ext cx="3837000" cy="4569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Two people (unrelated, not of the same household) always count cash.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Both sign and retain a copy of the PTA Cash Verification Form (p. </a:t>
            </a:r>
            <a:r>
              <a:rPr lang="en-US" sz="1600" dirty="0"/>
              <a:t>39)</a:t>
            </a:r>
            <a:endParaRPr lang="en" sz="1600" dirty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Cash  is never taken home, stored at school, deposited in any other account except the PTAs.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Use night deposit if necessary.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0BAA-A32E-C046-9B94-F7B2B5A7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BD77A-ADC1-5143-A6E2-224B2497D6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Page 45 of MDPTA Cash Encounters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E71BD-F4A6-7C4A-BC1D-E0D0A72EC56F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833302" y="611810"/>
            <a:ext cx="3837000" cy="3695100"/>
          </a:xfrm>
        </p:spPr>
        <p:txBody>
          <a:bodyPr/>
          <a:lstStyle/>
          <a:p>
            <a:r>
              <a:rPr lang="en-US" dirty="0"/>
              <a:t> Change in IRS Rules requires us to treat Gift Cards as Cash.  PTA can’t give cash away, therefore, raffling a gift card would equate to raffling cash.</a:t>
            </a:r>
          </a:p>
          <a:p>
            <a:r>
              <a:rPr lang="en-US" dirty="0"/>
              <a:t> Must use Gift Card Sheet to write total #of Cards received and value page 39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06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20BAA-A32E-C046-9B94-F7B2B5A73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Gift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ABD77A-ADC1-5143-A6E2-224B2497D6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Page 38 of MDPTA Cash Encounters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E71BD-F4A6-7C4A-BC1D-E0D0A72EC56F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/>
              <a:t>Follow same rules for tracking cash for gift cards.</a:t>
            </a:r>
          </a:p>
          <a:p>
            <a:r>
              <a:rPr lang="en-US" dirty="0"/>
              <a:t> If gift cards are donated, i.e., Office Depot to buy supplies. A disbursement form MUST be completed with receipts and attached, and sign so that the financial review committee can verify funds were spent appropriately </a:t>
            </a:r>
          </a:p>
          <a:p>
            <a:r>
              <a:rPr lang="en-US" dirty="0"/>
              <a:t> Gift cards can be collected and donated as part of teacher appreciation, note needs to ensure every teach staff receives one and is not over $25 each.</a:t>
            </a:r>
          </a:p>
        </p:txBody>
      </p:sp>
    </p:spTree>
    <p:extLst>
      <p:ext uri="{BB962C8B-B14F-4D97-AF65-F5344CB8AC3E}">
        <p14:creationId xmlns:p14="http://schemas.microsoft.com/office/powerpoint/2010/main" val="3075907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Expenses (Disbursements)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Must be in the budget!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Purpose? Amount?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Disbursement Request Form, p. </a:t>
            </a:r>
            <a:r>
              <a:rPr lang="en-US" dirty="0"/>
              <a:t>35</a:t>
            </a:r>
            <a:r>
              <a:rPr lang="en" dirty="0"/>
              <a:t>, signed by officer</a:t>
            </a:r>
            <a:r>
              <a:rPr lang="en-US" dirty="0"/>
              <a:t> – MCCPTA form located on web site Treasurer Corner link:</a:t>
            </a:r>
          </a:p>
          <a:p>
            <a:pPr marL="228600" lvl="0" rtl="0">
              <a:spcBef>
                <a:spcPts val="0"/>
              </a:spcBef>
              <a:buNone/>
            </a:pPr>
            <a:r>
              <a:rPr lang="en-US" dirty="0"/>
              <a:t>http://www.mccpta.org/treasurer-corner.html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Documentation: Receipt or invoice (e-copies are OK!)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 u="sng" dirty="0"/>
              <a:t>TWO SIGNATURES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dirty="0"/>
              <a:t>MDPTA Bylaws and our insurance carrier require that each check we write</a:t>
            </a:r>
            <a:br>
              <a:rPr lang="en" sz="3000" dirty="0"/>
            </a:br>
            <a:r>
              <a:rPr lang="en" sz="3000" dirty="0"/>
              <a:t>carry two signatures.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719292" y="708054"/>
            <a:ext cx="8002483" cy="382123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/>
            <a: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  <a:t>Our Mission: </a:t>
            </a:r>
            <a:b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</a:br>
            <a: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  <a:t>TO MAKE EVERY CHILD'S POTENTIAL A REALITY BY ENGAGING AND EMPOWERING FAMILIES </a:t>
            </a:r>
            <a:b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</a:br>
            <a: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  <a:t>AND COMMUNITIES TO ADVOCATE FOR ALL CHILDREN.</a:t>
            </a:r>
            <a:b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</a:br>
            <a:b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</a:b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HACER UNA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REALIDAD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EL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POTENCIAL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DE CADA NIÑO AL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COMPROMETER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Y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APODERAR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LAS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FAMILIAS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Y 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COMUNIDADES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PARA QUE </a:t>
            </a:r>
            <a:r>
              <a:rPr lang="en-US" sz="2700" b="0" i="1" u="none" strike="noStrike" cap="all" dirty="0" err="1">
                <a:solidFill>
                  <a:schemeClr val="bg1"/>
                </a:solidFill>
                <a:effectLst/>
                <a:latin typeface="Francois One"/>
              </a:rPr>
              <a:t>INTERCEDAN</a:t>
            </a:r>
            <a:r>
              <a:rPr lang="en-US" sz="2700" b="0" i="1" u="none" strike="noStrike" cap="all" dirty="0">
                <a:solidFill>
                  <a:schemeClr val="bg1"/>
                </a:solidFill>
                <a:effectLst/>
                <a:latin typeface="Francois One"/>
              </a:rPr>
              <a:t> POR TODOS LOS NIÑOS.</a:t>
            </a:r>
            <a:br>
              <a:rPr lang="en-US" sz="2700" b="0" i="0" u="none" strike="noStrike" cap="all" dirty="0">
                <a:solidFill>
                  <a:schemeClr val="bg1"/>
                </a:solidFill>
                <a:effectLst/>
                <a:latin typeface="Francois One"/>
              </a:rPr>
            </a:br>
            <a:endParaRPr sz="27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lang="en" sz="2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187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Checks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Disbursements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No counter checks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No credit/debit cards (shred them.)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All checks signed by two signatories (unrelated, not in the same household)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PTA payments are </a:t>
            </a:r>
            <a:r>
              <a:rPr lang="en" sz="1600" u="sng" dirty="0"/>
              <a:t>only</a:t>
            </a:r>
            <a:r>
              <a:rPr lang="en" sz="1600" dirty="0"/>
              <a:t> made by check, never cash.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Documentation: Disbursement request, adherence to budget, receipts/invoices, signed.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06425" y="1172875"/>
            <a:ext cx="8296800" cy="3298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Assume good intentions, but . . 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Get documentation.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Fraud Prevention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r>
              <a:rPr lang="en" i="1" dirty="0"/>
              <a:t>Cash Encounters,</a:t>
            </a:r>
            <a:r>
              <a:rPr lang="en" dirty="0"/>
              <a:t> pp. </a:t>
            </a:r>
            <a:r>
              <a:rPr lang="en-US" dirty="0"/>
              <a:t>106</a:t>
            </a:r>
            <a:endParaRPr lang="en" dirty="0"/>
          </a:p>
        </p:txBody>
      </p:sp>
      <p:sp>
        <p:nvSpPr>
          <p:cNvPr id="168" name="Shape 168"/>
          <p:cNvSpPr txBox="1">
            <a:spLocks noGrp="1"/>
          </p:cNvSpPr>
          <p:nvPr>
            <p:ph type="body" idx="2"/>
          </p:nvPr>
        </p:nvSpPr>
        <p:spPr>
          <a:xfrm>
            <a:off x="4939500" y="366525"/>
            <a:ext cx="3837000" cy="4434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Monthly Treasurer’s Reports show activity since last report and comparison to budget.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Bank statements received by president, delivered to treasurer. (Sign/initial)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Monthly bank reconciliation, non-signatory officer to compare to treasurer’s report.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No blank checks.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No checks written to CASH.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Make all payments by check.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Your PTA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Budget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2"/>
          </p:nvPr>
        </p:nvSpPr>
        <p:spPr>
          <a:xfrm>
            <a:off x="4951550" y="650450"/>
            <a:ext cx="3837000" cy="39993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Prepare the budget: </a:t>
            </a:r>
            <a:r>
              <a:rPr lang="en" sz="1600" i="1" dirty="0"/>
              <a:t>Cash Encounters,</a:t>
            </a:r>
            <a:r>
              <a:rPr lang="en" sz="1600" dirty="0"/>
              <a:t> pp. </a:t>
            </a:r>
            <a:r>
              <a:rPr lang="en-US" sz="1600" dirty="0"/>
              <a:t>56</a:t>
            </a:r>
            <a:endParaRPr lang="en" sz="1600" dirty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Categorical (Sample, p. </a:t>
            </a:r>
            <a:r>
              <a:rPr lang="en-US" sz="1600" dirty="0"/>
              <a:t>63</a:t>
            </a:r>
            <a:r>
              <a:rPr lang="en" sz="1600" dirty="0"/>
              <a:t>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Line-Item (Sample, p. </a:t>
            </a:r>
            <a:r>
              <a:rPr lang="en-US" sz="1600" dirty="0"/>
              <a:t>62</a:t>
            </a:r>
            <a:r>
              <a:rPr lang="en" sz="1600" dirty="0"/>
              <a:t>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Proper Use of PTA Funds: </a:t>
            </a:r>
            <a:r>
              <a:rPr lang="en" sz="1600" i="1" dirty="0"/>
              <a:t>Cash Encounters</a:t>
            </a:r>
            <a:r>
              <a:rPr lang="en" sz="1600" dirty="0"/>
              <a:t>, pp. </a:t>
            </a:r>
            <a:r>
              <a:rPr lang="en-US" sz="1600" dirty="0"/>
              <a:t>77</a:t>
            </a:r>
            <a:endParaRPr lang="en" sz="1600" dirty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Plan Ahead: New budget could include summer expenses itemized for Board as part of carryover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Include Cluster &amp; Area expenses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06425" y="635300"/>
            <a:ext cx="8296800" cy="3860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Day-to-Day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Activities</a:t>
            </a:r>
          </a:p>
          <a:p>
            <a:pPr lvl="0" algn="l" rtl="0">
              <a:spcBef>
                <a:spcPts val="0"/>
              </a:spcBef>
              <a:buNone/>
            </a:pPr>
            <a:endParaRPr sz="3000"/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Bookkeeping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Income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Expenses</a:t>
            </a:r>
          </a:p>
          <a:p>
            <a:pPr marL="457200" lvl="0" indent="-419100" rtl="0">
              <a:spcBef>
                <a:spcPts val="0"/>
              </a:spcBef>
              <a:buSzPct val="100000"/>
              <a:buChar char="●"/>
            </a:pPr>
            <a:r>
              <a:rPr lang="en" sz="3000"/>
              <a:t>Reports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Bookkeeping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The systematic and accurate recording of the financial transactions of the association.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Cash Record/General Ledger, and associated Deposit Ledger and Disbursement Ledger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Accounting software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Treasurer Reports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Annual Financial Report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Income (Receipts)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/>
              <a:t>Sources</a:t>
            </a:r>
            <a:r>
              <a:rPr lang="en"/>
              <a:t>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Membership Dues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Donations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Fundraisers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Types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Check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Cash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MEMBERSHIP DUES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Maryland &amp; National</a:t>
            </a:r>
          </a:p>
          <a:p>
            <a:pPr lvl="0" algn="l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-US" dirty="0"/>
              <a:t>Membership payments via MemberHub (no longer getting cards in August) – </a:t>
            </a:r>
            <a:r>
              <a:rPr lang="en-US" dirty="0" err="1"/>
              <a:t>pp</a:t>
            </a:r>
            <a:r>
              <a:rPr lang="en-US" dirty="0"/>
              <a:t> 47; </a:t>
            </a:r>
            <a:r>
              <a:rPr lang="en-US" i="1" dirty="0"/>
              <a:t>can still mail in payments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$4.25 per member due to MDPTA ($2.25 forwarded to National by MDPTA)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Initial payment due to MDPTA by October 1, thereafter monthly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Work closely with Membership and Fundraising Chairs or VPs.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MEMBERSHIP DUES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MCCPTA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2"/>
          </p:nvPr>
        </p:nvSpPr>
        <p:spPr>
          <a:xfrm>
            <a:off x="4953000" y="514350"/>
            <a:ext cx="3837000" cy="39999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$1 per member, initial payment due October 1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Monthly thereafter, final payment due June </a:t>
            </a:r>
            <a:r>
              <a:rPr lang="en-US" dirty="0"/>
              <a:t>15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No statement mailed, use (NEW) form posted on MCCPTA website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 dirty="0"/>
              <a:t>New Mailing Address</a:t>
            </a:r>
            <a:r>
              <a:rPr lang="en" dirty="0"/>
              <a:t>:  P O Box 10754, 500 N Washington St, Rockville, MD, 20849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DONATIONS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Required Reporting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2"/>
          </p:nvPr>
        </p:nvSpPr>
        <p:spPr>
          <a:xfrm>
            <a:off x="4939500" y="390950"/>
            <a:ext cx="3837000" cy="40284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/>
              <a:t>Tax Acknowledgements</a:t>
            </a:r>
            <a:r>
              <a:rPr lang="en" dirty="0"/>
              <a:t>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Required for contributions over $75 </a:t>
            </a:r>
            <a:r>
              <a:rPr lang="en" i="1" dirty="0"/>
              <a:t>when donor receives goods or services</a:t>
            </a:r>
            <a:r>
              <a:rPr lang="en" dirty="0"/>
              <a:t>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Required for contributions over $250 </a:t>
            </a:r>
            <a:r>
              <a:rPr lang="en" i="1" dirty="0"/>
              <a:t>when donor receives no goods or services</a:t>
            </a:r>
            <a:r>
              <a:rPr lang="en" dirty="0"/>
              <a:t>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Recommendation: Do for  $75 or over, regardless.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Training Goal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410100" y="1211349"/>
            <a:ext cx="6321600" cy="3386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At the end of this session, you will: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Understand the duties &amp; responsibilities of being a PT(S)A Treasurer,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Know the tasks that must be completed by the treasurer,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Know where to find directions, instructions, and forms to go forward throughout the year, 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Know who to contact for help!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FUNDRAISERS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Contracts, Sales Tax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i="1" dirty="0"/>
              <a:t>Cash Encounters</a:t>
            </a:r>
            <a:r>
              <a:rPr lang="en" dirty="0"/>
              <a:t>, pp. </a:t>
            </a:r>
            <a:r>
              <a:rPr lang="en-US" dirty="0"/>
              <a:t>68</a:t>
            </a:r>
            <a:r>
              <a:rPr lang="en" dirty="0"/>
              <a:t> Includes information about contracts.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u="sng" dirty="0"/>
              <a:t>Sales &amp; Use Tax License Number</a:t>
            </a:r>
            <a:r>
              <a:rPr lang="en" dirty="0"/>
              <a:t>: Blanket Certificate of Resale. Must still report $0 tax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Sales of taxable merchandise paid directly to the vendor will incur sales tax, but the PTA is </a:t>
            </a:r>
            <a:r>
              <a:rPr lang="en" u="sng" dirty="0"/>
              <a:t>not</a:t>
            </a:r>
            <a:r>
              <a:rPr lang="en" dirty="0"/>
              <a:t> responsible for remitting.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D6365-200C-034A-B684-C8AE19A8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Non Profit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ECB8E-AC48-8F49-B9FF-44323A65E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 provided by IRS letter/Subordinate letter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0BBE7-452C-9D4E-95AE-67B784AD0D7B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724199"/>
            <a:ext cx="3837000" cy="3726419"/>
          </a:xfrm>
        </p:spPr>
        <p:txBody>
          <a:bodyPr/>
          <a:lstStyle/>
          <a:p>
            <a:r>
              <a:rPr lang="en-US" dirty="0"/>
              <a:t> Need Subordinate letter – MDPTA has a copy of each local’s subordinate letter –</a:t>
            </a:r>
            <a:r>
              <a:rPr lang="en-US" i="1" dirty="0"/>
              <a:t> please request a copy from the MDPTA office – </a:t>
            </a:r>
            <a:r>
              <a:rPr lang="en-US" i="1" dirty="0">
                <a:hlinkClick r:id="rId2"/>
              </a:rPr>
              <a:t>info@mdpta.org</a:t>
            </a:r>
            <a:endParaRPr lang="en-US" i="1" dirty="0"/>
          </a:p>
          <a:p>
            <a:r>
              <a:rPr lang="en-US" dirty="0"/>
              <a:t> Need Letter from IRS stating that MDPTA is a non profit (</a:t>
            </a:r>
            <a:r>
              <a:rPr lang="en-US" i="1" dirty="0"/>
              <a:t>sample is available – please contact </a:t>
            </a:r>
            <a:r>
              <a:rPr lang="en-US" i="1" dirty="0">
                <a:hlinkClick r:id="rId3"/>
              </a:rPr>
              <a:t>treasurer@mccpta.org</a:t>
            </a:r>
            <a:r>
              <a:rPr lang="en-US" i="1" dirty="0"/>
              <a:t> </a:t>
            </a:r>
            <a:r>
              <a:rPr lang="en-US" i="1"/>
              <a:t>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27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406425" y="1216600"/>
            <a:ext cx="8296800" cy="285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SOCA: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Standards of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Continuing Affiliation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20358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Annual Financial Report &amp; Review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(SOCA)</a:t>
            </a:r>
          </a:p>
        </p:txBody>
      </p:sp>
      <p:sp>
        <p:nvSpPr>
          <p:cNvPr id="235" name="Shape 23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End of Fiscal Year (July)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Copy to MDPTA, Deadline: October 31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Sample Annual Financial Report: MDPTA </a:t>
            </a:r>
            <a:r>
              <a:rPr lang="en" i="1" dirty="0"/>
              <a:t>Cash Encounters,</a:t>
            </a:r>
            <a:r>
              <a:rPr lang="en" dirty="0"/>
              <a:t> p.</a:t>
            </a:r>
            <a:r>
              <a:rPr lang="en-US" dirty="0"/>
              <a:t>93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Instructions: pp. </a:t>
            </a:r>
            <a:r>
              <a:rPr lang="en-US" dirty="0"/>
              <a:t>85-92 </a:t>
            </a:r>
            <a:r>
              <a:rPr lang="en-US" i="1" dirty="0"/>
              <a:t>Note you do not need to use sample forms in instructions if reports provided by accounting software.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* </a:t>
            </a:r>
            <a:r>
              <a:rPr lang="en-US" i="1" dirty="0"/>
              <a:t>Copies of forms will be available in training</a:t>
            </a:r>
            <a:endParaRPr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INSURANCE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(SOCA)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Deadline: June 30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Through MDPTA, 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www.mdpta.org</a:t>
            </a:r>
            <a:r>
              <a:rPr lang="en" dirty="0"/>
              <a:t> : Insurance, Enrollment Form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Note New Insurance Company this year - AIM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Bonding of officers included</a:t>
            </a:r>
          </a:p>
          <a:p>
            <a:pPr marL="457200" lvl="0" indent="-228600">
              <a:spcBef>
                <a:spcPts val="0"/>
              </a:spcBef>
            </a:pPr>
            <a:r>
              <a:rPr lang="en" dirty="0"/>
              <a:t>Download </a:t>
            </a:r>
            <a:r>
              <a:rPr lang="en" i="1" dirty="0"/>
              <a:t>Insurance &amp; Loss Prevention Guide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IRS Form 990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(SOCA)</a:t>
            </a:r>
          </a:p>
        </p:txBody>
      </p:sp>
      <p:sp>
        <p:nvSpPr>
          <p:cNvPr id="247" name="Shape 24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Deadline: November 15</a:t>
            </a:r>
            <a:endParaRPr lang="en-US" sz="1600" dirty="0"/>
          </a:p>
          <a:p>
            <a:pPr marL="457200" lvl="0" indent="-228600" rtl="0">
              <a:spcBef>
                <a:spcPts val="0"/>
              </a:spcBef>
            </a:pPr>
            <a:r>
              <a:rPr lang="en-US" sz="1600" dirty="0"/>
              <a:t>https://</a:t>
            </a:r>
            <a:r>
              <a:rPr lang="en-US" sz="1600" dirty="0" err="1"/>
              <a:t>www.irs.gov</a:t>
            </a:r>
            <a:r>
              <a:rPr lang="en-US" sz="1600" dirty="0"/>
              <a:t>/charities-non-profits/new-form-990-n-submission-website-now-open</a:t>
            </a:r>
            <a:endParaRPr lang="en" sz="1600" dirty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Submit to IRS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sz="1600" dirty="0"/>
              <a:t>Load copy to MDPTA via MemberHub, send email to </a:t>
            </a:r>
            <a:r>
              <a:rPr lang="en-US" sz="1600" dirty="0">
                <a:hlinkClick r:id="rId3"/>
              </a:rPr>
              <a:t>office@mdpta.org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bookkeeper@mdpta.org</a:t>
            </a:r>
            <a:r>
              <a:rPr lang="en-US" sz="1600" dirty="0"/>
              <a:t> to confirm receipt</a:t>
            </a:r>
            <a:endParaRPr lang="en" sz="1600" dirty="0"/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≤ $50K: 990N (e-postcard)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&gt;$50K-$199,999: Form 990 EZ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sz="1600" dirty="0"/>
              <a:t>≥ $200K: Form 990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277550" y="1349125"/>
            <a:ext cx="4045200" cy="2397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Charitable Organization Registration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(SOCA)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Deadline: December 31</a:t>
            </a:r>
            <a:r>
              <a:rPr lang="en-US" dirty="0"/>
              <a:t> </a:t>
            </a:r>
            <a:r>
              <a:rPr lang="en-US" i="1" dirty="0"/>
              <a:t>Note: State of Maryland will fine a late fee</a:t>
            </a:r>
            <a:endParaRPr lang="en-US" dirty="0"/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sos.maryland.gov</a:t>
            </a:r>
            <a:r>
              <a:rPr lang="en-US" dirty="0"/>
              <a:t>/Documents/AnnualUpdateForm.pdf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Submit to State of Maryland</a:t>
            </a:r>
          </a:p>
          <a:p>
            <a:pPr marL="457200" indent="-228600"/>
            <a:r>
              <a:rPr lang="en-US" sz="1800" dirty="0"/>
              <a:t>Load copy to MDPTA via MemberHub, send email to </a:t>
            </a:r>
            <a:r>
              <a:rPr lang="en-US" sz="1800" dirty="0">
                <a:hlinkClick r:id="rId3"/>
              </a:rPr>
              <a:t>office@mdpta.org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bookkeeper@mdpta.org</a:t>
            </a:r>
            <a:r>
              <a:rPr lang="en-US" sz="1800" dirty="0"/>
              <a:t> to confirm receipt</a:t>
            </a:r>
            <a:endParaRPr lang="en" sz="1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23127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 Property Tax Filing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(SOCA)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576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Deadline April 15</a:t>
            </a:r>
            <a:endParaRPr lang="en-US" dirty="0"/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Link to online filing: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-US" dirty="0"/>
              <a:t>https://</a:t>
            </a:r>
            <a:r>
              <a:rPr lang="en-US" dirty="0" err="1"/>
              <a:t>egov.maryland.gov</a:t>
            </a:r>
            <a:r>
              <a:rPr lang="en-US" dirty="0"/>
              <a:t>/BusinessExpress/</a:t>
            </a:r>
            <a:endParaRPr lang="en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Usually no tax due for PTAs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Must complete to maintain incorporation status</a:t>
            </a:r>
          </a:p>
          <a:p>
            <a:pPr marL="457200" lvl="0" indent="-228600">
              <a:spcBef>
                <a:spcPts val="0"/>
              </a:spcBef>
            </a:pPr>
            <a:r>
              <a:rPr lang="en-US" sz="1800" dirty="0"/>
              <a:t>Load copy to MDPTA via MemberHub, send email to </a:t>
            </a:r>
            <a:r>
              <a:rPr lang="en-US" sz="1800" dirty="0">
                <a:hlinkClick r:id="rId3"/>
              </a:rPr>
              <a:t>office@mdpta.org</a:t>
            </a:r>
            <a:r>
              <a:rPr lang="en-US" sz="1800" dirty="0"/>
              <a:t> and </a:t>
            </a:r>
            <a:r>
              <a:rPr lang="en-US" sz="1800" dirty="0">
                <a:hlinkClick r:id="rId4"/>
              </a:rPr>
              <a:t>bookkeeper@mdpta.org</a:t>
            </a:r>
            <a:r>
              <a:rPr lang="en-US" sz="1800" dirty="0"/>
              <a:t> to confirm receipt</a:t>
            </a:r>
            <a:endParaRPr lang="e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Q&amp;A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Questions/Answers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533741" y="1565151"/>
            <a:ext cx="6321600" cy="3002399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dirty="0"/>
              <a:t>OTHER TREASURERS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/>
              <a:t>Join the MCCPTA Treasurers E-list by sending email to:</a:t>
            </a:r>
            <a:endParaRPr lang="en-US" dirty="0"/>
          </a:p>
          <a:p>
            <a:pPr marL="457200" lvl="0" indent="0" rtl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office@mccpta.org</a:t>
            </a:r>
            <a:r>
              <a:rPr lang="en-US" dirty="0"/>
              <a:t>, with your name, local PTA name and role</a:t>
            </a: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MCCPTA TREASURER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/>
              <a:t>	</a:t>
            </a:r>
            <a:r>
              <a:rPr lang="en-US" dirty="0"/>
              <a:t>Khristy Kartsakalis </a:t>
            </a:r>
            <a:r>
              <a:rPr lang="en" dirty="0"/>
              <a:t>, 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Treasurer@mccpta.org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indent="457200" rtl="0">
              <a:spcBef>
                <a:spcPts val="0"/>
              </a:spcBef>
              <a:buNone/>
            </a:pPr>
            <a:r>
              <a:rPr lang="en" dirty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511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You need: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495600" y="1148425"/>
            <a:ext cx="6321600" cy="3530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FEIN (Federal Employer Identification Number)</a:t>
            </a:r>
          </a:p>
          <a:p>
            <a:pPr marL="457200" indent="-228600"/>
            <a:r>
              <a:rPr lang="en" dirty="0"/>
              <a:t>Maryland PTA:</a:t>
            </a:r>
            <a:r>
              <a:rPr lang="en-US" dirty="0"/>
              <a:t> Cash Encounters located at following link:</a:t>
            </a:r>
          </a:p>
          <a:p>
            <a:pPr marL="457200" indent="-228600"/>
            <a:r>
              <a:rPr lang="en-US" dirty="0"/>
              <a:t>https://mdpta.org/</a:t>
            </a:r>
            <a:r>
              <a:rPr lang="en-US" dirty="0" err="1"/>
              <a:t>wp-content</a:t>
            </a:r>
            <a:r>
              <a:rPr lang="en-US" dirty="0"/>
              <a:t>/uploads/2020/06/2020-2021-Cash-Encounters-Guide.pdf</a:t>
            </a:r>
            <a:endParaRPr lang="en" dirty="0"/>
          </a:p>
          <a:p>
            <a:pPr marL="457200" indent="-228600"/>
            <a:r>
              <a:rPr lang="en" dirty="0"/>
              <a:t>Treasurer files (contents listed in </a:t>
            </a:r>
            <a:r>
              <a:rPr lang="en" i="1" dirty="0"/>
              <a:t>Cash Encounters</a:t>
            </a:r>
            <a:r>
              <a:rPr lang="en" dirty="0"/>
              <a:t>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Logins: Usernames and passwords for your PTA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65500" y="1072075"/>
            <a:ext cx="4045200" cy="1915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Treasurer’s Duties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i="1" dirty="0"/>
              <a:t>MDPTA “Cash Encounters”</a:t>
            </a:r>
          </a:p>
          <a:p>
            <a:pPr lvl="0">
              <a:spcBef>
                <a:spcPts val="0"/>
              </a:spcBef>
              <a:buNone/>
            </a:pPr>
            <a:endParaRPr i="1"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Duties of the Treasurer, p. </a:t>
            </a:r>
            <a:r>
              <a:rPr lang="en-US" dirty="0"/>
              <a:t>25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457200" lvl="0" indent="-228600" rtl="0">
              <a:spcBef>
                <a:spcPts val="0"/>
              </a:spcBef>
            </a:pPr>
            <a:r>
              <a:rPr lang="en" dirty="0"/>
              <a:t>Principles of PTA Financial Management, p. </a:t>
            </a:r>
            <a:r>
              <a:rPr lang="en-US" dirty="0"/>
              <a:t>31</a:t>
            </a:r>
            <a:endParaRPr lang="en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65500" y="1718250"/>
            <a:ext cx="4045199" cy="1707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/>
              <a:t>FIDUCIARY RESPONSIBILITY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2"/>
          </p:nvPr>
        </p:nvSpPr>
        <p:spPr>
          <a:xfrm>
            <a:off x="4939500" y="6480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The TREASURER is the </a:t>
            </a:r>
            <a:r>
              <a:rPr lang="en" u="sng"/>
              <a:t>legally</a:t>
            </a:r>
            <a:r>
              <a:rPr lang="en"/>
              <a:t> responsible, authorized custodian, elected by members, to have charge of the funds of the PT(S)A.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BOARD is responsible for making sure the association is operating in a fiscally, financially, and legally sound manner.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06425" y="1144350"/>
            <a:ext cx="8296800" cy="2903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</a:pPr>
            <a:r>
              <a:rPr lang="en" sz="2400" dirty="0"/>
              <a:t>Board members, including the treasurer, are responsible for ensuring that the PT(S)A is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	</a:t>
            </a:r>
            <a:r>
              <a:rPr lang="en" sz="2400" dirty="0"/>
              <a:t>Maintaining proper financial records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" sz="2400" dirty="0"/>
              <a:t>Depositing money in a timely manner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" sz="2400" dirty="0"/>
              <a:t>Adhering to the budget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" sz="2400" dirty="0"/>
              <a:t>Complying with all legal and reporting functions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/>
              <a:t>It’s not your money!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1134</Words>
  <Application>Microsoft Office PowerPoint</Application>
  <PresentationFormat>On-screen Show (16:9)</PresentationFormat>
  <Paragraphs>176</Paragraphs>
  <Slides>38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Swiss</vt:lpstr>
      <vt:lpstr> Treasurer Training</vt:lpstr>
      <vt:lpstr>Our Mission:  TO MAKE EVERY CHILD'S POTENTIAL A REALITY BY ENGAGING AND EMPOWERING FAMILIES  AND COMMUNITIES TO ADVOCATE FOR ALL CHILDREN.  HACER UNA REALIDAD EL POTENCIAL DE CADA NIÑO AL COMPROMETER Y APODERAR LAS FAMILIAS Y COMUNIDADES PARA QUE INTERCEDAN POR TODOS LOS NIÑOS.  </vt:lpstr>
      <vt:lpstr>Training Goal</vt:lpstr>
      <vt:lpstr>Questions/Answers </vt:lpstr>
      <vt:lpstr>You need:</vt:lpstr>
      <vt:lpstr>Treasurer’s Duties</vt:lpstr>
      <vt:lpstr>FIDUCIARY RESPONSIBILITY</vt:lpstr>
      <vt:lpstr>Board members, including the treasurer, are responsible for ensuring that the PT(S)A is:   Maintaining proper financial records  Depositing money in a timely manner  Adhering to the budget  Complying with all legal and reporting functions</vt:lpstr>
      <vt:lpstr>It’s not your money!</vt:lpstr>
      <vt:lpstr>Policies &amp; Procedures</vt:lpstr>
      <vt:lpstr>Checks &amp; Cash</vt:lpstr>
      <vt:lpstr>CHECKS &amp; OTHER NON-CASH</vt:lpstr>
      <vt:lpstr>PayPal/Square, etc.  Process</vt:lpstr>
      <vt:lpstr>PayPal/Square, etc.  Process</vt:lpstr>
      <vt:lpstr>CASH</vt:lpstr>
      <vt:lpstr>Gift Cards</vt:lpstr>
      <vt:lpstr>Gift Cards</vt:lpstr>
      <vt:lpstr>Expenses (Disbursements)</vt:lpstr>
      <vt:lpstr>MDPTA Bylaws and our insurance carrier require that each check we write carry two signatures.</vt:lpstr>
      <vt:lpstr>Checks</vt:lpstr>
      <vt:lpstr>Assume good intentions, but . . . Get documentation.</vt:lpstr>
      <vt:lpstr>Fraud Prevention</vt:lpstr>
      <vt:lpstr>Your PTA Budget</vt:lpstr>
      <vt:lpstr>Day-to-Day Activities  Bookkeeping Income Expenses Reports</vt:lpstr>
      <vt:lpstr>Bookkeeping</vt:lpstr>
      <vt:lpstr>Income (Receipts)</vt:lpstr>
      <vt:lpstr>MEMBERSHIP DUES</vt:lpstr>
      <vt:lpstr>MEMBERSHIP DUES</vt:lpstr>
      <vt:lpstr>DONATIONS</vt:lpstr>
      <vt:lpstr>FUNDRAISERS</vt:lpstr>
      <vt:lpstr>Proof of Non Profit</vt:lpstr>
      <vt:lpstr>SOCA: Standards of Continuing Affiliation</vt:lpstr>
      <vt:lpstr>Annual Financial Report &amp; Review (SOCA)</vt:lpstr>
      <vt:lpstr>INSURANCE (SOCA)</vt:lpstr>
      <vt:lpstr>IRS Form 990 (SOCA)</vt:lpstr>
      <vt:lpstr>Charitable Organization Registration (SOCA)</vt:lpstr>
      <vt:lpstr>Personal Property Tax Filing (SOCA)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Treasurer Training</dc:title>
  <dc:creator>Cheryl</dc:creator>
  <cp:lastModifiedBy>Khristy Kartsakalis</cp:lastModifiedBy>
  <cp:revision>17</cp:revision>
  <dcterms:modified xsi:type="dcterms:W3CDTF">2020-07-05T17:04:38Z</dcterms:modified>
</cp:coreProperties>
</file>