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7309F-0CE6-4421-A4D8-FE9B813D406A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8D5F34-C148-46B1-B8DD-120572C5B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7309F-0CE6-4421-A4D8-FE9B813D406A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8D5F34-C148-46B1-B8DD-120572C5B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7309F-0CE6-4421-A4D8-FE9B813D406A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8D5F34-C148-46B1-B8DD-120572C5B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7309F-0CE6-4421-A4D8-FE9B813D406A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8D5F34-C148-46B1-B8DD-120572C5B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7309F-0CE6-4421-A4D8-FE9B813D406A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8D5F34-C148-46B1-B8DD-120572C5B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7309F-0CE6-4421-A4D8-FE9B813D406A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8D5F34-C148-46B1-B8DD-120572C5B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7309F-0CE6-4421-A4D8-FE9B813D406A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8D5F34-C148-46B1-B8DD-120572C5B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7309F-0CE6-4421-A4D8-FE9B813D406A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8D5F34-C148-46B1-B8DD-120572C5B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7309F-0CE6-4421-A4D8-FE9B813D406A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8D5F34-C148-46B1-B8DD-120572C5B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7309F-0CE6-4421-A4D8-FE9B813D406A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8D5F34-C148-46B1-B8DD-120572C5B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7309F-0CE6-4421-A4D8-FE9B813D406A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8D5F34-C148-46B1-B8DD-120572C5B5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B7309F-0CE6-4421-A4D8-FE9B813D406A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8D5F34-C148-46B1-B8DD-120572C5B5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56709"/>
            <a:ext cx="8534400" cy="3227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Chapin Area Rescue Squad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2017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Emergency Medical </a:t>
            </a:r>
            <a:r>
              <a:rPr lang="en-US" b="1" dirty="0" smtClean="0">
                <a:solidFill>
                  <a:schemeClr val="tx1"/>
                </a:solidFill>
              </a:rPr>
              <a:t>Responder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517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Exhaustion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27448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latin typeface="Arial" charset="0"/>
              </a:rPr>
              <a:t>Muscular cramps</a:t>
            </a:r>
          </a:p>
          <a:p>
            <a:r>
              <a:rPr lang="en-US" altLang="en-US" sz="4000" dirty="0">
                <a:latin typeface="Arial" charset="0"/>
              </a:rPr>
              <a:t>Weakness or exhaustion</a:t>
            </a:r>
          </a:p>
          <a:p>
            <a:r>
              <a:rPr lang="en-US" altLang="en-US" sz="4000" dirty="0">
                <a:solidFill>
                  <a:srgbClr val="FF0000"/>
                </a:solidFill>
                <a:latin typeface="Arial" charset="0"/>
              </a:rPr>
              <a:t>Rapid, shallow breathing</a:t>
            </a:r>
          </a:p>
          <a:p>
            <a:r>
              <a:rPr lang="en-US" altLang="en-US" sz="4000" dirty="0">
                <a:latin typeface="Arial" charset="0"/>
              </a:rPr>
              <a:t>Weak pulse</a:t>
            </a:r>
          </a:p>
          <a:p>
            <a:r>
              <a:rPr lang="en-US" altLang="en-US" sz="4000" dirty="0">
                <a:solidFill>
                  <a:srgbClr val="FF0000"/>
                </a:solidFill>
                <a:latin typeface="Arial" charset="0"/>
              </a:rPr>
              <a:t>Heavy perspiration</a:t>
            </a:r>
          </a:p>
          <a:p>
            <a:r>
              <a:rPr lang="en-US" altLang="en-US" sz="4000" dirty="0">
                <a:latin typeface="Arial" charset="0"/>
              </a:rPr>
              <a:t>Loss of consciousness</a:t>
            </a:r>
          </a:p>
        </p:txBody>
      </p:sp>
    </p:spTree>
    <p:extLst>
      <p:ext uri="{BB962C8B-B14F-4D97-AF65-F5344CB8AC3E}">
        <p14:creationId xmlns:p14="http://schemas.microsoft.com/office/powerpoint/2010/main" val="1974829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Heat Exhaustion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27448"/>
          </a:xfrm>
        </p:spPr>
        <p:txBody>
          <a:bodyPr/>
          <a:lstStyle/>
          <a:p>
            <a:r>
              <a:rPr lang="en-US" altLang="en-US" sz="4000" dirty="0">
                <a:latin typeface="Arial" charset="0"/>
              </a:rPr>
              <a:t>Remove from hot environment</a:t>
            </a:r>
          </a:p>
          <a:p>
            <a:r>
              <a:rPr lang="en-US" altLang="en-US" sz="4000" dirty="0">
                <a:latin typeface="Arial" charset="0"/>
              </a:rPr>
              <a:t>Administer oxygen</a:t>
            </a:r>
          </a:p>
          <a:p>
            <a:r>
              <a:rPr lang="en-US" altLang="en-US" sz="4000" dirty="0">
                <a:latin typeface="Arial" charset="0"/>
              </a:rPr>
              <a:t>Loosen or remove clothing</a:t>
            </a:r>
          </a:p>
          <a:p>
            <a:r>
              <a:rPr lang="en-US" altLang="en-US" sz="4000" dirty="0">
                <a:latin typeface="Arial" charset="0"/>
              </a:rPr>
              <a:t>Position supine</a:t>
            </a:r>
          </a:p>
          <a:p>
            <a:r>
              <a:rPr lang="en-US" altLang="en-US" sz="4000" dirty="0">
                <a:latin typeface="Arial" charset="0"/>
              </a:rPr>
              <a:t>Small sips of water</a:t>
            </a:r>
          </a:p>
          <a:p>
            <a:r>
              <a:rPr lang="en-US" altLang="en-US" sz="4000" dirty="0">
                <a:latin typeface="Arial" charset="0"/>
              </a:rPr>
              <a:t>Transport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59763" y="2955637"/>
            <a:ext cx="2918691" cy="21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41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Heat Stroke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03648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latin typeface="Arial" charset="0"/>
              </a:rPr>
              <a:t>Rapid, shallow breathing</a:t>
            </a:r>
          </a:p>
          <a:p>
            <a:r>
              <a:rPr lang="en-US" altLang="en-US" sz="4000" dirty="0">
                <a:latin typeface="Arial" charset="0"/>
              </a:rPr>
              <a:t>Full, rapid pulse</a:t>
            </a:r>
          </a:p>
          <a:p>
            <a:r>
              <a:rPr lang="en-US" altLang="en-US" sz="4000" dirty="0">
                <a:solidFill>
                  <a:srgbClr val="FF0000"/>
                </a:solidFill>
                <a:latin typeface="Arial" charset="0"/>
              </a:rPr>
              <a:t>Generalized weakness</a:t>
            </a:r>
          </a:p>
          <a:p>
            <a:r>
              <a:rPr lang="en-US" altLang="en-US" sz="4000" dirty="0">
                <a:solidFill>
                  <a:srgbClr val="FF0000"/>
                </a:solidFill>
                <a:latin typeface="Arial" charset="0"/>
              </a:rPr>
              <a:t>Little or no perspiration</a:t>
            </a:r>
          </a:p>
          <a:p>
            <a:r>
              <a:rPr lang="en-US" altLang="en-US" sz="4000" dirty="0">
                <a:latin typeface="Arial" charset="0"/>
              </a:rPr>
              <a:t>Altered mental status</a:t>
            </a:r>
          </a:p>
          <a:p>
            <a:r>
              <a:rPr lang="en-US" altLang="en-US" sz="4000" dirty="0">
                <a:solidFill>
                  <a:srgbClr val="FF0000"/>
                </a:solidFill>
                <a:latin typeface="Arial" charset="0"/>
              </a:rPr>
              <a:t>Dilated pupils</a:t>
            </a:r>
          </a:p>
          <a:p>
            <a:r>
              <a:rPr lang="en-US" altLang="en-US" sz="4000" dirty="0">
                <a:latin typeface="Arial" charset="0"/>
              </a:rPr>
              <a:t>Seizures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6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Heat Stroke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000" dirty="0">
                <a:latin typeface="Arial" charset="0"/>
              </a:rPr>
              <a:t>Remove from hot environment</a:t>
            </a:r>
          </a:p>
          <a:p>
            <a:r>
              <a:rPr lang="en-US" altLang="en-US" sz="4000" dirty="0">
                <a:latin typeface="Arial" charset="0"/>
              </a:rPr>
              <a:t>Remove clothing</a:t>
            </a:r>
          </a:p>
          <a:p>
            <a:r>
              <a:rPr lang="en-US" altLang="en-US" sz="4000" dirty="0">
                <a:latin typeface="Arial" charset="0"/>
              </a:rPr>
              <a:t>Apply cool packs to neck, groin, and armpits</a:t>
            </a:r>
          </a:p>
          <a:p>
            <a:r>
              <a:rPr lang="en-US" altLang="en-US" sz="4000" dirty="0">
                <a:latin typeface="Arial" charset="0"/>
              </a:rPr>
              <a:t>Administer oxygen</a:t>
            </a:r>
          </a:p>
          <a:p>
            <a:r>
              <a:rPr lang="en-US" altLang="en-US" sz="4000" dirty="0">
                <a:latin typeface="Arial" charset="0"/>
              </a:rPr>
              <a:t>Transport immediately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93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Emergencies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79848"/>
          </a:xfrm>
        </p:spPr>
        <p:txBody>
          <a:bodyPr/>
          <a:lstStyle/>
          <a:p>
            <a:r>
              <a:rPr lang="en-US" altLang="en-US" dirty="0">
                <a:latin typeface="Arial" charset="0"/>
                <a:sym typeface="Times New Roman" charset="0"/>
              </a:rPr>
              <a:t>Boating </a:t>
            </a:r>
          </a:p>
          <a:p>
            <a:r>
              <a:rPr lang="en-US" altLang="en-US" dirty="0">
                <a:latin typeface="Arial" charset="0"/>
                <a:sym typeface="Times New Roman" charset="0"/>
              </a:rPr>
              <a:t>Water-skiing </a:t>
            </a:r>
          </a:p>
          <a:p>
            <a:r>
              <a:rPr lang="en-US" altLang="en-US" dirty="0">
                <a:latin typeface="Arial" charset="0"/>
                <a:sym typeface="Times New Roman" charset="0"/>
              </a:rPr>
              <a:t>Wind surfing </a:t>
            </a:r>
          </a:p>
          <a:p>
            <a:r>
              <a:rPr lang="en-US" altLang="en-US" dirty="0">
                <a:latin typeface="Arial" charset="0"/>
                <a:sym typeface="Times New Roman" charset="0"/>
              </a:rPr>
              <a:t>Jet-skiing </a:t>
            </a:r>
          </a:p>
          <a:p>
            <a:r>
              <a:rPr lang="en-US" altLang="en-US" dirty="0">
                <a:latin typeface="Arial" charset="0"/>
                <a:sym typeface="Times New Roman" charset="0"/>
              </a:rPr>
              <a:t>Diving </a:t>
            </a:r>
          </a:p>
          <a:p>
            <a:r>
              <a:rPr lang="en-US" altLang="en-US" dirty="0">
                <a:latin typeface="Arial" charset="0"/>
                <a:sym typeface="Times New Roman" charset="0"/>
              </a:rPr>
              <a:t>Scuba-diving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723900"/>
            <a:ext cx="44958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812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Drowning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51248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Often begins as person struggles to keep afloat</a:t>
            </a:r>
          </a:p>
          <a:p>
            <a:r>
              <a:rPr lang="en-US" altLang="en-US" dirty="0">
                <a:latin typeface="Arial" charset="0"/>
              </a:rPr>
              <a:t>When they start to submerge, they try to take one more deep breath</a:t>
            </a:r>
          </a:p>
          <a:p>
            <a:r>
              <a:rPr lang="en-US" altLang="en-US" dirty="0">
                <a:latin typeface="Arial" charset="0"/>
              </a:rPr>
              <a:t>Water may enter airway, followed by  coughing and swallowing, and involuntary swallowing of more water</a:t>
            </a:r>
          </a:p>
          <a:p>
            <a:r>
              <a:rPr lang="en-US" altLang="en-US" dirty="0">
                <a:latin typeface="Arial" charset="0"/>
              </a:rPr>
              <a:t>Reflex spasm of larynx is triggered, sealing airway; unconsciousness results from hypoxia </a:t>
            </a:r>
          </a:p>
          <a:p>
            <a:r>
              <a:rPr lang="en-US" altLang="en-US" dirty="0" smtClean="0">
                <a:latin typeface="Arial" charset="0"/>
              </a:rPr>
              <a:t>Most </a:t>
            </a:r>
            <a:r>
              <a:rPr lang="en-US" altLang="en-US" dirty="0">
                <a:latin typeface="Arial" charset="0"/>
              </a:rPr>
              <a:t>attempt a final breath (or are unconscious) and water enters lungs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51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Drowning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51248"/>
          </a:xfrm>
        </p:spPr>
        <p:txBody>
          <a:bodyPr/>
          <a:lstStyle/>
          <a:p>
            <a:r>
              <a:rPr lang="en-US" altLang="en-US" dirty="0">
                <a:latin typeface="Arial" charset="0"/>
              </a:rPr>
              <a:t>Begin rescue breathing without delay</a:t>
            </a:r>
          </a:p>
          <a:p>
            <a:r>
              <a:rPr lang="en-US" altLang="en-US" dirty="0">
                <a:latin typeface="Arial" charset="0"/>
              </a:rPr>
              <a:t>If you reach a non-breathing patient in water, support patient in semi-supine position and provide ventilations</a:t>
            </a:r>
          </a:p>
          <a:p>
            <a:r>
              <a:rPr lang="en-US" altLang="en-US" dirty="0">
                <a:latin typeface="Arial" charset="0"/>
              </a:rPr>
              <a:t>May encounter airway resistance; will probably have to ventilate more forcefully than other patients</a:t>
            </a:r>
          </a:p>
          <a:p>
            <a:r>
              <a:rPr lang="en-US" altLang="en-US" dirty="0">
                <a:latin typeface="Arial" charset="0"/>
              </a:rPr>
              <a:t>Do not delay transport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29000"/>
            <a:ext cx="19558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81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Diving Accidents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</a:rPr>
              <a:t>Most involve head and neck, but many also involve spine, hands, feet, and ribs</a:t>
            </a:r>
          </a:p>
          <a:p>
            <a:r>
              <a:rPr lang="en-US" altLang="en-US" dirty="0">
                <a:latin typeface="Arial" charset="0"/>
              </a:rPr>
              <a:t>Emergency care is the same as for any accident patient out of water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600077"/>
            <a:ext cx="4610100" cy="2886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951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</a:rPr>
              <a:t>Arterial gas embolism (gas bubbles in bloodstream): diver holding breath</a:t>
            </a:r>
          </a:p>
          <a:p>
            <a:pPr lvl="1"/>
            <a:r>
              <a:rPr lang="en-US" altLang="en-US" dirty="0">
                <a:latin typeface="Arial" charset="0"/>
              </a:rPr>
              <a:t>May be due to inadequate training, equipment failure, underwater emergency, or trying to conserve air</a:t>
            </a:r>
          </a:p>
          <a:p>
            <a:r>
              <a:rPr lang="en-US" altLang="en-US" dirty="0">
                <a:latin typeface="Arial" charset="0"/>
              </a:rPr>
              <a:t>Decompression sickness: diver surfacing too quickly from deep, prolonged dive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Takes 1–48 hours to appear</a:t>
            </a:r>
          </a:p>
          <a:p>
            <a:r>
              <a:rPr lang="en-US" dirty="0" smtClean="0"/>
              <a:t>Diver Alert Network: </a:t>
            </a:r>
            <a:r>
              <a:rPr lang="en-US" altLang="en-US" dirty="0" smtClean="0">
                <a:latin typeface="Arial" charset="0"/>
              </a:rPr>
              <a:t>919-684-8111</a:t>
            </a:r>
            <a:endParaRPr lang="en-US" altLang="en-US" dirty="0">
              <a:latin typeface="Arial" charset="0"/>
            </a:endParaRP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21" y="4038600"/>
            <a:ext cx="3313079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6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Rescue (EMT Level)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3535680" cy="4727448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altLang="en-US" dirty="0">
                <a:latin typeface="Arial" charset="0"/>
              </a:rPr>
              <a:t>Reach</a:t>
            </a:r>
          </a:p>
          <a:p>
            <a:pPr lvl="1">
              <a:spcBef>
                <a:spcPts val="300"/>
              </a:spcBef>
            </a:pPr>
            <a:r>
              <a:rPr lang="en-US" altLang="en-US" dirty="0">
                <a:latin typeface="Arial" charset="0"/>
              </a:rPr>
              <a:t>Hold object for patient to grab</a:t>
            </a:r>
          </a:p>
          <a:p>
            <a:pPr>
              <a:spcBef>
                <a:spcPts val="300"/>
              </a:spcBef>
            </a:pPr>
            <a:r>
              <a:rPr lang="en-US" altLang="en-US" dirty="0">
                <a:latin typeface="Arial" charset="0"/>
              </a:rPr>
              <a:t>Throw</a:t>
            </a:r>
          </a:p>
          <a:p>
            <a:pPr lvl="1">
              <a:spcBef>
                <a:spcPts val="300"/>
              </a:spcBef>
            </a:pPr>
            <a:r>
              <a:rPr lang="en-US" altLang="en-US" dirty="0">
                <a:latin typeface="Arial" charset="0"/>
              </a:rPr>
              <a:t>Throw object that will float</a:t>
            </a:r>
          </a:p>
          <a:p>
            <a:pPr>
              <a:spcBef>
                <a:spcPts val="300"/>
              </a:spcBef>
            </a:pPr>
            <a:r>
              <a:rPr lang="en-US" altLang="en-US" dirty="0">
                <a:latin typeface="Arial" charset="0"/>
              </a:rPr>
              <a:t>Row</a:t>
            </a:r>
          </a:p>
          <a:p>
            <a:pPr lvl="1">
              <a:spcBef>
                <a:spcPts val="300"/>
              </a:spcBef>
            </a:pPr>
            <a:r>
              <a:rPr lang="en-US" altLang="en-US" dirty="0">
                <a:latin typeface="Arial" charset="0"/>
              </a:rPr>
              <a:t>Row boat to patient </a:t>
            </a:r>
          </a:p>
          <a:p>
            <a:pPr>
              <a:spcBef>
                <a:spcPts val="300"/>
              </a:spcBef>
            </a:pPr>
            <a:r>
              <a:rPr lang="en-US" altLang="en-US" dirty="0">
                <a:latin typeface="Arial" charset="0"/>
              </a:rPr>
              <a:t>Go</a:t>
            </a:r>
          </a:p>
          <a:p>
            <a:pPr lvl="1">
              <a:spcBef>
                <a:spcPts val="300"/>
              </a:spcBef>
            </a:pPr>
            <a:r>
              <a:rPr lang="en-US" altLang="en-US" dirty="0">
                <a:latin typeface="Arial" charset="0"/>
              </a:rPr>
              <a:t>Swim to patient (last resort)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499524"/>
            <a:ext cx="2514599" cy="483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01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Chapter </a:t>
            </a:r>
            <a:r>
              <a:rPr lang="en-US" smtClean="0"/>
              <a:t>Twelve: </a:t>
            </a:r>
            <a:r>
              <a:rPr lang="en-US" dirty="0" smtClean="0"/>
              <a:t>Environmental Emergencies</a:t>
            </a:r>
            <a:endParaRPr lang="en-US" dirty="0"/>
          </a:p>
        </p:txBody>
      </p:sp>
      <p:pic>
        <p:nvPicPr>
          <p:cNvPr id="1026" name="Picture 2" descr="C:\Users\Byce\Pictures\Fire &amp; EMS\IMG_44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7"/>
          <a:stretch/>
        </p:blipFill>
        <p:spPr bwMode="auto">
          <a:xfrm>
            <a:off x="3962400" y="457200"/>
            <a:ext cx="4480482" cy="4514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22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Rescue (EMT)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4145280" cy="4727448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latin typeface="Arial" charset="0"/>
              </a:rPr>
              <a:t>Throw flotation device to patient</a:t>
            </a:r>
          </a:p>
          <a:p>
            <a:r>
              <a:rPr lang="en-US" altLang="en-US" dirty="0">
                <a:latin typeface="Arial" charset="0"/>
              </a:rPr>
              <a:t>Toss rope with loop</a:t>
            </a:r>
          </a:p>
          <a:p>
            <a:r>
              <a:rPr lang="en-US" altLang="en-US" dirty="0">
                <a:latin typeface="Arial" charset="0"/>
              </a:rPr>
              <a:t>Push out flat bottomed aluminum boat</a:t>
            </a:r>
          </a:p>
          <a:p>
            <a:r>
              <a:rPr lang="en-US" altLang="en-US" dirty="0">
                <a:latin typeface="Arial" charset="0"/>
              </a:rPr>
              <a:t>Lay ladder flat on ice to distribute weight of rescuer</a:t>
            </a:r>
          </a:p>
          <a:p>
            <a:r>
              <a:rPr lang="en-US" altLang="en-US" dirty="0">
                <a:latin typeface="Arial" charset="0"/>
              </a:rPr>
              <a:t>Treat patient for hypothermia</a:t>
            </a:r>
          </a:p>
          <a:p>
            <a:r>
              <a:rPr lang="en-US" altLang="en-US" dirty="0">
                <a:latin typeface="Arial" charset="0"/>
              </a:rPr>
              <a:t>Always transport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2" t="14895" r="18652"/>
          <a:stretch/>
        </p:blipFill>
        <p:spPr>
          <a:xfrm rot="16200000">
            <a:off x="4662270" y="1263140"/>
            <a:ext cx="4010890" cy="37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14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 and Insect Bites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</a:rPr>
              <a:t>All spiders are poisonous</a:t>
            </a:r>
          </a:p>
          <a:p>
            <a:r>
              <a:rPr lang="en-US" altLang="en-US" dirty="0">
                <a:latin typeface="Arial" charset="0"/>
              </a:rPr>
              <a:t>Insect stings and bites are rarely dangerous</a:t>
            </a:r>
          </a:p>
          <a:p>
            <a:r>
              <a:rPr lang="en-US" altLang="en-US" dirty="0">
                <a:latin typeface="Arial" charset="0"/>
              </a:rPr>
              <a:t>Anaphylactic shock </a:t>
            </a:r>
            <a:br>
              <a:rPr lang="en-US" altLang="en-US" dirty="0">
                <a:latin typeface="Arial" charset="0"/>
              </a:rPr>
            </a:br>
            <a:r>
              <a:rPr lang="en-US" altLang="en-US" dirty="0">
                <a:latin typeface="Arial" charset="0"/>
              </a:rPr>
              <a:t>is a major concern</a:t>
            </a:r>
          </a:p>
          <a:p>
            <a:r>
              <a:rPr lang="en-US" altLang="en-US" dirty="0">
                <a:latin typeface="Arial" charset="0"/>
              </a:rPr>
              <a:t>Remove stinger </a:t>
            </a:r>
            <a:br>
              <a:rPr lang="en-US" altLang="en-US" dirty="0">
                <a:latin typeface="Arial" charset="0"/>
              </a:rPr>
            </a:br>
            <a:r>
              <a:rPr lang="en-US" altLang="en-US" dirty="0">
                <a:latin typeface="Arial" charset="0"/>
              </a:rPr>
              <a:t>quickly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86368"/>
            <a:ext cx="4095750" cy="266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671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6075" indent="-346075">
              <a:spcBef>
                <a:spcPts val="600"/>
              </a:spcBef>
            </a:pPr>
            <a:r>
              <a:rPr lang="en-US" altLang="en-US" dirty="0">
                <a:latin typeface="Arial" charset="0"/>
              </a:rPr>
              <a:t>Require special care but are not usually life-threatening</a:t>
            </a:r>
          </a:p>
          <a:p>
            <a:pPr marL="346075" indent="-346075">
              <a:spcBef>
                <a:spcPts val="600"/>
              </a:spcBef>
            </a:pPr>
            <a:r>
              <a:rPr lang="en-US" altLang="en-US" dirty="0">
                <a:latin typeface="Arial" charset="0"/>
              </a:rPr>
              <a:t>Death is not sudden unless anaphylactic shock develops</a:t>
            </a:r>
          </a:p>
          <a:p>
            <a:pPr marL="346075" indent="-346075">
              <a:spcBef>
                <a:spcPts val="600"/>
              </a:spcBef>
            </a:pPr>
            <a:r>
              <a:rPr lang="en-US" altLang="en-US" dirty="0">
                <a:latin typeface="Arial" charset="0"/>
              </a:rPr>
              <a:t>Stay calm</a:t>
            </a:r>
          </a:p>
          <a:p>
            <a:pPr marL="346075" indent="-346075">
              <a:spcBef>
                <a:spcPts val="600"/>
              </a:spcBef>
            </a:pPr>
            <a:r>
              <a:rPr lang="en-US" altLang="en-US" dirty="0">
                <a:latin typeface="Arial" charset="0"/>
              </a:rPr>
              <a:t>Keep patient calm </a:t>
            </a:r>
            <a:br>
              <a:rPr lang="en-US" altLang="en-US" dirty="0">
                <a:latin typeface="Arial" charset="0"/>
              </a:rPr>
            </a:br>
            <a:r>
              <a:rPr lang="en-US" altLang="en-US" dirty="0">
                <a:latin typeface="Arial" charset="0"/>
              </a:rPr>
              <a:t>and at rest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448" y="3020291"/>
            <a:ext cx="358601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454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</a:rPr>
              <a:t>Can occur in variety of ways</a:t>
            </a:r>
          </a:p>
          <a:p>
            <a:pPr lvl="1"/>
            <a:r>
              <a:rPr lang="en-US" altLang="en-US" dirty="0">
                <a:latin typeface="Arial" charset="0"/>
              </a:rPr>
              <a:t>Eating improperly prepared seafood or poisonous organisms  </a:t>
            </a:r>
          </a:p>
          <a:p>
            <a:pPr lvl="1"/>
            <a:r>
              <a:rPr lang="en-US" altLang="en-US" dirty="0">
                <a:latin typeface="Arial" charset="0"/>
              </a:rPr>
              <a:t>Stings and punctures</a:t>
            </a:r>
          </a:p>
          <a:p>
            <a:r>
              <a:rPr lang="en-US" altLang="en-US" dirty="0">
                <a:latin typeface="Arial" charset="0"/>
              </a:rPr>
              <a:t>Fresh water activates toxins on skin, increasing pain</a:t>
            </a:r>
          </a:p>
          <a:p>
            <a:r>
              <a:rPr lang="en-US" altLang="en-US" dirty="0">
                <a:latin typeface="Arial" charset="0"/>
              </a:rPr>
              <a:t>Use salt water to rinse affected area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48" y="3810000"/>
            <a:ext cx="316335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716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031" y="530225"/>
            <a:ext cx="4019976" cy="4187825"/>
          </a:xfrm>
        </p:spPr>
      </p:pic>
    </p:spTree>
    <p:extLst>
      <p:ext uri="{BB962C8B-B14F-4D97-AF65-F5344CB8AC3E}">
        <p14:creationId xmlns:p14="http://schemas.microsoft.com/office/powerpoint/2010/main" val="8772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Key Terms</a:t>
            </a:r>
          </a:p>
          <a:p>
            <a:r>
              <a:rPr lang="en-US" dirty="0" smtClean="0"/>
              <a:t>Describe Heat Loss and Production</a:t>
            </a:r>
          </a:p>
          <a:p>
            <a:r>
              <a:rPr lang="en-US" dirty="0" smtClean="0"/>
              <a:t>S/S, Assessment and Management of </a:t>
            </a:r>
            <a:r>
              <a:rPr lang="en-US" dirty="0" err="1" smtClean="0"/>
              <a:t>Hyop</a:t>
            </a:r>
            <a:r>
              <a:rPr lang="en-US" dirty="0" smtClean="0"/>
              <a:t>/Hyper </a:t>
            </a:r>
            <a:r>
              <a:rPr lang="en-US" dirty="0" err="1" smtClean="0"/>
              <a:t>thermia</a:t>
            </a:r>
            <a:endParaRPr lang="en-US" dirty="0" smtClean="0"/>
          </a:p>
          <a:p>
            <a:r>
              <a:rPr lang="en-US" dirty="0" smtClean="0"/>
              <a:t>Injuries associated with water-incidents</a:t>
            </a:r>
          </a:p>
          <a:p>
            <a:r>
              <a:rPr lang="en-US" dirty="0" smtClean="0"/>
              <a:t>Safe techniques for water/ice rescue</a:t>
            </a:r>
          </a:p>
          <a:p>
            <a:r>
              <a:rPr lang="en-US" dirty="0" smtClean="0"/>
              <a:t>S/S, Assessment and Management of bites and stings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2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03648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Arial" charset="0"/>
              </a:rPr>
              <a:t>How the Body Loses Heat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  <a:latin typeface="Arial" charset="0"/>
              </a:rPr>
              <a:t>Conduction</a:t>
            </a:r>
            <a:endParaRPr lang="en-US" altLang="en-US" dirty="0">
              <a:solidFill>
                <a:srgbClr val="FF0000"/>
              </a:solidFill>
              <a:latin typeface="Arial" charset="0"/>
            </a:endParaRPr>
          </a:p>
          <a:p>
            <a:pPr lvl="1"/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Convection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Radiation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Evaporation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  <a:latin typeface="Arial" charset="0"/>
              </a:rPr>
              <a:t>Respiration</a:t>
            </a:r>
          </a:p>
          <a:p>
            <a:pPr lvl="1"/>
            <a:endParaRPr lang="en-US" altLang="en-US" dirty="0" smtClean="0">
              <a:latin typeface="Arial" charset="0"/>
            </a:endParaRPr>
          </a:p>
          <a:p>
            <a:r>
              <a:rPr lang="en-US" altLang="en-US" dirty="0">
                <a:latin typeface="Arial" charset="0"/>
              </a:rPr>
              <a:t>Predisposing factors of hypothermia</a:t>
            </a:r>
          </a:p>
          <a:p>
            <a:pPr lvl="1"/>
            <a:r>
              <a:rPr lang="en-US" altLang="en-US" dirty="0">
                <a:latin typeface="Arial" charset="0"/>
              </a:rPr>
              <a:t>Injury</a:t>
            </a:r>
          </a:p>
          <a:p>
            <a:pPr lvl="1"/>
            <a:r>
              <a:rPr lang="en-US" altLang="en-US" dirty="0">
                <a:latin typeface="Arial" charset="0"/>
              </a:rPr>
              <a:t>Chronic illness</a:t>
            </a:r>
          </a:p>
          <a:p>
            <a:pPr lvl="1"/>
            <a:r>
              <a:rPr lang="en-US" altLang="en-US" dirty="0">
                <a:latin typeface="Arial" charset="0"/>
              </a:rPr>
              <a:t>Geriatric/pediatric</a:t>
            </a:r>
          </a:p>
          <a:p>
            <a:endParaRPr lang="en-US" altLang="en-US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50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Hypothermia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79848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Shivering, in early stages</a:t>
            </a:r>
          </a:p>
          <a:p>
            <a:r>
              <a:rPr lang="en-US" altLang="en-US" dirty="0">
                <a:latin typeface="Arial" charset="0"/>
              </a:rPr>
              <a:t>Numbness</a:t>
            </a:r>
          </a:p>
          <a:p>
            <a:r>
              <a:rPr lang="en-US" altLang="en-US" dirty="0">
                <a:latin typeface="Arial" charset="0"/>
              </a:rPr>
              <a:t>Stiff or rigid posture</a:t>
            </a:r>
          </a:p>
          <a:p>
            <a:r>
              <a:rPr lang="en-US" altLang="en-US" dirty="0">
                <a:latin typeface="Arial" charset="0"/>
              </a:rPr>
              <a:t>Drowsiness</a:t>
            </a:r>
          </a:p>
          <a:p>
            <a:r>
              <a:rPr lang="en-US" altLang="en-US" dirty="0">
                <a:latin typeface="Arial" charset="0"/>
              </a:rPr>
              <a:t>Rapid breathing or pulse</a:t>
            </a:r>
          </a:p>
          <a:p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Loss of motor coordination</a:t>
            </a:r>
          </a:p>
          <a:p>
            <a:r>
              <a:rPr lang="en-US" altLang="en-US" dirty="0">
                <a:latin typeface="Arial" charset="0"/>
              </a:rPr>
              <a:t>Joint/muscle stiffness</a:t>
            </a:r>
          </a:p>
          <a:p>
            <a:r>
              <a:rPr lang="en-US" altLang="en-US" dirty="0">
                <a:latin typeface="Arial" charset="0"/>
              </a:rPr>
              <a:t>Unconsciousness</a:t>
            </a:r>
          </a:p>
          <a:p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Cool abdominal skin temperature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234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Rewarming the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6812280" cy="4727448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Passive</a:t>
            </a:r>
          </a:p>
          <a:p>
            <a:pPr lvl="1"/>
            <a:r>
              <a:rPr lang="en-US" altLang="en-US" dirty="0">
                <a:latin typeface="Arial" charset="0"/>
              </a:rPr>
              <a:t>Cover patient</a:t>
            </a:r>
          </a:p>
          <a:p>
            <a:pPr lvl="1"/>
            <a:r>
              <a:rPr lang="en-US" altLang="en-US" dirty="0">
                <a:latin typeface="Arial" charset="0"/>
              </a:rPr>
              <a:t>Remove wet clothing</a:t>
            </a:r>
          </a:p>
          <a:p>
            <a:r>
              <a:rPr lang="en-US" altLang="en-US" dirty="0">
                <a:latin typeface="Arial" charset="0"/>
              </a:rPr>
              <a:t>Active</a:t>
            </a:r>
          </a:p>
          <a:p>
            <a:pPr lvl="1"/>
            <a:r>
              <a:rPr lang="en-US" altLang="en-US" dirty="0">
                <a:latin typeface="Arial" charset="0"/>
              </a:rPr>
              <a:t>Apply external heat source </a:t>
            </a:r>
          </a:p>
          <a:p>
            <a:r>
              <a:rPr lang="en-US" altLang="en-US" dirty="0">
                <a:latin typeface="Arial" charset="0"/>
              </a:rPr>
              <a:t>Central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Apply heat to lateral chest, neck, </a:t>
            </a:r>
            <a:endParaRPr lang="en-US" altLang="en-US" dirty="0" smtClean="0">
              <a:solidFill>
                <a:srgbClr val="FF0000"/>
              </a:solidFill>
              <a:latin typeface="Arial" charset="0"/>
            </a:endParaRPr>
          </a:p>
          <a:p>
            <a:pPr marL="347472" lvl="1" indent="0">
              <a:buNone/>
            </a:pPr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Arial" charset="0"/>
              </a:rPr>
              <a:t>  armpits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, and groin</a:t>
            </a:r>
          </a:p>
          <a:p>
            <a:pPr marL="0" indent="0">
              <a:buNone/>
            </a:pPr>
            <a:endParaRPr lang="en-US" altLang="en-US" dirty="0">
              <a:latin typeface="Arial" charset="0"/>
              <a:cs typeface="Arial" charset="0"/>
              <a:sym typeface="Lucida Grande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3400"/>
            <a:ext cx="1990725" cy="321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034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Extreme Hypothermia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79848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altLang="en-US" dirty="0">
                <a:latin typeface="Arial" charset="0"/>
              </a:rPr>
              <a:t>Patient unconscious, no discernible vital signs</a:t>
            </a:r>
          </a:p>
          <a:p>
            <a:pPr lvl="1">
              <a:spcBef>
                <a:spcPts val="400"/>
              </a:spcBef>
            </a:pPr>
            <a:r>
              <a:rPr lang="en-US" altLang="en-US" dirty="0">
                <a:latin typeface="Arial" charset="0"/>
              </a:rPr>
              <a:t>Heart rate can slow to 10 beats/minute</a:t>
            </a:r>
          </a:p>
          <a:p>
            <a:pPr lvl="1">
              <a:spcBef>
                <a:spcPts val="400"/>
              </a:spcBef>
            </a:pPr>
            <a:r>
              <a:rPr lang="en-US" altLang="en-US" dirty="0">
                <a:latin typeface="Arial" charset="0"/>
              </a:rPr>
              <a:t>Very cold to touch</a:t>
            </a:r>
          </a:p>
          <a:p>
            <a:pPr>
              <a:spcBef>
                <a:spcPts val="400"/>
              </a:spcBef>
            </a:pPr>
            <a:r>
              <a:rPr lang="en-US" altLang="en-US" dirty="0">
                <a:latin typeface="Arial" charset="0"/>
              </a:rPr>
              <a:t>If no pulse, start CPR with AED</a:t>
            </a:r>
          </a:p>
          <a:p>
            <a:pPr>
              <a:spcBef>
                <a:spcPts val="400"/>
              </a:spcBef>
            </a:pPr>
            <a:r>
              <a:rPr lang="en-US" altLang="en-US" dirty="0">
                <a:latin typeface="Arial" charset="0"/>
              </a:rPr>
              <a:t>If pulse present, care as for any unresponsive patient </a:t>
            </a:r>
          </a:p>
          <a:p>
            <a:pPr>
              <a:spcBef>
                <a:spcPts val="400"/>
              </a:spcBef>
            </a:pPr>
            <a:r>
              <a:rPr lang="en-US" altLang="en-US" i="1" dirty="0">
                <a:latin typeface="Arial" charset="0"/>
              </a:rPr>
              <a:t>“You’re not dead until you’re warm and dead</a:t>
            </a:r>
            <a:r>
              <a:rPr lang="en-US" altLang="en-US" i="1" dirty="0" smtClean="0">
                <a:latin typeface="Arial" charset="0"/>
              </a:rPr>
              <a:t>”</a:t>
            </a:r>
          </a:p>
          <a:p>
            <a:pPr>
              <a:spcBef>
                <a:spcPts val="400"/>
              </a:spcBef>
            </a:pPr>
            <a:r>
              <a:rPr lang="en-US" altLang="en-US" dirty="0" smtClean="0">
                <a:latin typeface="Arial" charset="0"/>
              </a:rPr>
              <a:t>Handle the patient gently</a:t>
            </a:r>
          </a:p>
          <a:p>
            <a:pPr lvl="1">
              <a:spcBef>
                <a:spcPts val="400"/>
              </a:spcBef>
            </a:pPr>
            <a:r>
              <a:rPr lang="en-US" altLang="en-US" dirty="0" smtClean="0">
                <a:latin typeface="Arial" charset="0"/>
              </a:rPr>
              <a:t>Risk for cardiac issues, such as V-Fib</a:t>
            </a:r>
            <a:endParaRPr lang="en-US" altLang="en-US" dirty="0">
              <a:latin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94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Localized Cold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000" dirty="0">
                <a:latin typeface="Arial" charset="0"/>
              </a:rPr>
              <a:t>Most commonly affects ears, nose, face, hands, and feet</a:t>
            </a:r>
          </a:p>
          <a:p>
            <a:pPr lvl="1"/>
            <a:r>
              <a:rPr lang="en-US" altLang="en-US" sz="2600" dirty="0">
                <a:latin typeface="Arial" charset="0"/>
              </a:rPr>
              <a:t>Blood flow limited by constriction of blood vessels</a:t>
            </a:r>
          </a:p>
          <a:p>
            <a:pPr lvl="1"/>
            <a:r>
              <a:rPr lang="en-US" altLang="en-US" sz="2600" dirty="0">
                <a:latin typeface="Arial" charset="0"/>
              </a:rPr>
              <a:t>Tissues freeze, may form ice crystals</a:t>
            </a:r>
          </a:p>
          <a:p>
            <a:r>
              <a:rPr lang="en-US" altLang="en-US" sz="3000" dirty="0">
                <a:solidFill>
                  <a:srgbClr val="FF0000"/>
                </a:solidFill>
                <a:latin typeface="Arial" charset="0"/>
              </a:rPr>
              <a:t>Early/superficial (</a:t>
            </a:r>
            <a:r>
              <a:rPr lang="en-US" altLang="en-US" sz="3000" dirty="0" err="1">
                <a:solidFill>
                  <a:srgbClr val="FF0000"/>
                </a:solidFill>
                <a:latin typeface="Arial" charset="0"/>
              </a:rPr>
              <a:t>frostnip</a:t>
            </a:r>
            <a:r>
              <a:rPr lang="en-US" altLang="en-US" sz="3000" dirty="0">
                <a:solidFill>
                  <a:srgbClr val="FF0000"/>
                </a:solidFill>
                <a:latin typeface="Arial" charset="0"/>
              </a:rPr>
              <a:t>)</a:t>
            </a:r>
          </a:p>
          <a:p>
            <a:pPr lvl="1"/>
            <a:r>
              <a:rPr lang="en-US" altLang="en-US" sz="2600" dirty="0">
                <a:latin typeface="Arial" charset="0"/>
              </a:rPr>
              <a:t>Remove from cold and cover</a:t>
            </a:r>
          </a:p>
          <a:p>
            <a:r>
              <a:rPr lang="en-US" altLang="en-US" sz="3000" dirty="0">
                <a:latin typeface="Arial" charset="0"/>
              </a:rPr>
              <a:t>Late/deep (frostbite)</a:t>
            </a:r>
          </a:p>
          <a:p>
            <a:pPr lvl="1"/>
            <a:r>
              <a:rPr lang="en-US" altLang="en-US" sz="2600" dirty="0">
                <a:latin typeface="Arial" charset="0"/>
              </a:rPr>
              <a:t>Cover and immobilize gently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2" y="3200400"/>
            <a:ext cx="2819400" cy="2114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204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</a:rPr>
              <a:t>Heat not needed for temperature maintenance, and not lost, creates hyperthermia</a:t>
            </a:r>
          </a:p>
          <a:p>
            <a:r>
              <a:rPr lang="en-US" altLang="en-US" dirty="0">
                <a:latin typeface="Arial" charset="0"/>
              </a:rPr>
              <a:t>Left unchecked, leads to death</a:t>
            </a:r>
          </a:p>
          <a:p>
            <a:r>
              <a:rPr lang="en-US" altLang="en-US" dirty="0">
                <a:latin typeface="Arial" charset="0"/>
              </a:rPr>
              <a:t>Heat cramps and heat exhaustion</a:t>
            </a:r>
          </a:p>
          <a:p>
            <a:pPr lvl="1"/>
            <a:r>
              <a:rPr lang="en-US" altLang="en-US" dirty="0">
                <a:latin typeface="Arial" charset="0"/>
              </a:rPr>
              <a:t>Moist, pale, normal-to-cool skin</a:t>
            </a:r>
          </a:p>
          <a:p>
            <a:r>
              <a:rPr lang="en-US" altLang="en-US" dirty="0">
                <a:latin typeface="Arial" charset="0"/>
              </a:rPr>
              <a:t>Heat stroke</a:t>
            </a:r>
          </a:p>
          <a:p>
            <a:pPr lvl="1"/>
            <a:r>
              <a:rPr lang="en-US" altLang="en-US" dirty="0">
                <a:latin typeface="Arial" charset="0"/>
              </a:rPr>
              <a:t>Hot, dry, or possibly moist skin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627795" y="3135205"/>
            <a:ext cx="3136040" cy="2352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078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449</TotalTime>
  <Words>702</Words>
  <Application>Microsoft Office PowerPoint</Application>
  <PresentationFormat>On-screen Show (4:3)</PresentationFormat>
  <Paragraphs>152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Aspect</vt:lpstr>
      <vt:lpstr>Chapin Area Rescue Squad</vt:lpstr>
      <vt:lpstr>Chapter Twelve: Environmental Emergencies</vt:lpstr>
      <vt:lpstr>Objectives</vt:lpstr>
      <vt:lpstr>Cold Exposure</vt:lpstr>
      <vt:lpstr>Hypothermia Assessment</vt:lpstr>
      <vt:lpstr>Rewarming the Patient</vt:lpstr>
      <vt:lpstr>Extreme Hypothermia</vt:lpstr>
      <vt:lpstr>Localized Cold Injuries</vt:lpstr>
      <vt:lpstr>Heat</vt:lpstr>
      <vt:lpstr>Heat Exhaustion </vt:lpstr>
      <vt:lpstr>Treatment of Heat Exhaustion</vt:lpstr>
      <vt:lpstr>Heat Stroke</vt:lpstr>
      <vt:lpstr>Treatment of Heat Stroke</vt:lpstr>
      <vt:lpstr>Water Emergencies</vt:lpstr>
      <vt:lpstr>Drowning</vt:lpstr>
      <vt:lpstr>Drowning Treatment</vt:lpstr>
      <vt:lpstr>Diving Accidents</vt:lpstr>
      <vt:lpstr>SCUBA</vt:lpstr>
      <vt:lpstr>Water Rescue (EMT Level)</vt:lpstr>
      <vt:lpstr>Ice Rescue (EMT)</vt:lpstr>
      <vt:lpstr>Spider and Insect Bites</vt:lpstr>
      <vt:lpstr>SNAKES</vt:lpstr>
      <vt:lpstr>Marine Life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Springfield Fire Department</dc:title>
  <dc:creator>Byce McCormick</dc:creator>
  <cp:lastModifiedBy>Byce McCormick</cp:lastModifiedBy>
  <cp:revision>19</cp:revision>
  <dcterms:created xsi:type="dcterms:W3CDTF">2015-12-04T01:59:21Z</dcterms:created>
  <dcterms:modified xsi:type="dcterms:W3CDTF">2017-12-14T18:37:31Z</dcterms:modified>
</cp:coreProperties>
</file>