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bookmarkIdSeed="2">
  <p:sldMasterIdLst>
    <p:sldMasterId id="2147483985" r:id="rId5"/>
  </p:sldMasterIdLst>
  <p:notesMasterIdLst>
    <p:notesMasterId r:id="rId39"/>
  </p:notesMasterIdLst>
  <p:handoutMasterIdLst>
    <p:handoutMasterId r:id="rId40"/>
  </p:handoutMasterIdLst>
  <p:sldIdLst>
    <p:sldId id="643" r:id="rId6"/>
    <p:sldId id="644" r:id="rId7"/>
    <p:sldId id="641" r:id="rId8"/>
    <p:sldId id="596" r:id="rId9"/>
    <p:sldId id="601" r:id="rId10"/>
    <p:sldId id="600" r:id="rId11"/>
    <p:sldId id="599" r:id="rId12"/>
    <p:sldId id="638" r:id="rId13"/>
    <p:sldId id="598" r:id="rId14"/>
    <p:sldId id="602" r:id="rId15"/>
    <p:sldId id="603" r:id="rId16"/>
    <p:sldId id="604" r:id="rId17"/>
    <p:sldId id="605" r:id="rId18"/>
    <p:sldId id="606" r:id="rId19"/>
    <p:sldId id="607" r:id="rId20"/>
    <p:sldId id="608" r:id="rId21"/>
    <p:sldId id="609" r:id="rId22"/>
    <p:sldId id="610" r:id="rId23"/>
    <p:sldId id="636" r:id="rId24"/>
    <p:sldId id="612" r:id="rId25"/>
    <p:sldId id="613" r:id="rId26"/>
    <p:sldId id="614" r:id="rId27"/>
    <p:sldId id="639" r:id="rId28"/>
    <p:sldId id="615" r:id="rId29"/>
    <p:sldId id="616" r:id="rId30"/>
    <p:sldId id="617" r:id="rId31"/>
    <p:sldId id="618" r:id="rId32"/>
    <p:sldId id="619" r:id="rId33"/>
    <p:sldId id="620" r:id="rId34"/>
    <p:sldId id="622" r:id="rId35"/>
    <p:sldId id="621" r:id="rId36"/>
    <p:sldId id="623" r:id="rId37"/>
    <p:sldId id="594" r:id="rId38"/>
  </p:sldIdLst>
  <p:sldSz cx="12192000" cy="6858000"/>
  <p:notesSz cx="7315200" cy="9601200"/>
  <p:custDataLst>
    <p:tags r:id="rId41"/>
  </p:custDataLst>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p:defaultTextStyle>
  <p:extLst>
    <p:ext uri="{EFAFB233-063F-42B5-8137-9DF3F51BA10A}">
      <p15:sldGuideLst xmlns:p15="http://schemas.microsoft.com/office/powerpoint/2012/main" xmlns="">
        <p15:guide id="1" orient="horz" pos="2208" userDrawn="1">
          <p15:clr>
            <a:srgbClr val="A4A3A4"/>
          </p15:clr>
        </p15:guide>
        <p15:guide id="2" pos="3379"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lison Gross" initials="AG" lastIdx="2" clrIdx="6">
    <p:extLst/>
  </p:cmAuthor>
  <p:cmAuthor id="1" name="Margarite Wypychowski" initials="MW" lastIdx="15" clrIdx="0">
    <p:extLst/>
  </p:cmAuthor>
  <p:cmAuthor id="8" name="Brian-Wagner" initials="B" lastIdx="62" clrIdx="7">
    <p:extLst/>
  </p:cmAuthor>
  <p:cmAuthor id="2" name="Eric Y" initials="EY" lastIdx="47" clrIdx="1"/>
  <p:cmAuthor id="9" name="Laurie Imhof" initials="LI" lastIdx="1" clrIdx="8">
    <p:extLst/>
  </p:cmAuthor>
  <p:cmAuthor id="3" name="Elizabeth Fischer" initials="EF" lastIdx="38" clrIdx="2">
    <p:extLst/>
  </p:cmAuthor>
  <p:cmAuthor id="10" name="Jennifer Titus" initials="JT" lastIdx="2" clrIdx="9">
    <p:extLst/>
  </p:cmAuthor>
  <p:cmAuthor id="4" name="Greg Lanier" initials="GL" lastIdx="17" clrIdx="3">
    <p:extLst/>
  </p:cmAuthor>
  <p:cmAuthor id="5" name="Eric Young" initials="EY" lastIdx="114" clrIdx="4">
    <p:extLst/>
  </p:cmAuthor>
  <p:cmAuthor id="6" name="Blake Goble" initials="BG" lastIdx="14"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4480"/>
    <a:srgbClr val="FFD528"/>
    <a:srgbClr val="124680"/>
    <a:srgbClr val="FCFCFC"/>
    <a:srgbClr val="E7EBF1"/>
    <a:srgbClr val="D3DAE4"/>
    <a:srgbClr val="99B4E0"/>
    <a:srgbClr val="567FCA"/>
    <a:srgbClr val="BA7FCA"/>
    <a:srgbClr val="FDBA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705" autoAdjust="0"/>
    <p:restoredTop sz="86410" autoAdjust="0"/>
  </p:normalViewPr>
  <p:slideViewPr>
    <p:cSldViewPr>
      <p:cViewPr>
        <p:scale>
          <a:sx n="75" d="100"/>
          <a:sy n="75" d="100"/>
        </p:scale>
        <p:origin x="-744" y="-204"/>
      </p:cViewPr>
      <p:guideLst>
        <p:guide orient="horz" pos="2208"/>
        <p:guide pos="3379"/>
      </p:guideLst>
    </p:cSldViewPr>
  </p:slideViewPr>
  <p:outlineViewPr>
    <p:cViewPr>
      <p:scale>
        <a:sx n="33" d="100"/>
        <a:sy n="33" d="100"/>
      </p:scale>
      <p:origin x="0" y="-44364"/>
    </p:cViewPr>
  </p:outlineViewPr>
  <p:notesTextViewPr>
    <p:cViewPr>
      <p:scale>
        <a:sx n="1" d="1"/>
        <a:sy n="1" d="1"/>
      </p:scale>
      <p:origin x="0" y="0"/>
    </p:cViewPr>
  </p:notesTextViewPr>
  <p:notesViewPr>
    <p:cSldViewPr>
      <p:cViewPr varScale="1">
        <p:scale>
          <a:sx n="73" d="100"/>
          <a:sy n="73" d="100"/>
        </p:scale>
        <p:origin x="306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582" cy="480389"/>
          </a:xfrm>
          <a:prstGeom prst="rect">
            <a:avLst/>
          </a:prstGeom>
        </p:spPr>
        <p:txBody>
          <a:bodyPr vert="horz" lIns="94852" tIns="47426" rIns="94852" bIns="47426" rtlCol="0"/>
          <a:lstStyle>
            <a:lvl1pPr algn="l">
              <a:defRPr sz="1200"/>
            </a:lvl1pPr>
          </a:lstStyle>
          <a:p>
            <a:endParaRPr lang="en-US" dirty="0"/>
          </a:p>
        </p:txBody>
      </p:sp>
      <p:sp>
        <p:nvSpPr>
          <p:cNvPr id="3" name="Date Placeholder 2"/>
          <p:cNvSpPr>
            <a:spLocks noGrp="1"/>
          </p:cNvSpPr>
          <p:nvPr>
            <p:ph type="dt" sz="quarter" idx="1"/>
          </p:nvPr>
        </p:nvSpPr>
        <p:spPr>
          <a:xfrm>
            <a:off x="4142963" y="1"/>
            <a:ext cx="3170582" cy="480389"/>
          </a:xfrm>
          <a:prstGeom prst="rect">
            <a:avLst/>
          </a:prstGeom>
        </p:spPr>
        <p:txBody>
          <a:bodyPr vert="horz" lIns="94852" tIns="47426" rIns="94852" bIns="47426" rtlCol="0"/>
          <a:lstStyle>
            <a:lvl1pPr algn="r">
              <a:defRPr sz="1200"/>
            </a:lvl1pPr>
          </a:lstStyle>
          <a:p>
            <a:fld id="{794CFEB3-DC5A-C34C-954B-3B8B7D88504F}" type="datetimeFigureOut">
              <a:rPr lang="en-US" smtClean="0"/>
              <a:t>4/1/2018</a:t>
            </a:fld>
            <a:endParaRPr lang="en-US" dirty="0"/>
          </a:p>
        </p:txBody>
      </p:sp>
      <p:sp>
        <p:nvSpPr>
          <p:cNvPr id="4" name="Footer Placeholder 3"/>
          <p:cNvSpPr>
            <a:spLocks noGrp="1"/>
          </p:cNvSpPr>
          <p:nvPr>
            <p:ph type="ftr" sz="quarter" idx="2"/>
          </p:nvPr>
        </p:nvSpPr>
        <p:spPr>
          <a:xfrm>
            <a:off x="1" y="9119173"/>
            <a:ext cx="3170582" cy="480389"/>
          </a:xfrm>
          <a:prstGeom prst="rect">
            <a:avLst/>
          </a:prstGeom>
        </p:spPr>
        <p:txBody>
          <a:bodyPr vert="horz" lIns="94852" tIns="47426" rIns="94852" bIns="47426"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63" y="9119173"/>
            <a:ext cx="3170582" cy="480389"/>
          </a:xfrm>
          <a:prstGeom prst="rect">
            <a:avLst/>
          </a:prstGeom>
        </p:spPr>
        <p:txBody>
          <a:bodyPr vert="horz" lIns="94852" tIns="47426" rIns="94852" bIns="47426" rtlCol="0" anchor="b"/>
          <a:lstStyle>
            <a:lvl1pPr algn="r">
              <a:defRPr sz="1200"/>
            </a:lvl1pPr>
          </a:lstStyle>
          <a:p>
            <a:fld id="{0FA49A48-9560-0A48-94CE-0C514134ACC0}" type="slidenum">
              <a:rPr lang="en-US" smtClean="0"/>
              <a:t>‹#›</a:t>
            </a:fld>
            <a:endParaRPr lang="en-US" dirty="0"/>
          </a:p>
        </p:txBody>
      </p:sp>
    </p:spTree>
    <p:extLst>
      <p:ext uri="{BB962C8B-B14F-4D97-AF65-F5344CB8AC3E}">
        <p14:creationId xmlns:p14="http://schemas.microsoft.com/office/powerpoint/2010/main" val="253652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54" tIns="48327" rIns="96654" bIns="48327" rtlCol="0"/>
          <a:lstStyle>
            <a:lvl1pPr algn="l">
              <a:defRPr sz="1200"/>
            </a:lvl1pPr>
          </a:lstStyle>
          <a:p>
            <a:endParaRPr lang="en-US" dirty="0"/>
          </a:p>
        </p:txBody>
      </p:sp>
      <p:sp>
        <p:nvSpPr>
          <p:cNvPr id="3" name="Date Placeholder 2"/>
          <p:cNvSpPr>
            <a:spLocks noGrp="1"/>
          </p:cNvSpPr>
          <p:nvPr>
            <p:ph type="dt" idx="1"/>
          </p:nvPr>
        </p:nvSpPr>
        <p:spPr>
          <a:xfrm>
            <a:off x="4143588" y="1"/>
            <a:ext cx="3169920" cy="481727"/>
          </a:xfrm>
          <a:prstGeom prst="rect">
            <a:avLst/>
          </a:prstGeom>
        </p:spPr>
        <p:txBody>
          <a:bodyPr vert="horz" lIns="96654" tIns="48327" rIns="96654" bIns="48327" rtlCol="0"/>
          <a:lstStyle>
            <a:lvl1pPr algn="r">
              <a:defRPr sz="1200"/>
            </a:lvl1pPr>
          </a:lstStyle>
          <a:p>
            <a:fld id="{4A4BE59D-8A6D-430D-A2D6-3517F56DD4CB}" type="datetimeFigureOut">
              <a:rPr lang="en-US" smtClean="0"/>
              <a:t>4/1/2018</a:t>
            </a:fld>
            <a:endParaRPr lang="en-US" dirty="0"/>
          </a:p>
        </p:txBody>
      </p:sp>
      <p:sp>
        <p:nvSpPr>
          <p:cNvPr id="4" name="Slide Image Placeholder 3"/>
          <p:cNvSpPr>
            <a:spLocks noGrp="1" noRot="1" noChangeAspect="1"/>
          </p:cNvSpPr>
          <p:nvPr>
            <p:ph type="sldImg" idx="2"/>
          </p:nvPr>
        </p:nvSpPr>
        <p:spPr>
          <a:xfrm>
            <a:off x="779463" y="1200150"/>
            <a:ext cx="5756275" cy="3238500"/>
          </a:xfrm>
          <a:prstGeom prst="rect">
            <a:avLst/>
          </a:prstGeom>
          <a:noFill/>
          <a:ln w="12700">
            <a:solidFill>
              <a:prstClr val="black"/>
            </a:solidFill>
          </a:ln>
        </p:spPr>
        <p:txBody>
          <a:bodyPr vert="horz" lIns="96654" tIns="48327" rIns="96654" bIns="48327"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4" tIns="48327" rIns="96654" bIns="483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6"/>
            <a:ext cx="3169920" cy="481726"/>
          </a:xfrm>
          <a:prstGeom prst="rect">
            <a:avLst/>
          </a:prstGeom>
        </p:spPr>
        <p:txBody>
          <a:bodyPr vert="horz" lIns="96654" tIns="48327" rIns="96654"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8" y="9119476"/>
            <a:ext cx="3169920" cy="481726"/>
          </a:xfrm>
          <a:prstGeom prst="rect">
            <a:avLst/>
          </a:prstGeom>
        </p:spPr>
        <p:txBody>
          <a:bodyPr vert="horz" lIns="96654" tIns="48327" rIns="96654" bIns="48327" rtlCol="0" anchor="b"/>
          <a:lstStyle>
            <a:lvl1pPr algn="r">
              <a:defRPr sz="1200"/>
            </a:lvl1pPr>
          </a:lstStyle>
          <a:p>
            <a:fld id="{7162329A-4540-42B5-A1B4-0B3CD0586EA9}" type="slidenum">
              <a:rPr lang="en-US" smtClean="0"/>
              <a:t>‹#›</a:t>
            </a:fld>
            <a:endParaRPr lang="en-US" dirty="0"/>
          </a:p>
        </p:txBody>
      </p:sp>
    </p:spTree>
    <p:extLst>
      <p:ext uri="{BB962C8B-B14F-4D97-AF65-F5344CB8AC3E}">
        <p14:creationId xmlns:p14="http://schemas.microsoft.com/office/powerpoint/2010/main" val="2918307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graphicFrame>
        <p:nvGraphicFramePr>
          <p:cNvPr id="9" name="Table 8"/>
          <p:cNvGraphicFramePr>
            <a:graphicFrameLocks noGrp="1"/>
          </p:cNvGraphicFramePr>
          <p:nvPr userDrawn="1">
            <p:extLst>
              <p:ext uri="{D42A27DB-BD31-4B8C-83A1-F6EECF244321}">
                <p14:modId xmlns:p14="http://schemas.microsoft.com/office/powerpoint/2010/main" val="3822463733"/>
              </p:ext>
            </p:extLst>
          </p:nvPr>
        </p:nvGraphicFramePr>
        <p:xfrm>
          <a:off x="391969" y="412204"/>
          <a:ext cx="11393631" cy="197396"/>
        </p:xfrm>
        <a:graphic>
          <a:graphicData uri="http://schemas.openxmlformats.org/drawingml/2006/table">
            <a:tbl>
              <a:tblPr firstRow="1" bandRow="1">
                <a:tableStyleId>{5C22544A-7EE6-4342-B048-85BDC9FD1C3A}</a:tableStyleId>
              </a:tblPr>
              <a:tblGrid>
                <a:gridCol w="8940834"/>
                <a:gridCol w="213631"/>
                <a:gridCol w="213631"/>
                <a:gridCol w="2025535"/>
              </a:tblGrid>
              <a:tr h="197396">
                <a:tc>
                  <a:txBody>
                    <a:bodyPr/>
                    <a:lstStyle/>
                    <a:p>
                      <a:endParaRPr lang="en-US" sz="900" b="0" dirty="0">
                        <a:solidFill>
                          <a:schemeClr val="accent1"/>
                        </a:solidFill>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endParaRPr lang="en-US" sz="800"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solidFill>
                  </a:tcPr>
                </a:tc>
                <a:tc>
                  <a:txBody>
                    <a:bodyPr/>
                    <a:lstStyle/>
                    <a:p>
                      <a:endParaRPr lang="en-US" sz="800"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r"/>
                      <a:endParaRPr lang="en-US" sz="900" b="0" dirty="0">
                        <a:solidFill>
                          <a:schemeClr val="accent1"/>
                        </a:solidFill>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r>
            </a:tbl>
          </a:graphicData>
        </a:graphic>
      </p:graphicFrame>
      <p:sp>
        <p:nvSpPr>
          <p:cNvPr id="14" name="Title 1"/>
          <p:cNvSpPr>
            <a:spLocks noGrp="1"/>
          </p:cNvSpPr>
          <p:nvPr>
            <p:ph type="title"/>
          </p:nvPr>
        </p:nvSpPr>
        <p:spPr>
          <a:xfrm>
            <a:off x="787400" y="1367524"/>
            <a:ext cx="10998200" cy="1001043"/>
          </a:xfrm>
          <a:prstGeom prst="roundRect">
            <a:avLst>
              <a:gd name="adj" fmla="val 2062"/>
            </a:avLst>
          </a:prstGeom>
          <a:noFill/>
          <a:ln>
            <a:noFill/>
          </a:ln>
          <a:extLst/>
        </p:spPr>
        <p:txBody>
          <a:bodyPr vert="horz" wrap="square" lIns="0" tIns="45720" rIns="0" bIns="45720" numCol="1" anchor="b" anchorCtr="0" compatLnSpc="1">
            <a:prstTxWarp prst="textNoShape">
              <a:avLst/>
            </a:prstTxWarp>
          </a:bodyPr>
          <a:lstStyle>
            <a:lvl1pPr algn="l">
              <a:lnSpc>
                <a:spcPct val="90000"/>
              </a:lnSpc>
              <a:spcBef>
                <a:spcPts val="0"/>
              </a:spcBef>
              <a:spcAft>
                <a:spcPts val="600"/>
              </a:spcAft>
              <a:defRPr lang="en-US" sz="3600" b="0" cap="none" baseline="0" dirty="0" smtClean="0">
                <a:solidFill>
                  <a:srgbClr val="074480"/>
                </a:solidFill>
                <a:latin typeface="Tahoma" panose="020B0604030504040204" pitchFamily="34" charset="0"/>
                <a:ea typeface="+mn-ea"/>
                <a:cs typeface="Tahoma" panose="020B0604030504040204" pitchFamily="34" charset="0"/>
              </a:defRPr>
            </a:lvl1pPr>
          </a:lstStyle>
          <a:p>
            <a:pPr marL="0" lvl="0" indent="0" algn="l">
              <a:spcBef>
                <a:spcPct val="20000"/>
              </a:spcBef>
              <a:buClr>
                <a:srgbClr val="003B70"/>
              </a:buClr>
              <a:buFontTx/>
              <a:buNone/>
            </a:pPr>
            <a:r>
              <a:rPr lang="en-US" dirty="0" smtClean="0"/>
              <a:t>Click to edit Master title style</a:t>
            </a:r>
            <a:endParaRPr lang="en-US" dirty="0"/>
          </a:p>
        </p:txBody>
      </p:sp>
      <p:sp>
        <p:nvSpPr>
          <p:cNvPr id="15" name="Subtitle 1"/>
          <p:cNvSpPr>
            <a:spLocks noGrp="1"/>
          </p:cNvSpPr>
          <p:nvPr>
            <p:ph type="subTitle" idx="1" hasCustomPrompt="1"/>
          </p:nvPr>
        </p:nvSpPr>
        <p:spPr>
          <a:xfrm>
            <a:off x="8690588" y="4617724"/>
            <a:ext cx="3107713" cy="335276"/>
          </a:xfrm>
        </p:spPr>
        <p:txBody>
          <a:bodyPr tIns="27432" bIns="27432"/>
          <a:lstStyle>
            <a:lvl1pPr marL="0" indent="0">
              <a:spcBef>
                <a:spcPts val="0"/>
              </a:spcBef>
              <a:buNone/>
              <a:defRPr sz="1600">
                <a:solidFill>
                  <a:srgbClr val="074480"/>
                </a:solidFill>
                <a:latin typeface="Tahoma" panose="020B0604030504040204" pitchFamily="34" charset="0"/>
                <a:cs typeface="Tahoma" panose="020B0604030504040204" pitchFamily="34" charset="0"/>
              </a:defRPr>
            </a:lvl1pPr>
          </a:lstStyle>
          <a:p>
            <a:r>
              <a:rPr lang="en-US" dirty="0" smtClean="0"/>
              <a:t>Date</a:t>
            </a:r>
          </a:p>
        </p:txBody>
      </p:sp>
      <p:sp>
        <p:nvSpPr>
          <p:cNvPr id="16" name="Text Placeholder 17"/>
          <p:cNvSpPr>
            <a:spLocks noGrp="1"/>
          </p:cNvSpPr>
          <p:nvPr>
            <p:ph type="body" sz="quarter" idx="16" hasCustomPrompt="1"/>
          </p:nvPr>
        </p:nvSpPr>
        <p:spPr>
          <a:xfrm>
            <a:off x="8690588" y="3810000"/>
            <a:ext cx="3095013" cy="790578"/>
          </a:xfrm>
        </p:spPr>
        <p:txBody>
          <a:bodyPr anchor="b" anchorCtr="0"/>
          <a:lstStyle>
            <a:lvl1pPr marL="0" indent="0">
              <a:buFontTx/>
              <a:buNone/>
              <a:defRPr sz="1800" b="0">
                <a:solidFill>
                  <a:srgbClr val="074480"/>
                </a:solidFill>
                <a:latin typeface="Tahoma" panose="020B0604030504040204" pitchFamily="34" charset="0"/>
                <a:cs typeface="Tahoma" panose="020B0604030504040204" pitchFamily="34" charset="0"/>
              </a:defRPr>
            </a:lvl1pPr>
            <a:lvl2pPr marL="457200" indent="0">
              <a:buFontTx/>
              <a:buNone/>
              <a:defRPr sz="2000">
                <a:solidFill>
                  <a:schemeClr val="tx1"/>
                </a:solidFill>
              </a:defRPr>
            </a:lvl2pPr>
            <a:lvl3pPr marL="914400" indent="0">
              <a:buFontTx/>
              <a:buNone/>
              <a:defRPr sz="2000">
                <a:solidFill>
                  <a:schemeClr val="tx1"/>
                </a:solidFill>
              </a:defRPr>
            </a:lvl3pPr>
            <a:lvl4pPr marL="1371600" indent="0">
              <a:buFontTx/>
              <a:buNone/>
              <a:defRPr sz="2000">
                <a:solidFill>
                  <a:schemeClr val="tx1"/>
                </a:solidFill>
              </a:defRPr>
            </a:lvl4pPr>
            <a:lvl5pPr>
              <a:buFontTx/>
              <a:buNone/>
              <a:defRPr sz="2000">
                <a:solidFill>
                  <a:schemeClr val="tx1"/>
                </a:solidFill>
              </a:defRPr>
            </a:lvl5pPr>
          </a:lstStyle>
          <a:p>
            <a:pPr lvl="0"/>
            <a:r>
              <a:rPr lang="en-US" dirty="0" smtClean="0"/>
              <a:t>Your Name Here</a:t>
            </a:r>
            <a:endParaRPr lang="en-US" dirty="0"/>
          </a:p>
        </p:txBody>
      </p:sp>
      <p:sp>
        <p:nvSpPr>
          <p:cNvPr id="10" name="Rectangle 1032"/>
          <p:cNvSpPr>
            <a:spLocks noChangeArrowheads="1"/>
          </p:cNvSpPr>
          <p:nvPr userDrawn="1"/>
        </p:nvSpPr>
        <p:spPr bwMode="auto">
          <a:xfrm rot="5400000" flipH="1">
            <a:off x="6065927" y="-111355"/>
            <a:ext cx="45719" cy="11393629"/>
          </a:xfrm>
          <a:prstGeom prst="rect">
            <a:avLst/>
          </a:prstGeom>
          <a:solidFill>
            <a:srgbClr val="074480"/>
          </a:solidFill>
          <a:ln>
            <a:noFill/>
          </a:ln>
          <a:extLst/>
        </p:spPr>
        <p:txBody>
          <a:bodyPr wrap="none" anchor="ctr"/>
          <a:lstStyle/>
          <a:p>
            <a:endParaRPr lang="en-US" sz="2400" dirty="0"/>
          </a:p>
        </p:txBody>
      </p:sp>
      <p:sp>
        <p:nvSpPr>
          <p:cNvPr id="11" name="Text Placeholder 17"/>
          <p:cNvSpPr>
            <a:spLocks noGrp="1"/>
          </p:cNvSpPr>
          <p:nvPr>
            <p:ph type="body" sz="quarter" idx="17" hasCustomPrompt="1"/>
          </p:nvPr>
        </p:nvSpPr>
        <p:spPr>
          <a:xfrm>
            <a:off x="787400" y="2369822"/>
            <a:ext cx="10998200" cy="449578"/>
          </a:xfrm>
        </p:spPr>
        <p:txBody>
          <a:bodyPr/>
          <a:lstStyle>
            <a:lvl1pPr marL="0" indent="0">
              <a:buFontTx/>
              <a:buNone/>
              <a:defRPr sz="1600">
                <a:solidFill>
                  <a:schemeClr val="tx2"/>
                </a:solidFill>
              </a:defRPr>
            </a:lvl1pPr>
            <a:lvl2pPr marL="457200" indent="0">
              <a:buFontTx/>
              <a:buNone/>
              <a:defRPr sz="2000">
                <a:solidFill>
                  <a:schemeClr val="tx1"/>
                </a:solidFill>
              </a:defRPr>
            </a:lvl2pPr>
            <a:lvl3pPr marL="914400" indent="0">
              <a:buFontTx/>
              <a:buNone/>
              <a:defRPr sz="2000">
                <a:solidFill>
                  <a:schemeClr val="tx1"/>
                </a:solidFill>
              </a:defRPr>
            </a:lvl3pPr>
            <a:lvl4pPr marL="1371600" indent="0">
              <a:buFontTx/>
              <a:buNone/>
              <a:defRPr sz="2000">
                <a:solidFill>
                  <a:schemeClr val="tx1"/>
                </a:solidFill>
              </a:defRPr>
            </a:lvl4pPr>
            <a:lvl5pPr>
              <a:buFontTx/>
              <a:buNone/>
              <a:defRPr sz="2000">
                <a:solidFill>
                  <a:schemeClr val="tx1"/>
                </a:solidFill>
              </a:defRPr>
            </a:lvl5pPr>
          </a:lstStyle>
          <a:p>
            <a:r>
              <a:rPr lang="en-US" dirty="0" smtClean="0"/>
              <a:t>Optional Subtitle</a:t>
            </a:r>
            <a:endParaRPr lang="en-US" dirty="0"/>
          </a:p>
        </p:txBody>
      </p:sp>
    </p:spTree>
    <p:extLst>
      <p:ext uri="{BB962C8B-B14F-4D97-AF65-F5344CB8AC3E}">
        <p14:creationId xmlns:p14="http://schemas.microsoft.com/office/powerpoint/2010/main" val="1437884085"/>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1536" userDrawn="1">
          <p15:clr>
            <a:srgbClr val="FBAE40"/>
          </p15:clr>
        </p15:guide>
        <p15:guide id="2" pos="54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ustom Divider">
    <p:spTree>
      <p:nvGrpSpPr>
        <p:cNvPr id="1" name=""/>
        <p:cNvGrpSpPr/>
        <p:nvPr/>
      </p:nvGrpSpPr>
      <p:grpSpPr>
        <a:xfrm>
          <a:off x="0" y="0"/>
          <a:ext cx="0" cy="0"/>
          <a:chOff x="0" y="0"/>
          <a:chExt cx="0" cy="0"/>
        </a:xfrm>
      </p:grpSpPr>
      <p:sp>
        <p:nvSpPr>
          <p:cNvPr id="15" name="Rectangle 1032"/>
          <p:cNvSpPr>
            <a:spLocks noChangeArrowheads="1"/>
          </p:cNvSpPr>
          <p:nvPr userDrawn="1"/>
        </p:nvSpPr>
        <p:spPr bwMode="auto">
          <a:xfrm rot="5400000">
            <a:off x="7589521" y="2865125"/>
            <a:ext cx="1981198" cy="60959"/>
          </a:xfrm>
          <a:prstGeom prst="rect">
            <a:avLst/>
          </a:prstGeom>
          <a:solidFill>
            <a:srgbClr val="074480"/>
          </a:solidFill>
          <a:ln>
            <a:noFill/>
          </a:ln>
          <a:extLst/>
        </p:spPr>
        <p:txBody>
          <a:bodyPr wrap="none" anchor="ctr"/>
          <a:lstStyle/>
          <a:p>
            <a:endParaRPr lang="en-US" sz="2400" dirty="0"/>
          </a:p>
        </p:txBody>
      </p:sp>
      <p:sp>
        <p:nvSpPr>
          <p:cNvPr id="17" name="Text Placeholder 17"/>
          <p:cNvSpPr>
            <a:spLocks noGrp="1"/>
          </p:cNvSpPr>
          <p:nvPr>
            <p:ph type="body" sz="quarter" idx="16" hasCustomPrompt="1"/>
          </p:nvPr>
        </p:nvSpPr>
        <p:spPr>
          <a:xfrm>
            <a:off x="934779" y="4194796"/>
            <a:ext cx="6761421" cy="449578"/>
          </a:xfrm>
        </p:spPr>
        <p:txBody>
          <a:bodyPr/>
          <a:lstStyle>
            <a:lvl1pPr marL="0" indent="0">
              <a:buFontTx/>
              <a:buNone/>
              <a:defRPr sz="1600">
                <a:solidFill>
                  <a:schemeClr val="tx1"/>
                </a:solidFill>
              </a:defRPr>
            </a:lvl1pPr>
            <a:lvl2pPr marL="457200" indent="0">
              <a:buFontTx/>
              <a:buNone/>
              <a:defRPr sz="2000">
                <a:solidFill>
                  <a:schemeClr val="tx1"/>
                </a:solidFill>
              </a:defRPr>
            </a:lvl2pPr>
            <a:lvl3pPr marL="914400" indent="0">
              <a:buFontTx/>
              <a:buNone/>
              <a:defRPr sz="2000">
                <a:solidFill>
                  <a:schemeClr val="tx1"/>
                </a:solidFill>
              </a:defRPr>
            </a:lvl3pPr>
            <a:lvl4pPr marL="1371600" indent="0">
              <a:buFontTx/>
              <a:buNone/>
              <a:defRPr sz="2000">
                <a:solidFill>
                  <a:schemeClr val="tx1"/>
                </a:solidFill>
              </a:defRPr>
            </a:lvl4pPr>
            <a:lvl5pPr>
              <a:buFontTx/>
              <a:buNone/>
              <a:defRPr sz="2000">
                <a:solidFill>
                  <a:schemeClr val="tx1"/>
                </a:solidFill>
              </a:defRPr>
            </a:lvl5pPr>
          </a:lstStyle>
          <a:p>
            <a:r>
              <a:rPr lang="en-US" dirty="0" smtClean="0"/>
              <a:t>Optional Subtitle</a:t>
            </a:r>
            <a:endParaRPr lang="en-US" dirty="0"/>
          </a:p>
        </p:txBody>
      </p:sp>
      <p:sp>
        <p:nvSpPr>
          <p:cNvPr id="16" name="Title 1"/>
          <p:cNvSpPr>
            <a:spLocks noGrp="1"/>
          </p:cNvSpPr>
          <p:nvPr>
            <p:ph type="title"/>
          </p:nvPr>
        </p:nvSpPr>
        <p:spPr>
          <a:xfrm>
            <a:off x="914400" y="2022609"/>
            <a:ext cx="6781800" cy="1711195"/>
          </a:xfrm>
          <a:prstGeom prst="roundRect">
            <a:avLst>
              <a:gd name="adj" fmla="val 2062"/>
            </a:avLst>
          </a:prstGeom>
          <a:noFill/>
          <a:ln>
            <a:noFill/>
          </a:ln>
          <a:extLst/>
        </p:spPr>
        <p:txBody>
          <a:bodyPr vert="horz" wrap="square" lIns="0" tIns="45720" rIns="0" bIns="45720" numCol="1" anchor="ctr" anchorCtr="0" compatLnSpc="1">
            <a:prstTxWarp prst="textNoShape">
              <a:avLst/>
            </a:prstTxWarp>
          </a:bodyPr>
          <a:lstStyle>
            <a:lvl1pPr marL="0" indent="0" algn="l" rtl="0" eaLnBrk="1" fontAlgn="base" hangingPunct="1">
              <a:lnSpc>
                <a:spcPct val="90000"/>
              </a:lnSpc>
              <a:spcBef>
                <a:spcPts val="1176"/>
              </a:spcBef>
              <a:spcAft>
                <a:spcPct val="0"/>
              </a:spcAft>
              <a:buClr>
                <a:schemeClr val="accent1"/>
              </a:buClr>
              <a:buSzPct val="90000"/>
              <a:buFont typeface="Arial" panose="020B0604020202020204" pitchFamily="34" charset="0"/>
              <a:buNone/>
              <a:defRPr lang="en-US" sz="3000" b="0" cap="none" baseline="0" dirty="0">
                <a:solidFill>
                  <a:srgbClr val="074480"/>
                </a:solidFill>
                <a:latin typeface="Tahoma" panose="020B0604030504040204" pitchFamily="34" charset="0"/>
                <a:ea typeface="+mn-ea"/>
                <a:cs typeface="Tahoma" panose="020B0604030504040204" pitchFamily="34" charset="0"/>
              </a:defRPr>
            </a:lvl1pPr>
          </a:lstStyle>
          <a:p>
            <a:pPr marL="0" lvl="0" indent="0" algn="l">
              <a:spcBef>
                <a:spcPct val="20000"/>
              </a:spcBef>
              <a:buClr>
                <a:srgbClr val="003B70"/>
              </a:buClr>
              <a:buFontTx/>
              <a:buNone/>
            </a:pPr>
            <a:r>
              <a:rPr lang="en-US" dirty="0" smtClean="0"/>
              <a:t>Click to edit Master title style</a:t>
            </a:r>
            <a:endParaRPr lang="en-US" dirty="0"/>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1840"/>
          <a:stretch/>
        </p:blipFill>
        <p:spPr>
          <a:xfrm>
            <a:off x="9362419" y="2534185"/>
            <a:ext cx="2103120" cy="694420"/>
          </a:xfrm>
          <a:prstGeom prst="rect">
            <a:avLst/>
          </a:prstGeom>
        </p:spPr>
      </p:pic>
      <p:graphicFrame>
        <p:nvGraphicFramePr>
          <p:cNvPr id="10" name="Table 9"/>
          <p:cNvGraphicFramePr>
            <a:graphicFrameLocks noGrp="1"/>
          </p:cNvGraphicFramePr>
          <p:nvPr userDrawn="1">
            <p:extLst>
              <p:ext uri="{D42A27DB-BD31-4B8C-83A1-F6EECF244321}">
                <p14:modId xmlns:p14="http://schemas.microsoft.com/office/powerpoint/2010/main" val="3951166898"/>
              </p:ext>
            </p:extLst>
          </p:nvPr>
        </p:nvGraphicFramePr>
        <p:xfrm>
          <a:off x="609600" y="6309326"/>
          <a:ext cx="10972800" cy="201168"/>
        </p:xfrm>
        <a:graphic>
          <a:graphicData uri="http://schemas.openxmlformats.org/drawingml/2006/table">
            <a:tbl>
              <a:tblPr firstRow="1" bandRow="1">
                <a:tableStyleId>{5C22544A-7EE6-4342-B048-85BDC9FD1C3A}</a:tableStyleId>
              </a:tblPr>
              <a:tblGrid>
                <a:gridCol w="8610600"/>
                <a:gridCol w="205740"/>
                <a:gridCol w="205740"/>
                <a:gridCol w="1950720"/>
              </a:tblGrid>
              <a:tr h="201168">
                <a:tc>
                  <a:txBody>
                    <a:bodyPr/>
                    <a:lstStyle/>
                    <a:p>
                      <a:endParaRPr lang="en-US" sz="900" b="0" dirty="0">
                        <a:solidFill>
                          <a:schemeClr val="accent1"/>
                        </a:solidFill>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endParaRPr lang="en-US" sz="800"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solidFill>
                  </a:tcPr>
                </a:tc>
                <a:tc>
                  <a:txBody>
                    <a:bodyPr/>
                    <a:lstStyle/>
                    <a:p>
                      <a:endParaRPr lang="en-US" sz="800"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endParaRPr lang="en-US" sz="900" b="0" dirty="0">
                        <a:solidFill>
                          <a:schemeClr val="accent1"/>
                        </a:solidFill>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r>
            </a:tbl>
          </a:graphicData>
        </a:graphic>
      </p:graphicFrame>
    </p:spTree>
    <p:extLst>
      <p:ext uri="{BB962C8B-B14F-4D97-AF65-F5344CB8AC3E}">
        <p14:creationId xmlns:p14="http://schemas.microsoft.com/office/powerpoint/2010/main" val="694377687"/>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512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Graphic/Picture">
    <p:spTree>
      <p:nvGrpSpPr>
        <p:cNvPr id="1" name=""/>
        <p:cNvGrpSpPr/>
        <p:nvPr/>
      </p:nvGrpSpPr>
      <p:grpSpPr>
        <a:xfrm>
          <a:off x="0" y="0"/>
          <a:ext cx="0" cy="0"/>
          <a:chOff x="0" y="0"/>
          <a:chExt cx="0" cy="0"/>
        </a:xfrm>
      </p:grpSpPr>
      <p:sp>
        <p:nvSpPr>
          <p:cNvPr id="8" name="Content Placeholder 6"/>
          <p:cNvSpPr>
            <a:spLocks noGrp="1"/>
          </p:cNvSpPr>
          <p:nvPr>
            <p:ph sz="quarter" idx="11"/>
          </p:nvPr>
        </p:nvSpPr>
        <p:spPr>
          <a:xfrm>
            <a:off x="609600" y="2362200"/>
            <a:ext cx="10972800" cy="3733800"/>
          </a:xfrm>
        </p:spPr>
        <p:txBody>
          <a:bodyPr lIns="91440"/>
          <a:lstStyle>
            <a:lvl1pPr marL="310896" indent="-310896">
              <a:buFont typeface="Arial" panose="020B0604020202020204" pitchFamily="34" charset="0"/>
              <a:buChar char="■"/>
              <a:defRPr sz="1800">
                <a:solidFill>
                  <a:schemeClr val="tx2"/>
                </a:solidFill>
                <a:latin typeface="Tahoma" panose="020B0604030504040204" pitchFamily="34" charset="0"/>
                <a:ea typeface="Tahoma" panose="020B0604030504040204" pitchFamily="34" charset="0"/>
                <a:cs typeface="Tahoma" panose="020B0604030504040204" pitchFamily="34" charset="0"/>
              </a:defRPr>
            </a:lvl1pPr>
            <a:lvl2pPr>
              <a:defRPr sz="1600">
                <a:solidFill>
                  <a:schemeClr val="tx2"/>
                </a:solidFill>
                <a:latin typeface="Tahoma" panose="020B0604030504040204" pitchFamily="34" charset="0"/>
                <a:ea typeface="Tahoma" panose="020B0604030504040204" pitchFamily="34" charset="0"/>
                <a:cs typeface="Tahoma" panose="020B0604030504040204" pitchFamily="34" charset="0"/>
              </a:defRPr>
            </a:lvl2pPr>
            <a:lvl3pPr>
              <a:spcBef>
                <a:spcPts val="336"/>
              </a:spcBef>
              <a:defRPr sz="1400" i="0">
                <a:solidFill>
                  <a:schemeClr val="tx2"/>
                </a:solidFill>
                <a:latin typeface="Tahoma" panose="020B0604030504040204" pitchFamily="34" charset="0"/>
                <a:ea typeface="Tahoma" panose="020B0604030504040204" pitchFamily="34" charset="0"/>
                <a:cs typeface="Tahoma" panose="020B0604030504040204" pitchFamily="34" charset="0"/>
              </a:defRPr>
            </a:lvl3pPr>
            <a:lvl4pPr>
              <a:defRPr b="0" i="0">
                <a:solidFill>
                  <a:schemeClr val="tx2"/>
                </a:solidFill>
                <a:latin typeface="Tahoma" panose="020B0604030504040204" pitchFamily="34" charset="0"/>
                <a:ea typeface="Tahoma" panose="020B0604030504040204" pitchFamily="34" charset="0"/>
                <a:cs typeface="Tahoma" panose="020B0604030504040204" pitchFamily="34" charset="0"/>
              </a:defRPr>
            </a:lvl4pPr>
            <a:lvl5pPr marL="1600200" indent="-237744">
              <a:spcBef>
                <a:spcPts val="288"/>
              </a:spcBef>
              <a:buSzPct val="60000"/>
              <a:buFont typeface="Times New Roman" panose="02020603050405020304" pitchFamily="18" charset="0"/>
              <a:buChar char="■"/>
              <a:defRPr i="0">
                <a:solidFill>
                  <a:schemeClr val="tx2"/>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12"/>
          <p:cNvSpPr>
            <a:spLocks noGrp="1"/>
          </p:cNvSpPr>
          <p:nvPr>
            <p:ph type="body" sz="quarter" idx="15" hasCustomPrompt="1"/>
          </p:nvPr>
        </p:nvSpPr>
        <p:spPr>
          <a:xfrm>
            <a:off x="609600" y="6307909"/>
            <a:ext cx="8331200" cy="230019"/>
          </a:xfrm>
        </p:spPr>
        <p:txBody>
          <a:bodyPr tIns="0" bIns="0" anchor="ctr" anchorCtr="0"/>
          <a:lstStyle>
            <a:lvl1pPr marL="0" indent="0" algn="l" rtl="0" eaLnBrk="1" fontAlgn="base" hangingPunct="1">
              <a:spcBef>
                <a:spcPts val="0"/>
              </a:spcBef>
              <a:spcAft>
                <a:spcPct val="0"/>
              </a:spcAft>
              <a:buClr>
                <a:schemeClr val="accent1"/>
              </a:buClr>
              <a:buSzPct val="90000"/>
              <a:buFont typeface="Arial" panose="020B0604020202020204" pitchFamily="34" charset="0"/>
              <a:buNone/>
              <a:defRPr lang="en-US" sz="1000" kern="0" baseline="0" dirty="0">
                <a:solidFill>
                  <a:srgbClr val="074480"/>
                </a:solidFill>
                <a:latin typeface="Tahoma" panose="020B0604030504040204" pitchFamily="34" charset="0"/>
                <a:ea typeface="+mn-ea"/>
                <a:cs typeface="Tahoma" panose="020B0604030504040204" pitchFamily="34" charset="0"/>
              </a:defRPr>
            </a:lvl1pPr>
          </a:lstStyle>
          <a:p>
            <a:pPr lvl="0"/>
            <a:r>
              <a:rPr lang="en-US" dirty="0" smtClean="0"/>
              <a:t>Click to add footer </a:t>
            </a:r>
            <a:endParaRPr lang="en-US" dirty="0"/>
          </a:p>
        </p:txBody>
      </p:sp>
      <p:sp>
        <p:nvSpPr>
          <p:cNvPr id="15" name="Text Placeholder 12"/>
          <p:cNvSpPr>
            <a:spLocks noGrp="1"/>
          </p:cNvSpPr>
          <p:nvPr>
            <p:ph type="body" sz="quarter" idx="17" hasCustomPrompt="1"/>
          </p:nvPr>
        </p:nvSpPr>
        <p:spPr>
          <a:xfrm>
            <a:off x="9652000" y="6307909"/>
            <a:ext cx="1503680" cy="230019"/>
          </a:xfrm>
        </p:spPr>
        <p:txBody>
          <a:bodyPr tIns="0" bIns="0" anchor="ctr" anchorCtr="0"/>
          <a:lstStyle>
            <a:lvl1pPr marL="0" indent="0" algn="r" rtl="0" eaLnBrk="1" fontAlgn="base" hangingPunct="1">
              <a:spcBef>
                <a:spcPts val="0"/>
              </a:spcBef>
              <a:spcAft>
                <a:spcPct val="0"/>
              </a:spcAft>
              <a:buClr>
                <a:schemeClr val="accent1"/>
              </a:buClr>
              <a:buSzPct val="90000"/>
              <a:buFont typeface="Arial" panose="020B0604020202020204" pitchFamily="34" charset="0"/>
              <a:buNone/>
              <a:defRPr lang="en-US" sz="900" kern="0" baseline="0" dirty="0">
                <a:solidFill>
                  <a:srgbClr val="074480"/>
                </a:solidFill>
                <a:latin typeface="Tahoma" panose="020B0604030504040204" pitchFamily="34" charset="0"/>
                <a:ea typeface="+mn-ea"/>
                <a:cs typeface="Tahoma" panose="020B0604030504040204" pitchFamily="34" charset="0"/>
              </a:defRPr>
            </a:lvl1pPr>
          </a:lstStyle>
          <a:p>
            <a:pPr lvl="0"/>
            <a:r>
              <a:rPr lang="en-US" dirty="0" smtClean="0"/>
              <a:t>Date </a:t>
            </a:r>
            <a:endParaRPr lang="en-US" dirty="0"/>
          </a:p>
        </p:txBody>
      </p:sp>
      <p:sp>
        <p:nvSpPr>
          <p:cNvPr id="6" name="Rectangle 2"/>
          <p:cNvSpPr>
            <a:spLocks noGrp="1" noChangeArrowheads="1"/>
          </p:cNvSpPr>
          <p:nvPr>
            <p:ph type="title"/>
          </p:nvPr>
        </p:nvSpPr>
        <p:spPr bwMode="auto">
          <a:xfrm>
            <a:off x="609600" y="762000"/>
            <a:ext cx="10972800" cy="1188720"/>
          </a:xfrm>
          <a:prstGeom prst="rect">
            <a:avLst/>
          </a:prstGeom>
          <a:noFill/>
          <a:ln>
            <a:noFill/>
          </a:ln>
          <a:extLst/>
        </p:spPr>
        <p:txBody>
          <a:bodyPr vert="horz" wrap="square" lIns="91440" tIns="91440" rIns="91440" bIns="91440" numCol="1" anchor="b" anchorCtr="0" compatLnSpc="1">
            <a:prstTxWarp prst="textNoShape">
              <a:avLst/>
            </a:prstTxWarp>
          </a:bodyPr>
          <a:lstStyle>
            <a:lvl1pPr>
              <a:defRPr sz="2800"/>
            </a:lvl1pPr>
          </a:lstStyle>
          <a:p>
            <a:pPr lvl="0"/>
            <a:r>
              <a:rPr lang="en-US" dirty="0" smtClean="0"/>
              <a:t>Click to Add Title</a:t>
            </a:r>
          </a:p>
        </p:txBody>
      </p:sp>
    </p:spTree>
    <p:extLst>
      <p:ext uri="{BB962C8B-B14F-4D97-AF65-F5344CB8AC3E}">
        <p14:creationId xmlns:p14="http://schemas.microsoft.com/office/powerpoint/2010/main" val="30030972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de-by-side/Comparison">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lvl1pPr>
              <a:lnSpc>
                <a:spcPts val="2800"/>
              </a:lnSpc>
              <a:defRPr baseline="0">
                <a:latin typeface="Tahoma" panose="020B0604030504040204" pitchFamily="34" charset="0"/>
                <a:cs typeface="Tahoma" panose="020B0604030504040204" pitchFamily="34" charset="0"/>
              </a:defRPr>
            </a:lvl1pPr>
          </a:lstStyle>
          <a:p>
            <a:endParaRPr lang="en-US" dirty="0"/>
          </a:p>
        </p:txBody>
      </p:sp>
      <p:sp>
        <p:nvSpPr>
          <p:cNvPr id="7" name="Content Placeholder 6"/>
          <p:cNvSpPr>
            <a:spLocks noGrp="1"/>
          </p:cNvSpPr>
          <p:nvPr>
            <p:ph sz="quarter" idx="11"/>
          </p:nvPr>
        </p:nvSpPr>
        <p:spPr>
          <a:xfrm>
            <a:off x="609600" y="2313025"/>
            <a:ext cx="5181600" cy="3632577"/>
          </a:xfrm>
        </p:spPr>
        <p:txBody>
          <a:bodyPr/>
          <a:lstStyle>
            <a:lvl1pPr>
              <a:defRPr sz="1800" i="0">
                <a:solidFill>
                  <a:schemeClr val="tx2"/>
                </a:solidFill>
                <a:latin typeface="Tahoma" panose="020B0604030504040204" pitchFamily="34" charset="0"/>
                <a:ea typeface="Tahoma" panose="020B0604030504040204" pitchFamily="34" charset="0"/>
                <a:cs typeface="Tahoma" panose="020B0604030504040204" pitchFamily="34" charset="0"/>
              </a:defRPr>
            </a:lvl1pPr>
            <a:lvl2pPr>
              <a:defRPr sz="1600" i="0">
                <a:solidFill>
                  <a:schemeClr val="tx2"/>
                </a:solidFill>
                <a:latin typeface="Tahoma" panose="020B0604030504040204" pitchFamily="34" charset="0"/>
                <a:ea typeface="Tahoma" panose="020B0604030504040204" pitchFamily="34" charset="0"/>
                <a:cs typeface="Tahoma" panose="020B0604030504040204" pitchFamily="34" charset="0"/>
              </a:defRPr>
            </a:lvl2pPr>
            <a:lvl3pPr>
              <a:defRPr sz="1600" i="0">
                <a:solidFill>
                  <a:schemeClr val="tx2"/>
                </a:solidFill>
                <a:latin typeface="Tahoma" panose="020B0604030504040204" pitchFamily="34" charset="0"/>
                <a:ea typeface="Tahoma" panose="020B0604030504040204" pitchFamily="34" charset="0"/>
                <a:cs typeface="Tahoma" panose="020B0604030504040204" pitchFamily="34" charset="0"/>
              </a:defRPr>
            </a:lvl3pPr>
            <a:lvl4pPr marL="1243584" indent="-237744">
              <a:defRPr lang="en-US" sz="1200" b="0" i="0" baseline="0" dirty="0" smtClean="0">
                <a:solidFill>
                  <a:schemeClr val="tx2"/>
                </a:solidFill>
                <a:latin typeface="Tahoma" panose="020B0604030504040204" pitchFamily="34" charset="0"/>
                <a:ea typeface="Tahoma" panose="020B0604030504040204" pitchFamily="34" charset="0"/>
                <a:cs typeface="Tahoma" panose="020B0604030504040204" pitchFamily="34" charset="0"/>
              </a:defRPr>
            </a:lvl4pPr>
            <a:lvl5pPr marL="1648206" indent="-285750">
              <a:defRPr lang="en-US" sz="1200" i="0" baseline="0" dirty="0">
                <a:solidFill>
                  <a:schemeClr val="tx2"/>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 </a:t>
            </a:r>
          </a:p>
        </p:txBody>
      </p:sp>
      <p:sp>
        <p:nvSpPr>
          <p:cNvPr id="21" name="Text Placeholder 12"/>
          <p:cNvSpPr>
            <a:spLocks noGrp="1"/>
          </p:cNvSpPr>
          <p:nvPr>
            <p:ph type="body" sz="quarter" idx="17" hasCustomPrompt="1"/>
          </p:nvPr>
        </p:nvSpPr>
        <p:spPr>
          <a:xfrm>
            <a:off x="9652000" y="6307909"/>
            <a:ext cx="1503680" cy="230019"/>
          </a:xfrm>
        </p:spPr>
        <p:txBody>
          <a:bodyPr tIns="0" bIns="0" anchor="ctr" anchorCtr="0"/>
          <a:lstStyle>
            <a:lvl1pPr marL="0" indent="0" algn="r" rtl="0" eaLnBrk="1" fontAlgn="base" hangingPunct="1">
              <a:spcBef>
                <a:spcPts val="0"/>
              </a:spcBef>
              <a:spcAft>
                <a:spcPct val="0"/>
              </a:spcAft>
              <a:buClr>
                <a:schemeClr val="accent1"/>
              </a:buClr>
              <a:buSzPct val="90000"/>
              <a:buFont typeface="Arial" panose="020B0604020202020204" pitchFamily="34" charset="0"/>
              <a:buNone/>
              <a:defRPr lang="en-US" sz="900" kern="0" baseline="0" dirty="0">
                <a:solidFill>
                  <a:srgbClr val="074480"/>
                </a:solidFill>
                <a:latin typeface="Tahoma" panose="020B0604030504040204" pitchFamily="34" charset="0"/>
                <a:ea typeface="+mn-ea"/>
                <a:cs typeface="Tahoma" panose="020B0604030504040204" pitchFamily="34" charset="0"/>
              </a:defRPr>
            </a:lvl1pPr>
          </a:lstStyle>
          <a:p>
            <a:pPr lvl="0"/>
            <a:r>
              <a:rPr lang="en-US" dirty="0" smtClean="0"/>
              <a:t>Date  </a:t>
            </a:r>
            <a:endParaRPr lang="en-US" dirty="0"/>
          </a:p>
        </p:txBody>
      </p:sp>
      <p:sp>
        <p:nvSpPr>
          <p:cNvPr id="9" name="Content Placeholder 6"/>
          <p:cNvSpPr>
            <a:spLocks noGrp="1"/>
          </p:cNvSpPr>
          <p:nvPr>
            <p:ph sz="quarter" idx="18"/>
          </p:nvPr>
        </p:nvSpPr>
        <p:spPr>
          <a:xfrm>
            <a:off x="6400800" y="2313025"/>
            <a:ext cx="5181600" cy="3632578"/>
          </a:xfrm>
        </p:spPr>
        <p:txBody>
          <a:bodyPr/>
          <a:lstStyle>
            <a:lvl1pPr>
              <a:defRPr sz="1800" i="0">
                <a:solidFill>
                  <a:schemeClr val="tx2"/>
                </a:solidFill>
                <a:latin typeface="Tahoma" panose="020B0604030504040204" pitchFamily="34" charset="0"/>
                <a:ea typeface="Tahoma" panose="020B0604030504040204" pitchFamily="34" charset="0"/>
                <a:cs typeface="Tahoma" panose="020B0604030504040204" pitchFamily="34" charset="0"/>
              </a:defRPr>
            </a:lvl1pPr>
            <a:lvl2pPr>
              <a:defRPr sz="1600" i="0">
                <a:solidFill>
                  <a:schemeClr val="tx2"/>
                </a:solidFill>
                <a:latin typeface="Tahoma" panose="020B0604030504040204" pitchFamily="34" charset="0"/>
                <a:ea typeface="Tahoma" panose="020B0604030504040204" pitchFamily="34" charset="0"/>
                <a:cs typeface="Tahoma" panose="020B0604030504040204" pitchFamily="34" charset="0"/>
              </a:defRPr>
            </a:lvl2pPr>
            <a:lvl3pPr>
              <a:defRPr sz="1600" i="0">
                <a:solidFill>
                  <a:schemeClr val="tx2"/>
                </a:solidFill>
                <a:latin typeface="Tahoma" panose="020B0604030504040204" pitchFamily="34" charset="0"/>
                <a:ea typeface="Tahoma" panose="020B0604030504040204" pitchFamily="34" charset="0"/>
                <a:cs typeface="Tahoma" panose="020B0604030504040204" pitchFamily="34" charset="0"/>
              </a:defRPr>
            </a:lvl3pPr>
            <a:lvl4pPr marL="1243584" indent="-237744">
              <a:defRPr lang="en-US" sz="1200" b="0" i="0" baseline="0" dirty="0" smtClean="0">
                <a:solidFill>
                  <a:schemeClr val="tx2"/>
                </a:solidFill>
                <a:latin typeface="Tahoma" panose="020B0604030504040204" pitchFamily="34" charset="0"/>
                <a:ea typeface="Tahoma" panose="020B0604030504040204" pitchFamily="34" charset="0"/>
                <a:cs typeface="Tahoma" panose="020B0604030504040204" pitchFamily="34" charset="0"/>
              </a:defRPr>
            </a:lvl4pPr>
            <a:lvl5pPr marL="1648206" indent="-285750">
              <a:defRPr lang="en-US" sz="1200" i="0" baseline="0" dirty="0">
                <a:solidFill>
                  <a:schemeClr val="tx2"/>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 </a:t>
            </a:r>
          </a:p>
        </p:txBody>
      </p:sp>
      <p:sp>
        <p:nvSpPr>
          <p:cNvPr id="10" name="Text Placeholder 12"/>
          <p:cNvSpPr>
            <a:spLocks noGrp="1"/>
          </p:cNvSpPr>
          <p:nvPr>
            <p:ph type="body" sz="quarter" idx="15" hasCustomPrompt="1"/>
          </p:nvPr>
        </p:nvSpPr>
        <p:spPr>
          <a:xfrm>
            <a:off x="609600" y="6307909"/>
            <a:ext cx="8331200" cy="230019"/>
          </a:xfrm>
        </p:spPr>
        <p:txBody>
          <a:bodyPr tIns="0" bIns="0" anchor="ctr" anchorCtr="0"/>
          <a:lstStyle>
            <a:lvl1pPr marL="0" indent="0" algn="l" rtl="0" eaLnBrk="1" fontAlgn="base" hangingPunct="1">
              <a:spcBef>
                <a:spcPts val="0"/>
              </a:spcBef>
              <a:spcAft>
                <a:spcPct val="0"/>
              </a:spcAft>
              <a:buClr>
                <a:schemeClr val="accent1"/>
              </a:buClr>
              <a:buSzPct val="90000"/>
              <a:buFont typeface="Arial" panose="020B0604020202020204" pitchFamily="34" charset="0"/>
              <a:buNone/>
              <a:defRPr lang="en-US" sz="1000" kern="0" baseline="0" dirty="0">
                <a:solidFill>
                  <a:srgbClr val="074480"/>
                </a:solidFill>
                <a:latin typeface="Tahoma" panose="020B0604030504040204" pitchFamily="34" charset="0"/>
                <a:ea typeface="+mn-ea"/>
                <a:cs typeface="Tahoma" panose="020B0604030504040204" pitchFamily="34" charset="0"/>
              </a:defRPr>
            </a:lvl1pPr>
          </a:lstStyle>
          <a:p>
            <a:pPr lvl="0"/>
            <a:r>
              <a:rPr lang="en-US" dirty="0" smtClean="0"/>
              <a:t>Click to add footer </a:t>
            </a:r>
            <a:endParaRPr lang="en-US" dirty="0"/>
          </a:p>
        </p:txBody>
      </p:sp>
    </p:spTree>
    <p:extLst>
      <p:ext uri="{BB962C8B-B14F-4D97-AF65-F5344CB8AC3E}">
        <p14:creationId xmlns:p14="http://schemas.microsoft.com/office/powerpoint/2010/main" val="120036647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3" name="Content Placeholder 6"/>
          <p:cNvSpPr>
            <a:spLocks noGrp="1"/>
          </p:cNvSpPr>
          <p:nvPr>
            <p:ph sz="quarter" idx="21"/>
          </p:nvPr>
        </p:nvSpPr>
        <p:spPr>
          <a:xfrm>
            <a:off x="609600" y="1295400"/>
            <a:ext cx="10972800" cy="514350"/>
          </a:xfrm>
        </p:spPr>
        <p:txBody>
          <a:bodyPr tIns="0" rIns="91440"/>
          <a:lstStyle>
            <a:lvl1pPr marL="0" indent="0" algn="ctr">
              <a:spcBef>
                <a:spcPts val="0"/>
              </a:spcBef>
              <a:spcAft>
                <a:spcPts val="600"/>
              </a:spcAft>
              <a:buNone/>
              <a:defRPr sz="2400" b="1" i="0">
                <a:solidFill>
                  <a:schemeClr val="tx2"/>
                </a:solidFill>
                <a:latin typeface="Tahoma" panose="020B0604030504040204" pitchFamily="34" charset="0"/>
                <a:ea typeface="Tahoma" panose="020B0604030504040204" pitchFamily="34" charset="0"/>
                <a:cs typeface="Tahoma" panose="020B0604030504040204" pitchFamily="34" charset="0"/>
              </a:defRPr>
            </a:lvl1pPr>
            <a:lvl2pPr>
              <a:defRPr sz="1600" i="0">
                <a:solidFill>
                  <a:schemeClr val="tx2"/>
                </a:solidFill>
                <a:latin typeface="Tahoma" panose="020B0604030504040204" pitchFamily="34" charset="0"/>
                <a:ea typeface="Tahoma" panose="020B0604030504040204" pitchFamily="34" charset="0"/>
                <a:cs typeface="Tahoma" panose="020B0604030504040204" pitchFamily="34" charset="0"/>
              </a:defRPr>
            </a:lvl2pPr>
            <a:lvl3pPr>
              <a:defRPr sz="1600" i="0">
                <a:solidFill>
                  <a:schemeClr val="tx2"/>
                </a:solidFill>
                <a:latin typeface="Tahoma" panose="020B0604030504040204" pitchFamily="34" charset="0"/>
                <a:ea typeface="Tahoma" panose="020B0604030504040204" pitchFamily="34" charset="0"/>
                <a:cs typeface="Tahoma" panose="020B0604030504040204" pitchFamily="34" charset="0"/>
              </a:defRPr>
            </a:lvl3pPr>
            <a:lvl4pPr marL="1243584" indent="-237744">
              <a:defRPr lang="en-US" sz="1200" b="0" i="0" baseline="0" dirty="0" smtClean="0">
                <a:solidFill>
                  <a:schemeClr val="tx2"/>
                </a:solidFill>
                <a:latin typeface="Tahoma" panose="020B0604030504040204" pitchFamily="34" charset="0"/>
                <a:ea typeface="Tahoma" panose="020B0604030504040204" pitchFamily="34" charset="0"/>
                <a:cs typeface="Tahoma" panose="020B0604030504040204" pitchFamily="34" charset="0"/>
              </a:defRPr>
            </a:lvl4pPr>
            <a:lvl5pPr marL="1648206" indent="-285750">
              <a:defRPr lang="en-US" sz="1200" i="0" baseline="0" dirty="0">
                <a:solidFill>
                  <a:schemeClr val="tx2"/>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p:txBody>
      </p:sp>
      <p:sp>
        <p:nvSpPr>
          <p:cNvPr id="11" name="Content Placeholder 6"/>
          <p:cNvSpPr>
            <a:spLocks noGrp="1"/>
          </p:cNvSpPr>
          <p:nvPr>
            <p:ph sz="quarter" idx="22"/>
          </p:nvPr>
        </p:nvSpPr>
        <p:spPr>
          <a:xfrm>
            <a:off x="609600" y="5486400"/>
            <a:ext cx="10972800" cy="362307"/>
          </a:xfrm>
        </p:spPr>
        <p:txBody>
          <a:bodyPr/>
          <a:lstStyle>
            <a:lvl1pPr marL="0" indent="0" algn="l">
              <a:spcBef>
                <a:spcPts val="0"/>
              </a:spcBef>
              <a:spcAft>
                <a:spcPts val="300"/>
              </a:spcAft>
              <a:buNone/>
              <a:defRPr sz="1050" b="0" i="0">
                <a:solidFill>
                  <a:schemeClr val="tx2"/>
                </a:solidFill>
                <a:latin typeface="Tahoma" panose="020B0604030504040204" pitchFamily="34" charset="0"/>
                <a:ea typeface="Tahoma" panose="020B0604030504040204" pitchFamily="34" charset="0"/>
                <a:cs typeface="Tahoma" panose="020B0604030504040204" pitchFamily="34" charset="0"/>
              </a:defRPr>
            </a:lvl1pPr>
            <a:lvl2pPr>
              <a:defRPr sz="1600" i="0">
                <a:solidFill>
                  <a:schemeClr val="tx2"/>
                </a:solidFill>
                <a:latin typeface="Tahoma" panose="020B0604030504040204" pitchFamily="34" charset="0"/>
                <a:ea typeface="Tahoma" panose="020B0604030504040204" pitchFamily="34" charset="0"/>
                <a:cs typeface="Tahoma" panose="020B0604030504040204" pitchFamily="34" charset="0"/>
              </a:defRPr>
            </a:lvl2pPr>
            <a:lvl3pPr>
              <a:defRPr sz="1600" i="0">
                <a:solidFill>
                  <a:schemeClr val="tx2"/>
                </a:solidFill>
                <a:latin typeface="Tahoma" panose="020B0604030504040204" pitchFamily="34" charset="0"/>
                <a:ea typeface="Tahoma" panose="020B0604030504040204" pitchFamily="34" charset="0"/>
                <a:cs typeface="Tahoma" panose="020B0604030504040204" pitchFamily="34" charset="0"/>
              </a:defRPr>
            </a:lvl3pPr>
            <a:lvl4pPr marL="1243584" indent="-237744">
              <a:defRPr lang="en-US" sz="1200" b="0" i="0" baseline="0" dirty="0" smtClean="0">
                <a:solidFill>
                  <a:schemeClr val="tx2"/>
                </a:solidFill>
                <a:latin typeface="Tahoma" panose="020B0604030504040204" pitchFamily="34" charset="0"/>
                <a:ea typeface="Tahoma" panose="020B0604030504040204" pitchFamily="34" charset="0"/>
                <a:cs typeface="Tahoma" panose="020B0604030504040204" pitchFamily="34" charset="0"/>
              </a:defRPr>
            </a:lvl4pPr>
            <a:lvl5pPr marL="1648206" indent="-285750">
              <a:defRPr lang="en-US" sz="1200" i="0" baseline="0" dirty="0">
                <a:solidFill>
                  <a:schemeClr val="tx2"/>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p:txBody>
      </p:sp>
      <p:sp>
        <p:nvSpPr>
          <p:cNvPr id="2" name="Title 1"/>
          <p:cNvSpPr>
            <a:spLocks noGrp="1"/>
          </p:cNvSpPr>
          <p:nvPr>
            <p:ph type="title"/>
          </p:nvPr>
        </p:nvSpPr>
        <p:spPr>
          <a:xfrm>
            <a:off x="609600" y="838200"/>
            <a:ext cx="10972800" cy="457200"/>
          </a:xfrm>
        </p:spPr>
        <p:txBody>
          <a:bodyPr bIns="45720"/>
          <a:lstStyle>
            <a:lvl1pPr algn="ctr">
              <a:spcAft>
                <a:spcPts val="600"/>
              </a:spcAft>
              <a:defRPr lang="en-US" sz="1600" b="1" i="0" baseline="0" dirty="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3293202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view">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lvl1pPr>
              <a:lnSpc>
                <a:spcPts val="2800"/>
              </a:lnSpc>
              <a:defRPr baseline="0">
                <a:latin typeface="Tahoma" panose="020B0604030504040204" pitchFamily="34" charset="0"/>
                <a:cs typeface="Tahoma" panose="020B0604030504040204" pitchFamily="34" charset="0"/>
              </a:defRPr>
            </a:lvl1pPr>
          </a:lstStyle>
          <a:p>
            <a:endParaRPr lang="en-US" dirty="0"/>
          </a:p>
        </p:txBody>
      </p:sp>
      <p:sp>
        <p:nvSpPr>
          <p:cNvPr id="7" name="Content Placeholder 6"/>
          <p:cNvSpPr>
            <a:spLocks noGrp="1"/>
          </p:cNvSpPr>
          <p:nvPr>
            <p:ph sz="quarter" idx="11"/>
          </p:nvPr>
        </p:nvSpPr>
        <p:spPr>
          <a:xfrm>
            <a:off x="609600" y="2362200"/>
            <a:ext cx="5384800" cy="3657178"/>
          </a:xfrm>
        </p:spPr>
        <p:txBody>
          <a:bodyPr/>
          <a:lstStyle>
            <a:lvl1pPr marL="284163" indent="-284163">
              <a:defRPr lang="en-US" sz="1800" i="0" baseline="0" dirty="0" smtClean="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630936" indent="-310896">
              <a:defRPr lang="en-US" sz="1600" b="0" i="0" u="none" dirty="0" smtClean="0">
                <a:solidFill>
                  <a:schemeClr val="tx2"/>
                </a:solidFill>
                <a:latin typeface="Tahoma" panose="020B0604030504040204" pitchFamily="34" charset="0"/>
                <a:ea typeface="Tahoma" panose="020B0604030504040204" pitchFamily="34" charset="0"/>
                <a:cs typeface="Tahoma" panose="020B0604030504040204" pitchFamily="34" charset="0"/>
              </a:defRPr>
            </a:lvl2pPr>
            <a:lvl3pPr>
              <a:defRPr sz="1400" i="0">
                <a:solidFill>
                  <a:schemeClr val="tx2"/>
                </a:solidFill>
              </a:defRPr>
            </a:lvl3pPr>
            <a:lvl4pPr>
              <a:defRPr b="0" i="0">
                <a:solidFill>
                  <a:schemeClr val="tx2"/>
                </a:solidFill>
                <a:latin typeface="Tahoma" panose="020B0604030504040204" pitchFamily="34" charset="0"/>
                <a:ea typeface="Tahoma" panose="020B0604030504040204" pitchFamily="34" charset="0"/>
                <a:cs typeface="Tahoma" panose="020B0604030504040204" pitchFamily="34" charset="0"/>
              </a:defRPr>
            </a:lvl4pPr>
            <a:lvl5pPr marL="1648206" indent="-285750">
              <a:defRPr lang="en-US" sz="1200" i="0" baseline="0" dirty="0">
                <a:solidFill>
                  <a:schemeClr val="tx2"/>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6"/>
          <p:cNvSpPr>
            <a:spLocks noGrp="1"/>
          </p:cNvSpPr>
          <p:nvPr>
            <p:ph sz="quarter" idx="15"/>
          </p:nvPr>
        </p:nvSpPr>
        <p:spPr>
          <a:xfrm>
            <a:off x="6502400" y="2362198"/>
            <a:ext cx="5080000" cy="1645920"/>
          </a:xfrm>
        </p:spPr>
        <p:txBody>
          <a:bodyPr/>
          <a:lstStyle>
            <a:lvl1pPr marL="284163" indent="-284163">
              <a:defRPr lang="en-US" sz="1800" i="0" baseline="0" dirty="0" smtClean="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630936" indent="-310896">
              <a:defRPr lang="en-US" sz="1600" b="0" i="0" u="none" dirty="0" smtClean="0">
                <a:solidFill>
                  <a:schemeClr val="tx2"/>
                </a:solidFill>
                <a:latin typeface="Tahoma" panose="020B0604030504040204" pitchFamily="34" charset="0"/>
                <a:ea typeface="Tahoma" panose="020B0604030504040204" pitchFamily="34" charset="0"/>
                <a:cs typeface="Tahoma" panose="020B0604030504040204" pitchFamily="34" charset="0"/>
              </a:defRPr>
            </a:lvl2pPr>
            <a:lvl3pPr>
              <a:defRPr sz="1400" i="0">
                <a:solidFill>
                  <a:schemeClr val="tx2"/>
                </a:solidFill>
              </a:defRPr>
            </a:lvl3pPr>
            <a:lvl4pPr>
              <a:defRPr sz="1200" b="0" i="0">
                <a:solidFill>
                  <a:schemeClr val="tx2"/>
                </a:solidFill>
                <a:latin typeface="Tahoma" panose="020B0604030504040204" pitchFamily="34" charset="0"/>
                <a:ea typeface="Tahoma" panose="020B0604030504040204" pitchFamily="34" charset="0"/>
                <a:cs typeface="Tahoma" panose="020B0604030504040204" pitchFamily="34" charset="0"/>
              </a:defRPr>
            </a:lvl4pPr>
            <a:lvl5pPr marL="1600200" indent="-237744">
              <a:defRPr lang="en-US" sz="1200" i="0" baseline="0" dirty="0">
                <a:solidFill>
                  <a:schemeClr val="tx2"/>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6"/>
          <p:cNvSpPr>
            <a:spLocks noGrp="1"/>
          </p:cNvSpPr>
          <p:nvPr>
            <p:ph sz="quarter" idx="16"/>
          </p:nvPr>
        </p:nvSpPr>
        <p:spPr>
          <a:xfrm>
            <a:off x="6502400" y="4296649"/>
            <a:ext cx="5080000" cy="1722729"/>
          </a:xfrm>
        </p:spPr>
        <p:txBody>
          <a:bodyPr/>
          <a:lstStyle>
            <a:lvl1pPr marL="310896" indent="-310896">
              <a:defRPr lang="en-US" sz="1800" i="0" baseline="0" dirty="0" smtClean="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630936" indent="-310896">
              <a:defRPr lang="en-US" sz="1600" b="0" i="0" u="none" dirty="0" smtClean="0">
                <a:solidFill>
                  <a:schemeClr val="tx2"/>
                </a:solidFill>
                <a:latin typeface="Tahoma" panose="020B0604030504040204" pitchFamily="34" charset="0"/>
                <a:ea typeface="Tahoma" panose="020B0604030504040204" pitchFamily="34" charset="0"/>
                <a:cs typeface="Tahoma" panose="020B0604030504040204" pitchFamily="34" charset="0"/>
              </a:defRPr>
            </a:lvl2pPr>
            <a:lvl3pPr>
              <a:defRPr sz="1400" i="0">
                <a:solidFill>
                  <a:schemeClr val="tx2"/>
                </a:solidFill>
              </a:defRPr>
            </a:lvl3pPr>
            <a:lvl4pPr>
              <a:defRPr sz="1200" b="0" i="0">
                <a:solidFill>
                  <a:schemeClr val="tx2"/>
                </a:solidFill>
                <a:latin typeface="Tahoma" panose="020B0604030504040204" pitchFamily="34" charset="0"/>
                <a:ea typeface="Tahoma" panose="020B0604030504040204" pitchFamily="34" charset="0"/>
                <a:cs typeface="Tahoma" panose="020B0604030504040204" pitchFamily="34" charset="0"/>
              </a:defRPr>
            </a:lvl4pPr>
            <a:lvl5pPr marL="1600200" indent="-237744">
              <a:defRPr lang="en-US" sz="1200" i="0" baseline="0" dirty="0">
                <a:solidFill>
                  <a:schemeClr val="tx2"/>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ext Placeholder 12"/>
          <p:cNvSpPr>
            <a:spLocks noGrp="1"/>
          </p:cNvSpPr>
          <p:nvPr>
            <p:ph type="body" sz="quarter" idx="18" hasCustomPrompt="1"/>
          </p:nvPr>
        </p:nvSpPr>
        <p:spPr>
          <a:xfrm>
            <a:off x="9652000" y="6307909"/>
            <a:ext cx="1503680" cy="230019"/>
          </a:xfrm>
        </p:spPr>
        <p:txBody>
          <a:bodyPr tIns="0" bIns="0" anchor="ctr" anchorCtr="0"/>
          <a:lstStyle>
            <a:lvl1pPr marL="0" indent="0" algn="r" rtl="0" eaLnBrk="1" fontAlgn="base" hangingPunct="1">
              <a:spcBef>
                <a:spcPts val="0"/>
              </a:spcBef>
              <a:spcAft>
                <a:spcPct val="0"/>
              </a:spcAft>
              <a:buClr>
                <a:schemeClr val="accent1"/>
              </a:buClr>
              <a:buSzPct val="90000"/>
              <a:buFont typeface="Arial" panose="020B0604020202020204" pitchFamily="34" charset="0"/>
              <a:buNone/>
              <a:defRPr lang="en-US" sz="900" kern="0" baseline="0" dirty="0">
                <a:solidFill>
                  <a:srgbClr val="074480"/>
                </a:solidFill>
                <a:latin typeface="Tahoma" panose="020B0604030504040204" pitchFamily="34" charset="0"/>
                <a:ea typeface="+mn-ea"/>
                <a:cs typeface="Tahoma" panose="020B0604030504040204" pitchFamily="34" charset="0"/>
              </a:defRPr>
            </a:lvl1pPr>
          </a:lstStyle>
          <a:p>
            <a:pPr lvl="0"/>
            <a:r>
              <a:rPr lang="en-US" dirty="0" smtClean="0"/>
              <a:t>Date </a:t>
            </a:r>
            <a:endParaRPr lang="en-US" dirty="0"/>
          </a:p>
        </p:txBody>
      </p:sp>
      <p:sp>
        <p:nvSpPr>
          <p:cNvPr id="8" name="Text Placeholder 12"/>
          <p:cNvSpPr>
            <a:spLocks noGrp="1"/>
          </p:cNvSpPr>
          <p:nvPr>
            <p:ph type="body" sz="quarter" idx="19" hasCustomPrompt="1"/>
          </p:nvPr>
        </p:nvSpPr>
        <p:spPr>
          <a:xfrm>
            <a:off x="609600" y="6307909"/>
            <a:ext cx="8331200" cy="230019"/>
          </a:xfrm>
        </p:spPr>
        <p:txBody>
          <a:bodyPr tIns="0" bIns="0" anchor="ctr" anchorCtr="0"/>
          <a:lstStyle>
            <a:lvl1pPr marL="0" indent="0" algn="l" rtl="0" eaLnBrk="1" fontAlgn="base" hangingPunct="1">
              <a:spcBef>
                <a:spcPts val="0"/>
              </a:spcBef>
              <a:spcAft>
                <a:spcPct val="0"/>
              </a:spcAft>
              <a:buClr>
                <a:schemeClr val="accent1"/>
              </a:buClr>
              <a:buSzPct val="90000"/>
              <a:buFont typeface="Arial" panose="020B0604020202020204" pitchFamily="34" charset="0"/>
              <a:buNone/>
              <a:defRPr lang="en-US" sz="1000" kern="0" baseline="0" dirty="0">
                <a:solidFill>
                  <a:srgbClr val="074480"/>
                </a:solidFill>
                <a:latin typeface="Tahoma" panose="020B0604030504040204" pitchFamily="34" charset="0"/>
                <a:ea typeface="+mn-ea"/>
                <a:cs typeface="Tahoma" panose="020B0604030504040204" pitchFamily="34" charset="0"/>
              </a:defRPr>
            </a:lvl1pPr>
          </a:lstStyle>
          <a:p>
            <a:pPr lvl="0"/>
            <a:r>
              <a:rPr lang="en-US" dirty="0" smtClean="0"/>
              <a:t>Click to add footer </a:t>
            </a:r>
            <a:endParaRPr lang="en-US" dirty="0"/>
          </a:p>
        </p:txBody>
      </p:sp>
    </p:spTree>
    <p:extLst>
      <p:ext uri="{BB962C8B-B14F-4D97-AF65-F5344CB8AC3E}">
        <p14:creationId xmlns:p14="http://schemas.microsoft.com/office/powerpoint/2010/main" val="418306589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Graphic and Sidebar">
    <p:spTree>
      <p:nvGrpSpPr>
        <p:cNvPr id="1" name=""/>
        <p:cNvGrpSpPr/>
        <p:nvPr/>
      </p:nvGrpSpPr>
      <p:grpSpPr>
        <a:xfrm>
          <a:off x="0" y="0"/>
          <a:ext cx="0" cy="0"/>
          <a:chOff x="0" y="0"/>
          <a:chExt cx="0" cy="0"/>
        </a:xfrm>
      </p:grpSpPr>
      <p:sp>
        <p:nvSpPr>
          <p:cNvPr id="8" name="Content Placeholder 2"/>
          <p:cNvSpPr>
            <a:spLocks noGrp="1"/>
          </p:cNvSpPr>
          <p:nvPr>
            <p:ph idx="12"/>
          </p:nvPr>
        </p:nvSpPr>
        <p:spPr>
          <a:xfrm>
            <a:off x="609600" y="2306857"/>
            <a:ext cx="8026400" cy="3636742"/>
          </a:xfrm>
        </p:spPr>
        <p:txBody>
          <a:bodyPr/>
          <a:lstStyle>
            <a:lvl1pPr>
              <a:defRPr sz="1800" i="0">
                <a:solidFill>
                  <a:schemeClr val="tx2"/>
                </a:solidFill>
              </a:defRPr>
            </a:lvl1pPr>
            <a:lvl2pPr>
              <a:defRPr sz="1600" i="0">
                <a:solidFill>
                  <a:schemeClr val="tx2"/>
                </a:solidFill>
              </a:defRPr>
            </a:lvl2pPr>
            <a:lvl3pPr marL="896112" indent="-274320">
              <a:defRPr lang="en-US" sz="1400" i="0" dirty="0" smtClean="0">
                <a:solidFill>
                  <a:schemeClr val="tx2"/>
                </a:solidFill>
                <a:latin typeface="Tahoma" panose="020B0604030504040204" pitchFamily="34" charset="0"/>
                <a:ea typeface="+mn-ea"/>
                <a:cs typeface="Tahoma" panose="020B0604030504040204" pitchFamily="34" charset="0"/>
              </a:defRPr>
            </a:lvl3pPr>
            <a:lvl4pPr>
              <a:defRPr sz="1200" b="0" i="0">
                <a:solidFill>
                  <a:schemeClr val="tx2"/>
                </a:solidFill>
              </a:defRPr>
            </a:lvl4pPr>
            <a:lvl5pPr marL="1648206" indent="-285750" algn="l" rtl="0" eaLnBrk="1" fontAlgn="base" hangingPunct="1">
              <a:spcBef>
                <a:spcPct val="20000"/>
              </a:spcBef>
              <a:spcAft>
                <a:spcPct val="0"/>
              </a:spcAft>
              <a:defRPr lang="en-US" sz="1200" i="0" baseline="0" dirty="0">
                <a:solidFill>
                  <a:schemeClr val="tx2"/>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ubtitle 2"/>
          <p:cNvSpPr>
            <a:spLocks noGrp="1"/>
          </p:cNvSpPr>
          <p:nvPr>
            <p:ph type="subTitle" idx="11"/>
          </p:nvPr>
        </p:nvSpPr>
        <p:spPr>
          <a:xfrm>
            <a:off x="8940800" y="3374382"/>
            <a:ext cx="2641600" cy="2577390"/>
          </a:xfrm>
        </p:spPr>
        <p:txBody>
          <a:bodyPr/>
          <a:lstStyle>
            <a:lvl1pPr marL="0" indent="0" algn="l">
              <a:buNone/>
              <a:defRPr sz="1800">
                <a:solidFill>
                  <a:schemeClr val="accent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Text Placeholder 3"/>
          <p:cNvSpPr>
            <a:spLocks noGrp="1"/>
          </p:cNvSpPr>
          <p:nvPr>
            <p:ph type="body" sz="quarter" idx="14"/>
          </p:nvPr>
        </p:nvSpPr>
        <p:spPr>
          <a:xfrm>
            <a:off x="8944811" y="2306856"/>
            <a:ext cx="2641600" cy="817343"/>
          </a:xfrm>
        </p:spPr>
        <p:txBody>
          <a:bodyPr tIns="91440" bIns="0" anchor="t"/>
          <a:lstStyle>
            <a:lvl1pPr marL="0" indent="0">
              <a:lnSpc>
                <a:spcPct val="100000"/>
              </a:lnSpc>
              <a:spcBef>
                <a:spcPts val="0"/>
              </a:spcBef>
              <a:buFontTx/>
              <a:buNone/>
              <a:defRPr sz="1800" b="0" baseline="0">
                <a:solidFill>
                  <a:schemeClr val="tx2"/>
                </a:solidFill>
              </a:defRPr>
            </a:lvl1pPr>
          </a:lstStyle>
          <a:p>
            <a:pPr lvl="0"/>
            <a:r>
              <a:rPr lang="en-US" dirty="0" smtClean="0"/>
              <a:t>Click to edit Master text styles</a:t>
            </a:r>
          </a:p>
        </p:txBody>
      </p:sp>
      <p:sp>
        <p:nvSpPr>
          <p:cNvPr id="2" name="Title 1"/>
          <p:cNvSpPr>
            <a:spLocks noGrp="1"/>
          </p:cNvSpPr>
          <p:nvPr>
            <p:ph type="title"/>
          </p:nvPr>
        </p:nvSpPr>
        <p:spPr>
          <a:ln>
            <a:noFill/>
          </a:ln>
        </p:spPr>
        <p:txBody>
          <a:bodyPr/>
          <a:lstStyle>
            <a:lvl1pPr>
              <a:defRPr baseline="0">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21" name="Text Placeholder 12"/>
          <p:cNvSpPr>
            <a:spLocks noGrp="1"/>
          </p:cNvSpPr>
          <p:nvPr>
            <p:ph type="body" sz="quarter" idx="17" hasCustomPrompt="1"/>
          </p:nvPr>
        </p:nvSpPr>
        <p:spPr>
          <a:xfrm>
            <a:off x="9652000" y="6307909"/>
            <a:ext cx="1503680" cy="230019"/>
          </a:xfrm>
        </p:spPr>
        <p:txBody>
          <a:bodyPr tIns="0" bIns="0" anchor="ctr" anchorCtr="0"/>
          <a:lstStyle>
            <a:lvl1pPr marL="0" indent="0" algn="r" rtl="0" eaLnBrk="1" fontAlgn="base" hangingPunct="1">
              <a:spcBef>
                <a:spcPts val="0"/>
              </a:spcBef>
              <a:spcAft>
                <a:spcPct val="0"/>
              </a:spcAft>
              <a:buClr>
                <a:schemeClr val="accent1"/>
              </a:buClr>
              <a:buSzPct val="90000"/>
              <a:buFont typeface="Arial" panose="020B0604020202020204" pitchFamily="34" charset="0"/>
              <a:buNone/>
              <a:defRPr lang="en-US" sz="900" kern="0" baseline="0" dirty="0">
                <a:solidFill>
                  <a:srgbClr val="074480"/>
                </a:solidFill>
                <a:latin typeface="Tahoma" panose="020B0604030504040204" pitchFamily="34" charset="0"/>
                <a:ea typeface="+mn-ea"/>
                <a:cs typeface="Tahoma" panose="020B0604030504040204" pitchFamily="34" charset="0"/>
              </a:defRPr>
            </a:lvl1pPr>
          </a:lstStyle>
          <a:p>
            <a:pPr lvl="0"/>
            <a:r>
              <a:rPr lang="en-US" dirty="0" smtClean="0"/>
              <a:t>Date </a:t>
            </a:r>
            <a:endParaRPr lang="en-US" dirty="0"/>
          </a:p>
        </p:txBody>
      </p:sp>
      <p:sp>
        <p:nvSpPr>
          <p:cNvPr id="9" name="Text Placeholder 12"/>
          <p:cNvSpPr>
            <a:spLocks noGrp="1"/>
          </p:cNvSpPr>
          <p:nvPr>
            <p:ph type="body" sz="quarter" idx="15" hasCustomPrompt="1"/>
          </p:nvPr>
        </p:nvSpPr>
        <p:spPr>
          <a:xfrm>
            <a:off x="609600" y="6307909"/>
            <a:ext cx="8331200" cy="230019"/>
          </a:xfrm>
        </p:spPr>
        <p:txBody>
          <a:bodyPr tIns="0" bIns="0" anchor="ctr" anchorCtr="0"/>
          <a:lstStyle>
            <a:lvl1pPr marL="0" indent="0" algn="l" rtl="0" eaLnBrk="1" fontAlgn="base" hangingPunct="1">
              <a:spcBef>
                <a:spcPts val="0"/>
              </a:spcBef>
              <a:spcAft>
                <a:spcPct val="0"/>
              </a:spcAft>
              <a:buClr>
                <a:schemeClr val="accent1"/>
              </a:buClr>
              <a:buSzPct val="90000"/>
              <a:buFont typeface="Arial" panose="020B0604020202020204" pitchFamily="34" charset="0"/>
              <a:buNone/>
              <a:defRPr lang="en-US" sz="1000" kern="0" baseline="0" dirty="0">
                <a:solidFill>
                  <a:srgbClr val="074480"/>
                </a:solidFill>
                <a:latin typeface="Tahoma" panose="020B0604030504040204" pitchFamily="34" charset="0"/>
                <a:ea typeface="+mn-ea"/>
                <a:cs typeface="Tahoma" panose="020B0604030504040204" pitchFamily="34" charset="0"/>
              </a:defRPr>
            </a:lvl1pPr>
          </a:lstStyle>
          <a:p>
            <a:pPr lvl="0"/>
            <a:r>
              <a:rPr lang="en-US" dirty="0" smtClean="0"/>
              <a:t>Click to add footer </a:t>
            </a:r>
            <a:endParaRPr lang="en-US" dirty="0"/>
          </a:p>
        </p:txBody>
      </p:sp>
    </p:spTree>
    <p:extLst>
      <p:ext uri="{BB962C8B-B14F-4D97-AF65-F5344CB8AC3E}">
        <p14:creationId xmlns:p14="http://schemas.microsoft.com/office/powerpoint/2010/main" val="136516482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15" name="Rectangle 1032"/>
          <p:cNvSpPr>
            <a:spLocks noChangeArrowheads="1"/>
          </p:cNvSpPr>
          <p:nvPr userDrawn="1"/>
        </p:nvSpPr>
        <p:spPr bwMode="auto">
          <a:xfrm rot="5400000">
            <a:off x="7589521" y="2865125"/>
            <a:ext cx="1981198" cy="60959"/>
          </a:xfrm>
          <a:prstGeom prst="rect">
            <a:avLst/>
          </a:prstGeom>
          <a:solidFill>
            <a:srgbClr val="074480"/>
          </a:solidFill>
          <a:ln>
            <a:noFill/>
          </a:ln>
          <a:extLst/>
        </p:spPr>
        <p:txBody>
          <a:bodyPr wrap="none" anchor="ctr"/>
          <a:lstStyle/>
          <a:p>
            <a:endParaRPr lang="en-US" sz="2400" dirty="0"/>
          </a:p>
        </p:txBody>
      </p:sp>
      <p:sp>
        <p:nvSpPr>
          <p:cNvPr id="17" name="Text Placeholder 17"/>
          <p:cNvSpPr>
            <a:spLocks noGrp="1"/>
          </p:cNvSpPr>
          <p:nvPr>
            <p:ph type="body" sz="quarter" idx="16" hasCustomPrompt="1"/>
          </p:nvPr>
        </p:nvSpPr>
        <p:spPr>
          <a:xfrm>
            <a:off x="934779" y="4194796"/>
            <a:ext cx="6761421" cy="449578"/>
          </a:xfrm>
        </p:spPr>
        <p:txBody>
          <a:bodyPr/>
          <a:lstStyle>
            <a:lvl1pPr marL="0" indent="0">
              <a:buFontTx/>
              <a:buNone/>
              <a:defRPr sz="1600">
                <a:solidFill>
                  <a:schemeClr val="tx1"/>
                </a:solidFill>
              </a:defRPr>
            </a:lvl1pPr>
            <a:lvl2pPr marL="457200" indent="0">
              <a:buFontTx/>
              <a:buNone/>
              <a:defRPr sz="2000">
                <a:solidFill>
                  <a:schemeClr val="tx1"/>
                </a:solidFill>
              </a:defRPr>
            </a:lvl2pPr>
            <a:lvl3pPr marL="914400" indent="0">
              <a:buFontTx/>
              <a:buNone/>
              <a:defRPr sz="2000">
                <a:solidFill>
                  <a:schemeClr val="tx1"/>
                </a:solidFill>
              </a:defRPr>
            </a:lvl3pPr>
            <a:lvl4pPr marL="1371600" indent="0">
              <a:buFontTx/>
              <a:buNone/>
              <a:defRPr sz="2000">
                <a:solidFill>
                  <a:schemeClr val="tx1"/>
                </a:solidFill>
              </a:defRPr>
            </a:lvl4pPr>
            <a:lvl5pPr>
              <a:buFontTx/>
              <a:buNone/>
              <a:defRPr sz="2000">
                <a:solidFill>
                  <a:schemeClr val="tx1"/>
                </a:solidFill>
              </a:defRPr>
            </a:lvl5pPr>
          </a:lstStyle>
          <a:p>
            <a:r>
              <a:rPr lang="en-US" dirty="0" smtClean="0"/>
              <a:t>Optional Subtitle</a:t>
            </a:r>
            <a:endParaRPr lang="en-US" dirty="0"/>
          </a:p>
        </p:txBody>
      </p:sp>
      <p:sp>
        <p:nvSpPr>
          <p:cNvPr id="16" name="Title 1"/>
          <p:cNvSpPr>
            <a:spLocks noGrp="1"/>
          </p:cNvSpPr>
          <p:nvPr>
            <p:ph type="title" hasCustomPrompt="1"/>
          </p:nvPr>
        </p:nvSpPr>
        <p:spPr>
          <a:xfrm>
            <a:off x="914400" y="2022609"/>
            <a:ext cx="6781800" cy="1711195"/>
          </a:xfrm>
          <a:prstGeom prst="roundRect">
            <a:avLst>
              <a:gd name="adj" fmla="val 2062"/>
            </a:avLst>
          </a:prstGeom>
          <a:noFill/>
          <a:ln>
            <a:noFill/>
          </a:ln>
          <a:extLst/>
        </p:spPr>
        <p:txBody>
          <a:bodyPr vert="horz" wrap="square" lIns="0" tIns="45720" rIns="0" bIns="45720" numCol="1" anchor="ctr" anchorCtr="0" compatLnSpc="1">
            <a:prstTxWarp prst="textNoShape">
              <a:avLst/>
            </a:prstTxWarp>
          </a:bodyPr>
          <a:lstStyle>
            <a:lvl1pPr marL="0" indent="0" algn="l" rtl="0" eaLnBrk="1" fontAlgn="base" hangingPunct="1">
              <a:lnSpc>
                <a:spcPct val="90000"/>
              </a:lnSpc>
              <a:spcBef>
                <a:spcPts val="1176"/>
              </a:spcBef>
              <a:spcAft>
                <a:spcPct val="0"/>
              </a:spcAft>
              <a:buClr>
                <a:schemeClr val="accent1"/>
              </a:buClr>
              <a:buSzPct val="90000"/>
              <a:buFont typeface="Arial" panose="020B0604020202020204" pitchFamily="34" charset="0"/>
              <a:buNone/>
              <a:defRPr lang="en-US" sz="3000" b="0" cap="none" baseline="0" dirty="0">
                <a:solidFill>
                  <a:srgbClr val="074480"/>
                </a:solidFill>
                <a:latin typeface="Tahoma" panose="020B0604030504040204" pitchFamily="34" charset="0"/>
                <a:ea typeface="+mn-ea"/>
                <a:cs typeface="Tahoma" panose="020B0604030504040204" pitchFamily="34" charset="0"/>
              </a:defRPr>
            </a:lvl1pPr>
          </a:lstStyle>
          <a:p>
            <a:pPr marL="0" lvl="0" indent="0" algn="l">
              <a:spcBef>
                <a:spcPct val="20000"/>
              </a:spcBef>
              <a:buClr>
                <a:srgbClr val="003B70"/>
              </a:buClr>
              <a:buFontTx/>
              <a:buNone/>
            </a:pPr>
            <a:r>
              <a:rPr lang="en-US" dirty="0" smtClean="0"/>
              <a:t>Thank you!</a:t>
            </a:r>
            <a:endParaRPr lang="en-US" dirty="0"/>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1840"/>
          <a:stretch/>
        </p:blipFill>
        <p:spPr>
          <a:xfrm>
            <a:off x="9362419" y="2534185"/>
            <a:ext cx="2103120" cy="694420"/>
          </a:xfrm>
          <a:prstGeom prst="rect">
            <a:avLst/>
          </a:prstGeom>
        </p:spPr>
      </p:pic>
      <p:graphicFrame>
        <p:nvGraphicFramePr>
          <p:cNvPr id="10" name="Table 9"/>
          <p:cNvGraphicFramePr>
            <a:graphicFrameLocks noGrp="1"/>
          </p:cNvGraphicFramePr>
          <p:nvPr userDrawn="1">
            <p:extLst/>
          </p:nvPr>
        </p:nvGraphicFramePr>
        <p:xfrm>
          <a:off x="609600" y="6309326"/>
          <a:ext cx="10972800" cy="201168"/>
        </p:xfrm>
        <a:graphic>
          <a:graphicData uri="http://schemas.openxmlformats.org/drawingml/2006/table">
            <a:tbl>
              <a:tblPr firstRow="1" bandRow="1">
                <a:tableStyleId>{5C22544A-7EE6-4342-B048-85BDC9FD1C3A}</a:tableStyleId>
              </a:tblPr>
              <a:tblGrid>
                <a:gridCol w="8610600"/>
                <a:gridCol w="205740"/>
                <a:gridCol w="205740"/>
                <a:gridCol w="1950720"/>
              </a:tblGrid>
              <a:tr h="201168">
                <a:tc>
                  <a:txBody>
                    <a:bodyPr/>
                    <a:lstStyle/>
                    <a:p>
                      <a:endParaRPr lang="en-US" sz="900" b="0" dirty="0">
                        <a:solidFill>
                          <a:schemeClr val="accent1"/>
                        </a:solidFill>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endParaRPr lang="en-US" sz="800"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solidFill>
                  </a:tcPr>
                </a:tc>
                <a:tc>
                  <a:txBody>
                    <a:bodyPr/>
                    <a:lstStyle/>
                    <a:p>
                      <a:endParaRPr lang="en-US" sz="800"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endParaRPr lang="en-US" sz="900" b="0" dirty="0">
                        <a:solidFill>
                          <a:schemeClr val="accent1"/>
                        </a:solidFill>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r>
            </a:tbl>
          </a:graphicData>
        </a:graphic>
      </p:graphicFrame>
    </p:spTree>
    <p:extLst>
      <p:ext uri="{BB962C8B-B14F-4D97-AF65-F5344CB8AC3E}">
        <p14:creationId xmlns:p14="http://schemas.microsoft.com/office/powerpoint/2010/main" val="303961629"/>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512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09600" y="762000"/>
            <a:ext cx="10972800" cy="1188720"/>
          </a:xfrm>
          <a:prstGeom prst="rect">
            <a:avLst/>
          </a:prstGeom>
          <a:noFill/>
          <a:ln>
            <a:noFill/>
          </a:ln>
          <a:extLst/>
        </p:spPr>
        <p:txBody>
          <a:bodyPr vert="horz" wrap="square" lIns="91440" tIns="91440" rIns="91440" bIns="91440" numCol="1" anchor="b" anchorCtr="0" compatLnSpc="1">
            <a:prstTxWarp prst="textNoShape">
              <a:avLst/>
            </a:prstTxWarp>
          </a:bodyPr>
          <a:lstStyle/>
          <a:p>
            <a:pPr lvl="0"/>
            <a:r>
              <a:rPr lang="en-US" dirty="0" smtClean="0"/>
              <a:t>Click to Add Title</a:t>
            </a:r>
          </a:p>
        </p:txBody>
      </p:sp>
      <p:sp>
        <p:nvSpPr>
          <p:cNvPr id="1028" name="Rectangle 3"/>
          <p:cNvSpPr>
            <a:spLocks noGrp="1" noChangeArrowheads="1"/>
          </p:cNvSpPr>
          <p:nvPr>
            <p:ph type="body" idx="1"/>
          </p:nvPr>
        </p:nvSpPr>
        <p:spPr bwMode="auto">
          <a:xfrm>
            <a:off x="609600" y="2438400"/>
            <a:ext cx="10972800"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 </a:t>
            </a:r>
          </a:p>
        </p:txBody>
      </p:sp>
      <p:graphicFrame>
        <p:nvGraphicFramePr>
          <p:cNvPr id="3" name="Table 2"/>
          <p:cNvGraphicFramePr>
            <a:graphicFrameLocks noGrp="1"/>
          </p:cNvGraphicFramePr>
          <p:nvPr userDrawn="1">
            <p:extLst>
              <p:ext uri="{D42A27DB-BD31-4B8C-83A1-F6EECF244321}">
                <p14:modId xmlns:p14="http://schemas.microsoft.com/office/powerpoint/2010/main" val="3043052325"/>
              </p:ext>
            </p:extLst>
          </p:nvPr>
        </p:nvGraphicFramePr>
        <p:xfrm>
          <a:off x="609600" y="412204"/>
          <a:ext cx="10972800" cy="197396"/>
        </p:xfrm>
        <a:graphic>
          <a:graphicData uri="http://schemas.openxmlformats.org/drawingml/2006/table">
            <a:tbl>
              <a:tblPr firstRow="1" bandRow="1">
                <a:tableStyleId>{5C22544A-7EE6-4342-B048-85BDC9FD1C3A}</a:tableStyleId>
              </a:tblPr>
              <a:tblGrid>
                <a:gridCol w="8610600"/>
                <a:gridCol w="205740"/>
                <a:gridCol w="205740"/>
                <a:gridCol w="1950720"/>
              </a:tblGrid>
              <a:tr h="197396">
                <a:tc>
                  <a:txBody>
                    <a:bodyPr/>
                    <a:lstStyle/>
                    <a:p>
                      <a:endParaRPr lang="en-US" sz="900" b="0" dirty="0">
                        <a:solidFill>
                          <a:schemeClr val="accent1"/>
                        </a:solidFill>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endParaRPr lang="en-US" sz="800"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solidFill>
                  </a:tcPr>
                </a:tc>
                <a:tc>
                  <a:txBody>
                    <a:bodyPr/>
                    <a:lstStyle/>
                    <a:p>
                      <a:endParaRPr lang="en-US" sz="800"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r"/>
                      <a:endParaRPr lang="en-US" sz="900" b="0" dirty="0">
                        <a:solidFill>
                          <a:schemeClr val="accent1"/>
                        </a:solidFill>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r>
            </a:tbl>
          </a:graphicData>
        </a:graphic>
      </p:graphicFrame>
      <p:sp>
        <p:nvSpPr>
          <p:cNvPr id="1031" name="Text Box 10"/>
          <p:cNvSpPr txBox="1">
            <a:spLocks noChangeArrowheads="1"/>
          </p:cNvSpPr>
          <p:nvPr/>
        </p:nvSpPr>
        <p:spPr bwMode="auto">
          <a:xfrm>
            <a:off x="11074401" y="6355804"/>
            <a:ext cx="508000" cy="182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none" lIns="0" tIns="0" rIns="0" bIns="45720" numCol="1" anchor="t" anchorCtr="0" compatLnSpc="1">
            <a:prstTxWarp prst="textNoShape">
              <a:avLst/>
            </a:prstTxWarp>
          </a:bodyPr>
          <a:lstStyle>
            <a:defPPr>
              <a:defRPr lang="en-US"/>
            </a:defPPr>
            <a:lvl1pPr algn="ctr">
              <a:defRPr sz="800" b="0" i="0" baseline="0">
                <a:solidFill>
                  <a:schemeClr val="tx2">
                    <a:lumMod val="60000"/>
                    <a:lumOff val="40000"/>
                  </a:schemeClr>
                </a:solidFill>
                <a:latin typeface="+mn-lt"/>
                <a:ea typeface="ＭＳ Ｐゴシック" pitchFamily="-32" charset="-128"/>
              </a:defRPr>
            </a:lvl1pPr>
          </a:lstStyle>
          <a:p>
            <a:pPr lvl="0" algn="ctr"/>
            <a:r>
              <a:rPr lang="en-US" sz="900" b="0" dirty="0" smtClean="0">
                <a:solidFill>
                  <a:srgbClr val="074480"/>
                </a:solidFill>
                <a:latin typeface="Tahoma" panose="020B0604030504040204" pitchFamily="34" charset="0"/>
                <a:cs typeface="Tahoma" panose="020B0604030504040204" pitchFamily="34" charset="0"/>
              </a:rPr>
              <a:t>| </a:t>
            </a:r>
            <a:fld id="{55A2B6FE-016A-4C15-8F97-A10BEAFB16E9}" type="slidenum">
              <a:rPr lang="en-US" sz="900" b="0" smtClean="0">
                <a:solidFill>
                  <a:srgbClr val="074480"/>
                </a:solidFill>
                <a:latin typeface="Tahoma" panose="020B0604030504040204" pitchFamily="34" charset="0"/>
                <a:cs typeface="Tahoma" panose="020B0604030504040204" pitchFamily="34" charset="0"/>
              </a:rPr>
              <a:pPr lvl="0" algn="ctr"/>
              <a:t>‹#›</a:t>
            </a:fld>
            <a:endParaRPr lang="en-US" sz="900" b="0" dirty="0" smtClean="0">
              <a:solidFill>
                <a:srgbClr val="07448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95854088"/>
      </p:ext>
    </p:extLst>
  </p:cSld>
  <p:clrMap bg1="lt1" tx1="dk1" bg2="lt2" tx2="dk2" accent1="accent1" accent2="accent2" accent3="accent3" accent4="accent4" accent5="accent5" accent6="accent6" hlink="hlink" folHlink="folHlink"/>
  <p:sldLayoutIdLst>
    <p:sldLayoutId id="2147484063" r:id="rId1"/>
    <p:sldLayoutId id="2147484060" r:id="rId2"/>
    <p:sldLayoutId id="2147483995" r:id="rId3"/>
    <p:sldLayoutId id="2147484002" r:id="rId4"/>
    <p:sldLayoutId id="2147484066" r:id="rId5"/>
    <p:sldLayoutId id="2147484005" r:id="rId6"/>
    <p:sldLayoutId id="2147484001" r:id="rId7"/>
    <p:sldLayoutId id="2147484064" r:id="rId8"/>
  </p:sldLayoutIdLst>
  <p:timing>
    <p:tnLst>
      <p:par>
        <p:cTn id="1" dur="indefinite" restart="never" nodeType="tmRoot"/>
      </p:par>
    </p:tnLst>
  </p:timing>
  <p:hf sldNum="0" hdr="0" dt="0"/>
  <p:txStyles>
    <p:titleStyle>
      <a:lvl1pPr algn="l" rtl="0" eaLnBrk="1" fontAlgn="base" hangingPunct="1">
        <a:lnSpc>
          <a:spcPts val="2800"/>
        </a:lnSpc>
        <a:spcBef>
          <a:spcPts val="400"/>
        </a:spcBef>
        <a:spcAft>
          <a:spcPts val="1200"/>
        </a:spcAft>
        <a:defRPr sz="2800" b="0" i="0" u="none" cap="none" baseline="0">
          <a:solidFill>
            <a:srgbClr val="074480"/>
          </a:solidFill>
          <a:latin typeface="Tahoma" panose="020B0604030504040204" pitchFamily="34" charset="0"/>
          <a:ea typeface="+mj-ea"/>
          <a:cs typeface="Tahoma" panose="020B0604030504040204" pitchFamily="34" charset="0"/>
        </a:defRPr>
      </a:lvl1pPr>
      <a:lvl2pPr algn="l" rtl="0" eaLnBrk="1" fontAlgn="base" hangingPunct="1">
        <a:lnSpc>
          <a:spcPts val="3600"/>
        </a:lnSpc>
        <a:spcBef>
          <a:spcPct val="0"/>
        </a:spcBef>
        <a:spcAft>
          <a:spcPct val="0"/>
        </a:spcAft>
        <a:defRPr sz="3200">
          <a:solidFill>
            <a:schemeClr val="tx2"/>
          </a:solidFill>
          <a:latin typeface="Arial" charset="0"/>
          <a:ea typeface="ＭＳ Ｐゴシック" pitchFamily="-32" charset="-128"/>
          <a:cs typeface="ＭＳ Ｐゴシック" charset="0"/>
        </a:defRPr>
      </a:lvl2pPr>
      <a:lvl3pPr algn="l" rtl="0" eaLnBrk="1" fontAlgn="base" hangingPunct="1">
        <a:lnSpc>
          <a:spcPts val="3600"/>
        </a:lnSpc>
        <a:spcBef>
          <a:spcPct val="0"/>
        </a:spcBef>
        <a:spcAft>
          <a:spcPct val="0"/>
        </a:spcAft>
        <a:defRPr sz="3200">
          <a:solidFill>
            <a:schemeClr val="tx2"/>
          </a:solidFill>
          <a:latin typeface="Arial" charset="0"/>
          <a:ea typeface="ＭＳ Ｐゴシック" pitchFamily="-32" charset="-128"/>
          <a:cs typeface="ＭＳ Ｐゴシック" charset="0"/>
        </a:defRPr>
      </a:lvl3pPr>
      <a:lvl4pPr algn="l" rtl="0" eaLnBrk="1" fontAlgn="base" hangingPunct="1">
        <a:lnSpc>
          <a:spcPts val="3600"/>
        </a:lnSpc>
        <a:spcBef>
          <a:spcPct val="0"/>
        </a:spcBef>
        <a:spcAft>
          <a:spcPct val="0"/>
        </a:spcAft>
        <a:defRPr sz="3200">
          <a:solidFill>
            <a:schemeClr val="tx2"/>
          </a:solidFill>
          <a:latin typeface="Arial" charset="0"/>
          <a:ea typeface="ＭＳ Ｐゴシック" pitchFamily="-32" charset="-128"/>
          <a:cs typeface="ＭＳ Ｐゴシック" charset="0"/>
        </a:defRPr>
      </a:lvl4pPr>
      <a:lvl5pPr algn="l" rtl="0" eaLnBrk="1" fontAlgn="base" hangingPunct="1">
        <a:lnSpc>
          <a:spcPts val="3600"/>
        </a:lnSpc>
        <a:spcBef>
          <a:spcPct val="0"/>
        </a:spcBef>
        <a:spcAft>
          <a:spcPct val="0"/>
        </a:spcAft>
        <a:defRPr sz="3200">
          <a:solidFill>
            <a:schemeClr val="tx2"/>
          </a:solidFill>
          <a:latin typeface="Arial" charset="0"/>
          <a:ea typeface="ＭＳ Ｐゴシック" pitchFamily="-32" charset="-128"/>
          <a:cs typeface="ＭＳ Ｐゴシック" charset="0"/>
        </a:defRPr>
      </a:lvl5pPr>
      <a:lvl6pPr marL="457200" algn="l" rtl="0" eaLnBrk="1" fontAlgn="base" hangingPunct="1">
        <a:spcBef>
          <a:spcPct val="0"/>
        </a:spcBef>
        <a:spcAft>
          <a:spcPct val="0"/>
        </a:spcAft>
        <a:defRPr sz="3200">
          <a:solidFill>
            <a:schemeClr val="tx2"/>
          </a:solidFill>
          <a:latin typeface="Arial" charset="0"/>
          <a:ea typeface="ＭＳ Ｐゴシック" pitchFamily="-32" charset="-128"/>
        </a:defRPr>
      </a:lvl6pPr>
      <a:lvl7pPr marL="914400" algn="l" rtl="0" eaLnBrk="1" fontAlgn="base" hangingPunct="1">
        <a:spcBef>
          <a:spcPct val="0"/>
        </a:spcBef>
        <a:spcAft>
          <a:spcPct val="0"/>
        </a:spcAft>
        <a:defRPr sz="3200">
          <a:solidFill>
            <a:schemeClr val="tx2"/>
          </a:solidFill>
          <a:latin typeface="Arial" charset="0"/>
          <a:ea typeface="ＭＳ Ｐゴシック" pitchFamily="-32" charset="-128"/>
        </a:defRPr>
      </a:lvl7pPr>
      <a:lvl8pPr marL="1371600" algn="l" rtl="0" eaLnBrk="1" fontAlgn="base" hangingPunct="1">
        <a:spcBef>
          <a:spcPct val="0"/>
        </a:spcBef>
        <a:spcAft>
          <a:spcPct val="0"/>
        </a:spcAft>
        <a:defRPr sz="3200">
          <a:solidFill>
            <a:schemeClr val="tx2"/>
          </a:solidFill>
          <a:latin typeface="Arial" charset="0"/>
          <a:ea typeface="ＭＳ Ｐゴシック" pitchFamily="-32" charset="-128"/>
        </a:defRPr>
      </a:lvl8pPr>
      <a:lvl9pPr marL="1828800" algn="l" rtl="0" eaLnBrk="1" fontAlgn="base" hangingPunct="1">
        <a:spcBef>
          <a:spcPct val="0"/>
        </a:spcBef>
        <a:spcAft>
          <a:spcPct val="0"/>
        </a:spcAft>
        <a:defRPr sz="3200">
          <a:solidFill>
            <a:schemeClr val="tx2"/>
          </a:solidFill>
          <a:latin typeface="Arial" charset="0"/>
          <a:ea typeface="ＭＳ Ｐゴシック" pitchFamily="-32" charset="-128"/>
        </a:defRPr>
      </a:lvl9pPr>
    </p:titleStyle>
    <p:bodyStyle>
      <a:lvl1pPr marL="310896" indent="-310896" algn="l" rtl="0" eaLnBrk="1" fontAlgn="base" hangingPunct="1">
        <a:spcBef>
          <a:spcPts val="432"/>
        </a:spcBef>
        <a:spcAft>
          <a:spcPts val="600"/>
        </a:spcAft>
        <a:buClr>
          <a:schemeClr val="accent1"/>
        </a:buClr>
        <a:buSzPct val="92000"/>
        <a:buFont typeface="Arial" panose="020B0604020202020204" pitchFamily="34" charset="0"/>
        <a:buChar char="■"/>
        <a:defRPr sz="1800" baseline="0">
          <a:solidFill>
            <a:schemeClr val="tx2"/>
          </a:solidFill>
          <a:latin typeface="Tahoma" panose="020B0604030504040204" pitchFamily="34" charset="0"/>
          <a:ea typeface="+mn-ea"/>
          <a:cs typeface="Tahoma" panose="020B0604030504040204" pitchFamily="34" charset="0"/>
        </a:defRPr>
      </a:lvl1pPr>
      <a:lvl2pPr marL="630936" indent="-310896" algn="l" rtl="0" eaLnBrk="1" fontAlgn="base" hangingPunct="1">
        <a:spcBef>
          <a:spcPts val="384"/>
        </a:spcBef>
        <a:spcAft>
          <a:spcPts val="600"/>
        </a:spcAft>
        <a:buClr>
          <a:schemeClr val="accent1"/>
        </a:buClr>
        <a:buSzPct val="92000"/>
        <a:buFont typeface="Arial" panose="020B0604020202020204" pitchFamily="34" charset="0"/>
        <a:buChar char="■"/>
        <a:defRPr sz="1600" b="0" i="0" u="none">
          <a:solidFill>
            <a:schemeClr val="tx2"/>
          </a:solidFill>
          <a:latin typeface="Tahoma" panose="020B0604030504040204" pitchFamily="34" charset="0"/>
          <a:ea typeface="+mn-ea"/>
          <a:cs typeface="Tahoma" panose="020B0604030504040204" pitchFamily="34" charset="0"/>
        </a:defRPr>
      </a:lvl2pPr>
      <a:lvl3pPr marL="896112" indent="-274320" algn="l" rtl="0" eaLnBrk="1" fontAlgn="base" hangingPunct="1">
        <a:spcBef>
          <a:spcPts val="386"/>
        </a:spcBef>
        <a:spcAft>
          <a:spcPts val="600"/>
        </a:spcAft>
        <a:buClr>
          <a:schemeClr val="accent1"/>
        </a:buClr>
        <a:buSzPct val="92000"/>
        <a:buFont typeface="Arial" panose="020B0604020202020204" pitchFamily="34" charset="0"/>
        <a:buChar char="■"/>
        <a:defRPr sz="1400" i="0">
          <a:solidFill>
            <a:schemeClr val="tx2"/>
          </a:solidFill>
          <a:latin typeface="Tahoma" panose="020B0604030504040204" pitchFamily="34" charset="0"/>
          <a:ea typeface="+mn-ea"/>
          <a:cs typeface="Tahoma" panose="020B0604030504040204" pitchFamily="34" charset="0"/>
        </a:defRPr>
      </a:lvl3pPr>
      <a:lvl4pPr marL="1243584" indent="-237744" algn="l" rtl="0" eaLnBrk="1" fontAlgn="base" hangingPunct="1">
        <a:spcBef>
          <a:spcPts val="288"/>
        </a:spcBef>
        <a:spcAft>
          <a:spcPts val="600"/>
        </a:spcAft>
        <a:buSzPct val="92000"/>
        <a:buFont typeface="Arial" panose="020B0604020202020204" pitchFamily="34" charset="0"/>
        <a:buChar char="■"/>
        <a:defRPr sz="1200" b="0" i="0" baseline="0">
          <a:solidFill>
            <a:schemeClr val="tx2"/>
          </a:solidFill>
          <a:latin typeface="+mn-lt"/>
          <a:ea typeface="+mn-ea"/>
        </a:defRPr>
      </a:lvl4pPr>
      <a:lvl5pPr marL="1600200" indent="-237744" algn="l" rtl="0" eaLnBrk="1" fontAlgn="base" hangingPunct="1">
        <a:spcBef>
          <a:spcPts val="228"/>
        </a:spcBef>
        <a:spcAft>
          <a:spcPts val="600"/>
        </a:spcAft>
        <a:buSzPct val="92000"/>
        <a:buFont typeface="Arial" panose="020B0604020202020204" pitchFamily="34" charset="0"/>
        <a:buChar char="■"/>
        <a:defRPr sz="1200" i="0" baseline="0">
          <a:solidFill>
            <a:schemeClr val="tx2"/>
          </a:solidFill>
          <a:latin typeface="+mn-lt"/>
          <a:ea typeface="+mn-ea"/>
        </a:defRPr>
      </a:lvl5pPr>
      <a:lvl6pPr marL="2514600" indent="-228600" algn="l" rtl="0" eaLnBrk="1" fontAlgn="base" hangingPunct="1">
        <a:spcBef>
          <a:spcPct val="20000"/>
        </a:spcBef>
        <a:spcAft>
          <a:spcPct val="0"/>
        </a:spcAft>
        <a:buChar char="»"/>
        <a:defRPr sz="2200">
          <a:solidFill>
            <a:srgbClr val="333333"/>
          </a:solidFill>
          <a:latin typeface="+mn-lt"/>
          <a:ea typeface="+mn-ea"/>
        </a:defRPr>
      </a:lvl6pPr>
      <a:lvl7pPr marL="2971800" indent="-228600" algn="l" rtl="0" eaLnBrk="1" fontAlgn="base" hangingPunct="1">
        <a:spcBef>
          <a:spcPct val="20000"/>
        </a:spcBef>
        <a:spcAft>
          <a:spcPct val="0"/>
        </a:spcAft>
        <a:buChar char="»"/>
        <a:defRPr sz="2200">
          <a:solidFill>
            <a:srgbClr val="333333"/>
          </a:solidFill>
          <a:latin typeface="+mn-lt"/>
          <a:ea typeface="+mn-ea"/>
        </a:defRPr>
      </a:lvl7pPr>
      <a:lvl8pPr marL="3429000" indent="-228600" algn="l" rtl="0" eaLnBrk="1" fontAlgn="base" hangingPunct="1">
        <a:spcBef>
          <a:spcPct val="20000"/>
        </a:spcBef>
        <a:spcAft>
          <a:spcPct val="0"/>
        </a:spcAft>
        <a:buChar char="»"/>
        <a:defRPr sz="2200">
          <a:solidFill>
            <a:srgbClr val="333333"/>
          </a:solidFill>
          <a:latin typeface="+mn-lt"/>
          <a:ea typeface="+mn-ea"/>
        </a:defRPr>
      </a:lvl8pPr>
      <a:lvl9pPr marL="3886200" indent="-228600" algn="l" rtl="0" eaLnBrk="1" fontAlgn="base" hangingPunct="1">
        <a:spcBef>
          <a:spcPct val="20000"/>
        </a:spcBef>
        <a:spcAft>
          <a:spcPct val="0"/>
        </a:spcAft>
        <a:buChar char="»"/>
        <a:defRPr sz="2200">
          <a:solidFill>
            <a:srgbClr val="333333"/>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hyperlink" Target="https://www.cms.gov/Research-Statistics-Data-and-Systems/Research/MCBS/Data-Tables.html"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 MCBS </a:t>
            </a:r>
            <a:r>
              <a:rPr lang="en-US" dirty="0" err="1" smtClean="0"/>
              <a:t>Chartbook</a:t>
            </a:r>
            <a:r>
              <a:rPr lang="en-US" dirty="0" smtClean="0"/>
              <a:t>: Supplement</a:t>
            </a:r>
            <a:endParaRPr lang="en-US" dirty="0"/>
          </a:p>
        </p:txBody>
      </p:sp>
      <p:sp>
        <p:nvSpPr>
          <p:cNvPr id="3" name="Subtitle 2"/>
          <p:cNvSpPr>
            <a:spLocks noGrp="1"/>
          </p:cNvSpPr>
          <p:nvPr>
            <p:ph type="subTitle" idx="1"/>
          </p:nvPr>
        </p:nvSpPr>
        <p:spPr/>
        <p:txBody>
          <a:bodyPr/>
          <a:lstStyle/>
          <a:p>
            <a:r>
              <a:rPr lang="en-US" dirty="0" smtClean="0"/>
              <a:t>Data Year 2015</a:t>
            </a:r>
            <a:endParaRPr lang="en-US" dirty="0"/>
          </a:p>
        </p:txBody>
      </p:sp>
      <p:pic>
        <p:nvPicPr>
          <p:cNvPr id="4" name="Picture 3" descr="MCBS Medicare Current Beneficiary Survey logo"/>
          <p:cNvPicPr>
            <a:picLocks noChangeAspect="1"/>
          </p:cNvPicPr>
          <p:nvPr/>
        </p:nvPicPr>
        <p:blipFill rotWithShape="1">
          <a:blip r:embed="rId2">
            <a:extLst>
              <a:ext uri="{28A0092B-C50C-407E-A947-70E740481C1C}">
                <a14:useLocalDpi xmlns:a14="http://schemas.microsoft.com/office/drawing/2010/main" val="0"/>
              </a:ext>
            </a:extLst>
          </a:blip>
          <a:srcRect b="1840"/>
          <a:stretch/>
        </p:blipFill>
        <p:spPr>
          <a:xfrm>
            <a:off x="787399" y="5876927"/>
            <a:ext cx="2103120" cy="694420"/>
          </a:xfrm>
          <a:prstGeom prst="rect">
            <a:avLst/>
          </a:prstGeom>
        </p:spPr>
      </p:pic>
    </p:spTree>
    <p:extLst>
      <p:ext uri="{BB962C8B-B14F-4D97-AF65-F5344CB8AC3E}">
        <p14:creationId xmlns:p14="http://schemas.microsoft.com/office/powerpoint/2010/main" val="3119772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Exhibit 2.2 </a:t>
            </a:r>
          </a:p>
        </p:txBody>
      </p:sp>
      <p:sp>
        <p:nvSpPr>
          <p:cNvPr id="20" name="Content Placeholder 19"/>
          <p:cNvSpPr>
            <a:spLocks noGrp="1"/>
          </p:cNvSpPr>
          <p:nvPr>
            <p:ph sz="quarter" idx="21"/>
          </p:nvPr>
        </p:nvSpPr>
        <p:spPr/>
        <p:txBody>
          <a:bodyPr/>
          <a:lstStyle/>
          <a:p>
            <a:r>
              <a:rPr lang="en-US" smtClean="0"/>
              <a:t>Self-Reported Health Status Among All Medicare Beneficiaries by Age, Sex, and Race/Ethnicity, 2015</a:t>
            </a:r>
            <a:endParaRPr lang="en-US" dirty="0"/>
          </a:p>
        </p:txBody>
      </p:sp>
      <p:pic>
        <p:nvPicPr>
          <p:cNvPr id="6" name="Picture 5" descr="This exhibit contains a graph showing self-reported health status among all Medicare beneficiaries by age, sex, and race/ethnicity in 2015. " title="Exhibit 2.2"/>
          <p:cNvPicPr/>
          <p:nvPr/>
        </p:nvPicPr>
        <p:blipFill>
          <a:blip r:embed="rId2"/>
          <a:stretch>
            <a:fillRect/>
          </a:stretch>
        </p:blipFill>
        <p:spPr>
          <a:xfrm>
            <a:off x="1970308" y="2362200"/>
            <a:ext cx="8228348" cy="2903540"/>
          </a:xfrm>
          <a:prstGeom prst="rect">
            <a:avLst/>
          </a:prstGeom>
        </p:spPr>
      </p:pic>
      <p:sp>
        <p:nvSpPr>
          <p:cNvPr id="35" name="Content Placeholder 34"/>
          <p:cNvSpPr>
            <a:spLocks noGrp="1"/>
          </p:cNvSpPr>
          <p:nvPr>
            <p:ph sz="quarter" idx="22"/>
          </p:nvPr>
        </p:nvSpPr>
        <p:spPr/>
        <p:txBody>
          <a:bodyPr/>
          <a:lstStyle/>
          <a:p>
            <a:r>
              <a:rPr lang="en-US" smtClean="0"/>
              <a:t>SOURCE: Centers for Medicare &amp; Medicaid Services, Medicare Current Beneficiary Survey, Survey File, 2015. </a:t>
            </a:r>
          </a:p>
          <a:p>
            <a:r>
              <a:rPr lang="en-US" smtClean="0"/>
              <a:t>NOTES: Totals may not sum to 100 percent due to rounding. Beneficiaries who were administered a community interview answered questions themselves, unless they were unable to do so. A facility staff member, such as a nurse, always answered questions about the beneficiary for long-term care facility interviews. Data for beneficiaries residing in long-term care facilities were drawn from the Long Term Care Minimum Data Set (MDS) 3.0 when available. Estimates are not presented for the "other race/ethnicity" category. </a:t>
            </a:r>
            <a:endParaRPr lang="en-US" dirty="0"/>
          </a:p>
        </p:txBody>
      </p:sp>
    </p:spTree>
    <p:extLst>
      <p:ext uri="{BB962C8B-B14F-4D97-AF65-F5344CB8AC3E}">
        <p14:creationId xmlns:p14="http://schemas.microsoft.com/office/powerpoint/2010/main" val="29808290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Exhibit 2.3 </a:t>
            </a:r>
            <a:endParaRPr lang="en-US" dirty="0"/>
          </a:p>
        </p:txBody>
      </p:sp>
      <p:sp>
        <p:nvSpPr>
          <p:cNvPr id="20" name="Content Placeholder 19"/>
          <p:cNvSpPr>
            <a:spLocks noGrp="1"/>
          </p:cNvSpPr>
          <p:nvPr>
            <p:ph sz="quarter" idx="21"/>
          </p:nvPr>
        </p:nvSpPr>
        <p:spPr/>
        <p:txBody>
          <a:bodyPr/>
          <a:lstStyle/>
          <a:p>
            <a:r>
              <a:rPr lang="en-US" smtClean="0"/>
              <a:t>Functional Limitations Among All Medicare Beneficiaries by Age, Sex, and Race/Ethnicity, 2015</a:t>
            </a:r>
            <a:endParaRPr lang="en-US" dirty="0"/>
          </a:p>
        </p:txBody>
      </p:sp>
      <p:pic>
        <p:nvPicPr>
          <p:cNvPr id="6" name="Picture 5" descr="This exhibit contains a graph showing functional limitations among all Medicare beneficiaries by age, sex, and race/ethnicity in 2015." title="Exhibit 2.3"/>
          <p:cNvPicPr/>
          <p:nvPr/>
        </p:nvPicPr>
        <p:blipFill>
          <a:blip r:embed="rId2"/>
          <a:stretch>
            <a:fillRect/>
          </a:stretch>
        </p:blipFill>
        <p:spPr>
          <a:xfrm>
            <a:off x="1752600" y="2252662"/>
            <a:ext cx="8714586" cy="3067050"/>
          </a:xfrm>
          <a:prstGeom prst="rect">
            <a:avLst/>
          </a:prstGeom>
        </p:spPr>
      </p:pic>
      <p:sp>
        <p:nvSpPr>
          <p:cNvPr id="35" name="Content Placeholder 34"/>
          <p:cNvSpPr>
            <a:spLocks noGrp="1"/>
          </p:cNvSpPr>
          <p:nvPr>
            <p:ph sz="quarter" idx="22"/>
          </p:nvPr>
        </p:nvSpPr>
        <p:spPr>
          <a:xfrm>
            <a:off x="609600" y="5486400"/>
            <a:ext cx="10591800" cy="457200"/>
          </a:xfrm>
        </p:spPr>
        <p:txBody>
          <a:bodyPr/>
          <a:lstStyle/>
          <a:p>
            <a:r>
              <a:rPr lang="en-US" dirty="0" smtClean="0"/>
              <a:t>SOURCE: Centers for Medicare &amp; Medicaid Services, Medicare Current Beneficiary Survey, Survey File, 2015. </a:t>
            </a:r>
          </a:p>
          <a:p>
            <a:r>
              <a:rPr lang="en-US" dirty="0" smtClean="0"/>
              <a:t>NOTES: Totals may not sum to 100 percent due to rounding. Beneficiaries who were administered a community interview answered questions themselves, unless they were unable to do so. A facility staff member, such as a nurse, always answered questions about the beneficiary for long-term care facility interviews. Data for beneficiaries residing in long-term care facilities were drawn from the Long Term Care Minimum Data Set (MDS) 3.0 when available. Estimates are not presented for the "other race/ethnicity" category. LTC stands for Long-Term Care. ADL stands for Activities of Daily Living. IADL stands for Instrumental Activities of Daily Living. "LTC facility" includes beneficiaries who resided only in a long-term care facility during the year. </a:t>
            </a:r>
            <a:endParaRPr lang="en-US" dirty="0"/>
          </a:p>
        </p:txBody>
      </p:sp>
    </p:spTree>
    <p:extLst>
      <p:ext uri="{BB962C8B-B14F-4D97-AF65-F5344CB8AC3E}">
        <p14:creationId xmlns:p14="http://schemas.microsoft.com/office/powerpoint/2010/main" val="26558597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Exhibit </a:t>
            </a:r>
            <a:r>
              <a:rPr lang="en-US" dirty="0" smtClean="0"/>
              <a:t>2.4</a:t>
            </a:r>
            <a:endParaRPr lang="en-US" dirty="0"/>
          </a:p>
        </p:txBody>
      </p:sp>
      <p:sp>
        <p:nvSpPr>
          <p:cNvPr id="20" name="Content Placeholder 19"/>
          <p:cNvSpPr>
            <a:spLocks noGrp="1"/>
          </p:cNvSpPr>
          <p:nvPr>
            <p:ph sz="quarter" idx="21"/>
          </p:nvPr>
        </p:nvSpPr>
        <p:spPr/>
        <p:txBody>
          <a:bodyPr/>
          <a:lstStyle/>
          <a:p>
            <a:r>
              <a:rPr lang="en-US" smtClean="0"/>
              <a:t>Self-Reported Chronic and Other Health Conditions Among All Medicare Beneficiaries, 2015</a:t>
            </a:r>
            <a:endParaRPr lang="en-US" dirty="0"/>
          </a:p>
        </p:txBody>
      </p:sp>
      <p:pic>
        <p:nvPicPr>
          <p:cNvPr id="8" name="Picture 7" descr="This exhibit contains a graph showing twenty self-reported chronic and other health conditions among all Medicare beneficiaries in 2015. " title="Exhibit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724" y="2133600"/>
            <a:ext cx="5638800" cy="3483003"/>
          </a:xfrm>
          <a:prstGeom prst="rect">
            <a:avLst/>
          </a:prstGeom>
        </p:spPr>
      </p:pic>
      <p:sp>
        <p:nvSpPr>
          <p:cNvPr id="35" name="Content Placeholder 34"/>
          <p:cNvSpPr>
            <a:spLocks noGrp="1"/>
          </p:cNvSpPr>
          <p:nvPr>
            <p:ph sz="quarter" idx="22"/>
          </p:nvPr>
        </p:nvSpPr>
        <p:spPr>
          <a:xfrm>
            <a:off x="609600" y="5581293"/>
            <a:ext cx="10972800" cy="362307"/>
          </a:xfrm>
        </p:spPr>
        <p:txBody>
          <a:bodyPr/>
          <a:lstStyle/>
          <a:p>
            <a:r>
              <a:rPr lang="en-US" dirty="0" smtClean="0"/>
              <a:t>SOURCE: Centers for Medicare &amp; Medicaid Services, Medicare Current Beneficiary Survey, Survey File, 2015. </a:t>
            </a:r>
          </a:p>
          <a:p>
            <a:r>
              <a:rPr lang="en-US" dirty="0" smtClean="0"/>
              <a:t>NOTES: Totals may not sum to 100 percent due to rounding. Beneficiaries who were administered a community interview answered questions themselves, unless they were unable to do so. A facility staff member, such as a nurse, always answered questions about the beneficiary for long-term care facility interviews. Data for beneficiaries residing in long-term care facilities were drawn from the Long Term Care Minimum Data Set (MDS) 3.0 when available. </a:t>
            </a:r>
            <a:endParaRPr lang="en-US" dirty="0"/>
          </a:p>
        </p:txBody>
      </p:sp>
    </p:spTree>
    <p:extLst>
      <p:ext uri="{BB962C8B-B14F-4D97-AF65-F5344CB8AC3E}">
        <p14:creationId xmlns:p14="http://schemas.microsoft.com/office/powerpoint/2010/main" val="31214888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Exhibit </a:t>
            </a:r>
            <a:r>
              <a:rPr lang="en-US" dirty="0" smtClean="0"/>
              <a:t>2.5</a:t>
            </a:r>
            <a:endParaRPr lang="en-US" dirty="0"/>
          </a:p>
        </p:txBody>
      </p:sp>
      <p:sp>
        <p:nvSpPr>
          <p:cNvPr id="20" name="Content Placeholder 19"/>
          <p:cNvSpPr>
            <a:spLocks noGrp="1"/>
          </p:cNvSpPr>
          <p:nvPr>
            <p:ph sz="quarter" idx="21"/>
          </p:nvPr>
        </p:nvSpPr>
        <p:spPr/>
        <p:txBody>
          <a:bodyPr/>
          <a:lstStyle/>
          <a:p>
            <a:r>
              <a:rPr lang="en-US" smtClean="0"/>
              <a:t>Selected Self-Reported Chronic Conditions Among All Medicare Beneficiaries by Age, 2015</a:t>
            </a:r>
            <a:endParaRPr lang="en-US" dirty="0"/>
          </a:p>
        </p:txBody>
      </p:sp>
      <p:pic>
        <p:nvPicPr>
          <p:cNvPr id="8" name="Picture 7" descr="This exhibit contains a graph showing selected self-reported chronic conditions (diabetes, heart disease, hypertension, arthritis) among all Medicare beneficiaries by age in 2015.  " title="Exhibit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2251516"/>
            <a:ext cx="8407045" cy="2966597"/>
          </a:xfrm>
          <a:prstGeom prst="rect">
            <a:avLst/>
          </a:prstGeom>
        </p:spPr>
      </p:pic>
      <p:sp>
        <p:nvSpPr>
          <p:cNvPr id="35" name="Content Placeholder 34"/>
          <p:cNvSpPr>
            <a:spLocks noGrp="1"/>
          </p:cNvSpPr>
          <p:nvPr>
            <p:ph sz="quarter" idx="22"/>
          </p:nvPr>
        </p:nvSpPr>
        <p:spPr/>
        <p:txBody>
          <a:bodyPr/>
          <a:lstStyle/>
          <a:p>
            <a:r>
              <a:rPr lang="en-US" smtClean="0"/>
              <a:t>SOURCE: Centers for Medicare &amp; Medicaid Services, Medicare Current Beneficiary Survey, Survey File, 2015. </a:t>
            </a:r>
          </a:p>
          <a:p>
            <a:r>
              <a:rPr lang="en-US" smtClean="0"/>
              <a:t>NOTES: Totals may not sum to 100 percent due to rounding. Beneficiaries who were administered a community interview answered questions themselves, unless they were unable to do so. A facility staff member, such as a nurse, always answered questions about the beneficiary for long-term care facility interviews. Data for beneficiaries residing in long-term care facilities were drawn from the Long Term Care Minimum Data Set (MDS) 3.0 when available. </a:t>
            </a:r>
            <a:endParaRPr lang="en-US" dirty="0"/>
          </a:p>
        </p:txBody>
      </p:sp>
    </p:spTree>
    <p:extLst>
      <p:ext uri="{BB962C8B-B14F-4D97-AF65-F5344CB8AC3E}">
        <p14:creationId xmlns:p14="http://schemas.microsoft.com/office/powerpoint/2010/main" val="26895175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Exhibit 2.6 </a:t>
            </a:r>
          </a:p>
        </p:txBody>
      </p:sp>
      <p:sp>
        <p:nvSpPr>
          <p:cNvPr id="20" name="Content Placeholder 19"/>
          <p:cNvSpPr>
            <a:spLocks noGrp="1"/>
          </p:cNvSpPr>
          <p:nvPr>
            <p:ph sz="quarter" idx="21"/>
          </p:nvPr>
        </p:nvSpPr>
        <p:spPr/>
        <p:txBody>
          <a:bodyPr/>
          <a:lstStyle/>
          <a:p>
            <a:r>
              <a:rPr lang="en-US" smtClean="0"/>
              <a:t>Selected Self-Reported Chronic Conditions Among All Medicare Beneficiaries by Race/Ethnicity, 2015</a:t>
            </a:r>
            <a:endParaRPr lang="en-US" dirty="0"/>
          </a:p>
        </p:txBody>
      </p:sp>
      <p:pic>
        <p:nvPicPr>
          <p:cNvPr id="8" name="Picture 7" descr="This exhibit contains a graph showing selected self-reported chronic conditions (diabetes, heart disease, hypertension, arthritis) among all Medicare beneficiaries by race/ethnicity in 2015." title="Exhibit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6900" y="2362200"/>
            <a:ext cx="8458200" cy="2984648"/>
          </a:xfrm>
          <a:prstGeom prst="rect">
            <a:avLst/>
          </a:prstGeom>
        </p:spPr>
      </p:pic>
      <p:sp>
        <p:nvSpPr>
          <p:cNvPr id="35" name="Content Placeholder 34"/>
          <p:cNvSpPr>
            <a:spLocks noGrp="1"/>
          </p:cNvSpPr>
          <p:nvPr>
            <p:ph sz="quarter" idx="22"/>
          </p:nvPr>
        </p:nvSpPr>
        <p:spPr/>
        <p:txBody>
          <a:bodyPr/>
          <a:lstStyle/>
          <a:p>
            <a:r>
              <a:rPr lang="en-US" smtClean="0"/>
              <a:t>SOURCE: Centers for Medicare &amp; Medicaid Services, Medicare Current Beneficiary Survey, Survey File, 2015. </a:t>
            </a:r>
          </a:p>
          <a:p>
            <a:r>
              <a:rPr lang="en-US" smtClean="0"/>
              <a:t>NOTES: Totals may not sum to 100 percent due to rounding. Beneficiaries who were administered a community interview answered questions themselves, unless they were unable to do so. A facility staff member, such as a nurse, always answered questions about the beneficiary for long-term care facility interviews. Data for beneficiaries residing in long-term care facilities were drawn from the Long Term Care Minimum Data Set (MDS) 3.0 when available. Estimates are not presented for the "other race/ethnicity" category. </a:t>
            </a:r>
            <a:endParaRPr lang="en-US" dirty="0"/>
          </a:p>
        </p:txBody>
      </p:sp>
    </p:spTree>
    <p:extLst>
      <p:ext uri="{BB962C8B-B14F-4D97-AF65-F5344CB8AC3E}">
        <p14:creationId xmlns:p14="http://schemas.microsoft.com/office/powerpoint/2010/main" val="259412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Exhibit 2.7 </a:t>
            </a:r>
          </a:p>
        </p:txBody>
      </p:sp>
      <p:sp>
        <p:nvSpPr>
          <p:cNvPr id="20" name="Content Placeholder 19"/>
          <p:cNvSpPr>
            <a:spLocks noGrp="1"/>
          </p:cNvSpPr>
          <p:nvPr>
            <p:ph sz="quarter" idx="21"/>
          </p:nvPr>
        </p:nvSpPr>
        <p:spPr/>
        <p:txBody>
          <a:bodyPr/>
          <a:lstStyle/>
          <a:p>
            <a:r>
              <a:rPr lang="en-US" smtClean="0"/>
              <a:t>Selected Self-Reported Chronic Conditions Among All Medicare Beneficiaries by Sex, 2015</a:t>
            </a:r>
            <a:endParaRPr lang="en-US" dirty="0"/>
          </a:p>
        </p:txBody>
      </p:sp>
      <p:pic>
        <p:nvPicPr>
          <p:cNvPr id="8" name="Picture 7" descr="This exhibit contains a graph showing selected self-reported chronic conditions (diabetes, heart disease, hypertension, arthritis) among all Medicare beneficiaries by sex in 2015. " title="Exhibit 2.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2286000"/>
            <a:ext cx="8321040" cy="2936248"/>
          </a:xfrm>
          <a:prstGeom prst="rect">
            <a:avLst/>
          </a:prstGeom>
        </p:spPr>
      </p:pic>
      <p:sp>
        <p:nvSpPr>
          <p:cNvPr id="35" name="Content Placeholder 34"/>
          <p:cNvSpPr>
            <a:spLocks noGrp="1"/>
          </p:cNvSpPr>
          <p:nvPr>
            <p:ph sz="quarter" idx="22"/>
          </p:nvPr>
        </p:nvSpPr>
        <p:spPr/>
        <p:txBody>
          <a:bodyPr/>
          <a:lstStyle/>
          <a:p>
            <a:r>
              <a:rPr lang="en-US" smtClean="0"/>
              <a:t>SOURCE: Centers for Medicare &amp; Medicaid Services, Medicare Current Beneficiary Survey, Survey File, 2015. </a:t>
            </a:r>
          </a:p>
          <a:p>
            <a:r>
              <a:rPr lang="en-US" smtClean="0"/>
              <a:t>NOTES: Totals may not sum to 100 percent due to rounding. Beneficiaries who were administered a community interview answered questions themselves, unless they were unable to do so. A facility staff member, such as a nurse, always answered questions about the beneficiary for long-term care facility interviews. Data for beneficiaries residing in long-term care facilities were drawn from the Long Term Care Minimum Data Set (MDS) 3.0 when available. </a:t>
            </a:r>
            <a:endParaRPr lang="en-US" dirty="0"/>
          </a:p>
        </p:txBody>
      </p:sp>
    </p:spTree>
    <p:extLst>
      <p:ext uri="{BB962C8B-B14F-4D97-AF65-F5344CB8AC3E}">
        <p14:creationId xmlns:p14="http://schemas.microsoft.com/office/powerpoint/2010/main" val="1554016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Exhibit 2.8 </a:t>
            </a:r>
          </a:p>
        </p:txBody>
      </p:sp>
      <p:sp>
        <p:nvSpPr>
          <p:cNvPr id="20" name="Content Placeholder 19"/>
          <p:cNvSpPr>
            <a:spLocks noGrp="1"/>
          </p:cNvSpPr>
          <p:nvPr>
            <p:ph sz="quarter" idx="21"/>
          </p:nvPr>
        </p:nvSpPr>
        <p:spPr/>
        <p:txBody>
          <a:bodyPr/>
          <a:lstStyle/>
          <a:p>
            <a:r>
              <a:rPr lang="en-US" smtClean="0"/>
              <a:t>Selected Self-Reported Chronic Conditions Among All Medicare Beneficiaries by Residence Status, 2015</a:t>
            </a:r>
            <a:endParaRPr lang="en-US" dirty="0"/>
          </a:p>
        </p:txBody>
      </p:sp>
      <p:pic>
        <p:nvPicPr>
          <p:cNvPr id="8" name="Picture 7" descr="This exhibit contains a graph showing selected self-reported chronic conditions (diabetes, heart disease, hypertension, arthritis) among all Medicare beneficiaries by residence status in 2015." title="Exhibit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2362200"/>
            <a:ext cx="8229600" cy="2903981"/>
          </a:xfrm>
          <a:prstGeom prst="rect">
            <a:avLst/>
          </a:prstGeom>
        </p:spPr>
      </p:pic>
      <p:sp>
        <p:nvSpPr>
          <p:cNvPr id="35" name="Content Placeholder 34"/>
          <p:cNvSpPr>
            <a:spLocks noGrp="1"/>
          </p:cNvSpPr>
          <p:nvPr>
            <p:ph sz="quarter" idx="22"/>
          </p:nvPr>
        </p:nvSpPr>
        <p:spPr/>
        <p:txBody>
          <a:bodyPr/>
          <a:lstStyle/>
          <a:p>
            <a:r>
              <a:rPr lang="en-US" smtClean="0"/>
              <a:t>SOURCE: Centers for Medicare &amp; Medicaid Services, Medicare Current Beneficiary Survey, Survey File, 2015. </a:t>
            </a:r>
          </a:p>
          <a:p>
            <a:r>
              <a:rPr lang="en-US" smtClean="0"/>
              <a:t>NOTES: Totals may not sum to 100 percent due to rounding. Beneficiaries who were administered a community interview answered questions themselves, unless they were unable to do so. A facility staff member, such as a nurse, always answered questions about the beneficiary for long-term care facility interviews. Data for beneficiaries residing in long-term care facilities were drawn from the Long Term Care Minimum Data Set (MDS) 3.0 when available. </a:t>
            </a:r>
            <a:endParaRPr lang="en-US" dirty="0"/>
          </a:p>
        </p:txBody>
      </p:sp>
    </p:spTree>
    <p:extLst>
      <p:ext uri="{BB962C8B-B14F-4D97-AF65-F5344CB8AC3E}">
        <p14:creationId xmlns:p14="http://schemas.microsoft.com/office/powerpoint/2010/main" val="12703765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Exhibit 2.9 </a:t>
            </a:r>
          </a:p>
        </p:txBody>
      </p:sp>
      <p:sp>
        <p:nvSpPr>
          <p:cNvPr id="20" name="Content Placeholder 19"/>
          <p:cNvSpPr>
            <a:spLocks noGrp="1"/>
          </p:cNvSpPr>
          <p:nvPr>
            <p:ph sz="quarter" idx="21"/>
          </p:nvPr>
        </p:nvSpPr>
        <p:spPr/>
        <p:txBody>
          <a:bodyPr/>
          <a:lstStyle/>
          <a:p>
            <a:r>
              <a:rPr lang="en-US" smtClean="0"/>
              <a:t>Self-Reported Health Risk Factors Among All Medicare Beneficiaries, 2015</a:t>
            </a:r>
            <a:endParaRPr lang="en-US" dirty="0"/>
          </a:p>
        </p:txBody>
      </p:sp>
      <p:pic>
        <p:nvPicPr>
          <p:cNvPr id="9" name="Picture 8" descr="This exhibit contains a graph showing self-reported health risk factors (self-reported smoking status and alcohol use) among all Medicare beneficiaries in 2015." title="Exhibit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1889" y="2286493"/>
            <a:ext cx="9068223" cy="3199907"/>
          </a:xfrm>
          <a:prstGeom prst="rect">
            <a:avLst/>
          </a:prstGeom>
        </p:spPr>
      </p:pic>
      <p:sp>
        <p:nvSpPr>
          <p:cNvPr id="35" name="Content Placeholder 34"/>
          <p:cNvSpPr>
            <a:spLocks noGrp="1"/>
          </p:cNvSpPr>
          <p:nvPr>
            <p:ph sz="quarter" idx="22"/>
          </p:nvPr>
        </p:nvSpPr>
        <p:spPr/>
        <p:txBody>
          <a:bodyPr/>
          <a:lstStyle/>
          <a:p>
            <a:r>
              <a:rPr lang="en-US" smtClean="0"/>
              <a:t>SOURCE: Centers for Medicare &amp; Medicaid Services, Medicare Current Beneficiary Survey, Survey File, 2015. </a:t>
            </a:r>
          </a:p>
          <a:p>
            <a:r>
              <a:rPr lang="en-US" smtClean="0"/>
              <a:t>NOTES: Totals may not sum to 100 percent due to rounding. Beneficiaries who were administered a community interview answered questions themselves, unless they were unable to do so. A facility staff member, such as a nurse, always answered questions about the beneficiary for long-term care facility interviews. Data for beneficiaries residing in long-term care facilities were drawn from the Long Term Care Minimum Data Set (MDS) 3.0 when available.</a:t>
            </a:r>
            <a:endParaRPr lang="en-US" dirty="0"/>
          </a:p>
        </p:txBody>
      </p:sp>
    </p:spTree>
    <p:extLst>
      <p:ext uri="{BB962C8B-B14F-4D97-AF65-F5344CB8AC3E}">
        <p14:creationId xmlns:p14="http://schemas.microsoft.com/office/powerpoint/2010/main" val="40295465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Exhibit 2.10 </a:t>
            </a:r>
          </a:p>
        </p:txBody>
      </p:sp>
      <p:sp>
        <p:nvSpPr>
          <p:cNvPr id="20" name="Content Placeholder 19"/>
          <p:cNvSpPr>
            <a:spLocks noGrp="1"/>
          </p:cNvSpPr>
          <p:nvPr>
            <p:ph sz="quarter" idx="21"/>
          </p:nvPr>
        </p:nvSpPr>
        <p:spPr/>
        <p:txBody>
          <a:bodyPr/>
          <a:lstStyle/>
          <a:p>
            <a:r>
              <a:rPr lang="en-US" smtClean="0"/>
              <a:t>Self-Reported Smoking Status Among All Medicare Beneficiaries by Sex, Race/Ethnicity, and Poverty Status, 2015</a:t>
            </a:r>
            <a:endParaRPr lang="en-US" dirty="0"/>
          </a:p>
        </p:txBody>
      </p:sp>
      <p:pic>
        <p:nvPicPr>
          <p:cNvPr id="8" name="Picture 7" descr="This exhibit contains a graph showing self-reported smoking status among all Medicare beneficiaries by sex, race/ethnicity, and poverty status in 2015." title="Exhibit 2.10"/>
          <p:cNvPicPr>
            <a:picLocks noChangeAspect="1"/>
          </p:cNvPicPr>
          <p:nvPr/>
        </p:nvPicPr>
        <p:blipFill rotWithShape="1">
          <a:blip r:embed="rId2">
            <a:extLst>
              <a:ext uri="{28A0092B-C50C-407E-A947-70E740481C1C}">
                <a14:useLocalDpi xmlns:a14="http://schemas.microsoft.com/office/drawing/2010/main" val="0"/>
              </a:ext>
            </a:extLst>
          </a:blip>
          <a:srcRect b="2864"/>
          <a:stretch/>
        </p:blipFill>
        <p:spPr bwMode="auto">
          <a:xfrm>
            <a:off x="3238500" y="2149115"/>
            <a:ext cx="5715000" cy="3429000"/>
          </a:xfrm>
          <a:prstGeom prst="rect">
            <a:avLst/>
          </a:prstGeom>
          <a:ln>
            <a:noFill/>
          </a:ln>
          <a:extLst>
            <a:ext uri="{53640926-AAD7-44D8-BBD7-CCE9431645EC}">
              <a14:shadowObscured xmlns:a14="http://schemas.microsoft.com/office/drawing/2010/main"/>
            </a:ext>
          </a:extLst>
        </p:spPr>
      </p:pic>
      <p:sp>
        <p:nvSpPr>
          <p:cNvPr id="35" name="Content Placeholder 34"/>
          <p:cNvSpPr>
            <a:spLocks noGrp="1"/>
          </p:cNvSpPr>
          <p:nvPr>
            <p:ph sz="quarter" idx="22"/>
          </p:nvPr>
        </p:nvSpPr>
        <p:spPr/>
        <p:txBody>
          <a:bodyPr/>
          <a:lstStyle/>
          <a:p>
            <a:r>
              <a:rPr lang="en-US" smtClean="0"/>
              <a:t>SOURCE: Centers for Medicare &amp; Medicaid Services, Medicare Current Beneficiary Survey, Survey File, 2015. </a:t>
            </a:r>
          </a:p>
          <a:p>
            <a:r>
              <a:rPr lang="en-US" smtClean="0"/>
              <a:t>NOTES: Totals may not sum to 100 percent due to rounding. Beneficiaries who were administered a community interview answered questions themselves, unless they were unable to do so. A facility staff member, such as a nurse, always answered questions about the beneficiary for long-term care facility interviews. Data for beneficiaries residing in long-term care facilities were drawn from the Long Term Care Minimum Data Set (MDS) 3.0 when available. Estimates are not presented for the "other race/ethnicity" category, although they are included in the total. FPL stands for Federal Poverty Level. </a:t>
            </a:r>
            <a:endParaRPr lang="en-US" dirty="0"/>
          </a:p>
        </p:txBody>
      </p:sp>
    </p:spTree>
    <p:extLst>
      <p:ext uri="{BB962C8B-B14F-4D97-AF65-F5344CB8AC3E}">
        <p14:creationId xmlns:p14="http://schemas.microsoft.com/office/powerpoint/2010/main" val="41481517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Exhibit 2.11 </a:t>
            </a:r>
          </a:p>
        </p:txBody>
      </p:sp>
      <p:sp>
        <p:nvSpPr>
          <p:cNvPr id="20" name="Content Placeholder 19"/>
          <p:cNvSpPr>
            <a:spLocks noGrp="1"/>
          </p:cNvSpPr>
          <p:nvPr>
            <p:ph sz="quarter" idx="21"/>
          </p:nvPr>
        </p:nvSpPr>
        <p:spPr/>
        <p:txBody>
          <a:bodyPr/>
          <a:lstStyle/>
          <a:p>
            <a:r>
              <a:rPr lang="en-US" smtClean="0"/>
              <a:t>Self-Reported Alcohol Use Among All Medicare Beneficiaries by Sex, Race/Ethnicity, and Poverty Status, 2015</a:t>
            </a:r>
            <a:endParaRPr lang="en-US" dirty="0"/>
          </a:p>
        </p:txBody>
      </p:sp>
      <p:pic>
        <p:nvPicPr>
          <p:cNvPr id="6" name="Picture 5" descr="This exhibit contains a graph showing self-reported alcohol use among all Medicare beneficiaries by sex, race/ethnicity, and poverty status in 2015." title="Exhibit 2.11"/>
          <p:cNvPicPr>
            <a:picLocks noChangeAspect="1"/>
          </p:cNvPicPr>
          <p:nvPr/>
        </p:nvPicPr>
        <p:blipFill rotWithShape="1">
          <a:blip r:embed="rId2">
            <a:extLst>
              <a:ext uri="{28A0092B-C50C-407E-A947-70E740481C1C}">
                <a14:useLocalDpi xmlns:a14="http://schemas.microsoft.com/office/drawing/2010/main" val="0"/>
              </a:ext>
            </a:extLst>
          </a:blip>
          <a:srcRect b="3792"/>
          <a:stretch/>
        </p:blipFill>
        <p:spPr>
          <a:xfrm>
            <a:off x="3200400" y="2057400"/>
            <a:ext cx="5791201" cy="3441507"/>
          </a:xfrm>
          <a:prstGeom prst="rect">
            <a:avLst/>
          </a:prstGeom>
        </p:spPr>
      </p:pic>
      <p:sp>
        <p:nvSpPr>
          <p:cNvPr id="35" name="Content Placeholder 34"/>
          <p:cNvSpPr>
            <a:spLocks noGrp="1"/>
          </p:cNvSpPr>
          <p:nvPr>
            <p:ph sz="quarter" idx="22"/>
          </p:nvPr>
        </p:nvSpPr>
        <p:spPr/>
        <p:txBody>
          <a:bodyPr/>
          <a:lstStyle/>
          <a:p>
            <a:r>
              <a:rPr lang="en-US" smtClean="0"/>
              <a:t>SOURCE: Centers for Medicare &amp; Medicaid Services, Medicare Current Beneficiary Survey, Survey File, 2015. </a:t>
            </a:r>
          </a:p>
          <a:p>
            <a:r>
              <a:rPr lang="en-US" smtClean="0"/>
              <a:t>NOTES: Totals may not sum to 100 percent due to rounding. Beneficiaries who were administered a community interview answered questions themselves, unless they were unable to do so. A facility staff member, such as a nurse, always answered questions about the beneficiary for long-term care facility interviews. Data for beneficiaries residing in long-term care facilities were drawn from the Long Term Care Minimum Data Set (MDS) 3.0 when available. Estimates are not presented for the "other race/ethnicity" category, although they are included in the total. FPL stands for Federal Poverty Level. </a:t>
            </a:r>
            <a:endParaRPr lang="en-US" dirty="0"/>
          </a:p>
        </p:txBody>
      </p:sp>
    </p:spTree>
    <p:extLst>
      <p:ext uri="{BB962C8B-B14F-4D97-AF65-F5344CB8AC3E}">
        <p14:creationId xmlns:p14="http://schemas.microsoft.com/office/powerpoint/2010/main" val="3653549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Overview</a:t>
            </a:r>
            <a:endParaRPr lang="en-US" dirty="0"/>
          </a:p>
        </p:txBody>
      </p:sp>
      <p:sp>
        <p:nvSpPr>
          <p:cNvPr id="5" name="Content Placeholder 4"/>
          <p:cNvSpPr>
            <a:spLocks noGrp="1"/>
          </p:cNvSpPr>
          <p:nvPr>
            <p:ph sz="quarter" idx="11"/>
          </p:nvPr>
        </p:nvSpPr>
        <p:spPr/>
        <p:txBody>
          <a:bodyPr>
            <a:normAutofit fontScale="92500" lnSpcReduction="10000"/>
          </a:bodyPr>
          <a:lstStyle/>
          <a:p>
            <a:pPr>
              <a:lnSpc>
                <a:spcPct val="110000"/>
              </a:lnSpc>
            </a:pPr>
            <a:r>
              <a:rPr lang="en-US" dirty="0" smtClean="0"/>
              <a:t>This slide deck contains reusable versions of the exhibits contained in the 2015 MCBS Chartbook, including the exhibit titles, graphs, source documentation and footnotes, for public use.</a:t>
            </a:r>
          </a:p>
          <a:p>
            <a:pPr>
              <a:lnSpc>
                <a:spcPct val="110000"/>
              </a:lnSpc>
            </a:pPr>
            <a:r>
              <a:rPr lang="en-US" dirty="0"/>
              <a:t>When reusing these exhibits, please be sure to include the associated source documentation and footnotes that accompany each chart.</a:t>
            </a:r>
          </a:p>
          <a:p>
            <a:pPr>
              <a:lnSpc>
                <a:spcPct val="110000"/>
              </a:lnSpc>
            </a:pPr>
            <a:r>
              <a:rPr lang="en-US" dirty="0" smtClean="0"/>
              <a:t>This slide deck does not contain the detailed statistical tables, glossary or technical appendix that are included in the MCBS Chartbook. Please consult these resources as needed.</a:t>
            </a:r>
          </a:p>
          <a:p>
            <a:pPr lvl="1">
              <a:lnSpc>
                <a:spcPct val="110000"/>
              </a:lnSpc>
            </a:pPr>
            <a:r>
              <a:rPr lang="en-US" dirty="0" smtClean="0"/>
              <a:t>For detailed point estimates, see the detailed statistical tables.</a:t>
            </a:r>
          </a:p>
          <a:p>
            <a:pPr lvl="1">
              <a:lnSpc>
                <a:spcPct val="110000"/>
              </a:lnSpc>
            </a:pPr>
            <a:r>
              <a:rPr lang="en-US" dirty="0" smtClean="0"/>
              <a:t>For definitions </a:t>
            </a:r>
            <a:r>
              <a:rPr lang="en-US" dirty="0"/>
              <a:t>of key terms and information on the construction of measures, see the </a:t>
            </a:r>
            <a:r>
              <a:rPr lang="en-US" dirty="0" smtClean="0"/>
              <a:t>glossary.</a:t>
            </a:r>
          </a:p>
          <a:p>
            <a:pPr lvl="1">
              <a:lnSpc>
                <a:spcPct val="110000"/>
              </a:lnSpc>
            </a:pPr>
            <a:r>
              <a:rPr lang="en-US" dirty="0" smtClean="0"/>
              <a:t>For technical information </a:t>
            </a:r>
            <a:r>
              <a:rPr lang="en-US" dirty="0"/>
              <a:t>on </a:t>
            </a:r>
            <a:r>
              <a:rPr lang="en-US" dirty="0" smtClean="0"/>
              <a:t>the production </a:t>
            </a:r>
            <a:r>
              <a:rPr lang="en-US" dirty="0"/>
              <a:t>of the estimates and standard </a:t>
            </a:r>
            <a:r>
              <a:rPr lang="en-US" dirty="0" smtClean="0"/>
              <a:t>errors, see the technical appendix. </a:t>
            </a:r>
          </a:p>
          <a:p>
            <a:pPr>
              <a:lnSpc>
                <a:spcPct val="110000"/>
              </a:lnSpc>
            </a:pPr>
            <a:r>
              <a:rPr lang="en-US" dirty="0" smtClean="0"/>
              <a:t>Link </a:t>
            </a:r>
            <a:r>
              <a:rPr lang="en-US" dirty="0"/>
              <a:t>to </a:t>
            </a:r>
            <a:r>
              <a:rPr lang="en-US" dirty="0" smtClean="0"/>
              <a:t>2015 MCBS </a:t>
            </a:r>
            <a:r>
              <a:rPr lang="en-US" dirty="0" err="1" smtClean="0"/>
              <a:t>Chartbook</a:t>
            </a:r>
            <a:r>
              <a:rPr lang="en-US" dirty="0" smtClean="0"/>
              <a:t>: </a:t>
            </a:r>
            <a:r>
              <a:rPr lang="en-US" dirty="0">
                <a:hlinkClick r:id="rId2" tooltip="2015 MCBS Chartbook"/>
              </a:rPr>
              <a:t>https://www.cms.gov/Research-Statistics-Data-and-Systems/Research/MCBS/Data-Tables.html</a:t>
            </a:r>
            <a:r>
              <a:rPr lang="en-US" dirty="0"/>
              <a:t> </a:t>
            </a:r>
          </a:p>
        </p:txBody>
      </p:sp>
    </p:spTree>
    <p:extLst>
      <p:ext uri="{BB962C8B-B14F-4D97-AF65-F5344CB8AC3E}">
        <p14:creationId xmlns:p14="http://schemas.microsoft.com/office/powerpoint/2010/main" val="352451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Exhibit </a:t>
            </a:r>
            <a:r>
              <a:rPr lang="en-US" dirty="0" smtClean="0"/>
              <a:t>2.12</a:t>
            </a:r>
            <a:endParaRPr lang="en-US" dirty="0"/>
          </a:p>
        </p:txBody>
      </p:sp>
      <p:sp>
        <p:nvSpPr>
          <p:cNvPr id="20" name="Content Placeholder 19"/>
          <p:cNvSpPr>
            <a:spLocks noGrp="1"/>
          </p:cNvSpPr>
          <p:nvPr>
            <p:ph sz="quarter" idx="21"/>
          </p:nvPr>
        </p:nvSpPr>
        <p:spPr/>
        <p:txBody>
          <a:bodyPr/>
          <a:lstStyle/>
          <a:p>
            <a:r>
              <a:rPr lang="en-US" smtClean="0"/>
              <a:t>Preventive Health Behaviors Among Medicare Beneficiaries Residing in the Community, 2015</a:t>
            </a:r>
            <a:endParaRPr lang="en-US" dirty="0"/>
          </a:p>
        </p:txBody>
      </p:sp>
      <p:pic>
        <p:nvPicPr>
          <p:cNvPr id="8" name="Picture 7" descr="This exhibit contains a graph showing preventive health behaviors (flu shots, pneumonia shots, and blood pressure screenings) among Medicare beneficiaries residing in the community in 2015. " title="Exhibit 2.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9300" y="2077018"/>
            <a:ext cx="8153400" cy="2877094"/>
          </a:xfrm>
          <a:prstGeom prst="rect">
            <a:avLst/>
          </a:prstGeom>
        </p:spPr>
      </p:pic>
      <p:sp>
        <p:nvSpPr>
          <p:cNvPr id="35" name="Content Placeholder 34"/>
          <p:cNvSpPr>
            <a:spLocks noGrp="1"/>
          </p:cNvSpPr>
          <p:nvPr>
            <p:ph sz="quarter" idx="22"/>
          </p:nvPr>
        </p:nvSpPr>
        <p:spPr>
          <a:xfrm>
            <a:off x="609600" y="5181600"/>
            <a:ext cx="10972800" cy="304800"/>
          </a:xfrm>
        </p:spPr>
        <p:txBody>
          <a:bodyPr/>
          <a:lstStyle/>
          <a:p>
            <a:r>
              <a:rPr lang="en-US" dirty="0" smtClean="0"/>
              <a:t>SOURCE: Centers for Medicare &amp; Medicaid Services, Medicare Current Beneficiary Survey, Survey File, 2015. </a:t>
            </a:r>
          </a:p>
          <a:p>
            <a:r>
              <a:rPr lang="en-US" dirty="0" smtClean="0"/>
              <a:t>NOTES: Totals may not sum to 100 percent due to rounding. Estimates are presented for beneficiaries who resided only in the community during the year, and includes beneficiaries who resided part of the year in the community and part of the year in a long-term care facility. This excludes beneficiaries who resided only in a long-term care facility during the year. Beneficiaries who were administered a community interview answered questions themselves, unless they were unable to do so. A facility staff member, such as a nurse, always answered questions about the beneficiary for long-term care facility interviews. Data for beneficiaries residing in long-term care facilities were drawn from the Long Term Care Minimum Data Set (MDS) 3.0 when available. The flu shot measure is coded as "Yes" if it was done in the last year. The pneumonia shot measure is coded as "Yes" if it was ever done. The blood pressure screening measure is coded as "Yes" if it was done in the last year. </a:t>
            </a:r>
            <a:endParaRPr lang="en-US" dirty="0"/>
          </a:p>
        </p:txBody>
      </p:sp>
    </p:spTree>
    <p:extLst>
      <p:ext uri="{BB962C8B-B14F-4D97-AF65-F5344CB8AC3E}">
        <p14:creationId xmlns:p14="http://schemas.microsoft.com/office/powerpoint/2010/main" val="42249586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Exhibit 2.13 </a:t>
            </a:r>
          </a:p>
        </p:txBody>
      </p:sp>
      <p:sp>
        <p:nvSpPr>
          <p:cNvPr id="20" name="Content Placeholder 19"/>
          <p:cNvSpPr>
            <a:spLocks noGrp="1"/>
          </p:cNvSpPr>
          <p:nvPr>
            <p:ph sz="quarter" idx="21"/>
          </p:nvPr>
        </p:nvSpPr>
        <p:spPr/>
        <p:txBody>
          <a:bodyPr/>
          <a:lstStyle/>
          <a:p>
            <a:r>
              <a:rPr lang="en-US" smtClean="0"/>
              <a:t>Preventive Health Behaviors Among Medicare Beneficiaries Residing in the Community by Age and Race/Ethnicity, 2015</a:t>
            </a:r>
            <a:endParaRPr lang="en-US" dirty="0"/>
          </a:p>
        </p:txBody>
      </p:sp>
      <p:pic>
        <p:nvPicPr>
          <p:cNvPr id="8" name="Picture 7" descr="This exhibit contains the part of the graph showing preventive health behaviors (flu shots, pneumonia shots) among Medicare beneficiaries residing in the community by age and race/ethnicity in 2015" title="Exhibit 2.13 (1 of 2)"/>
          <p:cNvPicPr>
            <a:picLocks noChangeAspect="1"/>
          </p:cNvPicPr>
          <p:nvPr/>
        </p:nvPicPr>
        <p:blipFill rotWithShape="1">
          <a:blip r:embed="rId2">
            <a:extLst>
              <a:ext uri="{28A0092B-C50C-407E-A947-70E740481C1C}">
                <a14:useLocalDpi xmlns:a14="http://schemas.microsoft.com/office/drawing/2010/main" val="0"/>
              </a:ext>
            </a:extLst>
          </a:blip>
          <a:srcRect t="1882" b="32664"/>
          <a:stretch/>
        </p:blipFill>
        <p:spPr>
          <a:xfrm>
            <a:off x="354018" y="2471553"/>
            <a:ext cx="5760720" cy="2329047"/>
          </a:xfrm>
          <a:prstGeom prst="rect">
            <a:avLst/>
          </a:prstGeom>
        </p:spPr>
      </p:pic>
      <p:pic>
        <p:nvPicPr>
          <p:cNvPr id="9" name="Picture 8" descr="This exhibit contains the part of the graph showing preventive health behaviors (blood pressure screenings) among Medicare beneficiaries residing in the community by age and race/ethnicity in 2015.&#10;" title="Exhibit 2.13 (2 of 2)"/>
          <p:cNvPicPr>
            <a:picLocks noChangeAspect="1"/>
          </p:cNvPicPr>
          <p:nvPr/>
        </p:nvPicPr>
        <p:blipFill rotWithShape="1">
          <a:blip r:embed="rId2">
            <a:extLst>
              <a:ext uri="{28A0092B-C50C-407E-A947-70E740481C1C}">
                <a14:useLocalDpi xmlns:a14="http://schemas.microsoft.com/office/drawing/2010/main" val="0"/>
              </a:ext>
            </a:extLst>
          </a:blip>
          <a:srcRect t="66431"/>
          <a:stretch/>
        </p:blipFill>
        <p:spPr>
          <a:xfrm>
            <a:off x="6114738" y="2471553"/>
            <a:ext cx="5760720" cy="1194480"/>
          </a:xfrm>
          <a:prstGeom prst="rect">
            <a:avLst/>
          </a:prstGeom>
        </p:spPr>
      </p:pic>
      <p:sp>
        <p:nvSpPr>
          <p:cNvPr id="35" name="Content Placeholder 34"/>
          <p:cNvSpPr>
            <a:spLocks noGrp="1"/>
          </p:cNvSpPr>
          <p:nvPr>
            <p:ph sz="quarter" idx="22"/>
          </p:nvPr>
        </p:nvSpPr>
        <p:spPr>
          <a:xfrm>
            <a:off x="609600" y="5181600"/>
            <a:ext cx="10972800" cy="362307"/>
          </a:xfrm>
        </p:spPr>
        <p:txBody>
          <a:bodyPr/>
          <a:lstStyle/>
          <a:p>
            <a:r>
              <a:rPr lang="en-US" dirty="0" smtClean="0"/>
              <a:t>SOURCE: Centers for Medicare &amp; Medicaid Services, Medicare Current Beneficiary Survey, Survey File, 2015. </a:t>
            </a:r>
          </a:p>
          <a:p>
            <a:r>
              <a:rPr lang="en-US" dirty="0" smtClean="0"/>
              <a:t>NOTES: Totals may not sum to 100 percent due to rounding. Estimates are presented for beneficiaries who resided only in the community during the year, and includes beneficiaries who resided part of the year in the community and part of the year in a long-term care facility. This excludes beneficiaries who resided only in a long-term care facility during the year. Beneficiaries who were administered a community interview answered questions themselves, unless they were unable to do so. A facility staff member, such as a nurse, always answered questions about the beneficiary for long-term care facility interviews. Data for beneficiaries residing in long-term care facilities were drawn from the Long Term Care Minimum Data Set (MDS) 3.0 when available. Estimates are not presented for the "other race/ethnicity" category. The flu shot measure is coded as "Yes" if it was done in the last year. The pneumonia shot measure is coded as "Yes" if it was ever done. The blood pressure screening measure is coded as "Yes" if it was done in the last year. </a:t>
            </a:r>
            <a:endParaRPr lang="en-US" dirty="0"/>
          </a:p>
        </p:txBody>
      </p:sp>
    </p:spTree>
    <p:extLst>
      <p:ext uri="{BB962C8B-B14F-4D97-AF65-F5344CB8AC3E}">
        <p14:creationId xmlns:p14="http://schemas.microsoft.com/office/powerpoint/2010/main" val="41444328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Exhibit 2.14 </a:t>
            </a:r>
          </a:p>
        </p:txBody>
      </p:sp>
      <p:sp>
        <p:nvSpPr>
          <p:cNvPr id="20" name="Content Placeholder 19"/>
          <p:cNvSpPr>
            <a:spLocks noGrp="1"/>
          </p:cNvSpPr>
          <p:nvPr>
            <p:ph sz="quarter" idx="21"/>
          </p:nvPr>
        </p:nvSpPr>
        <p:spPr/>
        <p:txBody>
          <a:bodyPr/>
          <a:lstStyle/>
          <a:p>
            <a:r>
              <a:rPr lang="en-US" smtClean="0"/>
              <a:t>Preventive Health Behaviors Among Medicare Beneficiaries Residing in the Community by Type of Medicare Coverage, 2015</a:t>
            </a:r>
            <a:endParaRPr lang="en-US" dirty="0"/>
          </a:p>
        </p:txBody>
      </p:sp>
      <p:pic>
        <p:nvPicPr>
          <p:cNvPr id="8" name="Picture 7" descr="This exhibit contains a graph showing preventive health behaviors (flu shots, pneumonia shots, and blood pressure screenings) among Medicare beneficiaries residing in the community by type of Medicare coverage in 2015." title="Exhibit 2.14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8130" y="2251516"/>
            <a:ext cx="7655741" cy="2701484"/>
          </a:xfrm>
          <a:prstGeom prst="rect">
            <a:avLst/>
          </a:prstGeom>
        </p:spPr>
      </p:pic>
      <p:sp>
        <p:nvSpPr>
          <p:cNvPr id="35" name="Content Placeholder 34"/>
          <p:cNvSpPr>
            <a:spLocks noGrp="1"/>
          </p:cNvSpPr>
          <p:nvPr>
            <p:ph sz="quarter" idx="22"/>
          </p:nvPr>
        </p:nvSpPr>
        <p:spPr>
          <a:xfrm>
            <a:off x="609600" y="5181600"/>
            <a:ext cx="10972800" cy="362307"/>
          </a:xfrm>
        </p:spPr>
        <p:txBody>
          <a:bodyPr/>
          <a:lstStyle/>
          <a:p>
            <a:r>
              <a:rPr lang="en-US" dirty="0" smtClean="0"/>
              <a:t>SOURCE: Centers for Medicare &amp; Medicaid Services, Medicare Current Beneficiary Survey, Survey File, 2015. </a:t>
            </a:r>
          </a:p>
          <a:p>
            <a:r>
              <a:rPr lang="en-US" dirty="0" smtClean="0"/>
              <a:t>NOTES: Totals may not sum to 100 percent due to rounding. Estimates are presented for beneficiaries who resided only in the community during the year, and includes beneficiaries who resided part of the year in the community and part of the year in a long-term care facility. This excludes beneficiaries who resided only in a long-term care facility during the year. Beneficiaries who were administered a community interview answered questions themselves, unless they were unable to do so. A facility staff member, such as a nurse, always answered questions about the beneficiary for long-term care facility interviews. Data for beneficiaries residing in long-term care facilities were drawn from the Long Term Care Minimum Data Set (MDS) 3.0 when available. FFS stands for Fee-for-Service. The flu shot measure is coded as "Yes" if it was done in the last year. The pneumonia shot measure is coded as "Yes" if it was ever done. The blood pressure screening measure is coded as "Yes" if it was done in the last year. </a:t>
            </a:r>
            <a:endParaRPr lang="en-US" dirty="0"/>
          </a:p>
        </p:txBody>
      </p:sp>
    </p:spTree>
    <p:extLst>
      <p:ext uri="{BB962C8B-B14F-4D97-AF65-F5344CB8AC3E}">
        <p14:creationId xmlns:p14="http://schemas.microsoft.com/office/powerpoint/2010/main" val="21988765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Section </a:t>
            </a:r>
            <a:r>
              <a:rPr lang="en-US" dirty="0"/>
              <a:t>3: </a:t>
            </a:r>
            <a:r>
              <a:rPr lang="en-US" dirty="0" smtClean="0"/>
              <a:t>What is the Medicare Population’s Access to Care and How Satisfied are They With Their Care?</a:t>
            </a:r>
            <a:endParaRPr lang="en-US" dirty="0"/>
          </a:p>
        </p:txBody>
      </p:sp>
    </p:spTree>
    <p:extLst>
      <p:ext uri="{BB962C8B-B14F-4D97-AF65-F5344CB8AC3E}">
        <p14:creationId xmlns:p14="http://schemas.microsoft.com/office/powerpoint/2010/main" val="28169733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Exhibit 3.1 </a:t>
            </a:r>
          </a:p>
        </p:txBody>
      </p:sp>
      <p:sp>
        <p:nvSpPr>
          <p:cNvPr id="20" name="Content Placeholder 19"/>
          <p:cNvSpPr>
            <a:spLocks noGrp="1"/>
          </p:cNvSpPr>
          <p:nvPr>
            <p:ph sz="quarter" idx="21"/>
          </p:nvPr>
        </p:nvSpPr>
        <p:spPr/>
        <p:txBody>
          <a:bodyPr/>
          <a:lstStyle/>
          <a:p>
            <a:r>
              <a:rPr lang="en-US" smtClean="0"/>
              <a:t>Usual Source of Care Among Medicare Beneficiaries Residing Only in the Community by Type of Medicare Coverage, 2015</a:t>
            </a:r>
            <a:endParaRPr lang="en-US" dirty="0"/>
          </a:p>
        </p:txBody>
      </p:sp>
      <p:pic>
        <p:nvPicPr>
          <p:cNvPr id="8" name="Picture 7" descr="This exhibit contains a graph showing usual source of care among Medicare beneficiaries residing only in the community by type of Medicare coverage in 2015.  " title="Exhibit 3.1"/>
          <p:cNvPicPr>
            <a:picLocks noChangeAspect="1"/>
          </p:cNvPicPr>
          <p:nvPr/>
        </p:nvPicPr>
        <p:blipFill rotWithShape="1">
          <a:blip r:embed="rId2">
            <a:extLst>
              <a:ext uri="{28A0092B-C50C-407E-A947-70E740481C1C}">
                <a14:useLocalDpi xmlns:a14="http://schemas.microsoft.com/office/drawing/2010/main" val="0"/>
              </a:ext>
            </a:extLst>
          </a:blip>
          <a:srcRect t="1104" b="17621"/>
          <a:stretch/>
        </p:blipFill>
        <p:spPr>
          <a:xfrm>
            <a:off x="2819400" y="2209799"/>
            <a:ext cx="6766560" cy="3397002"/>
          </a:xfrm>
          <a:prstGeom prst="rect">
            <a:avLst/>
          </a:prstGeom>
        </p:spPr>
      </p:pic>
      <p:sp>
        <p:nvSpPr>
          <p:cNvPr id="35" name="Content Placeholder 34"/>
          <p:cNvSpPr>
            <a:spLocks noGrp="1"/>
          </p:cNvSpPr>
          <p:nvPr>
            <p:ph sz="quarter" idx="22"/>
          </p:nvPr>
        </p:nvSpPr>
        <p:spPr>
          <a:xfrm>
            <a:off x="609600" y="5733693"/>
            <a:ext cx="10972800" cy="362307"/>
          </a:xfrm>
        </p:spPr>
        <p:txBody>
          <a:bodyPr/>
          <a:lstStyle/>
          <a:p>
            <a:r>
              <a:rPr lang="en-US" dirty="0" smtClean="0"/>
              <a:t>SOURCE: Centers for Medicare &amp; Medicaid Services, Medicare Current Beneficiary Survey, Survey File, 2015. </a:t>
            </a:r>
          </a:p>
          <a:p>
            <a:r>
              <a:rPr lang="en-US" dirty="0" smtClean="0"/>
              <a:t>NOTES: Totals may not sum to 100 percent due to rounding. Estimates are presented for beneficiaries who resided only in the community during the year. This excludes beneficiaries who resided part of the year in the community and part of the year in a long-term care facility, and beneficiaries who resided only in a long-term care facility during the year. FFS stands for Fee-for-Service. OPD stands for Outpatient Department. ER stands for Emergency Room.</a:t>
            </a:r>
            <a:endParaRPr lang="en-US" dirty="0"/>
          </a:p>
        </p:txBody>
      </p:sp>
    </p:spTree>
    <p:extLst>
      <p:ext uri="{BB962C8B-B14F-4D97-AF65-F5344CB8AC3E}">
        <p14:creationId xmlns:p14="http://schemas.microsoft.com/office/powerpoint/2010/main" val="22524586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Exhibit 3.2 </a:t>
            </a:r>
          </a:p>
        </p:txBody>
      </p:sp>
      <p:sp>
        <p:nvSpPr>
          <p:cNvPr id="20" name="Content Placeholder 19"/>
          <p:cNvSpPr>
            <a:spLocks noGrp="1"/>
          </p:cNvSpPr>
          <p:nvPr>
            <p:ph sz="quarter" idx="21"/>
          </p:nvPr>
        </p:nvSpPr>
        <p:spPr/>
        <p:txBody>
          <a:bodyPr/>
          <a:lstStyle/>
          <a:p>
            <a:r>
              <a:rPr lang="en-US" smtClean="0"/>
              <a:t>Indicators of Propensity to Seek Care Among Medicare Beneficiaries Residing Only in the Community, 2015</a:t>
            </a:r>
            <a:endParaRPr lang="en-US" dirty="0"/>
          </a:p>
        </p:txBody>
      </p:sp>
      <p:pic>
        <p:nvPicPr>
          <p:cNvPr id="8" name="Picture 7" descr="This exhibit contains a graph showing six indicators of propensity to seek care among Medicare beneficiaries residing only in the community in 2015. " title="Exhibit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2208" y="2362200"/>
            <a:ext cx="8827584" cy="3114993"/>
          </a:xfrm>
          <a:prstGeom prst="rect">
            <a:avLst/>
          </a:prstGeom>
        </p:spPr>
      </p:pic>
      <p:sp>
        <p:nvSpPr>
          <p:cNvPr id="35" name="Content Placeholder 34"/>
          <p:cNvSpPr>
            <a:spLocks noGrp="1"/>
          </p:cNvSpPr>
          <p:nvPr>
            <p:ph sz="quarter" idx="22"/>
          </p:nvPr>
        </p:nvSpPr>
        <p:spPr>
          <a:xfrm>
            <a:off x="609600" y="5733693"/>
            <a:ext cx="10972800" cy="362307"/>
          </a:xfrm>
        </p:spPr>
        <p:txBody>
          <a:bodyPr/>
          <a:lstStyle/>
          <a:p>
            <a:r>
              <a:rPr lang="en-US" dirty="0" smtClean="0"/>
              <a:t>SOURCE: Centers for Medicare &amp; Medicaid Services, Medicare Current Beneficiary Survey, Survey File, 2015. </a:t>
            </a:r>
          </a:p>
          <a:p>
            <a:r>
              <a:rPr lang="en-US" dirty="0" smtClean="0"/>
              <a:t>NOTES: Totals may not sum to 100 percent due to rounding. Estimates are presented for beneficiaries who resided only in the community during the year. This excludes beneficiaries who resided part of the year in the community and part of the year in a long-term care facility, and beneficiaries who resided only in a long-term care facility during the year. </a:t>
            </a:r>
            <a:endParaRPr lang="en-US" dirty="0"/>
          </a:p>
        </p:txBody>
      </p:sp>
    </p:spTree>
    <p:extLst>
      <p:ext uri="{BB962C8B-B14F-4D97-AF65-F5344CB8AC3E}">
        <p14:creationId xmlns:p14="http://schemas.microsoft.com/office/powerpoint/2010/main" val="24694272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Exhibit 3.3 </a:t>
            </a:r>
          </a:p>
        </p:txBody>
      </p:sp>
      <p:sp>
        <p:nvSpPr>
          <p:cNvPr id="20" name="Content Placeholder 19"/>
          <p:cNvSpPr>
            <a:spLocks noGrp="1"/>
          </p:cNvSpPr>
          <p:nvPr>
            <p:ph sz="quarter" idx="21"/>
          </p:nvPr>
        </p:nvSpPr>
        <p:spPr/>
        <p:txBody>
          <a:bodyPr/>
          <a:lstStyle/>
          <a:p>
            <a:r>
              <a:rPr lang="en-US" smtClean="0"/>
              <a:t>Indicators of Propensity to Seek Care Among Medicare Beneficiaries Residing Only in the Community by Age, 2015</a:t>
            </a:r>
            <a:endParaRPr lang="en-US" dirty="0"/>
          </a:p>
        </p:txBody>
      </p:sp>
      <p:pic>
        <p:nvPicPr>
          <p:cNvPr id="8" name="Picture 7" descr="This exhibit contains a graph showing six indicators of propensity to seek care among Medicare beneficiaries residing only in the community by age in 2015.   " title="Exhibit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2136970"/>
            <a:ext cx="5669280" cy="3501830"/>
          </a:xfrm>
          <a:prstGeom prst="rect">
            <a:avLst/>
          </a:prstGeom>
        </p:spPr>
      </p:pic>
      <p:sp>
        <p:nvSpPr>
          <p:cNvPr id="35" name="Content Placeholder 34"/>
          <p:cNvSpPr>
            <a:spLocks noGrp="1"/>
          </p:cNvSpPr>
          <p:nvPr>
            <p:ph sz="quarter" idx="22"/>
          </p:nvPr>
        </p:nvSpPr>
        <p:spPr>
          <a:xfrm>
            <a:off x="609600" y="5733693"/>
            <a:ext cx="10972800" cy="362307"/>
          </a:xfrm>
        </p:spPr>
        <p:txBody>
          <a:bodyPr/>
          <a:lstStyle/>
          <a:p>
            <a:r>
              <a:rPr lang="en-US" dirty="0" smtClean="0"/>
              <a:t>SOURCE: Centers for Medicare &amp; Medicaid Services, Medicare Current Beneficiary Survey, Survey File, 2015. </a:t>
            </a:r>
          </a:p>
          <a:p>
            <a:r>
              <a:rPr lang="en-US" dirty="0" smtClean="0"/>
              <a:t>NOTES: Totals may not sum to 100 percent due to rounding. Estimates are presented for beneficiaries who resided only in the community during the year. This excludes beneficiaries who resided part of the year in the community and part of the year in a long-term care facility, and beneficiaries who resided only in a long-term care facility during the year. </a:t>
            </a:r>
            <a:endParaRPr lang="en-US" dirty="0"/>
          </a:p>
        </p:txBody>
      </p:sp>
    </p:spTree>
    <p:extLst>
      <p:ext uri="{BB962C8B-B14F-4D97-AF65-F5344CB8AC3E}">
        <p14:creationId xmlns:p14="http://schemas.microsoft.com/office/powerpoint/2010/main" val="9394490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Exhibit 3.4 </a:t>
            </a:r>
          </a:p>
        </p:txBody>
      </p:sp>
      <p:sp>
        <p:nvSpPr>
          <p:cNvPr id="20" name="Content Placeholder 19"/>
          <p:cNvSpPr>
            <a:spLocks noGrp="1"/>
          </p:cNvSpPr>
          <p:nvPr>
            <p:ph sz="quarter" idx="21"/>
          </p:nvPr>
        </p:nvSpPr>
        <p:spPr/>
        <p:txBody>
          <a:bodyPr/>
          <a:lstStyle/>
          <a:p>
            <a:r>
              <a:rPr lang="en-US" smtClean="0"/>
              <a:t>Indicators of Propensity to Seek Care Among Medicare Beneficiaries Residing Only in the Community by Sex, 2015</a:t>
            </a:r>
            <a:endParaRPr lang="en-US" dirty="0"/>
          </a:p>
        </p:txBody>
      </p:sp>
      <p:pic>
        <p:nvPicPr>
          <p:cNvPr id="9" name="Picture 8" descr="This exhibit contains a graph showing six indicators of propensity to seek care among Medicare beneficiaries residing only in the community by sex in 2015. " title="Exhibit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8579" y="2136970"/>
            <a:ext cx="5669280" cy="3501830"/>
          </a:xfrm>
          <a:prstGeom prst="rect">
            <a:avLst/>
          </a:prstGeom>
        </p:spPr>
      </p:pic>
      <p:sp>
        <p:nvSpPr>
          <p:cNvPr id="35" name="Content Placeholder 34"/>
          <p:cNvSpPr>
            <a:spLocks noGrp="1"/>
          </p:cNvSpPr>
          <p:nvPr>
            <p:ph sz="quarter" idx="22"/>
          </p:nvPr>
        </p:nvSpPr>
        <p:spPr>
          <a:xfrm>
            <a:off x="609600" y="5733693"/>
            <a:ext cx="10972800" cy="362307"/>
          </a:xfrm>
        </p:spPr>
        <p:txBody>
          <a:bodyPr/>
          <a:lstStyle/>
          <a:p>
            <a:r>
              <a:rPr lang="en-US" dirty="0" smtClean="0"/>
              <a:t>SOURCE: Centers for Medicare &amp; Medicaid Services, Medicare Current Beneficiary Survey, Survey File, 2015. </a:t>
            </a:r>
          </a:p>
          <a:p>
            <a:r>
              <a:rPr lang="en-US" dirty="0" smtClean="0"/>
              <a:t>NOTES: Totals may not sum to 100 percent due to rounding. Estimates are presented for beneficiaries who resided only in the community during the year. This excludes beneficiaries who resided part of the year in the community and part of the year in a long-term care facility, and beneficiaries who resided only in a long-term care facility during the year. </a:t>
            </a:r>
            <a:endParaRPr lang="en-US" dirty="0"/>
          </a:p>
        </p:txBody>
      </p:sp>
    </p:spTree>
    <p:extLst>
      <p:ext uri="{BB962C8B-B14F-4D97-AF65-F5344CB8AC3E}">
        <p14:creationId xmlns:p14="http://schemas.microsoft.com/office/powerpoint/2010/main" val="41856662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Exhibit 3.5 </a:t>
            </a:r>
          </a:p>
        </p:txBody>
      </p:sp>
      <p:sp>
        <p:nvSpPr>
          <p:cNvPr id="20" name="Content Placeholder 19"/>
          <p:cNvSpPr>
            <a:spLocks noGrp="1"/>
          </p:cNvSpPr>
          <p:nvPr>
            <p:ph sz="quarter" idx="21"/>
          </p:nvPr>
        </p:nvSpPr>
        <p:spPr/>
        <p:txBody>
          <a:bodyPr/>
          <a:lstStyle/>
          <a:p>
            <a:r>
              <a:rPr lang="en-US" smtClean="0"/>
              <a:t>Indicators of Propensity to Seek Care Among Medicare Beneficiaries Residing Only in the Community by Race/Ethnicity, 2015</a:t>
            </a:r>
            <a:endParaRPr lang="en-US" dirty="0"/>
          </a:p>
        </p:txBody>
      </p:sp>
      <p:pic>
        <p:nvPicPr>
          <p:cNvPr id="8" name="Picture 7" descr="This exhibit contains a graph showing six indicators of propensity to seek care among Medicare beneficiaries residing only in the community by race/ethnicity in 2015.   " title="Exhibit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2213170"/>
            <a:ext cx="5669280" cy="3501830"/>
          </a:xfrm>
          <a:prstGeom prst="rect">
            <a:avLst/>
          </a:prstGeom>
        </p:spPr>
      </p:pic>
      <p:sp>
        <p:nvSpPr>
          <p:cNvPr id="35" name="Content Placeholder 34"/>
          <p:cNvSpPr>
            <a:spLocks noGrp="1"/>
          </p:cNvSpPr>
          <p:nvPr>
            <p:ph sz="quarter" idx="22"/>
          </p:nvPr>
        </p:nvSpPr>
        <p:spPr>
          <a:xfrm>
            <a:off x="609600" y="5733693"/>
            <a:ext cx="10972800" cy="362307"/>
          </a:xfrm>
        </p:spPr>
        <p:txBody>
          <a:bodyPr/>
          <a:lstStyle/>
          <a:p>
            <a:r>
              <a:rPr lang="en-US" dirty="0" smtClean="0"/>
              <a:t>SOURCE: Centers for Medicare &amp; Medicaid Services, Medicare Current Beneficiary Survey, Survey File, 2015. </a:t>
            </a:r>
          </a:p>
          <a:p>
            <a:r>
              <a:rPr lang="en-US" dirty="0" smtClean="0"/>
              <a:t>NOTES: Totals may not sum to 100 percent due to rounding. Estimates are presented for beneficiaries who resided only in the community during the year. This excludes beneficiaries who resided part of the year in the community and part of the year in a long-term care facility, and beneficiaries who resided only in a long-term care facility during the year. Estimates are not presented for the "other race/ethnicity" category. </a:t>
            </a:r>
            <a:endParaRPr lang="en-US" dirty="0"/>
          </a:p>
        </p:txBody>
      </p:sp>
    </p:spTree>
    <p:extLst>
      <p:ext uri="{BB962C8B-B14F-4D97-AF65-F5344CB8AC3E}">
        <p14:creationId xmlns:p14="http://schemas.microsoft.com/office/powerpoint/2010/main" val="38416455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Exhibit 3.6 </a:t>
            </a:r>
          </a:p>
        </p:txBody>
      </p:sp>
      <p:sp>
        <p:nvSpPr>
          <p:cNvPr id="20" name="Content Placeholder 19"/>
          <p:cNvSpPr>
            <a:spLocks noGrp="1"/>
          </p:cNvSpPr>
          <p:nvPr>
            <p:ph sz="quarter" idx="21"/>
          </p:nvPr>
        </p:nvSpPr>
        <p:spPr/>
        <p:txBody>
          <a:bodyPr/>
          <a:lstStyle/>
          <a:p>
            <a:r>
              <a:rPr lang="en-US" smtClean="0"/>
              <a:t>Indicators of Satisfaction with Care Among Medicare Beneficiaries Residing Only in the Community, 2015</a:t>
            </a:r>
            <a:endParaRPr lang="en-US" dirty="0"/>
          </a:p>
        </p:txBody>
      </p:sp>
      <p:pic>
        <p:nvPicPr>
          <p:cNvPr id="6" name="Picture 5" descr="This exhibit contains a graph showing eight indicators of satisfaction with care among Medicare beneficiaries residing only in the community in 2015. " title="Exhibit 3.6"/>
          <p:cNvPicPr/>
          <p:nvPr/>
        </p:nvPicPr>
        <p:blipFill>
          <a:blip r:embed="rId2"/>
          <a:stretch>
            <a:fillRect/>
          </a:stretch>
        </p:blipFill>
        <p:spPr>
          <a:xfrm>
            <a:off x="3297555" y="2186348"/>
            <a:ext cx="5596890" cy="3452452"/>
          </a:xfrm>
          <a:prstGeom prst="rect">
            <a:avLst/>
          </a:prstGeom>
        </p:spPr>
      </p:pic>
      <p:sp>
        <p:nvSpPr>
          <p:cNvPr id="35" name="Content Placeholder 34"/>
          <p:cNvSpPr>
            <a:spLocks noGrp="1"/>
          </p:cNvSpPr>
          <p:nvPr>
            <p:ph sz="quarter" idx="22"/>
          </p:nvPr>
        </p:nvSpPr>
        <p:spPr>
          <a:xfrm>
            <a:off x="609600" y="5733693"/>
            <a:ext cx="10972800" cy="362307"/>
          </a:xfrm>
        </p:spPr>
        <p:txBody>
          <a:bodyPr/>
          <a:lstStyle/>
          <a:p>
            <a:r>
              <a:rPr lang="en-US" dirty="0" smtClean="0"/>
              <a:t>SOURCE: Centers for Medicare &amp; Medicaid Services, Medicare Current Beneficiary Survey, Survey File, 2015. </a:t>
            </a:r>
          </a:p>
          <a:p>
            <a:r>
              <a:rPr lang="en-US" dirty="0" smtClean="0"/>
              <a:t>NOTES: Totals may not sum to 100 percent due to rounding. Estimates are presented for beneficiaries who resided only in the community during the year. This excludes beneficiaries who resided part of the year in the community and part of the year in a long-term care facility, and beneficiaries who resided only in a long-term care facility during the year. The category "(Very) Unsatisfied" includes beneficiaries whose response to the question was "unsatisfied" or "very unsatisfied". </a:t>
            </a:r>
            <a:endParaRPr lang="en-US" dirty="0"/>
          </a:p>
        </p:txBody>
      </p:sp>
    </p:spTree>
    <p:extLst>
      <p:ext uri="{BB962C8B-B14F-4D97-AF65-F5344CB8AC3E}">
        <p14:creationId xmlns:p14="http://schemas.microsoft.com/office/powerpoint/2010/main" val="41994961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Section 1: </a:t>
            </a:r>
            <a:r>
              <a:rPr lang="en-US" dirty="0" smtClean="0"/>
              <a:t>Who is in the Medicare Population? </a:t>
            </a:r>
            <a:endParaRPr lang="en-US" dirty="0"/>
          </a:p>
        </p:txBody>
      </p:sp>
    </p:spTree>
    <p:extLst>
      <p:ext uri="{BB962C8B-B14F-4D97-AF65-F5344CB8AC3E}">
        <p14:creationId xmlns:p14="http://schemas.microsoft.com/office/powerpoint/2010/main" val="13970022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Exhibit 3.7 </a:t>
            </a:r>
          </a:p>
        </p:txBody>
      </p:sp>
      <p:sp>
        <p:nvSpPr>
          <p:cNvPr id="20" name="Content Placeholder 19"/>
          <p:cNvSpPr>
            <a:spLocks noGrp="1"/>
          </p:cNvSpPr>
          <p:nvPr>
            <p:ph sz="quarter" idx="21"/>
          </p:nvPr>
        </p:nvSpPr>
        <p:spPr/>
        <p:txBody>
          <a:bodyPr/>
          <a:lstStyle/>
          <a:p>
            <a:r>
              <a:rPr lang="en-US" smtClean="0"/>
              <a:t>Satisfaction with Quality of Care Among Medicare Beneficiaries Residing Only in the Community by Age, 2015</a:t>
            </a:r>
            <a:endParaRPr lang="en-US" dirty="0"/>
          </a:p>
        </p:txBody>
      </p:sp>
      <p:pic>
        <p:nvPicPr>
          <p:cNvPr id="6" name="Picture 5" descr="This exhibit contains a graph showing four indicators of satisfaction with quality of care among Medicare beneficiaries residing only in the community by age in 2015.   " title="Exhibit 3.7"/>
          <p:cNvPicPr/>
          <p:nvPr/>
        </p:nvPicPr>
        <p:blipFill>
          <a:blip r:embed="rId2"/>
          <a:stretch>
            <a:fillRect/>
          </a:stretch>
        </p:blipFill>
        <p:spPr>
          <a:xfrm>
            <a:off x="3360528" y="2153341"/>
            <a:ext cx="5726150" cy="3537488"/>
          </a:xfrm>
          <a:prstGeom prst="rect">
            <a:avLst/>
          </a:prstGeom>
        </p:spPr>
      </p:pic>
      <p:sp>
        <p:nvSpPr>
          <p:cNvPr id="35" name="Content Placeholder 34"/>
          <p:cNvSpPr>
            <a:spLocks noGrp="1"/>
          </p:cNvSpPr>
          <p:nvPr>
            <p:ph sz="quarter" idx="22"/>
          </p:nvPr>
        </p:nvSpPr>
        <p:spPr>
          <a:xfrm>
            <a:off x="609600" y="5733693"/>
            <a:ext cx="10972800" cy="362307"/>
          </a:xfrm>
        </p:spPr>
        <p:txBody>
          <a:bodyPr/>
          <a:lstStyle/>
          <a:p>
            <a:r>
              <a:rPr lang="en-US" dirty="0" smtClean="0"/>
              <a:t>SOURCE: Centers for Medicare &amp; Medicaid Services, Medicare Current Beneficiary Survey, Survey File, 2015. </a:t>
            </a:r>
          </a:p>
          <a:p>
            <a:r>
              <a:rPr lang="en-US" dirty="0" smtClean="0"/>
              <a:t>NOTES: Totals may not sum to 100 percent due to rounding. Estimates are presented for beneficiaries who resided only in the community during the year. This excludes beneficiaries who resided part of the year in the community and part of the year in a long-term care facility, and beneficiaries who resided only in a long-term care facility during the year. The category "(Very) Unsatisfied" includes beneficiaries whose response to the question was "unsatisfied" or "very unsatisfied".   </a:t>
            </a:r>
            <a:endParaRPr lang="en-US" dirty="0"/>
          </a:p>
        </p:txBody>
      </p:sp>
    </p:spTree>
    <p:extLst>
      <p:ext uri="{BB962C8B-B14F-4D97-AF65-F5344CB8AC3E}">
        <p14:creationId xmlns:p14="http://schemas.microsoft.com/office/powerpoint/2010/main" val="37142946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Exhibit 3.8 </a:t>
            </a:r>
          </a:p>
        </p:txBody>
      </p:sp>
      <p:sp>
        <p:nvSpPr>
          <p:cNvPr id="20" name="Content Placeholder 19"/>
          <p:cNvSpPr>
            <a:spLocks noGrp="1"/>
          </p:cNvSpPr>
          <p:nvPr>
            <p:ph sz="quarter" idx="21"/>
          </p:nvPr>
        </p:nvSpPr>
        <p:spPr/>
        <p:txBody>
          <a:bodyPr/>
          <a:lstStyle/>
          <a:p>
            <a:r>
              <a:rPr lang="en-US" smtClean="0"/>
              <a:t>Satisfaction with Access to and Cost of Care Among Medicare Beneficiaries Residing Only in the Community by Age, 2015</a:t>
            </a:r>
            <a:endParaRPr lang="en-US" dirty="0"/>
          </a:p>
        </p:txBody>
      </p:sp>
      <p:pic>
        <p:nvPicPr>
          <p:cNvPr id="6" name="Picture 5" descr="This exhibit contains a graph showing four indicators of satisfaction with access to care and cost of care among Medicare beneficiaries residing only in the community by age in 2015.   " title="Exhibit 3.8"/>
          <p:cNvPicPr/>
          <p:nvPr/>
        </p:nvPicPr>
        <p:blipFill>
          <a:blip r:embed="rId2"/>
          <a:stretch>
            <a:fillRect/>
          </a:stretch>
        </p:blipFill>
        <p:spPr>
          <a:xfrm>
            <a:off x="3210665" y="2133601"/>
            <a:ext cx="5758075" cy="3532548"/>
          </a:xfrm>
          <a:prstGeom prst="rect">
            <a:avLst/>
          </a:prstGeom>
        </p:spPr>
      </p:pic>
      <p:sp>
        <p:nvSpPr>
          <p:cNvPr id="35" name="Content Placeholder 34"/>
          <p:cNvSpPr>
            <a:spLocks noGrp="1"/>
          </p:cNvSpPr>
          <p:nvPr>
            <p:ph sz="quarter" idx="22"/>
          </p:nvPr>
        </p:nvSpPr>
        <p:spPr>
          <a:xfrm>
            <a:off x="609600" y="5733693"/>
            <a:ext cx="10972800" cy="362307"/>
          </a:xfrm>
        </p:spPr>
        <p:txBody>
          <a:bodyPr/>
          <a:lstStyle/>
          <a:p>
            <a:r>
              <a:rPr lang="en-US" dirty="0" smtClean="0"/>
              <a:t>SOURCE: Centers for Medicare &amp; Medicaid Services, Medicare Current Beneficiary Survey, Survey File, 2015. </a:t>
            </a:r>
          </a:p>
          <a:p>
            <a:r>
              <a:rPr lang="en-US" dirty="0" smtClean="0"/>
              <a:t>NOTES: Totals may not sum to 100 percent due to rounding. Estimates are presented for beneficiaries who resided only in the community during the year. This excludes beneficiaries who resided part of the year in the community and part of the year in a long-term care facility, and beneficiaries who resided only in a long-term care facility during the year. The category "(Very) Unsatisfied" includes beneficiaries whose response to the question was "unsatisfied" or "very unsatisfied". </a:t>
            </a:r>
            <a:endParaRPr lang="en-US" dirty="0"/>
          </a:p>
        </p:txBody>
      </p:sp>
    </p:spTree>
    <p:extLst>
      <p:ext uri="{BB962C8B-B14F-4D97-AF65-F5344CB8AC3E}">
        <p14:creationId xmlns:p14="http://schemas.microsoft.com/office/powerpoint/2010/main" val="42322774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Exhibit 3.9 </a:t>
            </a:r>
          </a:p>
        </p:txBody>
      </p:sp>
      <p:sp>
        <p:nvSpPr>
          <p:cNvPr id="20" name="Content Placeholder 19"/>
          <p:cNvSpPr>
            <a:spLocks noGrp="1"/>
          </p:cNvSpPr>
          <p:nvPr>
            <p:ph sz="quarter" idx="21"/>
          </p:nvPr>
        </p:nvSpPr>
        <p:spPr/>
        <p:txBody>
          <a:bodyPr/>
          <a:lstStyle/>
          <a:p>
            <a:r>
              <a:rPr lang="en-US" smtClean="0"/>
              <a:t>Level of Knowledge of the Medicare Program Among Medicare Beneficiaries Residing Only in the Community Overall and by Age, Sex, and Race/Ethnicity, 2015</a:t>
            </a:r>
            <a:endParaRPr lang="en-US" dirty="0"/>
          </a:p>
        </p:txBody>
      </p:sp>
      <p:pic>
        <p:nvPicPr>
          <p:cNvPr id="7" name="Picture 6" descr="This exhibit contains a graph showing level of knowledge of the Medicare program among Medicare beneficiaries residing only in the community, overall and by age, sex, and race/ethnicity, in 2015.   " title="Exhibit 3.9"/>
          <p:cNvPicPr/>
          <p:nvPr/>
        </p:nvPicPr>
        <p:blipFill>
          <a:blip r:embed="rId2"/>
          <a:stretch>
            <a:fillRect/>
          </a:stretch>
        </p:blipFill>
        <p:spPr>
          <a:xfrm>
            <a:off x="3278039" y="2411061"/>
            <a:ext cx="5314955" cy="3278540"/>
          </a:xfrm>
          <a:prstGeom prst="rect">
            <a:avLst/>
          </a:prstGeom>
        </p:spPr>
      </p:pic>
      <p:sp>
        <p:nvSpPr>
          <p:cNvPr id="35" name="Content Placeholder 34"/>
          <p:cNvSpPr>
            <a:spLocks noGrp="1"/>
          </p:cNvSpPr>
          <p:nvPr>
            <p:ph sz="quarter" idx="22"/>
          </p:nvPr>
        </p:nvSpPr>
        <p:spPr>
          <a:xfrm>
            <a:off x="609600" y="5715000"/>
            <a:ext cx="10972800" cy="362307"/>
          </a:xfrm>
        </p:spPr>
        <p:txBody>
          <a:bodyPr/>
          <a:lstStyle/>
          <a:p>
            <a:r>
              <a:rPr lang="en-US" dirty="0" smtClean="0"/>
              <a:t>SOURCE: Centers for Medicare &amp; Medicaid Services, Medicare Current Beneficiary Survey, Survey File, 2015. </a:t>
            </a:r>
          </a:p>
          <a:p>
            <a:r>
              <a:rPr lang="en-US" dirty="0" smtClean="0"/>
              <a:t>NOTES: Totals may not sum to 100 percent due to rounding. Estimates are presented for beneficiaries who resided only in the community during the year. This excludes beneficiaries who resided part of the year in the community and part of the year in a long-term care facility, and beneficiaries who resided only in a long-term care facility during the year. Estimates are not presented for the "other race/ethnicity" category. </a:t>
            </a:r>
            <a:endParaRPr lang="en-US" dirty="0"/>
          </a:p>
        </p:txBody>
      </p:sp>
    </p:spTree>
    <p:extLst>
      <p:ext uri="{BB962C8B-B14F-4D97-AF65-F5344CB8AC3E}">
        <p14:creationId xmlns:p14="http://schemas.microsoft.com/office/powerpoint/2010/main" val="14290086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Thank you!</a:t>
            </a:r>
            <a:endParaRPr lang="en-US" dirty="0"/>
          </a:p>
        </p:txBody>
      </p:sp>
    </p:spTree>
    <p:extLst>
      <p:ext uri="{BB962C8B-B14F-4D97-AF65-F5344CB8AC3E}">
        <p14:creationId xmlns:p14="http://schemas.microsoft.com/office/powerpoint/2010/main" val="2227107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smtClean="0"/>
              <a:t>Exhibit 1.1 </a:t>
            </a:r>
            <a:endParaRPr lang="en-US" dirty="0"/>
          </a:p>
        </p:txBody>
      </p:sp>
      <p:sp>
        <p:nvSpPr>
          <p:cNvPr id="20" name="Content Placeholder 19"/>
          <p:cNvSpPr>
            <a:spLocks noGrp="1"/>
          </p:cNvSpPr>
          <p:nvPr>
            <p:ph sz="quarter" idx="21"/>
          </p:nvPr>
        </p:nvSpPr>
        <p:spPr/>
        <p:txBody>
          <a:bodyPr/>
          <a:lstStyle/>
          <a:p>
            <a:r>
              <a:rPr lang="en-US" smtClean="0"/>
              <a:t>Demographic and Socioeconomic Characteristics of All Medicare Beneficiaries, 2015</a:t>
            </a:r>
            <a:endParaRPr lang="en-US" dirty="0"/>
          </a:p>
        </p:txBody>
      </p:sp>
      <p:pic>
        <p:nvPicPr>
          <p:cNvPr id="9" name="Picture 8" descr="This exhibit contains a graph showing the demographic and socioeconomic characteristics of all Medicare beneficiaries in 2015: Age, Race/Ethnicity, Sex, Metropolitan Area Resident" title="Exhibit 1.1 (#1 of 2)"/>
          <p:cNvPicPr>
            <a:picLocks noChangeAspect="1"/>
          </p:cNvPicPr>
          <p:nvPr/>
        </p:nvPicPr>
        <p:blipFill rotWithShape="1">
          <a:blip r:embed="rId2">
            <a:extLst>
              <a:ext uri="{28A0092B-C50C-407E-A947-70E740481C1C}">
                <a14:useLocalDpi xmlns:a14="http://schemas.microsoft.com/office/drawing/2010/main" val="0"/>
              </a:ext>
            </a:extLst>
          </a:blip>
          <a:srcRect b="54323"/>
          <a:stretch/>
        </p:blipFill>
        <p:spPr bwMode="auto">
          <a:xfrm>
            <a:off x="457200" y="2590800"/>
            <a:ext cx="5852088" cy="2438398"/>
          </a:xfrm>
          <a:prstGeom prst="rect">
            <a:avLst/>
          </a:prstGeom>
          <a:noFill/>
          <a:ln>
            <a:noFill/>
          </a:ln>
        </p:spPr>
      </p:pic>
      <p:pic>
        <p:nvPicPr>
          <p:cNvPr id="10" name="Picture 9" descr="This exhibit contains a graph showing the demographic and socioeconomic characteristics of all Medicare beneficiaries in 2015: Education, Poverty Status, Residence Status, Veteran" title="Exhibit 1.1 (#2 of 2)"/>
          <p:cNvPicPr>
            <a:picLocks noChangeAspect="1"/>
          </p:cNvPicPr>
          <p:nvPr/>
        </p:nvPicPr>
        <p:blipFill rotWithShape="1">
          <a:blip r:embed="rId2">
            <a:extLst>
              <a:ext uri="{28A0092B-C50C-407E-A947-70E740481C1C}">
                <a14:useLocalDpi xmlns:a14="http://schemas.microsoft.com/office/drawing/2010/main" val="0"/>
              </a:ext>
            </a:extLst>
          </a:blip>
          <a:srcRect t="45387" b="-1"/>
          <a:stretch/>
        </p:blipFill>
        <p:spPr bwMode="auto">
          <a:xfrm>
            <a:off x="6349928" y="2590800"/>
            <a:ext cx="5349312" cy="2664996"/>
          </a:xfrm>
          <a:prstGeom prst="rect">
            <a:avLst/>
          </a:prstGeom>
          <a:noFill/>
          <a:ln>
            <a:noFill/>
          </a:ln>
        </p:spPr>
      </p:pic>
      <p:sp>
        <p:nvSpPr>
          <p:cNvPr id="35" name="Content Placeholder 34"/>
          <p:cNvSpPr>
            <a:spLocks noGrp="1"/>
          </p:cNvSpPr>
          <p:nvPr>
            <p:ph sz="quarter" idx="22"/>
          </p:nvPr>
        </p:nvSpPr>
        <p:spPr/>
        <p:txBody>
          <a:bodyPr/>
          <a:lstStyle/>
          <a:p>
            <a:r>
              <a:rPr lang="en-US" dirty="0" smtClean="0"/>
              <a:t>SOURCE: Centers for Medicare &amp; Medicaid Services, Medicare Current Beneficiary Survey, Survey File, 2015. </a:t>
            </a:r>
          </a:p>
          <a:p>
            <a:r>
              <a:rPr lang="en-US" dirty="0" smtClean="0"/>
              <a:t>NOTES: Totals may not sum to 100 percent due to rounding. Estimates are not presented for the "other race/ethnicity" category. FPL stands for Federal Poverty Level.</a:t>
            </a:r>
            <a:endParaRPr lang="en-US" dirty="0"/>
          </a:p>
        </p:txBody>
      </p:sp>
    </p:spTree>
    <p:extLst>
      <p:ext uri="{BB962C8B-B14F-4D97-AF65-F5344CB8AC3E}">
        <p14:creationId xmlns:p14="http://schemas.microsoft.com/office/powerpoint/2010/main" val="19961018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Exhibit 1.2 </a:t>
            </a:r>
            <a:endParaRPr lang="en-US" dirty="0"/>
          </a:p>
        </p:txBody>
      </p:sp>
      <p:sp>
        <p:nvSpPr>
          <p:cNvPr id="20" name="Content Placeholder 19"/>
          <p:cNvSpPr>
            <a:spLocks noGrp="1"/>
          </p:cNvSpPr>
          <p:nvPr>
            <p:ph sz="quarter" idx="21"/>
          </p:nvPr>
        </p:nvSpPr>
        <p:spPr/>
        <p:txBody>
          <a:bodyPr/>
          <a:lstStyle/>
          <a:p>
            <a:r>
              <a:rPr lang="en-US" smtClean="0"/>
              <a:t>Insurance Coverage of All Medicare Beneficiaries, 2015</a:t>
            </a:r>
            <a:endParaRPr lang="en-US" dirty="0"/>
          </a:p>
        </p:txBody>
      </p:sp>
      <p:pic>
        <p:nvPicPr>
          <p:cNvPr id="7" name="Picture 6" descr="This exhibit contains a graph showing different types of insurance coverage of all Medicare beneficiaries in 2015." title="Exhibit 1.2 (1 of 2): Type of Medicare Coverage/Part D Coverage/Dual Eligible Status"/>
          <p:cNvPicPr/>
          <p:nvPr/>
        </p:nvPicPr>
        <p:blipFill rotWithShape="1">
          <a:blip r:embed="rId2">
            <a:extLst>
              <a:ext uri="{28A0092B-C50C-407E-A947-70E740481C1C}">
                <a14:useLocalDpi xmlns:a14="http://schemas.microsoft.com/office/drawing/2010/main" val="0"/>
              </a:ext>
            </a:extLst>
          </a:blip>
          <a:srcRect r="1393" b="53434"/>
          <a:stretch/>
        </p:blipFill>
        <p:spPr>
          <a:xfrm>
            <a:off x="533400" y="2289913"/>
            <a:ext cx="5486400" cy="2619886"/>
          </a:xfrm>
          <a:prstGeom prst="rect">
            <a:avLst/>
          </a:prstGeom>
        </p:spPr>
      </p:pic>
      <p:pic>
        <p:nvPicPr>
          <p:cNvPr id="9" name="Picture 8" descr="This exhibit contains a graph showing different types of insurance coverage of all Medicare beneficiaries in 2015." title="Exhibit 1.2 (2 of 2): Any Supplemental Private Insurance/Employer-Sponsored Insurance/Self-Pay Insurance"/>
          <p:cNvPicPr>
            <a:picLocks noChangeAspect="1"/>
          </p:cNvPicPr>
          <p:nvPr/>
        </p:nvPicPr>
        <p:blipFill rotWithShape="1">
          <a:blip r:embed="rId3">
            <a:extLst>
              <a:ext uri="{28A0092B-C50C-407E-A947-70E740481C1C}">
                <a14:useLocalDpi xmlns:a14="http://schemas.microsoft.com/office/drawing/2010/main" val="0"/>
              </a:ext>
            </a:extLst>
          </a:blip>
          <a:srcRect t="47553" r="4080"/>
          <a:stretch/>
        </p:blipFill>
        <p:spPr bwMode="auto">
          <a:xfrm>
            <a:off x="6111240" y="2368831"/>
            <a:ext cx="5394960" cy="2863093"/>
          </a:xfrm>
          <a:prstGeom prst="rect">
            <a:avLst/>
          </a:prstGeom>
          <a:ln>
            <a:noFill/>
          </a:ln>
          <a:extLst>
            <a:ext uri="{53640926-AAD7-44D8-BBD7-CCE9431645EC}">
              <a14:shadowObscured xmlns:a14="http://schemas.microsoft.com/office/drawing/2010/main"/>
            </a:ext>
          </a:extLst>
        </p:spPr>
      </p:pic>
      <p:sp>
        <p:nvSpPr>
          <p:cNvPr id="35" name="Content Placeholder 34"/>
          <p:cNvSpPr>
            <a:spLocks noGrp="1"/>
          </p:cNvSpPr>
          <p:nvPr>
            <p:ph sz="quarter" idx="22"/>
          </p:nvPr>
        </p:nvSpPr>
        <p:spPr/>
        <p:txBody>
          <a:bodyPr/>
          <a:lstStyle/>
          <a:p>
            <a:r>
              <a:rPr lang="en-US" dirty="0" smtClean="0"/>
              <a:t>SOURCE: Centers for Medicare &amp; Medicaid Services, Medicare Current Beneficiary Survey, Survey File, 2015. </a:t>
            </a:r>
          </a:p>
          <a:p>
            <a:r>
              <a:rPr lang="en-US" dirty="0" smtClean="0"/>
              <a:t>NOTES: Totals may not sum to 100 percent due to rounding. FFS stands for Fee-for-Service. MA stands for Medicare Advantage. Supplemental private insurance includes beneficiaries who have employer-sponsored insurance, self-pay insurance, or both types of insurance. ESI stands for Employer-Sponsored Insurance. General insurance refers to major medical coverage.</a:t>
            </a:r>
            <a:endParaRPr lang="en-US" dirty="0"/>
          </a:p>
        </p:txBody>
      </p:sp>
    </p:spTree>
    <p:extLst>
      <p:ext uri="{BB962C8B-B14F-4D97-AF65-F5344CB8AC3E}">
        <p14:creationId xmlns:p14="http://schemas.microsoft.com/office/powerpoint/2010/main" val="16249133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Exhibit 1.3 </a:t>
            </a:r>
            <a:endParaRPr lang="en-US" dirty="0"/>
          </a:p>
        </p:txBody>
      </p:sp>
      <p:sp>
        <p:nvSpPr>
          <p:cNvPr id="20" name="Content Placeholder 19"/>
          <p:cNvSpPr>
            <a:spLocks noGrp="1"/>
          </p:cNvSpPr>
          <p:nvPr>
            <p:ph sz="quarter" idx="21"/>
          </p:nvPr>
        </p:nvSpPr>
        <p:spPr/>
        <p:txBody>
          <a:bodyPr/>
          <a:lstStyle/>
          <a:p>
            <a:r>
              <a:rPr lang="en-US" smtClean="0"/>
              <a:t>Type of Medicare Coverage and Dual Eligible Status of All Medicare Beneficiaries by Age, 2015</a:t>
            </a:r>
            <a:endParaRPr lang="en-US" dirty="0"/>
          </a:p>
        </p:txBody>
      </p:sp>
      <p:pic>
        <p:nvPicPr>
          <p:cNvPr id="8" name="Picture 7" descr="This exhibit contains a graph showing the breakdown of different types of insurance coverage of all Medicare beneficiaries in 2015." title="Exhibit 1.3 (1 of 2): Type of Medicare Coverage"/>
          <p:cNvPicPr>
            <a:picLocks noChangeAspect="1"/>
          </p:cNvPicPr>
          <p:nvPr/>
        </p:nvPicPr>
        <p:blipFill rotWithShape="1">
          <a:blip r:embed="rId2">
            <a:extLst>
              <a:ext uri="{28A0092B-C50C-407E-A947-70E740481C1C}">
                <a14:useLocalDpi xmlns:a14="http://schemas.microsoft.com/office/drawing/2010/main" val="0"/>
              </a:ext>
            </a:extLst>
          </a:blip>
          <a:srcRect t="1631" b="50844"/>
          <a:stretch/>
        </p:blipFill>
        <p:spPr>
          <a:xfrm>
            <a:off x="295402" y="2819400"/>
            <a:ext cx="5852160" cy="1717902"/>
          </a:xfrm>
          <a:prstGeom prst="rect">
            <a:avLst/>
          </a:prstGeom>
        </p:spPr>
      </p:pic>
      <p:pic>
        <p:nvPicPr>
          <p:cNvPr id="9" name="Picture 8" descr="This exhibit contains a graph showing the breakdown of different types of insurance coverage of all Medicare beneficiaries in 2015." title="Exhibit 1.3 (2 of 2): Dual Eligible Status"/>
          <p:cNvPicPr>
            <a:picLocks noChangeAspect="1"/>
          </p:cNvPicPr>
          <p:nvPr/>
        </p:nvPicPr>
        <p:blipFill rotWithShape="1">
          <a:blip r:embed="rId2">
            <a:extLst>
              <a:ext uri="{28A0092B-C50C-407E-A947-70E740481C1C}">
                <a14:useLocalDpi xmlns:a14="http://schemas.microsoft.com/office/drawing/2010/main" val="0"/>
              </a:ext>
            </a:extLst>
          </a:blip>
          <a:srcRect t="47900"/>
          <a:stretch/>
        </p:blipFill>
        <p:spPr>
          <a:xfrm>
            <a:off x="6248400" y="2820503"/>
            <a:ext cx="5486400" cy="1765613"/>
          </a:xfrm>
          <a:prstGeom prst="rect">
            <a:avLst/>
          </a:prstGeom>
        </p:spPr>
      </p:pic>
      <p:sp>
        <p:nvSpPr>
          <p:cNvPr id="35" name="Content Placeholder 34"/>
          <p:cNvSpPr>
            <a:spLocks noGrp="1"/>
          </p:cNvSpPr>
          <p:nvPr>
            <p:ph sz="quarter" idx="22"/>
          </p:nvPr>
        </p:nvSpPr>
        <p:spPr/>
        <p:txBody>
          <a:bodyPr/>
          <a:lstStyle/>
          <a:p>
            <a:r>
              <a:rPr lang="en-US" smtClean="0"/>
              <a:t>SOURCE: Centers for Medicare &amp; Medicaid Services, Medicare Current Beneficiary Survey, Survey File, 2015. </a:t>
            </a:r>
          </a:p>
          <a:p>
            <a:r>
              <a:rPr lang="en-US" smtClean="0"/>
              <a:t>NOTES: Totals may not sum to 100 percent due to rounding. FFS stands for Fee-for-Service. "Yes" includes beneficiaries with both full-benefit and partial-benefit Medicaid coverage. </a:t>
            </a:r>
            <a:endParaRPr lang="en-US" dirty="0"/>
          </a:p>
        </p:txBody>
      </p:sp>
    </p:spTree>
    <p:extLst>
      <p:ext uri="{BB962C8B-B14F-4D97-AF65-F5344CB8AC3E}">
        <p14:creationId xmlns:p14="http://schemas.microsoft.com/office/powerpoint/2010/main" val="12222263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Exhibit 1.4 </a:t>
            </a:r>
          </a:p>
        </p:txBody>
      </p:sp>
      <p:sp>
        <p:nvSpPr>
          <p:cNvPr id="20" name="Content Placeholder 19"/>
          <p:cNvSpPr>
            <a:spLocks noGrp="1"/>
          </p:cNvSpPr>
          <p:nvPr>
            <p:ph sz="quarter" idx="21"/>
          </p:nvPr>
        </p:nvSpPr>
        <p:spPr/>
        <p:txBody>
          <a:bodyPr/>
          <a:lstStyle/>
          <a:p>
            <a:r>
              <a:rPr lang="en-US" smtClean="0"/>
              <a:t>Residence Status of All Medicare Beneficiaries by Age, 2015</a:t>
            </a:r>
            <a:endParaRPr lang="en-US" dirty="0"/>
          </a:p>
        </p:txBody>
      </p:sp>
      <p:pic>
        <p:nvPicPr>
          <p:cNvPr id="8" name="Picture 7" descr="This exhibit contains a graph showing the residence status of all Medicare beneficiaries by age in 2015." title="Exhibit 1.4: Full-year community / Full-year facility"/>
          <p:cNvPicPr>
            <a:picLocks noChangeAspect="1"/>
          </p:cNvPicPr>
          <p:nvPr/>
        </p:nvPicPr>
        <p:blipFill rotWithShape="1">
          <a:blip r:embed="rId2">
            <a:extLst>
              <a:ext uri="{28A0092B-C50C-407E-A947-70E740481C1C}">
                <a14:useLocalDpi xmlns:a14="http://schemas.microsoft.com/office/drawing/2010/main" val="0"/>
              </a:ext>
            </a:extLst>
          </a:blip>
          <a:srcRect t="6743" b="18551"/>
          <a:stretch/>
        </p:blipFill>
        <p:spPr bwMode="auto">
          <a:xfrm>
            <a:off x="2667635" y="2017986"/>
            <a:ext cx="6856730" cy="3163614"/>
          </a:xfrm>
          <a:prstGeom prst="rect">
            <a:avLst/>
          </a:prstGeom>
          <a:ln>
            <a:noFill/>
          </a:ln>
          <a:extLst>
            <a:ext uri="{53640926-AAD7-44D8-BBD7-CCE9431645EC}">
              <a14:shadowObscured xmlns:a14="http://schemas.microsoft.com/office/drawing/2010/main"/>
            </a:ext>
          </a:extLst>
        </p:spPr>
      </p:pic>
      <p:sp>
        <p:nvSpPr>
          <p:cNvPr id="35" name="Content Placeholder 34"/>
          <p:cNvSpPr>
            <a:spLocks noGrp="1"/>
          </p:cNvSpPr>
          <p:nvPr>
            <p:ph sz="quarter" idx="22"/>
          </p:nvPr>
        </p:nvSpPr>
        <p:spPr/>
        <p:txBody>
          <a:bodyPr/>
          <a:lstStyle/>
          <a:p>
            <a:r>
              <a:rPr lang="en-US" smtClean="0"/>
              <a:t>SOURCE: Centers for Medicare &amp; Medicaid Services, Medicare Current Beneficiary Survey, Survey File, 2015. </a:t>
            </a:r>
          </a:p>
          <a:p>
            <a:r>
              <a:rPr lang="en-US" smtClean="0"/>
              <a:t>NOTES: Totals may not sum to 100 percent due to rounding. Estimates for the category “Both community and facility” are not presented due to suppression.</a:t>
            </a:r>
            <a:endParaRPr lang="en-US" dirty="0"/>
          </a:p>
        </p:txBody>
      </p:sp>
    </p:spTree>
    <p:extLst>
      <p:ext uri="{BB962C8B-B14F-4D97-AF65-F5344CB8AC3E}">
        <p14:creationId xmlns:p14="http://schemas.microsoft.com/office/powerpoint/2010/main" val="17142423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Section </a:t>
            </a:r>
            <a:r>
              <a:rPr lang="en-US" dirty="0"/>
              <a:t>2: </a:t>
            </a:r>
            <a:r>
              <a:rPr lang="en-US" dirty="0" smtClean="0"/>
              <a:t>How Healthy are Medicare Beneficiaries?</a:t>
            </a:r>
            <a:endParaRPr lang="en-US" dirty="0"/>
          </a:p>
        </p:txBody>
      </p:sp>
    </p:spTree>
    <p:extLst>
      <p:ext uri="{BB962C8B-B14F-4D97-AF65-F5344CB8AC3E}">
        <p14:creationId xmlns:p14="http://schemas.microsoft.com/office/powerpoint/2010/main" val="644190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Exhibit 2.1 </a:t>
            </a:r>
          </a:p>
        </p:txBody>
      </p:sp>
      <p:sp>
        <p:nvSpPr>
          <p:cNvPr id="20" name="Content Placeholder 19"/>
          <p:cNvSpPr>
            <a:spLocks noGrp="1"/>
          </p:cNvSpPr>
          <p:nvPr>
            <p:ph sz="quarter" idx="21"/>
          </p:nvPr>
        </p:nvSpPr>
        <p:spPr/>
        <p:txBody>
          <a:bodyPr/>
          <a:lstStyle/>
          <a:p>
            <a:r>
              <a:rPr lang="en-US" smtClean="0"/>
              <a:t>Quality of Life Metrics Among All Medicare Beneficiaries, 2015</a:t>
            </a:r>
            <a:endParaRPr lang="en-US" dirty="0"/>
          </a:p>
        </p:txBody>
      </p:sp>
      <p:pic>
        <p:nvPicPr>
          <p:cNvPr id="9" name="Picture 8" descr="This exhibit contains a graph showing quality of life metrics (including self-reported health status and functional limitations) among all Medicare beneficiaries in 2015." title="Exhibit 2.1"/>
          <p:cNvPicPr>
            <a:picLocks noChangeAspect="1"/>
          </p:cNvPicPr>
          <p:nvPr/>
        </p:nvPicPr>
        <p:blipFill rotWithShape="1">
          <a:blip r:embed="rId2">
            <a:extLst>
              <a:ext uri="{28A0092B-C50C-407E-A947-70E740481C1C}">
                <a14:useLocalDpi xmlns:a14="http://schemas.microsoft.com/office/drawing/2010/main" val="0"/>
              </a:ext>
            </a:extLst>
          </a:blip>
          <a:srcRect b="14023"/>
          <a:stretch/>
        </p:blipFill>
        <p:spPr>
          <a:xfrm>
            <a:off x="2857500" y="1979041"/>
            <a:ext cx="6477000" cy="3439707"/>
          </a:xfrm>
          <a:prstGeom prst="rect">
            <a:avLst/>
          </a:prstGeom>
        </p:spPr>
      </p:pic>
      <p:sp>
        <p:nvSpPr>
          <p:cNvPr id="35" name="Content Placeholder 34"/>
          <p:cNvSpPr>
            <a:spLocks noGrp="1"/>
          </p:cNvSpPr>
          <p:nvPr>
            <p:ph sz="quarter" idx="22"/>
          </p:nvPr>
        </p:nvSpPr>
        <p:spPr/>
        <p:txBody>
          <a:bodyPr/>
          <a:lstStyle/>
          <a:p>
            <a:r>
              <a:rPr lang="en-US" smtClean="0"/>
              <a:t>SOURCE: Centers for Medicare &amp; Medicaid Services, Medicare Current Beneficiary Survey, Survey File, 2015. </a:t>
            </a:r>
          </a:p>
          <a:p>
            <a:r>
              <a:rPr lang="en-US" smtClean="0"/>
              <a:t>NOTES: Totals may not sum to 100 percent due to rounding. Beneficiaries who were administered a community interview answered questions themselves, unless they were unable to do so. A facility staff member, such as a nurse, always answered questions about the beneficiary for long-term care facility interviews. Data for beneficiaries residing in long-term care facilities were drawn from the Long Term Care Minimum Data Set (MDS) 3.0 when available. LTC stands for Long-Term Care. ADL stands for Activities of Daily Living. IADL stands for Instrumental Activities of Daily Living. "LTC facility" includes beneficiaries who resided only in a long-term care facility during the year. </a:t>
            </a:r>
            <a:endParaRPr lang="en-US" dirty="0"/>
          </a:p>
        </p:txBody>
      </p:sp>
    </p:spTree>
    <p:extLst>
      <p:ext uri="{BB962C8B-B14F-4D97-AF65-F5344CB8AC3E}">
        <p14:creationId xmlns:p14="http://schemas.microsoft.com/office/powerpoint/2010/main" val="161678644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1188&quot;&gt;&lt;property id=&quot;20148&quot; value=&quot;5&quot;/&gt;&lt;property id=&quot;20300&quot; value=&quot;Slide 33 - &amp;quot;Thank you!&amp;quot;&quot;/&gt;&lt;property id=&quot;20307&quot; value=&quot;594&quot;/&gt;&lt;/object&gt;&lt;object type=&quot;3&quot; unique_id=&quot;11190&quot;&gt;&lt;property id=&quot;20148&quot; value=&quot;5&quot;/&gt;&lt;property id=&quot;20300&quot; value=&quot;Slide 4&quot;/&gt;&lt;property id=&quot;20307&quot; value=&quot;596&quot;/&gt;&lt;/object&gt;&lt;object type=&quot;3&quot; unique_id=&quot;11258&quot;&gt;&lt;property id=&quot;20148&quot; value=&quot;5&quot;/&gt;&lt;property id=&quot;20300&quot; value=&quot;Slide 5&quot;/&gt;&lt;property id=&quot;20307&quot; value=&quot;601&quot;/&gt;&lt;/object&gt;&lt;object type=&quot;3&quot; unique_id=&quot;11259&quot;&gt;&lt;property id=&quot;20148&quot; value=&quot;5&quot;/&gt;&lt;property id=&quot;20300&quot; value=&quot;Slide 6&quot;/&gt;&lt;property id=&quot;20307&quot; value=&quot;600&quot;/&gt;&lt;/object&gt;&lt;object type=&quot;3&quot; unique_id=&quot;11260&quot;&gt;&lt;property id=&quot;20148&quot; value=&quot;5&quot;/&gt;&lt;property id=&quot;20300&quot; value=&quot;Slide 7&quot;/&gt;&lt;property id=&quot;20307&quot; value=&quot;599&quot;/&gt;&lt;/object&gt;&lt;object type=&quot;3&quot; unique_id=&quot;11261&quot;&gt;&lt;property id=&quot;20148&quot; value=&quot;5&quot;/&gt;&lt;property id=&quot;20300&quot; value=&quot;Slide 9&quot;/&gt;&lt;property id=&quot;20307&quot; value=&quot;598&quot;/&gt;&lt;/object&gt;&lt;object type=&quot;3&quot; unique_id=&quot;11784&quot;&gt;&lt;property id=&quot;20148&quot; value=&quot;5&quot;/&gt;&lt;property id=&quot;20300&quot; value=&quot;Slide 10&quot;/&gt;&lt;property id=&quot;20307&quot; value=&quot;602&quot;/&gt;&lt;/object&gt;&lt;object type=&quot;3&quot; unique_id=&quot;11785&quot;&gt;&lt;property id=&quot;20148&quot; value=&quot;5&quot;/&gt;&lt;property id=&quot;20300&quot; value=&quot;Slide 11&quot;/&gt;&lt;property id=&quot;20307&quot; value=&quot;603&quot;/&gt;&lt;/object&gt;&lt;object type=&quot;3&quot; unique_id=&quot;11786&quot;&gt;&lt;property id=&quot;20148&quot; value=&quot;5&quot;/&gt;&lt;property id=&quot;20300&quot; value=&quot;Slide 12&quot;/&gt;&lt;property id=&quot;20307&quot; value=&quot;604&quot;/&gt;&lt;/object&gt;&lt;object type=&quot;3&quot; unique_id=&quot;11787&quot;&gt;&lt;property id=&quot;20148&quot; value=&quot;5&quot;/&gt;&lt;property id=&quot;20300&quot; value=&quot;Slide 13&quot;/&gt;&lt;property id=&quot;20307&quot; value=&quot;605&quot;/&gt;&lt;/object&gt;&lt;object type=&quot;3&quot; unique_id=&quot;11788&quot;&gt;&lt;property id=&quot;20148&quot; value=&quot;5&quot;/&gt;&lt;property id=&quot;20300&quot; value=&quot;Slide 14&quot;/&gt;&lt;property id=&quot;20307&quot; value=&quot;606&quot;/&gt;&lt;/object&gt;&lt;object type=&quot;3&quot; unique_id=&quot;11789&quot;&gt;&lt;property id=&quot;20148&quot; value=&quot;5&quot;/&gt;&lt;property id=&quot;20300&quot; value=&quot;Slide 15&quot;/&gt;&lt;property id=&quot;20307&quot; value=&quot;607&quot;/&gt;&lt;/object&gt;&lt;object type=&quot;3&quot; unique_id=&quot;11790&quot;&gt;&lt;property id=&quot;20148&quot; value=&quot;5&quot;/&gt;&lt;property id=&quot;20300&quot; value=&quot;Slide 16&quot;/&gt;&lt;property id=&quot;20307&quot; value=&quot;608&quot;/&gt;&lt;/object&gt;&lt;object type=&quot;3&quot; unique_id=&quot;11791&quot;&gt;&lt;property id=&quot;20148&quot; value=&quot;5&quot;/&gt;&lt;property id=&quot;20300&quot; value=&quot;Slide 17&quot;/&gt;&lt;property id=&quot;20307&quot; value=&quot;609&quot;/&gt;&lt;/object&gt;&lt;object type=&quot;3&quot; unique_id=&quot;11792&quot;&gt;&lt;property id=&quot;20148&quot; value=&quot;5&quot;/&gt;&lt;property id=&quot;20300&quot; value=&quot;Slide 18&quot;/&gt;&lt;property id=&quot;20307&quot; value=&quot;610&quot;/&gt;&lt;/object&gt;&lt;object type=&quot;3&quot; unique_id=&quot;11794&quot;&gt;&lt;property id=&quot;20148&quot; value=&quot;5&quot;/&gt;&lt;property id=&quot;20300&quot; value=&quot;Slide 20&quot;/&gt;&lt;property id=&quot;20307&quot; value=&quot;612&quot;/&gt;&lt;/object&gt;&lt;object type=&quot;3&quot; unique_id=&quot;11795&quot;&gt;&lt;property id=&quot;20148&quot; value=&quot;5&quot;/&gt;&lt;property id=&quot;20300&quot; value=&quot;Slide 21&quot;/&gt;&lt;property id=&quot;20307&quot; value=&quot;613&quot;/&gt;&lt;/object&gt;&lt;object type=&quot;3&quot; unique_id=&quot;11796&quot;&gt;&lt;property id=&quot;20148&quot; value=&quot;5&quot;/&gt;&lt;property id=&quot;20300&quot; value=&quot;Slide 22&quot;/&gt;&lt;property id=&quot;20307&quot; value=&quot;614&quot;/&gt;&lt;/object&gt;&lt;object type=&quot;3&quot; unique_id=&quot;11797&quot;&gt;&lt;property id=&quot;20148&quot; value=&quot;5&quot;/&gt;&lt;property id=&quot;20300&quot; value=&quot;Slide 24&quot;/&gt;&lt;property id=&quot;20307&quot; value=&quot;615&quot;/&gt;&lt;/object&gt;&lt;object type=&quot;3&quot; unique_id=&quot;11798&quot;&gt;&lt;property id=&quot;20148&quot; value=&quot;5&quot;/&gt;&lt;property id=&quot;20300&quot; value=&quot;Slide 25&quot;/&gt;&lt;property id=&quot;20307&quot; value=&quot;616&quot;/&gt;&lt;/object&gt;&lt;object type=&quot;3&quot; unique_id=&quot;11799&quot;&gt;&lt;property id=&quot;20148&quot; value=&quot;5&quot;/&gt;&lt;property id=&quot;20300&quot; value=&quot;Slide 26&quot;/&gt;&lt;property id=&quot;20307&quot; value=&quot;617&quot;/&gt;&lt;/object&gt;&lt;object type=&quot;3&quot; unique_id=&quot;11800&quot;&gt;&lt;property id=&quot;20148&quot; value=&quot;5&quot;/&gt;&lt;property id=&quot;20300&quot; value=&quot;Slide 27&quot;/&gt;&lt;property id=&quot;20307&quot; value=&quot;618&quot;/&gt;&lt;/object&gt;&lt;object type=&quot;3&quot; unique_id=&quot;11801&quot;&gt;&lt;property id=&quot;20148&quot; value=&quot;5&quot;/&gt;&lt;property id=&quot;20300&quot; value=&quot;Slide 28&quot;/&gt;&lt;property id=&quot;20307&quot; value=&quot;619&quot;/&gt;&lt;/object&gt;&lt;object type=&quot;3&quot; unique_id=&quot;11802&quot;&gt;&lt;property id=&quot;20148&quot; value=&quot;5&quot;/&gt;&lt;property id=&quot;20300&quot; value=&quot;Slide 29&quot;/&gt;&lt;property id=&quot;20307&quot; value=&quot;620&quot;/&gt;&lt;/object&gt;&lt;object type=&quot;3&quot; unique_id=&quot;11803&quot;&gt;&lt;property id=&quot;20148&quot; value=&quot;5&quot;/&gt;&lt;property id=&quot;20300&quot; value=&quot;Slide 31&quot;/&gt;&lt;property id=&quot;20307&quot; value=&quot;621&quot;/&gt;&lt;/object&gt;&lt;object type=&quot;3&quot; unique_id=&quot;11804&quot;&gt;&lt;property id=&quot;20148&quot; value=&quot;5&quot;/&gt;&lt;property id=&quot;20300&quot; value=&quot;Slide 30&quot;/&gt;&lt;property id=&quot;20307&quot; value=&quot;622&quot;/&gt;&lt;/object&gt;&lt;object type=&quot;3&quot; unique_id=&quot;11805&quot;&gt;&lt;property id=&quot;20148&quot; value=&quot;5&quot;/&gt;&lt;property id=&quot;20300&quot; value=&quot;Slide 32&quot;/&gt;&lt;property id=&quot;20307&quot; value=&quot;623&quot;/&gt;&lt;/object&gt;&lt;object type=&quot;3&quot; unique_id=&quot;12380&quot;&gt;&lt;property id=&quot;20148&quot; value=&quot;5&quot;/&gt;&lt;property id=&quot;20300&quot; value=&quot;Slide 19&quot;/&gt;&lt;property id=&quot;20307&quot; value=&quot;636&quot;/&gt;&lt;/object&gt;&lt;object type=&quot;3&quot; unique_id=&quot;12538&quot;&gt;&lt;property id=&quot;20148&quot; value=&quot;5&quot;/&gt;&lt;property id=&quot;20300&quot; value=&quot;Slide 8 - &amp;quot;Section 2: How Healthy are Medicare Beneficiaries?&amp;quot;&quot;/&gt;&lt;property id=&quot;20307&quot; value=&quot;638&quot;/&gt;&lt;/object&gt;&lt;object type=&quot;3&quot; unique_id=&quot;12539&quot;&gt;&lt;property id=&quot;20148&quot; value=&quot;5&quot;/&gt;&lt;property id=&quot;20300&quot; value=&quot;Slide 23 - &amp;quot;Section 3: What is the Medicare Population’s Access to Care and How Satisfied are They With Their Care?&amp;quot;&quot;/&gt;&lt;property id=&quot;20307&quot; value=&quot;639&quot;/&gt;&lt;/object&gt;&lt;object type=&quot;3&quot; unique_id=&quot;12746&quot;&gt;&lt;property id=&quot;20148&quot; value=&quot;5&quot;/&gt;&lt;property id=&quot;20300&quot; value=&quot;Slide 1 - &amp;quot;MCBS Chartbook 2015: Supplement&amp;quot;&quot;/&gt;&lt;property id=&quot;20307&quot; value=&quot;643&quot;/&gt;&lt;/object&gt;&lt;object type=&quot;3&quot; unique_id=&quot;12747&quot;&gt;&lt;property id=&quot;20148&quot; value=&quot;5&quot;/&gt;&lt;property id=&quot;20300&quot; value=&quot;Slide 3 - &amp;quot;Section 1: Who is in the Medicare Population? &amp;quot;&quot;/&gt;&lt;property id=&quot;20307&quot; value=&quot;641&quot;/&gt;&lt;/object&gt;&lt;object type=&quot;3&quot; unique_id=&quot;12857&quot;&gt;&lt;property id=&quot;20148&quot; value=&quot;5&quot;/&gt;&lt;property id=&quot;20300&quot; value=&quot;Slide 2 - &amp;quot;Overview&amp;quot;&quot;/&gt;&lt;property id=&quot;20307&quot; value=&quot;644&quot;/&gt;&lt;/object&gt;&lt;/object&gt;&lt;object type=&quot;8&quot; unique_id=&quot;10026&quot;&gt;&lt;/object&gt;&lt;/object&gt;&lt;/database&gt;"/>
  <p:tag name="SECTOMILLISECCONVERTED" val="1"/>
</p:tagLst>
</file>

<file path=ppt/theme/theme1.xml><?xml version="1.0" encoding="utf-8"?>
<a:theme xmlns:a="http://schemas.openxmlformats.org/drawingml/2006/main" name="NORC 2016">
  <a:themeElements>
    <a:clrScheme name="Custom 1">
      <a:dk1>
        <a:srgbClr val="000000"/>
      </a:dk1>
      <a:lt1>
        <a:srgbClr val="FFFFFF"/>
      </a:lt1>
      <a:dk2>
        <a:srgbClr val="393A3D"/>
      </a:dk2>
      <a:lt2>
        <a:srgbClr val="FFFFFF"/>
      </a:lt2>
      <a:accent1>
        <a:srgbClr val="074480"/>
      </a:accent1>
      <a:accent2>
        <a:srgbClr val="D3DAE4"/>
      </a:accent2>
      <a:accent3>
        <a:srgbClr val="317347"/>
      </a:accent3>
      <a:accent4>
        <a:srgbClr val="FDBA17"/>
      </a:accent4>
      <a:accent5>
        <a:srgbClr val="FFD528"/>
      </a:accent5>
      <a:accent6>
        <a:srgbClr val="806000"/>
      </a:accent6>
      <a:hlink>
        <a:srgbClr val="074480"/>
      </a:hlink>
      <a:folHlink>
        <a:srgbClr val="55565A"/>
      </a:folHlink>
    </a:clrScheme>
    <a:fontScheme name="Tahoma (508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marL="0" indent="0">
          <a:buFontTx/>
          <a:buNone/>
          <a:defRPr sz="2400" kern="0" dirty="0" smtClean="0">
            <a:solidFill>
              <a:schemeClr val="tx1"/>
            </a:solidFill>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2" charset="-128"/>
          </a:defRPr>
        </a:defPPr>
      </a:lstStyle>
    </a:lnDef>
    <a:txDef>
      <a:spPr bwMode="auto">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a:spPr>
      <a:bodyPr vert="horz" wrap="square" lIns="91440" tIns="45720" rIns="91440" bIns="45720" numCol="1" anchor="t" anchorCtr="0" compatLnSpc="1">
        <a:prstTxWarp prst="textNoShape">
          <a:avLst/>
        </a:prstTxWarp>
      </a:bodyPr>
      <a:lstStyle>
        <a:defPPr marL="0" indent="0">
          <a:buFontTx/>
          <a:buNone/>
          <a:defRPr sz="2200" kern="0" dirty="0" smtClean="0">
            <a:solidFill>
              <a:schemeClr val="tx1"/>
            </a:solidFill>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Chartbook template 2017.potx" id="{28996315-D473-48B1-B02C-F184EC4447D7}" vid="{2FF673B9-46E2-42DB-A433-A92628D12B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deee92c9-028d-4011-ad5f-c1da7d2a86be" ContentTypeId="0x0101005199605B42AE469D8C90AE37E9AA0134" PreviousValue="false"/>
</file>

<file path=customXml/item2.xml><?xml version="1.0" encoding="utf-8"?>
<p:properties xmlns:p="http://schemas.microsoft.com/office/2006/metadata/properties" xmlns:xsi="http://www.w3.org/2001/XMLSchema-instance">
  <documentManagement>
    <cf43212e36604384a5f53b543af41f9a xmlns="6abe28b5-be46-408d-8f34-9f8e4f47d60d">
      <Terms xmlns="http://schemas.microsoft.com/office/infopath/2007/PartnerControls">
        <TermInfo xmlns="http://schemas.microsoft.com/office/infopath/2007/PartnerControls">
          <TermName xmlns="http://schemas.microsoft.com/office/infopath/2007/PartnerControls">Communications</TermName>
          <TermId xmlns="http://schemas.microsoft.com/office/infopath/2007/PartnerControls">39866e77-8ceb-4906-ac6b-e6946f8375da</TermId>
        </TermInfo>
        <TermInfo xmlns="http://schemas.microsoft.com/office/infopath/2007/PartnerControls">
          <TermName xmlns="http://schemas.microsoft.com/office/infopath/2007/PartnerControls">Communications</TermName>
          <TermId xmlns="http://schemas.microsoft.com/office/infopath/2007/PartnerControls">39866e77-8ceb-4906-ac6b-e6946f8375da</TermId>
        </TermInfo>
      </Terms>
    </cf43212e36604384a5f53b543af41f9a>
    <k33869f2622648e9a3da5991f8f52a42 xmlns="6abe28b5-be46-408d-8f34-9f8e4f47d60d">
      <Terms xmlns="http://schemas.microsoft.com/office/infopath/2007/PartnerControls"/>
    </k33869f2622648e9a3da5991f8f52a42>
    <Archive_x0020_Date xmlns="6abe28b5-be46-408d-8f34-9f8e4f47d60d">2016-10-05T05:00:00+00:00</Archive_x0020_Date>
    <mae4ce8972fa4a61b77d60ba7dae5f43 xmlns="6abe28b5-be46-408d-8f34-9f8e4f47d60d">
      <Terms xmlns="http://schemas.microsoft.com/office/infopath/2007/PartnerControls"/>
    </mae4ce8972fa4a61b77d60ba7dae5f43>
    <TaxCatchAll xmlns="6abe28b5-be46-408d-8f34-9f8e4f47d60d">
      <Value>1</Value>
    </TaxCatchAll>
    <ca158c5648a04dc4808402f5a087cd98 xmlns="6abe28b5-be46-408d-8f34-9f8e4f47d60d">
      <Terms xmlns="http://schemas.microsoft.com/office/infopath/2007/PartnerControls"/>
    </ca158c5648a04dc4808402f5a087cd98>
    <f44d96efa86d44769079842688e62a8c xmlns="6abe28b5-be46-408d-8f34-9f8e4f47d60d">
      <Terms xmlns="http://schemas.microsoft.com/office/infopath/2007/PartnerControls"/>
    </f44d96efa86d44769079842688e62a8c>
    <What_x0020_Works xmlns="6abe28b5-be46-408d-8f34-9f8e4f47d60d">false</What_x0020_Works>
    <AverageRating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NORC Document" ma:contentTypeID="0x0101005199605B42AE469D8C90AE37E9AA013400C16DAB891493974988567201E481773C" ma:contentTypeVersion="24" ma:contentTypeDescription="Create a new document." ma:contentTypeScope="" ma:versionID="cb08ec71da1da1822d83dfca4d1436c9">
  <xsd:schema xmlns:xsd="http://www.w3.org/2001/XMLSchema" xmlns:xs="http://www.w3.org/2001/XMLSchema" xmlns:p="http://schemas.microsoft.com/office/2006/metadata/properties" xmlns:ns1="http://schemas.microsoft.com/sharepoint/v3" xmlns:ns2="6abe28b5-be46-408d-8f34-9f8e4f47d60d" targetNamespace="http://schemas.microsoft.com/office/2006/metadata/properties" ma:root="true" ma:fieldsID="6c943224943592f167d291e5154c7dc9" ns1:_="" ns2:_="">
    <xsd:import namespace="http://schemas.microsoft.com/sharepoint/v3"/>
    <xsd:import namespace="6abe28b5-be46-408d-8f34-9f8e4f47d60d"/>
    <xsd:element name="properties">
      <xsd:complexType>
        <xsd:sequence>
          <xsd:element name="documentManagement">
            <xsd:complexType>
              <xsd:all>
                <xsd:element ref="ns1:AverageRating" minOccurs="0"/>
                <xsd:element ref="ns1:RatingCount" minOccurs="0"/>
                <xsd:element ref="ns2:Archive_x0020_Date" minOccurs="0"/>
                <xsd:element ref="ns2:cf43212e36604384a5f53b543af41f9a" minOccurs="0"/>
                <xsd:element ref="ns2:TaxCatchAll" minOccurs="0"/>
                <xsd:element ref="ns2:TaxCatchAllLabel" minOccurs="0"/>
                <xsd:element ref="ns2:ca158c5648a04dc4808402f5a087cd98" minOccurs="0"/>
                <xsd:element ref="ns2:mae4ce8972fa4a61b77d60ba7dae5f43" minOccurs="0"/>
                <xsd:element ref="ns2:f44d96efa86d44769079842688e62a8c" minOccurs="0"/>
                <xsd:element ref="ns2:k33869f2622648e9a3da5991f8f52a42" minOccurs="0"/>
                <xsd:element ref="ns2:What_x0020_Work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8" nillable="true" ma:displayName="Rating (0-5)" ma:decimals="2" ma:description="Average value of all the ratings that have been submitted" ma:internalName="AverageRating" ma:readOnly="true">
      <xsd:simpleType>
        <xsd:restriction base="dms:Number"/>
      </xsd:simpleType>
    </xsd:element>
    <xsd:element name="RatingCount" ma:index="9" nillable="true" ma:displayName="Number of Ratings" ma:decimals="0" ma:description="Number of ratings submitted" ma:internalName="RatingCount" ma:readOnly="tru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6abe28b5-be46-408d-8f34-9f8e4f47d60d" elementFormDefault="qualified">
    <xsd:import namespace="http://schemas.microsoft.com/office/2006/documentManagement/types"/>
    <xsd:import namespace="http://schemas.microsoft.com/office/infopath/2007/PartnerControls"/>
    <xsd:element name="Archive_x0020_Date" ma:index="10" nillable="true" ma:displayName="Archive Date" ma:format="DateOnly" ma:internalName="Archive_x0020_Date">
      <xsd:simpleType>
        <xsd:restriction base="dms:DateTime"/>
      </xsd:simpleType>
    </xsd:element>
    <xsd:element name="cf43212e36604384a5f53b543af41f9a" ma:index="11" nillable="true" ma:taxonomy="true" ma:internalName="cf43212e36604384a5f53b543af41f9a" ma:taxonomyFieldName="Department_x0020_Tags" ma:displayName="Department Tags" ma:fieldId="{cf43212e-3660-4384-a5f5-3b543af41f9a}" ma:taxonomyMulti="true" ma:sspId="deee92c9-028d-4011-ad5f-c1da7d2a86be" ma:termSetId="61edde28-bedc-4802-accd-241aa97942a3" ma:anchorId="00000000-0000-0000-0000-000000000000" ma:open="false" ma:isKeyword="false">
      <xsd:complexType>
        <xsd:sequence>
          <xsd:element ref="pc:Terms" minOccurs="0" maxOccurs="1"/>
        </xsd:sequence>
      </xsd:complexType>
    </xsd:element>
    <xsd:element name="TaxCatchAll" ma:index="12" nillable="true" ma:displayName="Taxonomy Catch All Column" ma:hidden="true" ma:list="{43213ebe-fd53-4d42-9287-f32452cae8e2}" ma:internalName="TaxCatchAll" ma:showField="CatchAllData" ma:web="d825a82a-f963-4a44-afd7-b74957bd8cac">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43213ebe-fd53-4d42-9287-f32452cae8e2}" ma:internalName="TaxCatchAllLabel" ma:readOnly="true" ma:showField="CatchAllDataLabel" ma:web="d825a82a-f963-4a44-afd7-b74957bd8cac">
      <xsd:complexType>
        <xsd:complexContent>
          <xsd:extension base="dms:MultiChoiceLookup">
            <xsd:sequence>
              <xsd:element name="Value" type="dms:Lookup" maxOccurs="unbounded" minOccurs="0" nillable="true"/>
            </xsd:sequence>
          </xsd:extension>
        </xsd:complexContent>
      </xsd:complexType>
    </xsd:element>
    <xsd:element name="ca158c5648a04dc4808402f5a087cd98" ma:index="14" nillable="true" ma:taxonomy="true" ma:internalName="ca158c5648a04dc4808402f5a087cd98" ma:taxonomyFieldName="Location_x0020_Tags" ma:displayName="Location Tags" ma:fieldId="{ca158c56-48a0-4dc4-8084-02f5a087cd98}" ma:taxonomyMulti="true" ma:sspId="deee92c9-028d-4011-ad5f-c1da7d2a86be" ma:termSetId="7538cadb-da77-4d52-a649-62f7147554c1" ma:anchorId="00000000-0000-0000-0000-000000000000" ma:open="false" ma:isKeyword="false">
      <xsd:complexType>
        <xsd:sequence>
          <xsd:element ref="pc:Terms" minOccurs="0" maxOccurs="1"/>
        </xsd:sequence>
      </xsd:complexType>
    </xsd:element>
    <xsd:element name="mae4ce8972fa4a61b77d60ba7dae5f43" ma:index="15" nillable="true" ma:taxonomy="true" ma:internalName="mae4ce8972fa4a61b77d60ba7dae5f43" ma:taxonomyFieldName="Project_x0020_Tags" ma:displayName="Project Tags" ma:fieldId="{6ae4ce89-72fa-4a61-b77d-60ba7dae5f43}" ma:taxonomyMulti="true" ma:sspId="deee92c9-028d-4011-ad5f-c1da7d2a86be" ma:termSetId="796ce2c6-d5f2-41fa-ba98-0e5924dee188" ma:anchorId="00000000-0000-0000-0000-000000000000" ma:open="false" ma:isKeyword="false">
      <xsd:complexType>
        <xsd:sequence>
          <xsd:element ref="pc:Terms" minOccurs="0" maxOccurs="1"/>
        </xsd:sequence>
      </xsd:complexType>
    </xsd:element>
    <xsd:element name="f44d96efa86d44769079842688e62a8c" ma:index="16" nillable="true" ma:taxonomy="true" ma:internalName="f44d96efa86d44769079842688e62a8c" ma:taxonomyFieldName="Topic_x0020_Tags" ma:displayName="Topic Tags" ma:fieldId="{f44d96ef-a86d-4476-9079-842688e62a8c}" ma:taxonomyMulti="true" ma:sspId="deee92c9-028d-4011-ad5f-c1da7d2a86be" ma:termSetId="c53b69f9-baa8-4ba9-80ed-093f1d9c04b0" ma:anchorId="00000000-0000-0000-0000-000000000000" ma:open="false" ma:isKeyword="false">
      <xsd:complexType>
        <xsd:sequence>
          <xsd:element ref="pc:Terms" minOccurs="0" maxOccurs="1"/>
        </xsd:sequence>
      </xsd:complexType>
    </xsd:element>
    <xsd:element name="k33869f2622648e9a3da5991f8f52a42" ma:index="17" nillable="true" ma:taxonomy="true" ma:internalName="k33869f2622648e9a3da5991f8f52a42" ma:taxonomyFieldName="Document_x0020_Type" ma:displayName="Document Type" ma:fieldId="{433869f2-6226-48e9-a3da-5991f8f52a42}" ma:taxonomyMulti="true" ma:sspId="deee92c9-028d-4011-ad5f-c1da7d2a86be" ma:termSetId="5818e682-b0b3-4e18-a1f8-627f6ba6816a" ma:anchorId="00000000-0000-0000-0000-000000000000" ma:open="false" ma:isKeyword="false">
      <xsd:complexType>
        <xsd:sequence>
          <xsd:element ref="pc:Terms" minOccurs="0" maxOccurs="1"/>
        </xsd:sequence>
      </xsd:complexType>
    </xsd:element>
    <xsd:element name="What_x0020_Works" ma:index="18" nillable="true" ma:displayName="What Works" ma:internalName="What_x0020_Works">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FEFCA6-0118-46E5-B646-BB37892A9DE4}">
  <ds:schemaRefs>
    <ds:schemaRef ds:uri="Microsoft.SharePoint.Taxonomy.ContentTypeSync"/>
  </ds:schemaRefs>
</ds:datastoreItem>
</file>

<file path=customXml/itemProps2.xml><?xml version="1.0" encoding="utf-8"?>
<ds:datastoreItem xmlns:ds="http://schemas.openxmlformats.org/officeDocument/2006/customXml" ds:itemID="{E7068973-7E75-4DE3-82DF-4AF7B14DCA0C}">
  <ds:schemaRefs>
    <ds:schemaRef ds:uri="http://purl.org/dc/terms/"/>
    <ds:schemaRef ds:uri="6abe28b5-be46-408d-8f34-9f8e4f47d60d"/>
    <ds:schemaRef ds:uri="http://schemas.microsoft.com/office/2006/documentManagement/types"/>
    <ds:schemaRef ds:uri="http://schemas.microsoft.com/office/infopath/2007/PartnerControls"/>
    <ds:schemaRef ds:uri="http://schemas.openxmlformats.org/package/2006/metadata/core-properties"/>
    <ds:schemaRef ds:uri="http://schemas.microsoft.com/sharepoint/v3"/>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C94DACFE-5ED9-4E6B-8572-0B25F6066E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abe28b5-be46-408d-8f34-9f8e4f47d6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3652C612-C4E1-4B6D-A9F1-EBCE80115AA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Chartbook template 2017</Template>
  <TotalTime>1097</TotalTime>
  <Words>3622</Words>
  <Application>Microsoft Office PowerPoint</Application>
  <PresentationFormat>Custom</PresentationFormat>
  <Paragraphs>122</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NORC 2016</vt:lpstr>
      <vt:lpstr>2015 MCBS Chartbook: Supplement</vt:lpstr>
      <vt:lpstr>Overview</vt:lpstr>
      <vt:lpstr>Section 1: Who is in the Medicare Population? </vt:lpstr>
      <vt:lpstr>Exhibit 1.1 </vt:lpstr>
      <vt:lpstr>Exhibit 1.2 </vt:lpstr>
      <vt:lpstr>Exhibit 1.3 </vt:lpstr>
      <vt:lpstr>Exhibit 1.4 </vt:lpstr>
      <vt:lpstr>Section 2: How Healthy are Medicare Beneficiaries?</vt:lpstr>
      <vt:lpstr>Exhibit 2.1 </vt:lpstr>
      <vt:lpstr>Exhibit 2.2 </vt:lpstr>
      <vt:lpstr>Exhibit 2.3 </vt:lpstr>
      <vt:lpstr>Exhibit 2.4</vt:lpstr>
      <vt:lpstr>Exhibit 2.5</vt:lpstr>
      <vt:lpstr>Exhibit 2.6 </vt:lpstr>
      <vt:lpstr>Exhibit 2.7 </vt:lpstr>
      <vt:lpstr>Exhibit 2.8 </vt:lpstr>
      <vt:lpstr>Exhibit 2.9 </vt:lpstr>
      <vt:lpstr>Exhibit 2.10 </vt:lpstr>
      <vt:lpstr>Exhibit 2.11 </vt:lpstr>
      <vt:lpstr>Exhibit 2.12</vt:lpstr>
      <vt:lpstr>Exhibit 2.13 </vt:lpstr>
      <vt:lpstr>Exhibit 2.14 </vt:lpstr>
      <vt:lpstr>Section 3: What is the Medicare Population’s Access to Care and How Satisfied are They With Their Care?</vt:lpstr>
      <vt:lpstr>Exhibit 3.1 </vt:lpstr>
      <vt:lpstr>Exhibit 3.2 </vt:lpstr>
      <vt:lpstr>Exhibit 3.3 </vt:lpstr>
      <vt:lpstr>Exhibit 3.4 </vt:lpstr>
      <vt:lpstr>Exhibit 3.5 </vt:lpstr>
      <vt:lpstr>Exhibit 3.6 </vt:lpstr>
      <vt:lpstr>Exhibit 3.7 </vt:lpstr>
      <vt:lpstr>Exhibit 3.8 </vt:lpstr>
      <vt:lpstr>Exhibit 3.9 </vt:lpstr>
      <vt:lpstr>Thank you!</vt:lpstr>
    </vt:vector>
  </TitlesOfParts>
  <Manager>Centers for Medicare &amp; Medicaid Services</Manager>
  <Company>Centers for Medicare &amp; Medicaid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2015 MCBS Chartbook: Supplement</dc:title>
  <dc:subject>MCBS Chartbook 2015 Slides</dc:subject>
  <dc:creator>Centers for Medicare &amp; Medicaid Services</dc:creator>
  <cp:keywords>MCBS, Chartbook, Survey File, 2015, Supplement, Slides</cp:keywords>
  <cp:lastModifiedBy>Lana</cp:lastModifiedBy>
  <cp:revision>131</cp:revision>
  <cp:lastPrinted>2016-05-10T16:53:28Z</cp:lastPrinted>
  <dcterms:created xsi:type="dcterms:W3CDTF">2017-03-16T15:35:52Z</dcterms:created>
  <dcterms:modified xsi:type="dcterms:W3CDTF">2018-04-01T18:40:58Z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0x0101005199605B42AE469D8C90AE37E9AA013400C16DAB891493974988567201E481773C</vt:lpwstr>
  </property>
  <property fmtid="{D5CDD505-2E9C-101B-9397-08002B2CF9AE}" pid="3" name="Department Tags">
    <vt:lpwstr>1;#Communications|39866e77-8ceb-4906-ac6b-e6946f8375da;#1;#Communications|39866e77-8ceb-4906-ac6b-e6946f8375da</vt:lpwstr>
  </property>
  <property fmtid="{D5CDD505-2E9C-101B-9397-08002B2CF9AE}" pid="4" name="Topic Tags">
    <vt:lpwstr/>
  </property>
  <property fmtid="{D5CDD505-2E9C-101B-9397-08002B2CF9AE}" pid="5" name="Project Tags">
    <vt:lpwstr/>
  </property>
  <property fmtid="{D5CDD505-2E9C-101B-9397-08002B2CF9AE}" pid="6" name="Location Tags">
    <vt:lpwstr/>
  </property>
  <property fmtid="{D5CDD505-2E9C-101B-9397-08002B2CF9AE}" pid="7" name="Document Type">
    <vt:lpwstr/>
  </property>
  <property fmtid="{D5CDD505-2E9C-101B-9397-08002B2CF9AE}" pid="8" name="m12ea18bb4aa40b3aca5c956af63f5e0">
    <vt:lpwstr/>
  </property>
  <property fmtid="{D5CDD505-2E9C-101B-9397-08002B2CF9AE}" pid="9" name="Tags">
    <vt:lpwstr/>
  </property>
  <property fmtid="{D5CDD505-2E9C-101B-9397-08002B2CF9AE}" pid="10" name="_AdHocReviewCycleID">
    <vt:i4>133652304</vt:i4>
  </property>
  <property fmtid="{D5CDD505-2E9C-101B-9397-08002B2CF9AE}" pid="11" name="_NewReviewCycle">
    <vt:lpwstr/>
  </property>
  <property fmtid="{D5CDD505-2E9C-101B-9397-08002B2CF9AE}" pid="12" name="_EmailSubject">
    <vt:lpwstr>2015 Chartbook and accompanying slides are ready to post to the MCBS website.</vt:lpwstr>
  </property>
  <property fmtid="{D5CDD505-2E9C-101B-9397-08002B2CF9AE}" pid="13" name="_AuthorEmail">
    <vt:lpwstr>Debra.Reed-Gillette@cms.hhs.gov</vt:lpwstr>
  </property>
  <property fmtid="{D5CDD505-2E9C-101B-9397-08002B2CF9AE}" pid="14" name="_AuthorEmailDisplayName">
    <vt:lpwstr>Reed-Gillette, Debra (CMS/OEDA)</vt:lpwstr>
  </property>
</Properties>
</file>