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64" r:id="rId4"/>
    <p:sldId id="295" r:id="rId5"/>
    <p:sldId id="299" r:id="rId6"/>
    <p:sldId id="300" r:id="rId7"/>
    <p:sldId id="296" r:id="rId8"/>
    <p:sldId id="297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C2E"/>
    <a:srgbClr val="736D4D"/>
    <a:srgbClr val="A35837"/>
    <a:srgbClr val="FD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BAE0-9DC4-8532-9371-FCD385EB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1C97B-CA7D-4DA7-296D-63A311E81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1B88A-A359-D3FE-FB22-4B48B0B7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14997-2469-2B76-5050-12061D53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28BDF-1681-1E33-53D9-C279B418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6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45E1-0818-A448-8921-32E2C56A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23D2B-86FB-C017-7855-839FB8F4E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573BE-6965-57FD-4CFD-3F1C14BD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D44B-F0B9-212A-2DF4-42D9E281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1DC24-6EF8-2257-0783-8193AF38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5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C4838-45BC-A8DC-BF5E-23FBB025A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94027-4D96-C4AC-30C8-4B8195078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748D2-7ABA-5BDA-E234-A51CB3A4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A878D-D834-0F6B-79A7-0F668A2A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0BC5E-2B61-E20D-B157-33168FD2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4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B77D-7B74-B20A-62D3-A36DEE27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7D6CB-7F8F-D9D3-F2BE-6FF7FA4E8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D1503-0584-CB99-F674-0C6F9516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22C11-F8CD-982F-A1FC-E979CC56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B8FE3-A700-01A0-7DF2-F5D3EA48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4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F168-0E58-228A-2CA2-A3D6C23C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E6440-A070-CEC8-B607-E942E75C2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C85DF-2831-318A-B2F5-9FA41AE8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3D89-921B-28D6-1776-152AE7F1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685D2-A267-EA1C-DE45-99048791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8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F365-C19F-0D62-4DAE-32E0A1E9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5B27-DBDA-F852-70A7-52A08208D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286AF-93B9-97C2-FF49-8CFAEC56A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65B1D-0C33-909D-9C0F-F1509114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35C11-3EEF-E78E-3BAA-52A50F52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EB435-B1E8-11AF-928A-EC49BEEA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4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C237-C661-48AB-9687-11AD349B8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3E41C-8A57-0BBF-C0C8-01BF3D7B8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75BBC-00E7-C0F7-FAFE-04123554E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695DF-8D2B-0A64-DC07-88FD465FE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5A99C-6D0C-43C2-664A-94967C96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F0529-EAE1-BB5C-24D6-05763EE2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2EC70-D013-671F-3E57-4966DD1E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AE259-71CB-1A3E-0204-7C95179C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B1628-672A-2BB7-59FB-4C92BF65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BBC3B-8FEE-6BD7-7683-4B7B436B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46816-D0F0-473C-F2F6-51404BBF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237E3-03FD-CDF8-BC57-DD85652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8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A8117-B8C4-4BE3-033C-F18A7F55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85B79-5C0E-425A-39D3-EE839983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4F012-8DF2-C64E-83A2-20FBFCF8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9E33-2B91-CAC7-08A7-931BB8C1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BCC0E-DEC9-6E41-7A13-32649C7E2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FE980-8BAA-8A6E-E544-F21F65064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C78C2-D321-7EAF-69B2-90EC38B2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617E6-D8AB-E597-5901-7579FCA3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38CE0-5BD6-FBE4-06F8-B41AF9B2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E786-8E8B-6EAE-7C31-309340AB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ECC5C-6FEE-EA78-5D4C-45C2950DB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6F0F6-BD4A-DD22-66EF-CE55C5937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A3011-D569-7CD6-EB90-64C03353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519DA-DF8D-9752-F130-46DAAC4E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39DEA-CE6A-1035-0214-9518B8A9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11162-B830-E359-9418-2E84D41B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7B587-B81D-BDC5-ECA9-B61E1660A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78BD2-9CE3-77C1-8C0C-078AD5CB8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61DAC-8EC0-4874-8824-334868FA6B8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6A0E5-FA71-8544-BAFD-79B47AA75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8759B-4B4B-93B0-2E4C-CC41316E5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63CA-5A06-45E2-9B71-8F2052826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7A87A-9471-B82B-7AE4-4536C7CD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546" y="422618"/>
            <a:ext cx="2406410" cy="2236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71F9B-A12A-6821-946A-74181FC7EFAB}"/>
              </a:ext>
            </a:extLst>
          </p:cNvPr>
          <p:cNvSpPr txBox="1"/>
          <p:nvPr/>
        </p:nvSpPr>
        <p:spPr>
          <a:xfrm>
            <a:off x="8822160" y="3429000"/>
            <a:ext cx="37986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BOARD OF DIRECTORS’</a:t>
            </a:r>
            <a:br>
              <a:rPr lang="en-US" sz="2000" dirty="0"/>
            </a:br>
            <a:r>
              <a:rPr lang="en-US" sz="2000" dirty="0"/>
              <a:t>BRIEFING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October 2, 2023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Virtually Communicating</a:t>
            </a:r>
            <a:br>
              <a:rPr lang="en-US" sz="2000" dirty="0"/>
            </a:br>
            <a:r>
              <a:rPr lang="en-US" sz="2000" dirty="0"/>
              <a:t>Musically Connected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B0CF9-AA0B-BF55-3D27-FDEACD693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622" y="173645"/>
            <a:ext cx="9255967" cy="65107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6CC5D7-0AA5-B481-F4D7-59077CCC02BF}"/>
              </a:ext>
            </a:extLst>
          </p:cNvPr>
          <p:cNvSpPr txBox="1"/>
          <p:nvPr/>
        </p:nvSpPr>
        <p:spPr>
          <a:xfrm>
            <a:off x="4189445" y="506593"/>
            <a:ext cx="4133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TERRA STRING QUARTET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MASTER CLASS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NC CHAMBER MUSIC INSTITUTE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CF159-FB5A-01B9-0838-B729EF0CCEDE}"/>
              </a:ext>
            </a:extLst>
          </p:cNvPr>
          <p:cNvSpPr txBox="1"/>
          <p:nvPr/>
        </p:nvSpPr>
        <p:spPr>
          <a:xfrm>
            <a:off x="-435429" y="6086316"/>
            <a:ext cx="413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SEPTEMBER 25,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215E25-4AE7-1D7D-1FA0-0881E27FE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15" y="402352"/>
            <a:ext cx="8664691" cy="5776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5D2D9E-D67D-1479-2AE6-BF211EE6E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8622" y="0"/>
            <a:ext cx="9434822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596671-D703-4B97-A77B-EF8439C10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953" y="0"/>
            <a:ext cx="9335153" cy="72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9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B6996B8-C2B9-92F7-73C1-0CDAD5C34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821"/>
            <a:ext cx="13939560" cy="43846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259987-8009-27EE-3EFF-23B76A8E3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04" y="214443"/>
            <a:ext cx="11065199" cy="1394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1518A3-5A2A-C1C4-789B-DA72CC0C0F28}"/>
              </a:ext>
            </a:extLst>
          </p:cNvPr>
          <p:cNvSpPr txBox="1"/>
          <p:nvPr/>
        </p:nvSpPr>
        <p:spPr>
          <a:xfrm>
            <a:off x="3518302" y="1710562"/>
            <a:ext cx="577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Individual Ticket Sales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F23A5-3D48-04EE-B72F-335C33945405}"/>
              </a:ext>
            </a:extLst>
          </p:cNvPr>
          <p:cNvSpPr/>
          <p:nvPr/>
        </p:nvSpPr>
        <p:spPr>
          <a:xfrm>
            <a:off x="2641224" y="1675951"/>
            <a:ext cx="1193536" cy="4220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B5515E-1D9B-611A-F30D-BE3F7D19209C}"/>
              </a:ext>
            </a:extLst>
          </p:cNvPr>
          <p:cNvSpPr txBox="1"/>
          <p:nvPr/>
        </p:nvSpPr>
        <p:spPr>
          <a:xfrm>
            <a:off x="2720107" y="1838572"/>
            <a:ext cx="17448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NCArtist</a:t>
            </a:r>
            <a:r>
              <a:rPr lang="en-US" sz="1400" dirty="0">
                <a:solidFill>
                  <a:srgbClr val="FF0000"/>
                </a:solidFill>
              </a:rPr>
              <a:t> = .09</a:t>
            </a:r>
          </a:p>
          <a:p>
            <a:r>
              <a:rPr lang="en-US" sz="1400" dirty="0">
                <a:solidFill>
                  <a:srgbClr val="FF0000"/>
                </a:solidFill>
              </a:rPr>
              <a:t>VA = .125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$6,429</a:t>
            </a:r>
            <a:br>
              <a:rPr lang="en-US" sz="1400" dirty="0">
                <a:solidFill>
                  <a:srgbClr val="FF0000"/>
                </a:solidFill>
              </a:rPr>
            </a:br>
            <a:endParaRPr lang="en-US" sz="14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75969-62BE-166F-1265-3A5E4801BD08}"/>
              </a:ext>
            </a:extLst>
          </p:cNvPr>
          <p:cNvSpPr txBox="1"/>
          <p:nvPr/>
        </p:nvSpPr>
        <p:spPr>
          <a:xfrm>
            <a:off x="2720107" y="3709816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$9,500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BB878F-9731-F301-E642-32D2E73E858A}"/>
              </a:ext>
            </a:extLst>
          </p:cNvPr>
          <p:cNvSpPr txBox="1"/>
          <p:nvPr/>
        </p:nvSpPr>
        <p:spPr>
          <a:xfrm>
            <a:off x="2720107" y="3085058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$5,618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BF424-3269-0041-9787-32EF349F9940}"/>
              </a:ext>
            </a:extLst>
          </p:cNvPr>
          <p:cNvSpPr txBox="1"/>
          <p:nvPr/>
        </p:nvSpPr>
        <p:spPr>
          <a:xfrm>
            <a:off x="2720107" y="3406232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$3,869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2B601-750A-DE83-27D5-C58AAE552D77}"/>
              </a:ext>
            </a:extLst>
          </p:cNvPr>
          <p:cNvSpPr txBox="1"/>
          <p:nvPr/>
        </p:nvSpPr>
        <p:spPr>
          <a:xfrm>
            <a:off x="-413800" y="477996"/>
            <a:ext cx="227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Season 82 Subscriptions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8F5633-3D43-5481-0F40-82A566FE9A0B}"/>
              </a:ext>
            </a:extLst>
          </p:cNvPr>
          <p:cNvSpPr txBox="1"/>
          <p:nvPr/>
        </p:nvSpPr>
        <p:spPr>
          <a:xfrm>
            <a:off x="2720107" y="2768549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$3,989</a:t>
            </a:r>
            <a:endParaRPr lang="en-US" sz="1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9A0B97-EB88-68E9-CA38-B79D966D1615}"/>
              </a:ext>
            </a:extLst>
          </p:cNvPr>
          <p:cNvSpPr/>
          <p:nvPr/>
        </p:nvSpPr>
        <p:spPr>
          <a:xfrm>
            <a:off x="8190956" y="6110641"/>
            <a:ext cx="859739" cy="4093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9FEF73A-DA29-1939-BFDA-3AFCF1132B46}"/>
              </a:ext>
            </a:extLst>
          </p:cNvPr>
          <p:cNvSpPr/>
          <p:nvPr/>
        </p:nvSpPr>
        <p:spPr>
          <a:xfrm flipV="1">
            <a:off x="9148775" y="6153899"/>
            <a:ext cx="1068246" cy="324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19C13E-F925-547D-C64C-E73A30D12121}"/>
              </a:ext>
            </a:extLst>
          </p:cNvPr>
          <p:cNvSpPr txBox="1"/>
          <p:nvPr/>
        </p:nvSpPr>
        <p:spPr>
          <a:xfrm>
            <a:off x="2713165" y="4030588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$3,819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3B57D4-6A8F-FEA8-7B75-C65EB07148B7}"/>
              </a:ext>
            </a:extLst>
          </p:cNvPr>
          <p:cNvSpPr txBox="1"/>
          <p:nvPr/>
        </p:nvSpPr>
        <p:spPr>
          <a:xfrm>
            <a:off x="2720107" y="4322637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   572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138045-4012-EC6A-7F56-EA00CCBBE9EA}"/>
              </a:ext>
            </a:extLst>
          </p:cNvPr>
          <p:cNvSpPr txBox="1"/>
          <p:nvPr/>
        </p:nvSpPr>
        <p:spPr>
          <a:xfrm>
            <a:off x="2713165" y="4630853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$ 4,507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EF6B54-06B7-7DD1-78CC-AC0766DB52FB}"/>
              </a:ext>
            </a:extLst>
          </p:cNvPr>
          <p:cNvSpPr txBox="1"/>
          <p:nvPr/>
        </p:nvSpPr>
        <p:spPr>
          <a:xfrm>
            <a:off x="2706223" y="4939102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$ 3,762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AD6C11-772F-93A4-981E-CDEFF7190BD5}"/>
              </a:ext>
            </a:extLst>
          </p:cNvPr>
          <p:cNvSpPr txBox="1"/>
          <p:nvPr/>
        </p:nvSpPr>
        <p:spPr>
          <a:xfrm>
            <a:off x="2699281" y="5245355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$ 3,912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CF7597-2F71-6DEE-AB41-5C5D96C836FA}"/>
              </a:ext>
            </a:extLst>
          </p:cNvPr>
          <p:cNvSpPr txBox="1"/>
          <p:nvPr/>
        </p:nvSpPr>
        <p:spPr>
          <a:xfrm>
            <a:off x="2699281" y="5593583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$ 2,764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0DD6E2-4536-52B5-EB3B-700E84A382AE}"/>
              </a:ext>
            </a:extLst>
          </p:cNvPr>
          <p:cNvSpPr txBox="1"/>
          <p:nvPr/>
        </p:nvSpPr>
        <p:spPr>
          <a:xfrm>
            <a:off x="1965527" y="6134953"/>
            <a:ext cx="616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$ 48,741</a:t>
            </a:r>
            <a:endParaRPr lang="en-US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1A1B31-DF1B-B5FD-88D1-9605E5BA693E}"/>
              </a:ext>
            </a:extLst>
          </p:cNvPr>
          <p:cNvSpPr/>
          <p:nvPr/>
        </p:nvSpPr>
        <p:spPr>
          <a:xfrm>
            <a:off x="3834759" y="2146821"/>
            <a:ext cx="1489715" cy="3750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32ABE0-4ACA-EB03-5E7E-909A3FE98F18}"/>
              </a:ext>
            </a:extLst>
          </p:cNvPr>
          <p:cNvSpPr txBox="1"/>
          <p:nvPr/>
        </p:nvSpPr>
        <p:spPr>
          <a:xfrm>
            <a:off x="3518301" y="2252475"/>
            <a:ext cx="17448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ARTIST FEES</a:t>
            </a:r>
            <a:br>
              <a:rPr lang="en-US" sz="1400" dirty="0">
                <a:solidFill>
                  <a:srgbClr val="FF0000"/>
                </a:solidFill>
              </a:rPr>
            </a:br>
            <a:endParaRPr lang="en-US" sz="14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530766-180E-B05E-C1CB-F9688CB61C98}"/>
              </a:ext>
            </a:extLst>
          </p:cNvPr>
          <p:cNvSpPr txBox="1"/>
          <p:nvPr/>
        </p:nvSpPr>
        <p:spPr>
          <a:xfrm>
            <a:off x="3518302" y="2497702"/>
            <a:ext cx="17448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$5,000</a:t>
            </a:r>
            <a:br>
              <a:rPr lang="en-US" sz="1400" dirty="0">
                <a:solidFill>
                  <a:srgbClr val="FF0000"/>
                </a:solidFill>
              </a:rPr>
            </a:br>
            <a:endParaRPr lang="en-US" sz="14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02B29D-840F-BC66-4B40-66BE01E699FE}"/>
              </a:ext>
            </a:extLst>
          </p:cNvPr>
          <p:cNvSpPr txBox="1"/>
          <p:nvPr/>
        </p:nvSpPr>
        <p:spPr>
          <a:xfrm>
            <a:off x="3518301" y="2787819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$4,000</a:t>
            </a:r>
            <a:endParaRPr 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9DD265-22FD-AC62-BCAD-34B76D4F9C32}"/>
              </a:ext>
            </a:extLst>
          </p:cNvPr>
          <p:cNvSpPr txBox="1"/>
          <p:nvPr/>
        </p:nvSpPr>
        <p:spPr>
          <a:xfrm>
            <a:off x="3518301" y="3082058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$2,800</a:t>
            </a:r>
            <a:endParaRPr 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CD8CE5-C8C2-CFAC-1A19-9422C13E54A5}"/>
              </a:ext>
            </a:extLst>
          </p:cNvPr>
          <p:cNvSpPr txBox="1"/>
          <p:nvPr/>
        </p:nvSpPr>
        <p:spPr>
          <a:xfrm>
            <a:off x="3499836" y="3405318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$2,500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ED2E74-CD91-6BB4-B8E1-F0817329B2A0}"/>
              </a:ext>
            </a:extLst>
          </p:cNvPr>
          <p:cNvSpPr txBox="1"/>
          <p:nvPr/>
        </p:nvSpPr>
        <p:spPr>
          <a:xfrm>
            <a:off x="3481098" y="3730041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$7,000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3DB6CA-23DC-C22D-2FF9-8447966B4D2B}"/>
              </a:ext>
            </a:extLst>
          </p:cNvPr>
          <p:cNvSpPr txBox="1"/>
          <p:nvPr/>
        </p:nvSpPr>
        <p:spPr>
          <a:xfrm>
            <a:off x="3481098" y="4044847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$4,000</a:t>
            </a:r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B004F9-E87F-42CA-24A6-C8BD5E67FCDA}"/>
              </a:ext>
            </a:extLst>
          </p:cNvPr>
          <p:cNvSpPr txBox="1"/>
          <p:nvPr/>
        </p:nvSpPr>
        <p:spPr>
          <a:xfrm>
            <a:off x="3481098" y="4624814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$7,000</a:t>
            </a:r>
            <a:endParaRPr lang="en-US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512090-FB47-6FD2-CE0E-A19EF5FC6CE3}"/>
              </a:ext>
            </a:extLst>
          </p:cNvPr>
          <p:cNvSpPr txBox="1"/>
          <p:nvPr/>
        </p:nvSpPr>
        <p:spPr>
          <a:xfrm>
            <a:off x="3481098" y="4958565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$5,000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41C402-FDBF-B208-16D8-36C275841FE6}"/>
              </a:ext>
            </a:extLst>
          </p:cNvPr>
          <p:cNvSpPr txBox="1"/>
          <p:nvPr/>
        </p:nvSpPr>
        <p:spPr>
          <a:xfrm>
            <a:off x="3474156" y="5265172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$8,000</a:t>
            </a:r>
            <a:endParaRPr 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62314-9E0D-7B6E-CFAC-529D5166339C}"/>
              </a:ext>
            </a:extLst>
          </p:cNvPr>
          <p:cNvSpPr txBox="1"/>
          <p:nvPr/>
        </p:nvSpPr>
        <p:spPr>
          <a:xfrm>
            <a:off x="3481098" y="5570706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$4,000</a:t>
            </a:r>
            <a:endParaRPr lang="en-US" sz="1400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64DD737-B8C2-C0FA-7446-6EDBBA55D312}"/>
              </a:ext>
            </a:extLst>
          </p:cNvPr>
          <p:cNvSpPr/>
          <p:nvPr/>
        </p:nvSpPr>
        <p:spPr>
          <a:xfrm>
            <a:off x="3499836" y="5320928"/>
            <a:ext cx="776889" cy="199327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0654ED-2C64-4C24-EB6C-1629C4A6EE96}"/>
              </a:ext>
            </a:extLst>
          </p:cNvPr>
          <p:cNvSpPr txBox="1"/>
          <p:nvPr/>
        </p:nvSpPr>
        <p:spPr>
          <a:xfrm>
            <a:off x="3570896" y="6180280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$49,300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7946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  <p:bldP spid="12" grpId="0"/>
      <p:bldP spid="13" grpId="0"/>
      <p:bldP spid="14" grpId="0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1C58B-C891-1414-25EC-E40A8371E0DA}"/>
              </a:ext>
            </a:extLst>
          </p:cNvPr>
          <p:cNvSpPr txBox="1"/>
          <p:nvPr/>
        </p:nvSpPr>
        <p:spPr>
          <a:xfrm>
            <a:off x="8169964" y="1888434"/>
            <a:ext cx="50358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600" b="1" dirty="0"/>
              <a:t>REVENUE VS. EXPENSES</a:t>
            </a:r>
            <a:br>
              <a:rPr lang="en-US" sz="1600" b="1" dirty="0"/>
            </a:b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</a:rPr>
              <a:t>$27K Buy-out Guarantee (Ticket Sales)</a:t>
            </a:r>
            <a:br>
              <a:rPr lang="en-US" sz="1600" b="0" i="0" dirty="0">
                <a:solidFill>
                  <a:srgbClr val="000000"/>
                </a:solidFill>
                <a:effectLst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</a:rPr>
              <a:t>$  5K  Corporate Sponsorship</a:t>
            </a:r>
          </a:p>
          <a:p>
            <a:r>
              <a:rPr lang="en-US" sz="1600" dirty="0">
                <a:solidFill>
                  <a:srgbClr val="000000"/>
                </a:solidFill>
              </a:rPr>
              <a:t>$  5K  Mary J.C. </a:t>
            </a:r>
            <a:r>
              <a:rPr lang="en-US" sz="1600" dirty="0" err="1">
                <a:solidFill>
                  <a:srgbClr val="000000"/>
                </a:solidFill>
              </a:rPr>
              <a:t>Cresimore</a:t>
            </a:r>
            <a:r>
              <a:rPr lang="en-US" sz="1600" dirty="0">
                <a:solidFill>
                  <a:srgbClr val="000000"/>
                </a:solidFill>
              </a:rPr>
              <a:t> Sponsorship</a:t>
            </a:r>
            <a:br>
              <a:rPr lang="en-US" sz="1600" dirty="0"/>
            </a:br>
            <a:r>
              <a:rPr lang="en-US" sz="1600" b="0" i="0" u="sng" dirty="0">
                <a:solidFill>
                  <a:srgbClr val="000000"/>
                </a:solidFill>
                <a:effectLst/>
              </a:rPr>
              <a:t>$21K  NCAC Inclusion </a:t>
            </a:r>
            <a:r>
              <a:rPr lang="en-US" sz="1600" u="sng" dirty="0">
                <a:solidFill>
                  <a:srgbClr val="000000"/>
                </a:solidFill>
              </a:rPr>
              <a:t>Grant Award</a:t>
            </a:r>
            <a:br>
              <a:rPr lang="en-US" sz="1600" b="0" i="0" u="sng" dirty="0">
                <a:solidFill>
                  <a:srgbClr val="000000"/>
                </a:solidFill>
                <a:effectLst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</a:rPr>
              <a:t>$58K Total Current Income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</a:rPr>
              <a:t>EXPENSES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</a:rPr>
              <a:t>$</a:t>
            </a:r>
            <a:r>
              <a:rPr lang="en-US" sz="1600" dirty="0">
                <a:solidFill>
                  <a:srgbClr val="000000"/>
                </a:solidFill>
              </a:rPr>
              <a:t>31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,000 Artist Fee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</a:rPr>
              <a:t>$  5800  Marriott 4 Rooms</a:t>
            </a:r>
            <a:br>
              <a:rPr lang="en-US" sz="1600" dirty="0"/>
            </a:br>
            <a:r>
              <a:rPr lang="en-US" sz="1600" b="0" i="0" u="sng" dirty="0">
                <a:solidFill>
                  <a:srgbClr val="000000"/>
                </a:solidFill>
                <a:effectLst/>
              </a:rPr>
              <a:t>$  1200  Van &amp; Fuel</a:t>
            </a:r>
            <a:br>
              <a:rPr lang="en-US" sz="1600" b="0" i="0" u="sng" dirty="0">
                <a:solidFill>
                  <a:srgbClr val="000000"/>
                </a:solidFill>
                <a:effectLst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</a:rPr>
              <a:t>$38,000 Expenses</a:t>
            </a:r>
          </a:p>
          <a:p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PENDING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$15,000 NEA Grant Request </a:t>
            </a:r>
            <a:r>
              <a:rPr lang="en-US" sz="1200" b="1" dirty="0">
                <a:solidFill>
                  <a:srgbClr val="000000"/>
                </a:solidFill>
              </a:rPr>
              <a:t>(December Decision)</a:t>
            </a:r>
            <a:br>
              <a:rPr lang="en-US" sz="1200" b="1" dirty="0">
                <a:solidFill>
                  <a:srgbClr val="000000"/>
                </a:solidFill>
              </a:rPr>
            </a:br>
            <a:r>
              <a:rPr lang="en-US" sz="1600" b="1" u="sng" dirty="0">
                <a:solidFill>
                  <a:srgbClr val="000000"/>
                </a:solidFill>
              </a:rPr>
              <a:t>$6,665 Available Ticket Revenue @ NCMA</a:t>
            </a:r>
            <a:br>
              <a:rPr lang="en-US" sz="1600" b="1" u="sng" dirty="0">
                <a:solidFill>
                  <a:srgbClr val="000000"/>
                </a:solidFill>
              </a:rPr>
            </a:br>
            <a:r>
              <a:rPr lang="en-US" sz="1600" b="1" dirty="0">
                <a:solidFill>
                  <a:srgbClr val="000000"/>
                </a:solidFill>
              </a:rPr>
              <a:t>$21K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01B5B-91B4-3AD8-C128-7DA7253AE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6" y="2842591"/>
            <a:ext cx="7671935" cy="4120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DD7653-9535-DCF5-6FEB-63097BEAB85E}"/>
              </a:ext>
            </a:extLst>
          </p:cNvPr>
          <p:cNvSpPr txBox="1"/>
          <p:nvPr/>
        </p:nvSpPr>
        <p:spPr>
          <a:xfrm>
            <a:off x="964095" y="0"/>
            <a:ext cx="3965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STRING QUEENS</a:t>
            </a:r>
            <a:br>
              <a:rPr lang="en-US" dirty="0"/>
            </a:br>
            <a:r>
              <a:rPr lang="en-US" dirty="0"/>
              <a:t>BLACK HISTORY MONTH RESIDENCY</a:t>
            </a:r>
          </a:p>
        </p:txBody>
      </p:sp>
      <p:pic>
        <p:nvPicPr>
          <p:cNvPr id="8" name="Picture 7" descr="A group of women playing instruments&#10;&#10;Description automatically generated with low confidence">
            <a:extLst>
              <a:ext uri="{FF2B5EF4-FFF2-40B4-BE49-F238E27FC236}">
                <a16:creationId xmlns:a16="http://schemas.microsoft.com/office/drawing/2014/main" id="{A6862A8C-9D0E-A2DE-87D5-6CD767A4E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3"/>
          <a:stretch/>
        </p:blipFill>
        <p:spPr>
          <a:xfrm>
            <a:off x="-8535" y="-129207"/>
            <a:ext cx="7721300" cy="2842591"/>
          </a:xfrm>
          <a:prstGeom prst="rect">
            <a:avLst/>
          </a:prstGeom>
        </p:spPr>
      </p:pic>
      <p:pic>
        <p:nvPicPr>
          <p:cNvPr id="10" name="Picture 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E28FA68-3440-8450-0878-5B1830AA5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62" y="0"/>
            <a:ext cx="2365517" cy="2365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3FBCD7-0039-29ED-9D27-2E0B5578A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535" y="109330"/>
            <a:ext cx="12174074" cy="6211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424425-0CA9-1B23-9F09-460D3CBF6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071" y="685"/>
            <a:ext cx="12200535" cy="68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94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766E4-794F-ADD0-6897-CF4644BB6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842"/>
            <a:ext cx="11782831" cy="6830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774B9-E5C2-28D1-98BF-C447019D4B40}"/>
              </a:ext>
            </a:extLst>
          </p:cNvPr>
          <p:cNvSpPr txBox="1"/>
          <p:nvPr/>
        </p:nvSpPr>
        <p:spPr>
          <a:xfrm>
            <a:off x="6838122" y="834887"/>
            <a:ext cx="578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$5,275 AUDIT FEE + LORI AVENI’S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E77D2-5D2D-F007-3B84-877545028224}"/>
              </a:ext>
            </a:extLst>
          </p:cNvPr>
          <p:cNvSpPr txBox="1"/>
          <p:nvPr/>
        </p:nvSpPr>
        <p:spPr>
          <a:xfrm>
            <a:off x="6838121" y="1358762"/>
            <a:ext cx="578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$187,654 Season 81 Expenses</a:t>
            </a:r>
            <a:br>
              <a:rPr lang="en-US" dirty="0"/>
            </a:br>
            <a:r>
              <a:rPr lang="en-US" dirty="0"/>
              <a:t>CORAC REQUEST IS 25%</a:t>
            </a:r>
            <a:br>
              <a:rPr lang="en-US" dirty="0"/>
            </a:br>
            <a:r>
              <a:rPr lang="en-US" b="1" dirty="0"/>
              <a:t>$46,913 REQUEST VS. $24,999 CAP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043CF-AC28-00B4-E4AC-79D929968E40}"/>
              </a:ext>
            </a:extLst>
          </p:cNvPr>
          <p:cNvSpPr txBox="1"/>
          <p:nvPr/>
        </p:nvSpPr>
        <p:spPr>
          <a:xfrm>
            <a:off x="4877206" y="6381273"/>
            <a:ext cx="683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AUDIT SHOULD RESULT IN $15-$20k INCREASE IN CORAC FUNDING</a:t>
            </a:r>
          </a:p>
        </p:txBody>
      </p:sp>
    </p:spTree>
    <p:extLst>
      <p:ext uri="{BB962C8B-B14F-4D97-AF65-F5344CB8AC3E}">
        <p14:creationId xmlns:p14="http://schemas.microsoft.com/office/powerpoint/2010/main" val="81514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0EDF4-8EDE-346C-6093-4050C23E9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081" b="46023"/>
          <a:stretch/>
        </p:blipFill>
        <p:spPr>
          <a:xfrm>
            <a:off x="241530" y="198783"/>
            <a:ext cx="5121313" cy="5078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E57174-C407-D7D6-A9B1-11FA679B6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t="55094" r="-1080" b="-778"/>
          <a:stretch/>
        </p:blipFill>
        <p:spPr>
          <a:xfrm>
            <a:off x="5362843" y="198783"/>
            <a:ext cx="5043427" cy="4233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1CD7B5-0207-9C99-1B74-D1A24ECE8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30" y="4352478"/>
            <a:ext cx="6914644" cy="2463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952314-323D-9D6E-80B1-1C3F795A3C3D}"/>
              </a:ext>
            </a:extLst>
          </p:cNvPr>
          <p:cNvSpPr txBox="1"/>
          <p:nvPr/>
        </p:nvSpPr>
        <p:spPr>
          <a:xfrm>
            <a:off x="7464287" y="4847457"/>
            <a:ext cx="4363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NCHC GRANT APPLICATION SUBMITTED</a:t>
            </a:r>
            <a:br>
              <a:rPr lang="en-US" dirty="0"/>
            </a:br>
            <a:r>
              <a:rPr lang="en-US" sz="2800" dirty="0"/>
              <a:t>“Music on the Brain” </a:t>
            </a:r>
          </a:p>
          <a:p>
            <a:pPr algn="ctr"/>
            <a:r>
              <a:rPr lang="en-US" dirty="0"/>
              <a:t>Dr. Mitchell Freedman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C4BBE-CF57-002D-E5B3-7F104F590260}"/>
              </a:ext>
            </a:extLst>
          </p:cNvPr>
          <p:cNvSpPr txBox="1"/>
          <p:nvPr/>
        </p:nvSpPr>
        <p:spPr>
          <a:xfrm>
            <a:off x="7792668" y="6109309"/>
            <a:ext cx="415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36D4D"/>
                </a:solidFill>
              </a:rPr>
              <a:t>NCHC GAP YEAR NEXT YEAR</a:t>
            </a:r>
          </a:p>
        </p:txBody>
      </p:sp>
    </p:spTree>
    <p:extLst>
      <p:ext uri="{BB962C8B-B14F-4D97-AF65-F5344CB8AC3E}">
        <p14:creationId xmlns:p14="http://schemas.microsoft.com/office/powerpoint/2010/main" val="3564989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4F712-F737-94B7-DF08-BD1064E36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00531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3327ABC-20D2-9EFD-8739-63B0AEC79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495" r="6027" b="32753"/>
          <a:stretch/>
        </p:blipFill>
        <p:spPr>
          <a:xfrm>
            <a:off x="5881396" y="219674"/>
            <a:ext cx="5894733" cy="1411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E1830E-0D6D-0555-4789-E0005A5BCF9A}"/>
              </a:ext>
            </a:extLst>
          </p:cNvPr>
          <p:cNvSpPr txBox="1"/>
          <p:nvPr/>
        </p:nvSpPr>
        <p:spPr>
          <a:xfrm>
            <a:off x="6288834" y="1978090"/>
            <a:ext cx="5487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WCPE Drafted An Agreement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Dan Proper Suggested Artist Should Grant</a:t>
            </a:r>
            <a:br>
              <a:rPr lang="en-US" dirty="0"/>
            </a:br>
            <a:r>
              <a:rPr lang="en-US" dirty="0"/>
              <a:t>Permissions, Not CMR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Artists Signed Broadcast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 Week, Dan, Peg, Kaine &amp; Stephen Met To Discuss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Dan McHugh Left WCPE for Habitat for Humanity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Calling New Post on Her First Day Monday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Agreement Between Artists &amp; WCPE is Preferred</a:t>
            </a:r>
          </a:p>
        </p:txBody>
      </p:sp>
    </p:spTree>
    <p:extLst>
      <p:ext uri="{BB962C8B-B14F-4D97-AF65-F5344CB8AC3E}">
        <p14:creationId xmlns:p14="http://schemas.microsoft.com/office/powerpoint/2010/main" val="284061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2E96093-93B6-ABBA-EEDE-97FF084F6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7"/>
          <a:stretch/>
        </p:blipFill>
        <p:spPr>
          <a:xfrm>
            <a:off x="-576470" y="-349857"/>
            <a:ext cx="6433930" cy="3132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D23D18-7A28-EAF9-320F-6A60EFD95B2F}"/>
              </a:ext>
            </a:extLst>
          </p:cNvPr>
          <p:cNvSpPr txBox="1"/>
          <p:nvPr/>
        </p:nvSpPr>
        <p:spPr>
          <a:xfrm>
            <a:off x="4733925" y="993913"/>
            <a:ext cx="7372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D7400"/>
                </a:solidFill>
              </a:rPr>
              <a:t>TWO REMAINING CONCERTS IN THE CALENDAR YEAR</a:t>
            </a:r>
          </a:p>
          <a:p>
            <a:endParaRPr lang="en-US" b="1" dirty="0">
              <a:solidFill>
                <a:srgbClr val="FD7400"/>
              </a:solidFill>
            </a:endParaRPr>
          </a:p>
          <a:p>
            <a:r>
              <a:rPr lang="en-US" b="1" dirty="0">
                <a:solidFill>
                  <a:srgbClr val="FD7400"/>
                </a:solidFill>
              </a:rPr>
              <a:t>October 15, 2023 Mac McClure &amp; Juan Carlos </a:t>
            </a:r>
            <a:r>
              <a:rPr lang="en-US" b="1" dirty="0" err="1">
                <a:solidFill>
                  <a:srgbClr val="FD7400"/>
                </a:solidFill>
              </a:rPr>
              <a:t>Higuita</a:t>
            </a:r>
            <a:r>
              <a:rPr lang="en-US" b="1" dirty="0">
                <a:solidFill>
                  <a:srgbClr val="FD7400"/>
                </a:solidFill>
              </a:rPr>
              <a:t> SOLD OUT</a:t>
            </a:r>
          </a:p>
          <a:p>
            <a:r>
              <a:rPr lang="en-US" b="1" dirty="0">
                <a:solidFill>
                  <a:srgbClr val="FD7400"/>
                </a:solidFill>
              </a:rPr>
              <a:t>October 27, 2023 Zuill Bailey &amp; Natasha </a:t>
            </a:r>
            <a:r>
              <a:rPr lang="en-US" b="1" dirty="0" err="1">
                <a:solidFill>
                  <a:srgbClr val="FD7400"/>
                </a:solidFill>
              </a:rPr>
              <a:t>Paremski</a:t>
            </a:r>
            <a:r>
              <a:rPr lang="en-US" b="1" dirty="0">
                <a:solidFill>
                  <a:srgbClr val="FD7400"/>
                </a:solidFill>
              </a:rPr>
              <a:t> @ Executive Mansion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4D76B1E-919B-C056-3117-57D6B268B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08" y="-6245"/>
            <a:ext cx="8395798" cy="7038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A9FA6-D47E-A106-FF49-70C30669C382}"/>
              </a:ext>
            </a:extLst>
          </p:cNvPr>
          <p:cNvSpPr txBox="1"/>
          <p:nvPr/>
        </p:nvSpPr>
        <p:spPr>
          <a:xfrm>
            <a:off x="8420099" y="2782957"/>
            <a:ext cx="366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35837"/>
                </a:solidFill>
              </a:rPr>
              <a:t>5:30 Reception</a:t>
            </a:r>
          </a:p>
          <a:p>
            <a:r>
              <a:rPr lang="en-US" sz="2000" dirty="0">
                <a:solidFill>
                  <a:srgbClr val="A35837"/>
                </a:solidFill>
              </a:rPr>
              <a:t>5:50 Dining Room-Wine Program</a:t>
            </a:r>
          </a:p>
          <a:p>
            <a:r>
              <a:rPr lang="en-US" sz="2000" dirty="0">
                <a:solidFill>
                  <a:srgbClr val="A35837"/>
                </a:solidFill>
              </a:rPr>
              <a:t>6:20 Ballroom Concert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96DB1-93EB-3E88-35A8-B25B912CD1B5}"/>
              </a:ext>
            </a:extLst>
          </p:cNvPr>
          <p:cNvSpPr/>
          <p:nvPr/>
        </p:nvSpPr>
        <p:spPr>
          <a:xfrm>
            <a:off x="8266590" y="838200"/>
            <a:ext cx="3668235" cy="160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EBA9F-7CD4-4922-2533-2B7C784D07B3}"/>
              </a:ext>
            </a:extLst>
          </p:cNvPr>
          <p:cNvSpPr txBox="1"/>
          <p:nvPr/>
        </p:nvSpPr>
        <p:spPr>
          <a:xfrm>
            <a:off x="8915399" y="4540648"/>
            <a:ext cx="3668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35837"/>
                </a:solidFill>
              </a:rPr>
              <a:t>$150 Individual</a:t>
            </a:r>
            <a:br>
              <a:rPr lang="en-US" sz="2000" dirty="0">
                <a:solidFill>
                  <a:srgbClr val="A35837"/>
                </a:solidFill>
              </a:rPr>
            </a:br>
            <a:r>
              <a:rPr lang="en-US" sz="2000" dirty="0">
                <a:solidFill>
                  <a:srgbClr val="A35837"/>
                </a:solidFill>
              </a:rPr>
              <a:t>$250 Couple</a:t>
            </a:r>
          </a:p>
          <a:p>
            <a:endParaRPr lang="en-US" sz="2000" dirty="0">
              <a:solidFill>
                <a:srgbClr val="A35837"/>
              </a:solidFill>
            </a:endParaRPr>
          </a:p>
          <a:p>
            <a:r>
              <a:rPr lang="en-US" sz="2000" dirty="0">
                <a:solidFill>
                  <a:srgbClr val="A35837"/>
                </a:solidFill>
              </a:rPr>
              <a:t>90 Person Capacity</a:t>
            </a:r>
          </a:p>
        </p:txBody>
      </p:sp>
    </p:spTree>
    <p:extLst>
      <p:ext uri="{BB962C8B-B14F-4D97-AF65-F5344CB8AC3E}">
        <p14:creationId xmlns:p14="http://schemas.microsoft.com/office/powerpoint/2010/main" val="38810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2E96093-93B6-ABBA-EEDE-97FF084F6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7"/>
          <a:stretch/>
        </p:blipFill>
        <p:spPr>
          <a:xfrm>
            <a:off x="-576470" y="-349857"/>
            <a:ext cx="6433930" cy="3132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D23D18-7A28-EAF9-320F-6A60EFD95B2F}"/>
              </a:ext>
            </a:extLst>
          </p:cNvPr>
          <p:cNvSpPr txBox="1"/>
          <p:nvPr/>
        </p:nvSpPr>
        <p:spPr>
          <a:xfrm>
            <a:off x="4733925" y="993913"/>
            <a:ext cx="7372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D7400"/>
                </a:solidFill>
              </a:rPr>
              <a:t>TWO REMAINING CONCERTS IN THE CALENDAR YEAR</a:t>
            </a:r>
          </a:p>
          <a:p>
            <a:endParaRPr lang="en-US" b="1" dirty="0">
              <a:solidFill>
                <a:srgbClr val="FD7400"/>
              </a:solidFill>
            </a:endParaRPr>
          </a:p>
          <a:p>
            <a:r>
              <a:rPr lang="en-US" b="1" dirty="0">
                <a:solidFill>
                  <a:srgbClr val="FD7400"/>
                </a:solidFill>
              </a:rPr>
              <a:t>October 15, 2023 Mac McClure &amp; Juan Carlos </a:t>
            </a:r>
            <a:r>
              <a:rPr lang="en-US" b="1" dirty="0" err="1">
                <a:solidFill>
                  <a:srgbClr val="FD7400"/>
                </a:solidFill>
              </a:rPr>
              <a:t>Higuita</a:t>
            </a:r>
            <a:r>
              <a:rPr lang="en-US" b="1" dirty="0">
                <a:solidFill>
                  <a:srgbClr val="FD7400"/>
                </a:solidFill>
              </a:rPr>
              <a:t> SOLD OUT</a:t>
            </a:r>
          </a:p>
          <a:p>
            <a:r>
              <a:rPr lang="en-US" b="1" dirty="0">
                <a:solidFill>
                  <a:srgbClr val="FD7400"/>
                </a:solidFill>
              </a:rPr>
              <a:t>October 27, 2023 Zuill Bailey &amp; Natasha </a:t>
            </a:r>
            <a:r>
              <a:rPr lang="en-US" b="1" dirty="0" err="1">
                <a:solidFill>
                  <a:srgbClr val="FD7400"/>
                </a:solidFill>
              </a:rPr>
              <a:t>Paremski</a:t>
            </a:r>
            <a:r>
              <a:rPr lang="en-US" b="1" dirty="0">
                <a:solidFill>
                  <a:srgbClr val="FD7400"/>
                </a:solidFill>
              </a:rPr>
              <a:t> @ Executive Mansion</a:t>
            </a:r>
          </a:p>
          <a:p>
            <a:endParaRPr lang="en-US" b="1" dirty="0">
              <a:solidFill>
                <a:srgbClr val="FD7400"/>
              </a:solidFill>
            </a:endParaRPr>
          </a:p>
          <a:p>
            <a:endParaRPr lang="en-US" b="1" dirty="0">
              <a:solidFill>
                <a:srgbClr val="FD74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063995-6FCE-3939-D68E-624BC752CCAD}"/>
              </a:ext>
            </a:extLst>
          </p:cNvPr>
          <p:cNvSpPr txBox="1"/>
          <p:nvPr/>
        </p:nvSpPr>
        <p:spPr>
          <a:xfrm>
            <a:off x="1400174" y="2926398"/>
            <a:ext cx="972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NOVEMBER – ANNUAL CAMPAIGN LETTERS = $55K Budget Goal Between Board &amp; Individuals</a:t>
            </a:r>
          </a:p>
          <a:p>
            <a:endParaRPr lang="en-US" b="1" dirty="0">
              <a:solidFill>
                <a:srgbClr val="FD7400"/>
              </a:solidFill>
            </a:endParaRPr>
          </a:p>
          <a:p>
            <a:endParaRPr lang="en-US" b="1" dirty="0">
              <a:solidFill>
                <a:srgbClr val="FD7400"/>
              </a:solidFill>
            </a:endParaRPr>
          </a:p>
          <a:p>
            <a:endParaRPr lang="en-US" b="1" dirty="0">
              <a:solidFill>
                <a:srgbClr val="FD74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49CCE-88A6-13F1-6C1B-AB62B598D626}"/>
              </a:ext>
            </a:extLst>
          </p:cNvPr>
          <p:cNvSpPr txBox="1"/>
          <p:nvPr/>
        </p:nvSpPr>
        <p:spPr>
          <a:xfrm>
            <a:off x="1400174" y="3463693"/>
            <a:ext cx="972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DECEMBER 4, 2023 Next Board Meeting Scheduled </a:t>
            </a:r>
          </a:p>
          <a:p>
            <a:endParaRPr lang="en-US" b="1" dirty="0">
              <a:solidFill>
                <a:srgbClr val="FD7400"/>
              </a:solidFill>
            </a:endParaRPr>
          </a:p>
          <a:p>
            <a:endParaRPr lang="en-US" b="1" dirty="0">
              <a:solidFill>
                <a:srgbClr val="FD7400"/>
              </a:solidFill>
            </a:endParaRPr>
          </a:p>
          <a:p>
            <a:endParaRPr lang="en-US" b="1" dirty="0">
              <a:solidFill>
                <a:srgbClr val="FD74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A31EB-45DD-F647-293B-32295984FA59}"/>
              </a:ext>
            </a:extLst>
          </p:cNvPr>
          <p:cNvSpPr txBox="1"/>
          <p:nvPr/>
        </p:nvSpPr>
        <p:spPr>
          <a:xfrm>
            <a:off x="1400174" y="4005073"/>
            <a:ext cx="972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JANUARY 2024 SEASON 83 PROGRAMMING COMMITTEE BEGINS</a:t>
            </a:r>
          </a:p>
          <a:p>
            <a:endParaRPr lang="en-US" b="1" dirty="0">
              <a:solidFill>
                <a:srgbClr val="FD7400"/>
              </a:solidFill>
            </a:endParaRPr>
          </a:p>
          <a:p>
            <a:endParaRPr lang="en-US" b="1" dirty="0">
              <a:solidFill>
                <a:srgbClr val="FD7400"/>
              </a:solidFill>
            </a:endParaRPr>
          </a:p>
          <a:p>
            <a:endParaRPr lang="en-US" b="1" dirty="0">
              <a:solidFill>
                <a:srgbClr val="FD74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8BC7E-7E52-E7B8-E99B-737C5D983BA7}"/>
              </a:ext>
            </a:extLst>
          </p:cNvPr>
          <p:cNvSpPr txBox="1"/>
          <p:nvPr/>
        </p:nvSpPr>
        <p:spPr>
          <a:xfrm>
            <a:off x="1400174" y="4542238"/>
            <a:ext cx="9725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JANUARY 2024 Grant Writing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>
              <a:solidFill>
                <a:srgbClr val="FD7400"/>
              </a:solidFill>
            </a:endParaRPr>
          </a:p>
          <a:p>
            <a:endParaRPr lang="en-US" b="1" dirty="0">
              <a:solidFill>
                <a:srgbClr val="FD7400"/>
              </a:solidFill>
            </a:endParaRPr>
          </a:p>
          <a:p>
            <a:endParaRPr lang="en-US" b="1" dirty="0">
              <a:solidFill>
                <a:srgbClr val="FD74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1309CE-DA0C-1028-5626-7A7CA9C556BD}"/>
              </a:ext>
            </a:extLst>
          </p:cNvPr>
          <p:cNvSpPr txBox="1"/>
          <p:nvPr/>
        </p:nvSpPr>
        <p:spPr>
          <a:xfrm>
            <a:off x="1400174" y="5620783"/>
            <a:ext cx="9725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SEASON 82 RESUMES FEBRUARY 4 with IVALAS STRING QUARTET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>
              <a:solidFill>
                <a:srgbClr val="FD7400"/>
              </a:solidFill>
            </a:endParaRPr>
          </a:p>
          <a:p>
            <a:endParaRPr lang="en-US" b="1" dirty="0">
              <a:solidFill>
                <a:srgbClr val="FD7400"/>
              </a:solidFill>
            </a:endParaRPr>
          </a:p>
          <a:p>
            <a:endParaRPr lang="en-US" b="1" dirty="0">
              <a:solidFill>
                <a:srgbClr val="FD74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FE1C3D-5863-0525-ADF8-DBE7977C1B9D}"/>
              </a:ext>
            </a:extLst>
          </p:cNvPr>
          <p:cNvSpPr txBox="1"/>
          <p:nvPr/>
        </p:nvSpPr>
        <p:spPr>
          <a:xfrm>
            <a:off x="1400174" y="5055891"/>
            <a:ext cx="972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SNOWBIRD CONCERT SERIES – ONE WEEK FREE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435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1E93E155-32D5-E4A6-D3EE-9569B6DB4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DACAB7-4E86-2D10-FD96-D1F169988378}"/>
              </a:ext>
            </a:extLst>
          </p:cNvPr>
          <p:cNvSpPr txBox="1"/>
          <p:nvPr/>
        </p:nvSpPr>
        <p:spPr>
          <a:xfrm>
            <a:off x="8763000" y="10477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54C2E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18095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444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Carolina Emergency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Riggan, Kaine</dc:creator>
  <cp:lastModifiedBy>Riggan, Kaine</cp:lastModifiedBy>
  <cp:revision>3</cp:revision>
  <dcterms:created xsi:type="dcterms:W3CDTF">2023-10-01T06:09:22Z</dcterms:created>
  <dcterms:modified xsi:type="dcterms:W3CDTF">2023-10-01T09:09:26Z</dcterms:modified>
</cp:coreProperties>
</file>