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sldIdLst>
    <p:sldId id="256" r:id="rId2"/>
    <p:sldId id="262" r:id="rId3"/>
    <p:sldId id="259" r:id="rId4"/>
    <p:sldId id="269" r:id="rId5"/>
    <p:sldId id="276" r:id="rId6"/>
    <p:sldId id="272" r:id="rId7"/>
    <p:sldId id="273" r:id="rId8"/>
    <p:sldId id="274" r:id="rId9"/>
    <p:sldId id="271" r:id="rId10"/>
    <p:sldId id="263" r:id="rId11"/>
    <p:sldId id="270" r:id="rId12"/>
    <p:sldId id="275" r:id="rId13"/>
    <p:sldId id="267" r:id="rId14"/>
    <p:sldId id="264" r:id="rId15"/>
    <p:sldId id="266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277" r:id="rId27"/>
    <p:sldId id="281" r:id="rId28"/>
    <p:sldId id="279" r:id="rId29"/>
    <p:sldId id="282" r:id="rId30"/>
    <p:sldId id="284" r:id="rId31"/>
    <p:sldId id="285" r:id="rId32"/>
    <p:sldId id="283" r:id="rId33"/>
    <p:sldId id="286" r:id="rId34"/>
    <p:sldId id="287" r:id="rId35"/>
    <p:sldId id="288" r:id="rId36"/>
    <p:sldId id="289" r:id="rId37"/>
    <p:sldId id="290" r:id="rId38"/>
    <p:sldId id="291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36F73C6-F1B4-A44C-A884-760C904F3C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396DC6-8F1B-1E4A-8A94-52BA6B14ECB4}" type="datetimeFigureOut">
              <a:rPr lang="en-US" smtClean="0"/>
              <a:t>10/26/2020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503281/figure/fig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4472"/>
            <a:ext cx="7772400" cy="3207036"/>
          </a:xfrm>
        </p:spPr>
        <p:txBody>
          <a:bodyPr>
            <a:noAutofit/>
          </a:bodyPr>
          <a:lstStyle/>
          <a:p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2020 CASHA Workshop</a:t>
            </a:r>
            <a:br>
              <a:rPr lang="en-US" sz="5400" dirty="0"/>
            </a:br>
            <a:br>
              <a:rPr lang="en-US" sz="5400" dirty="0"/>
            </a:br>
            <a:r>
              <a:rPr lang="en-US" sz="3600" dirty="0"/>
              <a:t>Cleft Palate and VPI:</a:t>
            </a:r>
            <a:br>
              <a:rPr lang="en-US" sz="3600" dirty="0"/>
            </a:br>
            <a:r>
              <a:rPr lang="en-US" sz="3600" dirty="0"/>
              <a:t> Overview, Assessment and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904" y="5574647"/>
            <a:ext cx="6400800" cy="796484"/>
          </a:xfrm>
        </p:spPr>
        <p:txBody>
          <a:bodyPr>
            <a:normAutofit/>
          </a:bodyPr>
          <a:lstStyle/>
          <a:p>
            <a:r>
              <a:rPr lang="en-US" dirty="0"/>
              <a:t>October 26, 2020</a:t>
            </a:r>
          </a:p>
          <a:p>
            <a:r>
              <a:rPr lang="en-US" dirty="0"/>
              <a:t>Jackie Klein, MA, CCC-SLP, MBA</a:t>
            </a:r>
          </a:p>
        </p:txBody>
      </p:sp>
    </p:spTree>
    <p:extLst>
      <p:ext uri="{BB962C8B-B14F-4D97-AF65-F5344CB8AC3E}">
        <p14:creationId xmlns:p14="http://schemas.microsoft.com/office/powerpoint/2010/main" val="265270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Craniosynostosis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Content Placeholder 3" descr="sutures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58" r="-22258"/>
          <a:stretch>
            <a:fillRect/>
          </a:stretch>
        </p:blipFill>
        <p:spPr bwMode="auto">
          <a:xfrm>
            <a:off x="-890249" y="1600200"/>
            <a:ext cx="896744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1094" y="6334089"/>
            <a:ext cx="3200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1000" kern="1200" dirty="0"/>
              <a:t>Stanford Children's Health, 2019</a:t>
            </a:r>
          </a:p>
        </p:txBody>
      </p:sp>
    </p:spTree>
    <p:extLst>
      <p:ext uri="{BB962C8B-B14F-4D97-AF65-F5344CB8AC3E}">
        <p14:creationId xmlns:p14="http://schemas.microsoft.com/office/powerpoint/2010/main" val="111230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Craniosynostosis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Premature closure of the sutures of the skull</a:t>
            </a:r>
          </a:p>
          <a:p>
            <a:r>
              <a:rPr lang="en-US" dirty="0"/>
              <a:t>Sutures open during child birth</a:t>
            </a:r>
          </a:p>
          <a:p>
            <a:r>
              <a:rPr lang="en-US" dirty="0"/>
              <a:t>Leaves room for brain to grow</a:t>
            </a:r>
          </a:p>
          <a:p>
            <a:r>
              <a:rPr lang="en-US" dirty="0"/>
              <a:t>Will eventually fuse to form skull  = one piece</a:t>
            </a:r>
          </a:p>
          <a:p>
            <a:r>
              <a:rPr lang="en-US" dirty="0"/>
              <a:t>Head/Brain Growth = path of least resistance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Craniosynostosis </a:t>
            </a:r>
          </a:p>
        </p:txBody>
      </p:sp>
      <p:pic>
        <p:nvPicPr>
          <p:cNvPr id="5" name="Content Placeholder 4" descr="Abb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83" r="-46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63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Plagiocephaly</a:t>
            </a:r>
          </a:p>
        </p:txBody>
      </p:sp>
      <p:pic>
        <p:nvPicPr>
          <p:cNvPr id="7" name="Content Placeholder 6" descr="plagiobaby_helmet_blu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r="23034"/>
          <a:stretch>
            <a:fillRect/>
          </a:stretch>
        </p:blipFill>
        <p:spPr>
          <a:xfrm>
            <a:off x="457200" y="1536700"/>
            <a:ext cx="3767138" cy="47275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Specific areas of infants head develop abnormally flat</a:t>
            </a:r>
          </a:p>
          <a:p>
            <a:r>
              <a:rPr lang="en-US" dirty="0"/>
              <a:t>More common in multiple or premature births </a:t>
            </a:r>
          </a:p>
          <a:p>
            <a:r>
              <a:rPr lang="en-US" dirty="0"/>
              <a:t>Usually resolves by 6 weeks – sleeping and sitting preferences may complicate this</a:t>
            </a:r>
          </a:p>
          <a:p>
            <a:r>
              <a:rPr lang="en-US" dirty="0"/>
              <a:t>Repositioning or helmet is general treatment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1976" y="6457120"/>
            <a:ext cx="4520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Price,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457120"/>
            <a:ext cx="3767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Plagiobaby</a:t>
            </a:r>
            <a:r>
              <a:rPr lang="en-US" sz="10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79205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Hemifacial Microsomia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Congenital </a:t>
            </a:r>
          </a:p>
          <a:p>
            <a:r>
              <a:rPr lang="en-US" dirty="0"/>
              <a:t>Tissues on one side of the face underdeveloped</a:t>
            </a:r>
          </a:p>
          <a:p>
            <a:r>
              <a:rPr lang="en-US" dirty="0"/>
              <a:t>Etiology is unclear</a:t>
            </a:r>
          </a:p>
          <a:p>
            <a:r>
              <a:rPr lang="en-US" dirty="0"/>
              <a:t>Treatment varies based on severity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6126480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CHOP EDU, 2020. </a:t>
            </a:r>
          </a:p>
        </p:txBody>
      </p:sp>
      <p:pic>
        <p:nvPicPr>
          <p:cNvPr id="8" name="Content Placeholder 7" descr="Hemifacial-Microsomi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8" r="24778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457199" y="6357312"/>
            <a:ext cx="3390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Delhicraniofacialsurgery.com</a:t>
            </a:r>
            <a:r>
              <a:rPr lang="en-US" sz="9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13486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Hemangioma</a:t>
            </a:r>
          </a:p>
        </p:txBody>
      </p:sp>
      <p:pic>
        <p:nvPicPr>
          <p:cNvPr id="5" name="Content Placeholder 4" descr="6-Figure3-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024" b="-7202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Bright red birth mark</a:t>
            </a:r>
          </a:p>
          <a:p>
            <a:r>
              <a:rPr lang="en-US" dirty="0"/>
              <a:t>Usually in first or second week of life</a:t>
            </a:r>
          </a:p>
          <a:p>
            <a:r>
              <a:rPr lang="en-US" dirty="0"/>
              <a:t>Compromised of blood vessels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26480"/>
            <a:ext cx="3284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Goldenberg et. al, 2016</a:t>
            </a:r>
          </a:p>
        </p:txBody>
      </p:sp>
    </p:spTree>
    <p:extLst>
      <p:ext uri="{BB962C8B-B14F-4D97-AF65-F5344CB8AC3E}">
        <p14:creationId xmlns:p14="http://schemas.microsoft.com/office/powerpoint/2010/main" val="180170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22960" r="16988" b="42738"/>
          <a:stretch>
            <a:fillRect/>
          </a:stretch>
        </p:blipFill>
        <p:spPr bwMode="auto">
          <a:xfrm>
            <a:off x="1066800" y="1143000"/>
            <a:ext cx="7010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9952" y="6233221"/>
            <a:ext cx="2779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Kummer</a:t>
            </a:r>
            <a:r>
              <a:rPr lang="en-US" sz="1000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209500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Anatomy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33600"/>
            <a:ext cx="8574086" cy="3992563"/>
          </a:xfrm>
        </p:spPr>
        <p:txBody>
          <a:bodyPr/>
          <a:lstStyle/>
          <a:p>
            <a:r>
              <a:rPr lang="en-US" dirty="0"/>
              <a:t>Nares (one is naris)</a:t>
            </a:r>
          </a:p>
          <a:p>
            <a:r>
              <a:rPr lang="en-US" dirty="0"/>
              <a:t>Upper lip – top is cupid’s bow</a:t>
            </a:r>
          </a:p>
          <a:p>
            <a:pPr lvl="1"/>
            <a:r>
              <a:rPr lang="en-US" dirty="0"/>
              <a:t>Vermilion – red portion of lip</a:t>
            </a:r>
          </a:p>
          <a:p>
            <a:r>
              <a:rPr lang="en-US" dirty="0" err="1"/>
              <a:t>Philtrum</a:t>
            </a:r>
            <a:r>
              <a:rPr lang="en-US" dirty="0"/>
              <a:t> – base of nose to upper lip (cupid’s bow)</a:t>
            </a:r>
          </a:p>
          <a:p>
            <a:r>
              <a:rPr lang="en-US" dirty="0"/>
              <a:t>Tubercle – prominent point of on upper lip – located at bottom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9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Deciduous (Baby) Teeth</a:t>
            </a:r>
          </a:p>
        </p:txBody>
      </p:sp>
      <p:pic>
        <p:nvPicPr>
          <p:cNvPr id="11" name="Content Placeholder 10" descr="MH_eruption_primary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7" b="-17707"/>
          <a:stretch>
            <a:fillRect/>
          </a:stretch>
        </p:blipFill>
        <p:spPr>
          <a:xfrm>
            <a:off x="151944" y="2444614"/>
            <a:ext cx="4094505" cy="368154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Permanent Teeth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5" b="-4555"/>
          <a:stretch>
            <a:fillRect/>
          </a:stretch>
        </p:blipFill>
        <p:spPr bwMode="auto">
          <a:xfrm>
            <a:off x="4419600" y="2590800"/>
            <a:ext cx="3932237" cy="3535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712646" y="6519333"/>
            <a:ext cx="2497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00" dirty="0"/>
              <a:t>American Dental Association, 2019</a:t>
            </a:r>
          </a:p>
        </p:txBody>
      </p:sp>
    </p:spTree>
    <p:extLst>
      <p:ext uri="{BB962C8B-B14F-4D97-AF65-F5344CB8AC3E}">
        <p14:creationId xmlns:p14="http://schemas.microsoft.com/office/powerpoint/2010/main" val="350824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Overview of Craniofacial Anomalies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38385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7" t="4564" b="56268"/>
          <a:stretch/>
        </p:blipFill>
        <p:spPr bwMode="auto">
          <a:xfrm>
            <a:off x="838200" y="1066800"/>
            <a:ext cx="6786563" cy="41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0156" y="6131639"/>
            <a:ext cx="27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1000" dirty="0" err="1"/>
              <a:t>Kummer</a:t>
            </a:r>
            <a:r>
              <a:rPr lang="en-US" sz="1000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6493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4842" r="15729" b="70229"/>
          <a:stretch/>
        </p:blipFill>
        <p:spPr bwMode="auto">
          <a:xfrm>
            <a:off x="914400" y="1219200"/>
            <a:ext cx="6934200" cy="399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8408" y="6098794"/>
            <a:ext cx="3746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/>
              <a:t>Kummer</a:t>
            </a:r>
            <a:r>
              <a:rPr lang="en-US" sz="900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26790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and Soft Palate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err="1"/>
              <a:t>Premaxilla</a:t>
            </a:r>
            <a:r>
              <a:rPr lang="en-US" dirty="0"/>
              <a:t> up to the incisive foramen </a:t>
            </a:r>
          </a:p>
          <a:p>
            <a:r>
              <a:rPr lang="en-US" dirty="0"/>
              <a:t>Primary Palate = </a:t>
            </a:r>
            <a:r>
              <a:rPr lang="en-US" dirty="0" err="1">
                <a:latin typeface="Arial" charset="0"/>
              </a:rPr>
              <a:t>premaxilla</a:t>
            </a:r>
            <a:r>
              <a:rPr lang="en-US" dirty="0">
                <a:latin typeface="Arial" charset="0"/>
              </a:rPr>
              <a:t>, alveolar ridge</a:t>
            </a:r>
          </a:p>
          <a:p>
            <a:r>
              <a:rPr lang="en-US" dirty="0">
                <a:latin typeface="Arial" charset="0"/>
              </a:rPr>
              <a:t>Secondary Palate = Incisive foramen to uvula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8440" r="15602" b="65638"/>
          <a:stretch/>
        </p:blipFill>
        <p:spPr bwMode="auto">
          <a:xfrm>
            <a:off x="457200" y="1746249"/>
            <a:ext cx="7818966" cy="326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4935" y="6262267"/>
            <a:ext cx="2175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900" dirty="0" err="1"/>
              <a:t>Kummer</a:t>
            </a:r>
            <a:r>
              <a:rPr lang="en-US" sz="900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94916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 of the Soft Palate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2654" y="6265333"/>
            <a:ext cx="250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1000" dirty="0"/>
              <a:t>Palmer, 1993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963089"/>
              </p:ext>
            </p:extLst>
          </p:nvPr>
        </p:nvGraphicFramePr>
        <p:xfrm>
          <a:off x="341313" y="2133600"/>
          <a:ext cx="7881686" cy="357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Muscle of Soft Palate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Levator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veli</a:t>
                      </a:r>
                      <a:r>
                        <a:rPr lang="en-US" dirty="0"/>
                        <a:t>)</a:t>
                      </a:r>
                      <a:r>
                        <a:rPr lang="en-US" baseline="0" dirty="0"/>
                        <a:t> Palatine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Pulls soft palate</a:t>
                      </a:r>
                      <a:r>
                        <a:rPr lang="en-US" baseline="0" dirty="0"/>
                        <a:t> up and back</a:t>
                      </a:r>
                      <a:r>
                        <a:rPr lang="en-US" dirty="0"/>
                        <a:t> to meet posterior pharyngeal wall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Tensor (</a:t>
                      </a:r>
                      <a:r>
                        <a:rPr lang="en-US" dirty="0" err="1"/>
                        <a:t>veli</a:t>
                      </a:r>
                      <a:r>
                        <a:rPr lang="en-US" dirty="0"/>
                        <a:t>) </a:t>
                      </a:r>
                      <a:r>
                        <a:rPr lang="en-US" dirty="0" err="1"/>
                        <a:t>Palantine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Tenses soft palate</a:t>
                      </a:r>
                    </a:p>
                    <a:p>
                      <a:r>
                        <a:rPr lang="en-US" dirty="0"/>
                        <a:t>Opens Eustachian tube during swallow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Uvula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Raises and shortens uvula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Glossopalatine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palatoglossus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Raises posterior portion of tongue</a:t>
                      </a:r>
                    </a:p>
                    <a:p>
                      <a:r>
                        <a:rPr lang="en-US" dirty="0"/>
                        <a:t>Depresses side of palate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Pharyngopalatine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Depresses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soft palate</a:t>
                      </a:r>
                    </a:p>
                    <a:p>
                      <a:r>
                        <a:rPr lang="en-US" dirty="0"/>
                        <a:t>Aides in elevation of larynx and pharynx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78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Motor and Sensory Nerves of the Palate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64460"/>
              </p:ext>
            </p:extLst>
          </p:nvPr>
        </p:nvGraphicFramePr>
        <p:xfrm>
          <a:off x="284163" y="2164080"/>
          <a:ext cx="76747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387">
                <a:tc>
                  <a:txBody>
                    <a:bodyPr/>
                    <a:lstStyle/>
                    <a:p>
                      <a:r>
                        <a:rPr lang="en-US" dirty="0"/>
                        <a:t>Motor Nerves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Sensory Nerves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87">
                <a:tc>
                  <a:txBody>
                    <a:bodyPr/>
                    <a:lstStyle/>
                    <a:p>
                      <a:r>
                        <a:rPr lang="en-US" dirty="0"/>
                        <a:t>Glossopharyngeal (IX)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Vagus</a:t>
                      </a:r>
                      <a:r>
                        <a:rPr lang="en-US" dirty="0"/>
                        <a:t> (X)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Vagus</a:t>
                      </a:r>
                      <a:r>
                        <a:rPr lang="en-US" dirty="0"/>
                        <a:t> (X)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Glossopharyngeal (IX)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Accessory (XI)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Trigeminal (V)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Facial (VII)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08320" y="6123944"/>
            <a:ext cx="2368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1000" dirty="0"/>
              <a:t>Palmer, 1993</a:t>
            </a:r>
          </a:p>
        </p:txBody>
      </p:sp>
    </p:spTree>
    <p:extLst>
      <p:ext uri="{BB962C8B-B14F-4D97-AF65-F5344CB8AC3E}">
        <p14:creationId xmlns:p14="http://schemas.microsoft.com/office/powerpoint/2010/main" val="2429551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6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orbel" charset="0"/>
              </a:rPr>
              <a:t>Impact of Maternal and Paternal Age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53450" cy="39925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Maternal Age</a:t>
            </a:r>
          </a:p>
          <a:p>
            <a:pPr lvl="1" eaLnBrk="1" hangingPunct="1"/>
            <a:r>
              <a:rPr lang="en-US">
                <a:latin typeface="Calibri" charset="0"/>
              </a:rPr>
              <a:t>Women born with all eggs – mature during puberty</a:t>
            </a:r>
          </a:p>
          <a:p>
            <a:pPr lvl="1" eaLnBrk="1" hangingPunct="1"/>
            <a:r>
              <a:rPr lang="en-US">
                <a:latin typeface="Calibri" charset="0"/>
              </a:rPr>
              <a:t>Over time fewer eggs available</a:t>
            </a:r>
          </a:p>
          <a:p>
            <a:pPr lvl="1" eaLnBrk="1" hangingPunct="1"/>
            <a:r>
              <a:rPr lang="en-US">
                <a:latin typeface="Calibri" charset="0"/>
              </a:rPr>
              <a:t>Egg age is same as chronological age</a:t>
            </a:r>
          </a:p>
          <a:p>
            <a:pPr lvl="1" eaLnBrk="1" hangingPunct="1"/>
            <a:r>
              <a:rPr lang="en-US">
                <a:latin typeface="Calibri" charset="0"/>
              </a:rPr>
              <a:t>Therefore, risk for chromosomal abnormality increases with age</a:t>
            </a:r>
          </a:p>
          <a:p>
            <a:pPr lvl="1" eaLnBrk="1" hangingPunct="1"/>
            <a:r>
              <a:rPr lang="en-US">
                <a:latin typeface="Calibri" charset="0"/>
              </a:rPr>
              <a:t>Difficulty with meiosis more likely</a:t>
            </a:r>
          </a:p>
          <a:p>
            <a:pPr eaLnBrk="1" hangingPunct="1"/>
            <a:r>
              <a:rPr lang="en-US">
                <a:latin typeface="Calibri" charset="0"/>
              </a:rPr>
              <a:t>Paternal</a:t>
            </a:r>
          </a:p>
          <a:p>
            <a:pPr lvl="1" eaLnBrk="1" hangingPunct="1"/>
            <a:r>
              <a:rPr lang="en-US">
                <a:latin typeface="Calibri" charset="0"/>
              </a:rPr>
              <a:t>New sperm continuously</a:t>
            </a:r>
          </a:p>
          <a:p>
            <a:pPr lvl="1" eaLnBrk="1" hangingPunct="1"/>
            <a:r>
              <a:rPr lang="en-US">
                <a:latin typeface="Calibri" charset="0"/>
              </a:rPr>
              <a:t>Over 45 increased risk for autosomal dominant conditions</a:t>
            </a:r>
          </a:p>
        </p:txBody>
      </p:sp>
    </p:spTree>
    <p:extLst>
      <p:ext uri="{BB962C8B-B14F-4D97-AF65-F5344CB8AC3E}">
        <p14:creationId xmlns:p14="http://schemas.microsoft.com/office/powerpoint/2010/main" val="2569677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 descr="180922-gender-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9" r="-14889"/>
          <a:stretch>
            <a:fillRect/>
          </a:stretch>
        </p:blipFill>
        <p:spPr>
          <a:xfrm>
            <a:off x="232009" y="1219200"/>
            <a:ext cx="8401050" cy="3992563"/>
          </a:xfrm>
        </p:spPr>
      </p:pic>
    </p:spTree>
    <p:extLst>
      <p:ext uri="{BB962C8B-B14F-4D97-AF65-F5344CB8AC3E}">
        <p14:creationId xmlns:p14="http://schemas.microsoft.com/office/powerpoint/2010/main" val="1094033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Gestation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53450" cy="39925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Pre-embryonic Stage – first two weeks</a:t>
            </a:r>
          </a:p>
          <a:p>
            <a:pPr eaLnBrk="1" hangingPunct="1"/>
            <a:r>
              <a:rPr lang="en-US">
                <a:latin typeface="Arial" charset="0"/>
              </a:rPr>
              <a:t>Embryo – weeks 3-8</a:t>
            </a:r>
          </a:p>
          <a:p>
            <a:pPr eaLnBrk="1" hangingPunct="1"/>
            <a:r>
              <a:rPr lang="en-US">
                <a:latin typeface="Arial" charset="0"/>
              </a:rPr>
              <a:t>Fetus –week 9 – birth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5715000" y="6400800"/>
            <a:ext cx="3200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/>
              <a:t>Moore, 1998</a:t>
            </a:r>
          </a:p>
        </p:txBody>
      </p:sp>
    </p:spTree>
    <p:extLst>
      <p:ext uri="{BB962C8B-B14F-4D97-AF65-F5344CB8AC3E}">
        <p14:creationId xmlns:p14="http://schemas.microsoft.com/office/powerpoint/2010/main" val="300952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"/>
            <a:ext cx="8534400" cy="12268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</a:rPr>
              <a:t>What is a Craniofacial Anomaly?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Cranio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– head = above eyelids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Facial – face = below eyelids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Anomaly = something that deviates from the norm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Craniofacial Anomaly = 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tructural and/or functional difference affecting the head (cranium) and/or face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Cleft Lip and/or Palate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is a 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raniofacial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isorder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Craniofacial Disorder does not have to be 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left Lip and/or palate</a:t>
            </a:r>
          </a:p>
        </p:txBody>
      </p:sp>
    </p:spTree>
    <p:extLst>
      <p:ext uri="{BB962C8B-B14F-4D97-AF65-F5344CB8AC3E}">
        <p14:creationId xmlns:p14="http://schemas.microsoft.com/office/powerpoint/2010/main" val="3801066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4 Stages of Embryological Development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7955160" cy="39925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Fertilization - 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Morula</a:t>
            </a:r>
            <a:r>
              <a:rPr lang="en-US" dirty="0">
                <a:latin typeface="Calibri" charset="0"/>
              </a:rPr>
              <a:t> -  rapid mitotic division to form mass of cells</a:t>
            </a:r>
          </a:p>
          <a:p>
            <a:pPr eaLnBrk="1" hangingPunct="1"/>
            <a:r>
              <a:rPr lang="en-US" dirty="0">
                <a:latin typeface="Calibri" charset="0"/>
              </a:rPr>
              <a:t>Blastocyst – mass of cells form this stage</a:t>
            </a:r>
          </a:p>
          <a:p>
            <a:pPr eaLnBrk="1" hangingPunct="1"/>
            <a:r>
              <a:rPr lang="en-US" dirty="0">
                <a:latin typeface="Calibri" charset="0"/>
              </a:rPr>
              <a:t>Implantation - Gastrula</a:t>
            </a:r>
          </a:p>
        </p:txBody>
      </p:sp>
    </p:spTree>
    <p:extLst>
      <p:ext uri="{BB962C8B-B14F-4D97-AF65-F5344CB8AC3E}">
        <p14:creationId xmlns:p14="http://schemas.microsoft.com/office/powerpoint/2010/main" val="66724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ch11f20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125"/>
          <a:stretch/>
        </p:blipFill>
        <p:spPr>
          <a:xfrm>
            <a:off x="477789" y="813539"/>
            <a:ext cx="7609286" cy="4961514"/>
          </a:xfr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039075" y="5757982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4" eaLnBrk="1" hangingPunct="1"/>
            <a:r>
              <a:rPr lang="en-US" sz="1000" dirty="0"/>
              <a:t>Gilbert</a:t>
            </a:r>
            <a:r>
              <a:rPr lang="en-US" sz="1800" dirty="0"/>
              <a:t>, </a:t>
            </a:r>
            <a:r>
              <a:rPr lang="en-US" sz="1000" dirty="0"/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3279254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slide_9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18326" r="10434" b="9552"/>
          <a:stretch/>
        </p:blipFill>
        <p:spPr>
          <a:xfrm>
            <a:off x="163455" y="264071"/>
            <a:ext cx="8106488" cy="5419754"/>
          </a:xfrm>
        </p:spPr>
      </p:pic>
      <p:sp>
        <p:nvSpPr>
          <p:cNvPr id="2" name="TextBox 1"/>
          <p:cNvSpPr txBox="1"/>
          <p:nvPr/>
        </p:nvSpPr>
        <p:spPr>
          <a:xfrm>
            <a:off x="5909495" y="6417122"/>
            <a:ext cx="22632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Moore, 1998</a:t>
            </a:r>
          </a:p>
        </p:txBody>
      </p:sp>
    </p:spTree>
    <p:extLst>
      <p:ext uri="{BB962C8B-B14F-4D97-AF65-F5344CB8AC3E}">
        <p14:creationId xmlns:p14="http://schemas.microsoft.com/office/powerpoint/2010/main" val="3534253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First Three Weeks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553450" cy="39925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Cellular disk made up of three layers – these will develop all tissues and organs in the body</a:t>
            </a:r>
          </a:p>
          <a:p>
            <a:pPr lvl="1" eaLnBrk="1" hangingPunct="1"/>
            <a:r>
              <a:rPr lang="en-US" sz="2600">
                <a:latin typeface="Arial" charset="0"/>
              </a:rPr>
              <a:t>Ectoderm  </a:t>
            </a:r>
          </a:p>
          <a:p>
            <a:pPr lvl="1" eaLnBrk="1" hangingPunct="1"/>
            <a:r>
              <a:rPr lang="en-US" sz="2600">
                <a:latin typeface="Arial" charset="0"/>
              </a:rPr>
              <a:t>Mesoderm </a:t>
            </a:r>
          </a:p>
          <a:p>
            <a:pPr lvl="1" eaLnBrk="1" hangingPunct="1"/>
            <a:r>
              <a:rPr lang="en-US" sz="2600">
                <a:latin typeface="Arial" charset="0"/>
              </a:rPr>
              <a:t>Endoderm</a:t>
            </a: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88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 descr="Differentiation-to-all-three-embryonic-germ-layers-and-subsequently-to-different-tissues-1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" r="-785"/>
          <a:stretch/>
        </p:blipFill>
        <p:spPr>
          <a:xfrm>
            <a:off x="490362" y="130444"/>
            <a:ext cx="7531463" cy="6014825"/>
          </a:xfrm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6432024" y="6324600"/>
            <a:ext cx="198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1000" dirty="0" err="1"/>
              <a:t>Hiens</a:t>
            </a:r>
            <a:r>
              <a:rPr lang="en-US" sz="1000" dirty="0"/>
              <a:t>, et al, 2004</a:t>
            </a:r>
          </a:p>
        </p:txBody>
      </p:sp>
    </p:spTree>
    <p:extLst>
      <p:ext uri="{BB962C8B-B14F-4D97-AF65-F5344CB8AC3E}">
        <p14:creationId xmlns:p14="http://schemas.microsoft.com/office/powerpoint/2010/main" val="3809219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Flexion Period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53450" cy="3992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Critical period beginning at end of third week 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Rapid growth in head and tail regions 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28 days – head and tail and midline folds – changing disc into more human form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43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18959" r="29488" b="39357"/>
          <a:stretch>
            <a:fillRect/>
          </a:stretch>
        </p:blipFill>
        <p:spPr bwMode="auto">
          <a:xfrm>
            <a:off x="1524000" y="990600"/>
            <a:ext cx="64008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32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3" descr="headEmbryoImage6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3" r="-17802"/>
          <a:stretch/>
        </p:blipFill>
        <p:spPr>
          <a:xfrm>
            <a:off x="1054870" y="84559"/>
            <a:ext cx="6652139" cy="6696907"/>
          </a:xfrm>
        </p:spPr>
      </p:pic>
    </p:spTree>
    <p:extLst>
      <p:ext uri="{BB962C8B-B14F-4D97-AF65-F5344CB8AC3E}">
        <p14:creationId xmlns:p14="http://schemas.microsoft.com/office/powerpoint/2010/main" val="452828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headEmbryoImag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3" y="704364"/>
            <a:ext cx="7486303" cy="563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6019800" y="6553200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 eaLnBrk="1" hangingPunct="1"/>
            <a:r>
              <a:rPr lang="en-US" sz="1000"/>
              <a:t>Duke.edu, 2011</a:t>
            </a:r>
          </a:p>
        </p:txBody>
      </p:sp>
    </p:spTree>
    <p:extLst>
      <p:ext uri="{BB962C8B-B14F-4D97-AF65-F5344CB8AC3E}">
        <p14:creationId xmlns:p14="http://schemas.microsoft.com/office/powerpoint/2010/main" val="1340343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" charset="0"/>
              </a:rPr>
              <a:t>Formation of Palate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77250" cy="3992563"/>
          </a:xfrm>
        </p:spPr>
        <p:txBody>
          <a:bodyPr rtlCol="0">
            <a:normAutofit fontScale="92500" lnSpcReduction="20000"/>
          </a:bodyPr>
          <a:lstStyle/>
          <a:p>
            <a:pPr>
              <a:buClr>
                <a:schemeClr val="bg1">
                  <a:lumMod val="6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Tongue grows rapidly – fills oral spaces – pushes into nasal cavity</a:t>
            </a: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From maxillary processes form palatal shelves </a:t>
            </a: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Shelves in vertical position on either side of tongue</a:t>
            </a: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7-8</a:t>
            </a:r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 week –  downward growth of mandible -tongue drops – shelves horizontal above tongue </a:t>
            </a: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Shelves grow toward each other</a:t>
            </a: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Fusion anterior to posterior</a:t>
            </a:r>
          </a:p>
          <a:p>
            <a:pPr>
              <a:buClr>
                <a:schemeClr val="bg1">
                  <a:lumMod val="6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rPr>
              <a:t>12 weeks – complete fusion of hard and soft palate with final closure of uvula</a:t>
            </a:r>
          </a:p>
        </p:txBody>
      </p:sp>
    </p:spTree>
    <p:extLst>
      <p:ext uri="{BB962C8B-B14F-4D97-AF65-F5344CB8AC3E}">
        <p14:creationId xmlns:p14="http://schemas.microsoft.com/office/powerpoint/2010/main" val="288717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Common: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Cleft lip and/or palate</a:t>
            </a:r>
          </a:p>
          <a:p>
            <a:r>
              <a:rPr lang="en-US" dirty="0"/>
              <a:t>Craniosynostosis</a:t>
            </a:r>
          </a:p>
          <a:p>
            <a:r>
              <a:rPr lang="en-US" dirty="0"/>
              <a:t>Plagiocephaly</a:t>
            </a:r>
          </a:p>
          <a:p>
            <a:r>
              <a:rPr lang="en-US" dirty="0"/>
              <a:t>Hemifacial Microsomia</a:t>
            </a:r>
          </a:p>
          <a:p>
            <a:r>
              <a:rPr lang="en-US" dirty="0"/>
              <a:t>Hemangioma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89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F760C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2" r="29044" b="45386"/>
          <a:stretch>
            <a:fillRect/>
          </a:stretch>
        </p:blipFill>
        <p:spPr bwMode="auto">
          <a:xfrm>
            <a:off x="228600" y="381000"/>
            <a:ext cx="73914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1600200" y="6096000"/>
            <a:ext cx="662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From Bzoch, KR, Williams WN.  Introduction, rationale, principles, and related basic embryology and anatomy.  In:  Bzoch KR.  Communicative disorders related to cleft lip and palate.  Boston: Little, Brown, 1979:11.</a:t>
            </a:r>
          </a:p>
        </p:txBody>
      </p:sp>
    </p:spTree>
    <p:extLst>
      <p:ext uri="{BB962C8B-B14F-4D97-AF65-F5344CB8AC3E}">
        <p14:creationId xmlns:p14="http://schemas.microsoft.com/office/powerpoint/2010/main" val="1573666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What Can Go Wrong?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53450" cy="39925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Number of Factors</a:t>
            </a:r>
          </a:p>
          <a:p>
            <a:pPr lvl="1" eaLnBrk="1" hangingPunct="1"/>
            <a:r>
              <a:rPr lang="en-US">
                <a:latin typeface="Arial" charset="0"/>
              </a:rPr>
              <a:t>Cell death or degeneration</a:t>
            </a:r>
          </a:p>
          <a:p>
            <a:pPr lvl="1" eaLnBrk="1" hangingPunct="1"/>
            <a:r>
              <a:rPr lang="en-US">
                <a:latin typeface="Arial" charset="0"/>
              </a:rPr>
              <a:t>Failure of fusion to occur</a:t>
            </a:r>
          </a:p>
          <a:p>
            <a:pPr lvl="1" eaLnBrk="1" hangingPunct="1"/>
            <a:r>
              <a:rPr lang="en-US">
                <a:latin typeface="Arial" charset="0"/>
              </a:rPr>
              <a:t>Inadequate migration</a:t>
            </a:r>
          </a:p>
          <a:p>
            <a:pPr lvl="1" eaLnBrk="1" hangingPunct="1"/>
            <a:r>
              <a:rPr lang="en-US">
                <a:latin typeface="Arial" charset="0"/>
              </a:rPr>
              <a:t>Genetic Mutation</a:t>
            </a:r>
          </a:p>
          <a:p>
            <a:pPr lvl="1" eaLnBrk="1" hangingPunct="1"/>
            <a:r>
              <a:rPr lang="en-US">
                <a:latin typeface="Arial" charset="0"/>
              </a:rPr>
              <a:t>Chromosomal abnormalities</a:t>
            </a:r>
          </a:p>
          <a:p>
            <a:pPr lvl="1" eaLnBrk="1" hangingPunct="1"/>
            <a:r>
              <a:rPr lang="en-US">
                <a:latin typeface="Arial" charset="0"/>
              </a:rPr>
              <a:t>Environmental – smoke, alcohol, medication , viruses, lack of folic acid</a:t>
            </a:r>
          </a:p>
          <a:p>
            <a:pPr lvl="1" eaLnBrk="1" hangingPunct="1"/>
            <a:r>
              <a:rPr lang="en-US">
                <a:latin typeface="Arial" charset="0"/>
              </a:rPr>
              <a:t>Maternal age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5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Cleft Lip and/or Palate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Clefts of any type = 1 in 700 live births (WHO, 2001)</a:t>
            </a:r>
          </a:p>
          <a:p>
            <a:pPr marL="114300" indent="0">
              <a:buNone/>
            </a:pPr>
            <a:endParaRPr lang="en-US" dirty="0"/>
          </a:p>
          <a:p>
            <a:pPr marL="342900" lvl="1">
              <a:buClr>
                <a:schemeClr val="accent1"/>
              </a:buClr>
            </a:pPr>
            <a:r>
              <a:rPr lang="en-US" dirty="0"/>
              <a:t>Parker et. al., 2010 - CL +/ - Palate second most common birth defect in US</a:t>
            </a:r>
          </a:p>
          <a:p>
            <a:pPr lvl="1"/>
            <a:r>
              <a:rPr lang="en-US" dirty="0"/>
              <a:t>1 in 940 births</a:t>
            </a:r>
          </a:p>
          <a:p>
            <a:pPr lvl="1"/>
            <a:r>
              <a:rPr lang="en-US" dirty="0"/>
              <a:t>4437 cases per year</a:t>
            </a:r>
          </a:p>
          <a:p>
            <a:endParaRPr lang="en-US" dirty="0"/>
          </a:p>
          <a:p>
            <a:r>
              <a:rPr lang="en-US" dirty="0"/>
              <a:t>Isolated Cleft less common – 1 in 1574 births (Parker et. al., 2010)</a:t>
            </a:r>
          </a:p>
          <a:p>
            <a:r>
              <a:rPr lang="en-US" dirty="0"/>
              <a:t>Isolated more frequently found in females ratio 2:1</a:t>
            </a:r>
          </a:p>
          <a:p>
            <a:r>
              <a:rPr lang="en-US" dirty="0"/>
              <a:t>2:1 male to female ratio for CL +/- Palate (</a:t>
            </a:r>
            <a:r>
              <a:rPr lang="en-US" dirty="0" err="1"/>
              <a:t>Mossey</a:t>
            </a:r>
            <a:r>
              <a:rPr lang="en-US" dirty="0"/>
              <a:t>, et. al, 2009)</a:t>
            </a:r>
          </a:p>
        </p:txBody>
      </p:sp>
    </p:spTree>
    <p:extLst>
      <p:ext uri="{BB962C8B-B14F-4D97-AF65-F5344CB8AC3E}">
        <p14:creationId xmlns:p14="http://schemas.microsoft.com/office/powerpoint/2010/main" val="30297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8" y="197688"/>
            <a:ext cx="8096676" cy="475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98" y="4950459"/>
            <a:ext cx="77845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© Copyright/License - Open Access</a:t>
            </a:r>
          </a:p>
          <a:p>
            <a:r>
              <a:rPr lang="en-US" b="1" dirty="0"/>
              <a:t>Figure 1</a:t>
            </a:r>
            <a:r>
              <a:rPr lang="en-US" dirty="0"/>
              <a:t>: Representation of the most common types of cleft affecting the palate. (a) Unilateral cleft lip with alveolar involvement; (b) bilateral cleft lip with alveolar involvement; (c) unilateral cleft lip associated with cleft palate; (d) bilateral cleft lip and palate; (e) cleft palate only (© Copyright </a:t>
            </a:r>
            <a:r>
              <a:rPr lang="en-US" dirty="0" err="1"/>
              <a:t>Brito</a:t>
            </a:r>
            <a:r>
              <a:rPr lang="en-US" dirty="0"/>
              <a:t>, </a:t>
            </a:r>
            <a:r>
              <a:rPr lang="en-US" dirty="0" err="1"/>
              <a:t>Meira</a:t>
            </a:r>
            <a:r>
              <a:rPr lang="en-US" dirty="0"/>
              <a:t>, Kobayashi, &amp; </a:t>
            </a:r>
            <a:r>
              <a:rPr lang="en-US" dirty="0" err="1"/>
              <a:t>Passos-Bueno</a:t>
            </a:r>
            <a:r>
              <a:rPr lang="en-US" dirty="0"/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val="260652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Submucous Cleft Palate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Occult (hidden)</a:t>
            </a:r>
          </a:p>
          <a:p>
            <a:r>
              <a:rPr lang="en-US" dirty="0"/>
              <a:t>1910 Kelly described the “Classic Triad”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Notch in posterior border of hard palate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Translucent zone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Bifid uvula</a:t>
            </a:r>
          </a:p>
          <a:p>
            <a:r>
              <a:rPr lang="en-US" dirty="0"/>
              <a:t>Garcia, et. al, 1988 went further</a:t>
            </a:r>
          </a:p>
          <a:p>
            <a:pPr lvl="1"/>
            <a:r>
              <a:rPr lang="en-US" dirty="0"/>
              <a:t>Not all three have to be present (2 out of 3)</a:t>
            </a:r>
          </a:p>
          <a:p>
            <a:pPr lvl="1"/>
            <a:r>
              <a:rPr lang="en-US" dirty="0"/>
              <a:t>Added:</a:t>
            </a:r>
          </a:p>
          <a:p>
            <a:pPr lvl="2"/>
            <a:r>
              <a:rPr lang="en-US" dirty="0"/>
              <a:t>Short plate </a:t>
            </a:r>
          </a:p>
          <a:p>
            <a:pPr lvl="2"/>
            <a:r>
              <a:rPr lang="en-US" dirty="0" err="1"/>
              <a:t>Hypoplastic</a:t>
            </a:r>
            <a:r>
              <a:rPr lang="en-US" dirty="0"/>
              <a:t> (under or incomplete development ) uvula </a:t>
            </a:r>
          </a:p>
        </p:txBody>
      </p:sp>
    </p:spTree>
    <p:extLst>
      <p:ext uri="{BB962C8B-B14F-4D97-AF65-F5344CB8AC3E}">
        <p14:creationId xmlns:p14="http://schemas.microsoft.com/office/powerpoint/2010/main" val="376038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Grames</a:t>
            </a:r>
            <a:r>
              <a:rPr lang="en-US" dirty="0"/>
              <a:t> and Patel (2016)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17" b="2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986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Submucous Cleft Palate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“Hidden”</a:t>
            </a:r>
          </a:p>
          <a:p>
            <a:r>
              <a:rPr lang="en-US" dirty="0"/>
              <a:t>Reiter, et. al,</a:t>
            </a:r>
          </a:p>
          <a:p>
            <a:pPr lvl="1"/>
            <a:r>
              <a:rPr lang="en-US" dirty="0"/>
              <a:t>439 patients Symptomatic for a submucous cleft palate </a:t>
            </a:r>
          </a:p>
          <a:p>
            <a:pPr lvl="2"/>
            <a:r>
              <a:rPr lang="en-US" dirty="0"/>
              <a:t>51% </a:t>
            </a:r>
            <a:r>
              <a:rPr lang="en-US" dirty="0" err="1"/>
              <a:t>hypernasal</a:t>
            </a:r>
            <a:endParaRPr lang="en-US" dirty="0"/>
          </a:p>
          <a:p>
            <a:pPr lvl="2"/>
            <a:r>
              <a:rPr lang="en-US" dirty="0"/>
              <a:t>45% Conductive hearing loss</a:t>
            </a:r>
          </a:p>
          <a:p>
            <a:pPr lvl="2"/>
            <a:r>
              <a:rPr lang="en-US" dirty="0"/>
              <a:t>59% bifid uvula</a:t>
            </a:r>
          </a:p>
        </p:txBody>
      </p:sp>
    </p:spTree>
    <p:extLst>
      <p:ext uri="{BB962C8B-B14F-4D97-AF65-F5344CB8AC3E}">
        <p14:creationId xmlns:p14="http://schemas.microsoft.com/office/powerpoint/2010/main" val="385095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2949</TotalTime>
  <Words>1066</Words>
  <Application>Microsoft Office PowerPoint</Application>
  <PresentationFormat>On-screen Show (4:3)</PresentationFormat>
  <Paragraphs>177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</vt:lpstr>
      <vt:lpstr>Corbel</vt:lpstr>
      <vt:lpstr>Wingdings</vt:lpstr>
      <vt:lpstr>Adjacency</vt:lpstr>
      <vt:lpstr>  2020 CASHA Workshop  Cleft Palate and VPI:  Overview, Assessment and Treatment</vt:lpstr>
      <vt:lpstr>Overview of Craniofacial Anomalies</vt:lpstr>
      <vt:lpstr>What is a Craniofacial Anomaly?</vt:lpstr>
      <vt:lpstr>More Common:</vt:lpstr>
      <vt:lpstr>Cleft Lip and/or Palate</vt:lpstr>
      <vt:lpstr>PowerPoint Presentation</vt:lpstr>
      <vt:lpstr>Submucous Cleft Palate</vt:lpstr>
      <vt:lpstr>Grames and Patel (2016)</vt:lpstr>
      <vt:lpstr>Submucous Cleft Palate</vt:lpstr>
      <vt:lpstr>Craniosynostosis</vt:lpstr>
      <vt:lpstr>Craniosynostosis</vt:lpstr>
      <vt:lpstr>Craniosynostosis </vt:lpstr>
      <vt:lpstr>Plagiocephaly</vt:lpstr>
      <vt:lpstr>Hemifacial Microsomia</vt:lpstr>
      <vt:lpstr>Hemangioma</vt:lpstr>
      <vt:lpstr>Anatomy Review</vt:lpstr>
      <vt:lpstr>PowerPoint Presentation</vt:lpstr>
      <vt:lpstr>Facial Anatomy  </vt:lpstr>
      <vt:lpstr>Teeth</vt:lpstr>
      <vt:lpstr>PowerPoint Presentation</vt:lpstr>
      <vt:lpstr>PowerPoint Presentation</vt:lpstr>
      <vt:lpstr>Hard and Soft Palate</vt:lpstr>
      <vt:lpstr>PowerPoint Presentation</vt:lpstr>
      <vt:lpstr>Muscles of the Soft Palate</vt:lpstr>
      <vt:lpstr>Motor and Sensory Nerves of the Palate</vt:lpstr>
      <vt:lpstr>Embryology</vt:lpstr>
      <vt:lpstr>Impact of Maternal and Paternal Age</vt:lpstr>
      <vt:lpstr>PowerPoint Presentation</vt:lpstr>
      <vt:lpstr>Gestation</vt:lpstr>
      <vt:lpstr>4 Stages of Embryological Development</vt:lpstr>
      <vt:lpstr>PowerPoint Presentation</vt:lpstr>
      <vt:lpstr>PowerPoint Presentation</vt:lpstr>
      <vt:lpstr>First Three Weeks</vt:lpstr>
      <vt:lpstr>PowerPoint Presentation</vt:lpstr>
      <vt:lpstr>Flexion Period</vt:lpstr>
      <vt:lpstr>PowerPoint Presentation</vt:lpstr>
      <vt:lpstr>PowerPoint Presentation</vt:lpstr>
      <vt:lpstr>PowerPoint Presentation</vt:lpstr>
      <vt:lpstr>Formation of Palate</vt:lpstr>
      <vt:lpstr>PowerPoint Presentation</vt:lpstr>
      <vt:lpstr>What Can Go Wrong?</vt:lpstr>
    </vt:vector>
  </TitlesOfParts>
  <Company>The College of Saint Rose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CASHA Workshop  Cleft Lip and Palate  and Associated Syndromes</dc:title>
  <dc:creator>Jackie Klein</dc:creator>
  <cp:lastModifiedBy>Meagan Collins</cp:lastModifiedBy>
  <cp:revision>34</cp:revision>
  <dcterms:created xsi:type="dcterms:W3CDTF">2020-10-23T15:55:02Z</dcterms:created>
  <dcterms:modified xsi:type="dcterms:W3CDTF">2020-10-26T13:42:58Z</dcterms:modified>
</cp:coreProperties>
</file>