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308" r:id="rId6"/>
    <p:sldId id="260" r:id="rId7"/>
    <p:sldId id="262" r:id="rId8"/>
    <p:sldId id="309" r:id="rId9"/>
    <p:sldId id="263" r:id="rId10"/>
    <p:sldId id="264" r:id="rId11"/>
    <p:sldId id="310" r:id="rId12"/>
    <p:sldId id="265" r:id="rId13"/>
    <p:sldId id="31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12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40" autoAdjust="0"/>
    <p:restoredTop sz="94709" autoAdjust="0"/>
  </p:normalViewPr>
  <p:slideViewPr>
    <p:cSldViewPr>
      <p:cViewPr>
        <p:scale>
          <a:sx n="75" d="100"/>
          <a:sy n="75" d="100"/>
        </p:scale>
        <p:origin x="-248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7D07-3789-465A-8BFB-5340A3EE0670}" type="datetimeFigureOut">
              <a:rPr lang="en-US" smtClean="0"/>
              <a:pPr/>
              <a:t>17/02/2014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BAB8-BFCF-4813-BC1F-B3C61CD3B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6324600" cy="83819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67000"/>
            <a:ext cx="6248400" cy="4572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111750" cy="4633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5410200"/>
            <a:ext cx="4038600" cy="3048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47800"/>
            <a:ext cx="4038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38600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410200"/>
            <a:ext cx="4038600" cy="3048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848600" cy="18287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3352800"/>
            <a:ext cx="3733800" cy="2590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0" y="4876800"/>
            <a:ext cx="1600200" cy="9906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kumimoji="1" lang="en-US" sz="16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sz="1600"/>
            </a:lvl2pPr>
          </a:lstStyle>
          <a:p>
            <a:pPr lvl="0"/>
            <a:r>
              <a:rPr kumimoji="1" lang="en-US" sz="1600" b="1" dirty="0" smtClean="0">
                <a:latin typeface="Arial" charset="0"/>
              </a:rPr>
              <a:t>Insert caption</a:t>
            </a:r>
            <a:endParaRPr kumimoji="1" lang="en-US" sz="1600" dirty="0">
              <a:latin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>
          <a:xfrm>
            <a:off x="1066800" y="1524000"/>
            <a:ext cx="7010400" cy="39624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768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Common Eye</a:t>
            </a:r>
            <a:r>
              <a:rPr lang="en-US" sz="1300" b="1" baseline="0" dirty="0" smtClean="0">
                <a:latin typeface="Arial" pitchFamily="34" charset="0"/>
                <a:cs typeface="Arial" pitchFamily="34" charset="0"/>
              </a:rPr>
              <a:t> Conditions in Children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4" r:id="rId6"/>
    <p:sldLayoutId id="2147483655" r:id="rId7"/>
    <p:sldLayoutId id="2147483651" r:id="rId8"/>
    <p:sldLayoutId id="2147483653" r:id="rId9"/>
    <p:sldLayoutId id="2147483656" r:id="rId10"/>
    <p:sldLayoutId id="2147483657" r:id="rId11"/>
  </p:sldLayoutIdLst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5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1" Type="http://schemas.microsoft.com/office/2007/relationships/media" Target="file://localhost/Users/mvempali/Desktop/Presentation/Eye%20Over%20Time/Common%20Eye%20Conditions%20in%20Children/Hyperopia.wmv" TargetMode="External"/><Relationship Id="rId2" Type="http://schemas.openxmlformats.org/officeDocument/2006/relationships/video" Target="file://localhost/Users/mvempali/Desktop/Presentation/Eye%20Over%20Time/Common%20Eye%20Conditions%20in%20Children/Hyperopia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file://localhost/Users/mvempali/Desktop/Presentation/Eye%20Over%20Time/Common%20Eye%20Conditions%20in%20Children/Astigmatism.wmv" TargetMode="External"/><Relationship Id="rId2" Type="http://schemas.openxmlformats.org/officeDocument/2006/relationships/video" Target="file://localhost/Users/mvempali/Desktop/Presentation/Eye%20Over%20Time/Common%20Eye%20Conditions%20in%20Children/Astigmatism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5.png"/><Relationship Id="rId1" Type="http://schemas.microsoft.com/office/2007/relationships/media" Target="file://localhost/Users/mvempali/Desktop/Presentation/Eye%20Over%20Time/Common%20Eye%20Conditions%20in%20Children/Drainage%20System.wmv" TargetMode="External"/><Relationship Id="rId2" Type="http://schemas.openxmlformats.org/officeDocument/2006/relationships/video" Target="file://localhost/Users/mvempali/Desktop/Presentation/Eye%20Over%20Time/Common%20Eye%20Conditions%20in%20Children/Drainage%20System.wmv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1" Type="http://schemas.microsoft.com/office/2007/relationships/media" Target="file://localhost/Users/mvempali/Desktop/Presentation/Eye%20Over%20Time/Common%20Eye%20Conditions%20in%20Children/How_Eye_Sees.wmv" TargetMode="External"/><Relationship Id="rId2" Type="http://schemas.openxmlformats.org/officeDocument/2006/relationships/video" Target="file://localhost/Users/mvempali/Desktop/Presentation/Eye%20Over%20Time/Common%20Eye%20Conditions%20in%20Children/How_Eye_Sees.wmv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1" Type="http://schemas.microsoft.com/office/2007/relationships/media" Target="file://localhost/Users/mvempali/Desktop/Presentation/Eye%20Over%20Time/Common%20Eye%20Conditions%20in%20Children/Myopia.wmv" TargetMode="External"/><Relationship Id="rId2" Type="http://schemas.openxmlformats.org/officeDocument/2006/relationships/video" Target="file://localhost/Users/mvempali/Desktop/Presentation/Eye%20Over%20Time/Common%20Eye%20Conditions%20in%20Children/Myopia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8486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Common Eye Conditions in Children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Madhav Vempali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77000" y="6027415"/>
            <a:ext cx="220980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>
              <a:spcBef>
                <a:spcPts val="500"/>
              </a:spcBef>
            </a:pPr>
            <a:r>
              <a:rPr kumimoji="1" lang="en-US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Vempali Medical Ltd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Refractive errors</a:t>
            </a: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Hyperopia</a:t>
            </a:r>
            <a:r>
              <a:rPr lang="en-US" dirty="0" smtClean="0"/>
              <a:t>:</a:t>
            </a:r>
          </a:p>
          <a:p>
            <a:r>
              <a:rPr lang="en-US" dirty="0" smtClean="0"/>
              <a:t>Most children are farsighted, yet do not experience blurry vision.  </a:t>
            </a:r>
          </a:p>
          <a:p>
            <a:r>
              <a:rPr lang="en-US" dirty="0" smtClean="0"/>
              <a:t>With focusing (accommodation), children’s eyes are able to bend light rays and place them directly on the retina. </a:t>
            </a:r>
          </a:p>
          <a:p>
            <a:r>
              <a:rPr lang="en-US" dirty="0" smtClean="0"/>
              <a:t>As long as farsightedness is not too severe, hyperopic children will have clear vision for distance and near.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D73F759A-7FE1-48D3-A6E1-8D1CA91E35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Hyperopia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Refractive errors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1910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Astigmatism:</a:t>
            </a:r>
          </a:p>
          <a:p>
            <a:r>
              <a:rPr lang="en-US" dirty="0" smtClean="0"/>
              <a:t>The front of the eye is shaped more like a football than a basketball.</a:t>
            </a:r>
          </a:p>
          <a:p>
            <a:r>
              <a:rPr lang="en-US" dirty="0" smtClean="0"/>
              <a:t>Both near and far objects appear blurry. </a:t>
            </a:r>
          </a:p>
          <a:p>
            <a:r>
              <a:rPr lang="en-US" dirty="0" smtClean="0"/>
              <a:t>A child with myopia or </a:t>
            </a:r>
            <a:r>
              <a:rPr lang="en-US" dirty="0" err="1" smtClean="0"/>
              <a:t>hyperopia</a:t>
            </a:r>
            <a:r>
              <a:rPr lang="en-US" dirty="0" smtClean="0"/>
              <a:t> can also have astigmatism.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197F329-CD06-44B5-93FA-3BF5ACF376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5257800" y="4191000"/>
            <a:ext cx="19050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 algn="ctr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Astigmatism</a:t>
            </a:r>
          </a:p>
        </p:txBody>
      </p:sp>
      <p:pic>
        <p:nvPicPr>
          <p:cNvPr id="195593" name="Picture 9" descr="G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7338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/>
      <p:bldP spid="1955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Astigmatism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Astigmatism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Refractive errors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810000" cy="4343400"/>
          </a:xfrm>
        </p:spPr>
        <p:txBody>
          <a:bodyPr/>
          <a:lstStyle/>
          <a:p>
            <a:r>
              <a:rPr lang="en-US" dirty="0" smtClean="0"/>
              <a:t>Eyeglasses commonly correct refractive errors that cause blurry vision by refocusing light rays onto the retina.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B6D1C05-7B54-4E67-B8E9-D6E9F66C15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5486400" y="5105400"/>
            <a:ext cx="3276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buClr>
                <a:schemeClr val="tx1"/>
              </a:buClr>
              <a:buFont typeface="Times"/>
              <a:buNone/>
            </a:pPr>
            <a:r>
              <a:rPr kumimoji="0" lang="en-US" sz="1600" b="1" dirty="0" smtClean="0">
                <a:latin typeface="Arial" charset="0"/>
              </a:rPr>
              <a:t>Glasses </a:t>
            </a:r>
            <a:r>
              <a:rPr kumimoji="0" lang="en-US" sz="1600" b="1" dirty="0">
                <a:latin typeface="Arial" charset="0"/>
              </a:rPr>
              <a:t>must fit well, as many children will need to wear them all the time</a:t>
            </a:r>
            <a:endParaRPr kumimoji="0" lang="en-US" sz="1600" dirty="0">
              <a:latin typeface="Arial" charset="0"/>
            </a:endParaRPr>
          </a:p>
        </p:txBody>
      </p:sp>
      <p:pic>
        <p:nvPicPr>
          <p:cNvPr id="196614" name="Picture 6" descr="D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2867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1" build="p"/>
      <p:bldP spid="1966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Refractive errors</a:t>
            </a: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older children may be candidates for contact lenses (discuss with your ophthalmologist). </a:t>
            </a:r>
          </a:p>
          <a:p>
            <a:r>
              <a:rPr lang="en-US" dirty="0" smtClean="0"/>
              <a:t>There is no scientific evidence to suggest that eye exercises or vitamins can prevent or cure refractive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4F467B0-D5D4-454C-A353-61DA59FD1A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Warning signs in children</a:t>
            </a: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usually don’t complain about their eyesight; watch for the following signs: </a:t>
            </a:r>
          </a:p>
          <a:p>
            <a:pPr lvl="1"/>
            <a:r>
              <a:rPr lang="en-US" dirty="0" smtClean="0"/>
              <a:t>any misalignment of the eyes, even if intermittent</a:t>
            </a:r>
          </a:p>
          <a:p>
            <a:pPr lvl="1"/>
            <a:r>
              <a:rPr lang="en-US" dirty="0" smtClean="0"/>
              <a:t>persistent head turn</a:t>
            </a:r>
          </a:p>
          <a:p>
            <a:pPr lvl="1"/>
            <a:r>
              <a:rPr lang="en-US" dirty="0" smtClean="0"/>
              <a:t>a jiggle (</a:t>
            </a:r>
            <a:r>
              <a:rPr lang="en-US" dirty="0" err="1" smtClean="0"/>
              <a:t>nystagmus</a:t>
            </a:r>
            <a:r>
              <a:rPr lang="en-US" dirty="0" smtClean="0"/>
              <a:t>) in one or both eyes</a:t>
            </a:r>
          </a:p>
          <a:p>
            <a:pPr lvl="1"/>
            <a:r>
              <a:rPr lang="en-US" dirty="0" smtClean="0"/>
              <a:t>unusual sensitivity to light</a:t>
            </a:r>
          </a:p>
          <a:p>
            <a:pPr lvl="1"/>
            <a:r>
              <a:rPr lang="en-US" dirty="0" smtClean="0"/>
              <a:t>frequent rubbing of the eyes</a:t>
            </a:r>
          </a:p>
          <a:p>
            <a:pPr lvl="1"/>
            <a:r>
              <a:rPr lang="en-US" dirty="0" smtClean="0"/>
              <a:t>redness or discharge of the eyes</a:t>
            </a:r>
          </a:p>
          <a:p>
            <a:pPr lvl="1"/>
            <a:r>
              <a:rPr lang="en-US" dirty="0" smtClean="0"/>
              <a:t>tearing</a:t>
            </a:r>
          </a:p>
          <a:p>
            <a:pPr lvl="1"/>
            <a:r>
              <a:rPr lang="en-US" dirty="0" smtClean="0"/>
              <a:t>squinting</a:t>
            </a:r>
          </a:p>
          <a:p>
            <a:pPr lvl="1"/>
            <a:r>
              <a:rPr lang="en-US" dirty="0" smtClean="0"/>
              <a:t>droopy eyelid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1436998-6B04-4195-A39C-2516247E7B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Warning signs in children</a:t>
            </a: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see these signs, speak with your pediatrician and arrange for a comprehensive eye exam by an ophthalmologist.</a:t>
            </a:r>
          </a:p>
          <a:p>
            <a:r>
              <a:rPr lang="en-US" dirty="0" smtClean="0"/>
              <a:t>If you have any family history of </a:t>
            </a:r>
            <a:r>
              <a:rPr lang="en-US" dirty="0" err="1" smtClean="0"/>
              <a:t>amblyopia</a:t>
            </a:r>
            <a:r>
              <a:rPr lang="en-US" dirty="0" smtClean="0"/>
              <a:t>, strabismus, blindness or wearing thick glasses, your child should visit an ophthalmologist (Eye M.D.).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FD8B10EA-FA68-4E59-B6C2-1A16F2BD2D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 screening for children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children 3 to 3 ½ years old should have their vision checked by pediatrician/family practitioner/individual trained in vision assessment of preschool children.</a:t>
            </a:r>
          </a:p>
          <a:p>
            <a:r>
              <a:rPr lang="en-US" dirty="0" smtClean="0"/>
              <a:t>Most physicians test vision as part of a child’s medical examination.  </a:t>
            </a:r>
          </a:p>
          <a:p>
            <a:r>
              <a:rPr lang="en-US" dirty="0" smtClean="0"/>
              <a:t>Any child who fails vision screening should have a complete eye exam by an ophthalmologist.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D9FD11C-8A93-4C54-9685-B4E14FCCA1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 screening for children</a:t>
            </a: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ophthalmologist should examine your child’s eyes earlier than age 3 if there is:</a:t>
            </a:r>
          </a:p>
          <a:p>
            <a:pPr lvl="1"/>
            <a:r>
              <a:rPr lang="en-US" dirty="0" smtClean="0"/>
              <a:t>a family history of strabismus (misaligned eyes) or </a:t>
            </a:r>
            <a:r>
              <a:rPr lang="en-US" dirty="0" err="1" smtClean="0"/>
              <a:t>amblyopia</a:t>
            </a:r>
            <a:r>
              <a:rPr lang="en-US" dirty="0" smtClean="0"/>
              <a:t> (“lazy eye”); or</a:t>
            </a:r>
          </a:p>
          <a:p>
            <a:pPr lvl="1"/>
            <a:r>
              <a:rPr lang="en-US" dirty="0" smtClean="0"/>
              <a:t>a known medical condition that increases the chances of strabismus or </a:t>
            </a:r>
            <a:r>
              <a:rPr lang="en-US" dirty="0" err="1" smtClean="0"/>
              <a:t>amblyopia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child is too young to have an eye examination.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947A6004-DAC2-412F-B0A8-5A772397DB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development in children</a:t>
            </a: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343400"/>
          </a:xfrm>
        </p:spPr>
        <p:txBody>
          <a:bodyPr/>
          <a:lstStyle/>
          <a:p>
            <a:r>
              <a:rPr lang="en-US" dirty="0" smtClean="0"/>
              <a:t>Newborn infants are able to see.</a:t>
            </a:r>
          </a:p>
          <a:p>
            <a:r>
              <a:rPr lang="en-US" dirty="0" smtClean="0"/>
              <a:t>As babies use their eyes during the first months of life, vision improves.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4BDF8542-023C-4AC6-AEEC-21E4672C612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87398" name="Picture 6" descr="New%20Common%20Eye%20Conditions%20Children%20image%20slide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92262"/>
            <a:ext cx="3429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Amblyopia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343400"/>
          </a:xfrm>
        </p:spPr>
        <p:txBody>
          <a:bodyPr/>
          <a:lstStyle/>
          <a:p>
            <a:r>
              <a:rPr lang="en-US" dirty="0" err="1" smtClean="0"/>
              <a:t>Amblyopia</a:t>
            </a:r>
            <a:r>
              <a:rPr lang="en-US" dirty="0" smtClean="0"/>
              <a:t> is poor vision in an eye that did not develop normal sight during early childhood. It is sometimes called “lazy eye.”</a:t>
            </a:r>
          </a:p>
          <a:p>
            <a:r>
              <a:rPr lang="en-US" dirty="0" smtClean="0"/>
              <a:t>While usually only one eye is affected by </a:t>
            </a:r>
            <a:r>
              <a:rPr lang="en-US" dirty="0" err="1" smtClean="0"/>
              <a:t>amblyopia</a:t>
            </a:r>
            <a:r>
              <a:rPr lang="en-US" dirty="0" smtClean="0"/>
              <a:t>, both eyes can be “lazy.”</a:t>
            </a:r>
          </a:p>
          <a:p>
            <a:r>
              <a:rPr lang="en-US" dirty="0" smtClean="0"/>
              <a:t>The best time to correct </a:t>
            </a:r>
            <a:r>
              <a:rPr lang="en-US" dirty="0" err="1" smtClean="0"/>
              <a:t>amblyopia</a:t>
            </a:r>
            <a:r>
              <a:rPr lang="en-US" dirty="0" smtClean="0"/>
              <a:t> is during infancy and early childhood.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B6CD2588-9FD8-49BE-94BE-8EB0357D3BF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029200" y="4114800"/>
            <a:ext cx="37338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buClr>
                <a:schemeClr val="tx1"/>
              </a:buClr>
              <a:buFont typeface="Times"/>
              <a:buNone/>
            </a:pPr>
            <a:r>
              <a:rPr kumimoji="0" lang="en-US" sz="1600" b="1" dirty="0" err="1">
                <a:latin typeface="Arial" charset="0"/>
              </a:rPr>
              <a:t>Amblyopia</a:t>
            </a:r>
            <a:r>
              <a:rPr kumimoji="0" lang="en-US" sz="1600" b="1" dirty="0">
                <a:latin typeface="Arial" charset="0"/>
              </a:rPr>
              <a:t> is common, affecting </a:t>
            </a:r>
            <a:r>
              <a:rPr kumimoji="0" lang="en-US" sz="1600" b="1" dirty="0" smtClean="0">
                <a:latin typeface="Arial" charset="0"/>
              </a:rPr>
              <a:t>two </a:t>
            </a:r>
            <a:r>
              <a:rPr kumimoji="0" lang="en-US" sz="1600" b="1" dirty="0">
                <a:latin typeface="Arial" charset="0"/>
              </a:rPr>
              <a:t>or </a:t>
            </a:r>
            <a:r>
              <a:rPr kumimoji="0" lang="en-US" sz="1600" b="1" dirty="0" smtClean="0">
                <a:latin typeface="Arial" charset="0"/>
              </a:rPr>
              <a:t>three </a:t>
            </a:r>
            <a:r>
              <a:rPr kumimoji="0" lang="en-US" sz="1600" b="1" dirty="0">
                <a:latin typeface="Arial" charset="0"/>
              </a:rPr>
              <a:t>out of every 100 people</a:t>
            </a:r>
            <a:endParaRPr kumimoji="0" lang="en-US" sz="1600" dirty="0">
              <a:latin typeface="Arial" charset="0"/>
            </a:endParaRPr>
          </a:p>
        </p:txBody>
      </p:sp>
      <p:pic>
        <p:nvPicPr>
          <p:cNvPr id="202758" name="Picture 6" descr="H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amblyopia</a:t>
            </a: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Strabismus (misaligned eyes)</a:t>
            </a:r>
          </a:p>
          <a:p>
            <a:r>
              <a:rPr lang="en-US" dirty="0" smtClean="0"/>
              <a:t>Unequal focus/refractive error</a:t>
            </a:r>
          </a:p>
          <a:p>
            <a:r>
              <a:rPr lang="en-US" dirty="0" smtClean="0"/>
              <a:t>Cloudiness in the normally clear eye tissues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7B34609D-F663-44A0-916C-C20733B6D8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amblyopia</a:t>
            </a: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Strabismus:  </a:t>
            </a:r>
          </a:p>
          <a:p>
            <a:r>
              <a:rPr lang="en-US" dirty="0" smtClean="0"/>
              <a:t>The misaligned eye “turns off” to avoid double vision. The child uses only the better-seeing eye, causing the misaligned eye to fail to develop good vision. </a:t>
            </a:r>
          </a:p>
          <a:p>
            <a:r>
              <a:rPr lang="en-US" dirty="0" smtClean="0"/>
              <a:t>Strabismus is a common cause of </a:t>
            </a:r>
            <a:r>
              <a:rPr lang="en-US" dirty="0" err="1" smtClean="0"/>
              <a:t>amblyopia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321B6755-6ABC-4469-9191-F3B947F1B9D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amblyopia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Unequal focus/refractive error: </a:t>
            </a:r>
          </a:p>
          <a:p>
            <a:r>
              <a:rPr lang="en-US" dirty="0" smtClean="0"/>
              <a:t>One eye is out of focus because it is more nearsighted, farsighted, or astigmatic (blurry) than the other.  </a:t>
            </a:r>
          </a:p>
          <a:p>
            <a:r>
              <a:rPr lang="en-US" dirty="0" smtClean="0"/>
              <a:t>The unfocused (blurred) eye “turns off” and becomes amblyopic, although the eye will appear normal.  </a:t>
            </a:r>
          </a:p>
          <a:p>
            <a:r>
              <a:rPr lang="en-US" dirty="0" err="1" smtClean="0"/>
              <a:t>Amblyopia</a:t>
            </a:r>
            <a:r>
              <a:rPr lang="en-US" dirty="0" smtClean="0"/>
              <a:t> may also occur in both eyes if both eyes are very blurred.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B0B35E99-B1A6-413E-AD91-C0B8FCFA7FD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amblyopia</a:t>
            </a: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95800" cy="4343400"/>
          </a:xfrm>
        </p:spPr>
        <p:txBody>
          <a:bodyPr/>
          <a:lstStyle/>
          <a:p>
            <a:r>
              <a:rPr lang="en-US" dirty="0" smtClean="0"/>
              <a:t>Cloudiness in the normally clear eye tissues.</a:t>
            </a:r>
          </a:p>
          <a:p>
            <a:r>
              <a:rPr lang="en-US" dirty="0" smtClean="0"/>
              <a:t>Cataract in one or both eyes can lead to </a:t>
            </a:r>
            <a:r>
              <a:rPr lang="en-US" dirty="0" err="1" smtClean="0"/>
              <a:t>amblyopia</a:t>
            </a:r>
            <a:r>
              <a:rPr lang="en-US" dirty="0" smtClean="0"/>
              <a:t>; surgery may be necessary.</a:t>
            </a:r>
          </a:p>
          <a:p>
            <a:r>
              <a:rPr lang="en-US" dirty="0" smtClean="0"/>
              <a:t>Any factor that prevents a clear image from being focused inside the eye can lead to development of </a:t>
            </a:r>
            <a:r>
              <a:rPr lang="en-US" dirty="0" err="1" smtClean="0"/>
              <a:t>amblyopia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4E3615CF-CFF2-4DE6-AFFA-176922F42E6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5105400" y="4267200"/>
            <a:ext cx="32766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Cloudy corneas</a:t>
            </a:r>
            <a:endParaRPr kumimoji="0" lang="en-US" sz="1600" dirty="0">
              <a:latin typeface="Arial" charset="0"/>
            </a:endParaRPr>
          </a:p>
        </p:txBody>
      </p:sp>
      <p:pic>
        <p:nvPicPr>
          <p:cNvPr id="205830" name="Picture 6" descr="H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5052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amblyopia in kids</a:t>
            </a: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Detecting </a:t>
            </a:r>
            <a:r>
              <a:rPr lang="en-US" dirty="0" err="1" smtClean="0"/>
              <a:t>amblyopia</a:t>
            </a:r>
            <a:r>
              <a:rPr lang="en-US" dirty="0" smtClean="0"/>
              <a:t> can be difficult if there is no obvious eye turn</a:t>
            </a:r>
          </a:p>
          <a:p>
            <a:r>
              <a:rPr lang="en-US" dirty="0" smtClean="0"/>
              <a:t>In infants: </a:t>
            </a:r>
          </a:p>
          <a:p>
            <a:pPr lvl="1"/>
            <a:r>
              <a:rPr lang="en-US" dirty="0" err="1" smtClean="0"/>
              <a:t>Amblyopia</a:t>
            </a:r>
            <a:r>
              <a:rPr lang="en-US" dirty="0" smtClean="0"/>
              <a:t> may be detected by observing baby’s reaction when one eye is covered. If forced to look with the “lazy eye,” a baby may cry, try to look around eye cover or pull cover off.</a:t>
            </a:r>
          </a:p>
          <a:p>
            <a:r>
              <a:rPr lang="en-US" dirty="0" smtClean="0"/>
              <a:t>In older children: </a:t>
            </a:r>
          </a:p>
          <a:p>
            <a:pPr lvl="1"/>
            <a:r>
              <a:rPr lang="en-US" dirty="0" err="1" smtClean="0"/>
              <a:t>Amblyopia</a:t>
            </a:r>
            <a:r>
              <a:rPr lang="en-US" dirty="0" smtClean="0"/>
              <a:t> may be detected by carefully measuring vision.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1A40E264-FF78-4683-ABCF-CE0EF2528A1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</a:t>
            </a:r>
            <a:r>
              <a:rPr lang="en-US" dirty="0" err="1" smtClean="0"/>
              <a:t>amblyopia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648200" cy="4343400"/>
          </a:xfrm>
        </p:spPr>
        <p:txBody>
          <a:bodyPr/>
          <a:lstStyle/>
          <a:p>
            <a:r>
              <a:rPr lang="en-US" dirty="0" smtClean="0"/>
              <a:t>The weaker eye must be made stronger. The child must be made to use the weak eye.</a:t>
            </a:r>
          </a:p>
          <a:p>
            <a:r>
              <a:rPr lang="en-US" dirty="0" smtClean="0"/>
              <a:t>Patching: </a:t>
            </a:r>
          </a:p>
          <a:p>
            <a:pPr lvl="1"/>
            <a:r>
              <a:rPr lang="en-US" dirty="0" smtClean="0"/>
              <a:t>A patch is placed over better-seeing eye to make child use and develop good vision in the “lazy eye.” </a:t>
            </a:r>
          </a:p>
          <a:p>
            <a:r>
              <a:rPr lang="en-US" dirty="0" smtClean="0"/>
              <a:t>Eyedrops: </a:t>
            </a:r>
          </a:p>
          <a:p>
            <a:pPr lvl="1"/>
            <a:r>
              <a:rPr lang="en-US" dirty="0" smtClean="0"/>
              <a:t>Atropine is placed in the better-seeing eye daily to blur vision, forcing the child to use the “lazy eye.”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3DA3A4D3-628E-463C-A78B-48A8CDFFA5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5715000" y="5486400"/>
            <a:ext cx="2209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Patching the eye</a:t>
            </a:r>
            <a:endParaRPr kumimoji="0" lang="en-US" sz="1600" dirty="0">
              <a:latin typeface="Arial" charset="0"/>
            </a:endParaRPr>
          </a:p>
        </p:txBody>
      </p:sp>
      <p:pic>
        <p:nvPicPr>
          <p:cNvPr id="10" name="Picture 9" descr="child with eye patch 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0884" y="1524000"/>
            <a:ext cx="2591116" cy="388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1" uiExpand="1" build="p"/>
      <p:bldP spid="2078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</a:t>
            </a:r>
            <a:r>
              <a:rPr lang="en-US" dirty="0" err="1" smtClean="0"/>
              <a:t>amblyopia</a:t>
            </a:r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Glasses may be prescribed to correct focusing errors.</a:t>
            </a:r>
          </a:p>
          <a:p>
            <a:r>
              <a:rPr lang="en-US" dirty="0" smtClean="0"/>
              <a:t>Surgery may be needed if a cataract or other abnormality is found. </a:t>
            </a:r>
          </a:p>
          <a:p>
            <a:r>
              <a:rPr lang="en-US" dirty="0" smtClean="0"/>
              <a:t>Treatment for </a:t>
            </a:r>
            <a:r>
              <a:rPr lang="en-US" dirty="0" err="1" smtClean="0"/>
              <a:t>amblyopia</a:t>
            </a:r>
            <a:r>
              <a:rPr lang="en-US" dirty="0" smtClean="0"/>
              <a:t> should begin as early as possible.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amblyopia</a:t>
            </a:r>
            <a:r>
              <a:rPr lang="en-US" dirty="0" smtClean="0"/>
              <a:t> is not treated when child is young, permanent visual loss could occur.</a:t>
            </a:r>
          </a:p>
          <a:p>
            <a:r>
              <a:rPr lang="en-US" dirty="0" smtClean="0"/>
              <a:t>Parents have to convince their child to do what is best for their 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D04EA1F2-2847-46B8-ACCD-7FA8CB5FD2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Strabismus</a:t>
            </a: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191000" cy="4343400"/>
          </a:xfrm>
        </p:spPr>
        <p:txBody>
          <a:bodyPr/>
          <a:lstStyle/>
          <a:p>
            <a:r>
              <a:rPr lang="en-US" dirty="0" smtClean="0"/>
              <a:t>Strabismus is a condition in which eyes are misaligned and point in different directions. </a:t>
            </a:r>
          </a:p>
          <a:p>
            <a:r>
              <a:rPr lang="en-US" dirty="0" smtClean="0"/>
              <a:t>One eye may look straight ahead, the other turns in, out, up or down. The eye turn may be constant or may come and go.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D302213F-2680-4E58-8890-C0237A95D1F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5181600" y="3886200"/>
            <a:ext cx="17526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Eye turning in</a:t>
            </a:r>
          </a:p>
        </p:txBody>
      </p:sp>
      <p:pic>
        <p:nvPicPr>
          <p:cNvPr id="209926" name="Picture 6" descr="H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3528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/>
      <p:bldP spid="2099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Strabismus</a:t>
            </a: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Strabismus affects about 4 percent of all children in U.S.</a:t>
            </a:r>
          </a:p>
          <a:p>
            <a:r>
              <a:rPr lang="en-US" dirty="0" smtClean="0"/>
              <a:t>A young child’s brain learns to ignore the image from the misaligned eye and sees only the image from straight eye.</a:t>
            </a:r>
          </a:p>
          <a:p>
            <a:r>
              <a:rPr lang="en-US" dirty="0" smtClean="0"/>
              <a:t>The misaligned eye may lose vision and become amblyopic (“lazy eye”).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3BA634E0-7B66-4241-B8AA-15772E08EA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development in children</a:t>
            </a: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572000" cy="4343400"/>
          </a:xfrm>
        </p:spPr>
        <p:txBody>
          <a:bodyPr/>
          <a:lstStyle/>
          <a:p>
            <a:r>
              <a:rPr lang="en-US" dirty="0" smtClean="0"/>
              <a:t>If a child cannot use his or her eyes normally, vision does not develop properly and may even decrease.</a:t>
            </a:r>
          </a:p>
          <a:p>
            <a:r>
              <a:rPr lang="en-US" dirty="0" smtClean="0"/>
              <a:t>An infant’s eyes may drift in or out a small amount at times, which is perfectly normal during the first few months.  </a:t>
            </a:r>
          </a:p>
          <a:p>
            <a:r>
              <a:rPr lang="en-US" dirty="0" smtClean="0"/>
              <a:t>At two or three months of age, when a baby begins to focus on the world around him or her, the eyes should be straight nearly all the time.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45C493D-1445-4ABD-BFA8-5F90E6DF15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5105400" y="3657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 algn="ctr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Corneal light reflexes in an infant</a:t>
            </a:r>
            <a:endParaRPr kumimoji="0" lang="en-US" sz="1600" dirty="0">
              <a:latin typeface="Arial" charset="0"/>
            </a:endParaRPr>
          </a:p>
        </p:txBody>
      </p:sp>
      <p:pic>
        <p:nvPicPr>
          <p:cNvPr id="188422" name="Picture 6" descr="H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3147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1" uiExpand="1" build="p"/>
      <p:bldP spid="1884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Strabismus</a:t>
            </a: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95800" cy="4343400"/>
          </a:xfrm>
        </p:spPr>
        <p:txBody>
          <a:bodyPr/>
          <a:lstStyle/>
          <a:p>
            <a:r>
              <a:rPr lang="en-US" dirty="0" smtClean="0"/>
              <a:t>Occurs in healthy children, and may be hereditary.</a:t>
            </a:r>
          </a:p>
          <a:p>
            <a:r>
              <a:rPr lang="en-US" dirty="0" smtClean="0"/>
              <a:t>More common among children with disorders that may affect the brain (Down syndrome, cerebral palsy, hydrocephalus and prematurity).</a:t>
            </a:r>
          </a:p>
          <a:p>
            <a:r>
              <a:rPr lang="en-US" dirty="0" smtClean="0"/>
              <a:t>Can be diagnosed during an eye exam.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163BC919-B8DF-46A4-8E56-35E1465E6DE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5410200" y="4876800"/>
            <a:ext cx="19050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Down </a:t>
            </a:r>
            <a:r>
              <a:rPr lang="en-US" sz="1600" b="1" dirty="0" smtClean="0">
                <a:latin typeface="Arial" charset="0"/>
              </a:rPr>
              <a:t>s</a:t>
            </a:r>
            <a:r>
              <a:rPr kumimoji="0" lang="en-US" sz="1600" b="1" dirty="0" smtClean="0">
                <a:latin typeface="Arial" charset="0"/>
              </a:rPr>
              <a:t>yndrome</a:t>
            </a:r>
            <a:endParaRPr kumimoji="0" lang="en-US" sz="1600" b="1" dirty="0">
              <a:latin typeface="Arial" charset="0"/>
            </a:endParaRPr>
          </a:p>
        </p:txBody>
      </p:sp>
      <p:pic>
        <p:nvPicPr>
          <p:cNvPr id="211974" name="Picture 6" descr="H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024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1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strabismus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involves straightening the eyes and restoring binocular (two-eyed) vision.</a:t>
            </a:r>
          </a:p>
          <a:p>
            <a:pPr lvl="1"/>
            <a:r>
              <a:rPr lang="en-US" dirty="0" smtClean="0"/>
              <a:t>prescription eyeglasses</a:t>
            </a:r>
          </a:p>
          <a:p>
            <a:pPr lvl="1"/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29FF6AA5-6080-47E6-883F-CDE485435C3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types of strabismus </a:t>
            </a: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Congenital </a:t>
            </a:r>
            <a:r>
              <a:rPr lang="en-US" dirty="0" err="1" smtClean="0"/>
              <a:t>esotropia</a:t>
            </a:r>
            <a:r>
              <a:rPr lang="en-US" dirty="0" smtClean="0"/>
              <a:t>: eyes turn inward during first six months of life. </a:t>
            </a:r>
          </a:p>
          <a:p>
            <a:r>
              <a:rPr lang="en-US" dirty="0" smtClean="0"/>
              <a:t>Most cases require early surgery to straighten eyes.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4FFA91E-9B76-4108-A1A9-6A152388A6F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types of strabismus</a:t>
            </a: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Accommodative </a:t>
            </a:r>
            <a:r>
              <a:rPr lang="en-US" dirty="0" err="1" smtClean="0"/>
              <a:t>esotropia</a:t>
            </a:r>
            <a:r>
              <a:rPr lang="en-US" dirty="0" smtClean="0"/>
              <a:t>: inward turning of the eye, occurring in children two years or older; when child focuses eyes to see clearly, they cross inward.</a:t>
            </a:r>
          </a:p>
          <a:p>
            <a:r>
              <a:rPr lang="en-US" dirty="0" smtClean="0"/>
              <a:t>Treatment options: </a:t>
            </a:r>
          </a:p>
          <a:p>
            <a:pPr lvl="1"/>
            <a:r>
              <a:rPr lang="en-US" dirty="0" smtClean="0"/>
              <a:t>glasses (to reduce focusing effort)</a:t>
            </a:r>
          </a:p>
          <a:p>
            <a:pPr lvl="1"/>
            <a:r>
              <a:rPr lang="en-US" dirty="0" smtClean="0"/>
              <a:t>bifocals</a:t>
            </a:r>
          </a:p>
          <a:p>
            <a:pPr lvl="1"/>
            <a:r>
              <a:rPr lang="en-US" dirty="0" smtClean="0"/>
              <a:t>surgery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CDE6471F-64F9-4075-ACFE-C980BA2E66E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strabismus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267200" cy="4343400"/>
          </a:xfrm>
        </p:spPr>
        <p:txBody>
          <a:bodyPr/>
          <a:lstStyle/>
          <a:p>
            <a:r>
              <a:rPr lang="en-US" dirty="0" err="1" smtClean="0"/>
              <a:t>Exotropia</a:t>
            </a:r>
            <a:r>
              <a:rPr lang="en-US" dirty="0" smtClean="0"/>
              <a:t>: outward turning of the eye, most often when child focuses on distant objects. </a:t>
            </a:r>
          </a:p>
          <a:p>
            <a:r>
              <a:rPr lang="en-US" dirty="0" smtClean="0"/>
              <a:t>May only occur occasionally, particularly when child is daydreaming, ill or tired; child may squint when out in bright sunlight.</a:t>
            </a:r>
          </a:p>
          <a:p>
            <a:r>
              <a:rPr lang="en-US" dirty="0" smtClean="0"/>
              <a:t>Treatment options include patching an eye, glasses, eye exercises and surgery.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67D38DA-9D3D-4A15-870E-B4CFD93FA2D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4953000" y="4419600"/>
            <a:ext cx="14478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 err="1">
                <a:latin typeface="Arial" charset="0"/>
              </a:rPr>
              <a:t>Exotropia</a:t>
            </a:r>
            <a:endParaRPr kumimoji="0" lang="en-US" sz="1600" b="1" dirty="0">
              <a:latin typeface="Arial" charset="0"/>
            </a:endParaRPr>
          </a:p>
        </p:txBody>
      </p:sp>
      <p:pic>
        <p:nvPicPr>
          <p:cNvPr id="216070" name="Picture 6" descr="H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7338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Pseudostrabismus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267200" cy="4343400"/>
          </a:xfrm>
        </p:spPr>
        <p:txBody>
          <a:bodyPr/>
          <a:lstStyle/>
          <a:p>
            <a:r>
              <a:rPr lang="en-US" dirty="0" smtClean="0"/>
              <a:t>False appearance of misaligned eyes.</a:t>
            </a:r>
          </a:p>
          <a:p>
            <a:r>
              <a:rPr lang="en-US" dirty="0" smtClean="0"/>
              <a:t>Usually in infants; eyes appear crossed, but are not; young children have wide flat noses, folds of skin at inner eyelid which can make eyes appear crossed.  </a:t>
            </a:r>
          </a:p>
          <a:p>
            <a:r>
              <a:rPr lang="en-US" dirty="0" smtClean="0"/>
              <a:t>Condition often improves/disappears as infant’s facial structures mature. 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145CA6E-63CD-4C03-A510-32140C20FA2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4800600" y="3886200"/>
            <a:ext cx="22098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 algn="ctr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 err="1" smtClean="0">
                <a:latin typeface="Arial" charset="0"/>
              </a:rPr>
              <a:t>Pseudostrabismus</a:t>
            </a:r>
            <a:endParaRPr kumimoji="0" lang="en-US" sz="1600" b="1" dirty="0">
              <a:latin typeface="Arial" charset="0"/>
            </a:endParaRPr>
          </a:p>
        </p:txBody>
      </p:sp>
      <p:pic>
        <p:nvPicPr>
          <p:cNvPr id="10" name="Picture 9" descr="Pseudostrabism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524000"/>
            <a:ext cx="3814762" cy="22980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1" uiExpand="1" build="p"/>
      <p:bldP spid="2170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Ptosis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286000"/>
          </a:xfrm>
        </p:spPr>
        <p:txBody>
          <a:bodyPr/>
          <a:lstStyle/>
          <a:p>
            <a:r>
              <a:rPr lang="en-US" dirty="0" err="1" smtClean="0"/>
              <a:t>Ptosis</a:t>
            </a:r>
            <a:r>
              <a:rPr lang="en-US" dirty="0" smtClean="0"/>
              <a:t> is drooping of the upper eyelid, either slightly or covering the pupil entirely.</a:t>
            </a:r>
          </a:p>
          <a:p>
            <a:r>
              <a:rPr lang="en-US" dirty="0" smtClean="0"/>
              <a:t>Congenital </a:t>
            </a:r>
            <a:r>
              <a:rPr lang="en-US" dirty="0" err="1" smtClean="0"/>
              <a:t>ptosis</a:t>
            </a:r>
            <a:r>
              <a:rPr lang="en-US" dirty="0" smtClean="0"/>
              <a:t> is present at birth; it is often caused by poor development of muscle that lifts the eyelid.</a:t>
            </a:r>
          </a:p>
          <a:p>
            <a:r>
              <a:rPr lang="en-US" dirty="0" smtClean="0"/>
              <a:t>Congenital </a:t>
            </a:r>
            <a:r>
              <a:rPr lang="en-US" dirty="0" err="1" smtClean="0"/>
              <a:t>ptosis</a:t>
            </a:r>
            <a:r>
              <a:rPr lang="en-US" dirty="0" smtClean="0"/>
              <a:t> usually does not improve with time.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705942C5-308B-4C76-8965-5AFB6FDCE0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1905000" y="5410200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 err="1">
                <a:latin typeface="Arial" charset="0"/>
              </a:rPr>
              <a:t>Ptosis</a:t>
            </a:r>
            <a:endParaRPr kumimoji="0" lang="en-US" sz="1600" b="1" dirty="0">
              <a:latin typeface="Arial" charset="0"/>
            </a:endParaRPr>
          </a:p>
        </p:txBody>
      </p:sp>
      <p:pic>
        <p:nvPicPr>
          <p:cNvPr id="218118" name="Picture 6" descr="3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6200"/>
            <a:ext cx="5129964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1" uiExpand="1" build="p"/>
      <p:bldP spid="2181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Ptosis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Amblyopia</a:t>
            </a:r>
            <a:r>
              <a:rPr lang="en-US" dirty="0" smtClean="0"/>
              <a:t> (“lazy eye”) can be a problem if </a:t>
            </a:r>
            <a:r>
              <a:rPr lang="en-US" dirty="0" err="1" smtClean="0"/>
              <a:t>ptosis</a:t>
            </a:r>
            <a:r>
              <a:rPr lang="en-US" dirty="0" smtClean="0"/>
              <a:t> causes astigmatism (blurring) or drooping is severe enough to block vision.</a:t>
            </a:r>
          </a:p>
          <a:p>
            <a:r>
              <a:rPr lang="en-US" dirty="0" err="1" smtClean="0"/>
              <a:t>Amblyopia</a:t>
            </a:r>
            <a:r>
              <a:rPr lang="en-US" dirty="0" smtClean="0"/>
              <a:t> can be corrected by patching, eyedrops, glasses prescription or surgery.</a:t>
            </a:r>
          </a:p>
          <a:p>
            <a:r>
              <a:rPr lang="en-US" dirty="0" err="1" smtClean="0"/>
              <a:t>Ptosis</a:t>
            </a:r>
            <a:r>
              <a:rPr lang="en-US" dirty="0" smtClean="0"/>
              <a:t> can be corrected surgically.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44B24324-3599-4B57-9950-7E5A68870C9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Conjunctivitis</a:t>
            </a: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Conjunctivitis is inflammation of the conjunctiva — the thin, filmy membrane that covers inside of eyelids and white part of eye</a:t>
            </a:r>
          </a:p>
          <a:p>
            <a:r>
              <a:rPr lang="en-US" dirty="0" smtClean="0"/>
              <a:t>It is most commonly referred to as red or “pink”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36CE3E8D-BF20-43C7-B829-9E661D7F514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Conjunctivitis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124200"/>
          </a:xfrm>
        </p:spPr>
        <p:txBody>
          <a:bodyPr/>
          <a:lstStyle/>
          <a:p>
            <a:r>
              <a:rPr lang="en-US" dirty="0" smtClean="0"/>
              <a:t>Commonly a viral or bacterial infection (very contagious)</a:t>
            </a:r>
          </a:p>
          <a:p>
            <a:pPr lvl="1"/>
            <a:r>
              <a:rPr lang="en-US" b="1" dirty="0" smtClean="0"/>
              <a:t>Viral conjunctivitis</a:t>
            </a:r>
            <a:r>
              <a:rPr lang="en-US" dirty="0" smtClean="0"/>
              <a:t>: Patients may have sore throat and runny nose with red, watery eyes; moist compresses may help, but generally no medicine necessary.</a:t>
            </a:r>
          </a:p>
          <a:p>
            <a:pPr lvl="1"/>
            <a:r>
              <a:rPr lang="en-US" b="1" dirty="0" smtClean="0"/>
              <a:t>Bacterial conjunctivitis</a:t>
            </a:r>
            <a:r>
              <a:rPr lang="en-US" dirty="0" smtClean="0"/>
              <a:t>: Patients often have a red eye with discharge of pus; antibiotics are generally used.</a:t>
            </a:r>
          </a:p>
          <a:p>
            <a:r>
              <a:rPr lang="en-US" dirty="0" smtClean="0"/>
              <a:t>Can also be caused by allergies (not contagious)</a:t>
            </a:r>
          </a:p>
          <a:p>
            <a:pPr lvl="1"/>
            <a:r>
              <a:rPr lang="en-US" b="1" dirty="0" smtClean="0"/>
              <a:t>Allergic conjunctivitis</a:t>
            </a:r>
            <a:r>
              <a:rPr lang="en-US" dirty="0" smtClean="0"/>
              <a:t>: Patients may have itchy, red, tearing eyes; treatment may include cool compresses and allergy eyedrops.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4AE7D5BC-794D-427D-BD2B-6ECF5D4A19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1200" y="5562600"/>
            <a:ext cx="2819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Allergic conjunctivitis</a:t>
            </a:r>
          </a:p>
        </p:txBody>
      </p:sp>
      <p:pic>
        <p:nvPicPr>
          <p:cNvPr id="9" name="Picture 6" descr="3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648200"/>
            <a:ext cx="294798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1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eye works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267200" cy="4343400"/>
          </a:xfrm>
        </p:spPr>
        <p:txBody>
          <a:bodyPr/>
          <a:lstStyle/>
          <a:p>
            <a:r>
              <a:rPr lang="en-US" dirty="0" smtClean="0"/>
              <a:t>To see clearly, light rays must be bent or refracted by the cornea and lens so they can focus on the retina (the layer of light-sensitive cells lining the back of the eye).</a:t>
            </a:r>
          </a:p>
          <a:p>
            <a:r>
              <a:rPr lang="en-US" dirty="0" smtClean="0"/>
              <a:t>The retina sends images to the brain through the optic nerve.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C4BB12C7-0E6C-4443-8A2E-66EE66A0A06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Anat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371600"/>
            <a:ext cx="4008895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38100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Eye anatomy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1" uiExpand="1" build="p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Conjunctivitis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Infectious conjunctivitis, whether viral or bacterial, can be quite contagious.</a:t>
            </a:r>
          </a:p>
          <a:p>
            <a:r>
              <a:rPr lang="en-US" dirty="0" smtClean="0"/>
              <a:t>Practice good hygiene to prevent spread:  </a:t>
            </a:r>
          </a:p>
          <a:p>
            <a:pPr lvl="1"/>
            <a:r>
              <a:rPr lang="en-US" dirty="0" smtClean="0"/>
              <a:t>Avoid reusing towels after the infected eye has been wiped. </a:t>
            </a:r>
          </a:p>
          <a:p>
            <a:pPr lvl="1"/>
            <a:r>
              <a:rPr lang="en-US" dirty="0" smtClean="0"/>
              <a:t>Wash your hands frequently.</a:t>
            </a:r>
          </a:p>
          <a:p>
            <a:pPr lvl="1"/>
            <a:r>
              <a:rPr lang="en-US" dirty="0" smtClean="0"/>
              <a:t>Keep your hands away from your face and eyes.</a:t>
            </a:r>
          </a:p>
          <a:p>
            <a:r>
              <a:rPr lang="en-US" dirty="0" smtClean="0"/>
              <a:t>If symptoms persist, have your child’s eyes examined by an ophthalmologist.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9DB0467-E8B9-4884-8E3B-3D2AC28F76B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1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Chalazion</a:t>
            </a: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343400"/>
          </a:xfrm>
        </p:spPr>
        <p:txBody>
          <a:bodyPr/>
          <a:lstStyle/>
          <a:p>
            <a:r>
              <a:rPr lang="en-US" dirty="0" err="1" smtClean="0"/>
              <a:t>Chalazion</a:t>
            </a:r>
            <a:r>
              <a:rPr lang="en-US" dirty="0" smtClean="0"/>
              <a:t> is a small lump on the eyelid when the </a:t>
            </a:r>
            <a:r>
              <a:rPr lang="en-US" dirty="0" err="1" smtClean="0"/>
              <a:t>meibomian</a:t>
            </a:r>
            <a:r>
              <a:rPr lang="en-US" dirty="0" smtClean="0"/>
              <a:t> gland becomes clogged with oil secretions.</a:t>
            </a:r>
          </a:p>
          <a:p>
            <a:r>
              <a:rPr lang="en-US" dirty="0" smtClean="0"/>
              <a:t>It is not caused by infection.</a:t>
            </a:r>
          </a:p>
          <a:p>
            <a:r>
              <a:rPr lang="en-US" dirty="0" smtClean="0"/>
              <a:t>Treatment includes: </a:t>
            </a:r>
          </a:p>
          <a:p>
            <a:pPr lvl="1"/>
            <a:r>
              <a:rPr lang="en-US" dirty="0" smtClean="0"/>
              <a:t>Warm compress applied for 10 to 15 minutes, 3 to 4 times daily </a:t>
            </a:r>
          </a:p>
          <a:p>
            <a:pPr lvl="1"/>
            <a:r>
              <a:rPr lang="en-US" dirty="0" smtClean="0"/>
              <a:t>Antibiotics, if bacteria infects the </a:t>
            </a:r>
            <a:r>
              <a:rPr lang="en-US" dirty="0" err="1" smtClean="0"/>
              <a:t>chalazion</a:t>
            </a:r>
            <a:endParaRPr lang="en-US" dirty="0" smtClean="0"/>
          </a:p>
          <a:p>
            <a:pPr lvl="1"/>
            <a:r>
              <a:rPr lang="en-US" dirty="0" smtClean="0"/>
              <a:t>Surgery to drain the </a:t>
            </a:r>
            <a:r>
              <a:rPr lang="en-US" dirty="0" err="1" smtClean="0"/>
              <a:t>chalazion</a:t>
            </a:r>
            <a:r>
              <a:rPr lang="en-US" dirty="0" smtClean="0"/>
              <a:t>, if necessary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84093F1-6382-48D8-9F45-63A993539A9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4953000" y="3200400"/>
            <a:ext cx="17526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 err="1">
                <a:latin typeface="Arial" charset="0"/>
              </a:rPr>
              <a:t>Chalazion</a:t>
            </a:r>
            <a:endParaRPr kumimoji="0" lang="en-US" sz="1600" b="1" dirty="0">
              <a:latin typeface="Arial" charset="0"/>
            </a:endParaRPr>
          </a:p>
        </p:txBody>
      </p:sp>
      <p:pic>
        <p:nvPicPr>
          <p:cNvPr id="222214" name="Picture 6" descr="chalaz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64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1" build="p"/>
      <p:bldP spid="2222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Stye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stye</a:t>
            </a:r>
            <a:r>
              <a:rPr lang="en-US" dirty="0" smtClean="0"/>
              <a:t> is a red, sore lump near edge of eyelid caused by infected eyelash follicle. </a:t>
            </a:r>
          </a:p>
          <a:p>
            <a:r>
              <a:rPr lang="en-US" dirty="0" smtClean="0"/>
              <a:t>Treatment may include:</a:t>
            </a:r>
          </a:p>
          <a:p>
            <a:pPr lvl="1"/>
            <a:r>
              <a:rPr lang="en-US" dirty="0" smtClean="0"/>
              <a:t>hot compresses </a:t>
            </a:r>
          </a:p>
          <a:p>
            <a:pPr lvl="1"/>
            <a:r>
              <a:rPr lang="en-US" dirty="0" smtClean="0"/>
              <a:t>topical antibiotics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6697F46-B86E-4E68-972F-70784FD2C1C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Preseptal cellulitis</a:t>
            </a: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34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Preseptal</a:t>
            </a:r>
            <a:r>
              <a:rPr lang="en-US" dirty="0" smtClean="0"/>
              <a:t> </a:t>
            </a:r>
            <a:r>
              <a:rPr lang="en-US" dirty="0" err="1" smtClean="0"/>
              <a:t>cellulitis</a:t>
            </a:r>
            <a:r>
              <a:rPr lang="en-US" dirty="0" smtClean="0"/>
              <a:t> is red, painful swelling of tissues around the eye. It usually occurs in one eye, which may be swollen shut. </a:t>
            </a:r>
          </a:p>
          <a:p>
            <a:r>
              <a:rPr lang="en-US" dirty="0" smtClean="0"/>
              <a:t>A child with </a:t>
            </a:r>
            <a:r>
              <a:rPr lang="en-US" dirty="0" err="1" smtClean="0"/>
              <a:t>preseptal</a:t>
            </a:r>
            <a:r>
              <a:rPr lang="en-US" dirty="0" smtClean="0"/>
              <a:t> </a:t>
            </a:r>
            <a:r>
              <a:rPr lang="en-US" dirty="0" err="1" smtClean="0"/>
              <a:t>cellulitis</a:t>
            </a:r>
            <a:r>
              <a:rPr lang="en-US" dirty="0" smtClean="0"/>
              <a:t> may have a fever. </a:t>
            </a:r>
          </a:p>
          <a:p>
            <a:r>
              <a:rPr lang="en-US" dirty="0" smtClean="0"/>
              <a:t>It is usually caused by: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upper respiratory infection</a:t>
            </a:r>
          </a:p>
          <a:p>
            <a:pPr lvl="1"/>
            <a:r>
              <a:rPr lang="en-US" dirty="0" smtClean="0"/>
              <a:t>associated eyelid infection</a:t>
            </a:r>
          </a:p>
          <a:p>
            <a:r>
              <a:rPr lang="en-US" dirty="0" smtClean="0"/>
              <a:t>Although </a:t>
            </a:r>
            <a:r>
              <a:rPr lang="en-US" dirty="0" err="1" smtClean="0"/>
              <a:t>preseptal</a:t>
            </a:r>
            <a:r>
              <a:rPr lang="en-US" dirty="0" smtClean="0"/>
              <a:t> </a:t>
            </a:r>
            <a:r>
              <a:rPr lang="en-US" dirty="0" err="1" smtClean="0"/>
              <a:t>cellulitis</a:t>
            </a:r>
            <a:r>
              <a:rPr lang="en-US" dirty="0" smtClean="0"/>
              <a:t> is generally treated with antibiotics, hospitalization may be necessary.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FDA84ECA-DDCF-49E8-BFF5-ED4BDC78533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4953000" y="2895600"/>
            <a:ext cx="22860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 err="1">
                <a:latin typeface="Arial" charset="0"/>
              </a:rPr>
              <a:t>Preseptal</a:t>
            </a:r>
            <a:r>
              <a:rPr kumimoji="0" lang="en-US" sz="1600" b="1" dirty="0">
                <a:latin typeface="Arial" charset="0"/>
              </a:rPr>
              <a:t> </a:t>
            </a:r>
            <a:r>
              <a:rPr kumimoji="0" lang="en-US" sz="1600" b="1" dirty="0" err="1">
                <a:latin typeface="Arial" charset="0"/>
              </a:rPr>
              <a:t>cellulitis</a:t>
            </a:r>
            <a:endParaRPr kumimoji="0" lang="en-US" sz="1600" b="1" dirty="0">
              <a:latin typeface="Arial" charset="0"/>
            </a:endParaRPr>
          </a:p>
        </p:txBody>
      </p:sp>
      <p:pic>
        <p:nvPicPr>
          <p:cNvPr id="224262" name="Picture 6" descr="preseptal%20cellu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8306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1" build="p"/>
      <p:bldP spid="22426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Orbital cellulitis</a:t>
            </a: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Orbital </a:t>
            </a:r>
            <a:r>
              <a:rPr lang="en-US" dirty="0" err="1" smtClean="0"/>
              <a:t>cellulitis</a:t>
            </a:r>
            <a:r>
              <a:rPr lang="en-US" dirty="0" smtClean="0"/>
              <a:t> is infection in the deeper structures behind the eye. </a:t>
            </a:r>
          </a:p>
          <a:p>
            <a:r>
              <a:rPr lang="en-US" dirty="0" smtClean="0"/>
              <a:t>Symptoms include a red, painful, swollen eye. The patient may not be able to move the eye well.</a:t>
            </a:r>
          </a:p>
          <a:p>
            <a:r>
              <a:rPr lang="en-US" dirty="0" smtClean="0"/>
              <a:t>The eye may be pushed forward, and vision may be affected.</a:t>
            </a:r>
          </a:p>
          <a:p>
            <a:r>
              <a:rPr lang="en-US" dirty="0" smtClean="0"/>
              <a:t>Orbital </a:t>
            </a:r>
            <a:r>
              <a:rPr lang="en-US" dirty="0" err="1" smtClean="0"/>
              <a:t>cellulitis</a:t>
            </a:r>
            <a:r>
              <a:rPr lang="en-US" dirty="0" smtClean="0"/>
              <a:t> must be taken seriously; it requires urgent hospitalization and antibiotic treatment.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DF138053-2840-4F84-8E18-8E3F97E1D38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Tearing in infants</a:t>
            </a: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Abnormal or overflow tearing is common in infants; approximately 1/3 of newborns have excessive tears/mucus.  </a:t>
            </a:r>
          </a:p>
          <a:p>
            <a:r>
              <a:rPr lang="en-US" dirty="0" smtClean="0"/>
              <a:t>Overflow tearing occurs when the membrane in the nose fails to open before birth, blocking part of the tear duct (tear drainage system).</a:t>
            </a:r>
          </a:p>
          <a:p>
            <a:r>
              <a:rPr lang="en-US" dirty="0" smtClean="0"/>
              <a:t>Tears do not drain properly and collect inside tear drainage system; they spill over eyelid, causing tearing.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FF676E9E-E2F2-46D7-98EB-5F06BA3BE03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Tearing in infants</a:t>
            </a:r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condition may also lead to conjunctivitis (“pink eye”).</a:t>
            </a:r>
          </a:p>
          <a:p>
            <a:r>
              <a:rPr lang="en-US" dirty="0" smtClean="0"/>
              <a:t>The blocked tear duct often opens spontaneously 6 to 12 months after birth. </a:t>
            </a:r>
          </a:p>
          <a:p>
            <a:r>
              <a:rPr lang="en-US" dirty="0" smtClean="0"/>
              <a:t>Until the tear duct opens, you may need to:</a:t>
            </a:r>
          </a:p>
          <a:p>
            <a:pPr lvl="1"/>
            <a:r>
              <a:rPr lang="en-US" dirty="0" smtClean="0"/>
              <a:t>apply pressure (or massage) over </a:t>
            </a:r>
            <a:r>
              <a:rPr lang="en-US" dirty="0" err="1" smtClean="0"/>
              <a:t>lacrimal</a:t>
            </a:r>
            <a:r>
              <a:rPr lang="en-US" dirty="0" smtClean="0"/>
              <a:t> sac area;</a:t>
            </a:r>
          </a:p>
          <a:p>
            <a:pPr lvl="1"/>
            <a:r>
              <a:rPr lang="en-US" dirty="0" smtClean="0"/>
              <a:t>use antibiotic eyedrops or ointment for infection; or</a:t>
            </a:r>
          </a:p>
          <a:p>
            <a:pPr lvl="1"/>
            <a:r>
              <a:rPr lang="en-US" dirty="0" smtClean="0"/>
              <a:t>gently clean eyelids with warm water.</a:t>
            </a:r>
          </a:p>
          <a:p>
            <a:r>
              <a:rPr lang="en-US" dirty="0" smtClean="0"/>
              <a:t>For persistent tearing, your ophthalmologist may need to pass a probe through the obstructed tear duct to open it surgically.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E88B5394-9173-43CB-8173-D991C223EF6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 drainage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Drainage System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injury and sports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334000" cy="4343400"/>
          </a:xfrm>
        </p:spPr>
        <p:txBody>
          <a:bodyPr/>
          <a:lstStyle/>
          <a:p>
            <a:r>
              <a:rPr lang="en-US" dirty="0" smtClean="0"/>
              <a:t>Many children’s eye injuries occur during sports or recreation.</a:t>
            </a:r>
          </a:p>
          <a:p>
            <a:r>
              <a:rPr lang="en-US" dirty="0" smtClean="0"/>
              <a:t>Ages 5 to 14 years, baseball is number one cause of sports-related injuries.</a:t>
            </a:r>
          </a:p>
          <a:p>
            <a:r>
              <a:rPr lang="en-US" dirty="0" smtClean="0"/>
              <a:t>Ages 15 to 24 years, basketball is the most common cause of eye injury (the injuries are caused by fingers and elbows).</a:t>
            </a:r>
          </a:p>
          <a:p>
            <a:r>
              <a:rPr lang="en-US" dirty="0" smtClean="0"/>
              <a:t>90 percent of all eye injuries can be prevented.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4577BA6A-7ABE-4117-9A11-1489B08F876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" name="Picture 8" descr="EyeSmart_softball_eyewear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524000"/>
            <a:ext cx="2743200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injury and sports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00600" cy="4343400"/>
          </a:xfrm>
        </p:spPr>
        <p:txBody>
          <a:bodyPr/>
          <a:lstStyle/>
          <a:p>
            <a:r>
              <a:rPr lang="en-US" dirty="0" smtClean="0"/>
              <a:t>Children should wear sports eye protectors made of polycarbonate lenses for:</a:t>
            </a:r>
          </a:p>
          <a:p>
            <a:pPr lvl="1"/>
            <a:r>
              <a:rPr lang="en-US" dirty="0" smtClean="0"/>
              <a:t>baseball</a:t>
            </a:r>
          </a:p>
          <a:p>
            <a:pPr lvl="1"/>
            <a:r>
              <a:rPr lang="en-US" dirty="0" smtClean="0"/>
              <a:t>basketball</a:t>
            </a:r>
          </a:p>
          <a:p>
            <a:pPr lvl="1"/>
            <a:r>
              <a:rPr lang="en-US" dirty="0" smtClean="0"/>
              <a:t>football</a:t>
            </a:r>
          </a:p>
          <a:p>
            <a:pPr lvl="1"/>
            <a:r>
              <a:rPr lang="en-US" dirty="0" smtClean="0"/>
              <a:t>racquet sports</a:t>
            </a:r>
          </a:p>
          <a:p>
            <a:pPr lvl="1"/>
            <a:r>
              <a:rPr lang="en-US" dirty="0" smtClean="0"/>
              <a:t>soccer</a:t>
            </a:r>
          </a:p>
          <a:p>
            <a:pPr lvl="1"/>
            <a:r>
              <a:rPr lang="en-US" dirty="0" smtClean="0"/>
              <a:t>hockey</a:t>
            </a:r>
          </a:p>
          <a:p>
            <a:pPr lvl="1"/>
            <a:r>
              <a:rPr lang="en-US" dirty="0" smtClean="0"/>
              <a:t>lacrosse</a:t>
            </a:r>
          </a:p>
          <a:p>
            <a:pPr lvl="1"/>
            <a:r>
              <a:rPr lang="en-US" dirty="0" smtClean="0"/>
              <a:t>paintball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3A9C3E0E-7A4C-49AE-9740-CE22EF9BC5B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257800" y="5334000"/>
            <a:ext cx="31242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Protective lenses for soccer</a:t>
            </a:r>
            <a:endParaRPr kumimoji="0" lang="en-US" sz="2000" b="1" dirty="0">
              <a:latin typeface="Arial" charset="0"/>
            </a:endParaRPr>
          </a:p>
        </p:txBody>
      </p:sp>
      <p:pic>
        <p:nvPicPr>
          <p:cNvPr id="229382" name="Picture 6" descr="L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038" y="1600200"/>
            <a:ext cx="30019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eye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How_Eye_Sees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injury and sports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helmets can be fitted with a polycarbonate face mask or wire shield.  </a:t>
            </a:r>
          </a:p>
          <a:p>
            <a:r>
              <a:rPr lang="en-US" dirty="0" smtClean="0"/>
              <a:t>If your child has permanently reduced vision in one eye, consider risks of injury to the one fully-functioning eye before allowing participation in contact or racquet sports.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999E9641-49CA-43C1-BDF9-790E84A4C10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injury and toys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toys and games that are appropriate for a child’s age and responsibility level.</a:t>
            </a:r>
          </a:p>
          <a:p>
            <a:r>
              <a:rPr lang="en-US" dirty="0" smtClean="0"/>
              <a:t>Avoid projectile toys, such as:</a:t>
            </a:r>
          </a:p>
          <a:p>
            <a:pPr lvl="1"/>
            <a:r>
              <a:rPr lang="en-US" dirty="0" smtClean="0"/>
              <a:t>darts;</a:t>
            </a:r>
          </a:p>
          <a:p>
            <a:pPr lvl="1"/>
            <a:r>
              <a:rPr lang="en-US" dirty="0" smtClean="0"/>
              <a:t>bows and arrows;</a:t>
            </a:r>
          </a:p>
          <a:p>
            <a:pPr lvl="1"/>
            <a:r>
              <a:rPr lang="en-US" dirty="0" smtClean="0"/>
              <a:t>missile-firing toys; and</a:t>
            </a:r>
          </a:p>
          <a:p>
            <a:pPr lvl="1"/>
            <a:r>
              <a:rPr lang="en-US" dirty="0" smtClean="0"/>
              <a:t>pellet or BB guns.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418C918F-D69E-477B-8612-ABC6968EE54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injury around the house</a:t>
            </a: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Keep all chemicals and sprays (such as oven cleaners) out of reach of small children.</a:t>
            </a:r>
          </a:p>
          <a:p>
            <a:r>
              <a:rPr lang="en-US" sz="2200" dirty="0" smtClean="0"/>
              <a:t>Do not allow children to ignite fireworks or stand near others who are doing so.</a:t>
            </a:r>
          </a:p>
          <a:p>
            <a:r>
              <a:rPr lang="en-US" sz="2200" dirty="0" smtClean="0"/>
              <a:t>Do not allow children in the yard while the lawnmower in use; stones and debris thrown from moving blades can cause severe eye injuries.</a:t>
            </a:r>
          </a:p>
          <a:p>
            <a:r>
              <a:rPr lang="en-US" sz="2200" dirty="0" smtClean="0"/>
              <a:t>Watch out for common household items that can cause serious eye injury: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EBDCEB9B-EBE7-4709-B890-09D1616D5C7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114800"/>
            <a:ext cx="7391400" cy="13542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0664" indent="-283464">
              <a:spcBef>
                <a:spcPts val="432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paper clips</a:t>
            </a:r>
          </a:p>
          <a:p>
            <a:pPr marL="740664" indent="-283464">
              <a:spcBef>
                <a:spcPts val="432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pencils</a:t>
            </a:r>
          </a:p>
          <a:p>
            <a:pPr marL="740664" indent="-283464">
              <a:spcBef>
                <a:spcPts val="432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scissors</a:t>
            </a:r>
          </a:p>
          <a:p>
            <a:pPr marL="740664" indent="-283464">
              <a:spcBef>
                <a:spcPts val="432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bungee cords	</a:t>
            </a:r>
          </a:p>
          <a:p>
            <a:pPr marL="740664" indent="-283464">
              <a:spcBef>
                <a:spcPts val="432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wire coat hangers</a:t>
            </a:r>
          </a:p>
          <a:p>
            <a:pPr marL="740664" indent="-283464">
              <a:spcBef>
                <a:spcPts val="432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rubber bands</a:t>
            </a:r>
          </a:p>
          <a:p>
            <a:pPr marL="740664" indent="-283464">
              <a:spcBef>
                <a:spcPts val="432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fish hooks </a:t>
            </a:r>
          </a:p>
          <a:p>
            <a:pPr marL="740664" lvl="1" indent="-283464">
              <a:spcBef>
                <a:spcPts val="432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injury around the house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good eye safety habits by always wearing protective eyewear while using power tools, rotary lawnmowers, trimmers or hammers.</a:t>
            </a:r>
          </a:p>
          <a:p>
            <a:r>
              <a:rPr lang="en-US" dirty="0" smtClean="0"/>
              <a:t>Children will learn by your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D605B42-1F73-4679-9419-0D2F0E53D02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disabilities</a:t>
            </a: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Learning disabilities are disorders in understanding or using spoken or written language.  </a:t>
            </a:r>
          </a:p>
          <a:p>
            <a:r>
              <a:rPr lang="en-US" dirty="0" smtClean="0"/>
              <a:t>Children with learning disabilities may experience problems with:</a:t>
            </a:r>
          </a:p>
          <a:p>
            <a:pPr lvl="1"/>
            <a:r>
              <a:rPr lang="en-US" dirty="0" smtClean="0"/>
              <a:t>reading (dyslexia)</a:t>
            </a:r>
          </a:p>
          <a:p>
            <a:pPr lvl="1"/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listening</a:t>
            </a:r>
          </a:p>
          <a:p>
            <a:pPr lvl="1"/>
            <a:r>
              <a:rPr lang="en-US" dirty="0" smtClean="0"/>
              <a:t>speaking</a:t>
            </a:r>
          </a:p>
          <a:p>
            <a:pPr lvl="1"/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mathematical calculations  </a:t>
            </a:r>
          </a:p>
          <a:p>
            <a:r>
              <a:rPr lang="en-US" dirty="0" smtClean="0"/>
              <a:t>Learning disabilities are caused by the brain, not the eyes.  </a:t>
            </a:r>
          </a:p>
          <a:p>
            <a:r>
              <a:rPr lang="en-US" dirty="0" smtClean="0"/>
              <a:t>No scientific evidence has shown that visual training; eye exercises; or muscle, perceptual or hand/eye coordination exercises can improve a child’s learning disability.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9C9C60AA-C9C5-4FEA-9C06-5370A5BDE32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disabilities</a:t>
            </a:r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with learning disabilities do not have more visual problems than those without.</a:t>
            </a:r>
          </a:p>
          <a:p>
            <a:r>
              <a:rPr lang="en-US" dirty="0" smtClean="0"/>
              <a:t>If you or your child’s teacher suspect a learning disability, you should contact your child’s school and, if necessary, the local or state director of special education.</a:t>
            </a:r>
          </a:p>
          <a:p>
            <a:r>
              <a:rPr lang="en-US" dirty="0" smtClean="0"/>
              <a:t>Public law requires schools to evaluate any child who is thought to have a learning disability. The evaluation should include a complete medical eye examination.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169E8294-C96D-4B3C-98B9-E061D9C808A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5410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Preserve your child’s good vision </a:t>
            </a:r>
            <a:br>
              <a:rPr lang="en-US" dirty="0" smtClean="0"/>
            </a:br>
            <a:r>
              <a:rPr lang="en-US" dirty="0" smtClean="0"/>
              <a:t>with regular eye exams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648200" cy="4038600"/>
          </a:xfrm>
        </p:spPr>
        <p:txBody>
          <a:bodyPr/>
          <a:lstStyle/>
          <a:p>
            <a:r>
              <a:rPr lang="en-US" dirty="0" smtClean="0"/>
              <a:t>Infants and young children should have their eyes examined by an ophthalmologist or other medical professional (pediatricians, family physicians, nurse practitioners or physician assistants) at the following intervals:  </a:t>
            </a:r>
          </a:p>
          <a:p>
            <a:pPr lvl="1"/>
            <a:r>
              <a:rPr lang="en-US" dirty="0" smtClean="0"/>
              <a:t>Newborn to 3 months</a:t>
            </a:r>
          </a:p>
          <a:p>
            <a:pPr lvl="1"/>
            <a:r>
              <a:rPr lang="en-US" dirty="0" smtClean="0"/>
              <a:t>3 months to 6 months </a:t>
            </a:r>
          </a:p>
          <a:p>
            <a:pPr lvl="1"/>
            <a:r>
              <a:rPr lang="en-US" dirty="0" smtClean="0"/>
              <a:t>6 months to 1 year </a:t>
            </a:r>
          </a:p>
          <a:p>
            <a:pPr lvl="1"/>
            <a:r>
              <a:rPr lang="en-US" dirty="0" smtClean="0"/>
              <a:t>3 to 3 1/2 years </a:t>
            </a:r>
          </a:p>
          <a:p>
            <a:pPr lvl="1"/>
            <a:r>
              <a:rPr lang="en-US" dirty="0" smtClean="0"/>
              <a:t>5 years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7D8CD491-DCC8-480C-88B2-E734EBE4AF82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365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419475" cy="22288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Refractive errors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9624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Myopia (nearsightedness):</a:t>
            </a:r>
          </a:p>
          <a:p>
            <a:r>
              <a:rPr lang="en-US" dirty="0" smtClean="0"/>
              <a:t>Light rays focus in front of the retina instead of on it. </a:t>
            </a:r>
          </a:p>
          <a:p>
            <a:r>
              <a:rPr lang="en-US" dirty="0" smtClean="0"/>
              <a:t>Close objects will look clear, but distant objects will appear blurred.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D890F78-5C2C-4A83-AF73-67657D5C44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4572000" y="4038600"/>
            <a:ext cx="14478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 algn="ctr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>
                <a:latin typeface="Arial" charset="0"/>
              </a:rPr>
              <a:t>Myopia</a:t>
            </a:r>
            <a:endParaRPr kumimoji="0" lang="en-US" sz="1600" dirty="0">
              <a:latin typeface="Arial" charset="0"/>
            </a:endParaRPr>
          </a:p>
        </p:txBody>
      </p:sp>
      <p:pic>
        <p:nvPicPr>
          <p:cNvPr id="190470" name="Picture 6" descr="G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2672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1" uiExpand="1" build="p"/>
      <p:bldP spid="1904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Refractive errors</a:t>
            </a: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Myopia:</a:t>
            </a:r>
          </a:p>
          <a:p>
            <a:r>
              <a:rPr lang="en-US" dirty="0" smtClean="0"/>
              <a:t>When the body grows rapidly as a teenager, myopia may increase; frequent eyeglass changes may be necessary. </a:t>
            </a:r>
          </a:p>
          <a:p>
            <a:r>
              <a:rPr lang="en-US" dirty="0" smtClean="0"/>
              <a:t>After age 20 or 25, there is usually little change.  </a:t>
            </a:r>
          </a:p>
          <a:p>
            <a:r>
              <a:rPr lang="en-US" dirty="0" smtClean="0"/>
              <a:t>Myopia can run in families.  </a:t>
            </a:r>
          </a:p>
          <a:p>
            <a:r>
              <a:rPr lang="en-US" dirty="0" smtClean="0"/>
              <a:t>If your child has high myopia, regular eye examinations will be needed to watch for changes in the retina.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36F5D7A2-8FBD-422A-8DB1-9963D6CA52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Myopia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Refractive errors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Hyperopia</a:t>
            </a:r>
            <a:r>
              <a:rPr lang="en-US" dirty="0" smtClean="0"/>
              <a:t> (farsightedness):</a:t>
            </a:r>
          </a:p>
          <a:p>
            <a:r>
              <a:rPr lang="en-US" dirty="0" smtClean="0"/>
              <a:t>Light rays are focused behind the retina.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785D4C5D-F85A-49BA-88B9-2349AAC5F8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4953000" y="41910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 algn="ctr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/>
              <a:buNone/>
            </a:pPr>
            <a:r>
              <a:rPr kumimoji="0" lang="en-US" sz="1600" b="1" dirty="0" err="1">
                <a:latin typeface="Arial" charset="0"/>
              </a:rPr>
              <a:t>Hyperopia</a:t>
            </a:r>
            <a:endParaRPr kumimoji="0" lang="en-US" sz="1600" dirty="0">
              <a:latin typeface="Arial" charset="0"/>
            </a:endParaRPr>
          </a:p>
        </p:txBody>
      </p:sp>
      <p:pic>
        <p:nvPicPr>
          <p:cNvPr id="193542" name="Picture 6" descr="G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96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1" uiExpand="1" build="p"/>
      <p:bldP spid="193541" grpId="0"/>
    </p:bldLst>
  </p:timing>
</p:sld>
</file>

<file path=ppt/theme/theme1.xml><?xml version="1.0" encoding="utf-8"?>
<a:theme xmlns:a="http://schemas.openxmlformats.org/drawingml/2006/main" name="Eye Over Ti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Eye Over Time Template</Template>
  <TotalTime>630</TotalTime>
  <Words>2754</Words>
  <Application>Microsoft Macintosh PowerPoint</Application>
  <PresentationFormat>On-screen Show (4:3)</PresentationFormat>
  <Paragraphs>336</Paragraphs>
  <Slides>56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Eye Over Time Template</vt:lpstr>
      <vt:lpstr>Common Eye Conditions in Children</vt:lpstr>
      <vt:lpstr>Visual development in children</vt:lpstr>
      <vt:lpstr>Visual development in children</vt:lpstr>
      <vt:lpstr>How the eye works</vt:lpstr>
      <vt:lpstr>How the eye works</vt:lpstr>
      <vt:lpstr>Refractive errors</vt:lpstr>
      <vt:lpstr>Refractive errors</vt:lpstr>
      <vt:lpstr>Myopia</vt:lpstr>
      <vt:lpstr>Refractive errors</vt:lpstr>
      <vt:lpstr>Refractive errors</vt:lpstr>
      <vt:lpstr>Hyperopia</vt:lpstr>
      <vt:lpstr>Refractive errors</vt:lpstr>
      <vt:lpstr>Astigmatism</vt:lpstr>
      <vt:lpstr>Refractive errors</vt:lpstr>
      <vt:lpstr>Refractive errors</vt:lpstr>
      <vt:lpstr>Warning signs in children</vt:lpstr>
      <vt:lpstr>Warning signs in children</vt:lpstr>
      <vt:lpstr>Vision screening for children</vt:lpstr>
      <vt:lpstr>Vision screening for children</vt:lpstr>
      <vt:lpstr>Amblyopia</vt:lpstr>
      <vt:lpstr>Causes of amblyopia</vt:lpstr>
      <vt:lpstr>Causes of amblyopia</vt:lpstr>
      <vt:lpstr>Causes of amblyopia</vt:lpstr>
      <vt:lpstr>Causes of amblyopia</vt:lpstr>
      <vt:lpstr>Detecting amblyopia in kids</vt:lpstr>
      <vt:lpstr>Treating amblyopia</vt:lpstr>
      <vt:lpstr>Treating amblyopia</vt:lpstr>
      <vt:lpstr>Strabismus</vt:lpstr>
      <vt:lpstr>Strabismus</vt:lpstr>
      <vt:lpstr>Strabismus</vt:lpstr>
      <vt:lpstr>Treating strabismus</vt:lpstr>
      <vt:lpstr>Common types of strabismus </vt:lpstr>
      <vt:lpstr>Common types of strabismus</vt:lpstr>
      <vt:lpstr>Common types of strabismus</vt:lpstr>
      <vt:lpstr>Pseudostrabismus</vt:lpstr>
      <vt:lpstr>Ptosis</vt:lpstr>
      <vt:lpstr>Ptosis</vt:lpstr>
      <vt:lpstr>Conjunctivitis</vt:lpstr>
      <vt:lpstr>Conjunctivitis</vt:lpstr>
      <vt:lpstr>Conjunctivitis</vt:lpstr>
      <vt:lpstr>Chalazion</vt:lpstr>
      <vt:lpstr>Stye</vt:lpstr>
      <vt:lpstr>Preseptal cellulitis</vt:lpstr>
      <vt:lpstr>Orbital cellulitis</vt:lpstr>
      <vt:lpstr>Tearing in infants</vt:lpstr>
      <vt:lpstr>Tearing in infants</vt:lpstr>
      <vt:lpstr>Tear drainage system</vt:lpstr>
      <vt:lpstr>Eye injury and sports</vt:lpstr>
      <vt:lpstr>Eye injury and sports</vt:lpstr>
      <vt:lpstr>Eye injury and sports</vt:lpstr>
      <vt:lpstr>Eye injury and toys</vt:lpstr>
      <vt:lpstr>Eye injury around the house</vt:lpstr>
      <vt:lpstr>Eye injury around the house</vt:lpstr>
      <vt:lpstr>Learning disabilities</vt:lpstr>
      <vt:lpstr>Learning disabilities</vt:lpstr>
      <vt:lpstr>Preserve your child’s good vision  with regular eye exams</vt:lpstr>
    </vt:vector>
  </TitlesOfParts>
  <Company>American Academy Of Ophthalmology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David Turbert</dc:creator>
  <cp:lastModifiedBy>V M R VEMPALI</cp:lastModifiedBy>
  <cp:revision>60</cp:revision>
  <dcterms:created xsi:type="dcterms:W3CDTF">2011-03-17T11:14:28Z</dcterms:created>
  <dcterms:modified xsi:type="dcterms:W3CDTF">2014-02-17T20:06:26Z</dcterms:modified>
</cp:coreProperties>
</file>