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49"/>
  </p:notesMasterIdLst>
  <p:sldIdLst>
    <p:sldId id="261" r:id="rId5"/>
    <p:sldId id="264" r:id="rId6"/>
    <p:sldId id="263" r:id="rId7"/>
    <p:sldId id="265" r:id="rId8"/>
    <p:sldId id="266" r:id="rId9"/>
    <p:sldId id="323" r:id="rId10"/>
    <p:sldId id="267" r:id="rId11"/>
    <p:sldId id="268" r:id="rId12"/>
    <p:sldId id="269" r:id="rId13"/>
    <p:sldId id="294" r:id="rId14"/>
    <p:sldId id="270" r:id="rId15"/>
    <p:sldId id="272" r:id="rId16"/>
    <p:sldId id="324" r:id="rId17"/>
    <p:sldId id="280" r:id="rId18"/>
    <p:sldId id="325" r:id="rId19"/>
    <p:sldId id="344" r:id="rId20"/>
    <p:sldId id="281" r:id="rId21"/>
    <p:sldId id="288" r:id="rId22"/>
    <p:sldId id="289" r:id="rId23"/>
    <p:sldId id="340" r:id="rId24"/>
    <p:sldId id="291" r:id="rId25"/>
    <p:sldId id="307" r:id="rId26"/>
    <p:sldId id="336" r:id="rId27"/>
    <p:sldId id="345" r:id="rId28"/>
    <p:sldId id="308" r:id="rId29"/>
    <p:sldId id="337" r:id="rId30"/>
    <p:sldId id="310" r:id="rId31"/>
    <p:sldId id="338" r:id="rId32"/>
    <p:sldId id="339" r:id="rId33"/>
    <p:sldId id="293" r:id="rId34"/>
    <p:sldId id="317" r:id="rId35"/>
    <p:sldId id="326" r:id="rId36"/>
    <p:sldId id="292" r:id="rId37"/>
    <p:sldId id="343" r:id="rId38"/>
    <p:sldId id="321" r:id="rId39"/>
    <p:sldId id="342" r:id="rId40"/>
    <p:sldId id="320" r:id="rId41"/>
    <p:sldId id="296" r:id="rId42"/>
    <p:sldId id="297" r:id="rId43"/>
    <p:sldId id="299" r:id="rId44"/>
    <p:sldId id="301" r:id="rId45"/>
    <p:sldId id="302" r:id="rId46"/>
    <p:sldId id="313" r:id="rId47"/>
    <p:sldId id="314"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Gerver" initials="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3" autoAdjust="0"/>
    <p:restoredTop sz="91388" autoAdjust="0"/>
  </p:normalViewPr>
  <p:slideViewPr>
    <p:cSldViewPr>
      <p:cViewPr>
        <p:scale>
          <a:sx n="90" d="100"/>
          <a:sy n="90" d="100"/>
        </p:scale>
        <p:origin x="25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a:p>
        </p:txBody>
      </p:sp>
    </p:spTree>
    <p:extLst>
      <p:ext uri="{BB962C8B-B14F-4D97-AF65-F5344CB8AC3E}">
        <p14:creationId xmlns:p14="http://schemas.microsoft.com/office/powerpoint/2010/main" val="21276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33896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284829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4158365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223647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2"/>
            <a:r>
              <a:rPr lang="en-GB" dirty="0" smtClean="0"/>
              <a:t>Data can be entered in any of the</a:t>
            </a:r>
            <a:r>
              <a:rPr lang="en-GB" baseline="0" dirty="0" smtClean="0"/>
              <a:t> following ways</a:t>
            </a:r>
          </a:p>
          <a:p>
            <a:pPr lvl="2"/>
            <a:endParaRPr lang="en-GB" dirty="0" smtClean="0"/>
          </a:p>
          <a:p>
            <a:pPr lvl="2"/>
            <a:r>
              <a:rPr lang="en-GB" dirty="0" smtClean="0"/>
              <a:t>Daily bed census, provides a daily record of each bed in</a:t>
            </a:r>
            <a:r>
              <a:rPr lang="en-GB" baseline="0" dirty="0" smtClean="0"/>
              <a:t> your ICU. </a:t>
            </a:r>
          </a:p>
          <a:p>
            <a:pPr lvl="2"/>
            <a:endParaRPr lang="en-GB" baseline="0" dirty="0" smtClean="0"/>
          </a:p>
          <a:p>
            <a:pPr lvl="2"/>
            <a:r>
              <a:rPr lang="en-GB" baseline="0" dirty="0" smtClean="0"/>
              <a:t>The Daily unit census, provides a daily record of the sum total for a specific day for your unit.</a:t>
            </a:r>
          </a:p>
          <a:p>
            <a:pPr lvl="2"/>
            <a:endParaRPr lang="en-GB" baseline="0" dirty="0" smtClean="0"/>
          </a:p>
          <a:p>
            <a:pPr lvl="2"/>
            <a:r>
              <a:rPr lang="en-GB" baseline="0" dirty="0" smtClean="0"/>
              <a:t>Finally, the monthly summary is an aggregate of all of the denominators for all days in the month for your unit.</a:t>
            </a:r>
          </a:p>
          <a:p>
            <a:pPr lvl="2"/>
            <a:endParaRPr lang="en-GB" baseline="0" dirty="0" smtClean="0"/>
          </a:p>
          <a:p>
            <a:pPr lvl="2"/>
            <a:r>
              <a:rPr lang="en-GB" baseline="0" dirty="0" smtClean="0"/>
              <a:t>The system automatically aggregates the daily bed census up to the Daily unit census and with a click of a button, both of the daily metrics can calculate the monthly totals for the unit. As such, even if only a single day is entered in either of the daily denominator tools, the system can calculate a monthly value  on the assumption that the single day of data entry is representative of the full month and will scale it up. If more than one day is entered but not the full month, an average of the data entered is calculated and then scaled up to the full month.</a:t>
            </a:r>
          </a:p>
          <a:p>
            <a:pPr lvl="2"/>
            <a:endParaRPr lang="en-GB" baseline="0" dirty="0" smtClean="0"/>
          </a:p>
          <a:p>
            <a:pPr lvl="2"/>
            <a:r>
              <a:rPr lang="en-GB" baseline="0" dirty="0" smtClean="0"/>
              <a:t>Minimum requirement is that monthly totals for each unit are present, however that is entered.</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3663064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a:p>
        </p:txBody>
      </p:sp>
    </p:spTree>
    <p:extLst>
      <p:ext uri="{BB962C8B-B14F-4D97-AF65-F5344CB8AC3E}">
        <p14:creationId xmlns:p14="http://schemas.microsoft.com/office/powerpoint/2010/main" val="145123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 dots denote a</a:t>
            </a:r>
            <a:r>
              <a:rPr lang="en-GB" baseline="0" dirty="0" smtClean="0"/>
              <a:t> specific unit</a:t>
            </a:r>
          </a:p>
          <a:p>
            <a:endParaRPr lang="en-GB" baseline="0" dirty="0" smtClean="0"/>
          </a:p>
          <a:p>
            <a:r>
              <a:rPr lang="en-GB" baseline="0" dirty="0" smtClean="0"/>
              <a:t>This allows units to see where they fall in the scheme of other units of the same type (NB these are crude rates, i.e. do not take into consideration case mix </a:t>
            </a:r>
            <a:r>
              <a:rPr lang="en-GB" baseline="0" dirty="0" err="1" smtClean="0"/>
              <a:t>etc</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val="1098438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 dots denote specific unit and are labelled with the quarter they represent – this one </a:t>
            </a:r>
            <a:r>
              <a:rPr lang="en-GB" dirty="0" err="1" smtClean="0"/>
              <a:t>isnt</a:t>
            </a:r>
            <a:r>
              <a:rPr lang="en-GB" dirty="0" smtClean="0"/>
              <a:t> super clear as the red dots are all in a similar place for this unit.</a:t>
            </a:r>
          </a:p>
          <a:p>
            <a:endParaRPr lang="en-GB" dirty="0" smtClean="0"/>
          </a:p>
          <a:p>
            <a:r>
              <a:rPr lang="en-GB" dirty="0" smtClean="0"/>
              <a:t>Scatter plots</a:t>
            </a:r>
            <a:r>
              <a:rPr lang="en-GB" baseline="0" dirty="0" smtClean="0"/>
              <a:t> show correlation between the number of blood culture sets taken and the number of positive blood cultures.</a:t>
            </a:r>
          </a:p>
          <a:p>
            <a:endParaRPr lang="en-GB" baseline="0" dirty="0" smtClean="0"/>
          </a:p>
          <a:p>
            <a:r>
              <a:rPr lang="en-GB" baseline="0" dirty="0" smtClean="0"/>
              <a:t>(Of note, you can see at the far bottom left hand corner that there are some unit who have reported 0 blood culture sets via the denominator data entry but have positive blood culture episodes entered as case-level data entry.)</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a:p>
        </p:txBody>
      </p:sp>
    </p:spTree>
    <p:extLst>
      <p:ext uri="{BB962C8B-B14F-4D97-AF65-F5344CB8AC3E}">
        <p14:creationId xmlns:p14="http://schemas.microsoft.com/office/powerpoint/2010/main" val="146460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Actually now 151 Trusts as Central and South</a:t>
            </a:r>
            <a:r>
              <a:rPr lang="en-GB" baseline="0" dirty="0" smtClean="0"/>
              <a:t> Manchester have merged. We have not yet merged these Trusts on our system, but this would reduce the numbers to </a:t>
            </a:r>
          </a:p>
          <a:p>
            <a:endParaRPr lang="en-GB" baseline="0" dirty="0" smtClean="0"/>
          </a:p>
          <a:p>
            <a:r>
              <a:rPr lang="en-GB" baseline="0" dirty="0" smtClean="0"/>
              <a:t>151 acute Trusts in England,</a:t>
            </a:r>
          </a:p>
          <a:p>
            <a:r>
              <a:rPr lang="en-GB" baseline="0" dirty="0" smtClean="0"/>
              <a:t>101 have local Administrators (191 units)</a:t>
            </a:r>
          </a:p>
          <a:p>
            <a:r>
              <a:rPr lang="en-GB" baseline="0" dirty="0" smtClean="0"/>
              <a:t>69 entering data (100 units)</a:t>
            </a:r>
          </a:p>
          <a:p>
            <a:endParaRPr lang="en-GB" baseline="0" dirty="0" smtClean="0"/>
          </a:p>
          <a:p>
            <a:r>
              <a:rPr lang="en-GB" baseline="0" dirty="0" smtClean="0"/>
              <a:t>BUT data provided based on organisational structure for time period we are looking at, i.e. by 31</a:t>
            </a:r>
            <a:r>
              <a:rPr lang="en-GB" baseline="30000" dirty="0" smtClean="0"/>
              <a:t>st</a:t>
            </a:r>
            <a:r>
              <a:rPr lang="en-GB" baseline="0" dirty="0" smtClean="0"/>
              <a:t> July 2017 there were 152 Trusts. Just providing this data in case anyone questions the total of acute Trusts</a:t>
            </a:r>
          </a:p>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a:p>
        </p:txBody>
      </p:sp>
    </p:spTree>
    <p:extLst>
      <p:ext uri="{BB962C8B-B14F-4D97-AF65-F5344CB8AC3E}">
        <p14:creationId xmlns:p14="http://schemas.microsoft.com/office/powerpoint/2010/main" val="490563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Due to Manchester merger,</a:t>
            </a:r>
            <a:r>
              <a:rPr lang="en-GB" baseline="0" dirty="0" smtClean="0"/>
              <a:t> this should be 69 Trusts (100 units) the rest remains the same though.</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165169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2244396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val="1998635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a:p>
        </p:txBody>
      </p:sp>
    </p:spTree>
    <p:extLst>
      <p:ext uri="{BB962C8B-B14F-4D97-AF65-F5344CB8AC3E}">
        <p14:creationId xmlns:p14="http://schemas.microsoft.com/office/powerpoint/2010/main" val="1998635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slide has relevant rates</a:t>
            </a:r>
            <a:r>
              <a:rPr lang="en-GB" baseline="0" dirty="0" smtClean="0"/>
              <a:t> highlighted</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a:p>
        </p:txBody>
      </p:sp>
    </p:spTree>
    <p:extLst>
      <p:ext uri="{BB962C8B-B14F-4D97-AF65-F5344CB8AC3E}">
        <p14:creationId xmlns:p14="http://schemas.microsoft.com/office/powerpoint/2010/main" val="3686334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3686334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Next slides have relevant rates/metrics</a:t>
            </a:r>
            <a:r>
              <a:rPr lang="en-GB" baseline="0" dirty="0" smtClean="0"/>
              <a:t> highlighted</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a:p>
        </p:txBody>
      </p:sp>
    </p:spTree>
    <p:extLst>
      <p:ext uri="{BB962C8B-B14F-4D97-AF65-F5344CB8AC3E}">
        <p14:creationId xmlns:p14="http://schemas.microsoft.com/office/powerpoint/2010/main" val="3213771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28</a:t>
            </a:fld>
            <a:endParaRPr lang="en-US"/>
          </a:p>
        </p:txBody>
      </p:sp>
    </p:spTree>
    <p:extLst>
      <p:ext uri="{BB962C8B-B14F-4D97-AF65-F5344CB8AC3E}">
        <p14:creationId xmlns:p14="http://schemas.microsoft.com/office/powerpoint/2010/main" val="3213771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val="3213771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was before we started to design questionnaire/survey. So if you want to remove bits such as content of reports, value of surveillance scheme, then </a:t>
            </a:r>
            <a:r>
              <a:rPr lang="en-GB" baseline="0" dirty="0" err="1" smtClean="0"/>
              <a:t>pls</a:t>
            </a:r>
            <a:r>
              <a:rPr lang="en-GB" baseline="0" dirty="0" smtClean="0"/>
              <a:t> do.</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a:p>
        </p:txBody>
      </p:sp>
    </p:spTree>
    <p:extLst>
      <p:ext uri="{BB962C8B-B14F-4D97-AF65-F5344CB8AC3E}">
        <p14:creationId xmlns:p14="http://schemas.microsoft.com/office/powerpoint/2010/main" val="3149649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Pls</a:t>
            </a:r>
            <a:r>
              <a:rPr lang="en-GB" baseline="0" dirty="0" smtClean="0"/>
              <a:t> note that approx. a month ahead of launch we will alert users.</a:t>
            </a:r>
          </a:p>
          <a:p>
            <a:r>
              <a:rPr lang="en-GB" baseline="0" dirty="0" smtClean="0"/>
              <a:t/>
            </a:r>
            <a:br>
              <a:rPr lang="en-GB" baseline="0" dirty="0" smtClean="0"/>
            </a:br>
            <a:r>
              <a:rPr lang="en-GB" baseline="0" dirty="0" smtClean="0"/>
              <a:t>We are trying to identify strategies to help move over Local Administrators from one system to another, although all users will have to re-register on the new system.</a:t>
            </a:r>
          </a:p>
          <a:p>
            <a:endParaRPr lang="en-GB" baseline="0" dirty="0" smtClean="0"/>
          </a:p>
          <a:p>
            <a:r>
              <a:rPr lang="en-GB" baseline="0" dirty="0" smtClean="0"/>
              <a:t>Notification and advice will come around to all users ahead of time.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a:p>
        </p:txBody>
      </p:sp>
    </p:spTree>
    <p:extLst>
      <p:ext uri="{BB962C8B-B14F-4D97-AF65-F5344CB8AC3E}">
        <p14:creationId xmlns:p14="http://schemas.microsoft.com/office/powerpoint/2010/main" val="761841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 one report: Counts or Rates of Infection</a:t>
            </a:r>
            <a:r>
              <a:rPr lang="en-GB" baseline="0" dirty="0" smtClean="0"/>
              <a:t> Episodes.</a:t>
            </a:r>
          </a:p>
          <a:p>
            <a:endParaRPr lang="en-GB" baseline="0" dirty="0" smtClean="0"/>
          </a:p>
          <a:p>
            <a:r>
              <a:rPr lang="en-GB" baseline="0" dirty="0" smtClean="0"/>
              <a:t>Report is aggregate level so a user can see total counts or rates for any unit in the country.</a:t>
            </a:r>
          </a:p>
          <a:p>
            <a:endParaRPr lang="en-GB" baseline="0" dirty="0" smtClean="0"/>
          </a:p>
          <a:p>
            <a:r>
              <a:rPr lang="en-GB" baseline="0" dirty="0" smtClean="0"/>
              <a:t>Allows a user to define the data they want to see using the drop-down parameters/filters (top half of screen). i.e. a user can define to view counts or rates, they can chose the organisation type they wish to view the data for (i.e. PHE, ICU, NHS Region </a:t>
            </a:r>
            <a:r>
              <a:rPr lang="en-GB" baseline="0" dirty="0" err="1" smtClean="0"/>
              <a:t>etc</a:t>
            </a:r>
            <a:r>
              <a:rPr lang="en-GB" baseline="0" dirty="0" smtClean="0"/>
              <a:t>) and then limit to specific organisations of that type.</a:t>
            </a:r>
          </a:p>
          <a:p>
            <a:endParaRPr lang="en-GB" baseline="0" dirty="0" smtClean="0"/>
          </a:p>
          <a:p>
            <a:r>
              <a:rPr lang="en-GB" baseline="0" dirty="0" smtClean="0"/>
              <a:t>A report can be restricted by age, gender, organism cultured, the source of the bacteraemia/</a:t>
            </a:r>
            <a:r>
              <a:rPr lang="en-GB" baseline="0" dirty="0" err="1" smtClean="0"/>
              <a:t>fungaemia</a:t>
            </a:r>
            <a:r>
              <a:rPr lang="en-GB" baseline="0" dirty="0" smtClean="0"/>
              <a:t>. They can also limit the data to show only ICU-associated cases or pre-ICU cases, as well as all cases. Likewise they can limit the data brought back by bacteraemia category (i.e. if the case is a BSI, or doesn’t meet BSI definitions). Totally flexible.</a:t>
            </a:r>
          </a:p>
          <a:p>
            <a:endParaRPr lang="en-GB" baseline="0" dirty="0" smtClean="0"/>
          </a:p>
          <a:p>
            <a:r>
              <a:rPr lang="en-GB" baseline="0" dirty="0" smtClean="0"/>
              <a:t>The selected data will show on screen (bottom part of image) but can be exported into Excel, Word, CSV or as a PDF.</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a:p>
        </p:txBody>
      </p:sp>
    </p:spTree>
    <p:extLst>
      <p:ext uri="{BB962C8B-B14F-4D97-AF65-F5344CB8AC3E}">
        <p14:creationId xmlns:p14="http://schemas.microsoft.com/office/powerpoint/2010/main" val="59564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1514957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Real units data – so redacted</a:t>
            </a:r>
            <a:r>
              <a:rPr lang="en-GB" baseline="0" dirty="0" smtClean="0"/>
              <a:t> for presentation</a:t>
            </a:r>
          </a:p>
          <a:p>
            <a:endParaRPr lang="en-GB" baseline="0" dirty="0" smtClean="0"/>
          </a:p>
          <a:p>
            <a:r>
              <a:rPr lang="en-GB" baseline="0" dirty="0" smtClean="0"/>
              <a:t>There are multiple dashboards allowing quick views of the data. Access is role and organisation specific. Different elements will be seen by different user types.</a:t>
            </a:r>
          </a:p>
          <a:p>
            <a:endParaRPr lang="en-GB" baseline="0" dirty="0" smtClean="0"/>
          </a:p>
          <a:p>
            <a:r>
              <a:rPr lang="en-GB" baseline="0" dirty="0" smtClean="0"/>
              <a:t>Like the previous report, there are a variety of parameters which can be changed to filter the data on view. However, the summary dashboard will show you only data for the organisations for which you have access. These include quick views of counts/rates and a rolling average of the same data.</a:t>
            </a:r>
          </a:p>
          <a:p>
            <a:endParaRPr lang="en-GB" baseline="0" dirty="0" smtClean="0"/>
          </a:p>
          <a:p>
            <a:r>
              <a:rPr lang="en-GB" baseline="0" dirty="0" smtClean="0"/>
              <a:t>Depending on the user role, you may also be able to see a data collection completeness element (at the bottom of the screen) which is broken down into the total number of records with completed (in green) and incomplete (in red) mandatory and optional questions there are for the data collection (here ICU BSI).</a:t>
            </a:r>
          </a:p>
          <a:p>
            <a:endParaRPr lang="en-GB" baseline="0" dirty="0" smtClean="0"/>
          </a:p>
          <a:p>
            <a:r>
              <a:rPr lang="en-GB" baseline="0" dirty="0" smtClean="0"/>
              <a:t>Additional elements may be available for other roles.</a:t>
            </a:r>
          </a:p>
          <a:p>
            <a:endParaRPr lang="en-GB" baseline="0" dirty="0" smtClean="0"/>
          </a:p>
          <a:p>
            <a:r>
              <a:rPr lang="en-GB" baseline="0" dirty="0" smtClean="0"/>
              <a:t>For the benchmarking dashboard, you can look at all organisations again and select a single organisation to highlight in maroon.</a:t>
            </a:r>
          </a:p>
          <a:p>
            <a:endParaRPr lang="en-GB" baseline="0" dirty="0" smtClean="0"/>
          </a:p>
          <a:p>
            <a:r>
              <a:rPr lang="en-GB" baseline="0" dirty="0" smtClean="0"/>
              <a:t>Again these data are shown on screen and are exportable.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a:p>
        </p:txBody>
      </p:sp>
    </p:spTree>
    <p:extLst>
      <p:ext uri="{BB962C8B-B14F-4D97-AF65-F5344CB8AC3E}">
        <p14:creationId xmlns:p14="http://schemas.microsoft.com/office/powerpoint/2010/main" val="3316662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a:p>
        </p:txBody>
      </p:sp>
    </p:spTree>
    <p:extLst>
      <p:ext uri="{BB962C8B-B14F-4D97-AF65-F5344CB8AC3E}">
        <p14:creationId xmlns:p14="http://schemas.microsoft.com/office/powerpoint/2010/main" val="1992276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a:p>
        </p:txBody>
      </p:sp>
    </p:spTree>
    <p:extLst>
      <p:ext uri="{BB962C8B-B14F-4D97-AF65-F5344CB8AC3E}">
        <p14:creationId xmlns:p14="http://schemas.microsoft.com/office/powerpoint/2010/main" val="1992276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a:p>
        </p:txBody>
      </p:sp>
    </p:spTree>
    <p:extLst>
      <p:ext uri="{BB962C8B-B14F-4D97-AF65-F5344CB8AC3E}">
        <p14:creationId xmlns:p14="http://schemas.microsoft.com/office/powerpoint/2010/main" val="1387560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38</a:t>
            </a:fld>
            <a:endParaRPr lang="en-US"/>
          </a:p>
        </p:txBody>
      </p:sp>
    </p:spTree>
    <p:extLst>
      <p:ext uri="{BB962C8B-B14F-4D97-AF65-F5344CB8AC3E}">
        <p14:creationId xmlns:p14="http://schemas.microsoft.com/office/powerpoint/2010/main" val="187779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a:p>
        </p:txBody>
      </p:sp>
    </p:spTree>
    <p:extLst>
      <p:ext uri="{BB962C8B-B14F-4D97-AF65-F5344CB8AC3E}">
        <p14:creationId xmlns:p14="http://schemas.microsoft.com/office/powerpoint/2010/main" val="3145337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a:p>
        </p:txBody>
      </p:sp>
    </p:spTree>
    <p:extLst>
      <p:ext uri="{BB962C8B-B14F-4D97-AF65-F5344CB8AC3E}">
        <p14:creationId xmlns:p14="http://schemas.microsoft.com/office/powerpoint/2010/main" val="1087961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41</a:t>
            </a:fld>
            <a:endParaRPr lang="en-US"/>
          </a:p>
        </p:txBody>
      </p:sp>
    </p:spTree>
    <p:extLst>
      <p:ext uri="{BB962C8B-B14F-4D97-AF65-F5344CB8AC3E}">
        <p14:creationId xmlns:p14="http://schemas.microsoft.com/office/powerpoint/2010/main" val="1677633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a:p>
        </p:txBody>
      </p:sp>
    </p:spTree>
    <p:extLst>
      <p:ext uri="{BB962C8B-B14F-4D97-AF65-F5344CB8AC3E}">
        <p14:creationId xmlns:p14="http://schemas.microsoft.com/office/powerpoint/2010/main" val="41486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360221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272315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2379457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261101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24669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113925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cid:image002.png@01D35E2A.794AD0E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png"/><Relationship Id="rId13"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image" Target="../media/image7.png"/><Relationship Id="rId10"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national Infection in Critical Care Quality Improvement Programme for England</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412776"/>
            <a:ext cx="8028000" cy="4739679"/>
          </a:xfrm>
        </p:spPr>
        <p:txBody>
          <a:bodyPr/>
          <a:lstStyle/>
          <a:p>
            <a:pPr lvl="2"/>
            <a:r>
              <a:rPr lang="en-GB" dirty="0" smtClean="0"/>
              <a:t>Pilot </a:t>
            </a:r>
            <a:r>
              <a:rPr lang="en-GB" dirty="0"/>
              <a:t>February-May 2015</a:t>
            </a:r>
          </a:p>
          <a:p>
            <a:pPr lvl="2"/>
            <a:r>
              <a:rPr lang="en-GB" dirty="0"/>
              <a:t>6 Trusts entered data </a:t>
            </a:r>
            <a:endParaRPr lang="en-GB" dirty="0" smtClean="0"/>
          </a:p>
          <a:p>
            <a:pPr lvl="2"/>
            <a:r>
              <a:rPr lang="en-GB" dirty="0" smtClean="0"/>
              <a:t>Results: 80 bacteraemia </a:t>
            </a:r>
            <a:r>
              <a:rPr lang="en-GB" dirty="0"/>
              <a:t>episodes amongst 77 patients</a:t>
            </a:r>
          </a:p>
          <a:p>
            <a:pPr lvl="3"/>
            <a:r>
              <a:rPr lang="en-GB" dirty="0"/>
              <a:t>50% </a:t>
            </a:r>
            <a:r>
              <a:rPr lang="en-GB" dirty="0" smtClean="0"/>
              <a:t>ICU-associated </a:t>
            </a:r>
            <a:r>
              <a:rPr lang="en-GB" dirty="0"/>
              <a:t>(occurring at ≥ 2 days after the date of admission)</a:t>
            </a:r>
          </a:p>
          <a:p>
            <a:pPr lvl="3"/>
            <a:r>
              <a:rPr lang="en-GB" dirty="0"/>
              <a:t>13% (n=10) </a:t>
            </a:r>
            <a:r>
              <a:rPr lang="en-GB" dirty="0" err="1"/>
              <a:t>polymicrobial</a:t>
            </a:r>
            <a:r>
              <a:rPr lang="en-GB" dirty="0"/>
              <a:t> (mixed culture growth), of 2 organisms</a:t>
            </a:r>
          </a:p>
          <a:p>
            <a:pPr lvl="3"/>
            <a:r>
              <a:rPr lang="en-GB" dirty="0"/>
              <a:t>43% (n=39/90) skin commensals</a:t>
            </a:r>
          </a:p>
          <a:p>
            <a:pPr lvl="3"/>
            <a:r>
              <a:rPr lang="en-GB" dirty="0"/>
              <a:t>14% (n=13/90) </a:t>
            </a:r>
            <a:r>
              <a:rPr lang="en-GB" i="1" dirty="0"/>
              <a:t>E. coli</a:t>
            </a:r>
          </a:p>
          <a:p>
            <a:pPr lvl="3"/>
            <a:r>
              <a:rPr lang="en-GB" dirty="0"/>
              <a:t>41% episodes defined as BSIs</a:t>
            </a:r>
          </a:p>
          <a:p>
            <a:pPr lvl="2"/>
            <a:r>
              <a:rPr lang="en-GB" dirty="0" smtClean="0"/>
              <a:t>Data </a:t>
            </a:r>
            <a:r>
              <a:rPr lang="en-GB" dirty="0"/>
              <a:t>entry for 30-bed ICU took roughly 1.5 days for full data entry, including daily bed </a:t>
            </a:r>
            <a:r>
              <a:rPr lang="en-GB" dirty="0" smtClean="0"/>
              <a:t>census</a:t>
            </a:r>
            <a:endParaRPr lang="en-GB" sz="1000" dirty="0" smtClean="0"/>
          </a:p>
          <a:p>
            <a:pPr lvl="2"/>
            <a:r>
              <a:rPr lang="en-GB" dirty="0" smtClean="0"/>
              <a:t>Feedback sought from participating Trusts on how to improve the software</a:t>
            </a:r>
          </a:p>
          <a:p>
            <a:pPr lvl="2"/>
            <a:r>
              <a:rPr lang="en-GB" dirty="0" smtClean="0"/>
              <a:t>Many changes incorporated into a new release for a </a:t>
            </a:r>
            <a:r>
              <a:rPr lang="en-GB" dirty="0" smtClean="0">
                <a:solidFill>
                  <a:srgbClr val="FF0000"/>
                </a:solidFill>
              </a:rPr>
              <a:t>sentinel surveillance programme</a:t>
            </a:r>
          </a:p>
          <a:p>
            <a:pPr lvl="3"/>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Development of surveillance</a:t>
            </a:r>
            <a:endParaRPr lang="en-GB" sz="1100" b="1"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3" name="Title 1"/>
          <p:cNvSpPr>
            <a:spLocks noGrp="1"/>
          </p:cNvSpPr>
          <p:nvPr>
            <p:ph type="title"/>
          </p:nvPr>
        </p:nvSpPr>
        <p:spPr>
          <a:xfrm>
            <a:off x="558000" y="754093"/>
            <a:ext cx="8478496" cy="648072"/>
          </a:xfrm>
        </p:spPr>
        <p:txBody>
          <a:bodyPr>
            <a:normAutofit/>
          </a:bodyPr>
          <a:lstStyle/>
          <a:p>
            <a:r>
              <a:rPr lang="en-GB" dirty="0" smtClean="0">
                <a:solidFill>
                  <a:srgbClr val="FF0000"/>
                </a:solidFill>
              </a:rPr>
              <a:t>Preliminary experience</a:t>
            </a:r>
            <a:endParaRPr lang="en-GB" dirty="0">
              <a:solidFill>
                <a:srgbClr val="FF0000"/>
              </a:solidFill>
            </a:endParaRPr>
          </a:p>
        </p:txBody>
      </p:sp>
      <p:sp>
        <p:nvSpPr>
          <p:cNvPr id="14" name="Rectangle 13"/>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5" name="Rectangle 14"/>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6" name="Rectangle 15"/>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Tree>
    <p:extLst>
      <p:ext uri="{BB962C8B-B14F-4D97-AF65-F5344CB8AC3E}">
        <p14:creationId xmlns:p14="http://schemas.microsoft.com/office/powerpoint/2010/main" val="2004290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628800"/>
            <a:ext cx="8028000" cy="4523655"/>
          </a:xfrm>
        </p:spPr>
        <p:txBody>
          <a:bodyPr/>
          <a:lstStyle/>
          <a:p>
            <a:pPr lvl="2"/>
            <a:r>
              <a:rPr lang="en-GB" sz="2000" dirty="0"/>
              <a:t>NHS Trusts received a letter from the ICCQIP Board inviting them to register interest in participating in sentinel surveillance scheme </a:t>
            </a:r>
          </a:p>
          <a:p>
            <a:pPr lvl="2"/>
            <a:r>
              <a:rPr lang="en-GB" sz="2000" dirty="0" smtClean="0"/>
              <a:t>58 units from 43 NHS Trusts registered their interest</a:t>
            </a:r>
          </a:p>
          <a:p>
            <a:pPr lvl="3"/>
            <a:r>
              <a:rPr lang="en-GB" sz="1800" dirty="0" smtClean="0"/>
              <a:t>Contacted January 2016 with formal invitation and asking for nominations for Local Administrator(s) for the Trust</a:t>
            </a:r>
          </a:p>
          <a:p>
            <a:pPr lvl="3"/>
            <a:r>
              <a:rPr lang="en-GB" sz="1800" dirty="0" smtClean="0"/>
              <a:t>8 Trusts withdrew (2 due to lack of resources)</a:t>
            </a:r>
          </a:p>
          <a:p>
            <a:pPr lvl="3"/>
            <a:r>
              <a:rPr lang="en-GB" sz="1800" dirty="0" smtClean="0"/>
              <a:t>28 completed Local Administrator training</a:t>
            </a:r>
          </a:p>
          <a:p>
            <a:pPr lvl="2"/>
            <a:r>
              <a:rPr lang="en-GB" sz="2000" dirty="0" smtClean="0"/>
              <a:t>New online surveillance data capture system (DCS) released April 2016</a:t>
            </a:r>
          </a:p>
          <a:p>
            <a:pPr lvl="3"/>
            <a:r>
              <a:rPr lang="en-GB" sz="1800" dirty="0" smtClean="0"/>
              <a:t>Surveillance protocol and user guides</a:t>
            </a:r>
          </a:p>
          <a:p>
            <a:pPr lvl="3"/>
            <a:r>
              <a:rPr lang="en-GB" sz="1800" dirty="0" smtClean="0"/>
              <a:t>Registration process for access to Data Capture System</a:t>
            </a:r>
            <a:endParaRPr lang="en-GB" sz="1800"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Development of surveillance</a:t>
            </a:r>
            <a:endParaRPr lang="en-GB" sz="1100" b="1"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3" name="Title 1"/>
          <p:cNvSpPr>
            <a:spLocks noGrp="1"/>
          </p:cNvSpPr>
          <p:nvPr>
            <p:ph type="title"/>
          </p:nvPr>
        </p:nvSpPr>
        <p:spPr>
          <a:xfrm>
            <a:off x="522188" y="754093"/>
            <a:ext cx="8028000" cy="648072"/>
          </a:xfrm>
        </p:spPr>
        <p:txBody>
          <a:bodyPr>
            <a:normAutofit fontScale="90000"/>
          </a:bodyPr>
          <a:lstStyle/>
          <a:p>
            <a:r>
              <a:rPr lang="en-GB" dirty="0" smtClean="0">
                <a:solidFill>
                  <a:srgbClr val="FF0000"/>
                </a:solidFill>
              </a:rPr>
              <a:t>Sentinel surveillance scheme BSIs </a:t>
            </a:r>
            <a:r>
              <a:rPr lang="en-GB" dirty="0">
                <a:solidFill>
                  <a:srgbClr val="FF0000"/>
                </a:solidFill>
              </a:rPr>
              <a:t>in ICU </a:t>
            </a:r>
          </a:p>
        </p:txBody>
      </p:sp>
      <p:sp>
        <p:nvSpPr>
          <p:cNvPr id="14" name="Rectangle 13"/>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5" name="Rectangle 14"/>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6" name="Rectangle 15"/>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Tree>
    <p:extLst>
      <p:ext uri="{BB962C8B-B14F-4D97-AF65-F5344CB8AC3E}">
        <p14:creationId xmlns:p14="http://schemas.microsoft.com/office/powerpoint/2010/main" val="4198955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8300" lvl="2" indent="-342900">
              <a:buFont typeface="+mj-lt"/>
              <a:buAutoNum type="arabicPeriod"/>
            </a:pPr>
            <a:r>
              <a:rPr lang="en-GB" dirty="0" smtClean="0"/>
              <a:t>Trusts </a:t>
            </a:r>
            <a:r>
              <a:rPr lang="en-GB" dirty="0"/>
              <a:t>need to provide ICU </a:t>
            </a:r>
            <a:r>
              <a:rPr lang="en-GB" dirty="0" smtClean="0"/>
              <a:t>name(s) </a:t>
            </a:r>
            <a:r>
              <a:rPr lang="en-GB" dirty="0"/>
              <a:t>to be loaded onto system AND to nominate Local Administrator(s) to act as organisations manager for staff access to DCS</a:t>
            </a:r>
          </a:p>
          <a:p>
            <a:pPr marL="368300" lvl="2" indent="-342900">
              <a:buFont typeface="+mj-lt"/>
              <a:buAutoNum type="arabicPeriod"/>
            </a:pPr>
            <a:r>
              <a:rPr lang="en-GB" dirty="0"/>
              <a:t>Local Administrators contacted with online link to training materials and their details and who nominated/authorised them as Local Administrators within the organisation</a:t>
            </a:r>
          </a:p>
          <a:p>
            <a:pPr marL="777875" lvl="3" indent="-342900"/>
            <a:r>
              <a:rPr lang="en-GB" dirty="0"/>
              <a:t>Copy sent to “authoriser” for confirmation</a:t>
            </a:r>
          </a:p>
          <a:p>
            <a:pPr marL="368300" lvl="2" indent="-342900">
              <a:buFont typeface="+mj-lt"/>
              <a:buAutoNum type="arabicPeriod"/>
            </a:pPr>
            <a:r>
              <a:rPr lang="en-GB" dirty="0"/>
              <a:t>Once training completed, a link to the DCS is sent, to apply for online account</a:t>
            </a:r>
          </a:p>
          <a:p>
            <a:pPr marL="368300" lvl="2" indent="-342900">
              <a:buFont typeface="+mj-lt"/>
              <a:buAutoNum type="arabicPeriod"/>
            </a:pPr>
            <a:r>
              <a:rPr lang="en-GB" dirty="0"/>
              <a:t>Email sent from the DCS to new user to verify user’s professional email address</a:t>
            </a:r>
          </a:p>
          <a:p>
            <a:pPr marL="368300" lvl="2" indent="-342900">
              <a:buFont typeface="+mj-lt"/>
              <a:buAutoNum type="arabicPeriod"/>
            </a:pPr>
            <a:r>
              <a:rPr lang="en-GB" dirty="0"/>
              <a:t>PHE authorises account </a:t>
            </a:r>
            <a:r>
              <a:rPr lang="en-GB" dirty="0" smtClean="0"/>
              <a:t>request of Local Administrators, providing access for the Trust</a:t>
            </a:r>
          </a:p>
          <a:p>
            <a:pPr marL="368300" lvl="2" indent="-342900">
              <a:buFont typeface="+mj-lt"/>
              <a:buAutoNum type="arabicPeriod"/>
            </a:pPr>
            <a:r>
              <a:rPr lang="en-GB" dirty="0" smtClean="0"/>
              <a:t>Data Entry users apply for accounts, Local Administrators for their Trust manage these account requests</a:t>
            </a:r>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Development of surveillance</a:t>
            </a:r>
            <a:endParaRPr lang="en-GB" sz="1100" b="1"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3" name="Title 1"/>
          <p:cNvSpPr>
            <a:spLocks noGrp="1"/>
          </p:cNvSpPr>
          <p:nvPr>
            <p:ph type="title"/>
          </p:nvPr>
        </p:nvSpPr>
        <p:spPr>
          <a:xfrm>
            <a:off x="522188" y="754093"/>
            <a:ext cx="8028000" cy="648072"/>
          </a:xfrm>
        </p:spPr>
        <p:txBody>
          <a:bodyPr>
            <a:normAutofit/>
          </a:bodyPr>
          <a:lstStyle/>
          <a:p>
            <a:r>
              <a:rPr lang="en-GB" dirty="0" smtClean="0"/>
              <a:t>Sentinel scheme </a:t>
            </a:r>
            <a:r>
              <a:rPr lang="en-GB" dirty="0" smtClean="0">
                <a:solidFill>
                  <a:srgbClr val="FF0000"/>
                </a:solidFill>
              </a:rPr>
              <a:t>registration </a:t>
            </a:r>
            <a:r>
              <a:rPr lang="en-GB" dirty="0" smtClean="0"/>
              <a:t>process</a:t>
            </a:r>
            <a:endParaRPr lang="en-GB" dirty="0"/>
          </a:p>
        </p:txBody>
      </p:sp>
      <p:sp>
        <p:nvSpPr>
          <p:cNvPr id="14" name="Rectangle 13"/>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5" name="Rectangle 14"/>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6" name="Rectangle 15"/>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Tree>
    <p:extLst>
      <p:ext uri="{BB962C8B-B14F-4D97-AF65-F5344CB8AC3E}">
        <p14:creationId xmlns:p14="http://schemas.microsoft.com/office/powerpoint/2010/main" val="364333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Development of surveillance</a:t>
            </a:r>
            <a:endParaRPr lang="en-GB" sz="1100" b="1"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3" name="Title 1"/>
          <p:cNvSpPr>
            <a:spLocks noGrp="1"/>
          </p:cNvSpPr>
          <p:nvPr>
            <p:ph type="title"/>
          </p:nvPr>
        </p:nvSpPr>
        <p:spPr>
          <a:xfrm>
            <a:off x="510775" y="836712"/>
            <a:ext cx="8028000" cy="648072"/>
          </a:xfrm>
        </p:spPr>
        <p:txBody>
          <a:bodyPr>
            <a:normAutofit/>
          </a:bodyPr>
          <a:lstStyle/>
          <a:p>
            <a:r>
              <a:rPr lang="en-GB" dirty="0" smtClean="0"/>
              <a:t>Data Collection: </a:t>
            </a:r>
            <a:r>
              <a:rPr lang="en-GB" dirty="0" smtClean="0">
                <a:solidFill>
                  <a:srgbClr val="FF0000"/>
                </a:solidFill>
              </a:rPr>
              <a:t>The numerator</a:t>
            </a:r>
            <a:endParaRPr lang="en-GB" dirty="0">
              <a:solidFill>
                <a:srgbClr val="FF0000"/>
              </a:solidFill>
            </a:endParaRPr>
          </a:p>
        </p:txBody>
      </p:sp>
      <p:sp>
        <p:nvSpPr>
          <p:cNvPr id="14" name="Rectangle 13"/>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5" name="Rectangle 14"/>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6" name="Rectangle 15"/>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2" name="Content Placeholder 2"/>
          <p:cNvSpPr txBox="1">
            <a:spLocks/>
          </p:cNvSpPr>
          <p:nvPr/>
        </p:nvSpPr>
        <p:spPr bwMode="auto">
          <a:xfrm>
            <a:off x="467544" y="1628800"/>
            <a:ext cx="8097314" cy="45365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GB" sz="1800" dirty="0" smtClean="0"/>
              <a:t>Participating units asked to enter data on all </a:t>
            </a:r>
            <a:r>
              <a:rPr lang="en-GB" sz="1800" b="1" dirty="0" smtClean="0">
                <a:solidFill>
                  <a:srgbClr val="FF0000"/>
                </a:solidFill>
              </a:rPr>
              <a:t>positive blood culture episodes</a:t>
            </a:r>
            <a:r>
              <a:rPr lang="en-GB" sz="1800" dirty="0" smtClean="0"/>
              <a:t>.</a:t>
            </a:r>
          </a:p>
          <a:p>
            <a:pPr lvl="3"/>
            <a:r>
              <a:rPr lang="en-GB" dirty="0" smtClean="0"/>
              <a:t>An episode is defined as 7 days. EXACT matches for PBCs within this period not to be reported </a:t>
            </a:r>
          </a:p>
          <a:p>
            <a:pPr lvl="2"/>
            <a:r>
              <a:rPr lang="en-GB" sz="1800" dirty="0"/>
              <a:t>We collect </a:t>
            </a:r>
            <a:r>
              <a:rPr lang="en-GB" sz="1800" dirty="0" smtClean="0"/>
              <a:t>patient level </a:t>
            </a:r>
            <a:r>
              <a:rPr lang="en-GB" sz="1800" dirty="0"/>
              <a:t>data, and apply various internationally recognised definitions to </a:t>
            </a:r>
            <a:r>
              <a:rPr lang="en-GB" sz="1800" dirty="0" smtClean="0"/>
              <a:t>it, to limit bias</a:t>
            </a:r>
          </a:p>
          <a:p>
            <a:pPr lvl="2"/>
            <a:endParaRPr lang="en-GB" sz="100" dirty="0"/>
          </a:p>
          <a:p>
            <a:pPr lvl="2"/>
            <a:r>
              <a:rPr lang="en-GB" sz="1800" dirty="0" smtClean="0"/>
              <a:t>Up to 6 sections to complete:</a:t>
            </a:r>
            <a:endParaRPr lang="en-GB" sz="100" dirty="0" smtClean="0"/>
          </a:p>
          <a:p>
            <a:pPr marL="777875" lvl="3" indent="-342900">
              <a:buFont typeface="+mj-lt"/>
              <a:buAutoNum type="arabicPeriod"/>
            </a:pPr>
            <a:r>
              <a:rPr lang="en-GB" sz="1800" dirty="0" smtClean="0"/>
              <a:t>Patient/Specimen details</a:t>
            </a:r>
          </a:p>
          <a:p>
            <a:pPr marL="777875" lvl="3" indent="-342900">
              <a:buFont typeface="+mj-lt"/>
              <a:buAutoNum type="arabicPeriod"/>
            </a:pPr>
            <a:r>
              <a:rPr lang="en-GB" sz="1800" dirty="0" smtClean="0"/>
              <a:t>Clinical Symptoms (age specific)</a:t>
            </a:r>
          </a:p>
          <a:p>
            <a:pPr marL="777875" lvl="3" indent="-342900">
              <a:buFont typeface="+mj-lt"/>
              <a:buAutoNum type="arabicPeriod"/>
            </a:pPr>
            <a:r>
              <a:rPr lang="en-GB" sz="1800" dirty="0" smtClean="0"/>
              <a:t>Repeat Positive Blood Culture (only if initial culture contains a skin commensal)</a:t>
            </a:r>
          </a:p>
          <a:p>
            <a:pPr marL="777875" lvl="3" indent="-342900">
              <a:buFont typeface="+mj-lt"/>
              <a:buAutoNum type="arabicPeriod"/>
            </a:pPr>
            <a:r>
              <a:rPr lang="en-GB" sz="1800" dirty="0" smtClean="0"/>
              <a:t>Treatment</a:t>
            </a:r>
          </a:p>
          <a:p>
            <a:pPr marL="777875" lvl="3" indent="-342900">
              <a:buFont typeface="+mj-lt"/>
              <a:buAutoNum type="arabicPeriod"/>
            </a:pPr>
            <a:r>
              <a:rPr lang="en-GB" sz="1800" dirty="0" smtClean="0"/>
              <a:t>CVC Data</a:t>
            </a:r>
          </a:p>
          <a:p>
            <a:pPr marL="777875" lvl="3" indent="-342900">
              <a:buFont typeface="+mj-lt"/>
              <a:buAutoNum type="arabicPeriod"/>
            </a:pPr>
            <a:r>
              <a:rPr lang="en-GB" sz="1800" dirty="0" smtClean="0"/>
              <a:t>Source of Infection</a:t>
            </a:r>
          </a:p>
        </p:txBody>
      </p:sp>
    </p:spTree>
    <p:extLst>
      <p:ext uri="{BB962C8B-B14F-4D97-AF65-F5344CB8AC3E}">
        <p14:creationId xmlns:p14="http://schemas.microsoft.com/office/powerpoint/2010/main" val="3965873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484784"/>
            <a:ext cx="8028000" cy="4608512"/>
          </a:xfrm>
        </p:spPr>
        <p:txBody>
          <a:bodyPr/>
          <a:lstStyle/>
          <a:p>
            <a:pPr>
              <a:buFont typeface="Arial" panose="020B0604020202020204" pitchFamily="34" charset="0"/>
              <a:buChar char="•"/>
            </a:pPr>
            <a:r>
              <a:rPr lang="en-GB" dirty="0" smtClean="0"/>
              <a:t>In order for rates to be calculated, units also need to enter data on denominators</a:t>
            </a:r>
          </a:p>
          <a:p>
            <a:pPr>
              <a:buFont typeface="Arial" panose="020B0604020202020204" pitchFamily="34" charset="0"/>
              <a:buChar char="•"/>
            </a:pPr>
            <a:endParaRPr lang="en-GB" sz="1000" dirty="0" smtClean="0"/>
          </a:p>
          <a:p>
            <a:pPr lvl="3">
              <a:buFont typeface="+mj-lt"/>
              <a:buAutoNum type="arabicPeriod"/>
            </a:pPr>
            <a:r>
              <a:rPr lang="en-GB" sz="1800" dirty="0" smtClean="0"/>
              <a:t>Total number of occupied </a:t>
            </a:r>
            <a:r>
              <a:rPr lang="en-GB" sz="1800" b="1" dirty="0" smtClean="0"/>
              <a:t>patient-days</a:t>
            </a:r>
            <a:r>
              <a:rPr lang="en-GB" sz="1800" dirty="0" smtClean="0"/>
              <a:t> in the unit for the mon</a:t>
            </a:r>
            <a:r>
              <a:rPr lang="en-GB" sz="2000" dirty="0" smtClean="0"/>
              <a:t>th</a:t>
            </a:r>
          </a:p>
          <a:p>
            <a:pPr lvl="3">
              <a:buFont typeface="+mj-lt"/>
              <a:buAutoNum type="arabicPeriod"/>
            </a:pPr>
            <a:endParaRPr lang="en-GB" sz="1000" dirty="0" smtClean="0"/>
          </a:p>
          <a:p>
            <a:pPr lvl="3">
              <a:buFont typeface="+mj-lt"/>
              <a:buAutoNum type="arabicPeriod"/>
            </a:pPr>
            <a:r>
              <a:rPr lang="en-GB" sz="1800" dirty="0" smtClean="0"/>
              <a:t>Total number of occupied </a:t>
            </a:r>
            <a:r>
              <a:rPr lang="en-GB" sz="1800" b="1" dirty="0" smtClean="0"/>
              <a:t>patient-days</a:t>
            </a:r>
            <a:r>
              <a:rPr lang="en-GB" sz="1800" dirty="0" smtClean="0"/>
              <a:t> in the unit for the month, restricted to only include patient-days </a:t>
            </a:r>
            <a:r>
              <a:rPr lang="en-GB" sz="1800" b="1" dirty="0" smtClean="0"/>
              <a:t>for patients in ICU &gt;2 nights</a:t>
            </a:r>
          </a:p>
          <a:p>
            <a:pPr lvl="3">
              <a:buFont typeface="+mj-lt"/>
              <a:buAutoNum type="arabicPeriod"/>
            </a:pPr>
            <a:endParaRPr lang="en-GB" sz="1000" dirty="0" smtClean="0"/>
          </a:p>
          <a:p>
            <a:pPr lvl="3">
              <a:buFont typeface="+mj-lt"/>
              <a:buAutoNum type="arabicPeriod"/>
            </a:pPr>
            <a:r>
              <a:rPr lang="en-GB" sz="1800" dirty="0" smtClean="0"/>
              <a:t>Total number of </a:t>
            </a:r>
            <a:r>
              <a:rPr lang="en-GB" sz="1800" b="1" dirty="0" smtClean="0"/>
              <a:t>CVC-patient-days </a:t>
            </a:r>
            <a:r>
              <a:rPr lang="en-GB" sz="1800" dirty="0" smtClean="0"/>
              <a:t>in the unit for the month</a:t>
            </a:r>
            <a:r>
              <a:rPr lang="en-GB" sz="1800" dirty="0"/>
              <a:t>, restricted to only include </a:t>
            </a:r>
            <a:r>
              <a:rPr lang="en-GB" sz="1800" dirty="0" smtClean="0"/>
              <a:t>CVC-patient-days </a:t>
            </a:r>
            <a:r>
              <a:rPr lang="en-GB" sz="1800" b="1" dirty="0" smtClean="0"/>
              <a:t>for patients in ICU </a:t>
            </a:r>
            <a:r>
              <a:rPr lang="en-GB" sz="1800" b="1" dirty="0"/>
              <a:t>&gt;2 </a:t>
            </a:r>
            <a:r>
              <a:rPr lang="en-GB" sz="1800" b="1" dirty="0" smtClean="0"/>
              <a:t>nights</a:t>
            </a:r>
          </a:p>
          <a:p>
            <a:pPr lvl="3">
              <a:buFont typeface="+mj-lt"/>
              <a:buAutoNum type="arabicPeriod"/>
            </a:pPr>
            <a:endParaRPr lang="en-GB" sz="1000" dirty="0" smtClean="0"/>
          </a:p>
          <a:p>
            <a:pPr lvl="3">
              <a:buFont typeface="+mj-lt"/>
              <a:buAutoNum type="arabicPeriod"/>
            </a:pPr>
            <a:r>
              <a:rPr lang="en-GB" sz="1800" b="1" dirty="0" smtClean="0"/>
              <a:t>Total number of blood culture sets </a:t>
            </a:r>
            <a:r>
              <a:rPr lang="en-GB" sz="1800" dirty="0" smtClean="0"/>
              <a:t>taken in the unit for the month</a:t>
            </a:r>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Development of surveillance</a:t>
            </a:r>
            <a:endParaRPr lang="en-GB" sz="1100" b="1"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Limitations</a:t>
            </a:r>
            <a:endParaRPr lang="en-GB" sz="1100" dirty="0">
              <a:solidFill>
                <a:schemeClr val="bg1"/>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Summary</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6" name="Title 1"/>
          <p:cNvSpPr>
            <a:spLocks noGrp="1"/>
          </p:cNvSpPr>
          <p:nvPr>
            <p:ph type="title"/>
          </p:nvPr>
        </p:nvSpPr>
        <p:spPr>
          <a:xfrm>
            <a:off x="510775" y="737342"/>
            <a:ext cx="8028000" cy="648072"/>
          </a:xfrm>
        </p:spPr>
        <p:txBody>
          <a:bodyPr>
            <a:normAutofit/>
          </a:bodyPr>
          <a:lstStyle/>
          <a:p>
            <a:r>
              <a:rPr lang="en-GB" dirty="0" smtClean="0"/>
              <a:t>Data Collection: </a:t>
            </a:r>
            <a:r>
              <a:rPr lang="en-GB" dirty="0" smtClean="0">
                <a:solidFill>
                  <a:srgbClr val="FF0000"/>
                </a:solidFill>
              </a:rPr>
              <a:t>The denominator</a:t>
            </a:r>
            <a:endParaRPr lang="en-GB" dirty="0">
              <a:solidFill>
                <a:srgbClr val="FF0000"/>
              </a:solidFill>
            </a:endParaRPr>
          </a:p>
        </p:txBody>
      </p:sp>
    </p:spTree>
    <p:extLst>
      <p:ext uri="{BB962C8B-B14F-4D97-AF65-F5344CB8AC3E}">
        <p14:creationId xmlns:p14="http://schemas.microsoft.com/office/powerpoint/2010/main" val="433787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484784"/>
            <a:ext cx="8028000" cy="4608512"/>
          </a:xfrm>
        </p:spPr>
        <p:txBody>
          <a:bodyPr/>
          <a:lstStyle/>
          <a:p>
            <a:pPr>
              <a:buFont typeface="Arial" panose="020B0604020202020204" pitchFamily="34" charset="0"/>
              <a:buChar char="•"/>
            </a:pPr>
            <a:r>
              <a:rPr lang="en-GB" sz="2000" dirty="0" smtClean="0"/>
              <a:t>3 ways to enter denominator data:</a:t>
            </a:r>
          </a:p>
          <a:p>
            <a:pPr>
              <a:buFont typeface="Arial" panose="020B0604020202020204" pitchFamily="34" charset="0"/>
              <a:buChar char="•"/>
            </a:pPr>
            <a:endParaRPr lang="en-GB" sz="1000" dirty="0" smtClean="0"/>
          </a:p>
          <a:p>
            <a:pPr marL="482600" lvl="2" indent="-457200" algn="ctr">
              <a:buFont typeface="+mj-lt"/>
              <a:buAutoNum type="arabicPeriod"/>
            </a:pPr>
            <a:r>
              <a:rPr lang="en-GB" sz="2200" dirty="0" smtClean="0"/>
              <a:t>Daily bed census</a:t>
            </a:r>
          </a:p>
          <a:p>
            <a:pPr marL="482600" lvl="2" indent="-457200" algn="ctr">
              <a:buFont typeface="+mj-lt"/>
              <a:buAutoNum type="arabicPeriod"/>
            </a:pPr>
            <a:endParaRPr lang="en-GB" sz="2200" dirty="0" smtClean="0"/>
          </a:p>
          <a:p>
            <a:pPr marL="482600" lvl="2" indent="-457200" algn="ctr">
              <a:buFont typeface="+mj-lt"/>
              <a:buAutoNum type="arabicPeriod"/>
            </a:pPr>
            <a:r>
              <a:rPr lang="en-GB" sz="2200" dirty="0" smtClean="0"/>
              <a:t>Daily unit census</a:t>
            </a:r>
          </a:p>
          <a:p>
            <a:pPr marL="482600" lvl="2" indent="-457200" algn="ctr">
              <a:buFont typeface="+mj-lt"/>
              <a:buAutoNum type="arabicPeriod"/>
            </a:pPr>
            <a:endParaRPr lang="en-GB" sz="2200" dirty="0" smtClean="0"/>
          </a:p>
          <a:p>
            <a:pPr marL="482600" lvl="2" indent="-457200" algn="ctr">
              <a:buFont typeface="+mj-lt"/>
              <a:buAutoNum type="arabicPeriod"/>
            </a:pPr>
            <a:r>
              <a:rPr lang="en-GB" sz="2200" dirty="0" smtClean="0"/>
              <a:t>Monthly summary</a:t>
            </a:r>
          </a:p>
          <a:p>
            <a:pPr lvl="2"/>
            <a:endParaRPr lang="en-GB" sz="2000" dirty="0" smtClean="0"/>
          </a:p>
          <a:p>
            <a:pPr lvl="2"/>
            <a:endParaRPr lang="en-GB" sz="2000" dirty="0"/>
          </a:p>
          <a:p>
            <a:pPr marL="0" lvl="2" indent="0" algn="ctr">
              <a:buNone/>
            </a:pPr>
            <a:r>
              <a:rPr lang="en-GB" sz="2000" b="1" dirty="0" smtClean="0">
                <a:solidFill>
                  <a:schemeClr val="bg2"/>
                </a:solidFill>
              </a:rPr>
              <a:t>Minimum requirement – that there are data in monthly summary (direct entry or via daily entry aggregation)</a:t>
            </a:r>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Development of surveillance</a:t>
            </a:r>
            <a:endParaRPr lang="en-GB" sz="1100" b="1"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Limitations</a:t>
            </a:r>
            <a:endParaRPr lang="en-GB" sz="1100" dirty="0">
              <a:solidFill>
                <a:schemeClr val="bg1"/>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Summary</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6" name="Title 1"/>
          <p:cNvSpPr>
            <a:spLocks noGrp="1"/>
          </p:cNvSpPr>
          <p:nvPr>
            <p:ph type="title"/>
          </p:nvPr>
        </p:nvSpPr>
        <p:spPr>
          <a:xfrm>
            <a:off x="510775" y="737342"/>
            <a:ext cx="8028000" cy="648072"/>
          </a:xfrm>
        </p:spPr>
        <p:txBody>
          <a:bodyPr>
            <a:normAutofit/>
          </a:bodyPr>
          <a:lstStyle/>
          <a:p>
            <a:r>
              <a:rPr lang="en-GB" dirty="0" smtClean="0"/>
              <a:t>Data Collection: </a:t>
            </a:r>
            <a:r>
              <a:rPr lang="en-GB" dirty="0" smtClean="0">
                <a:solidFill>
                  <a:schemeClr val="bg2"/>
                </a:solidFill>
              </a:rPr>
              <a:t>The denominator</a:t>
            </a:r>
            <a:endParaRPr lang="en-GB" dirty="0">
              <a:solidFill>
                <a:schemeClr val="bg2"/>
              </a:solidFill>
            </a:endParaRPr>
          </a:p>
        </p:txBody>
      </p:sp>
      <p:sp>
        <p:nvSpPr>
          <p:cNvPr id="2" name="Curved Left Arrow 1"/>
          <p:cNvSpPr/>
          <p:nvPr/>
        </p:nvSpPr>
        <p:spPr>
          <a:xfrm>
            <a:off x="6084168" y="2348880"/>
            <a:ext cx="504056" cy="1008112"/>
          </a:xfrm>
          <a:prstGeom prst="curvedLeftArrow">
            <a:avLst/>
          </a:prstGeom>
          <a:solidFill>
            <a:srgbClr val="00AE9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urved Left Arrow 14"/>
          <p:cNvSpPr/>
          <p:nvPr/>
        </p:nvSpPr>
        <p:spPr>
          <a:xfrm flipH="1">
            <a:off x="2123728" y="2276872"/>
            <a:ext cx="1001070" cy="1811485"/>
          </a:xfrm>
          <a:prstGeom prst="curvedLeftArrow">
            <a:avLst/>
          </a:prstGeom>
          <a:solidFill>
            <a:srgbClr val="00AE9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urved Left Arrow 16"/>
          <p:cNvSpPr/>
          <p:nvPr/>
        </p:nvSpPr>
        <p:spPr>
          <a:xfrm flipH="1">
            <a:off x="2499733" y="2933328"/>
            <a:ext cx="584448" cy="1008112"/>
          </a:xfrm>
          <a:prstGeom prst="curvedLeftArrow">
            <a:avLst/>
          </a:prstGeom>
          <a:solidFill>
            <a:srgbClr val="00AE9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4946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2"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Development of surveillance</a:t>
            </a:r>
            <a:endParaRPr lang="en-GB" sz="1100" b="1"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Limitations</a:t>
            </a:r>
            <a:endParaRPr lang="en-GB" sz="1100" dirty="0">
              <a:solidFill>
                <a:schemeClr val="bg1"/>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Summary</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4" name="Title 1"/>
          <p:cNvSpPr>
            <a:spLocks noGrp="1"/>
          </p:cNvSpPr>
          <p:nvPr>
            <p:ph type="title"/>
          </p:nvPr>
        </p:nvSpPr>
        <p:spPr>
          <a:xfrm>
            <a:off x="510775" y="737342"/>
            <a:ext cx="8028000" cy="648072"/>
          </a:xfrm>
        </p:spPr>
        <p:txBody>
          <a:bodyPr>
            <a:normAutofit/>
          </a:bodyPr>
          <a:lstStyle/>
          <a:p>
            <a:r>
              <a:rPr lang="en-GB" dirty="0" smtClean="0"/>
              <a:t>Data Collection: </a:t>
            </a:r>
            <a:r>
              <a:rPr lang="en-GB" dirty="0" smtClean="0">
                <a:solidFill>
                  <a:srgbClr val="FF0000"/>
                </a:solidFill>
              </a:rPr>
              <a:t>Daily bed census</a:t>
            </a:r>
            <a:endParaRPr lang="en-GB" dirty="0">
              <a:solidFill>
                <a:srgbClr val="FF0000"/>
              </a:solidFill>
            </a:endParaRPr>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36" y="1507131"/>
            <a:ext cx="7415505" cy="468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021552" y="1268760"/>
            <a:ext cx="2067896" cy="841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Users can set up their units’ beds. This is carried forward for every day but can be edited</a:t>
            </a:r>
            <a:endParaRPr lang="en-GB" sz="1200" dirty="0">
              <a:solidFill>
                <a:schemeClr val="tx1"/>
              </a:solidFill>
            </a:endParaRPr>
          </a:p>
        </p:txBody>
      </p:sp>
      <p:cxnSp>
        <p:nvCxnSpPr>
          <p:cNvPr id="17" name="Straight Arrow Connector 16"/>
          <p:cNvCxnSpPr/>
          <p:nvPr/>
        </p:nvCxnSpPr>
        <p:spPr>
          <a:xfrm>
            <a:off x="2975047" y="2110509"/>
            <a:ext cx="516833" cy="6704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00" y="1268759"/>
            <a:ext cx="3828342" cy="841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For each day and each bed, users’ use the tick/text boxes to show occupancy, CVC and blood culture sets</a:t>
            </a:r>
            <a:endParaRPr lang="en-GB" sz="1200" dirty="0">
              <a:solidFill>
                <a:schemeClr val="tx1"/>
              </a:solidFill>
            </a:endParaRPr>
          </a:p>
        </p:txBody>
      </p:sp>
      <p:cxnSp>
        <p:nvCxnSpPr>
          <p:cNvPr id="20" name="Straight Arrow Connector 19"/>
          <p:cNvCxnSpPr/>
          <p:nvPr/>
        </p:nvCxnSpPr>
        <p:spPr>
          <a:xfrm>
            <a:off x="7236171" y="2117104"/>
            <a:ext cx="258417" cy="3352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224888" y="2117104"/>
            <a:ext cx="419120" cy="3286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140832" y="2105197"/>
            <a:ext cx="136784" cy="179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436976" y="2113143"/>
            <a:ext cx="151248" cy="179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411760" y="5157192"/>
            <a:ext cx="2022688" cy="10389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The system will use the daily bed census data to calculate the monthly totals if instructed to by the user</a:t>
            </a:r>
            <a:endParaRPr lang="en-GB" sz="1200" dirty="0">
              <a:solidFill>
                <a:schemeClr val="tx1"/>
              </a:solidFill>
            </a:endParaRPr>
          </a:p>
        </p:txBody>
      </p:sp>
      <p:cxnSp>
        <p:nvCxnSpPr>
          <p:cNvPr id="31" name="Straight Arrow Connector 30"/>
          <p:cNvCxnSpPr/>
          <p:nvPr/>
        </p:nvCxnSpPr>
        <p:spPr>
          <a:xfrm flipH="1" flipV="1">
            <a:off x="2195736" y="2292655"/>
            <a:ext cx="1058572" cy="2845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14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2001689"/>
            <a:ext cx="8028000" cy="4235623"/>
          </a:xfrm>
        </p:spPr>
        <p:txBody>
          <a:bodyPr/>
          <a:lstStyle/>
          <a:p>
            <a:pPr>
              <a:buFont typeface="Arial" panose="020B0604020202020204" pitchFamily="34" charset="0"/>
              <a:buChar char="•"/>
            </a:pPr>
            <a:r>
              <a:rPr lang="en-GB" dirty="0" smtClean="0"/>
              <a:t>Currently (2017):</a:t>
            </a:r>
          </a:p>
          <a:p>
            <a:pPr lvl="3"/>
            <a:r>
              <a:rPr lang="en-GB" dirty="0" smtClean="0"/>
              <a:t>download line listings for positive blood cultures or the three denominator data</a:t>
            </a:r>
          </a:p>
          <a:p>
            <a:pPr lvl="3"/>
            <a:r>
              <a:rPr lang="en-GB" dirty="0" smtClean="0"/>
              <a:t>quarterly offline tailor-made reports to all participating units, providing data from their unit and the overall data from units of the same type (adult, paediatric or neonatal)</a:t>
            </a:r>
          </a:p>
          <a:p>
            <a:pPr lvl="3"/>
            <a:r>
              <a:rPr lang="en-GB" dirty="0" smtClean="0"/>
              <a:t>Tabulated counts and rates of various metrics, i.e.:</a:t>
            </a:r>
          </a:p>
          <a:p>
            <a:pPr lvl="4"/>
            <a:r>
              <a:rPr lang="en-GB" dirty="0" smtClean="0"/>
              <a:t>Rate of BSI per 1,000 patient-days</a:t>
            </a:r>
          </a:p>
          <a:p>
            <a:pPr lvl="4"/>
            <a:r>
              <a:rPr lang="en-GB" dirty="0" smtClean="0"/>
              <a:t>Rate of BSI per 1,000 blood culture sets taken</a:t>
            </a:r>
          </a:p>
          <a:p>
            <a:pPr lvl="4"/>
            <a:r>
              <a:rPr lang="en-GB" dirty="0" smtClean="0"/>
              <a:t>Rate of ICU BSI per 1,000 patient days (restricted to patients in ICU &gt;2 nights)</a:t>
            </a:r>
          </a:p>
          <a:p>
            <a:pPr lvl="4"/>
            <a:r>
              <a:rPr lang="en-GB" dirty="0" smtClean="0"/>
              <a:t>Rate of CVC-associated and CVC-related ICU-associated BSI per </a:t>
            </a:r>
            <a:r>
              <a:rPr lang="en-GB" dirty="0"/>
              <a:t>1,000 </a:t>
            </a:r>
            <a:r>
              <a:rPr lang="en-GB" dirty="0" smtClean="0"/>
              <a:t>CVC days </a:t>
            </a:r>
            <a:r>
              <a:rPr lang="en-GB" dirty="0"/>
              <a:t>(restricted to patients in ICU &gt;2 nights</a:t>
            </a:r>
            <a:r>
              <a:rPr lang="en-GB" dirty="0" smtClean="0"/>
              <a:t>)</a:t>
            </a:r>
          </a:p>
          <a:p>
            <a:pPr lvl="4"/>
            <a:r>
              <a:rPr lang="en-GB" dirty="0" smtClean="0"/>
              <a:t>CVC utilisation rate</a:t>
            </a:r>
          </a:p>
          <a:p>
            <a:pPr lvl="4"/>
            <a:r>
              <a:rPr lang="en-GB" dirty="0" smtClean="0"/>
              <a:t>Counts of positive blood cultures which are of skin commensals, mixed growth (</a:t>
            </a:r>
            <a:r>
              <a:rPr lang="en-GB" dirty="0" err="1" smtClean="0"/>
              <a:t>polymicrobial</a:t>
            </a:r>
            <a:r>
              <a:rPr lang="en-GB" dirty="0" smtClean="0"/>
              <a:t>), top organisms</a:t>
            </a:r>
          </a:p>
          <a:p>
            <a:pPr lvl="3"/>
            <a:endParaRPr lang="en-GB" dirty="0"/>
          </a:p>
          <a:p>
            <a:pPr lvl="4"/>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Development of surveillance</a:t>
            </a:r>
            <a:endParaRPr lang="en-GB" sz="1100" b="1"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3" name="Title 1"/>
          <p:cNvSpPr>
            <a:spLocks noGrp="1"/>
          </p:cNvSpPr>
          <p:nvPr>
            <p:ph type="title"/>
          </p:nvPr>
        </p:nvSpPr>
        <p:spPr>
          <a:xfrm>
            <a:off x="522188" y="754092"/>
            <a:ext cx="8028000" cy="1176183"/>
          </a:xfrm>
        </p:spPr>
        <p:txBody>
          <a:bodyPr>
            <a:normAutofit fontScale="90000"/>
          </a:bodyPr>
          <a:lstStyle/>
          <a:p>
            <a:r>
              <a:rPr lang="en-GB" dirty="0"/>
              <a:t>Sentinel BSI surveillance programme data capture system – </a:t>
            </a:r>
            <a:r>
              <a:rPr lang="en-GB" dirty="0" smtClean="0">
                <a:solidFill>
                  <a:srgbClr val="FF0000"/>
                </a:solidFill>
              </a:rPr>
              <a:t>Outputs</a:t>
            </a:r>
            <a:endParaRPr lang="en-GB" dirty="0">
              <a:solidFill>
                <a:srgbClr val="FF0000"/>
              </a:solidFill>
            </a:endParaRPr>
          </a:p>
        </p:txBody>
      </p:sp>
      <p:sp>
        <p:nvSpPr>
          <p:cNvPr id="14" name="Rectangle 13"/>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5" name="Rectangle 14"/>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6" name="Rectangle 15"/>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Tree>
    <p:extLst>
      <p:ext uri="{BB962C8B-B14F-4D97-AF65-F5344CB8AC3E}">
        <p14:creationId xmlns:p14="http://schemas.microsoft.com/office/powerpoint/2010/main" val="433787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2001689"/>
            <a:ext cx="8028000" cy="4235623"/>
          </a:xfrm>
        </p:spPr>
        <p:txBody>
          <a:bodyPr/>
          <a:lstStyle/>
          <a:p>
            <a:pPr>
              <a:buFont typeface="Arial" panose="020B0604020202020204" pitchFamily="34" charset="0"/>
              <a:buChar char="•"/>
            </a:pPr>
            <a:r>
              <a:rPr lang="en-GB" dirty="0" smtClean="0"/>
              <a:t>Also provided, box and whisker plots showing range of rate of positive blood culture and BSIs with the specific units highlighted within this (red dot)</a:t>
            </a:r>
          </a:p>
          <a:p>
            <a:pPr>
              <a:buFont typeface="Arial" panose="020B0604020202020204" pitchFamily="34" charset="0"/>
              <a:buChar char="•"/>
            </a:pPr>
            <a:endParaRPr lang="en-GB" dirty="0" smtClean="0"/>
          </a:p>
          <a:p>
            <a:pPr lvl="3"/>
            <a:endParaRPr lang="en-GB" dirty="0"/>
          </a:p>
          <a:p>
            <a:pPr lvl="4"/>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Development of surveillance</a:t>
            </a:r>
            <a:endParaRPr lang="en-GB" sz="1100" b="1"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3" name="Title 1"/>
          <p:cNvSpPr>
            <a:spLocks noGrp="1"/>
          </p:cNvSpPr>
          <p:nvPr>
            <p:ph type="title"/>
          </p:nvPr>
        </p:nvSpPr>
        <p:spPr>
          <a:xfrm>
            <a:off x="522188" y="754092"/>
            <a:ext cx="8028000" cy="1176183"/>
          </a:xfrm>
        </p:spPr>
        <p:txBody>
          <a:bodyPr>
            <a:normAutofit fontScale="90000"/>
          </a:bodyPr>
          <a:lstStyle/>
          <a:p>
            <a:r>
              <a:rPr lang="en-GB" dirty="0"/>
              <a:t>Sentinel BSI surveillance programme data capture system – </a:t>
            </a:r>
            <a:r>
              <a:rPr lang="en-GB" dirty="0" smtClean="0">
                <a:solidFill>
                  <a:srgbClr val="FF0000"/>
                </a:solidFill>
              </a:rPr>
              <a:t>Outputs</a:t>
            </a:r>
            <a:endParaRPr lang="en-GB" dirty="0">
              <a:solidFill>
                <a:srgbClr val="FF0000"/>
              </a:solidFill>
            </a:endParaRPr>
          </a:p>
        </p:txBody>
      </p:sp>
      <p:sp>
        <p:nvSpPr>
          <p:cNvPr id="15" name="Rectangle 14"/>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6" name="Rectangle 15"/>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7" name="Rectangle 16"/>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555574"/>
            <a:ext cx="5830087" cy="4270696"/>
          </a:xfrm>
          <a:prstGeom prst="rect">
            <a:avLst/>
          </a:prstGeom>
        </p:spPr>
      </p:pic>
    </p:spTree>
    <p:extLst>
      <p:ext uri="{BB962C8B-B14F-4D97-AF65-F5344CB8AC3E}">
        <p14:creationId xmlns:p14="http://schemas.microsoft.com/office/powerpoint/2010/main" val="438098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2001689"/>
            <a:ext cx="8028000" cy="4235623"/>
          </a:xfrm>
        </p:spPr>
        <p:txBody>
          <a:bodyPr/>
          <a:lstStyle/>
          <a:p>
            <a:pPr>
              <a:buFont typeface="Arial" panose="020B0604020202020204" pitchFamily="34" charset="0"/>
              <a:buChar char="•"/>
            </a:pPr>
            <a:r>
              <a:rPr lang="en-GB" dirty="0" smtClean="0"/>
              <a:t>Scatter plot of the number of blood culture sets taken per unit vs. number of positive blood cultures</a:t>
            </a:r>
          </a:p>
          <a:p>
            <a:pPr lvl="3"/>
            <a:endParaRPr lang="en-GB" dirty="0"/>
          </a:p>
          <a:p>
            <a:pPr lvl="4"/>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Development of surveillance</a:t>
            </a:r>
            <a:endParaRPr lang="en-GB" sz="1100" b="1"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3" name="Title 1"/>
          <p:cNvSpPr>
            <a:spLocks noGrp="1"/>
          </p:cNvSpPr>
          <p:nvPr>
            <p:ph type="title"/>
          </p:nvPr>
        </p:nvSpPr>
        <p:spPr>
          <a:xfrm>
            <a:off x="522188" y="754092"/>
            <a:ext cx="8028000" cy="1176183"/>
          </a:xfrm>
        </p:spPr>
        <p:txBody>
          <a:bodyPr>
            <a:normAutofit fontScale="90000"/>
          </a:bodyPr>
          <a:lstStyle/>
          <a:p>
            <a:r>
              <a:rPr lang="en-GB" dirty="0"/>
              <a:t>Sentinel BSI surveillance programme data capture system – </a:t>
            </a:r>
            <a:r>
              <a:rPr lang="en-GB" dirty="0" smtClean="0">
                <a:solidFill>
                  <a:srgbClr val="FF0000"/>
                </a:solidFill>
              </a:rPr>
              <a:t>Outputs</a:t>
            </a:r>
            <a:endParaRPr lang="en-GB" dirty="0">
              <a:solidFill>
                <a:srgbClr val="FF0000"/>
              </a:solidFill>
            </a:endParaRPr>
          </a:p>
        </p:txBody>
      </p:sp>
      <p:sp>
        <p:nvSpPr>
          <p:cNvPr id="16" name="Rectangle 15"/>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7" name="Rectangle 16"/>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8" name="Rectangle 17"/>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pic>
        <p:nvPicPr>
          <p:cNvPr id="14" name="Pictur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551" y="2564904"/>
            <a:ext cx="6428869" cy="4149080"/>
          </a:xfrm>
          <a:prstGeom prst="rect">
            <a:avLst/>
          </a:prstGeom>
          <a:noFill/>
          <a:ln>
            <a:noFill/>
          </a:ln>
        </p:spPr>
      </p:pic>
    </p:spTree>
    <p:extLst>
      <p:ext uri="{BB962C8B-B14F-4D97-AF65-F5344CB8AC3E}">
        <p14:creationId xmlns:p14="http://schemas.microsoft.com/office/powerpoint/2010/main" val="1935819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497633"/>
            <a:ext cx="8028000" cy="4739679"/>
          </a:xfrm>
        </p:spPr>
        <p:txBody>
          <a:bodyPr/>
          <a:lstStyle/>
          <a:p>
            <a:pPr>
              <a:buFont typeface="Arial" panose="020B0604020202020204" pitchFamily="34" charset="0"/>
              <a:buChar char="•"/>
            </a:pPr>
            <a:r>
              <a:rPr lang="en-GB" dirty="0"/>
              <a:t>Blood stream infections (BSIs) from central venous catheters (CVCs) increase morbidity, mortality and the costs of </a:t>
            </a:r>
            <a:r>
              <a:rPr lang="en-GB" dirty="0" smtClean="0"/>
              <a:t>care</a:t>
            </a:r>
          </a:p>
          <a:p>
            <a:pPr>
              <a:buFont typeface="Arial" panose="020B0604020202020204" pitchFamily="34" charset="0"/>
              <a:buChar char="•"/>
            </a:pPr>
            <a:r>
              <a:rPr lang="en-GB" dirty="0" smtClean="0"/>
              <a:t>Widely used in patients in ICUs</a:t>
            </a:r>
          </a:p>
          <a:p>
            <a:pPr>
              <a:buFont typeface="Arial" panose="020B0604020202020204" pitchFamily="34" charset="0"/>
              <a:buChar char="•"/>
            </a:pPr>
            <a:r>
              <a:rPr lang="en-GB" dirty="0" smtClean="0"/>
              <a:t>Evidence suggests rates of CVC-BSIs are modifiable</a:t>
            </a:r>
          </a:p>
          <a:p>
            <a:pPr>
              <a:buFont typeface="Arial" panose="020B0604020202020204" pitchFamily="34" charset="0"/>
              <a:buChar char="•"/>
            </a:pPr>
            <a:r>
              <a:rPr lang="en-GB" dirty="0" smtClean="0"/>
              <a:t>Michigan </a:t>
            </a:r>
            <a:r>
              <a:rPr lang="en-GB" dirty="0"/>
              <a:t>K</a:t>
            </a:r>
            <a:r>
              <a:rPr lang="en-GB" dirty="0" smtClean="0"/>
              <a:t>eystone project: </a:t>
            </a:r>
            <a:r>
              <a:rPr lang="en-GB" dirty="0"/>
              <a:t>103 ICUs in the USA</a:t>
            </a:r>
          </a:p>
          <a:p>
            <a:pPr lvl="3"/>
            <a:r>
              <a:rPr lang="en-GB" dirty="0"/>
              <a:t>March 2004 – September 2005</a:t>
            </a:r>
          </a:p>
          <a:p>
            <a:pPr lvl="3"/>
            <a:r>
              <a:rPr lang="en-GB" dirty="0" smtClean="0"/>
              <a:t>5 evidence-based procedures + programme </a:t>
            </a:r>
            <a:r>
              <a:rPr lang="en-GB" dirty="0"/>
              <a:t>to improve safety culture</a:t>
            </a:r>
          </a:p>
          <a:p>
            <a:pPr lvl="3"/>
            <a:r>
              <a:rPr lang="en-GB" dirty="0"/>
              <a:t>Mean rate of CVC-BSI decreased from 7.7 to 2.3 infections per 1,000 CVC-days </a:t>
            </a:r>
            <a:endParaRPr lang="en-GB" dirty="0" smtClean="0"/>
          </a:p>
          <a:p>
            <a:pPr lvl="3"/>
            <a:r>
              <a:rPr lang="en-GB" dirty="0" smtClean="0"/>
              <a:t>Was this the technical interventions, the cultural interventions, both, or neither?</a:t>
            </a:r>
          </a:p>
          <a:p>
            <a:pPr lvl="2"/>
            <a:r>
              <a:rPr lang="en-GB" dirty="0" smtClean="0"/>
              <a:t>In 2008, the NHS Next Stage Review recommended a national patient safety initiative to reduce CVC-BSIs in ICUs, using Michigan Keystone Project methodology</a:t>
            </a:r>
          </a:p>
          <a:p>
            <a:pPr lvl="2"/>
            <a:r>
              <a:rPr lang="en-GB" dirty="0" smtClean="0"/>
              <a:t>In 2009, Department of Health </a:t>
            </a:r>
            <a:r>
              <a:rPr lang="en-GB" dirty="0"/>
              <a:t>gave National Patient Safety Agency </a:t>
            </a:r>
            <a:r>
              <a:rPr lang="en-GB" dirty="0" smtClean="0"/>
              <a:t>£2M to undertake “</a:t>
            </a:r>
            <a:r>
              <a:rPr lang="en-GB" i="1" dirty="0" smtClean="0"/>
              <a:t>Matching Michigan</a:t>
            </a:r>
            <a:r>
              <a:rPr lang="en-GB" dirty="0" smtClean="0"/>
              <a:t>”</a:t>
            </a:r>
            <a:endParaRPr lang="en-GB" dirty="0"/>
          </a:p>
          <a:p>
            <a:pPr>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3" name="Title 1"/>
          <p:cNvSpPr>
            <a:spLocks noGrp="1"/>
          </p:cNvSpPr>
          <p:nvPr>
            <p:ph type="title"/>
          </p:nvPr>
        </p:nvSpPr>
        <p:spPr>
          <a:xfrm>
            <a:off x="522188" y="754093"/>
            <a:ext cx="8028000" cy="648072"/>
          </a:xfrm>
        </p:spPr>
        <p:txBody>
          <a:bodyPr>
            <a:normAutofit/>
          </a:bodyPr>
          <a:lstStyle/>
          <a:p>
            <a:r>
              <a:rPr lang="en-GB" dirty="0" smtClean="0"/>
              <a:t>Background: Infections in ICUs </a:t>
            </a:r>
            <a:endParaRPr lang="en-GB" dirty="0"/>
          </a:p>
        </p:txBody>
      </p:sp>
      <p:sp>
        <p:nvSpPr>
          <p:cNvPr id="14" name="Rectangle 13"/>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5" name="Rectangle 14"/>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6" name="Rectangle 15"/>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7" name="Rectangle 16"/>
          <p:cNvSpPr/>
          <p:nvPr/>
        </p:nvSpPr>
        <p:spPr>
          <a:xfrm>
            <a:off x="1243735"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Background</a:t>
            </a:r>
            <a:endParaRPr lang="en-GB" sz="1100" b="1" dirty="0">
              <a:solidFill>
                <a:schemeClr val="bg1"/>
              </a:solidFill>
            </a:endParaRPr>
          </a:p>
        </p:txBody>
      </p:sp>
      <p:sp>
        <p:nvSpPr>
          <p:cNvPr id="18" name="Rectangle 1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a:solidFill>
                  <a:schemeClr val="bg1"/>
                </a:solidFill>
              </a:rPr>
              <a:t>Development of surveillance</a:t>
            </a:r>
          </a:p>
        </p:txBody>
      </p:sp>
      <p:sp>
        <p:nvSpPr>
          <p:cNvPr id="19" name="Rectangle 1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Tree>
    <p:extLst>
      <p:ext uri="{BB962C8B-B14F-4D97-AF65-F5344CB8AC3E}">
        <p14:creationId xmlns:p14="http://schemas.microsoft.com/office/powerpoint/2010/main" val="2266593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2001689"/>
            <a:ext cx="8028000" cy="4235623"/>
          </a:xfrm>
        </p:spPr>
        <p:txBody>
          <a:bodyPr/>
          <a:lstStyle/>
          <a:p>
            <a:pPr>
              <a:buFont typeface="Arial" panose="020B0604020202020204" pitchFamily="34" charset="0"/>
              <a:buChar char="•"/>
            </a:pPr>
            <a:r>
              <a:rPr lang="en-GB" dirty="0" smtClean="0"/>
              <a:t>In November 2016, letters were sent to all acute Trust CEOs from Professor Dame Sally Davies (CMO) and Professor Paul </a:t>
            </a:r>
            <a:r>
              <a:rPr lang="en-GB" dirty="0" err="1" smtClean="0"/>
              <a:t>Cosford</a:t>
            </a:r>
            <a:r>
              <a:rPr lang="en-GB" dirty="0" smtClean="0"/>
              <a:t>, Director for Health Protection and Medical Director of PHE</a:t>
            </a:r>
          </a:p>
          <a:p>
            <a:pPr lvl="3"/>
            <a:r>
              <a:rPr lang="en-GB" dirty="0" smtClean="0"/>
              <a:t>Thank you to participating Trusts</a:t>
            </a:r>
          </a:p>
          <a:p>
            <a:pPr lvl="3"/>
            <a:r>
              <a:rPr lang="en-GB" dirty="0" smtClean="0"/>
              <a:t>Invitation to non-participating Trusts to sign up &amp; submit data to the surveillance scheme</a:t>
            </a:r>
          </a:p>
          <a:p>
            <a:pPr lvl="2"/>
            <a:r>
              <a:rPr lang="en-GB" dirty="0" smtClean="0"/>
              <a:t>Of 152 acute Trusts in England:</a:t>
            </a:r>
          </a:p>
          <a:p>
            <a:pPr lvl="3"/>
            <a:r>
              <a:rPr lang="en-GB" dirty="0" smtClean="0"/>
              <a:t>102 have Local Administrators registered (191 ICUs)</a:t>
            </a:r>
          </a:p>
          <a:p>
            <a:pPr lvl="3"/>
            <a:r>
              <a:rPr lang="en-GB" dirty="0" smtClean="0"/>
              <a:t>70 entering data (100 units)</a:t>
            </a:r>
          </a:p>
          <a:p>
            <a:pPr lvl="3"/>
            <a:endParaRPr lang="en-GB" dirty="0"/>
          </a:p>
          <a:p>
            <a:pPr marL="434975" lvl="3" indent="0" algn="ctr">
              <a:buNone/>
            </a:pPr>
            <a:r>
              <a:rPr lang="en-GB" sz="1800" b="1" dirty="0" smtClean="0">
                <a:solidFill>
                  <a:schemeClr val="bg2"/>
                </a:solidFill>
              </a:rPr>
              <a:t>AIM: to increase number of Trusts signed up to the system &amp; entering data</a:t>
            </a:r>
          </a:p>
          <a:p>
            <a:pPr lvl="3"/>
            <a:endParaRPr lang="en-GB" dirty="0"/>
          </a:p>
          <a:p>
            <a:pPr lvl="4"/>
            <a:endParaRPr lang="en-GB" dirty="0"/>
          </a:p>
        </p:txBody>
      </p:sp>
      <p:sp>
        <p:nvSpPr>
          <p:cNvPr id="4" name="Slide Number Placeholder 3"/>
          <p:cNvSpPr>
            <a:spLocks noGrp="1"/>
          </p:cNvSpPr>
          <p:nvPr>
            <p:ph type="sldNum" sz="quarter" idx="10"/>
          </p:nvPr>
        </p:nvSpPr>
        <p:spPr/>
        <p:txBody>
          <a:bodyPr/>
          <a:lstStyle/>
          <a:p>
            <a:pPr marL="531813">
              <a:defRPr/>
            </a:pP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Next steps</a:t>
            </a:r>
            <a:endParaRPr lang="en-GB" sz="1100" b="1" dirty="0">
              <a:solidFill>
                <a:schemeClr val="bg1"/>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3" name="Title 1"/>
          <p:cNvSpPr>
            <a:spLocks noGrp="1"/>
          </p:cNvSpPr>
          <p:nvPr>
            <p:ph type="title"/>
          </p:nvPr>
        </p:nvSpPr>
        <p:spPr>
          <a:xfrm>
            <a:off x="522188" y="754092"/>
            <a:ext cx="8028000" cy="1090731"/>
          </a:xfrm>
        </p:spPr>
        <p:txBody>
          <a:bodyPr>
            <a:normAutofit fontScale="90000"/>
          </a:bodyPr>
          <a:lstStyle/>
          <a:p>
            <a:r>
              <a:rPr lang="en-GB" dirty="0"/>
              <a:t>Sentinel BSI surveillance </a:t>
            </a:r>
            <a:r>
              <a:rPr lang="en-GB" dirty="0" smtClean="0"/>
              <a:t>programme – </a:t>
            </a:r>
            <a:r>
              <a:rPr lang="en-GB" dirty="0" smtClean="0">
                <a:solidFill>
                  <a:srgbClr val="FF0000"/>
                </a:solidFill>
              </a:rPr>
              <a:t>National roll-out</a:t>
            </a:r>
            <a:endParaRPr lang="en-GB" dirty="0">
              <a:solidFill>
                <a:srgbClr val="FF0000"/>
              </a:solidFill>
            </a:endParaRPr>
          </a:p>
        </p:txBody>
      </p:sp>
    </p:spTree>
    <p:extLst>
      <p:ext uri="{BB962C8B-B14F-4D97-AF65-F5344CB8AC3E}">
        <p14:creationId xmlns:p14="http://schemas.microsoft.com/office/powerpoint/2010/main" val="3345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14" name="Picture 13"/>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5" name="Rectangle 14"/>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16" name="Rectangle 15"/>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17" name="Rectangle 16"/>
          <p:cNvSpPr/>
          <p:nvPr/>
        </p:nvSpPr>
        <p:spPr>
          <a:xfrm>
            <a:off x="3916651"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Results</a:t>
            </a:r>
            <a:endParaRPr lang="en-GB" sz="1100" b="1" dirty="0">
              <a:solidFill>
                <a:schemeClr val="bg1"/>
              </a:solidFill>
            </a:endParaRPr>
          </a:p>
        </p:txBody>
      </p:sp>
      <p:sp>
        <p:nvSpPr>
          <p:cNvPr id="21" name="Title 1"/>
          <p:cNvSpPr>
            <a:spLocks noGrp="1"/>
          </p:cNvSpPr>
          <p:nvPr>
            <p:ph type="title"/>
          </p:nvPr>
        </p:nvSpPr>
        <p:spPr>
          <a:xfrm>
            <a:off x="522188" y="754092"/>
            <a:ext cx="8028000" cy="1126713"/>
          </a:xfrm>
        </p:spPr>
        <p:txBody>
          <a:bodyPr>
            <a:normAutofit fontScale="90000"/>
          </a:bodyPr>
          <a:lstStyle/>
          <a:p>
            <a:r>
              <a:rPr lang="en-GB" dirty="0"/>
              <a:t>Sentinel BSI surveillance </a:t>
            </a:r>
            <a:r>
              <a:rPr lang="en-GB"/>
              <a:t>programme </a:t>
            </a:r>
            <a:r>
              <a:rPr lang="en-GB" smtClean="0">
                <a:solidFill>
                  <a:srgbClr val="FF0000"/>
                </a:solidFill>
              </a:rPr>
              <a:t>Results: </a:t>
            </a:r>
            <a:r>
              <a:rPr lang="en-GB" smtClean="0">
                <a:solidFill>
                  <a:schemeClr val="bg2"/>
                </a:solidFill>
              </a:rPr>
              <a:t>1 </a:t>
            </a:r>
            <a:r>
              <a:rPr lang="en-GB" dirty="0" smtClean="0">
                <a:solidFill>
                  <a:schemeClr val="bg2"/>
                </a:solidFill>
              </a:rPr>
              <a:t>May 2016 – 31 July 2017</a:t>
            </a:r>
            <a:endParaRPr lang="en-GB" dirty="0"/>
          </a:p>
        </p:txBody>
      </p:sp>
      <p:sp>
        <p:nvSpPr>
          <p:cNvPr id="22" name="Rectangle 21"/>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23" name="Rectangle 22"/>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24" name="Rectangle 23"/>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25" name="Content Placeholder 2"/>
          <p:cNvSpPr>
            <a:spLocks noGrp="1"/>
          </p:cNvSpPr>
          <p:nvPr>
            <p:ph idx="1"/>
          </p:nvPr>
        </p:nvSpPr>
        <p:spPr>
          <a:xfrm>
            <a:off x="558000" y="1916832"/>
            <a:ext cx="8028000" cy="4235623"/>
          </a:xfrm>
        </p:spPr>
        <p:txBody>
          <a:bodyPr/>
          <a:lstStyle/>
          <a:p>
            <a:pPr lvl="2"/>
            <a:r>
              <a:rPr lang="en-GB" sz="1700" dirty="0" smtClean="0"/>
              <a:t>70 Trusts entered data (100 units)</a:t>
            </a:r>
          </a:p>
          <a:p>
            <a:pPr lvl="3"/>
            <a:r>
              <a:rPr lang="en-GB" sz="1700" dirty="0" smtClean="0"/>
              <a:t>88 adult</a:t>
            </a:r>
          </a:p>
          <a:p>
            <a:pPr lvl="3"/>
            <a:r>
              <a:rPr lang="en-GB" sz="1700" dirty="0" smtClean="0"/>
              <a:t>7 paediatric</a:t>
            </a:r>
          </a:p>
          <a:p>
            <a:pPr lvl="3"/>
            <a:r>
              <a:rPr lang="en-GB" sz="1700" dirty="0" smtClean="0"/>
              <a:t>5 neonatal</a:t>
            </a:r>
          </a:p>
          <a:p>
            <a:pPr lvl="2"/>
            <a:r>
              <a:rPr lang="en-GB" sz="1700" dirty="0" smtClean="0"/>
              <a:t>2,137 positive blood culture-episodes reported: 1,974 adult, 73 paediatrics, 90 neonates</a:t>
            </a:r>
          </a:p>
          <a:p>
            <a:pPr lvl="3"/>
            <a:r>
              <a:rPr lang="en-GB" sz="1500" dirty="0" smtClean="0"/>
              <a:t>43% </a:t>
            </a:r>
            <a:r>
              <a:rPr lang="en-GB" sz="1500" dirty="0" err="1" smtClean="0"/>
              <a:t>CoNS</a:t>
            </a:r>
            <a:endParaRPr lang="en-GB" sz="1500" dirty="0" smtClean="0"/>
          </a:p>
          <a:p>
            <a:pPr lvl="3"/>
            <a:r>
              <a:rPr lang="en-GB" sz="1500" dirty="0" smtClean="0"/>
              <a:t>11% </a:t>
            </a:r>
            <a:r>
              <a:rPr lang="en-GB" sz="1500" i="1" dirty="0" smtClean="0"/>
              <a:t>E. coli</a:t>
            </a:r>
          </a:p>
          <a:p>
            <a:pPr lvl="3"/>
            <a:r>
              <a:rPr lang="en-GB" sz="1500" dirty="0" smtClean="0"/>
              <a:t>8% </a:t>
            </a:r>
            <a:r>
              <a:rPr lang="en-GB" sz="1500" i="1" dirty="0" smtClean="0"/>
              <a:t>Enterococcus </a:t>
            </a:r>
            <a:r>
              <a:rPr lang="en-GB" sz="1500" dirty="0" smtClean="0"/>
              <a:t>spp.</a:t>
            </a:r>
          </a:p>
          <a:p>
            <a:pPr lvl="3"/>
            <a:r>
              <a:rPr lang="en-GB" sz="1500" dirty="0" smtClean="0"/>
              <a:t>7% </a:t>
            </a:r>
            <a:r>
              <a:rPr lang="en-GB" sz="1500" i="1" dirty="0" smtClean="0"/>
              <a:t>S. aureus</a:t>
            </a:r>
            <a:endParaRPr lang="en-GB" sz="1500" dirty="0" smtClean="0"/>
          </a:p>
          <a:p>
            <a:pPr lvl="3"/>
            <a:r>
              <a:rPr lang="en-GB" sz="1500" dirty="0" smtClean="0"/>
              <a:t>7% </a:t>
            </a:r>
            <a:r>
              <a:rPr lang="en-GB" sz="1500" i="1" dirty="0" err="1" smtClean="0"/>
              <a:t>Klebsiella</a:t>
            </a:r>
            <a:r>
              <a:rPr lang="en-GB" sz="1500" dirty="0" smtClean="0"/>
              <a:t> </a:t>
            </a:r>
            <a:r>
              <a:rPr lang="en-GB" sz="1500" dirty="0" err="1" smtClean="0"/>
              <a:t>spp</a:t>
            </a:r>
            <a:endParaRPr lang="en-GB" sz="1500" dirty="0" smtClean="0"/>
          </a:p>
          <a:p>
            <a:pPr lvl="3"/>
            <a:r>
              <a:rPr lang="en-GB" sz="1500" dirty="0" smtClean="0"/>
              <a:t>13% </a:t>
            </a:r>
            <a:r>
              <a:rPr lang="en-GB" sz="1500" dirty="0" err="1" smtClean="0"/>
              <a:t>polymicrobial</a:t>
            </a:r>
            <a:r>
              <a:rPr lang="en-GB" sz="1500" dirty="0" smtClean="0"/>
              <a:t> infections (</a:t>
            </a:r>
            <a:r>
              <a:rPr lang="en-GB" sz="1500" dirty="0" err="1" smtClean="0"/>
              <a:t>defn</a:t>
            </a:r>
            <a:r>
              <a:rPr lang="en-GB" sz="1500" dirty="0" smtClean="0"/>
              <a:t>. mixed culture or multiple PBC episodes from blood cultures taken on the same day)</a:t>
            </a:r>
          </a:p>
          <a:p>
            <a:pPr lvl="2"/>
            <a:endParaRPr lang="en-GB" sz="1700" dirty="0" smtClean="0"/>
          </a:p>
          <a:p>
            <a:pPr lvl="3"/>
            <a:endParaRPr lang="en-GB" sz="1700" dirty="0" smtClean="0"/>
          </a:p>
          <a:p>
            <a:pPr lvl="3"/>
            <a:endParaRPr lang="en-GB" sz="1700" dirty="0"/>
          </a:p>
        </p:txBody>
      </p:sp>
    </p:spTree>
    <p:extLst>
      <p:ext uri="{BB962C8B-B14F-4D97-AF65-F5344CB8AC3E}">
        <p14:creationId xmlns:p14="http://schemas.microsoft.com/office/powerpoint/2010/main" val="2946702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14" name="Picture 13"/>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5" name="Rectangle 14"/>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16" name="Rectangle 15"/>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17" name="Rectangle 16"/>
          <p:cNvSpPr/>
          <p:nvPr/>
        </p:nvSpPr>
        <p:spPr>
          <a:xfrm>
            <a:off x="3916651"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Results</a:t>
            </a:r>
            <a:endParaRPr lang="en-GB" sz="1100" b="1" dirty="0">
              <a:solidFill>
                <a:schemeClr val="bg1"/>
              </a:solidFill>
            </a:endParaRPr>
          </a:p>
        </p:txBody>
      </p:sp>
      <p:sp>
        <p:nvSpPr>
          <p:cNvPr id="21" name="Title 1"/>
          <p:cNvSpPr>
            <a:spLocks noGrp="1"/>
          </p:cNvSpPr>
          <p:nvPr>
            <p:ph type="title"/>
          </p:nvPr>
        </p:nvSpPr>
        <p:spPr>
          <a:xfrm>
            <a:off x="522188" y="754093"/>
            <a:ext cx="8028000" cy="648072"/>
          </a:xfrm>
        </p:spPr>
        <p:txBody>
          <a:bodyPr>
            <a:normAutofit fontScale="90000"/>
          </a:bodyPr>
          <a:lstStyle/>
          <a:p>
            <a:r>
              <a:rPr lang="en-GB" dirty="0"/>
              <a:t>Sentinel BSI surveillance programme </a:t>
            </a:r>
            <a:r>
              <a:rPr lang="en-GB" dirty="0" smtClean="0"/>
              <a:t>results, </a:t>
            </a:r>
            <a:r>
              <a:rPr lang="en-GB" dirty="0">
                <a:solidFill>
                  <a:schemeClr val="bg2"/>
                </a:solidFill>
              </a:rPr>
              <a:t>1 May 2016 – 31 July 2017</a:t>
            </a:r>
          </a:p>
        </p:txBody>
      </p:sp>
      <p:sp>
        <p:nvSpPr>
          <p:cNvPr id="22" name="Rectangle 21"/>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23" name="Rectangle 22"/>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24" name="Rectangle 23"/>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25" name="Content Placeholder 2"/>
          <p:cNvSpPr>
            <a:spLocks noGrp="1"/>
          </p:cNvSpPr>
          <p:nvPr>
            <p:ph idx="1"/>
          </p:nvPr>
        </p:nvSpPr>
        <p:spPr>
          <a:xfrm>
            <a:off x="558000" y="2204864"/>
            <a:ext cx="8028000" cy="4235623"/>
          </a:xfrm>
        </p:spPr>
        <p:txBody>
          <a:bodyPr/>
          <a:lstStyle/>
          <a:p>
            <a:pPr lvl="2"/>
            <a:r>
              <a:rPr lang="en-GB" sz="2200" dirty="0" smtClean="0"/>
              <a:t>58% met definitions for BSI (n=1,241/2,137 +</a:t>
            </a:r>
            <a:r>
              <a:rPr lang="en-GB" sz="2200" dirty="0" err="1" smtClean="0"/>
              <a:t>ve</a:t>
            </a:r>
            <a:r>
              <a:rPr lang="en-GB" sz="2200" dirty="0" smtClean="0"/>
              <a:t> blood cultures)</a:t>
            </a:r>
          </a:p>
          <a:p>
            <a:pPr lvl="2"/>
            <a:endParaRPr lang="en-GB" sz="1500" dirty="0" smtClean="0"/>
          </a:p>
          <a:p>
            <a:pPr lvl="2"/>
            <a:r>
              <a:rPr lang="en-GB" sz="2200" dirty="0" smtClean="0"/>
              <a:t>59% ICU-associated BSI (n=769/1,241)</a:t>
            </a:r>
          </a:p>
          <a:p>
            <a:pPr lvl="2"/>
            <a:endParaRPr lang="en-GB" sz="1500" dirty="0" smtClean="0"/>
          </a:p>
          <a:p>
            <a:pPr lvl="2"/>
            <a:r>
              <a:rPr lang="en-GB" sz="2200" dirty="0" smtClean="0"/>
              <a:t>21% ICU-associated CVC-associated BSI (n=161/769)</a:t>
            </a:r>
          </a:p>
          <a:p>
            <a:pPr lvl="2"/>
            <a:endParaRPr lang="en-GB" sz="1500" dirty="0" smtClean="0"/>
          </a:p>
          <a:p>
            <a:pPr lvl="2"/>
            <a:r>
              <a:rPr lang="en-GB" sz="2200" dirty="0" smtClean="0"/>
              <a:t>17% ICU-associated CVC-related BSI (n=127/769)</a:t>
            </a:r>
          </a:p>
          <a:p>
            <a:pPr lvl="2"/>
            <a:endParaRPr lang="en-GB" sz="1500" dirty="0" smtClean="0"/>
          </a:p>
          <a:p>
            <a:pPr lvl="3"/>
            <a:endParaRPr lang="en-GB" sz="2200" dirty="0" smtClean="0"/>
          </a:p>
          <a:p>
            <a:pPr lvl="3"/>
            <a:endParaRPr lang="en-GB" sz="2200" dirty="0"/>
          </a:p>
        </p:txBody>
      </p:sp>
      <p:graphicFrame>
        <p:nvGraphicFramePr>
          <p:cNvPr id="13" name="Table 12"/>
          <p:cNvGraphicFramePr>
            <a:graphicFrameLocks noGrp="1"/>
          </p:cNvGraphicFramePr>
          <p:nvPr>
            <p:extLst>
              <p:ext uri="{D42A27DB-BD31-4B8C-83A1-F6EECF244321}">
                <p14:modId xmlns:p14="http://schemas.microsoft.com/office/powerpoint/2010/main" val="2363706046"/>
              </p:ext>
            </p:extLst>
          </p:nvPr>
        </p:nvGraphicFramePr>
        <p:xfrm>
          <a:off x="-36512" y="-59512"/>
          <a:ext cx="9144000" cy="2480400"/>
        </p:xfrm>
        <a:graphic>
          <a:graphicData uri="http://schemas.openxmlformats.org/drawingml/2006/table">
            <a:tbl>
              <a:tblPr firstRow="1" firstCol="1" bandRow="1"/>
              <a:tblGrid>
                <a:gridCol w="9144000"/>
              </a:tblGrid>
              <a:tr h="360040">
                <a:tc>
                  <a:txBody>
                    <a:bodyPr/>
                    <a:lstStyle/>
                    <a:p>
                      <a:pPr marR="504190" algn="ctr">
                        <a:lnSpc>
                          <a:spcPts val="1600"/>
                        </a:lnSpc>
                        <a:spcAft>
                          <a:spcPts val="0"/>
                        </a:spcAft>
                      </a:pPr>
                      <a:endParaRPr lang="en-GB" sz="1600" b="1" i="1" dirty="0" smtClean="0">
                        <a:solidFill>
                          <a:schemeClr val="bg1"/>
                        </a:solidFill>
                        <a:effectLst/>
                        <a:latin typeface="Arial"/>
                        <a:ea typeface="Times New Roman"/>
                        <a:cs typeface="Arial"/>
                      </a:endParaRPr>
                    </a:p>
                    <a:p>
                      <a:pPr marR="504190" algn="ctr">
                        <a:lnSpc>
                          <a:spcPts val="1600"/>
                        </a:lnSpc>
                        <a:spcAft>
                          <a:spcPts val="0"/>
                        </a:spcAft>
                      </a:pPr>
                      <a:r>
                        <a:rPr lang="en-GB" sz="1600" b="1" i="1" dirty="0" smtClean="0">
                          <a:solidFill>
                            <a:schemeClr val="bg1"/>
                          </a:solidFill>
                          <a:effectLst/>
                          <a:latin typeface="Arial"/>
                          <a:ea typeface="Times New Roman"/>
                          <a:cs typeface="Arial"/>
                        </a:rPr>
                        <a:t>CVC-associated BSI (clinical</a:t>
                      </a:r>
                      <a:r>
                        <a:rPr lang="en-GB" sz="1600" b="1" i="1" baseline="0" dirty="0" smtClean="0">
                          <a:solidFill>
                            <a:schemeClr val="bg1"/>
                          </a:solidFill>
                          <a:effectLst/>
                          <a:latin typeface="Arial"/>
                          <a:ea typeface="Times New Roman"/>
                          <a:cs typeface="Arial"/>
                        </a:rPr>
                        <a:t> definition)</a:t>
                      </a:r>
                    </a:p>
                    <a:p>
                      <a:pPr marR="504190" algn="ctr">
                        <a:lnSpc>
                          <a:spcPts val="1600"/>
                        </a:lnSpc>
                        <a:spcAft>
                          <a:spcPts val="0"/>
                        </a:spcAft>
                      </a:pPr>
                      <a:endParaRPr lang="en-GB" sz="1600" b="1"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48123">
                <a:tc>
                  <a:txBody>
                    <a:bodyPr/>
                    <a:lstStyle/>
                    <a:p>
                      <a:pPr marL="453390" algn="ctr">
                        <a:lnSpc>
                          <a:spcPct val="115000"/>
                        </a:lnSpc>
                        <a:spcAft>
                          <a:spcPts val="0"/>
                        </a:spcAft>
                      </a:pPr>
                      <a:r>
                        <a:rPr lang="en-GB" sz="1400" dirty="0" smtClean="0">
                          <a:effectLst/>
                          <a:latin typeface="Arial"/>
                          <a:ea typeface="Times New Roman"/>
                          <a:cs typeface="Arial"/>
                        </a:rPr>
                        <a:t>Criteria </a:t>
                      </a:r>
                      <a:r>
                        <a:rPr lang="en-GB" sz="1400" dirty="0">
                          <a:effectLst/>
                          <a:latin typeface="Arial"/>
                          <a:ea typeface="Times New Roman"/>
                          <a:cs typeface="Arial"/>
                        </a:rPr>
                        <a:t>for bloodstream infection</a:t>
                      </a:r>
                      <a:endParaRPr lang="en-GB" sz="14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897">
                <a:tc>
                  <a:txBody>
                    <a:bodyPr/>
                    <a:lstStyle/>
                    <a:p>
                      <a:pPr algn="ctr">
                        <a:lnSpc>
                          <a:spcPct val="115000"/>
                        </a:lnSpc>
                        <a:spcAft>
                          <a:spcPts val="0"/>
                        </a:spcAft>
                      </a:pPr>
                      <a:r>
                        <a:rPr lang="en-US" sz="1400" b="1" dirty="0">
                          <a:effectLst/>
                          <a:latin typeface="Arial"/>
                          <a:ea typeface="Times New Roman"/>
                          <a:cs typeface="Times New Roman"/>
                        </a:rPr>
                        <a:t>AND</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9880">
                <a:tc>
                  <a:txBody>
                    <a:bodyPr/>
                    <a:lstStyle/>
                    <a:p>
                      <a:pPr marL="0" lvl="0" indent="0" algn="ctr">
                        <a:lnSpc>
                          <a:spcPct val="115000"/>
                        </a:lnSpc>
                        <a:spcAft>
                          <a:spcPts val="0"/>
                        </a:spcAft>
                        <a:buFont typeface="+mj-lt"/>
                        <a:buNone/>
                      </a:pPr>
                      <a:r>
                        <a:rPr lang="en-US" sz="1400" dirty="0" smtClean="0">
                          <a:effectLst/>
                          <a:latin typeface="Arial"/>
                          <a:ea typeface="Times New Roman"/>
                          <a:cs typeface="Arial"/>
                        </a:rPr>
                        <a:t>The </a:t>
                      </a:r>
                      <a:r>
                        <a:rPr lang="en-US" sz="1400" dirty="0">
                          <a:effectLst/>
                          <a:latin typeface="Arial"/>
                          <a:ea typeface="Times New Roman"/>
                          <a:cs typeface="Arial"/>
                        </a:rPr>
                        <a:t>presence of at least one central venous catheters at the time of the positive blood culture, </a:t>
                      </a:r>
                      <a:r>
                        <a:rPr lang="en-US" sz="1400" b="1" dirty="0">
                          <a:effectLst/>
                          <a:latin typeface="Arial"/>
                          <a:ea typeface="Times New Roman"/>
                          <a:cs typeface="Arial"/>
                        </a:rPr>
                        <a:t>or</a:t>
                      </a:r>
                      <a:r>
                        <a:rPr lang="en-US" sz="1400" dirty="0">
                          <a:effectLst/>
                          <a:latin typeface="Arial"/>
                          <a:ea typeface="Times New Roman"/>
                          <a:cs typeface="Arial"/>
                        </a:rPr>
                        <a:t> </a:t>
                      </a:r>
                      <a:endParaRPr lang="en-US" sz="1400" dirty="0" smtClean="0">
                        <a:effectLst/>
                        <a:latin typeface="Arial"/>
                        <a:ea typeface="Times New Roman"/>
                        <a:cs typeface="Arial"/>
                      </a:endParaRPr>
                    </a:p>
                    <a:p>
                      <a:pPr marL="0" lvl="0" indent="0" algn="ctr">
                        <a:lnSpc>
                          <a:spcPct val="115000"/>
                        </a:lnSpc>
                        <a:spcAft>
                          <a:spcPts val="0"/>
                        </a:spcAft>
                        <a:buFont typeface="+mj-lt"/>
                        <a:buNone/>
                      </a:pPr>
                      <a:r>
                        <a:rPr lang="en-US" sz="1400" dirty="0" smtClean="0">
                          <a:effectLst/>
                          <a:latin typeface="Arial"/>
                          <a:ea typeface="Times New Roman"/>
                          <a:cs typeface="Arial"/>
                        </a:rPr>
                        <a:t>        CVC </a:t>
                      </a:r>
                      <a:r>
                        <a:rPr lang="en-US" sz="1400" dirty="0">
                          <a:effectLst/>
                          <a:latin typeface="Arial"/>
                          <a:ea typeface="Times New Roman"/>
                          <a:cs typeface="Arial"/>
                        </a:rPr>
                        <a:t>removed within 48 </a:t>
                      </a:r>
                      <a:r>
                        <a:rPr lang="en-US" sz="1400" dirty="0" err="1">
                          <a:effectLst/>
                          <a:latin typeface="Arial"/>
                          <a:ea typeface="Times New Roman"/>
                          <a:cs typeface="Arial"/>
                        </a:rPr>
                        <a:t>hrs</a:t>
                      </a:r>
                      <a:r>
                        <a:rPr lang="en-US" sz="1400" dirty="0">
                          <a:effectLst/>
                          <a:latin typeface="Arial"/>
                          <a:ea typeface="Times New Roman"/>
                          <a:cs typeface="Arial"/>
                        </a:rPr>
                        <a:t> before positive blood cultures </a:t>
                      </a:r>
                      <a:endParaRPr lang="en-GB" sz="14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1999">
                <a:tc>
                  <a:txBody>
                    <a:bodyPr/>
                    <a:lstStyle/>
                    <a:p>
                      <a:pPr algn="ctr">
                        <a:lnSpc>
                          <a:spcPct val="115000"/>
                        </a:lnSpc>
                        <a:spcAft>
                          <a:spcPts val="1000"/>
                        </a:spcAft>
                      </a:pPr>
                      <a:r>
                        <a:rPr lang="en-GB" sz="1400" b="1" dirty="0">
                          <a:effectLst/>
                          <a:latin typeface="Arial"/>
                          <a:ea typeface="Times New Roman"/>
                          <a:cs typeface="Times New Roman"/>
                        </a:rPr>
                        <a:t>AND</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2053">
                <a:tc>
                  <a:txBody>
                    <a:bodyPr/>
                    <a:lstStyle/>
                    <a:p>
                      <a:pPr marL="681990" algn="ctr">
                        <a:lnSpc>
                          <a:spcPct val="115000"/>
                        </a:lnSpc>
                        <a:spcAft>
                          <a:spcPts val="0"/>
                        </a:spcAft>
                      </a:pPr>
                      <a:r>
                        <a:rPr lang="en-US" sz="1400" dirty="0" smtClean="0">
                          <a:effectLst/>
                          <a:latin typeface="Arial"/>
                          <a:ea typeface="Times New Roman"/>
                          <a:cs typeface="Arial"/>
                        </a:rPr>
                        <a:t>The </a:t>
                      </a:r>
                      <a:r>
                        <a:rPr lang="en-US" sz="1400" dirty="0">
                          <a:effectLst/>
                          <a:latin typeface="Arial"/>
                          <a:ea typeface="Times New Roman"/>
                          <a:cs typeface="Arial"/>
                        </a:rPr>
                        <a:t>signs and symptoms, and the positive laboratory results, including pathogen cultured </a:t>
                      </a:r>
                      <a:r>
                        <a:rPr lang="en-US" sz="1400" dirty="0" smtClean="0">
                          <a:effectLst/>
                          <a:latin typeface="Arial"/>
                          <a:ea typeface="Times New Roman"/>
                          <a:cs typeface="Arial"/>
                        </a:rPr>
                        <a:t>from the </a:t>
                      </a:r>
                      <a:r>
                        <a:rPr lang="en-US" sz="1400" dirty="0">
                          <a:effectLst/>
                          <a:latin typeface="Arial"/>
                          <a:ea typeface="Times New Roman"/>
                          <a:cs typeface="Arial"/>
                        </a:rPr>
                        <a:t>blood, are not primarily related to an infection at another site</a:t>
                      </a:r>
                      <a:endParaRPr lang="en-GB" sz="14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554352240"/>
              </p:ext>
            </p:extLst>
          </p:nvPr>
        </p:nvGraphicFramePr>
        <p:xfrm>
          <a:off x="-33930" y="2420888"/>
          <a:ext cx="9175776" cy="3924926"/>
        </p:xfrm>
        <a:graphic>
          <a:graphicData uri="http://schemas.openxmlformats.org/drawingml/2006/table">
            <a:tbl>
              <a:tblPr firstRow="1" firstCol="1" bandRow="1"/>
              <a:tblGrid>
                <a:gridCol w="9175776"/>
              </a:tblGrid>
              <a:tr h="648072">
                <a:tc>
                  <a:txBody>
                    <a:bodyPr/>
                    <a:lstStyle/>
                    <a:p>
                      <a:pPr marR="504190" algn="ctr">
                        <a:lnSpc>
                          <a:spcPts val="1600"/>
                        </a:lnSpc>
                        <a:spcAft>
                          <a:spcPts val="0"/>
                        </a:spcAft>
                      </a:pPr>
                      <a:endParaRPr lang="en-GB" sz="1600" b="1" i="1" dirty="0" smtClean="0">
                        <a:solidFill>
                          <a:schemeClr val="bg1"/>
                        </a:solidFill>
                        <a:effectLst/>
                        <a:latin typeface="Arial"/>
                        <a:ea typeface="Times New Roman"/>
                        <a:cs typeface="Times New Roman"/>
                      </a:endParaRPr>
                    </a:p>
                    <a:p>
                      <a:pPr marR="504190" algn="ctr">
                        <a:lnSpc>
                          <a:spcPts val="1600"/>
                        </a:lnSpc>
                        <a:spcAft>
                          <a:spcPts val="0"/>
                        </a:spcAft>
                      </a:pPr>
                      <a:r>
                        <a:rPr lang="en-GB" sz="1600" b="1" i="1" dirty="0" smtClean="0">
                          <a:solidFill>
                            <a:schemeClr val="bg1"/>
                          </a:solidFill>
                          <a:effectLst/>
                          <a:latin typeface="Arial"/>
                          <a:ea typeface="Times New Roman"/>
                          <a:cs typeface="Times New Roman"/>
                        </a:rPr>
                        <a:t>CVC-related BSI (surveillance definition)</a:t>
                      </a:r>
                    </a:p>
                    <a:p>
                      <a:pPr marR="504190" algn="ctr">
                        <a:lnSpc>
                          <a:spcPts val="1600"/>
                        </a:lnSpc>
                        <a:spcAft>
                          <a:spcPts val="0"/>
                        </a:spcAft>
                      </a:pPr>
                      <a:endParaRPr lang="en-GB" sz="1600" b="1"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98120">
                <a:tc>
                  <a:txBody>
                    <a:bodyPr/>
                    <a:lstStyle/>
                    <a:p>
                      <a:pPr marL="0" lvl="0" indent="0" algn="ctr">
                        <a:spcAft>
                          <a:spcPts val="0"/>
                        </a:spcAft>
                        <a:buFont typeface="+mj-lt"/>
                        <a:buNone/>
                      </a:pPr>
                      <a:r>
                        <a:rPr lang="en-GB" sz="1400" dirty="0" smtClean="0">
                          <a:effectLst/>
                          <a:latin typeface="Arial"/>
                          <a:ea typeface="Times New Roman"/>
                          <a:cs typeface="Times New Roman"/>
                        </a:rPr>
                        <a:t>Criteria </a:t>
                      </a:r>
                      <a:r>
                        <a:rPr lang="en-GB" sz="1400" dirty="0">
                          <a:effectLst/>
                          <a:latin typeface="Arial"/>
                          <a:ea typeface="Times New Roman"/>
                          <a:cs typeface="Times New Roman"/>
                        </a:rPr>
                        <a:t>for bloodstream </a:t>
                      </a:r>
                      <a:r>
                        <a:rPr lang="en-GB" sz="1400" dirty="0" smtClean="0">
                          <a:effectLst/>
                          <a:latin typeface="Arial"/>
                          <a:ea typeface="Times New Roman"/>
                          <a:cs typeface="Times New Roman"/>
                        </a:rPr>
                        <a:t>infection</a:t>
                      </a:r>
                      <a:endParaRPr lang="en-GB"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0030">
                <a:tc>
                  <a:txBody>
                    <a:bodyPr/>
                    <a:lstStyle/>
                    <a:p>
                      <a:pPr algn="ctr">
                        <a:lnSpc>
                          <a:spcPct val="115000"/>
                        </a:lnSpc>
                        <a:spcAft>
                          <a:spcPts val="0"/>
                        </a:spcAft>
                      </a:pPr>
                      <a:r>
                        <a:rPr lang="en-US" sz="1400" b="1" dirty="0" smtClean="0">
                          <a:effectLst/>
                          <a:latin typeface="Arial"/>
                          <a:ea typeface="Times New Roman"/>
                          <a:cs typeface="Times New Roman"/>
                        </a:rPr>
                        <a:t>AND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0030">
                <a:tc>
                  <a:txBody>
                    <a:bodyPr/>
                    <a:lstStyle/>
                    <a:p>
                      <a:pPr marL="0" lvl="0" indent="0" algn="ctr">
                        <a:spcAft>
                          <a:spcPts val="0"/>
                        </a:spcAft>
                        <a:buFont typeface="+mj-lt"/>
                        <a:buNone/>
                      </a:pPr>
                      <a:r>
                        <a:rPr lang="en-US" sz="1400" dirty="0" smtClean="0">
                          <a:effectLst/>
                          <a:latin typeface="Arial"/>
                          <a:ea typeface="Times New Roman"/>
                          <a:cs typeface="Calibri"/>
                        </a:rPr>
                        <a:t>The presence of at least one central venous catheters at the time of the positive blood culture </a:t>
                      </a:r>
                      <a:r>
                        <a:rPr lang="en-US" sz="1400" b="1" dirty="0" smtClean="0">
                          <a:effectLst/>
                          <a:latin typeface="Arial"/>
                          <a:ea typeface="Times New Roman"/>
                          <a:cs typeface="Calibri"/>
                        </a:rPr>
                        <a:t>or</a:t>
                      </a:r>
                      <a:r>
                        <a:rPr lang="en-US" sz="1400" dirty="0" smtClean="0">
                          <a:effectLst/>
                          <a:latin typeface="Arial"/>
                          <a:ea typeface="Times New Roman"/>
                          <a:cs typeface="Calibri"/>
                        </a:rPr>
                        <a:t>  </a:t>
                      </a:r>
                    </a:p>
                    <a:p>
                      <a:pPr marL="0" lvl="0" indent="0" algn="ctr">
                        <a:spcAft>
                          <a:spcPts val="0"/>
                        </a:spcAft>
                        <a:buFont typeface="+mj-lt"/>
                        <a:buNone/>
                      </a:pPr>
                      <a:r>
                        <a:rPr lang="en-US" sz="1400" dirty="0" smtClean="0">
                          <a:effectLst/>
                          <a:latin typeface="Arial"/>
                          <a:ea typeface="Times New Roman"/>
                          <a:cs typeface="Calibri"/>
                        </a:rPr>
                        <a:t>        CVC removed within 48 </a:t>
                      </a:r>
                      <a:r>
                        <a:rPr lang="en-US" sz="1400" dirty="0" err="1" smtClean="0">
                          <a:effectLst/>
                          <a:latin typeface="Arial"/>
                          <a:ea typeface="Times New Roman"/>
                          <a:cs typeface="Calibri"/>
                        </a:rPr>
                        <a:t>hrs</a:t>
                      </a:r>
                      <a:r>
                        <a:rPr lang="en-US" sz="1400" dirty="0" smtClean="0">
                          <a:effectLst/>
                          <a:latin typeface="Arial"/>
                          <a:ea typeface="Times New Roman"/>
                          <a:cs typeface="Calibri"/>
                        </a:rPr>
                        <a:t> before positive blood cultures</a:t>
                      </a:r>
                      <a:r>
                        <a:rPr lang="en-US" sz="1400" dirty="0" smtClean="0">
                          <a:effectLst/>
                          <a:latin typeface="Arial"/>
                          <a:ea typeface="Times New Roman"/>
                          <a:cs typeface="Times New Roman"/>
                        </a:rPr>
                        <a:t> </a:t>
                      </a:r>
                      <a:endParaRPr lang="en-GB"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305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effectLst/>
                          <a:latin typeface="+mn-lt"/>
                          <a:ea typeface="Times New Roman"/>
                          <a:cs typeface="Calibri"/>
                        </a:rPr>
                        <a:t>AND</a:t>
                      </a:r>
                      <a:endParaRPr lang="en-GB" sz="14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3050">
                <a:tc>
                  <a:txBody>
                    <a:bodyPr/>
                    <a:lstStyle/>
                    <a:p>
                      <a:pPr marL="0" lvl="0" indent="0" algn="ctr">
                        <a:spcAft>
                          <a:spcPts val="0"/>
                        </a:spcAft>
                        <a:buFont typeface="+mj-lt"/>
                        <a:buNone/>
                      </a:pPr>
                      <a:r>
                        <a:rPr lang="en-US" sz="1400" dirty="0" smtClean="0">
                          <a:effectLst/>
                          <a:latin typeface="Arial"/>
                          <a:ea typeface="Times New Roman"/>
                          <a:cs typeface="Calibri"/>
                        </a:rPr>
                        <a:t>At </a:t>
                      </a:r>
                      <a:r>
                        <a:rPr lang="en-US" sz="1400" dirty="0">
                          <a:effectLst/>
                          <a:latin typeface="Arial"/>
                          <a:ea typeface="Times New Roman"/>
                          <a:cs typeface="Calibri"/>
                        </a:rPr>
                        <a:t>least </a:t>
                      </a:r>
                      <a:r>
                        <a:rPr lang="en-US" sz="1400" u="sng" dirty="0">
                          <a:effectLst/>
                          <a:latin typeface="Arial"/>
                          <a:ea typeface="Times New Roman"/>
                          <a:cs typeface="Calibri"/>
                        </a:rPr>
                        <a:t>one</a:t>
                      </a:r>
                      <a:r>
                        <a:rPr lang="en-US" sz="1400" dirty="0">
                          <a:effectLst/>
                          <a:latin typeface="Arial"/>
                          <a:ea typeface="Times New Roman"/>
                          <a:cs typeface="Calibri"/>
                        </a:rPr>
                        <a:t> of the following where the same culture was </a:t>
                      </a:r>
                      <a:r>
                        <a:rPr lang="en-US" sz="1400" dirty="0" smtClean="0">
                          <a:effectLst/>
                          <a:latin typeface="Arial"/>
                          <a:ea typeface="Times New Roman"/>
                          <a:cs typeface="Calibri"/>
                        </a:rPr>
                        <a:t>identified:</a:t>
                      </a:r>
                    </a:p>
                    <a:p>
                      <a:pPr marL="0" lvl="0" indent="0" algn="ctr">
                        <a:spcAft>
                          <a:spcPts val="0"/>
                        </a:spcAft>
                        <a:buFont typeface="+mj-lt"/>
                        <a:buNone/>
                      </a:pPr>
                      <a:endParaRPr lang="en-GB" sz="1400" dirty="0">
                        <a:effectLst/>
                        <a:latin typeface="Times New Roman"/>
                        <a:ea typeface="Times New Roman"/>
                      </a:endParaRPr>
                    </a:p>
                    <a:p>
                      <a:pPr marL="800100" lvl="1" indent="-342900" algn="ctr">
                        <a:spcAft>
                          <a:spcPts val="600"/>
                        </a:spcAft>
                        <a:buFont typeface="+mj-lt"/>
                        <a:buAutoNum type="romanUcParenR"/>
                      </a:pPr>
                      <a:r>
                        <a:rPr lang="en-US" sz="1400" dirty="0">
                          <a:effectLst/>
                          <a:latin typeface="Arial"/>
                          <a:ea typeface="Times New Roman"/>
                          <a:cs typeface="Cambria"/>
                        </a:rPr>
                        <a:t>quantitative CVC culture 103 CFU/ml or semi-quantitative CVC culture &gt; 15 CFU</a:t>
                      </a:r>
                      <a:endParaRPr lang="en-GB" sz="1400" dirty="0">
                        <a:effectLst/>
                        <a:latin typeface="Times New Roman"/>
                        <a:ea typeface="Times New Roman"/>
                      </a:endParaRPr>
                    </a:p>
                    <a:p>
                      <a:pPr marL="800100" lvl="1" indent="-342900" algn="ctr">
                        <a:spcAft>
                          <a:spcPts val="600"/>
                        </a:spcAft>
                        <a:buFont typeface="+mj-lt"/>
                        <a:buAutoNum type="romanUcParenR"/>
                      </a:pPr>
                      <a:r>
                        <a:rPr lang="en-US" sz="1400" dirty="0">
                          <a:effectLst/>
                          <a:latin typeface="Arial"/>
                          <a:ea typeface="Times New Roman"/>
                          <a:cs typeface="Cambria"/>
                        </a:rPr>
                        <a:t>quantitative blood culture ratio CVC blood sample/peripheral blood sample&gt; 5 </a:t>
                      </a:r>
                      <a:endParaRPr lang="en-GB" sz="1400" dirty="0">
                        <a:effectLst/>
                        <a:latin typeface="Times New Roman"/>
                        <a:ea typeface="Times New Roman"/>
                      </a:endParaRPr>
                    </a:p>
                    <a:p>
                      <a:pPr marL="800100" lvl="1" indent="-342900" algn="ctr">
                        <a:spcAft>
                          <a:spcPts val="600"/>
                        </a:spcAft>
                        <a:buFont typeface="+mj-lt"/>
                        <a:buAutoNum type="romanUcParenR"/>
                      </a:pPr>
                      <a:r>
                        <a:rPr lang="en-US" sz="1400" dirty="0">
                          <a:effectLst/>
                          <a:latin typeface="Arial"/>
                          <a:ea typeface="Times New Roman"/>
                          <a:cs typeface="Cambria"/>
                        </a:rPr>
                        <a:t>differential delay of positivity of blood cultures: CVC blood sample culture positive 2 hours or more before peripheral blood culture (blood samples drawn at the same time)</a:t>
                      </a:r>
                      <a:endParaRPr lang="en-GB" sz="1400" dirty="0">
                        <a:effectLst/>
                        <a:latin typeface="Times New Roman"/>
                        <a:ea typeface="Times New Roman"/>
                      </a:endParaRPr>
                    </a:p>
                    <a:p>
                      <a:pPr marL="800100" lvl="1" indent="-342900" algn="ctr">
                        <a:spcAft>
                          <a:spcPts val="600"/>
                        </a:spcAft>
                        <a:buFont typeface="+mj-lt"/>
                        <a:buAutoNum type="romanUcParenR"/>
                      </a:pPr>
                      <a:r>
                        <a:rPr lang="en-US" sz="1400" dirty="0">
                          <a:effectLst/>
                          <a:latin typeface="Arial"/>
                          <a:ea typeface="Times New Roman"/>
                          <a:cs typeface="Cambria"/>
                        </a:rPr>
                        <a:t>positive culture with the same micro-organism from pus from insertion site</a:t>
                      </a:r>
                      <a:endParaRPr lang="en-GB" sz="1400" dirty="0">
                        <a:effectLst/>
                        <a:latin typeface="Times New Roman"/>
                        <a:ea typeface="Times New Roman"/>
                      </a:endParaRPr>
                    </a:p>
                    <a:p>
                      <a:pPr marL="800100" lvl="1" indent="-342900" algn="ctr">
                        <a:spcAft>
                          <a:spcPts val="600"/>
                        </a:spcAft>
                        <a:buFont typeface="+mj-lt"/>
                        <a:buAutoNum type="romanUcParenR"/>
                      </a:pPr>
                      <a:r>
                        <a:rPr lang="en-US" sz="1400" dirty="0">
                          <a:effectLst/>
                          <a:latin typeface="Arial"/>
                          <a:ea typeface="Times New Roman"/>
                          <a:cs typeface="Cambria"/>
                        </a:rPr>
                        <a:t>symptoms improve within 48hr of removal of </a:t>
                      </a:r>
                      <a:r>
                        <a:rPr lang="en-US" sz="1400" dirty="0" smtClean="0">
                          <a:effectLst/>
                          <a:latin typeface="Arial"/>
                          <a:ea typeface="Times New Roman"/>
                          <a:cs typeface="Cambria"/>
                        </a:rPr>
                        <a:t>CVC</a:t>
                      </a:r>
                    </a:p>
                    <a:p>
                      <a:pPr marL="800100" lvl="1" indent="-342900" algn="ctr">
                        <a:spcAft>
                          <a:spcPts val="1200"/>
                        </a:spcAft>
                        <a:buFont typeface="+mj-lt"/>
                        <a:buAutoNum type="romanUcParenR"/>
                      </a:pPr>
                      <a:endParaRPr lang="en-GB" sz="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086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14" name="Picture 13"/>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5" name="Rectangle 14"/>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16" name="Rectangle 15"/>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17" name="Rectangle 16"/>
          <p:cNvSpPr/>
          <p:nvPr/>
        </p:nvSpPr>
        <p:spPr>
          <a:xfrm>
            <a:off x="3916651"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Results</a:t>
            </a:r>
            <a:endParaRPr lang="en-GB" sz="1100" b="1" dirty="0">
              <a:solidFill>
                <a:schemeClr val="bg1"/>
              </a:solidFill>
            </a:endParaRPr>
          </a:p>
        </p:txBody>
      </p:sp>
      <p:sp>
        <p:nvSpPr>
          <p:cNvPr id="21" name="Title 1"/>
          <p:cNvSpPr>
            <a:spLocks noGrp="1"/>
          </p:cNvSpPr>
          <p:nvPr>
            <p:ph type="title"/>
          </p:nvPr>
        </p:nvSpPr>
        <p:spPr>
          <a:xfrm>
            <a:off x="522188" y="898109"/>
            <a:ext cx="8028000" cy="1162739"/>
          </a:xfrm>
        </p:spPr>
        <p:txBody>
          <a:bodyPr>
            <a:normAutofit fontScale="90000"/>
          </a:bodyPr>
          <a:lstStyle/>
          <a:p>
            <a:r>
              <a:rPr lang="en-GB" dirty="0"/>
              <a:t>Sentinel BSI surveillance </a:t>
            </a:r>
            <a:r>
              <a:rPr lang="en-GB"/>
              <a:t>programme </a:t>
            </a:r>
            <a:r>
              <a:rPr lang="en-GB" smtClean="0">
                <a:solidFill>
                  <a:srgbClr val="FF0000"/>
                </a:solidFill>
              </a:rPr>
              <a:t>Results: </a:t>
            </a:r>
            <a:r>
              <a:rPr lang="en-GB" smtClean="0">
                <a:solidFill>
                  <a:schemeClr val="bg2"/>
                </a:solidFill>
              </a:rPr>
              <a:t>1 </a:t>
            </a:r>
            <a:r>
              <a:rPr lang="en-GB" dirty="0">
                <a:solidFill>
                  <a:schemeClr val="bg2"/>
                </a:solidFill>
              </a:rPr>
              <a:t>May 2016 – 31 July 2017</a:t>
            </a:r>
          </a:p>
        </p:txBody>
      </p:sp>
      <p:sp>
        <p:nvSpPr>
          <p:cNvPr id="22" name="Rectangle 21"/>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23" name="Rectangle 22"/>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24" name="Rectangle 23"/>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25" name="Content Placeholder 2"/>
          <p:cNvSpPr>
            <a:spLocks noGrp="1"/>
          </p:cNvSpPr>
          <p:nvPr>
            <p:ph idx="1"/>
          </p:nvPr>
        </p:nvSpPr>
        <p:spPr>
          <a:xfrm>
            <a:off x="558000" y="2204864"/>
            <a:ext cx="8028000" cy="4235623"/>
          </a:xfrm>
        </p:spPr>
        <p:txBody>
          <a:bodyPr/>
          <a:lstStyle/>
          <a:p>
            <a:pPr lvl="2"/>
            <a:r>
              <a:rPr lang="en-GB" sz="2200" dirty="0" smtClean="0"/>
              <a:t>58% of +</a:t>
            </a:r>
            <a:r>
              <a:rPr lang="en-GB" sz="2200" dirty="0" err="1" smtClean="0"/>
              <a:t>ve</a:t>
            </a:r>
            <a:r>
              <a:rPr lang="en-GB" sz="2200" dirty="0" smtClean="0"/>
              <a:t> blood cultures met criteria for Blood Stream Infections (n=1241 of 2137 +</a:t>
            </a:r>
            <a:r>
              <a:rPr lang="en-GB" sz="2200" dirty="0" err="1" smtClean="0"/>
              <a:t>ve</a:t>
            </a:r>
            <a:r>
              <a:rPr lang="en-GB" sz="2200" dirty="0" smtClean="0"/>
              <a:t> blood cultures)</a:t>
            </a:r>
          </a:p>
          <a:p>
            <a:pPr lvl="2"/>
            <a:endParaRPr lang="en-GB" sz="1500" dirty="0" smtClean="0"/>
          </a:p>
          <a:p>
            <a:pPr lvl="3"/>
            <a:r>
              <a:rPr lang="en-GB" sz="2000" dirty="0" smtClean="0"/>
              <a:t>59% of BSIs were ICU-associated BSI (n=769/1,241)</a:t>
            </a:r>
            <a:endParaRPr lang="en-GB" sz="1500" dirty="0" smtClean="0"/>
          </a:p>
          <a:p>
            <a:pPr lvl="4">
              <a:buFont typeface="Wingdings" charset="2"/>
              <a:buChar char="Ø"/>
            </a:pPr>
            <a:r>
              <a:rPr lang="en-GB" sz="1900" dirty="0" smtClean="0"/>
              <a:t>21% ICU-associated CVC-associated BSI (n=161/769)</a:t>
            </a:r>
            <a:endParaRPr lang="en-GB" sz="1400" dirty="0" smtClean="0"/>
          </a:p>
          <a:p>
            <a:pPr lvl="4">
              <a:buFont typeface="Wingdings" charset="2"/>
              <a:buChar char="Ø"/>
            </a:pPr>
            <a:r>
              <a:rPr lang="en-GB" sz="1900" dirty="0" smtClean="0"/>
              <a:t>17% ICU-associated CVC-related BSI (n=127/769)</a:t>
            </a:r>
          </a:p>
          <a:p>
            <a:pPr lvl="2"/>
            <a:endParaRPr lang="en-GB" sz="1500" dirty="0" smtClean="0"/>
          </a:p>
          <a:p>
            <a:pPr lvl="2"/>
            <a:r>
              <a:rPr lang="en-GB" sz="2200" b="1" dirty="0" smtClean="0">
                <a:solidFill>
                  <a:schemeClr val="bg2"/>
                </a:solidFill>
              </a:rPr>
              <a:t>29</a:t>
            </a:r>
            <a:r>
              <a:rPr lang="en-GB" sz="2200" b="1" dirty="0" smtClean="0">
                <a:solidFill>
                  <a:schemeClr val="bg2"/>
                </a:solidFill>
              </a:rPr>
              <a:t>% </a:t>
            </a:r>
            <a:r>
              <a:rPr lang="en-GB" sz="2200" b="1" dirty="0" smtClean="0">
                <a:solidFill>
                  <a:schemeClr val="bg2"/>
                </a:solidFill>
              </a:rPr>
              <a:t>of ICU-associated BSIs </a:t>
            </a:r>
            <a:r>
              <a:rPr lang="en-GB" sz="2200" b="1" dirty="0" smtClean="0">
                <a:solidFill>
                  <a:schemeClr val="bg2"/>
                </a:solidFill>
              </a:rPr>
              <a:t>were </a:t>
            </a:r>
            <a:r>
              <a:rPr lang="en-GB" sz="2200" b="1" u="sng" dirty="0" smtClean="0">
                <a:solidFill>
                  <a:schemeClr val="bg2"/>
                </a:solidFill>
              </a:rPr>
              <a:t>CVC-BSIs</a:t>
            </a:r>
            <a:r>
              <a:rPr lang="en-GB" sz="2200" b="1" dirty="0" smtClean="0">
                <a:solidFill>
                  <a:schemeClr val="bg2"/>
                </a:solidFill>
              </a:rPr>
              <a:t>* (</a:t>
            </a:r>
            <a:r>
              <a:rPr lang="en-GB" sz="2200" b="1" dirty="0" smtClean="0">
                <a:solidFill>
                  <a:schemeClr val="bg2"/>
                </a:solidFill>
              </a:rPr>
              <a:t>222 </a:t>
            </a:r>
            <a:r>
              <a:rPr lang="en-GB" sz="2200" b="1" dirty="0" smtClean="0">
                <a:solidFill>
                  <a:schemeClr val="bg2"/>
                </a:solidFill>
              </a:rPr>
              <a:t>/ 769</a:t>
            </a:r>
            <a:r>
              <a:rPr lang="en-GB" sz="2200" b="1" dirty="0" smtClean="0">
                <a:solidFill>
                  <a:schemeClr val="bg2"/>
                </a:solidFill>
              </a:rPr>
              <a:t>)</a:t>
            </a:r>
            <a:endParaRPr lang="en-GB" sz="1500" dirty="0"/>
          </a:p>
          <a:p>
            <a:pPr marL="0" lvl="2" indent="0" algn="ctr">
              <a:buNone/>
            </a:pPr>
            <a:r>
              <a:rPr lang="en-GB" sz="2200" dirty="0" smtClean="0"/>
              <a:t>    * </a:t>
            </a:r>
            <a:r>
              <a:rPr lang="en-GB" sz="1600" i="1" dirty="0"/>
              <a:t>T</a:t>
            </a:r>
            <a:r>
              <a:rPr lang="en-GB" sz="1600" i="1" dirty="0" smtClean="0"/>
              <a:t>he diagnosis of a CVC-BSI is made ‘automatically’ using clinical and microbiological data supplied by the clinician.  It is possible for a single episode to fulfil the criteria for both the CVC-associated and the </a:t>
            </a:r>
            <a:r>
              <a:rPr lang="en-GB" sz="1600" i="1" dirty="0" smtClean="0"/>
              <a:t>CVC-related </a:t>
            </a:r>
            <a:r>
              <a:rPr lang="en-GB" sz="1600" i="1" dirty="0" smtClean="0"/>
              <a:t>definition. </a:t>
            </a:r>
            <a:r>
              <a:rPr lang="en-GB" sz="1600" i="1" dirty="0" smtClean="0"/>
              <a:t>Cases are not double counted in the summary measure (see next slide using earlier data)</a:t>
            </a:r>
            <a:endParaRPr lang="en-GB" sz="2000" dirty="0"/>
          </a:p>
        </p:txBody>
      </p:sp>
    </p:spTree>
    <p:extLst>
      <p:ext uri="{BB962C8B-B14F-4D97-AF65-F5344CB8AC3E}">
        <p14:creationId xmlns:p14="http://schemas.microsoft.com/office/powerpoint/2010/main" val="827600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sp>
        <p:nvSpPr>
          <p:cNvPr id="6" name="Rectangle 2"/>
          <p:cNvSpPr>
            <a:spLocks noChangeArrowheads="1"/>
          </p:cNvSpPr>
          <p:nvPr/>
        </p:nvSpPr>
        <p:spPr bwMode="auto">
          <a:xfrm>
            <a:off x="1331640" y="4046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id:image001.png@01D35E24.AD65310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31640" y="404664"/>
            <a:ext cx="5981700"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44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14" name="Picture 13"/>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5" name="Rectangle 14"/>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16" name="Rectangle 15"/>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17" name="Rectangle 16"/>
          <p:cNvSpPr/>
          <p:nvPr/>
        </p:nvSpPr>
        <p:spPr>
          <a:xfrm>
            <a:off x="3916651"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Results</a:t>
            </a:r>
            <a:endParaRPr lang="en-GB" sz="1100" b="1" dirty="0">
              <a:solidFill>
                <a:schemeClr val="bg1"/>
              </a:solidFill>
            </a:endParaRPr>
          </a:p>
        </p:txBody>
      </p:sp>
      <p:sp>
        <p:nvSpPr>
          <p:cNvPr id="21" name="Title 1"/>
          <p:cNvSpPr>
            <a:spLocks noGrp="1"/>
          </p:cNvSpPr>
          <p:nvPr>
            <p:ph type="title"/>
          </p:nvPr>
        </p:nvSpPr>
        <p:spPr>
          <a:xfrm>
            <a:off x="522188" y="754093"/>
            <a:ext cx="8028000" cy="648072"/>
          </a:xfrm>
        </p:spPr>
        <p:txBody>
          <a:bodyPr>
            <a:normAutofit fontScale="90000"/>
          </a:bodyPr>
          <a:lstStyle/>
          <a:p>
            <a:r>
              <a:rPr lang="en-GB" dirty="0"/>
              <a:t>Sentinel BSI surveillance programme </a:t>
            </a:r>
            <a:r>
              <a:rPr lang="en-GB" dirty="0" smtClean="0"/>
              <a:t>results, </a:t>
            </a:r>
            <a:r>
              <a:rPr lang="en-GB" dirty="0">
                <a:solidFill>
                  <a:schemeClr val="bg2"/>
                </a:solidFill>
              </a:rPr>
              <a:t>1 May 2016 – 31 July 2017</a:t>
            </a:r>
          </a:p>
        </p:txBody>
      </p:sp>
      <p:sp>
        <p:nvSpPr>
          <p:cNvPr id="22" name="Rectangle 21"/>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23" name="Rectangle 22"/>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24" name="Rectangle 23"/>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22401814"/>
              </p:ext>
            </p:extLst>
          </p:nvPr>
        </p:nvGraphicFramePr>
        <p:xfrm>
          <a:off x="179512" y="1916832"/>
          <a:ext cx="8784976" cy="3902232"/>
        </p:xfrm>
        <a:graphic>
          <a:graphicData uri="http://schemas.openxmlformats.org/drawingml/2006/table">
            <a:tbl>
              <a:tblPr>
                <a:tableStyleId>{5C22544A-7EE6-4342-B048-85BDC9FD1C3A}</a:tableStyleId>
              </a:tblPr>
              <a:tblGrid>
                <a:gridCol w="3249301"/>
                <a:gridCol w="1861959"/>
                <a:gridCol w="1880212"/>
                <a:gridCol w="1793504"/>
              </a:tblGrid>
              <a:tr h="331863">
                <a:tc>
                  <a:txBody>
                    <a:bodyPr/>
                    <a:lstStyle/>
                    <a:p>
                      <a:pPr algn="l" fontAlgn="t"/>
                      <a:r>
                        <a:rPr lang="en-GB" sz="1600" u="none" strike="noStrike" dirty="0">
                          <a:effectLst/>
                        </a:rPr>
                        <a:t> </a:t>
                      </a:r>
                      <a:endParaRPr lang="en-GB" sz="1600" b="0"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Adult CCUs</a:t>
                      </a:r>
                      <a:endParaRPr lang="en-GB" sz="1600" b="1"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a:effectLst/>
                        </a:rPr>
                        <a:t>Paediatric CCUs</a:t>
                      </a:r>
                      <a:endParaRPr lang="en-GB" sz="1600" b="1" i="0" u="none" strike="noStrike">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Neonatal CCUs</a:t>
                      </a:r>
                      <a:endParaRPr lang="en-GB" sz="16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995">
                <a:tc>
                  <a:txBody>
                    <a:bodyPr/>
                    <a:lstStyle/>
                    <a:p>
                      <a:pPr algn="l" fontAlgn="t"/>
                      <a:r>
                        <a:rPr lang="en-GB" sz="1600" b="1" u="none" strike="noStrike" dirty="0">
                          <a:effectLst/>
                        </a:rPr>
                        <a:t>Total number of positive blood </a:t>
                      </a:r>
                      <a:r>
                        <a:rPr lang="en-GB" sz="1600" b="1" u="none" strike="noStrike" dirty="0" smtClean="0">
                          <a:effectLst/>
                        </a:rPr>
                        <a:t>cultures*</a:t>
                      </a:r>
                      <a:endParaRPr lang="en-GB" sz="16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t"/>
                      <a:r>
                        <a:rPr lang="en-GB" sz="1600" b="0" i="0" u="none" strike="noStrike" dirty="0" smtClean="0">
                          <a:solidFill>
                            <a:srgbClr val="000000"/>
                          </a:solidFill>
                          <a:effectLst/>
                          <a:latin typeface="Arial"/>
                        </a:rPr>
                        <a:t>1,893</a:t>
                      </a:r>
                      <a:endParaRPr lang="en-GB" sz="1600" b="0"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t"/>
                      <a:r>
                        <a:rPr lang="en-GB" sz="1600" b="0" i="0" u="none" strike="noStrike" dirty="0" smtClean="0">
                          <a:solidFill>
                            <a:srgbClr val="000000"/>
                          </a:solidFill>
                          <a:effectLst/>
                          <a:latin typeface="Arial"/>
                        </a:rPr>
                        <a:t>73</a:t>
                      </a:r>
                      <a:endParaRPr lang="en-GB" sz="1600" b="0"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t"/>
                      <a:r>
                        <a:rPr lang="en-GB" sz="1600" b="0" i="0" u="none" strike="noStrike" dirty="0" smtClean="0">
                          <a:solidFill>
                            <a:srgbClr val="000000"/>
                          </a:solidFill>
                          <a:effectLst/>
                          <a:latin typeface="Arial"/>
                        </a:rPr>
                        <a:t>72</a:t>
                      </a:r>
                      <a:endParaRPr lang="en-GB" sz="1600" b="0"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r>
              <a:tr h="380390">
                <a:tc>
                  <a:txBody>
                    <a:bodyPr/>
                    <a:lstStyle/>
                    <a:p>
                      <a:pPr algn="l" fontAlgn="t"/>
                      <a:r>
                        <a:rPr lang="en-GB" sz="1600" b="1" u="none" strike="noStrike" dirty="0">
                          <a:effectLst/>
                        </a:rPr>
                        <a:t>Total number of patient days</a:t>
                      </a:r>
                      <a:endParaRPr lang="en-GB" sz="1600" b="1" i="0" u="none" strike="noStrike" dirty="0">
                        <a:solidFill>
                          <a:srgbClr val="000000"/>
                        </a:solidFill>
                        <a:effectLst/>
                        <a:latin typeface="Calibri"/>
                      </a:endParaRPr>
                    </a:p>
                  </a:txBody>
                  <a:tcPr marL="9525" marR="9525" marT="9525" marB="0">
                    <a:solidFill>
                      <a:schemeClr val="bg1"/>
                    </a:solidFill>
                  </a:tcPr>
                </a:tc>
                <a:tc>
                  <a:txBody>
                    <a:bodyPr/>
                    <a:lstStyle/>
                    <a:p>
                      <a:pPr algn="ctr" fontAlgn="t"/>
                      <a:r>
                        <a:rPr lang="en-GB" sz="1600" u="none" strike="noStrike" dirty="0" smtClean="0">
                          <a:effectLst/>
                        </a:rPr>
                        <a:t>188,385 </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21,510</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21,428</a:t>
                      </a:r>
                      <a:endParaRPr lang="en-GB" sz="1600" b="0" i="0" u="none" strike="noStrike" dirty="0">
                        <a:solidFill>
                          <a:srgbClr val="000000"/>
                        </a:solidFill>
                        <a:effectLst/>
                        <a:latin typeface="Arial"/>
                      </a:endParaRPr>
                    </a:p>
                  </a:txBody>
                  <a:tcPr marL="9525" marR="9525" marT="9525" marB="0">
                    <a:solidFill>
                      <a:schemeClr val="bg1"/>
                    </a:solidFill>
                  </a:tcPr>
                </a:tc>
              </a:tr>
              <a:tr h="532546">
                <a:tc>
                  <a:txBody>
                    <a:bodyPr/>
                    <a:lstStyle/>
                    <a:p>
                      <a:pPr algn="l" fontAlgn="t"/>
                      <a:r>
                        <a:rPr lang="en-GB" sz="1600" b="1" u="none" strike="noStrike" dirty="0">
                          <a:effectLst/>
                        </a:rPr>
                        <a:t>Total number of blood culture sets taken</a:t>
                      </a:r>
                      <a:endParaRPr lang="en-GB" sz="1600" b="1" i="0" u="none" strike="noStrike" dirty="0">
                        <a:solidFill>
                          <a:srgbClr val="000000"/>
                        </a:solidFill>
                        <a:effectLst/>
                        <a:latin typeface="Calibri"/>
                      </a:endParaRPr>
                    </a:p>
                  </a:txBody>
                  <a:tcPr marL="9525" marR="9525" marT="9525" marB="0">
                    <a:solidFill>
                      <a:schemeClr val="bg1"/>
                    </a:solidFill>
                  </a:tcPr>
                </a:tc>
                <a:tc>
                  <a:txBody>
                    <a:bodyPr/>
                    <a:lstStyle/>
                    <a:p>
                      <a:pPr algn="ctr" fontAlgn="t"/>
                      <a:r>
                        <a:rPr lang="en-GB" sz="1600" u="none" strike="noStrike" dirty="0" smtClean="0">
                          <a:effectLst/>
                        </a:rPr>
                        <a:t>25,188 </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1,387</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1,526</a:t>
                      </a:r>
                      <a:endParaRPr lang="en-GB" sz="1600" b="0" i="0" u="none" strike="noStrike" dirty="0">
                        <a:solidFill>
                          <a:srgbClr val="000000"/>
                        </a:solidFill>
                        <a:effectLst/>
                        <a:latin typeface="Arial"/>
                      </a:endParaRPr>
                    </a:p>
                  </a:txBody>
                  <a:tcPr marL="9525" marR="9525" marT="9525" marB="0">
                    <a:solidFill>
                      <a:schemeClr val="bg1"/>
                    </a:solidFill>
                  </a:tcPr>
                </a:tc>
              </a:tr>
              <a:tr h="532546">
                <a:tc>
                  <a:txBody>
                    <a:bodyPr/>
                    <a:lstStyle/>
                    <a:p>
                      <a:pPr algn="l" fontAlgn="t"/>
                      <a:r>
                        <a:rPr lang="en-GB" sz="1600" b="1" u="none" strike="noStrike" dirty="0">
                          <a:effectLst/>
                        </a:rPr>
                        <a:t>Rate of positive blood cultures per 1,000 patient days</a:t>
                      </a:r>
                      <a:endParaRPr lang="en-GB" sz="1600" b="1" i="0" u="none" strike="noStrike" dirty="0">
                        <a:solidFill>
                          <a:srgbClr val="000000"/>
                        </a:solidFill>
                        <a:effectLst/>
                        <a:latin typeface="Calibri"/>
                      </a:endParaRPr>
                    </a:p>
                  </a:txBody>
                  <a:tcPr marL="9525" marR="9525" marT="9525" marB="0">
                    <a:solidFill>
                      <a:schemeClr val="bg1"/>
                    </a:solidFill>
                  </a:tcPr>
                </a:tc>
                <a:tc>
                  <a:txBody>
                    <a:bodyPr/>
                    <a:lstStyle/>
                    <a:p>
                      <a:pPr algn="ctr" fontAlgn="t"/>
                      <a:r>
                        <a:rPr lang="en-GB" sz="1600" u="none" strike="noStrike" dirty="0" smtClean="0">
                          <a:effectLst/>
                        </a:rPr>
                        <a:t>10.0</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3.4</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3.4</a:t>
                      </a:r>
                      <a:endParaRPr lang="en-GB" sz="1600" b="0" i="0" u="none" strike="noStrike" dirty="0">
                        <a:solidFill>
                          <a:srgbClr val="000000"/>
                        </a:solidFill>
                        <a:effectLst/>
                        <a:latin typeface="Arial"/>
                      </a:endParaRPr>
                    </a:p>
                  </a:txBody>
                  <a:tcPr marL="9525" marR="9525" marT="9525" marB="0">
                    <a:solidFill>
                      <a:schemeClr val="bg1"/>
                    </a:solidFill>
                  </a:tcPr>
                </a:tc>
              </a:tr>
              <a:tr h="532546">
                <a:tc>
                  <a:txBody>
                    <a:bodyPr/>
                    <a:lstStyle/>
                    <a:p>
                      <a:pPr algn="l" fontAlgn="t"/>
                      <a:r>
                        <a:rPr lang="en-GB" sz="1600" b="1" u="none" strike="noStrike" dirty="0">
                          <a:effectLst/>
                        </a:rPr>
                        <a:t>Rate of positive blood cultures per 1,000 blood culture sets taken</a:t>
                      </a:r>
                      <a:endParaRPr lang="en-GB" sz="1600" b="1" i="0" u="none" strike="noStrike" dirty="0">
                        <a:solidFill>
                          <a:srgbClr val="000000"/>
                        </a:solidFill>
                        <a:effectLst/>
                        <a:latin typeface="Calibri"/>
                      </a:endParaRPr>
                    </a:p>
                  </a:txBody>
                  <a:tcPr marL="9525" marR="9525" marT="9525" marB="0">
                    <a:solidFill>
                      <a:schemeClr val="bg1"/>
                    </a:solidFill>
                  </a:tcPr>
                </a:tc>
                <a:tc>
                  <a:txBody>
                    <a:bodyPr/>
                    <a:lstStyle/>
                    <a:p>
                      <a:pPr algn="ctr" fontAlgn="t"/>
                      <a:r>
                        <a:rPr lang="en-GB" sz="1600" u="none" strike="noStrike" dirty="0" smtClean="0">
                          <a:effectLst/>
                        </a:rPr>
                        <a:t>75.2</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52.6</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47.2</a:t>
                      </a:r>
                      <a:endParaRPr lang="en-GB" sz="1600" b="0" i="0" u="none" strike="noStrike" dirty="0">
                        <a:solidFill>
                          <a:srgbClr val="000000"/>
                        </a:solidFill>
                        <a:effectLst/>
                        <a:latin typeface="Arial"/>
                      </a:endParaRPr>
                    </a:p>
                  </a:txBody>
                  <a:tcPr marL="9525" marR="9525" marT="9525" marB="0">
                    <a:solidFill>
                      <a:schemeClr val="bg1"/>
                    </a:solidFill>
                  </a:tcPr>
                </a:tc>
              </a:tr>
              <a:tr h="381642">
                <a:tc>
                  <a:txBody>
                    <a:bodyPr/>
                    <a:lstStyle/>
                    <a:p>
                      <a:pPr algn="l" fontAlgn="t"/>
                      <a:r>
                        <a:rPr lang="en-GB" sz="1600" b="1" u="none" strike="noStrike" dirty="0">
                          <a:effectLst/>
                        </a:rPr>
                        <a:t>Total number of </a:t>
                      </a:r>
                      <a:r>
                        <a:rPr lang="en-GB" sz="1600" b="1" u="none" strike="noStrike" dirty="0" smtClean="0">
                          <a:effectLst/>
                        </a:rPr>
                        <a:t>BSIs*</a:t>
                      </a:r>
                      <a:endParaRPr lang="en-GB" sz="1600" b="1" i="0" u="none" strike="noStrike" dirty="0">
                        <a:solidFill>
                          <a:srgbClr val="000000"/>
                        </a:solidFill>
                        <a:effectLst/>
                        <a:latin typeface="Calibri"/>
                      </a:endParaRPr>
                    </a:p>
                  </a:txBody>
                  <a:tcPr marL="9525" marR="9525" marT="9525" marB="0">
                    <a:solidFill>
                      <a:schemeClr val="bg1"/>
                    </a:solidFill>
                  </a:tcPr>
                </a:tc>
                <a:tc>
                  <a:txBody>
                    <a:bodyPr/>
                    <a:lstStyle/>
                    <a:p>
                      <a:pPr algn="ctr" fontAlgn="t"/>
                      <a:r>
                        <a:rPr lang="en-GB" sz="1600" u="none" strike="noStrike" dirty="0" smtClean="0">
                          <a:effectLst/>
                        </a:rPr>
                        <a:t>1,120</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30</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26</a:t>
                      </a:r>
                      <a:endParaRPr lang="en-GB" sz="1600" b="0" i="0" u="none" strike="noStrike" dirty="0">
                        <a:solidFill>
                          <a:srgbClr val="000000"/>
                        </a:solidFill>
                        <a:effectLst/>
                        <a:latin typeface="Arial"/>
                      </a:endParaRPr>
                    </a:p>
                  </a:txBody>
                  <a:tcPr marL="9525" marR="9525" marT="9525" marB="0">
                    <a:solidFill>
                      <a:schemeClr val="bg1"/>
                    </a:solidFill>
                  </a:tcPr>
                </a:tc>
              </a:tr>
              <a:tr h="331863">
                <a:tc>
                  <a:txBody>
                    <a:bodyPr/>
                    <a:lstStyle/>
                    <a:p>
                      <a:pPr algn="l" fontAlgn="t"/>
                      <a:r>
                        <a:rPr lang="en-GB" sz="1600" b="1" u="none" strike="noStrike" dirty="0">
                          <a:effectLst/>
                        </a:rPr>
                        <a:t>Rate of BSI per 1,000 patient days</a:t>
                      </a:r>
                      <a:endParaRPr lang="en-GB" sz="1600" b="1" i="0" u="none" strike="noStrike" dirty="0">
                        <a:solidFill>
                          <a:srgbClr val="000000"/>
                        </a:solidFill>
                        <a:effectLst/>
                        <a:latin typeface="Calibri"/>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u="none" strike="noStrike" dirty="0" smtClean="0">
                          <a:effectLst/>
                        </a:rPr>
                        <a:t>5.9</a:t>
                      </a:r>
                      <a:endParaRPr lang="en-GB" sz="1600" b="0" i="0" u="none" strike="noStrike" dirty="0">
                        <a:solidFill>
                          <a:srgbClr val="000000"/>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u="none" strike="noStrike" dirty="0" smtClean="0">
                          <a:effectLst/>
                        </a:rPr>
                        <a:t>1.4</a:t>
                      </a:r>
                      <a:endParaRPr lang="en-GB" sz="1600" b="0" i="0" u="none" strike="noStrike" dirty="0">
                        <a:solidFill>
                          <a:srgbClr val="000000"/>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u="none" strike="noStrike" dirty="0" smtClean="0">
                          <a:effectLst/>
                        </a:rPr>
                        <a:t>1.2</a:t>
                      </a:r>
                      <a:endParaRPr lang="en-GB" sz="1600" b="0" i="0" u="none" strike="noStrike" dirty="0">
                        <a:solidFill>
                          <a:srgbClr val="000000"/>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8" name="Content Placeholder 2"/>
          <p:cNvSpPr txBox="1">
            <a:spLocks/>
          </p:cNvSpPr>
          <p:nvPr/>
        </p:nvSpPr>
        <p:spPr bwMode="auto">
          <a:xfrm>
            <a:off x="558000" y="5949280"/>
            <a:ext cx="8028000" cy="2880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Font typeface="Arial" pitchFamily="84" charset="0"/>
              <a:buNone/>
            </a:pPr>
            <a:r>
              <a:rPr lang="en-GB" sz="1200" dirty="0" smtClean="0"/>
              <a:t>*Including only numerator data from units who provided denominator data</a:t>
            </a:r>
            <a:endParaRPr lang="en-GB" sz="1200" dirty="0"/>
          </a:p>
        </p:txBody>
      </p:sp>
    </p:spTree>
    <p:extLst>
      <p:ext uri="{BB962C8B-B14F-4D97-AF65-F5344CB8AC3E}">
        <p14:creationId xmlns:p14="http://schemas.microsoft.com/office/powerpoint/2010/main" val="3208670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14" name="Picture 13"/>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5" name="Rectangle 14"/>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16" name="Rectangle 15"/>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17" name="Rectangle 16"/>
          <p:cNvSpPr/>
          <p:nvPr/>
        </p:nvSpPr>
        <p:spPr>
          <a:xfrm>
            <a:off x="3916651"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Results</a:t>
            </a:r>
            <a:endParaRPr lang="en-GB" sz="1100" b="1" dirty="0">
              <a:solidFill>
                <a:schemeClr val="bg1"/>
              </a:solidFill>
            </a:endParaRPr>
          </a:p>
        </p:txBody>
      </p:sp>
      <p:sp>
        <p:nvSpPr>
          <p:cNvPr id="21" name="Title 1"/>
          <p:cNvSpPr>
            <a:spLocks noGrp="1"/>
          </p:cNvSpPr>
          <p:nvPr>
            <p:ph type="title"/>
          </p:nvPr>
        </p:nvSpPr>
        <p:spPr>
          <a:xfrm>
            <a:off x="522188" y="754093"/>
            <a:ext cx="8028000" cy="648072"/>
          </a:xfrm>
        </p:spPr>
        <p:txBody>
          <a:bodyPr>
            <a:normAutofit fontScale="90000"/>
          </a:bodyPr>
          <a:lstStyle/>
          <a:p>
            <a:r>
              <a:rPr lang="en-GB" dirty="0"/>
              <a:t>Sentinel BSI surveillance programme </a:t>
            </a:r>
            <a:r>
              <a:rPr lang="en-GB" dirty="0" smtClean="0"/>
              <a:t>results, </a:t>
            </a:r>
            <a:r>
              <a:rPr lang="en-GB" dirty="0">
                <a:solidFill>
                  <a:schemeClr val="bg2"/>
                </a:solidFill>
              </a:rPr>
              <a:t>1 May 2016 – 31 July 2017</a:t>
            </a:r>
          </a:p>
        </p:txBody>
      </p:sp>
      <p:sp>
        <p:nvSpPr>
          <p:cNvPr id="22" name="Rectangle 21"/>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23" name="Rectangle 22"/>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24" name="Rectangle 23"/>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49578782"/>
              </p:ext>
            </p:extLst>
          </p:nvPr>
        </p:nvGraphicFramePr>
        <p:xfrm>
          <a:off x="179512" y="1916832"/>
          <a:ext cx="8784976" cy="3902232"/>
        </p:xfrm>
        <a:graphic>
          <a:graphicData uri="http://schemas.openxmlformats.org/drawingml/2006/table">
            <a:tbl>
              <a:tblPr>
                <a:tableStyleId>{5C22544A-7EE6-4342-B048-85BDC9FD1C3A}</a:tableStyleId>
              </a:tblPr>
              <a:tblGrid>
                <a:gridCol w="3249301"/>
                <a:gridCol w="1861959"/>
                <a:gridCol w="1880212"/>
                <a:gridCol w="1793504"/>
              </a:tblGrid>
              <a:tr h="331863">
                <a:tc>
                  <a:txBody>
                    <a:bodyPr/>
                    <a:lstStyle/>
                    <a:p>
                      <a:pPr algn="l" fontAlgn="t"/>
                      <a:r>
                        <a:rPr lang="en-GB" sz="1600" u="none" strike="noStrike" dirty="0">
                          <a:effectLst/>
                        </a:rPr>
                        <a:t> </a:t>
                      </a:r>
                      <a:endParaRPr lang="en-GB" sz="1600" b="0"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Adult CCUs</a:t>
                      </a:r>
                      <a:endParaRPr lang="en-GB" sz="1600" b="1"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a:effectLst/>
                        </a:rPr>
                        <a:t>Paediatric CCUs</a:t>
                      </a:r>
                      <a:endParaRPr lang="en-GB" sz="1600" b="1" i="0" u="none" strike="noStrike">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Neonatal CCUs</a:t>
                      </a:r>
                      <a:endParaRPr lang="en-GB" sz="16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995">
                <a:tc>
                  <a:txBody>
                    <a:bodyPr/>
                    <a:lstStyle/>
                    <a:p>
                      <a:pPr algn="l" fontAlgn="t"/>
                      <a:r>
                        <a:rPr lang="en-GB" sz="1600" b="1" u="none" strike="noStrike" dirty="0">
                          <a:effectLst/>
                        </a:rPr>
                        <a:t>Total number of positive blood </a:t>
                      </a:r>
                      <a:r>
                        <a:rPr lang="en-GB" sz="1600" b="1" u="none" strike="noStrike" dirty="0" smtClean="0">
                          <a:effectLst/>
                        </a:rPr>
                        <a:t>cultures*</a:t>
                      </a:r>
                      <a:endParaRPr lang="en-GB" sz="16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t"/>
                      <a:r>
                        <a:rPr lang="en-GB" sz="1600" b="0" i="0" u="none" strike="noStrike" dirty="0" smtClean="0">
                          <a:solidFill>
                            <a:srgbClr val="000000"/>
                          </a:solidFill>
                          <a:effectLst/>
                          <a:latin typeface="Arial"/>
                        </a:rPr>
                        <a:t>1,893</a:t>
                      </a:r>
                      <a:endParaRPr lang="en-GB" sz="1600" b="0"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t"/>
                      <a:r>
                        <a:rPr lang="en-GB" sz="1600" b="0" i="0" u="none" strike="noStrike" dirty="0" smtClean="0">
                          <a:solidFill>
                            <a:srgbClr val="000000"/>
                          </a:solidFill>
                          <a:effectLst/>
                          <a:latin typeface="Arial"/>
                        </a:rPr>
                        <a:t>73</a:t>
                      </a:r>
                      <a:endParaRPr lang="en-GB" sz="1600" b="0"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t"/>
                      <a:r>
                        <a:rPr lang="en-GB" sz="1600" b="0" i="0" u="none" strike="noStrike" dirty="0" smtClean="0">
                          <a:solidFill>
                            <a:srgbClr val="000000"/>
                          </a:solidFill>
                          <a:effectLst/>
                          <a:latin typeface="Arial"/>
                        </a:rPr>
                        <a:t>72</a:t>
                      </a:r>
                      <a:endParaRPr lang="en-GB" sz="1600" b="0"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r>
              <a:tr h="380390">
                <a:tc>
                  <a:txBody>
                    <a:bodyPr/>
                    <a:lstStyle/>
                    <a:p>
                      <a:pPr algn="l" fontAlgn="t"/>
                      <a:r>
                        <a:rPr lang="en-GB" sz="1600" b="1" u="none" strike="noStrike" dirty="0">
                          <a:effectLst/>
                        </a:rPr>
                        <a:t>Total number of patient days</a:t>
                      </a:r>
                      <a:endParaRPr lang="en-GB" sz="1600" b="1" i="0" u="none" strike="noStrike" dirty="0">
                        <a:solidFill>
                          <a:srgbClr val="000000"/>
                        </a:solidFill>
                        <a:effectLst/>
                        <a:latin typeface="Calibri"/>
                      </a:endParaRPr>
                    </a:p>
                  </a:txBody>
                  <a:tcPr marL="9525" marR="9525" marT="9525" marB="0">
                    <a:solidFill>
                      <a:schemeClr val="bg1"/>
                    </a:solidFill>
                  </a:tcPr>
                </a:tc>
                <a:tc>
                  <a:txBody>
                    <a:bodyPr/>
                    <a:lstStyle/>
                    <a:p>
                      <a:pPr algn="ctr" fontAlgn="t"/>
                      <a:r>
                        <a:rPr lang="en-GB" sz="1600" u="none" strike="noStrike" dirty="0" smtClean="0">
                          <a:effectLst/>
                        </a:rPr>
                        <a:t>188,385 </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21,510</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21,428</a:t>
                      </a:r>
                      <a:endParaRPr lang="en-GB" sz="1600" b="0" i="0" u="none" strike="noStrike" dirty="0">
                        <a:solidFill>
                          <a:srgbClr val="000000"/>
                        </a:solidFill>
                        <a:effectLst/>
                        <a:latin typeface="Arial"/>
                      </a:endParaRPr>
                    </a:p>
                  </a:txBody>
                  <a:tcPr marL="9525" marR="9525" marT="9525" marB="0">
                    <a:solidFill>
                      <a:schemeClr val="bg1"/>
                    </a:solidFill>
                  </a:tcPr>
                </a:tc>
              </a:tr>
              <a:tr h="532546">
                <a:tc>
                  <a:txBody>
                    <a:bodyPr/>
                    <a:lstStyle/>
                    <a:p>
                      <a:pPr algn="l" fontAlgn="t"/>
                      <a:r>
                        <a:rPr lang="en-GB" sz="1600" b="1" u="none" strike="noStrike" dirty="0">
                          <a:effectLst/>
                        </a:rPr>
                        <a:t>Total number of blood culture sets </a:t>
                      </a:r>
                      <a:r>
                        <a:rPr lang="en-GB" sz="1600" b="1" u="none" strike="noStrike" dirty="0" smtClean="0">
                          <a:effectLst/>
                        </a:rPr>
                        <a:t>taken</a:t>
                      </a:r>
                      <a:endParaRPr lang="en-GB" sz="1600" b="1" i="0" u="none" strike="noStrike" dirty="0">
                        <a:solidFill>
                          <a:srgbClr val="000000"/>
                        </a:solidFill>
                        <a:effectLst/>
                        <a:latin typeface="Calibri"/>
                      </a:endParaRPr>
                    </a:p>
                  </a:txBody>
                  <a:tcPr marL="9525" marR="9525" marT="9525" marB="0">
                    <a:solidFill>
                      <a:schemeClr val="bg1"/>
                    </a:solidFill>
                  </a:tcPr>
                </a:tc>
                <a:tc>
                  <a:txBody>
                    <a:bodyPr/>
                    <a:lstStyle/>
                    <a:p>
                      <a:pPr algn="ctr" fontAlgn="t"/>
                      <a:r>
                        <a:rPr lang="en-GB" sz="1600" u="none" strike="noStrike" dirty="0" smtClean="0">
                          <a:effectLst/>
                        </a:rPr>
                        <a:t>25,188 </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1,387</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1,526</a:t>
                      </a:r>
                      <a:endParaRPr lang="en-GB" sz="1600" b="0" i="0" u="none" strike="noStrike" dirty="0">
                        <a:solidFill>
                          <a:srgbClr val="000000"/>
                        </a:solidFill>
                        <a:effectLst/>
                        <a:latin typeface="Arial"/>
                      </a:endParaRPr>
                    </a:p>
                  </a:txBody>
                  <a:tcPr marL="9525" marR="9525" marT="9525" marB="0">
                    <a:solidFill>
                      <a:schemeClr val="bg1"/>
                    </a:solidFill>
                  </a:tcPr>
                </a:tc>
              </a:tr>
              <a:tr h="532546">
                <a:tc>
                  <a:txBody>
                    <a:bodyPr/>
                    <a:lstStyle/>
                    <a:p>
                      <a:pPr algn="l" fontAlgn="t"/>
                      <a:r>
                        <a:rPr lang="en-GB" sz="1600" b="1" u="none" strike="noStrike" dirty="0">
                          <a:solidFill>
                            <a:schemeClr val="bg1"/>
                          </a:solidFill>
                          <a:effectLst/>
                        </a:rPr>
                        <a:t>Rate of positive blood cultures per 1,000 patient days</a:t>
                      </a:r>
                      <a:endParaRPr lang="en-GB" sz="1600" b="1" i="0" u="none" strike="noStrike" dirty="0">
                        <a:solidFill>
                          <a:schemeClr val="bg1"/>
                        </a:solidFill>
                        <a:effectLst/>
                        <a:latin typeface="Calibri"/>
                      </a:endParaRPr>
                    </a:p>
                  </a:txBody>
                  <a:tcPr marL="9525" marR="9525" marT="9525" marB="0">
                    <a:solidFill>
                      <a:srgbClr val="00AE9E"/>
                    </a:solidFill>
                  </a:tcPr>
                </a:tc>
                <a:tc>
                  <a:txBody>
                    <a:bodyPr/>
                    <a:lstStyle/>
                    <a:p>
                      <a:pPr algn="ctr" fontAlgn="t"/>
                      <a:r>
                        <a:rPr lang="en-GB" sz="1600" b="1" u="none" strike="noStrike" dirty="0" smtClean="0">
                          <a:solidFill>
                            <a:schemeClr val="bg1"/>
                          </a:solidFill>
                          <a:effectLst/>
                        </a:rPr>
                        <a:t>10.0</a:t>
                      </a:r>
                      <a:endParaRPr lang="en-GB" sz="1600" b="1" i="0" u="none" strike="noStrike" dirty="0">
                        <a:solidFill>
                          <a:schemeClr val="bg1"/>
                        </a:solidFill>
                        <a:effectLst/>
                        <a:latin typeface="Arial"/>
                      </a:endParaRPr>
                    </a:p>
                  </a:txBody>
                  <a:tcPr marL="9525" marR="9525" marT="9525" marB="0">
                    <a:solidFill>
                      <a:srgbClr val="00AE9E"/>
                    </a:solidFill>
                  </a:tcPr>
                </a:tc>
                <a:tc>
                  <a:txBody>
                    <a:bodyPr/>
                    <a:lstStyle/>
                    <a:p>
                      <a:pPr algn="ctr" fontAlgn="t"/>
                      <a:r>
                        <a:rPr lang="en-GB" sz="1600" b="1" u="none" strike="noStrike" dirty="0" smtClean="0">
                          <a:solidFill>
                            <a:schemeClr val="bg1"/>
                          </a:solidFill>
                          <a:effectLst/>
                        </a:rPr>
                        <a:t>3.4</a:t>
                      </a:r>
                      <a:endParaRPr lang="en-GB" sz="1600" b="1" i="0" u="none" strike="noStrike" dirty="0">
                        <a:solidFill>
                          <a:schemeClr val="bg1"/>
                        </a:solidFill>
                        <a:effectLst/>
                        <a:latin typeface="Arial"/>
                      </a:endParaRPr>
                    </a:p>
                  </a:txBody>
                  <a:tcPr marL="9525" marR="9525" marT="9525" marB="0">
                    <a:solidFill>
                      <a:srgbClr val="00AE9E"/>
                    </a:solidFill>
                  </a:tcPr>
                </a:tc>
                <a:tc>
                  <a:txBody>
                    <a:bodyPr/>
                    <a:lstStyle/>
                    <a:p>
                      <a:pPr algn="ctr" fontAlgn="t"/>
                      <a:r>
                        <a:rPr lang="en-GB" sz="1600" b="1" u="none" strike="noStrike" dirty="0" smtClean="0">
                          <a:solidFill>
                            <a:schemeClr val="bg1"/>
                          </a:solidFill>
                          <a:effectLst/>
                        </a:rPr>
                        <a:t>3.4</a:t>
                      </a:r>
                      <a:endParaRPr lang="en-GB" sz="1600" b="1" i="0" u="none" strike="noStrike" dirty="0">
                        <a:solidFill>
                          <a:schemeClr val="bg1"/>
                        </a:solidFill>
                        <a:effectLst/>
                        <a:latin typeface="Arial"/>
                      </a:endParaRPr>
                    </a:p>
                  </a:txBody>
                  <a:tcPr marL="9525" marR="9525" marT="9525" marB="0">
                    <a:solidFill>
                      <a:srgbClr val="00AE9E"/>
                    </a:solidFill>
                  </a:tcPr>
                </a:tc>
              </a:tr>
              <a:tr h="532546">
                <a:tc>
                  <a:txBody>
                    <a:bodyPr/>
                    <a:lstStyle/>
                    <a:p>
                      <a:pPr algn="l" fontAlgn="t"/>
                      <a:r>
                        <a:rPr lang="en-GB" sz="1600" b="1" u="none" strike="noStrike" dirty="0">
                          <a:effectLst/>
                        </a:rPr>
                        <a:t>Rate of positive blood cultures per 1,000 blood culture sets taken</a:t>
                      </a:r>
                      <a:endParaRPr lang="en-GB" sz="1600" b="1" i="0" u="none" strike="noStrike" dirty="0">
                        <a:solidFill>
                          <a:srgbClr val="000000"/>
                        </a:solidFill>
                        <a:effectLst/>
                        <a:latin typeface="Calibri"/>
                      </a:endParaRPr>
                    </a:p>
                  </a:txBody>
                  <a:tcPr marL="9525" marR="9525" marT="9525" marB="0">
                    <a:solidFill>
                      <a:schemeClr val="bg1"/>
                    </a:solidFill>
                  </a:tcPr>
                </a:tc>
                <a:tc>
                  <a:txBody>
                    <a:bodyPr/>
                    <a:lstStyle/>
                    <a:p>
                      <a:pPr algn="ctr" fontAlgn="t"/>
                      <a:r>
                        <a:rPr lang="en-GB" sz="1600" u="none" strike="noStrike" dirty="0" smtClean="0">
                          <a:effectLst/>
                        </a:rPr>
                        <a:t>75.2</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52.6</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47.2</a:t>
                      </a:r>
                      <a:endParaRPr lang="en-GB" sz="1600" b="0" i="0" u="none" strike="noStrike" dirty="0">
                        <a:solidFill>
                          <a:srgbClr val="000000"/>
                        </a:solidFill>
                        <a:effectLst/>
                        <a:latin typeface="Arial"/>
                      </a:endParaRPr>
                    </a:p>
                  </a:txBody>
                  <a:tcPr marL="9525" marR="9525" marT="9525" marB="0">
                    <a:solidFill>
                      <a:schemeClr val="bg1"/>
                    </a:solidFill>
                  </a:tcPr>
                </a:tc>
              </a:tr>
              <a:tr h="381642">
                <a:tc>
                  <a:txBody>
                    <a:bodyPr/>
                    <a:lstStyle/>
                    <a:p>
                      <a:pPr algn="l" fontAlgn="t"/>
                      <a:r>
                        <a:rPr lang="en-GB" sz="1600" b="1" u="none" strike="noStrike" dirty="0">
                          <a:effectLst/>
                        </a:rPr>
                        <a:t>Total number of </a:t>
                      </a:r>
                      <a:r>
                        <a:rPr lang="en-GB" sz="1600" b="1" u="none" strike="noStrike" dirty="0" smtClean="0">
                          <a:effectLst/>
                        </a:rPr>
                        <a:t>BSIs*</a:t>
                      </a:r>
                      <a:endParaRPr lang="en-GB" sz="1600" b="1" i="0" u="none" strike="noStrike" dirty="0">
                        <a:solidFill>
                          <a:srgbClr val="000000"/>
                        </a:solidFill>
                        <a:effectLst/>
                        <a:latin typeface="Calibri"/>
                      </a:endParaRPr>
                    </a:p>
                  </a:txBody>
                  <a:tcPr marL="9525" marR="9525" marT="9525" marB="0">
                    <a:solidFill>
                      <a:schemeClr val="bg1"/>
                    </a:solidFill>
                  </a:tcPr>
                </a:tc>
                <a:tc>
                  <a:txBody>
                    <a:bodyPr/>
                    <a:lstStyle/>
                    <a:p>
                      <a:pPr algn="ctr" fontAlgn="t"/>
                      <a:r>
                        <a:rPr lang="en-GB" sz="1600" u="none" strike="noStrike" dirty="0" smtClean="0">
                          <a:effectLst/>
                        </a:rPr>
                        <a:t>1,120</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30</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u="none" strike="noStrike" dirty="0" smtClean="0">
                          <a:effectLst/>
                        </a:rPr>
                        <a:t>26</a:t>
                      </a:r>
                      <a:endParaRPr lang="en-GB" sz="1600" b="0" i="0" u="none" strike="noStrike" dirty="0">
                        <a:solidFill>
                          <a:srgbClr val="000000"/>
                        </a:solidFill>
                        <a:effectLst/>
                        <a:latin typeface="Arial"/>
                      </a:endParaRPr>
                    </a:p>
                  </a:txBody>
                  <a:tcPr marL="9525" marR="9525" marT="9525" marB="0">
                    <a:solidFill>
                      <a:schemeClr val="bg1"/>
                    </a:solidFill>
                  </a:tcPr>
                </a:tc>
              </a:tr>
              <a:tr h="331863">
                <a:tc>
                  <a:txBody>
                    <a:bodyPr/>
                    <a:lstStyle/>
                    <a:p>
                      <a:pPr algn="l" fontAlgn="t"/>
                      <a:r>
                        <a:rPr lang="en-GB" sz="1600" b="1" u="none" strike="noStrike" dirty="0">
                          <a:solidFill>
                            <a:schemeClr val="bg1"/>
                          </a:solidFill>
                          <a:effectLst/>
                        </a:rPr>
                        <a:t>Rate of BSI per 1,000 patient days</a:t>
                      </a:r>
                      <a:endParaRPr lang="en-GB" sz="1600" b="1" i="0" u="none" strike="noStrike" dirty="0">
                        <a:solidFill>
                          <a:schemeClr val="bg1"/>
                        </a:solidFill>
                        <a:effectLst/>
                        <a:latin typeface="Calibri"/>
                      </a:endParaRPr>
                    </a:p>
                  </a:txBody>
                  <a:tcPr marL="9525" marR="9525" marT="9525" marB="0">
                    <a:lnB w="12700" cap="flat" cmpd="sng" algn="ctr">
                      <a:solidFill>
                        <a:schemeClr val="tx1"/>
                      </a:solidFill>
                      <a:prstDash val="solid"/>
                      <a:round/>
                      <a:headEnd type="none" w="med" len="med"/>
                      <a:tailEnd type="none" w="med" len="med"/>
                    </a:lnB>
                    <a:solidFill>
                      <a:srgbClr val="00AE9E"/>
                    </a:solidFill>
                  </a:tcPr>
                </a:tc>
                <a:tc>
                  <a:txBody>
                    <a:bodyPr/>
                    <a:lstStyle/>
                    <a:p>
                      <a:pPr algn="ctr" fontAlgn="t"/>
                      <a:r>
                        <a:rPr lang="en-GB" sz="1600" b="1" u="none" strike="noStrike" dirty="0" smtClean="0">
                          <a:solidFill>
                            <a:schemeClr val="bg1"/>
                          </a:solidFill>
                          <a:effectLst/>
                        </a:rPr>
                        <a:t>5.9</a:t>
                      </a:r>
                      <a:endParaRPr lang="en-GB" sz="1600" b="1" i="0" u="none" strike="noStrike" dirty="0">
                        <a:solidFill>
                          <a:schemeClr val="bg1"/>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rgbClr val="00AE9E"/>
                    </a:solidFill>
                  </a:tcPr>
                </a:tc>
                <a:tc>
                  <a:txBody>
                    <a:bodyPr/>
                    <a:lstStyle/>
                    <a:p>
                      <a:pPr algn="ctr" fontAlgn="t"/>
                      <a:r>
                        <a:rPr lang="en-GB" sz="1600" b="1" u="none" strike="noStrike" dirty="0" smtClean="0">
                          <a:solidFill>
                            <a:schemeClr val="bg1"/>
                          </a:solidFill>
                          <a:effectLst/>
                        </a:rPr>
                        <a:t>1.4</a:t>
                      </a:r>
                      <a:endParaRPr lang="en-GB" sz="1600" b="1" i="0" u="none" strike="noStrike" dirty="0">
                        <a:solidFill>
                          <a:schemeClr val="bg1"/>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rgbClr val="00AE9E"/>
                    </a:solidFill>
                  </a:tcPr>
                </a:tc>
                <a:tc>
                  <a:txBody>
                    <a:bodyPr/>
                    <a:lstStyle/>
                    <a:p>
                      <a:pPr algn="ctr" fontAlgn="t"/>
                      <a:r>
                        <a:rPr lang="en-GB" sz="1600" b="1" u="none" strike="noStrike" dirty="0" smtClean="0">
                          <a:solidFill>
                            <a:schemeClr val="bg1"/>
                          </a:solidFill>
                          <a:effectLst/>
                        </a:rPr>
                        <a:t>1.2</a:t>
                      </a:r>
                      <a:endParaRPr lang="en-GB" sz="1600" b="1" i="0" u="none" strike="noStrike" dirty="0">
                        <a:solidFill>
                          <a:schemeClr val="bg1"/>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rgbClr val="00AE9E"/>
                    </a:solidFill>
                  </a:tcPr>
                </a:tc>
              </a:tr>
            </a:tbl>
          </a:graphicData>
        </a:graphic>
      </p:graphicFrame>
      <p:sp>
        <p:nvSpPr>
          <p:cNvPr id="18" name="Content Placeholder 2"/>
          <p:cNvSpPr txBox="1">
            <a:spLocks/>
          </p:cNvSpPr>
          <p:nvPr/>
        </p:nvSpPr>
        <p:spPr bwMode="auto">
          <a:xfrm>
            <a:off x="558000" y="5949280"/>
            <a:ext cx="8028000" cy="2880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Font typeface="Arial" pitchFamily="84" charset="0"/>
              <a:buNone/>
            </a:pPr>
            <a:r>
              <a:rPr lang="en-GB" sz="1200" smtClean="0"/>
              <a:t>*Including only numerator data from units who provided denominator data</a:t>
            </a:r>
            <a:endParaRPr lang="en-GB" sz="1200" dirty="0"/>
          </a:p>
        </p:txBody>
      </p:sp>
    </p:spTree>
    <p:extLst>
      <p:ext uri="{BB962C8B-B14F-4D97-AF65-F5344CB8AC3E}">
        <p14:creationId xmlns:p14="http://schemas.microsoft.com/office/powerpoint/2010/main" val="472529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9991873"/>
              </p:ext>
            </p:extLst>
          </p:nvPr>
        </p:nvGraphicFramePr>
        <p:xfrm>
          <a:off x="107503" y="1916832"/>
          <a:ext cx="8928994" cy="3384378"/>
        </p:xfrm>
        <a:graphic>
          <a:graphicData uri="http://schemas.openxmlformats.org/drawingml/2006/table">
            <a:tbl>
              <a:tblPr>
                <a:tableStyleId>{5C22544A-7EE6-4342-B048-85BDC9FD1C3A}</a:tableStyleId>
              </a:tblPr>
              <a:tblGrid>
                <a:gridCol w="3888433"/>
                <a:gridCol w="1368152"/>
                <a:gridCol w="1944216"/>
                <a:gridCol w="1728193"/>
              </a:tblGrid>
              <a:tr h="333754">
                <a:tc>
                  <a:txBody>
                    <a:bodyPr/>
                    <a:lstStyle/>
                    <a:p>
                      <a:pPr algn="l" fontAlgn="t"/>
                      <a:r>
                        <a:rPr lang="en-GB" sz="1600" u="none" strike="noStrike" dirty="0">
                          <a:effectLst/>
                        </a:rPr>
                        <a:t> </a:t>
                      </a:r>
                      <a:endParaRPr lang="en-GB" sz="1600" b="0"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Adult CCUs</a:t>
                      </a:r>
                      <a:endParaRPr lang="en-GB" sz="1600" b="1"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Paediatric CCUs</a:t>
                      </a:r>
                      <a:endParaRPr lang="en-GB" sz="16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Neonatal CCUs</a:t>
                      </a:r>
                      <a:endParaRPr lang="en-GB" sz="16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584">
                <a:tc>
                  <a:txBody>
                    <a:bodyPr/>
                    <a:lstStyle/>
                    <a:p>
                      <a:pPr algn="l" fontAlgn="t"/>
                      <a:r>
                        <a:rPr lang="en-GB" sz="1600" b="1" u="none" strike="noStrike" dirty="0">
                          <a:effectLst/>
                          <a:latin typeface="+mn-lt"/>
                        </a:rPr>
                        <a:t>Number of ICU-associated </a:t>
                      </a:r>
                      <a:r>
                        <a:rPr lang="en-GB" sz="1600" b="1" u="none" strike="noStrike" dirty="0" smtClean="0">
                          <a:effectLst/>
                          <a:latin typeface="+mn-lt"/>
                        </a:rPr>
                        <a:t>BSIs</a:t>
                      </a:r>
                      <a:r>
                        <a:rPr lang="en-GB" sz="1600" b="1" u="none" strike="noStrike" baseline="0" dirty="0" smtClean="0">
                          <a:effectLst/>
                          <a:latin typeface="+mn-lt"/>
                        </a:rPr>
                        <a:t>*</a:t>
                      </a:r>
                      <a:endParaRPr lang="en-GB" sz="1600" b="1" i="0" u="none" strike="noStrike" baseline="0" dirty="0">
                        <a:solidFill>
                          <a:srgbClr val="000000"/>
                        </a:solidFill>
                        <a:effectLst/>
                        <a:latin typeface="+mn-lt"/>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600" b="0" i="0" u="none" strike="noStrike" dirty="0">
                          <a:effectLst/>
                          <a:latin typeface="Arial"/>
                        </a:rPr>
                        <a:t>683</a:t>
                      </a: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600" b="0" i="0" u="none" strike="noStrike" dirty="0">
                          <a:effectLst/>
                          <a:latin typeface="Arial"/>
                        </a:rPr>
                        <a:t>19</a:t>
                      </a: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600" b="0" i="0" u="none" strike="noStrike" dirty="0">
                          <a:effectLst/>
                          <a:latin typeface="Arial"/>
                        </a:rPr>
                        <a:t>19</a:t>
                      </a:r>
                    </a:p>
                  </a:txBody>
                  <a:tcPr marL="9525" marR="9525" marT="9525" marB="0">
                    <a:lnT w="12700" cap="flat" cmpd="sng" algn="ctr">
                      <a:solidFill>
                        <a:schemeClr val="tx1"/>
                      </a:solidFill>
                      <a:prstDash val="solid"/>
                      <a:round/>
                      <a:headEnd type="none" w="med" len="med"/>
                      <a:tailEnd type="none" w="med" len="med"/>
                    </a:lnT>
                    <a:solidFill>
                      <a:schemeClr val="bg1"/>
                    </a:solidFill>
                  </a:tcPr>
                </a:tc>
              </a:tr>
              <a:tr h="576131">
                <a:tc>
                  <a:txBody>
                    <a:bodyPr/>
                    <a:lstStyle/>
                    <a:p>
                      <a:pPr algn="l" fontAlgn="t"/>
                      <a:r>
                        <a:rPr lang="en-GB" sz="1600" b="1" u="none" strike="noStrike" dirty="0">
                          <a:effectLst/>
                          <a:latin typeface="+mn-lt"/>
                        </a:rPr>
                        <a:t>Number of patient days, amongst patients in the </a:t>
                      </a:r>
                      <a:r>
                        <a:rPr lang="en-GB" sz="1600" b="1" u="none" strike="noStrike" dirty="0" smtClean="0">
                          <a:effectLst/>
                          <a:latin typeface="+mn-lt"/>
                        </a:rPr>
                        <a:t>ICU &gt;</a:t>
                      </a:r>
                      <a:r>
                        <a:rPr lang="en-GB" sz="1600" b="1" u="none" strike="noStrike" dirty="0">
                          <a:effectLst/>
                          <a:latin typeface="+mn-lt"/>
                        </a:rPr>
                        <a:t>2 days</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b"/>
                      <a:r>
                        <a:rPr lang="en-GB" sz="1600" b="0" i="0" u="none" strike="noStrike" dirty="0" smtClean="0">
                          <a:effectLst/>
                          <a:latin typeface="Arial"/>
                        </a:rPr>
                        <a:t>129,990</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9,794</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20,084</a:t>
                      </a:r>
                      <a:endParaRPr lang="en-GB" sz="1600" b="0" i="0" u="none" strike="noStrike" dirty="0">
                        <a:effectLst/>
                        <a:latin typeface="Arial"/>
                      </a:endParaRPr>
                    </a:p>
                  </a:txBody>
                  <a:tcPr marL="9525" marR="9525" marT="9525" marB="0">
                    <a:solidFill>
                      <a:schemeClr val="bg1"/>
                    </a:solidFill>
                  </a:tcPr>
                </a:tc>
              </a:tr>
              <a:tr h="576131">
                <a:tc>
                  <a:txBody>
                    <a:bodyPr/>
                    <a:lstStyle/>
                    <a:p>
                      <a:pPr algn="l" fontAlgn="t"/>
                      <a:r>
                        <a:rPr lang="en-GB" sz="1600" b="1" u="none" strike="noStrike" dirty="0">
                          <a:effectLst/>
                          <a:latin typeface="+mn-lt"/>
                        </a:rPr>
                        <a:t>Rate of ICU-associated BSI per 1,000 </a:t>
                      </a:r>
                      <a:r>
                        <a:rPr lang="en-GB" sz="1600" b="1" u="none" strike="noStrike" dirty="0" smtClean="0">
                          <a:effectLst/>
                          <a:latin typeface="+mn-lt"/>
                        </a:rPr>
                        <a:t>ICU-patient days</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b"/>
                      <a:r>
                        <a:rPr lang="en-GB" sz="1600" b="0" i="0" u="none" strike="noStrike" dirty="0">
                          <a:effectLst/>
                          <a:latin typeface="Arial"/>
                        </a:rPr>
                        <a:t>5.3</a:t>
                      </a:r>
                    </a:p>
                  </a:txBody>
                  <a:tcPr marL="9525" marR="9525" marT="9525" marB="0">
                    <a:solidFill>
                      <a:schemeClr val="bg1"/>
                    </a:solidFill>
                  </a:tcPr>
                </a:tc>
                <a:tc>
                  <a:txBody>
                    <a:bodyPr/>
                    <a:lstStyle/>
                    <a:p>
                      <a:pPr algn="ctr" fontAlgn="b"/>
                      <a:r>
                        <a:rPr lang="en-GB" sz="1600" b="0" i="0" u="none" strike="noStrike" dirty="0">
                          <a:effectLst/>
                          <a:latin typeface="Arial"/>
                        </a:rPr>
                        <a:t>1.9</a:t>
                      </a:r>
                    </a:p>
                  </a:txBody>
                  <a:tcPr marL="9525" marR="9525" marT="9525" marB="0">
                    <a:solidFill>
                      <a:schemeClr val="bg1"/>
                    </a:solidFill>
                  </a:tcPr>
                </a:tc>
                <a:tc>
                  <a:txBody>
                    <a:bodyPr/>
                    <a:lstStyle/>
                    <a:p>
                      <a:pPr algn="ctr" fontAlgn="b"/>
                      <a:r>
                        <a:rPr lang="en-GB" sz="1600" b="0" i="0" u="none" strike="noStrike" dirty="0">
                          <a:effectLst/>
                          <a:latin typeface="Arial"/>
                        </a:rPr>
                        <a:t>0.9</a:t>
                      </a:r>
                    </a:p>
                  </a:txBody>
                  <a:tcPr marL="9525" marR="9525" marT="9525" marB="0">
                    <a:solidFill>
                      <a:schemeClr val="bg1"/>
                    </a:solidFill>
                  </a:tcPr>
                </a:tc>
              </a:tr>
              <a:tr h="441479">
                <a:tc>
                  <a:txBody>
                    <a:bodyPr/>
                    <a:lstStyle/>
                    <a:p>
                      <a:pPr algn="l" fontAlgn="t"/>
                      <a:r>
                        <a:rPr lang="en-GB" sz="1600" b="1" i="0" u="none" strike="noStrike" dirty="0" smtClean="0">
                          <a:solidFill>
                            <a:srgbClr val="000000"/>
                          </a:solidFill>
                          <a:effectLst/>
                          <a:latin typeface="+mn-lt"/>
                        </a:rPr>
                        <a:t>Number of ICU-associated CVC-BSI*</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b"/>
                      <a:r>
                        <a:rPr lang="en-GB" sz="1600" b="0" i="0" u="none" strike="noStrike">
                          <a:effectLst/>
                          <a:latin typeface="Arial"/>
                        </a:rPr>
                        <a:t>192</a:t>
                      </a:r>
                    </a:p>
                  </a:txBody>
                  <a:tcPr marL="9525" marR="9525" marT="9525" marB="0">
                    <a:solidFill>
                      <a:schemeClr val="bg1"/>
                    </a:solidFill>
                  </a:tcPr>
                </a:tc>
                <a:tc>
                  <a:txBody>
                    <a:bodyPr/>
                    <a:lstStyle/>
                    <a:p>
                      <a:pPr algn="ctr" fontAlgn="b"/>
                      <a:r>
                        <a:rPr lang="en-GB" sz="1600" b="0" i="0" u="none" strike="noStrike" dirty="0">
                          <a:effectLst/>
                          <a:latin typeface="Arial"/>
                        </a:rPr>
                        <a:t>6</a:t>
                      </a:r>
                    </a:p>
                  </a:txBody>
                  <a:tcPr marL="9525" marR="9525" marT="9525" marB="0">
                    <a:solidFill>
                      <a:schemeClr val="bg1"/>
                    </a:solidFill>
                  </a:tcPr>
                </a:tc>
                <a:tc>
                  <a:txBody>
                    <a:bodyPr/>
                    <a:lstStyle/>
                    <a:p>
                      <a:pPr algn="ctr" fontAlgn="b"/>
                      <a:r>
                        <a:rPr lang="en-GB" sz="1600" b="0" i="0" u="none" strike="noStrike">
                          <a:effectLst/>
                          <a:latin typeface="Arial"/>
                        </a:rPr>
                        <a:t>10</a:t>
                      </a:r>
                    </a:p>
                  </a:txBody>
                  <a:tcPr marL="9525" marR="9525" marT="9525" marB="0">
                    <a:solidFill>
                      <a:schemeClr val="bg1"/>
                    </a:solidFill>
                  </a:tcPr>
                </a:tc>
              </a:tr>
              <a:tr h="576131">
                <a:tc>
                  <a:txBody>
                    <a:bodyPr/>
                    <a:lstStyle/>
                    <a:p>
                      <a:pPr algn="l" fontAlgn="t"/>
                      <a:r>
                        <a:rPr lang="en-GB" sz="1600" b="1" u="none" strike="noStrike" dirty="0">
                          <a:effectLst/>
                          <a:latin typeface="+mn-lt"/>
                        </a:rPr>
                        <a:t>Number of CVC days, amongst patients in the </a:t>
                      </a:r>
                      <a:r>
                        <a:rPr lang="en-GB" sz="1600" b="1" u="none" strike="noStrike" dirty="0" smtClean="0">
                          <a:effectLst/>
                          <a:latin typeface="+mn-lt"/>
                        </a:rPr>
                        <a:t>ICU &gt;</a:t>
                      </a:r>
                      <a:r>
                        <a:rPr lang="en-GB" sz="1600" b="1" u="none" strike="noStrike" dirty="0">
                          <a:effectLst/>
                          <a:latin typeface="+mn-lt"/>
                        </a:rPr>
                        <a:t>2 days</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b"/>
                      <a:r>
                        <a:rPr lang="en-GB" sz="1600" b="0" i="0" u="none" strike="noStrike" dirty="0" smtClean="0">
                          <a:effectLst/>
                          <a:latin typeface="Arial"/>
                        </a:rPr>
                        <a:t>79,313</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5,589</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4,672</a:t>
                      </a:r>
                      <a:endParaRPr lang="en-GB" sz="1600" b="0" i="0" u="none" strike="noStrike" dirty="0">
                        <a:effectLst/>
                        <a:latin typeface="Arial"/>
                      </a:endParaRPr>
                    </a:p>
                  </a:txBody>
                  <a:tcPr marL="9525" marR="9525" marT="9525" marB="0">
                    <a:solidFill>
                      <a:schemeClr val="bg1"/>
                    </a:solidFill>
                  </a:tcPr>
                </a:tc>
              </a:tr>
              <a:tr h="293584">
                <a:tc>
                  <a:txBody>
                    <a:bodyPr/>
                    <a:lstStyle/>
                    <a:p>
                      <a:pPr algn="l" fontAlgn="t"/>
                      <a:r>
                        <a:rPr lang="en-GB" sz="1600" b="1" i="0" u="none" strike="noStrike" dirty="0" smtClean="0">
                          <a:solidFill>
                            <a:srgbClr val="000000"/>
                          </a:solidFill>
                          <a:effectLst/>
                          <a:latin typeface="+mn-lt"/>
                        </a:rPr>
                        <a:t>Rate of ICU-associated CVC-BSI</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t"/>
                      <a:r>
                        <a:rPr lang="en-GB" sz="1600" b="0" i="0" u="none" strike="noStrike" dirty="0" smtClean="0">
                          <a:solidFill>
                            <a:srgbClr val="000000"/>
                          </a:solidFill>
                          <a:effectLst/>
                          <a:latin typeface="Arial"/>
                        </a:rPr>
                        <a:t>2.4</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b="0" i="0" u="none" strike="noStrike" dirty="0" smtClean="0">
                          <a:solidFill>
                            <a:srgbClr val="000000"/>
                          </a:solidFill>
                          <a:effectLst/>
                          <a:latin typeface="Arial"/>
                        </a:rPr>
                        <a:t>1.1</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b="0" i="0" u="none" strike="noStrike" dirty="0" smtClean="0">
                          <a:solidFill>
                            <a:srgbClr val="000000"/>
                          </a:solidFill>
                          <a:effectLst/>
                          <a:latin typeface="Arial"/>
                        </a:rPr>
                        <a:t>2.1</a:t>
                      </a:r>
                      <a:endParaRPr lang="en-GB" sz="1600" b="0" i="0" u="none" strike="noStrike" dirty="0">
                        <a:solidFill>
                          <a:srgbClr val="000000"/>
                        </a:solidFill>
                        <a:effectLst/>
                        <a:latin typeface="Arial"/>
                      </a:endParaRPr>
                    </a:p>
                  </a:txBody>
                  <a:tcPr marL="9525" marR="9525" marT="9525" marB="0">
                    <a:solidFill>
                      <a:schemeClr val="bg1"/>
                    </a:solidFill>
                  </a:tcPr>
                </a:tc>
              </a:tr>
              <a:tr h="293584">
                <a:tc>
                  <a:txBody>
                    <a:bodyPr/>
                    <a:lstStyle/>
                    <a:p>
                      <a:pPr algn="l" fontAlgn="t"/>
                      <a:r>
                        <a:rPr lang="en-GB" sz="1600" b="1" u="none" strike="noStrike" dirty="0">
                          <a:effectLst/>
                          <a:latin typeface="+mn-lt"/>
                        </a:rPr>
                        <a:t>CVC </a:t>
                      </a:r>
                      <a:r>
                        <a:rPr lang="en-GB" sz="1600" b="1" u="none" strike="noStrike" dirty="0" smtClean="0">
                          <a:effectLst/>
                          <a:latin typeface="+mn-lt"/>
                        </a:rPr>
                        <a:t>utilisation</a:t>
                      </a:r>
                      <a:endParaRPr lang="en-GB" sz="1600" b="1" i="0" u="none" strike="noStrike" dirty="0">
                        <a:solidFill>
                          <a:srgbClr val="000000"/>
                        </a:solidFill>
                        <a:effectLst/>
                        <a:latin typeface="+mn-lt"/>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u="none" strike="noStrike" dirty="0" smtClean="0">
                          <a:effectLst/>
                        </a:rPr>
                        <a:t>61.0</a:t>
                      </a:r>
                      <a:endParaRPr lang="en-GB" sz="1600" b="0" i="0" u="none" strike="noStrike" dirty="0">
                        <a:solidFill>
                          <a:srgbClr val="000000"/>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u="none" strike="noStrike" dirty="0" smtClean="0">
                          <a:effectLst/>
                        </a:rPr>
                        <a:t>57.1</a:t>
                      </a:r>
                      <a:endParaRPr lang="en-GB" sz="1600" b="0" i="0" u="none" strike="noStrike" dirty="0">
                        <a:solidFill>
                          <a:srgbClr val="000000"/>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u="none" strike="noStrike" dirty="0" smtClean="0">
                          <a:effectLst/>
                        </a:rPr>
                        <a:t>23.3</a:t>
                      </a:r>
                      <a:endParaRPr lang="en-GB" sz="1600" b="0" i="0" u="none" strike="noStrike" dirty="0">
                        <a:solidFill>
                          <a:srgbClr val="000000"/>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14" name="Picture 13"/>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5" name="Rectangle 14"/>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16" name="Rectangle 15"/>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17" name="Rectangle 16"/>
          <p:cNvSpPr/>
          <p:nvPr/>
        </p:nvSpPr>
        <p:spPr>
          <a:xfrm>
            <a:off x="3916651"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Results</a:t>
            </a:r>
            <a:endParaRPr lang="en-GB" sz="1100" b="1" dirty="0">
              <a:solidFill>
                <a:schemeClr val="bg1"/>
              </a:solidFill>
            </a:endParaRPr>
          </a:p>
        </p:txBody>
      </p:sp>
      <p:sp>
        <p:nvSpPr>
          <p:cNvPr id="21" name="Title 1"/>
          <p:cNvSpPr>
            <a:spLocks noGrp="1"/>
          </p:cNvSpPr>
          <p:nvPr>
            <p:ph type="title"/>
          </p:nvPr>
        </p:nvSpPr>
        <p:spPr>
          <a:xfrm>
            <a:off x="522188" y="754093"/>
            <a:ext cx="8028000" cy="648072"/>
          </a:xfrm>
        </p:spPr>
        <p:txBody>
          <a:bodyPr>
            <a:normAutofit fontScale="90000"/>
          </a:bodyPr>
          <a:lstStyle/>
          <a:p>
            <a:r>
              <a:rPr lang="en-GB" dirty="0"/>
              <a:t>Sentinel BSI surveillance programme </a:t>
            </a:r>
            <a:r>
              <a:rPr lang="en-GB" dirty="0" smtClean="0"/>
              <a:t>results, </a:t>
            </a:r>
            <a:r>
              <a:rPr lang="en-GB" dirty="0">
                <a:solidFill>
                  <a:schemeClr val="bg2"/>
                </a:solidFill>
              </a:rPr>
              <a:t>1 May 2016 – 31 July 2017</a:t>
            </a:r>
          </a:p>
        </p:txBody>
      </p:sp>
      <p:sp>
        <p:nvSpPr>
          <p:cNvPr id="22" name="Rectangle 21"/>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23" name="Rectangle 22"/>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24" name="Rectangle 23"/>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9" name="Content Placeholder 2"/>
          <p:cNvSpPr txBox="1">
            <a:spLocks/>
          </p:cNvSpPr>
          <p:nvPr/>
        </p:nvSpPr>
        <p:spPr bwMode="auto">
          <a:xfrm>
            <a:off x="107504" y="6309320"/>
            <a:ext cx="8028000" cy="2880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Font typeface="Arial" pitchFamily="84" charset="0"/>
              <a:buNone/>
            </a:pPr>
            <a:r>
              <a:rPr lang="en-GB" sz="1800" dirty="0" smtClean="0">
                <a:solidFill>
                  <a:schemeClr val="bg1"/>
                </a:solidFill>
              </a:rPr>
              <a:t>*</a:t>
            </a:r>
            <a:r>
              <a:rPr lang="en-GB" sz="1200" dirty="0" smtClean="0">
                <a:solidFill>
                  <a:schemeClr val="bg1"/>
                </a:solidFill>
              </a:rPr>
              <a:t>Including only numerator data from units who provided denominator data</a:t>
            </a:r>
            <a:endParaRPr lang="en-GB" sz="1800" dirty="0">
              <a:solidFill>
                <a:schemeClr val="bg1"/>
              </a:solidFill>
            </a:endParaRPr>
          </a:p>
        </p:txBody>
      </p:sp>
    </p:spTree>
    <p:extLst>
      <p:ext uri="{BB962C8B-B14F-4D97-AF65-F5344CB8AC3E}">
        <p14:creationId xmlns:p14="http://schemas.microsoft.com/office/powerpoint/2010/main" val="1767224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49358148"/>
              </p:ext>
            </p:extLst>
          </p:nvPr>
        </p:nvGraphicFramePr>
        <p:xfrm>
          <a:off x="107503" y="1916832"/>
          <a:ext cx="8928994" cy="3384378"/>
        </p:xfrm>
        <a:graphic>
          <a:graphicData uri="http://schemas.openxmlformats.org/drawingml/2006/table">
            <a:tbl>
              <a:tblPr>
                <a:tableStyleId>{5C22544A-7EE6-4342-B048-85BDC9FD1C3A}</a:tableStyleId>
              </a:tblPr>
              <a:tblGrid>
                <a:gridCol w="3888433"/>
                <a:gridCol w="1368152"/>
                <a:gridCol w="1944216"/>
                <a:gridCol w="1728193"/>
              </a:tblGrid>
              <a:tr h="333754">
                <a:tc>
                  <a:txBody>
                    <a:bodyPr/>
                    <a:lstStyle/>
                    <a:p>
                      <a:pPr algn="l" fontAlgn="t"/>
                      <a:r>
                        <a:rPr lang="en-GB" sz="1600" u="none" strike="noStrike" dirty="0">
                          <a:effectLst/>
                        </a:rPr>
                        <a:t> </a:t>
                      </a:r>
                      <a:endParaRPr lang="en-GB" sz="1600" b="0"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Adult CCUs</a:t>
                      </a:r>
                      <a:endParaRPr lang="en-GB" sz="1600" b="1"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Paediatric CCUs</a:t>
                      </a:r>
                      <a:endParaRPr lang="en-GB" sz="16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Neonatal CCUs</a:t>
                      </a:r>
                      <a:endParaRPr lang="en-GB" sz="16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584">
                <a:tc>
                  <a:txBody>
                    <a:bodyPr/>
                    <a:lstStyle/>
                    <a:p>
                      <a:pPr algn="l" fontAlgn="t"/>
                      <a:r>
                        <a:rPr lang="en-GB" sz="1600" b="1" u="none" strike="noStrike" dirty="0">
                          <a:effectLst/>
                          <a:latin typeface="+mn-lt"/>
                        </a:rPr>
                        <a:t>Number of ICU-associated </a:t>
                      </a:r>
                      <a:r>
                        <a:rPr lang="en-GB" sz="1600" b="1" u="none" strike="noStrike" dirty="0" smtClean="0">
                          <a:effectLst/>
                          <a:latin typeface="+mn-lt"/>
                        </a:rPr>
                        <a:t>BSIs</a:t>
                      </a:r>
                      <a:r>
                        <a:rPr lang="en-GB" sz="1600" b="1" u="none" strike="noStrike" baseline="0" dirty="0" smtClean="0">
                          <a:effectLst/>
                          <a:latin typeface="+mn-lt"/>
                        </a:rPr>
                        <a:t>*</a:t>
                      </a:r>
                      <a:endParaRPr lang="en-GB" sz="1600" b="1" i="0" u="none" strike="noStrike" baseline="0" dirty="0">
                        <a:solidFill>
                          <a:srgbClr val="000000"/>
                        </a:solidFill>
                        <a:effectLst/>
                        <a:latin typeface="+mn-lt"/>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600" b="0" i="0" u="none" strike="noStrike" dirty="0">
                          <a:effectLst/>
                          <a:latin typeface="Arial"/>
                        </a:rPr>
                        <a:t>683</a:t>
                      </a: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600" b="0" i="0" u="none" strike="noStrike" dirty="0">
                          <a:effectLst/>
                          <a:latin typeface="Arial"/>
                        </a:rPr>
                        <a:t>19</a:t>
                      </a: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600" b="0" i="0" u="none" strike="noStrike" dirty="0">
                          <a:effectLst/>
                          <a:latin typeface="Arial"/>
                        </a:rPr>
                        <a:t>19</a:t>
                      </a:r>
                    </a:p>
                  </a:txBody>
                  <a:tcPr marL="9525" marR="9525" marT="9525" marB="0">
                    <a:lnT w="12700" cap="flat" cmpd="sng" algn="ctr">
                      <a:solidFill>
                        <a:schemeClr val="tx1"/>
                      </a:solidFill>
                      <a:prstDash val="solid"/>
                      <a:round/>
                      <a:headEnd type="none" w="med" len="med"/>
                      <a:tailEnd type="none" w="med" len="med"/>
                    </a:lnT>
                    <a:solidFill>
                      <a:schemeClr val="bg1"/>
                    </a:solidFill>
                  </a:tcPr>
                </a:tc>
              </a:tr>
              <a:tr h="576131">
                <a:tc>
                  <a:txBody>
                    <a:bodyPr/>
                    <a:lstStyle/>
                    <a:p>
                      <a:pPr algn="l" fontAlgn="t"/>
                      <a:r>
                        <a:rPr lang="en-GB" sz="1600" b="1" u="none" strike="noStrike" dirty="0">
                          <a:effectLst/>
                          <a:latin typeface="+mn-lt"/>
                        </a:rPr>
                        <a:t>Number of patient days, amongst patients in the </a:t>
                      </a:r>
                      <a:r>
                        <a:rPr lang="en-GB" sz="1600" b="1" u="none" strike="noStrike" dirty="0" smtClean="0">
                          <a:effectLst/>
                          <a:latin typeface="+mn-lt"/>
                        </a:rPr>
                        <a:t>ICU &gt;</a:t>
                      </a:r>
                      <a:r>
                        <a:rPr lang="en-GB" sz="1600" b="1" u="none" strike="noStrike" dirty="0">
                          <a:effectLst/>
                          <a:latin typeface="+mn-lt"/>
                        </a:rPr>
                        <a:t>2 days</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b"/>
                      <a:r>
                        <a:rPr lang="en-GB" sz="1600" b="0" i="0" u="none" strike="noStrike" dirty="0" smtClean="0">
                          <a:effectLst/>
                          <a:latin typeface="Arial"/>
                        </a:rPr>
                        <a:t>129,990</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9,794</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20,084</a:t>
                      </a:r>
                      <a:endParaRPr lang="en-GB" sz="1600" b="0" i="0" u="none" strike="noStrike" dirty="0">
                        <a:effectLst/>
                        <a:latin typeface="Arial"/>
                      </a:endParaRPr>
                    </a:p>
                  </a:txBody>
                  <a:tcPr marL="9525" marR="9525" marT="9525" marB="0">
                    <a:solidFill>
                      <a:schemeClr val="bg1"/>
                    </a:solidFill>
                  </a:tcPr>
                </a:tc>
              </a:tr>
              <a:tr h="576131">
                <a:tc>
                  <a:txBody>
                    <a:bodyPr/>
                    <a:lstStyle/>
                    <a:p>
                      <a:pPr algn="l" fontAlgn="t"/>
                      <a:r>
                        <a:rPr lang="en-GB" sz="1600" b="1" u="none" strike="noStrike" dirty="0">
                          <a:solidFill>
                            <a:schemeClr val="bg1"/>
                          </a:solidFill>
                          <a:effectLst/>
                          <a:latin typeface="+mn-lt"/>
                        </a:rPr>
                        <a:t>Rate of ICU-associated BSI per 1,000 </a:t>
                      </a:r>
                      <a:r>
                        <a:rPr lang="en-GB" sz="1600" b="1" u="none" strike="noStrike" dirty="0" smtClean="0">
                          <a:solidFill>
                            <a:schemeClr val="bg1"/>
                          </a:solidFill>
                          <a:effectLst/>
                          <a:latin typeface="+mn-lt"/>
                        </a:rPr>
                        <a:t>ICU-patient days</a:t>
                      </a:r>
                      <a:endParaRPr lang="en-GB" sz="1600" b="1" i="0" u="none" strike="noStrike" dirty="0">
                        <a:solidFill>
                          <a:schemeClr val="bg1"/>
                        </a:solidFill>
                        <a:effectLst/>
                        <a:latin typeface="+mn-lt"/>
                      </a:endParaRPr>
                    </a:p>
                  </a:txBody>
                  <a:tcPr marL="9525" marR="9525" marT="9525" marB="0">
                    <a:solidFill>
                      <a:srgbClr val="00AE9E"/>
                    </a:solidFill>
                  </a:tcPr>
                </a:tc>
                <a:tc>
                  <a:txBody>
                    <a:bodyPr/>
                    <a:lstStyle/>
                    <a:p>
                      <a:pPr algn="ctr" fontAlgn="b"/>
                      <a:r>
                        <a:rPr lang="en-GB" sz="1600" b="1" i="0" u="none" strike="noStrike" dirty="0">
                          <a:solidFill>
                            <a:schemeClr val="bg1"/>
                          </a:solidFill>
                          <a:effectLst/>
                          <a:latin typeface="Arial"/>
                        </a:rPr>
                        <a:t>5.3</a:t>
                      </a:r>
                    </a:p>
                  </a:txBody>
                  <a:tcPr marL="9525" marR="9525" marT="9525" marB="0">
                    <a:solidFill>
                      <a:srgbClr val="00AE9E"/>
                    </a:solidFill>
                  </a:tcPr>
                </a:tc>
                <a:tc>
                  <a:txBody>
                    <a:bodyPr/>
                    <a:lstStyle/>
                    <a:p>
                      <a:pPr algn="ctr" fontAlgn="b"/>
                      <a:r>
                        <a:rPr lang="en-GB" sz="1600" b="1" i="0" u="none" strike="noStrike" dirty="0">
                          <a:solidFill>
                            <a:schemeClr val="bg1"/>
                          </a:solidFill>
                          <a:effectLst/>
                          <a:latin typeface="Arial"/>
                        </a:rPr>
                        <a:t>1.9</a:t>
                      </a:r>
                    </a:p>
                  </a:txBody>
                  <a:tcPr marL="9525" marR="9525" marT="9525" marB="0">
                    <a:solidFill>
                      <a:srgbClr val="00AE9E"/>
                    </a:solidFill>
                  </a:tcPr>
                </a:tc>
                <a:tc>
                  <a:txBody>
                    <a:bodyPr/>
                    <a:lstStyle/>
                    <a:p>
                      <a:pPr algn="ctr" fontAlgn="b"/>
                      <a:r>
                        <a:rPr lang="en-GB" sz="1600" b="1" i="0" u="none" strike="noStrike" dirty="0">
                          <a:solidFill>
                            <a:schemeClr val="bg1"/>
                          </a:solidFill>
                          <a:effectLst/>
                          <a:latin typeface="Arial"/>
                        </a:rPr>
                        <a:t>0.9</a:t>
                      </a:r>
                    </a:p>
                  </a:txBody>
                  <a:tcPr marL="9525" marR="9525" marT="9525" marB="0">
                    <a:solidFill>
                      <a:srgbClr val="00AE9E"/>
                    </a:solidFill>
                  </a:tcPr>
                </a:tc>
              </a:tr>
              <a:tr h="441479">
                <a:tc>
                  <a:txBody>
                    <a:bodyPr/>
                    <a:lstStyle/>
                    <a:p>
                      <a:pPr algn="l" fontAlgn="t"/>
                      <a:r>
                        <a:rPr lang="en-GB" sz="1600" b="1" i="0" u="none" strike="noStrike" dirty="0" smtClean="0">
                          <a:solidFill>
                            <a:srgbClr val="000000"/>
                          </a:solidFill>
                          <a:effectLst/>
                          <a:latin typeface="+mn-lt"/>
                        </a:rPr>
                        <a:t>Number of ICU-associated CVC-BSI*</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b"/>
                      <a:r>
                        <a:rPr lang="en-GB" sz="1600" b="0" i="0" u="none" strike="noStrike">
                          <a:effectLst/>
                          <a:latin typeface="Arial"/>
                        </a:rPr>
                        <a:t>192</a:t>
                      </a:r>
                    </a:p>
                  </a:txBody>
                  <a:tcPr marL="9525" marR="9525" marT="9525" marB="0">
                    <a:solidFill>
                      <a:schemeClr val="bg1"/>
                    </a:solidFill>
                  </a:tcPr>
                </a:tc>
                <a:tc>
                  <a:txBody>
                    <a:bodyPr/>
                    <a:lstStyle/>
                    <a:p>
                      <a:pPr algn="ctr" fontAlgn="b"/>
                      <a:r>
                        <a:rPr lang="en-GB" sz="1600" b="0" i="0" u="none" strike="noStrike" dirty="0">
                          <a:effectLst/>
                          <a:latin typeface="Arial"/>
                        </a:rPr>
                        <a:t>6</a:t>
                      </a:r>
                    </a:p>
                  </a:txBody>
                  <a:tcPr marL="9525" marR="9525" marT="9525" marB="0">
                    <a:solidFill>
                      <a:schemeClr val="bg1"/>
                    </a:solidFill>
                  </a:tcPr>
                </a:tc>
                <a:tc>
                  <a:txBody>
                    <a:bodyPr/>
                    <a:lstStyle/>
                    <a:p>
                      <a:pPr algn="ctr" fontAlgn="b"/>
                      <a:r>
                        <a:rPr lang="en-GB" sz="1600" b="0" i="0" u="none" strike="noStrike">
                          <a:effectLst/>
                          <a:latin typeface="Arial"/>
                        </a:rPr>
                        <a:t>10</a:t>
                      </a:r>
                    </a:p>
                  </a:txBody>
                  <a:tcPr marL="9525" marR="9525" marT="9525" marB="0">
                    <a:solidFill>
                      <a:schemeClr val="bg1"/>
                    </a:solidFill>
                  </a:tcPr>
                </a:tc>
              </a:tr>
              <a:tr h="576131">
                <a:tc>
                  <a:txBody>
                    <a:bodyPr/>
                    <a:lstStyle/>
                    <a:p>
                      <a:pPr algn="l" fontAlgn="t"/>
                      <a:r>
                        <a:rPr lang="en-GB" sz="1600" b="1" u="none" strike="noStrike" dirty="0">
                          <a:effectLst/>
                          <a:latin typeface="+mn-lt"/>
                        </a:rPr>
                        <a:t>Number of CVC days, amongst patients in the </a:t>
                      </a:r>
                      <a:r>
                        <a:rPr lang="en-GB" sz="1600" b="1" u="none" strike="noStrike" dirty="0" smtClean="0">
                          <a:effectLst/>
                          <a:latin typeface="+mn-lt"/>
                        </a:rPr>
                        <a:t>ICU &gt;</a:t>
                      </a:r>
                      <a:r>
                        <a:rPr lang="en-GB" sz="1600" b="1" u="none" strike="noStrike" dirty="0">
                          <a:effectLst/>
                          <a:latin typeface="+mn-lt"/>
                        </a:rPr>
                        <a:t>2 days</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b"/>
                      <a:r>
                        <a:rPr lang="en-GB" sz="1600" b="0" i="0" u="none" strike="noStrike" dirty="0" smtClean="0">
                          <a:effectLst/>
                          <a:latin typeface="Arial"/>
                        </a:rPr>
                        <a:t>79,313</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5,589</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4,672</a:t>
                      </a:r>
                      <a:endParaRPr lang="en-GB" sz="1600" b="0" i="0" u="none" strike="noStrike" dirty="0">
                        <a:effectLst/>
                        <a:latin typeface="Arial"/>
                      </a:endParaRPr>
                    </a:p>
                  </a:txBody>
                  <a:tcPr marL="9525" marR="9525" marT="9525" marB="0">
                    <a:solidFill>
                      <a:schemeClr val="bg1"/>
                    </a:solidFill>
                  </a:tcPr>
                </a:tc>
              </a:tr>
              <a:tr h="293584">
                <a:tc>
                  <a:txBody>
                    <a:bodyPr/>
                    <a:lstStyle/>
                    <a:p>
                      <a:pPr algn="l" fontAlgn="t"/>
                      <a:r>
                        <a:rPr lang="en-GB" sz="1600" b="1" i="0" u="none" strike="noStrike" dirty="0" smtClean="0">
                          <a:solidFill>
                            <a:schemeClr val="bg1"/>
                          </a:solidFill>
                          <a:effectLst/>
                          <a:latin typeface="+mn-lt"/>
                        </a:rPr>
                        <a:t>Rate of ICU-associated CVC-BSI</a:t>
                      </a:r>
                      <a:endParaRPr lang="en-GB" sz="1600" b="1" i="0" u="none" strike="noStrike" dirty="0">
                        <a:solidFill>
                          <a:schemeClr val="bg1"/>
                        </a:solidFill>
                        <a:effectLst/>
                        <a:latin typeface="+mn-lt"/>
                      </a:endParaRPr>
                    </a:p>
                  </a:txBody>
                  <a:tcPr marL="9525" marR="9525" marT="9525" marB="0">
                    <a:solidFill>
                      <a:srgbClr val="00AE9E"/>
                    </a:solidFill>
                  </a:tcPr>
                </a:tc>
                <a:tc>
                  <a:txBody>
                    <a:bodyPr/>
                    <a:lstStyle/>
                    <a:p>
                      <a:pPr algn="ctr" fontAlgn="t"/>
                      <a:r>
                        <a:rPr lang="en-GB" sz="1600" b="1" i="0" u="none" strike="noStrike" dirty="0" smtClean="0">
                          <a:solidFill>
                            <a:schemeClr val="bg1"/>
                          </a:solidFill>
                          <a:effectLst/>
                          <a:latin typeface="Arial"/>
                        </a:rPr>
                        <a:t>2.4</a:t>
                      </a:r>
                      <a:endParaRPr lang="en-GB" sz="1600" b="1" i="0" u="none" strike="noStrike" dirty="0">
                        <a:solidFill>
                          <a:schemeClr val="bg1"/>
                        </a:solidFill>
                        <a:effectLst/>
                        <a:latin typeface="Arial"/>
                      </a:endParaRPr>
                    </a:p>
                  </a:txBody>
                  <a:tcPr marL="9525" marR="9525" marT="9525" marB="0">
                    <a:solidFill>
                      <a:srgbClr val="00AE9E"/>
                    </a:solidFill>
                  </a:tcPr>
                </a:tc>
                <a:tc>
                  <a:txBody>
                    <a:bodyPr/>
                    <a:lstStyle/>
                    <a:p>
                      <a:pPr algn="ctr" fontAlgn="t"/>
                      <a:r>
                        <a:rPr lang="en-GB" sz="1600" b="1" i="0" u="none" strike="noStrike" dirty="0" smtClean="0">
                          <a:solidFill>
                            <a:schemeClr val="bg1"/>
                          </a:solidFill>
                          <a:effectLst/>
                          <a:latin typeface="Arial"/>
                        </a:rPr>
                        <a:t>1.1</a:t>
                      </a:r>
                      <a:endParaRPr lang="en-GB" sz="1600" b="1" i="0" u="none" strike="noStrike" dirty="0">
                        <a:solidFill>
                          <a:schemeClr val="bg1"/>
                        </a:solidFill>
                        <a:effectLst/>
                        <a:latin typeface="Arial"/>
                      </a:endParaRPr>
                    </a:p>
                  </a:txBody>
                  <a:tcPr marL="9525" marR="9525" marT="9525" marB="0">
                    <a:solidFill>
                      <a:srgbClr val="00AE9E"/>
                    </a:solidFill>
                  </a:tcPr>
                </a:tc>
                <a:tc>
                  <a:txBody>
                    <a:bodyPr/>
                    <a:lstStyle/>
                    <a:p>
                      <a:pPr algn="ctr" fontAlgn="t"/>
                      <a:r>
                        <a:rPr lang="en-GB" sz="1600" b="1" i="0" u="none" strike="noStrike" dirty="0" smtClean="0">
                          <a:solidFill>
                            <a:schemeClr val="bg1"/>
                          </a:solidFill>
                          <a:effectLst/>
                          <a:latin typeface="Arial"/>
                        </a:rPr>
                        <a:t>2.1</a:t>
                      </a:r>
                      <a:endParaRPr lang="en-GB" sz="1600" b="1" i="0" u="none" strike="noStrike" dirty="0">
                        <a:solidFill>
                          <a:schemeClr val="bg1"/>
                        </a:solidFill>
                        <a:effectLst/>
                        <a:latin typeface="Arial"/>
                      </a:endParaRPr>
                    </a:p>
                  </a:txBody>
                  <a:tcPr marL="9525" marR="9525" marT="9525" marB="0">
                    <a:solidFill>
                      <a:srgbClr val="00AE9E"/>
                    </a:solidFill>
                  </a:tcPr>
                </a:tc>
              </a:tr>
              <a:tr h="293584">
                <a:tc>
                  <a:txBody>
                    <a:bodyPr/>
                    <a:lstStyle/>
                    <a:p>
                      <a:pPr algn="l" fontAlgn="t"/>
                      <a:r>
                        <a:rPr lang="en-GB" sz="1600" b="1" u="none" strike="noStrike" dirty="0">
                          <a:effectLst/>
                          <a:latin typeface="+mn-lt"/>
                        </a:rPr>
                        <a:t>CVC </a:t>
                      </a:r>
                      <a:r>
                        <a:rPr lang="en-GB" sz="1600" b="1" u="none" strike="noStrike" dirty="0" smtClean="0">
                          <a:effectLst/>
                          <a:latin typeface="+mn-lt"/>
                        </a:rPr>
                        <a:t>utilisation</a:t>
                      </a:r>
                      <a:endParaRPr lang="en-GB" sz="1600" b="1" i="0" u="none" strike="noStrike" dirty="0">
                        <a:solidFill>
                          <a:srgbClr val="000000"/>
                        </a:solidFill>
                        <a:effectLst/>
                        <a:latin typeface="+mn-lt"/>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u="none" strike="noStrike" dirty="0" smtClean="0">
                          <a:effectLst/>
                        </a:rPr>
                        <a:t>61.0</a:t>
                      </a:r>
                      <a:endParaRPr lang="en-GB" sz="1600" b="0" i="0" u="none" strike="noStrike" dirty="0">
                        <a:solidFill>
                          <a:srgbClr val="000000"/>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u="none" strike="noStrike" dirty="0" smtClean="0">
                          <a:effectLst/>
                        </a:rPr>
                        <a:t>57.1</a:t>
                      </a:r>
                      <a:endParaRPr lang="en-GB" sz="1600" b="0" i="0" u="none" strike="noStrike" dirty="0">
                        <a:solidFill>
                          <a:srgbClr val="000000"/>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u="none" strike="noStrike" dirty="0" smtClean="0">
                          <a:effectLst/>
                        </a:rPr>
                        <a:t>23.3</a:t>
                      </a:r>
                      <a:endParaRPr lang="en-GB" sz="1600" b="0" i="0" u="none" strike="noStrike" dirty="0">
                        <a:solidFill>
                          <a:srgbClr val="000000"/>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14" name="Picture 13"/>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5" name="Rectangle 14"/>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16" name="Rectangle 15"/>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17" name="Rectangle 16"/>
          <p:cNvSpPr/>
          <p:nvPr/>
        </p:nvSpPr>
        <p:spPr>
          <a:xfrm>
            <a:off x="3916651"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Results</a:t>
            </a:r>
            <a:endParaRPr lang="en-GB" sz="1100" b="1" dirty="0">
              <a:solidFill>
                <a:schemeClr val="bg1"/>
              </a:solidFill>
            </a:endParaRPr>
          </a:p>
        </p:txBody>
      </p:sp>
      <p:sp>
        <p:nvSpPr>
          <p:cNvPr id="21" name="Title 1"/>
          <p:cNvSpPr>
            <a:spLocks noGrp="1"/>
          </p:cNvSpPr>
          <p:nvPr>
            <p:ph type="title"/>
          </p:nvPr>
        </p:nvSpPr>
        <p:spPr>
          <a:xfrm>
            <a:off x="522188" y="754093"/>
            <a:ext cx="8028000" cy="648072"/>
          </a:xfrm>
        </p:spPr>
        <p:txBody>
          <a:bodyPr>
            <a:normAutofit fontScale="90000"/>
          </a:bodyPr>
          <a:lstStyle/>
          <a:p>
            <a:r>
              <a:rPr lang="en-GB" dirty="0"/>
              <a:t>Sentinel BSI surveillance programme </a:t>
            </a:r>
            <a:r>
              <a:rPr lang="en-GB" dirty="0" smtClean="0"/>
              <a:t>results, </a:t>
            </a:r>
            <a:r>
              <a:rPr lang="en-GB" dirty="0">
                <a:solidFill>
                  <a:schemeClr val="bg2"/>
                </a:solidFill>
              </a:rPr>
              <a:t>1 May 2016 – 31 July 2017</a:t>
            </a:r>
          </a:p>
        </p:txBody>
      </p:sp>
      <p:sp>
        <p:nvSpPr>
          <p:cNvPr id="22" name="Rectangle 21"/>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23" name="Rectangle 22"/>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24" name="Rectangle 23"/>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9" name="Content Placeholder 2"/>
          <p:cNvSpPr txBox="1">
            <a:spLocks/>
          </p:cNvSpPr>
          <p:nvPr/>
        </p:nvSpPr>
        <p:spPr bwMode="auto">
          <a:xfrm>
            <a:off x="107504" y="6309320"/>
            <a:ext cx="8028000" cy="2880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Font typeface="Arial" pitchFamily="84" charset="0"/>
              <a:buNone/>
            </a:pPr>
            <a:r>
              <a:rPr lang="en-GB" sz="1800" dirty="0" smtClean="0">
                <a:solidFill>
                  <a:schemeClr val="bg1"/>
                </a:solidFill>
              </a:rPr>
              <a:t>*</a:t>
            </a:r>
            <a:r>
              <a:rPr lang="en-GB" sz="1200" dirty="0" smtClean="0">
                <a:solidFill>
                  <a:schemeClr val="bg1"/>
                </a:solidFill>
              </a:rPr>
              <a:t>Including only numerator data from units who provided denominator data</a:t>
            </a:r>
            <a:endParaRPr lang="en-GB" sz="1800" dirty="0">
              <a:solidFill>
                <a:schemeClr val="bg1"/>
              </a:solidFill>
            </a:endParaRPr>
          </a:p>
        </p:txBody>
      </p:sp>
    </p:spTree>
    <p:extLst>
      <p:ext uri="{BB962C8B-B14F-4D97-AF65-F5344CB8AC3E}">
        <p14:creationId xmlns:p14="http://schemas.microsoft.com/office/powerpoint/2010/main" val="2829589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13548314"/>
              </p:ext>
            </p:extLst>
          </p:nvPr>
        </p:nvGraphicFramePr>
        <p:xfrm>
          <a:off x="107503" y="1916832"/>
          <a:ext cx="8928994" cy="3384378"/>
        </p:xfrm>
        <a:graphic>
          <a:graphicData uri="http://schemas.openxmlformats.org/drawingml/2006/table">
            <a:tbl>
              <a:tblPr>
                <a:tableStyleId>{5C22544A-7EE6-4342-B048-85BDC9FD1C3A}</a:tableStyleId>
              </a:tblPr>
              <a:tblGrid>
                <a:gridCol w="3888433"/>
                <a:gridCol w="1368152"/>
                <a:gridCol w="1944216"/>
                <a:gridCol w="1728193"/>
              </a:tblGrid>
              <a:tr h="333754">
                <a:tc>
                  <a:txBody>
                    <a:bodyPr/>
                    <a:lstStyle/>
                    <a:p>
                      <a:pPr algn="l" fontAlgn="t"/>
                      <a:r>
                        <a:rPr lang="en-GB" sz="1600" u="none" strike="noStrike" dirty="0">
                          <a:effectLst/>
                        </a:rPr>
                        <a:t> </a:t>
                      </a:r>
                      <a:endParaRPr lang="en-GB" sz="1600" b="0"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Adult CCUs</a:t>
                      </a:r>
                      <a:endParaRPr lang="en-GB" sz="1600" b="1" i="0" u="none" strike="noStrike" dirty="0">
                        <a:solidFill>
                          <a:srgbClr val="000000"/>
                        </a:solidFill>
                        <a:effectLst/>
                        <a:latin typeface="Arial"/>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Paediatric CCUs</a:t>
                      </a:r>
                      <a:endParaRPr lang="en-GB" sz="16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600" b="1" u="none" strike="noStrike" dirty="0">
                          <a:effectLst/>
                        </a:rPr>
                        <a:t>Neonatal CCUs</a:t>
                      </a:r>
                      <a:endParaRPr lang="en-GB" sz="16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584">
                <a:tc>
                  <a:txBody>
                    <a:bodyPr/>
                    <a:lstStyle/>
                    <a:p>
                      <a:pPr algn="l" fontAlgn="t"/>
                      <a:r>
                        <a:rPr lang="en-GB" sz="1600" b="1" u="none" strike="noStrike" dirty="0">
                          <a:effectLst/>
                          <a:latin typeface="+mn-lt"/>
                        </a:rPr>
                        <a:t>Number of ICU-associated </a:t>
                      </a:r>
                      <a:r>
                        <a:rPr lang="en-GB" sz="1600" b="1" u="none" strike="noStrike" dirty="0" smtClean="0">
                          <a:effectLst/>
                          <a:latin typeface="+mn-lt"/>
                        </a:rPr>
                        <a:t>BSIs</a:t>
                      </a:r>
                      <a:r>
                        <a:rPr lang="en-GB" sz="1600" b="1" u="none" strike="noStrike" baseline="0" dirty="0" smtClean="0">
                          <a:effectLst/>
                          <a:latin typeface="+mn-lt"/>
                        </a:rPr>
                        <a:t>*</a:t>
                      </a:r>
                      <a:endParaRPr lang="en-GB" sz="1600" b="1" i="0" u="none" strike="noStrike" baseline="0" dirty="0">
                        <a:solidFill>
                          <a:srgbClr val="000000"/>
                        </a:solidFill>
                        <a:effectLst/>
                        <a:latin typeface="+mn-lt"/>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600" b="0" i="0" u="none" strike="noStrike" dirty="0">
                          <a:effectLst/>
                          <a:latin typeface="Arial"/>
                        </a:rPr>
                        <a:t>683</a:t>
                      </a: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600" b="0" i="0" u="none" strike="noStrike" dirty="0">
                          <a:effectLst/>
                          <a:latin typeface="Arial"/>
                        </a:rPr>
                        <a:t>19</a:t>
                      </a: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600" b="0" i="0" u="none" strike="noStrike" dirty="0">
                          <a:effectLst/>
                          <a:latin typeface="Arial"/>
                        </a:rPr>
                        <a:t>19</a:t>
                      </a:r>
                    </a:p>
                  </a:txBody>
                  <a:tcPr marL="9525" marR="9525" marT="9525" marB="0">
                    <a:lnT w="12700" cap="flat" cmpd="sng" algn="ctr">
                      <a:solidFill>
                        <a:schemeClr val="tx1"/>
                      </a:solidFill>
                      <a:prstDash val="solid"/>
                      <a:round/>
                      <a:headEnd type="none" w="med" len="med"/>
                      <a:tailEnd type="none" w="med" len="med"/>
                    </a:lnT>
                    <a:solidFill>
                      <a:schemeClr val="bg1"/>
                    </a:solidFill>
                  </a:tcPr>
                </a:tc>
              </a:tr>
              <a:tr h="576131">
                <a:tc>
                  <a:txBody>
                    <a:bodyPr/>
                    <a:lstStyle/>
                    <a:p>
                      <a:pPr algn="l" fontAlgn="t"/>
                      <a:r>
                        <a:rPr lang="en-GB" sz="1600" b="1" u="none" strike="noStrike" dirty="0">
                          <a:effectLst/>
                          <a:latin typeface="+mn-lt"/>
                        </a:rPr>
                        <a:t>Number of patient days, amongst patients in the </a:t>
                      </a:r>
                      <a:r>
                        <a:rPr lang="en-GB" sz="1600" b="1" u="none" strike="noStrike" dirty="0" smtClean="0">
                          <a:effectLst/>
                          <a:latin typeface="+mn-lt"/>
                        </a:rPr>
                        <a:t>ICU &gt;</a:t>
                      </a:r>
                      <a:r>
                        <a:rPr lang="en-GB" sz="1600" b="1" u="none" strike="noStrike" dirty="0">
                          <a:effectLst/>
                          <a:latin typeface="+mn-lt"/>
                        </a:rPr>
                        <a:t>2 days</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b"/>
                      <a:r>
                        <a:rPr lang="en-GB" sz="1600" b="0" i="0" u="none" strike="noStrike" dirty="0" smtClean="0">
                          <a:effectLst/>
                          <a:latin typeface="Arial"/>
                        </a:rPr>
                        <a:t>129,990</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9,794</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20,084</a:t>
                      </a:r>
                      <a:endParaRPr lang="en-GB" sz="1600" b="0" i="0" u="none" strike="noStrike" dirty="0">
                        <a:effectLst/>
                        <a:latin typeface="Arial"/>
                      </a:endParaRPr>
                    </a:p>
                  </a:txBody>
                  <a:tcPr marL="9525" marR="9525" marT="9525" marB="0">
                    <a:solidFill>
                      <a:schemeClr val="bg1"/>
                    </a:solidFill>
                  </a:tcPr>
                </a:tc>
              </a:tr>
              <a:tr h="576131">
                <a:tc>
                  <a:txBody>
                    <a:bodyPr/>
                    <a:lstStyle/>
                    <a:p>
                      <a:pPr algn="l" fontAlgn="t"/>
                      <a:r>
                        <a:rPr lang="en-GB" sz="1600" b="1" u="none" strike="noStrike" dirty="0">
                          <a:effectLst/>
                          <a:latin typeface="+mn-lt"/>
                        </a:rPr>
                        <a:t>Rate of ICU-associated BSI per 1,000 </a:t>
                      </a:r>
                      <a:r>
                        <a:rPr lang="en-GB" sz="1600" b="1" u="none" strike="noStrike" dirty="0" smtClean="0">
                          <a:effectLst/>
                          <a:latin typeface="+mn-lt"/>
                        </a:rPr>
                        <a:t>ICU-patient days</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b"/>
                      <a:r>
                        <a:rPr lang="en-GB" sz="1600" b="0" i="0" u="none" strike="noStrike" dirty="0">
                          <a:effectLst/>
                          <a:latin typeface="Arial"/>
                        </a:rPr>
                        <a:t>5.3</a:t>
                      </a:r>
                    </a:p>
                  </a:txBody>
                  <a:tcPr marL="9525" marR="9525" marT="9525" marB="0">
                    <a:solidFill>
                      <a:schemeClr val="bg1"/>
                    </a:solidFill>
                  </a:tcPr>
                </a:tc>
                <a:tc>
                  <a:txBody>
                    <a:bodyPr/>
                    <a:lstStyle/>
                    <a:p>
                      <a:pPr algn="ctr" fontAlgn="b"/>
                      <a:r>
                        <a:rPr lang="en-GB" sz="1600" b="0" i="0" u="none" strike="noStrike" dirty="0">
                          <a:effectLst/>
                          <a:latin typeface="Arial"/>
                        </a:rPr>
                        <a:t>1.9</a:t>
                      </a:r>
                    </a:p>
                  </a:txBody>
                  <a:tcPr marL="9525" marR="9525" marT="9525" marB="0">
                    <a:solidFill>
                      <a:schemeClr val="bg1"/>
                    </a:solidFill>
                  </a:tcPr>
                </a:tc>
                <a:tc>
                  <a:txBody>
                    <a:bodyPr/>
                    <a:lstStyle/>
                    <a:p>
                      <a:pPr algn="ctr" fontAlgn="b"/>
                      <a:r>
                        <a:rPr lang="en-GB" sz="1600" b="0" i="0" u="none" strike="noStrike" dirty="0">
                          <a:effectLst/>
                          <a:latin typeface="Arial"/>
                        </a:rPr>
                        <a:t>0.9</a:t>
                      </a:r>
                    </a:p>
                  </a:txBody>
                  <a:tcPr marL="9525" marR="9525" marT="9525" marB="0">
                    <a:solidFill>
                      <a:schemeClr val="bg1"/>
                    </a:solidFill>
                  </a:tcPr>
                </a:tc>
              </a:tr>
              <a:tr h="441479">
                <a:tc>
                  <a:txBody>
                    <a:bodyPr/>
                    <a:lstStyle/>
                    <a:p>
                      <a:pPr algn="l" fontAlgn="t"/>
                      <a:r>
                        <a:rPr lang="en-GB" sz="1600" b="1" i="0" u="none" strike="noStrike" dirty="0" smtClean="0">
                          <a:solidFill>
                            <a:srgbClr val="000000"/>
                          </a:solidFill>
                          <a:effectLst/>
                          <a:latin typeface="+mn-lt"/>
                        </a:rPr>
                        <a:t>Number of ICU-associated CVC-BSI*</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b"/>
                      <a:r>
                        <a:rPr lang="en-GB" sz="1600" b="0" i="0" u="none" strike="noStrike">
                          <a:effectLst/>
                          <a:latin typeface="Arial"/>
                        </a:rPr>
                        <a:t>192</a:t>
                      </a:r>
                    </a:p>
                  </a:txBody>
                  <a:tcPr marL="9525" marR="9525" marT="9525" marB="0">
                    <a:solidFill>
                      <a:schemeClr val="bg1"/>
                    </a:solidFill>
                  </a:tcPr>
                </a:tc>
                <a:tc>
                  <a:txBody>
                    <a:bodyPr/>
                    <a:lstStyle/>
                    <a:p>
                      <a:pPr algn="ctr" fontAlgn="b"/>
                      <a:r>
                        <a:rPr lang="en-GB" sz="1600" b="0" i="0" u="none" strike="noStrike" dirty="0">
                          <a:effectLst/>
                          <a:latin typeface="Arial"/>
                        </a:rPr>
                        <a:t>6</a:t>
                      </a:r>
                    </a:p>
                  </a:txBody>
                  <a:tcPr marL="9525" marR="9525" marT="9525" marB="0">
                    <a:solidFill>
                      <a:schemeClr val="bg1"/>
                    </a:solidFill>
                  </a:tcPr>
                </a:tc>
                <a:tc>
                  <a:txBody>
                    <a:bodyPr/>
                    <a:lstStyle/>
                    <a:p>
                      <a:pPr algn="ctr" fontAlgn="b"/>
                      <a:r>
                        <a:rPr lang="en-GB" sz="1600" b="0" i="0" u="none" strike="noStrike">
                          <a:effectLst/>
                          <a:latin typeface="Arial"/>
                        </a:rPr>
                        <a:t>10</a:t>
                      </a:r>
                    </a:p>
                  </a:txBody>
                  <a:tcPr marL="9525" marR="9525" marT="9525" marB="0">
                    <a:solidFill>
                      <a:schemeClr val="bg1"/>
                    </a:solidFill>
                  </a:tcPr>
                </a:tc>
              </a:tr>
              <a:tr h="576131">
                <a:tc>
                  <a:txBody>
                    <a:bodyPr/>
                    <a:lstStyle/>
                    <a:p>
                      <a:pPr algn="l" fontAlgn="t"/>
                      <a:r>
                        <a:rPr lang="en-GB" sz="1600" b="1" u="none" strike="noStrike" dirty="0">
                          <a:effectLst/>
                          <a:latin typeface="+mn-lt"/>
                        </a:rPr>
                        <a:t>Number of CVC days, amongst patients in the </a:t>
                      </a:r>
                      <a:r>
                        <a:rPr lang="en-GB" sz="1600" b="1" u="none" strike="noStrike" dirty="0" smtClean="0">
                          <a:effectLst/>
                          <a:latin typeface="+mn-lt"/>
                        </a:rPr>
                        <a:t>ICU &gt;</a:t>
                      </a:r>
                      <a:r>
                        <a:rPr lang="en-GB" sz="1600" b="1" u="none" strike="noStrike" dirty="0">
                          <a:effectLst/>
                          <a:latin typeface="+mn-lt"/>
                        </a:rPr>
                        <a:t>2 days</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b"/>
                      <a:r>
                        <a:rPr lang="en-GB" sz="1600" b="0" i="0" u="none" strike="noStrike" dirty="0" smtClean="0">
                          <a:effectLst/>
                          <a:latin typeface="Arial"/>
                        </a:rPr>
                        <a:t>79,313</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5,589</a:t>
                      </a:r>
                      <a:endParaRPr lang="en-GB" sz="1600" b="0" i="0" u="none" strike="noStrike" dirty="0">
                        <a:effectLst/>
                        <a:latin typeface="Arial"/>
                      </a:endParaRPr>
                    </a:p>
                  </a:txBody>
                  <a:tcPr marL="9525" marR="9525" marT="9525" marB="0">
                    <a:solidFill>
                      <a:schemeClr val="bg1"/>
                    </a:solidFill>
                  </a:tcPr>
                </a:tc>
                <a:tc>
                  <a:txBody>
                    <a:bodyPr/>
                    <a:lstStyle/>
                    <a:p>
                      <a:pPr algn="ctr" fontAlgn="b"/>
                      <a:r>
                        <a:rPr lang="en-GB" sz="1600" b="0" i="0" u="none" strike="noStrike" dirty="0" smtClean="0">
                          <a:effectLst/>
                          <a:latin typeface="Arial"/>
                        </a:rPr>
                        <a:t>4,672</a:t>
                      </a:r>
                      <a:endParaRPr lang="en-GB" sz="1600" b="0" i="0" u="none" strike="noStrike" dirty="0">
                        <a:effectLst/>
                        <a:latin typeface="Arial"/>
                      </a:endParaRPr>
                    </a:p>
                  </a:txBody>
                  <a:tcPr marL="9525" marR="9525" marT="9525" marB="0">
                    <a:solidFill>
                      <a:schemeClr val="bg1"/>
                    </a:solidFill>
                  </a:tcPr>
                </a:tc>
              </a:tr>
              <a:tr h="293584">
                <a:tc>
                  <a:txBody>
                    <a:bodyPr/>
                    <a:lstStyle/>
                    <a:p>
                      <a:pPr algn="l" fontAlgn="t"/>
                      <a:r>
                        <a:rPr lang="en-GB" sz="1600" b="1" i="0" u="none" strike="noStrike" dirty="0" smtClean="0">
                          <a:solidFill>
                            <a:srgbClr val="000000"/>
                          </a:solidFill>
                          <a:effectLst/>
                          <a:latin typeface="+mn-lt"/>
                        </a:rPr>
                        <a:t>Rate of ICU-associated CVC-BSI</a:t>
                      </a:r>
                      <a:endParaRPr lang="en-GB" sz="1600" b="1" i="0" u="none" strike="noStrike" dirty="0">
                        <a:solidFill>
                          <a:srgbClr val="000000"/>
                        </a:solidFill>
                        <a:effectLst/>
                        <a:latin typeface="+mn-lt"/>
                      </a:endParaRPr>
                    </a:p>
                  </a:txBody>
                  <a:tcPr marL="9525" marR="9525" marT="9525" marB="0">
                    <a:solidFill>
                      <a:schemeClr val="bg1"/>
                    </a:solidFill>
                  </a:tcPr>
                </a:tc>
                <a:tc>
                  <a:txBody>
                    <a:bodyPr/>
                    <a:lstStyle/>
                    <a:p>
                      <a:pPr algn="ctr" fontAlgn="t"/>
                      <a:r>
                        <a:rPr lang="en-GB" sz="1600" b="0" i="0" u="none" strike="noStrike" dirty="0" smtClean="0">
                          <a:solidFill>
                            <a:srgbClr val="000000"/>
                          </a:solidFill>
                          <a:effectLst/>
                          <a:latin typeface="Arial"/>
                        </a:rPr>
                        <a:t>2.4</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b="0" i="0" u="none" strike="noStrike" dirty="0" smtClean="0">
                          <a:solidFill>
                            <a:srgbClr val="000000"/>
                          </a:solidFill>
                          <a:effectLst/>
                          <a:latin typeface="Arial"/>
                        </a:rPr>
                        <a:t>1.1</a:t>
                      </a:r>
                      <a:endParaRPr lang="en-GB" sz="1600" b="0" i="0" u="none" strike="noStrike" dirty="0">
                        <a:solidFill>
                          <a:srgbClr val="000000"/>
                        </a:solidFill>
                        <a:effectLst/>
                        <a:latin typeface="Arial"/>
                      </a:endParaRPr>
                    </a:p>
                  </a:txBody>
                  <a:tcPr marL="9525" marR="9525" marT="9525" marB="0">
                    <a:solidFill>
                      <a:schemeClr val="bg1"/>
                    </a:solidFill>
                  </a:tcPr>
                </a:tc>
                <a:tc>
                  <a:txBody>
                    <a:bodyPr/>
                    <a:lstStyle/>
                    <a:p>
                      <a:pPr algn="ctr" fontAlgn="t"/>
                      <a:r>
                        <a:rPr lang="en-GB" sz="1600" b="0" i="0" u="none" strike="noStrike" dirty="0" smtClean="0">
                          <a:solidFill>
                            <a:srgbClr val="000000"/>
                          </a:solidFill>
                          <a:effectLst/>
                          <a:latin typeface="Arial"/>
                        </a:rPr>
                        <a:t>2.1</a:t>
                      </a:r>
                      <a:endParaRPr lang="en-GB" sz="1600" b="0" i="0" u="none" strike="noStrike" dirty="0">
                        <a:solidFill>
                          <a:srgbClr val="000000"/>
                        </a:solidFill>
                        <a:effectLst/>
                        <a:latin typeface="Arial"/>
                      </a:endParaRPr>
                    </a:p>
                  </a:txBody>
                  <a:tcPr marL="9525" marR="9525" marT="9525" marB="0">
                    <a:solidFill>
                      <a:schemeClr val="bg1"/>
                    </a:solidFill>
                  </a:tcPr>
                </a:tc>
              </a:tr>
              <a:tr h="293584">
                <a:tc>
                  <a:txBody>
                    <a:bodyPr/>
                    <a:lstStyle/>
                    <a:p>
                      <a:pPr algn="l" fontAlgn="t"/>
                      <a:r>
                        <a:rPr lang="en-GB" sz="1600" b="1" u="none" strike="noStrike" dirty="0">
                          <a:solidFill>
                            <a:schemeClr val="bg1"/>
                          </a:solidFill>
                          <a:effectLst/>
                          <a:latin typeface="+mn-lt"/>
                        </a:rPr>
                        <a:t>CVC </a:t>
                      </a:r>
                      <a:r>
                        <a:rPr lang="en-GB" sz="1600" b="1" u="none" strike="noStrike" dirty="0" smtClean="0">
                          <a:solidFill>
                            <a:schemeClr val="bg1"/>
                          </a:solidFill>
                          <a:effectLst/>
                          <a:latin typeface="+mn-lt"/>
                        </a:rPr>
                        <a:t>utilisation</a:t>
                      </a:r>
                      <a:endParaRPr lang="en-GB" sz="1600" b="1" i="0" u="none" strike="noStrike" dirty="0">
                        <a:solidFill>
                          <a:schemeClr val="bg1"/>
                        </a:solidFill>
                        <a:effectLst/>
                        <a:latin typeface="+mn-lt"/>
                      </a:endParaRPr>
                    </a:p>
                  </a:txBody>
                  <a:tcPr marL="9525" marR="9525" marT="9525" marB="0">
                    <a:lnB w="12700" cap="flat" cmpd="sng" algn="ctr">
                      <a:solidFill>
                        <a:schemeClr val="tx1"/>
                      </a:solidFill>
                      <a:prstDash val="solid"/>
                      <a:round/>
                      <a:headEnd type="none" w="med" len="med"/>
                      <a:tailEnd type="none" w="med" len="med"/>
                    </a:lnB>
                    <a:solidFill>
                      <a:srgbClr val="00AE9E"/>
                    </a:solidFill>
                  </a:tcPr>
                </a:tc>
                <a:tc>
                  <a:txBody>
                    <a:bodyPr/>
                    <a:lstStyle/>
                    <a:p>
                      <a:pPr algn="ctr" fontAlgn="t"/>
                      <a:r>
                        <a:rPr lang="en-GB" sz="1600" b="1" u="none" strike="noStrike" dirty="0" smtClean="0">
                          <a:solidFill>
                            <a:schemeClr val="bg1"/>
                          </a:solidFill>
                          <a:effectLst/>
                        </a:rPr>
                        <a:t>61.0</a:t>
                      </a:r>
                      <a:endParaRPr lang="en-GB" sz="1600" b="1" i="0" u="none" strike="noStrike" dirty="0">
                        <a:solidFill>
                          <a:schemeClr val="bg1"/>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rgbClr val="00AE9E"/>
                    </a:solidFill>
                  </a:tcPr>
                </a:tc>
                <a:tc>
                  <a:txBody>
                    <a:bodyPr/>
                    <a:lstStyle/>
                    <a:p>
                      <a:pPr algn="ctr" fontAlgn="t"/>
                      <a:r>
                        <a:rPr lang="en-GB" sz="1600" b="1" u="none" strike="noStrike" dirty="0" smtClean="0">
                          <a:solidFill>
                            <a:schemeClr val="bg1"/>
                          </a:solidFill>
                          <a:effectLst/>
                        </a:rPr>
                        <a:t>57.1</a:t>
                      </a:r>
                      <a:endParaRPr lang="en-GB" sz="1600" b="1" i="0" u="none" strike="noStrike" dirty="0">
                        <a:solidFill>
                          <a:schemeClr val="bg1"/>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rgbClr val="00AE9E"/>
                    </a:solidFill>
                  </a:tcPr>
                </a:tc>
                <a:tc>
                  <a:txBody>
                    <a:bodyPr/>
                    <a:lstStyle/>
                    <a:p>
                      <a:pPr algn="ctr" fontAlgn="t"/>
                      <a:r>
                        <a:rPr lang="en-GB" sz="1600" b="1" u="none" strike="noStrike" dirty="0" smtClean="0">
                          <a:solidFill>
                            <a:schemeClr val="bg1"/>
                          </a:solidFill>
                          <a:effectLst/>
                        </a:rPr>
                        <a:t>23.3</a:t>
                      </a:r>
                      <a:endParaRPr lang="en-GB" sz="1600" b="1" i="0" u="none" strike="noStrike" dirty="0">
                        <a:solidFill>
                          <a:schemeClr val="bg1"/>
                        </a:solidFill>
                        <a:effectLst/>
                        <a:latin typeface="Arial"/>
                      </a:endParaRPr>
                    </a:p>
                  </a:txBody>
                  <a:tcPr marL="9525" marR="9525" marT="9525" marB="0">
                    <a:lnB w="12700" cap="flat" cmpd="sng" algn="ctr">
                      <a:solidFill>
                        <a:schemeClr val="tx1"/>
                      </a:solidFill>
                      <a:prstDash val="solid"/>
                      <a:round/>
                      <a:headEnd type="none" w="med" len="med"/>
                      <a:tailEnd type="none" w="med" len="med"/>
                    </a:lnB>
                    <a:solidFill>
                      <a:srgbClr val="00AE9E"/>
                    </a:solidFill>
                  </a:tcPr>
                </a:tc>
              </a:tr>
            </a:tbl>
          </a:graphicData>
        </a:graphic>
      </p:graphicFrame>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14" name="Picture 13"/>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5" name="Rectangle 14"/>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16" name="Rectangle 15"/>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17" name="Rectangle 16"/>
          <p:cNvSpPr/>
          <p:nvPr/>
        </p:nvSpPr>
        <p:spPr>
          <a:xfrm>
            <a:off x="3916651"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Results</a:t>
            </a:r>
            <a:endParaRPr lang="en-GB" sz="1100" b="1" dirty="0">
              <a:solidFill>
                <a:schemeClr val="bg1"/>
              </a:solidFill>
            </a:endParaRPr>
          </a:p>
        </p:txBody>
      </p:sp>
      <p:sp>
        <p:nvSpPr>
          <p:cNvPr id="21" name="Title 1"/>
          <p:cNvSpPr>
            <a:spLocks noGrp="1"/>
          </p:cNvSpPr>
          <p:nvPr>
            <p:ph type="title"/>
          </p:nvPr>
        </p:nvSpPr>
        <p:spPr>
          <a:xfrm>
            <a:off x="522188" y="754093"/>
            <a:ext cx="8028000" cy="648072"/>
          </a:xfrm>
        </p:spPr>
        <p:txBody>
          <a:bodyPr>
            <a:normAutofit fontScale="90000"/>
          </a:bodyPr>
          <a:lstStyle/>
          <a:p>
            <a:r>
              <a:rPr lang="en-GB" dirty="0"/>
              <a:t>Sentinel BSI surveillance programme </a:t>
            </a:r>
            <a:r>
              <a:rPr lang="en-GB" dirty="0" smtClean="0"/>
              <a:t>results, </a:t>
            </a:r>
            <a:r>
              <a:rPr lang="en-GB" dirty="0">
                <a:solidFill>
                  <a:schemeClr val="bg2"/>
                </a:solidFill>
              </a:rPr>
              <a:t>1 May 2016 – 31 July 2017</a:t>
            </a:r>
          </a:p>
        </p:txBody>
      </p:sp>
      <p:sp>
        <p:nvSpPr>
          <p:cNvPr id="22" name="Rectangle 21"/>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23" name="Rectangle 22"/>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24" name="Rectangle 23"/>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9" name="Content Placeholder 2"/>
          <p:cNvSpPr txBox="1">
            <a:spLocks/>
          </p:cNvSpPr>
          <p:nvPr/>
        </p:nvSpPr>
        <p:spPr bwMode="auto">
          <a:xfrm>
            <a:off x="107504" y="6309320"/>
            <a:ext cx="8028000" cy="2880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Font typeface="Arial" pitchFamily="84" charset="0"/>
              <a:buNone/>
            </a:pPr>
            <a:r>
              <a:rPr lang="en-GB" sz="1800" dirty="0" smtClean="0">
                <a:solidFill>
                  <a:schemeClr val="bg1"/>
                </a:solidFill>
              </a:rPr>
              <a:t>*</a:t>
            </a:r>
            <a:r>
              <a:rPr lang="en-GB" sz="1200" dirty="0" smtClean="0">
                <a:solidFill>
                  <a:schemeClr val="bg1"/>
                </a:solidFill>
              </a:rPr>
              <a:t>Including only numerator data from units who provided denominator data</a:t>
            </a:r>
            <a:endParaRPr lang="en-GB" sz="1800" dirty="0">
              <a:solidFill>
                <a:schemeClr val="bg1"/>
              </a:solidFill>
            </a:endParaRPr>
          </a:p>
        </p:txBody>
      </p:sp>
    </p:spTree>
    <p:extLst>
      <p:ext uri="{BB962C8B-B14F-4D97-AF65-F5344CB8AC3E}">
        <p14:creationId xmlns:p14="http://schemas.microsoft.com/office/powerpoint/2010/main" val="3903292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r>
              <a:rPr lang="en-GB" dirty="0" smtClean="0"/>
              <a:t>England-wide study to reduce blood stream infections (BSIs) from central venous catheters (CVC)</a:t>
            </a:r>
          </a:p>
          <a:p>
            <a:pPr lvl="2"/>
            <a:r>
              <a:rPr lang="en-GB" dirty="0" smtClean="0"/>
              <a:t>Three components:</a:t>
            </a:r>
          </a:p>
          <a:p>
            <a:pPr marL="777875" lvl="3" indent="-342900">
              <a:buFont typeface="+mj-lt"/>
              <a:buAutoNum type="arabicPeriod"/>
            </a:pPr>
            <a:r>
              <a:rPr lang="en-GB" dirty="0" smtClean="0"/>
              <a:t>Technical interventions (evidence-based measures for reducing risk of CVC-BSIs)</a:t>
            </a:r>
          </a:p>
          <a:p>
            <a:pPr marL="777875" lvl="3" indent="-342900">
              <a:buFont typeface="+mj-lt"/>
              <a:buAutoNum type="arabicPeriod"/>
            </a:pPr>
            <a:r>
              <a:rPr lang="en-GB" dirty="0" smtClean="0"/>
              <a:t>Non-technical interventions (behaviour change in culture and systems)</a:t>
            </a:r>
          </a:p>
          <a:p>
            <a:pPr marL="777875" lvl="3" indent="-342900">
              <a:buFont typeface="+mj-lt"/>
              <a:buAutoNum type="arabicPeriod"/>
            </a:pPr>
            <a:r>
              <a:rPr lang="en-GB" dirty="0" smtClean="0"/>
              <a:t>Establishing standardised national reporting system for CVC-BSIs</a:t>
            </a:r>
          </a:p>
          <a:p>
            <a:pPr lvl="2"/>
            <a:r>
              <a:rPr lang="en-GB" dirty="0" smtClean="0"/>
              <a:t>2-year, 4-cluster, prospective stepped-wedge, interventional, non-randomised study in 196 adult and 19 paediatric ICUs</a:t>
            </a:r>
          </a:p>
          <a:p>
            <a:pPr lvl="2"/>
            <a:r>
              <a:rPr lang="en-GB" b="1" dirty="0" smtClean="0"/>
              <a:t>Rates of CVC-BSIs declined from first quarter to last quarter of the study (adults: 3.7 to 1.48 CVC-BSIs/1,000 CVC-days)</a:t>
            </a:r>
          </a:p>
          <a:p>
            <a:pPr marL="0" lvl="2" indent="0" algn="ctr">
              <a:buNone/>
            </a:pPr>
            <a:r>
              <a:rPr lang="en-GB" b="1" dirty="0" smtClean="0">
                <a:solidFill>
                  <a:schemeClr val="bg2"/>
                </a:solidFill>
              </a:rPr>
              <a:t>HOWEVER among adults, each cluster that joined study had similar pre-entry CVC-BSI rates to post-interventional rates of clusters already in </a:t>
            </a:r>
            <a:r>
              <a:rPr lang="en-GB" b="1" dirty="0">
                <a:solidFill>
                  <a:schemeClr val="bg2"/>
                </a:solidFill>
              </a:rPr>
              <a:t>study AND pre-ICU CVC-BSIs declined at the same rate as ICU-acquired CVC-BSIs, indicating a system-wide </a:t>
            </a:r>
            <a:r>
              <a:rPr lang="en-GB" b="1" dirty="0" smtClean="0">
                <a:solidFill>
                  <a:schemeClr val="bg2"/>
                </a:solidFill>
              </a:rPr>
              <a:t>phenomenon</a:t>
            </a:r>
            <a:endParaRPr lang="en-GB" b="1" dirty="0">
              <a:solidFill>
                <a:schemeClr val="bg2"/>
              </a:solidFill>
            </a:endParaRPr>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3" name="Title 1"/>
          <p:cNvSpPr>
            <a:spLocks noGrp="1"/>
          </p:cNvSpPr>
          <p:nvPr>
            <p:ph type="title"/>
          </p:nvPr>
        </p:nvSpPr>
        <p:spPr>
          <a:xfrm>
            <a:off x="522188" y="754093"/>
            <a:ext cx="8028000" cy="648072"/>
          </a:xfrm>
        </p:spPr>
        <p:txBody>
          <a:bodyPr>
            <a:normAutofit/>
          </a:bodyPr>
          <a:lstStyle/>
          <a:p>
            <a:r>
              <a:rPr lang="en-GB" dirty="0" smtClean="0"/>
              <a:t>Background: Matching Michigan </a:t>
            </a:r>
            <a:endParaRPr lang="en-GB" dirty="0"/>
          </a:p>
        </p:txBody>
      </p:sp>
      <p:sp>
        <p:nvSpPr>
          <p:cNvPr id="14" name="Rectangle 13"/>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5" name="Rectangle 14"/>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6" name="Rectangle 15"/>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7" name="Rectangle 16"/>
          <p:cNvSpPr/>
          <p:nvPr/>
        </p:nvSpPr>
        <p:spPr>
          <a:xfrm>
            <a:off x="1243735"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Background</a:t>
            </a:r>
            <a:endParaRPr lang="en-GB" sz="1100" b="1" dirty="0">
              <a:solidFill>
                <a:schemeClr val="bg1"/>
              </a:solidFill>
            </a:endParaRPr>
          </a:p>
        </p:txBody>
      </p:sp>
      <p:sp>
        <p:nvSpPr>
          <p:cNvPr id="18" name="Rectangle 1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a:solidFill>
                  <a:schemeClr val="bg1"/>
                </a:solidFill>
              </a:rPr>
              <a:t>Development of surveillance</a:t>
            </a:r>
          </a:p>
        </p:txBody>
      </p:sp>
      <p:sp>
        <p:nvSpPr>
          <p:cNvPr id="19" name="Rectangle 1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Tree>
    <p:extLst>
      <p:ext uri="{BB962C8B-B14F-4D97-AF65-F5344CB8AC3E}">
        <p14:creationId xmlns:p14="http://schemas.microsoft.com/office/powerpoint/2010/main" val="22665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2204864"/>
            <a:ext cx="8028000" cy="3384376"/>
          </a:xfrm>
        </p:spPr>
        <p:txBody>
          <a:bodyPr/>
          <a:lstStyle/>
          <a:p>
            <a:pPr lvl="2"/>
            <a:r>
              <a:rPr lang="en-GB" sz="2800" dirty="0" smtClean="0"/>
              <a:t>Survey to be sent out to Trusts for feedback on:</a:t>
            </a:r>
          </a:p>
          <a:p>
            <a:pPr lvl="3"/>
            <a:r>
              <a:rPr lang="en-GB" sz="2400" b="1" dirty="0">
                <a:solidFill>
                  <a:srgbClr val="FF0000"/>
                </a:solidFill>
              </a:rPr>
              <a:t>Blockers and facilitators </a:t>
            </a:r>
            <a:r>
              <a:rPr lang="en-GB" sz="2400" dirty="0"/>
              <a:t>for participating in the surveillance scheme</a:t>
            </a:r>
          </a:p>
          <a:p>
            <a:pPr lvl="3"/>
            <a:r>
              <a:rPr lang="en-GB" sz="2400" dirty="0" smtClean="0"/>
              <a:t>Ease of contributing to sentinel surveillance scheme</a:t>
            </a:r>
          </a:p>
          <a:p>
            <a:pPr lvl="3"/>
            <a:r>
              <a:rPr lang="en-GB" sz="2400" dirty="0" smtClean="0"/>
              <a:t>Value of surveillance </a:t>
            </a:r>
            <a:r>
              <a:rPr lang="en-GB" sz="2400" dirty="0"/>
              <a:t>sentinel </a:t>
            </a:r>
            <a:r>
              <a:rPr lang="en-GB" sz="2400" dirty="0" smtClean="0"/>
              <a:t>scheme</a:t>
            </a:r>
          </a:p>
          <a:p>
            <a:pPr lvl="3"/>
            <a:r>
              <a:rPr lang="en-GB" sz="2400" dirty="0" smtClean="0"/>
              <a:t>Content of offline reports</a:t>
            </a:r>
          </a:p>
          <a:p>
            <a:pPr lvl="4"/>
            <a:endParaRPr lang="en-GB" sz="2000"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Next steps</a:t>
            </a:r>
            <a:endParaRPr lang="en-GB" sz="1100" b="1" dirty="0">
              <a:solidFill>
                <a:schemeClr val="bg1"/>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3" name="Title 1"/>
          <p:cNvSpPr>
            <a:spLocks noGrp="1"/>
          </p:cNvSpPr>
          <p:nvPr>
            <p:ph type="title"/>
          </p:nvPr>
        </p:nvSpPr>
        <p:spPr>
          <a:xfrm>
            <a:off x="522188" y="754093"/>
            <a:ext cx="8028000" cy="1211570"/>
          </a:xfrm>
        </p:spPr>
        <p:txBody>
          <a:bodyPr>
            <a:normAutofit fontScale="90000"/>
          </a:bodyPr>
          <a:lstStyle/>
          <a:p>
            <a:r>
              <a:rPr lang="en-GB" dirty="0"/>
              <a:t>Sentinel BSI surveillance programme </a:t>
            </a:r>
            <a:r>
              <a:rPr lang="en-GB" dirty="0" smtClean="0"/>
              <a:t>– </a:t>
            </a:r>
            <a:r>
              <a:rPr lang="en-GB" dirty="0" smtClean="0">
                <a:solidFill>
                  <a:srgbClr val="FF0000"/>
                </a:solidFill>
              </a:rPr>
              <a:t>User Feedback</a:t>
            </a:r>
            <a:endParaRPr lang="en-GB" dirty="0">
              <a:solidFill>
                <a:schemeClr val="bg2"/>
              </a:solidFill>
            </a:endParaRPr>
          </a:p>
        </p:txBody>
      </p:sp>
    </p:spTree>
    <p:extLst>
      <p:ext uri="{BB962C8B-B14F-4D97-AF65-F5344CB8AC3E}">
        <p14:creationId xmlns:p14="http://schemas.microsoft.com/office/powerpoint/2010/main" val="1762114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001689"/>
            <a:ext cx="8262472" cy="4235623"/>
          </a:xfrm>
        </p:spPr>
        <p:txBody>
          <a:bodyPr/>
          <a:lstStyle/>
          <a:p>
            <a:pPr lvl="2"/>
            <a:r>
              <a:rPr lang="en-GB" sz="2000" b="1" dirty="0">
                <a:solidFill>
                  <a:srgbClr val="FF0000"/>
                </a:solidFill>
              </a:rPr>
              <a:t>N</a:t>
            </a:r>
            <a:r>
              <a:rPr lang="en-GB" sz="2000" b="1" dirty="0" smtClean="0">
                <a:solidFill>
                  <a:srgbClr val="FF0000"/>
                </a:solidFill>
              </a:rPr>
              <a:t>ew features:</a:t>
            </a:r>
          </a:p>
          <a:p>
            <a:pPr marL="723900" lvl="3" indent="-285750"/>
            <a:r>
              <a:rPr lang="en-GB" sz="1800" dirty="0" smtClean="0"/>
              <a:t>Migration of data from previous system</a:t>
            </a:r>
          </a:p>
          <a:p>
            <a:pPr marL="723900" lvl="3" indent="-285750"/>
            <a:r>
              <a:rPr lang="en-GB" sz="1800" dirty="0" smtClean="0"/>
              <a:t>Data </a:t>
            </a:r>
            <a:r>
              <a:rPr lang="en-GB" sz="1800" dirty="0"/>
              <a:t>upload wizard – allowing all data for a month to be batch uploaded for a specific unit </a:t>
            </a:r>
          </a:p>
          <a:p>
            <a:pPr marL="723900" lvl="3" indent="-285750"/>
            <a:r>
              <a:rPr lang="en-GB" sz="1800" dirty="0" smtClean="0"/>
              <a:t>Live on-demand reporting features available</a:t>
            </a:r>
          </a:p>
          <a:p>
            <a:pPr marL="1171575" lvl="4" indent="-285750"/>
            <a:r>
              <a:rPr lang="en-GB" sz="1600" dirty="0" smtClean="0"/>
              <a:t>Tabular and graphic</a:t>
            </a:r>
          </a:p>
          <a:p>
            <a:pPr marL="1171575" lvl="4" indent="-285750"/>
            <a:r>
              <a:rPr lang="en-GB" sz="1600" dirty="0"/>
              <a:t>Counts and </a:t>
            </a:r>
            <a:r>
              <a:rPr lang="en-GB" sz="1600" dirty="0" smtClean="0"/>
              <a:t>rates</a:t>
            </a:r>
          </a:p>
          <a:p>
            <a:pPr marL="1171575" lvl="4" indent="-285750"/>
            <a:r>
              <a:rPr lang="en-GB" sz="1600" dirty="0" smtClean="0"/>
              <a:t>Device utilisation rates</a:t>
            </a:r>
          </a:p>
          <a:p>
            <a:pPr marL="1171575" lvl="4" indent="-285750"/>
            <a:r>
              <a:rPr lang="en-GB" sz="1600" dirty="0" smtClean="0"/>
              <a:t>Data can be stratified by a variety of user-selected parameters</a:t>
            </a:r>
          </a:p>
          <a:p>
            <a:pPr marL="1171575" lvl="4" indent="-285750"/>
            <a:r>
              <a:rPr lang="en-GB" sz="1600" dirty="0" smtClean="0"/>
              <a:t>Aggregate-level so can look at data from all units and also for sub-national and national groups</a:t>
            </a:r>
            <a:endParaRPr lang="en-GB" sz="1600" dirty="0"/>
          </a:p>
          <a:p>
            <a:pPr marL="1171575" lvl="4" indent="-285750"/>
            <a:r>
              <a:rPr lang="en-GB" sz="1600" dirty="0" smtClean="0"/>
              <a:t>Exported as multiple different file types</a:t>
            </a:r>
          </a:p>
          <a:p>
            <a:pPr lvl="4"/>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Next steps</a:t>
            </a:r>
            <a:endParaRPr lang="en-GB" sz="1100" b="1" dirty="0">
              <a:solidFill>
                <a:schemeClr val="bg1"/>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3" name="Title 1"/>
          <p:cNvSpPr>
            <a:spLocks noGrp="1"/>
          </p:cNvSpPr>
          <p:nvPr>
            <p:ph type="title"/>
          </p:nvPr>
        </p:nvSpPr>
        <p:spPr>
          <a:xfrm>
            <a:off x="522188" y="754093"/>
            <a:ext cx="8028000" cy="648072"/>
          </a:xfrm>
        </p:spPr>
        <p:txBody>
          <a:bodyPr>
            <a:normAutofit fontScale="90000"/>
          </a:bodyPr>
          <a:lstStyle/>
          <a:p>
            <a:r>
              <a:rPr lang="en-GB" dirty="0" smtClean="0"/>
              <a:t>National BSI </a:t>
            </a:r>
            <a:r>
              <a:rPr lang="en-GB" dirty="0"/>
              <a:t>surveillance </a:t>
            </a:r>
            <a:r>
              <a:rPr lang="en-GB" dirty="0" smtClean="0"/>
              <a:t>programme – </a:t>
            </a:r>
            <a:r>
              <a:rPr lang="en-GB" dirty="0" smtClean="0">
                <a:solidFill>
                  <a:schemeClr val="bg2"/>
                </a:solidFill>
              </a:rPr>
              <a:t>New Data Capture System 2018</a:t>
            </a:r>
            <a:endParaRPr lang="en-GB" dirty="0">
              <a:solidFill>
                <a:schemeClr val="bg2"/>
              </a:solidFill>
            </a:endParaRPr>
          </a:p>
        </p:txBody>
      </p:sp>
    </p:spTree>
    <p:extLst>
      <p:ext uri="{BB962C8B-B14F-4D97-AF65-F5344CB8AC3E}">
        <p14:creationId xmlns:p14="http://schemas.microsoft.com/office/powerpoint/2010/main" val="3095370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sp>
        <p:nvSpPr>
          <p:cNvPr id="16" name="Rectangle 15"/>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17" name="Rectangle 16"/>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18" name="Rectangle 17"/>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9" name="Rectangle 18"/>
          <p:cNvSpPr/>
          <p:nvPr/>
        </p:nvSpPr>
        <p:spPr>
          <a:xfrm>
            <a:off x="5251766"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Next steps</a:t>
            </a:r>
            <a:endParaRPr lang="en-GB" sz="1100" b="1" dirty="0">
              <a:solidFill>
                <a:schemeClr val="bg1"/>
              </a:solidFill>
            </a:endParaRPr>
          </a:p>
        </p:txBody>
      </p:sp>
      <p:sp>
        <p:nvSpPr>
          <p:cNvPr id="20" name="Rectangle 19"/>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21" name="Rectangle 20"/>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 y="569193"/>
            <a:ext cx="9226974" cy="628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noChangeArrowheads="1"/>
          </p:cNvPicPr>
          <p:nvPr/>
        </p:nvPicPr>
        <p:blipFill>
          <a:blip r:embed="rId4" cstate="print"/>
          <a:srcRect/>
          <a:stretch>
            <a:fillRect/>
          </a:stretch>
        </p:blipFill>
        <p:spPr bwMode="auto">
          <a:xfrm>
            <a:off x="0" y="8620"/>
            <a:ext cx="1021551" cy="692696"/>
          </a:xfrm>
          <a:prstGeom prst="rect">
            <a:avLst/>
          </a:prstGeom>
          <a:noFill/>
          <a:ln w="9525">
            <a:noFill/>
            <a:miter lim="800000"/>
            <a:headEnd/>
            <a:tailEnd/>
          </a:ln>
        </p:spPr>
      </p:pic>
      <p:sp>
        <p:nvSpPr>
          <p:cNvPr id="24" name="TextBox 23"/>
          <p:cNvSpPr txBox="1"/>
          <p:nvPr/>
        </p:nvSpPr>
        <p:spPr>
          <a:xfrm>
            <a:off x="7708195" y="1916832"/>
            <a:ext cx="1368152" cy="954107"/>
          </a:xfrm>
          <a:prstGeom prst="rect">
            <a:avLst/>
          </a:prstGeom>
          <a:noFill/>
          <a:ln>
            <a:solidFill>
              <a:schemeClr val="bg1">
                <a:lumMod val="65000"/>
              </a:schemeClr>
            </a:solidFill>
          </a:ln>
        </p:spPr>
        <p:txBody>
          <a:bodyPr wrap="square" rtlCol="0">
            <a:spAutoFit/>
          </a:bodyPr>
          <a:lstStyle/>
          <a:p>
            <a:pPr algn="ctr"/>
            <a:r>
              <a:rPr lang="en-GB" sz="1400" b="1" dirty="0" smtClean="0">
                <a:solidFill>
                  <a:srgbClr val="FF0000"/>
                </a:solidFill>
              </a:rPr>
              <a:t>Filters to change data </a:t>
            </a:r>
            <a:r>
              <a:rPr lang="en-GB" sz="1400" b="1" dirty="0" smtClean="0"/>
              <a:t>you want in report</a:t>
            </a:r>
            <a:endParaRPr lang="en-GB" sz="1400" b="1" dirty="0"/>
          </a:p>
        </p:txBody>
      </p:sp>
      <p:sp>
        <p:nvSpPr>
          <p:cNvPr id="10" name="Rectangle 9"/>
          <p:cNvSpPr/>
          <p:nvPr/>
        </p:nvSpPr>
        <p:spPr>
          <a:xfrm>
            <a:off x="3116" y="4139173"/>
            <a:ext cx="9226974" cy="2718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7708195" y="3140968"/>
            <a:ext cx="1368152" cy="1384995"/>
          </a:xfrm>
          <a:prstGeom prst="rect">
            <a:avLst/>
          </a:prstGeom>
          <a:solidFill>
            <a:schemeClr val="bg1"/>
          </a:solidFill>
          <a:ln>
            <a:solidFill>
              <a:schemeClr val="bg1">
                <a:lumMod val="65000"/>
              </a:schemeClr>
            </a:solidFill>
          </a:ln>
        </p:spPr>
        <p:txBody>
          <a:bodyPr wrap="square" rtlCol="0">
            <a:spAutoFit/>
          </a:bodyPr>
          <a:lstStyle/>
          <a:p>
            <a:pPr algn="ctr"/>
            <a:r>
              <a:rPr lang="en-GB" sz="1400" b="1" dirty="0" smtClean="0"/>
              <a:t>Ability to </a:t>
            </a:r>
            <a:r>
              <a:rPr lang="en-GB" sz="1400" b="1" dirty="0" smtClean="0">
                <a:solidFill>
                  <a:srgbClr val="FF0000"/>
                </a:solidFill>
              </a:rPr>
              <a:t>export output </a:t>
            </a:r>
            <a:r>
              <a:rPr lang="en-GB" sz="1400" b="1" dirty="0" smtClean="0"/>
              <a:t>as a .csv, Excel file, Word file or PDF</a:t>
            </a:r>
            <a:endParaRPr lang="en-GB" sz="1400" b="1" dirty="0"/>
          </a:p>
        </p:txBody>
      </p:sp>
      <p:cxnSp>
        <p:nvCxnSpPr>
          <p:cNvPr id="40" name="Straight Arrow Connector 39"/>
          <p:cNvCxnSpPr/>
          <p:nvPr/>
        </p:nvCxnSpPr>
        <p:spPr>
          <a:xfrm flipH="1">
            <a:off x="4756968" y="3833464"/>
            <a:ext cx="2951227" cy="305709"/>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a:off x="6588224" y="1484784"/>
            <a:ext cx="1008112" cy="2348681"/>
          </a:xfrm>
          <a:prstGeom prst="rightBrace">
            <a:avLst/>
          </a:prstGeom>
          <a:ln w="19050">
            <a:solidFill>
              <a:srgbClr val="00AE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5" name="Straight Arrow Connector 24"/>
          <p:cNvCxnSpPr/>
          <p:nvPr/>
        </p:nvCxnSpPr>
        <p:spPr>
          <a:xfrm flipH="1">
            <a:off x="6948264" y="5237911"/>
            <a:ext cx="805986" cy="711369"/>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708195" y="4653136"/>
            <a:ext cx="1368152" cy="1169551"/>
          </a:xfrm>
          <a:prstGeom prst="rect">
            <a:avLst/>
          </a:prstGeom>
          <a:solidFill>
            <a:schemeClr val="bg1"/>
          </a:solidFill>
          <a:ln>
            <a:solidFill>
              <a:schemeClr val="bg1">
                <a:lumMod val="65000"/>
              </a:schemeClr>
            </a:solidFill>
          </a:ln>
        </p:spPr>
        <p:txBody>
          <a:bodyPr wrap="square" rtlCol="0">
            <a:spAutoFit/>
          </a:bodyPr>
          <a:lstStyle/>
          <a:p>
            <a:pPr algn="ctr"/>
            <a:r>
              <a:rPr lang="en-GB" sz="1400" b="1" dirty="0" smtClean="0">
                <a:solidFill>
                  <a:srgbClr val="FF0000"/>
                </a:solidFill>
              </a:rPr>
              <a:t>On-screen output </a:t>
            </a:r>
            <a:r>
              <a:rPr lang="en-GB" sz="1400" b="1" dirty="0" smtClean="0"/>
              <a:t>with parameters selected as a header</a:t>
            </a:r>
            <a:endParaRPr lang="en-GB" sz="1400" b="1" dirty="0"/>
          </a:p>
        </p:txBody>
      </p:sp>
    </p:spTree>
    <p:extLst>
      <p:ext uri="{BB962C8B-B14F-4D97-AF65-F5344CB8AC3E}">
        <p14:creationId xmlns:p14="http://schemas.microsoft.com/office/powerpoint/2010/main" val="15590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2001689"/>
            <a:ext cx="8028000" cy="4235623"/>
          </a:xfrm>
        </p:spPr>
        <p:txBody>
          <a:bodyPr/>
          <a:lstStyle/>
          <a:p>
            <a:pPr marL="314325" lvl="2" indent="-285750"/>
            <a:r>
              <a:rPr lang="en-GB" dirty="0" smtClean="0"/>
              <a:t>More roles available – Local Administrators, Data Entry, Report Only </a:t>
            </a:r>
            <a:r>
              <a:rPr lang="en-GB" dirty="0" err="1" smtClean="0"/>
              <a:t>etc</a:t>
            </a:r>
            <a:r>
              <a:rPr lang="en-GB" dirty="0" smtClean="0"/>
              <a:t> allowing for more flexibility about who can view the data and perform associated actions</a:t>
            </a:r>
          </a:p>
          <a:p>
            <a:pPr marL="314325" lvl="2" indent="-285750"/>
            <a:r>
              <a:rPr lang="en-GB" dirty="0" smtClean="0"/>
              <a:t>Introducing “Sign-off” function</a:t>
            </a:r>
          </a:p>
          <a:p>
            <a:pPr marL="723900" lvl="3" indent="-285750"/>
            <a:r>
              <a:rPr lang="en-GB" dirty="0" smtClean="0"/>
              <a:t>Senior user will be assigned a “sign-off” role </a:t>
            </a:r>
          </a:p>
          <a:p>
            <a:pPr marL="723900" lvl="3" indent="-285750"/>
            <a:r>
              <a:rPr lang="en-GB" dirty="0" smtClean="0"/>
              <a:t>At the end of a month, data can be signed-off signalling data entry and quality check completion</a:t>
            </a:r>
          </a:p>
          <a:p>
            <a:pPr marL="723900" lvl="3" indent="-285750"/>
            <a:r>
              <a:rPr lang="en-GB" dirty="0" smtClean="0"/>
              <a:t>Up to 3 months to complete this function</a:t>
            </a:r>
          </a:p>
          <a:p>
            <a:pPr marL="314325" lvl="2" indent="-285750"/>
            <a:r>
              <a:rPr lang="en-GB" dirty="0" smtClean="0"/>
              <a:t>Dashboards will be available </a:t>
            </a:r>
            <a:r>
              <a:rPr lang="en-GB" dirty="0"/>
              <a:t>for benchmarking, data quality and summary of results – data can be viewed by that which is signed-off or not</a:t>
            </a:r>
          </a:p>
          <a:p>
            <a:pPr marL="314325" lvl="2" indent="-285750"/>
            <a:endParaRPr lang="en-GB" dirty="0" smtClean="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Next steps</a:t>
            </a:r>
            <a:endParaRPr lang="en-GB" sz="1100" b="1" dirty="0">
              <a:solidFill>
                <a:schemeClr val="bg1"/>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3" name="Title 1"/>
          <p:cNvSpPr>
            <a:spLocks noGrp="1"/>
          </p:cNvSpPr>
          <p:nvPr>
            <p:ph type="title"/>
          </p:nvPr>
        </p:nvSpPr>
        <p:spPr>
          <a:xfrm>
            <a:off x="522188" y="754093"/>
            <a:ext cx="8028000" cy="648072"/>
          </a:xfrm>
        </p:spPr>
        <p:txBody>
          <a:bodyPr>
            <a:normAutofit fontScale="90000"/>
          </a:bodyPr>
          <a:lstStyle/>
          <a:p>
            <a:r>
              <a:rPr lang="en-GB" dirty="0"/>
              <a:t>National BSI surveillance programme – </a:t>
            </a:r>
            <a:r>
              <a:rPr lang="en-GB" dirty="0">
                <a:solidFill>
                  <a:schemeClr val="bg2"/>
                </a:solidFill>
              </a:rPr>
              <a:t>Launch with new Data Capture System</a:t>
            </a:r>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26"/>
            <a:ext cx="7918865" cy="686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918865" y="-10226"/>
            <a:ext cx="1225135" cy="6868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1331640" y="8620"/>
            <a:ext cx="1368152" cy="468052"/>
          </a:xfrm>
          <a:prstGeom prst="roundRect">
            <a:avLst/>
          </a:prstGeom>
          <a:noFill/>
          <a:ln w="38100">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7760322" y="2564904"/>
            <a:ext cx="1368152" cy="1600438"/>
          </a:xfrm>
          <a:prstGeom prst="rect">
            <a:avLst/>
          </a:prstGeom>
          <a:noFill/>
          <a:ln>
            <a:solidFill>
              <a:schemeClr val="bg1">
                <a:lumMod val="65000"/>
              </a:schemeClr>
            </a:solidFill>
          </a:ln>
        </p:spPr>
        <p:txBody>
          <a:bodyPr wrap="square" rtlCol="0">
            <a:spAutoFit/>
          </a:bodyPr>
          <a:lstStyle/>
          <a:p>
            <a:pPr algn="ctr"/>
            <a:r>
              <a:rPr lang="en-GB" sz="1400" b="1" dirty="0" smtClean="0"/>
              <a:t>Counts or Rates and rolling average graphs for specified unit(s)</a:t>
            </a:r>
            <a:endParaRPr lang="en-GB" sz="1400" b="1" dirty="0"/>
          </a:p>
        </p:txBody>
      </p:sp>
      <p:cxnSp>
        <p:nvCxnSpPr>
          <p:cNvPr id="49" name="Straight Arrow Connector 48"/>
          <p:cNvCxnSpPr/>
          <p:nvPr/>
        </p:nvCxnSpPr>
        <p:spPr>
          <a:xfrm flipH="1">
            <a:off x="3419872" y="2780928"/>
            <a:ext cx="4340452" cy="0"/>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7256454" y="2780928"/>
            <a:ext cx="489854" cy="360040"/>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760322" y="2564904"/>
            <a:ext cx="1368152" cy="1600438"/>
          </a:xfrm>
          <a:prstGeom prst="rect">
            <a:avLst/>
          </a:prstGeom>
          <a:noFill/>
          <a:ln>
            <a:solidFill>
              <a:schemeClr val="bg1">
                <a:lumMod val="65000"/>
              </a:schemeClr>
            </a:solidFill>
          </a:ln>
        </p:spPr>
        <p:txBody>
          <a:bodyPr wrap="square" rtlCol="0">
            <a:spAutoFit/>
          </a:bodyPr>
          <a:lstStyle/>
          <a:p>
            <a:pPr algn="ctr"/>
            <a:r>
              <a:rPr lang="en-GB" sz="1400" b="1" dirty="0" smtClean="0"/>
              <a:t>Counts or Rates and </a:t>
            </a:r>
            <a:r>
              <a:rPr lang="en-GB" sz="1400" b="1" dirty="0" smtClean="0">
                <a:solidFill>
                  <a:srgbClr val="FF0000"/>
                </a:solidFill>
              </a:rPr>
              <a:t>rolling average graphs </a:t>
            </a:r>
            <a:r>
              <a:rPr lang="en-GB" sz="1400" b="1" dirty="0" smtClean="0"/>
              <a:t>for specified unit(s)</a:t>
            </a:r>
            <a:endParaRPr lang="en-GB" sz="1400" b="1" dirty="0"/>
          </a:p>
        </p:txBody>
      </p:sp>
      <p:sp>
        <p:nvSpPr>
          <p:cNvPr id="55" name="TextBox 54"/>
          <p:cNvSpPr txBox="1"/>
          <p:nvPr/>
        </p:nvSpPr>
        <p:spPr>
          <a:xfrm>
            <a:off x="7746308" y="4165342"/>
            <a:ext cx="1368152" cy="2677656"/>
          </a:xfrm>
          <a:prstGeom prst="rect">
            <a:avLst/>
          </a:prstGeom>
          <a:noFill/>
          <a:ln>
            <a:solidFill>
              <a:schemeClr val="bg1">
                <a:lumMod val="65000"/>
              </a:schemeClr>
            </a:solidFill>
          </a:ln>
        </p:spPr>
        <p:txBody>
          <a:bodyPr wrap="square" rtlCol="0">
            <a:spAutoFit/>
          </a:bodyPr>
          <a:lstStyle/>
          <a:p>
            <a:pPr algn="ctr"/>
            <a:r>
              <a:rPr lang="en-GB" sz="1400" b="1" dirty="0" smtClean="0"/>
              <a:t>Indication of </a:t>
            </a:r>
            <a:r>
              <a:rPr lang="en-GB" sz="1400" b="1" dirty="0" smtClean="0">
                <a:solidFill>
                  <a:srgbClr val="FF0000"/>
                </a:solidFill>
              </a:rPr>
              <a:t>data quality completeness </a:t>
            </a:r>
            <a:r>
              <a:rPr lang="en-GB" sz="1400" b="1" dirty="0" smtClean="0"/>
              <a:t>for both mandatory and optional questions with hyperlinks to access cases which require attention</a:t>
            </a:r>
            <a:endParaRPr lang="en-GB" sz="1400" b="1" dirty="0"/>
          </a:p>
        </p:txBody>
      </p:sp>
      <p:cxnSp>
        <p:nvCxnSpPr>
          <p:cNvPr id="56" name="Straight Arrow Connector 55"/>
          <p:cNvCxnSpPr/>
          <p:nvPr/>
        </p:nvCxnSpPr>
        <p:spPr>
          <a:xfrm flipH="1">
            <a:off x="3419872" y="2780928"/>
            <a:ext cx="4340452" cy="0"/>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7256454" y="2780928"/>
            <a:ext cx="489854" cy="360040"/>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584880" y="5498177"/>
            <a:ext cx="3169641" cy="1099175"/>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5" idx="1"/>
          </p:cNvCxnSpPr>
          <p:nvPr/>
        </p:nvCxnSpPr>
        <p:spPr>
          <a:xfrm flipH="1">
            <a:off x="5274758" y="5504170"/>
            <a:ext cx="2471550" cy="1099175"/>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6804248" y="5504170"/>
            <a:ext cx="942060" cy="1099175"/>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746306" y="-13601"/>
            <a:ext cx="1349179" cy="523220"/>
          </a:xfrm>
          <a:prstGeom prst="rect">
            <a:avLst/>
          </a:prstGeom>
          <a:noFill/>
        </p:spPr>
        <p:txBody>
          <a:bodyPr wrap="square" rtlCol="0">
            <a:spAutoFit/>
          </a:bodyPr>
          <a:lstStyle/>
          <a:p>
            <a:r>
              <a:rPr lang="en-GB" sz="1400" b="1" dirty="0" smtClean="0"/>
              <a:t>Output can be exported</a:t>
            </a:r>
          </a:p>
        </p:txBody>
      </p:sp>
      <p:cxnSp>
        <p:nvCxnSpPr>
          <p:cNvPr id="62" name="Straight Arrow Connector 61"/>
          <p:cNvCxnSpPr/>
          <p:nvPr/>
        </p:nvCxnSpPr>
        <p:spPr>
          <a:xfrm flipH="1">
            <a:off x="2699792" y="354990"/>
            <a:ext cx="5046514" cy="341057"/>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5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47" grpId="0" animBg="1"/>
      <p:bldP spid="54" grpId="0" animBg="1"/>
      <p:bldP spid="55" grpId="0" animBg="1"/>
      <p:bldP spid="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1" y="-29284"/>
            <a:ext cx="7850043" cy="6887284"/>
          </a:xfrm>
          <a:prstGeom prst="rect">
            <a:avLst/>
          </a:prstGeom>
        </p:spPr>
      </p:pic>
      <p:sp>
        <p:nvSpPr>
          <p:cNvPr id="13" name="Rounded Rectangle 12"/>
          <p:cNvSpPr/>
          <p:nvPr/>
        </p:nvSpPr>
        <p:spPr>
          <a:xfrm>
            <a:off x="2208728" y="8620"/>
            <a:ext cx="1039694" cy="516898"/>
          </a:xfrm>
          <a:prstGeom prst="roundRect">
            <a:avLst/>
          </a:prstGeom>
          <a:noFill/>
          <a:ln w="38100">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739353" y="1340768"/>
            <a:ext cx="1441159" cy="1815882"/>
          </a:xfrm>
          <a:prstGeom prst="rect">
            <a:avLst/>
          </a:prstGeom>
          <a:noFill/>
        </p:spPr>
        <p:txBody>
          <a:bodyPr wrap="square" rtlCol="0">
            <a:spAutoFit/>
          </a:bodyPr>
          <a:lstStyle/>
          <a:p>
            <a:r>
              <a:rPr lang="en-GB" sz="1400" b="1" dirty="0" smtClean="0">
                <a:solidFill>
                  <a:srgbClr val="FF0000"/>
                </a:solidFill>
              </a:rPr>
              <a:t>Chart output comparing comparable ICUs/Trusts </a:t>
            </a:r>
            <a:r>
              <a:rPr lang="en-GB" sz="1400" b="1" dirty="0" smtClean="0"/>
              <a:t>with a specific ICU (maroon).</a:t>
            </a:r>
          </a:p>
          <a:p>
            <a:r>
              <a:rPr lang="en-GB" sz="1400" b="1" dirty="0" smtClean="0"/>
              <a:t>Can be counts or rates.</a:t>
            </a:r>
          </a:p>
        </p:txBody>
      </p:sp>
      <p:sp>
        <p:nvSpPr>
          <p:cNvPr id="15" name="TextBox 14"/>
          <p:cNvSpPr txBox="1"/>
          <p:nvPr/>
        </p:nvSpPr>
        <p:spPr>
          <a:xfrm>
            <a:off x="7786377" y="5673446"/>
            <a:ext cx="1397693" cy="1169551"/>
          </a:xfrm>
          <a:prstGeom prst="rect">
            <a:avLst/>
          </a:prstGeom>
          <a:solidFill>
            <a:schemeClr val="bg1"/>
          </a:solidFill>
        </p:spPr>
        <p:txBody>
          <a:bodyPr wrap="square" rtlCol="0">
            <a:spAutoFit/>
          </a:bodyPr>
          <a:lstStyle/>
          <a:p>
            <a:r>
              <a:rPr lang="en-GB" sz="1400" b="1" dirty="0" smtClean="0">
                <a:solidFill>
                  <a:srgbClr val="FF0000"/>
                </a:solidFill>
              </a:rPr>
              <a:t>Tabular output </a:t>
            </a:r>
            <a:r>
              <a:rPr lang="en-GB" sz="1400" b="1" dirty="0" smtClean="0"/>
              <a:t>of counts or rates, as per chart above</a:t>
            </a:r>
            <a:endParaRPr lang="en-GB" sz="1400" b="1" dirty="0"/>
          </a:p>
        </p:txBody>
      </p:sp>
      <p:cxnSp>
        <p:nvCxnSpPr>
          <p:cNvPr id="16" name="Straight Arrow Connector 15"/>
          <p:cNvCxnSpPr/>
          <p:nvPr/>
        </p:nvCxnSpPr>
        <p:spPr>
          <a:xfrm flipH="1">
            <a:off x="4868820" y="1844824"/>
            <a:ext cx="2951227" cy="305709"/>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804248" y="6105367"/>
            <a:ext cx="982129" cy="152855"/>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46306" y="-13601"/>
            <a:ext cx="1349179" cy="523220"/>
          </a:xfrm>
          <a:prstGeom prst="rect">
            <a:avLst/>
          </a:prstGeom>
          <a:noFill/>
        </p:spPr>
        <p:txBody>
          <a:bodyPr wrap="square" rtlCol="0">
            <a:spAutoFit/>
          </a:bodyPr>
          <a:lstStyle/>
          <a:p>
            <a:r>
              <a:rPr lang="en-GB" sz="1400" b="1" dirty="0" smtClean="0"/>
              <a:t>Output can be exported</a:t>
            </a:r>
          </a:p>
        </p:txBody>
      </p:sp>
      <p:cxnSp>
        <p:nvCxnSpPr>
          <p:cNvPr id="19" name="Straight Arrow Connector 18"/>
          <p:cNvCxnSpPr/>
          <p:nvPr/>
        </p:nvCxnSpPr>
        <p:spPr>
          <a:xfrm flipH="1">
            <a:off x="2208728" y="354990"/>
            <a:ext cx="5537578" cy="341057"/>
          </a:xfrm>
          <a:prstGeom prst="straightConnector1">
            <a:avLst/>
          </a:prstGeom>
          <a:ln w="28575">
            <a:solidFill>
              <a:srgbClr val="00AE9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0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2001689"/>
            <a:ext cx="8028000" cy="4235623"/>
          </a:xfrm>
        </p:spPr>
        <p:txBody>
          <a:bodyPr/>
          <a:lstStyle/>
          <a:p>
            <a:pPr marL="314325" lvl="2" indent="-285750"/>
            <a:r>
              <a:rPr lang="en-GB" dirty="0" smtClean="0"/>
              <a:t>This </a:t>
            </a:r>
            <a:r>
              <a:rPr lang="en-GB" dirty="0"/>
              <a:t>software </a:t>
            </a:r>
            <a:r>
              <a:rPr lang="en-GB" dirty="0" smtClean="0"/>
              <a:t>traces cases using the NHS Spine (via the demographic batch service), allowing cases to be attributed to a CCG</a:t>
            </a:r>
          </a:p>
          <a:p>
            <a:pPr marL="314325" lvl="2" indent="-285750"/>
            <a:endParaRPr lang="en-GB" sz="200" dirty="0" smtClean="0"/>
          </a:p>
          <a:p>
            <a:pPr marL="314325" lvl="2" indent="-285750"/>
            <a:r>
              <a:rPr lang="en-GB" dirty="0" smtClean="0"/>
              <a:t>The software has </a:t>
            </a:r>
            <a:r>
              <a:rPr lang="en-GB" dirty="0"/>
              <a:t>an inbuilt organisational hierarchy </a:t>
            </a:r>
            <a:r>
              <a:rPr lang="en-GB" dirty="0" smtClean="0"/>
              <a:t>for both the reporting route (e.g</a:t>
            </a:r>
            <a:r>
              <a:rPr lang="en-GB" dirty="0"/>
              <a:t>. ICU -&gt; NHS Trust -&gt; PHE Centre -&gt; PHE Region -&gt; PHE National</a:t>
            </a:r>
            <a:r>
              <a:rPr lang="en-GB" dirty="0" smtClean="0"/>
              <a:t>), commissioning route (for non-specialist care: </a:t>
            </a:r>
            <a:r>
              <a:rPr lang="en-GB" dirty="0" err="1" smtClean="0"/>
              <a:t>pt</a:t>
            </a:r>
            <a:r>
              <a:rPr lang="en-GB" dirty="0" smtClean="0"/>
              <a:t> -&gt; CCG -&gt; NHS Local Office -&gt; NHS Region -&gt; NHS Commissioning Board Region) and to Local Authority of </a:t>
            </a:r>
            <a:r>
              <a:rPr lang="en-GB" dirty="0" err="1" smtClean="0"/>
              <a:t>pt</a:t>
            </a:r>
            <a:r>
              <a:rPr lang="en-GB" dirty="0" smtClean="0"/>
              <a:t> residence.</a:t>
            </a:r>
          </a:p>
          <a:p>
            <a:pPr marL="314325" lvl="2" indent="-285750"/>
            <a:endParaRPr lang="en-GB" sz="200" dirty="0" smtClean="0"/>
          </a:p>
          <a:p>
            <a:pPr marL="314325" lvl="2" indent="-285750"/>
            <a:r>
              <a:rPr lang="en-GB" dirty="0" smtClean="0"/>
              <a:t>We can allow users from these organisations to access the DCS.</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Next steps</a:t>
            </a:r>
            <a:endParaRPr lang="en-GB" sz="1100" b="1" dirty="0">
              <a:solidFill>
                <a:schemeClr val="bg1"/>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3" name="Title 1"/>
          <p:cNvSpPr>
            <a:spLocks noGrp="1"/>
          </p:cNvSpPr>
          <p:nvPr>
            <p:ph type="title"/>
          </p:nvPr>
        </p:nvSpPr>
        <p:spPr>
          <a:xfrm>
            <a:off x="522188" y="754092"/>
            <a:ext cx="8028000" cy="1176183"/>
          </a:xfrm>
        </p:spPr>
        <p:txBody>
          <a:bodyPr>
            <a:normAutofit fontScale="90000"/>
          </a:bodyPr>
          <a:lstStyle/>
          <a:p>
            <a:r>
              <a:rPr lang="en-GB" dirty="0"/>
              <a:t>National BSI surveillance programme – </a:t>
            </a:r>
            <a:r>
              <a:rPr lang="en-GB" dirty="0" smtClean="0">
                <a:solidFill>
                  <a:srgbClr val="FF0000"/>
                </a:solidFill>
              </a:rPr>
              <a:t>Access by CCGs &amp; other bodies</a:t>
            </a:r>
            <a:endParaRPr lang="en-GB" dirty="0">
              <a:solidFill>
                <a:srgbClr val="FF0000"/>
              </a:solidFill>
            </a:endParaRPr>
          </a:p>
        </p:txBody>
      </p:sp>
    </p:spTree>
    <p:extLst>
      <p:ext uri="{BB962C8B-B14F-4D97-AF65-F5344CB8AC3E}">
        <p14:creationId xmlns:p14="http://schemas.microsoft.com/office/powerpoint/2010/main" val="644450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2001689"/>
            <a:ext cx="8028000" cy="4235623"/>
          </a:xfrm>
        </p:spPr>
        <p:txBody>
          <a:bodyPr/>
          <a:lstStyle/>
          <a:p>
            <a:pPr marL="314325" lvl="2" indent="-285750"/>
            <a:r>
              <a:rPr lang="en-GB" sz="2400" dirty="0" smtClean="0"/>
              <a:t>It has a security </a:t>
            </a:r>
            <a:r>
              <a:rPr lang="en-GB" sz="2400" dirty="0"/>
              <a:t>model </a:t>
            </a:r>
            <a:r>
              <a:rPr lang="en-GB" sz="2400" dirty="0" smtClean="0"/>
              <a:t>based on both organisation and role</a:t>
            </a:r>
          </a:p>
          <a:p>
            <a:pPr marL="723900" lvl="3" indent="-285750"/>
            <a:r>
              <a:rPr lang="en-GB" sz="2000" dirty="0" smtClean="0"/>
              <a:t>A user can only access data based on the organisation and the role(s) they are registered with</a:t>
            </a:r>
          </a:p>
          <a:p>
            <a:pPr marL="723900" lvl="3" indent="-285750"/>
            <a:r>
              <a:rPr lang="en-GB" sz="2000" dirty="0" smtClean="0"/>
              <a:t>Data Entry roles will only be available for ICUs. </a:t>
            </a:r>
          </a:p>
          <a:p>
            <a:pPr marL="723900" lvl="3" indent="-285750"/>
            <a:r>
              <a:rPr lang="en-GB" sz="2000" dirty="0" smtClean="0"/>
              <a:t>Case-level data can only be viewed by users with relevant roles who have rights to see data from that ICU (as per the organisation hierarchy</a:t>
            </a:r>
            <a:r>
              <a:rPr lang="en-GB" sz="2000" dirty="0"/>
              <a:t>)</a:t>
            </a:r>
            <a:endParaRPr lang="en-GB" sz="2000" dirty="0" smtClean="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Next steps</a:t>
            </a:r>
            <a:endParaRPr lang="en-GB" sz="1100" b="1" dirty="0">
              <a:solidFill>
                <a:schemeClr val="bg1"/>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3" name="Title 1"/>
          <p:cNvSpPr>
            <a:spLocks noGrp="1"/>
          </p:cNvSpPr>
          <p:nvPr>
            <p:ph type="title"/>
          </p:nvPr>
        </p:nvSpPr>
        <p:spPr>
          <a:xfrm>
            <a:off x="522188" y="754093"/>
            <a:ext cx="8028000" cy="648072"/>
          </a:xfrm>
        </p:spPr>
        <p:txBody>
          <a:bodyPr>
            <a:normAutofit fontScale="90000"/>
          </a:bodyPr>
          <a:lstStyle/>
          <a:p>
            <a:r>
              <a:rPr lang="en-GB" dirty="0"/>
              <a:t>National BSI surveillance programme – </a:t>
            </a:r>
            <a:r>
              <a:rPr lang="en-GB" dirty="0" smtClean="0">
                <a:solidFill>
                  <a:srgbClr val="FF0000"/>
                </a:solidFill>
              </a:rPr>
              <a:t>Security</a:t>
            </a:r>
            <a:endParaRPr lang="en-GB" dirty="0">
              <a:solidFill>
                <a:srgbClr val="FF0000"/>
              </a:solidFill>
            </a:endParaRPr>
          </a:p>
        </p:txBody>
      </p:sp>
    </p:spTree>
    <p:extLst>
      <p:ext uri="{BB962C8B-B14F-4D97-AF65-F5344CB8AC3E}">
        <p14:creationId xmlns:p14="http://schemas.microsoft.com/office/powerpoint/2010/main" val="3856475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2348880"/>
            <a:ext cx="8028000" cy="3888432"/>
          </a:xfrm>
        </p:spPr>
        <p:txBody>
          <a:bodyPr/>
          <a:lstStyle/>
          <a:p>
            <a:pPr marL="314325" lvl="2" indent="-285750"/>
            <a:r>
              <a:rPr lang="en-GB" sz="2800" dirty="0" smtClean="0"/>
              <a:t>Updated user guides and protocol will be launched with the new DCS</a:t>
            </a:r>
          </a:p>
          <a:p>
            <a:pPr marL="314325" lvl="2" indent="-285750"/>
            <a:endParaRPr lang="en-GB" sz="1100" dirty="0"/>
          </a:p>
          <a:p>
            <a:pPr marL="314325" lvl="2" indent="-285750"/>
            <a:r>
              <a:rPr lang="en-GB" sz="2800" dirty="0" smtClean="0"/>
              <a:t>“Contact Us” </a:t>
            </a:r>
            <a:r>
              <a:rPr lang="en-GB" sz="2800" dirty="0"/>
              <a:t>directly through </a:t>
            </a:r>
            <a:r>
              <a:rPr lang="en-GB" sz="2800" dirty="0" smtClean="0"/>
              <a:t>website to PHE support staff</a:t>
            </a:r>
          </a:p>
          <a:p>
            <a:pPr lvl="4"/>
            <a:endParaRPr lang="en-GB" sz="2000"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Next steps</a:t>
            </a:r>
            <a:endParaRPr lang="en-GB" sz="1100" b="1" dirty="0">
              <a:solidFill>
                <a:schemeClr val="bg1"/>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3" name="Title 1"/>
          <p:cNvSpPr>
            <a:spLocks noGrp="1"/>
          </p:cNvSpPr>
          <p:nvPr>
            <p:ph type="title"/>
          </p:nvPr>
        </p:nvSpPr>
        <p:spPr>
          <a:xfrm>
            <a:off x="522188" y="754093"/>
            <a:ext cx="8028000" cy="648072"/>
          </a:xfrm>
        </p:spPr>
        <p:txBody>
          <a:bodyPr>
            <a:normAutofit fontScale="90000"/>
          </a:bodyPr>
          <a:lstStyle/>
          <a:p>
            <a:r>
              <a:rPr lang="en-GB" dirty="0"/>
              <a:t>National BSI surveillance programme – </a:t>
            </a:r>
            <a:r>
              <a:rPr lang="en-GB" dirty="0" smtClean="0">
                <a:solidFill>
                  <a:srgbClr val="FF0000"/>
                </a:solidFill>
              </a:rPr>
              <a:t>Support</a:t>
            </a:r>
            <a:endParaRPr lang="en-GB" dirty="0">
              <a:solidFill>
                <a:srgbClr val="FF0000"/>
              </a:solidFill>
            </a:endParaRPr>
          </a:p>
        </p:txBody>
      </p:sp>
    </p:spTree>
    <p:extLst>
      <p:ext uri="{BB962C8B-B14F-4D97-AF65-F5344CB8AC3E}">
        <p14:creationId xmlns:p14="http://schemas.microsoft.com/office/powerpoint/2010/main" val="24976951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275352" cy="4608512"/>
          </a:xfrm>
        </p:spPr>
        <p:txBody>
          <a:bodyPr/>
          <a:lstStyle/>
          <a:p>
            <a:pPr lvl="2"/>
            <a:r>
              <a:rPr lang="en-GB" dirty="0" smtClean="0"/>
              <a:t>Most existing critical care audits do not capture the relevant infection data for the ICU CVC-BSI surveillance</a:t>
            </a:r>
          </a:p>
          <a:p>
            <a:pPr lvl="3"/>
            <a:r>
              <a:rPr lang="en-GB" dirty="0" smtClean="0"/>
              <a:t>Standalone ICU DCS</a:t>
            </a:r>
          </a:p>
          <a:p>
            <a:pPr lvl="2"/>
            <a:r>
              <a:rPr lang="en-GB" dirty="0" smtClean="0"/>
              <a:t>However, to reduce burden of data entry, limited data items collected via the ICU DCS</a:t>
            </a:r>
          </a:p>
          <a:p>
            <a:pPr lvl="3"/>
            <a:r>
              <a:rPr lang="en-GB" dirty="0" smtClean="0"/>
              <a:t>Data on positive blood cultures</a:t>
            </a:r>
          </a:p>
          <a:p>
            <a:pPr lvl="3"/>
            <a:r>
              <a:rPr lang="en-GB" dirty="0" smtClean="0"/>
              <a:t>Data items to apply internationally-comparable definitions of BSIs &amp; CVC-associated/related BSIs</a:t>
            </a:r>
          </a:p>
          <a:p>
            <a:pPr lvl="3"/>
            <a:r>
              <a:rPr lang="en-GB" dirty="0" smtClean="0"/>
              <a:t>Patient identifiers so that we can link to other datasets</a:t>
            </a:r>
          </a:p>
          <a:p>
            <a:pPr lvl="2"/>
            <a:r>
              <a:rPr lang="en-GB" dirty="0" smtClean="0">
                <a:solidFill>
                  <a:srgbClr val="FF0000"/>
                </a:solidFill>
              </a:rPr>
              <a:t>Case mix adjustment </a:t>
            </a:r>
            <a:r>
              <a:rPr lang="en-GB" dirty="0" smtClean="0"/>
              <a:t>via linking ICCQIP data to the existing critical care audits (ICNARC – adults, PICANET – paediatric cases, NDS – neonates, via NDAU and </a:t>
            </a:r>
            <a:r>
              <a:rPr lang="en-GB" dirty="0" err="1" smtClean="0"/>
              <a:t>BadgerNet</a:t>
            </a:r>
            <a:r>
              <a:rPr lang="en-GB" dirty="0" smtClean="0"/>
              <a:t>)</a:t>
            </a:r>
          </a:p>
          <a:p>
            <a:pPr lvl="2"/>
            <a:r>
              <a:rPr lang="en-GB" dirty="0" smtClean="0"/>
              <a:t>Data on </a:t>
            </a:r>
            <a:r>
              <a:rPr lang="en-GB" dirty="0" smtClean="0">
                <a:solidFill>
                  <a:srgbClr val="FF0000"/>
                </a:solidFill>
              </a:rPr>
              <a:t>antimicrobial susceptibility </a:t>
            </a:r>
            <a:r>
              <a:rPr lang="en-GB" dirty="0" smtClean="0"/>
              <a:t>via linkage with PHE’s Second Generation Surveillance System (SGSS)</a:t>
            </a:r>
          </a:p>
          <a:p>
            <a:pPr lvl="2"/>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3" name="Title 1"/>
          <p:cNvSpPr>
            <a:spLocks noGrp="1"/>
          </p:cNvSpPr>
          <p:nvPr>
            <p:ph type="title"/>
          </p:nvPr>
        </p:nvSpPr>
        <p:spPr>
          <a:xfrm>
            <a:off x="522188" y="754093"/>
            <a:ext cx="8028000" cy="648072"/>
          </a:xfrm>
        </p:spPr>
        <p:txBody>
          <a:bodyPr>
            <a:normAutofit/>
          </a:bodyPr>
          <a:lstStyle/>
          <a:p>
            <a:r>
              <a:rPr lang="en-GB" dirty="0" smtClean="0">
                <a:solidFill>
                  <a:srgbClr val="FF0000"/>
                </a:solidFill>
              </a:rPr>
              <a:t>Linkage with other datasets</a:t>
            </a:r>
            <a:endParaRPr lang="en-GB" dirty="0">
              <a:solidFill>
                <a:srgbClr val="FF0000"/>
              </a:solidFill>
            </a:endParaRPr>
          </a:p>
        </p:txBody>
      </p:sp>
      <p:sp>
        <p:nvSpPr>
          <p:cNvPr id="11" name="Rectangle 10"/>
          <p:cNvSpPr/>
          <p:nvPr/>
        </p:nvSpPr>
        <p:spPr>
          <a:xfrm>
            <a:off x="6588224"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Future Developments</a:t>
            </a:r>
            <a:endParaRPr lang="en-GB" sz="1100" b="1" dirty="0">
              <a:solidFill>
                <a:schemeClr val="bg1"/>
              </a:solidFill>
            </a:endParaRPr>
          </a:p>
        </p:txBody>
      </p:sp>
    </p:spTree>
    <p:extLst>
      <p:ext uri="{BB962C8B-B14F-4D97-AF65-F5344CB8AC3E}">
        <p14:creationId xmlns:p14="http://schemas.microsoft.com/office/powerpoint/2010/main" val="35448180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41649"/>
            <a:ext cx="8275352" cy="4451647"/>
          </a:xfrm>
        </p:spPr>
        <p:txBody>
          <a:bodyPr/>
          <a:lstStyle/>
          <a:p>
            <a:pPr lvl="2"/>
            <a:r>
              <a:rPr lang="en-GB" sz="2800" dirty="0" smtClean="0"/>
              <a:t>Include case-mix adjusted rates via linkage with existing critical care audits</a:t>
            </a:r>
            <a:endParaRPr lang="en-GB" sz="2800" dirty="0"/>
          </a:p>
          <a:p>
            <a:pPr lvl="2"/>
            <a:r>
              <a:rPr lang="en-GB" sz="2800" dirty="0"/>
              <a:t>O</a:t>
            </a:r>
            <a:r>
              <a:rPr lang="en-GB" sz="2800" dirty="0" smtClean="0"/>
              <a:t>n-demand </a:t>
            </a:r>
            <a:r>
              <a:rPr lang="en-GB" sz="2800" dirty="0"/>
              <a:t>reports and benchmarking options.</a:t>
            </a:r>
          </a:p>
          <a:p>
            <a:pPr lvl="2"/>
            <a:r>
              <a:rPr lang="en-GB" sz="2800" dirty="0" smtClean="0"/>
              <a:t>From data to action</a:t>
            </a:r>
            <a:r>
              <a:rPr lang="en-GB" sz="3200" dirty="0" smtClean="0"/>
              <a:t>: </a:t>
            </a:r>
            <a:r>
              <a:rPr lang="en-GB" sz="2800" dirty="0" smtClean="0"/>
              <a:t>ICCQIP partnership could form clinician-led working groups to evaluate</a:t>
            </a:r>
          </a:p>
          <a:p>
            <a:pPr lvl="3"/>
            <a:r>
              <a:rPr lang="en-GB" sz="2400" dirty="0" smtClean="0"/>
              <a:t>interventions focused on IPC</a:t>
            </a:r>
          </a:p>
          <a:p>
            <a:pPr lvl="3"/>
            <a:r>
              <a:rPr lang="en-GB" sz="2400" dirty="0" smtClean="0"/>
              <a:t>Ventilator </a:t>
            </a:r>
            <a:r>
              <a:rPr lang="en-GB" sz="2400" dirty="0"/>
              <a:t>associated pneumonia</a:t>
            </a:r>
          </a:p>
          <a:p>
            <a:pPr lvl="3"/>
            <a:r>
              <a:rPr lang="en-GB" sz="2400" dirty="0"/>
              <a:t>Urinary catheter associated </a:t>
            </a:r>
            <a:r>
              <a:rPr lang="en-GB" sz="2400" dirty="0" smtClean="0"/>
              <a:t>infections</a:t>
            </a:r>
          </a:p>
          <a:p>
            <a:pPr lvl="3"/>
            <a:r>
              <a:rPr lang="en-GB" sz="2400" dirty="0" err="1" smtClean="0"/>
              <a:t>etc</a:t>
            </a:r>
            <a:endParaRPr lang="en-GB" sz="2400" dirty="0"/>
          </a:p>
          <a:p>
            <a:pPr lvl="3"/>
            <a:endParaRPr lang="en-GB" sz="2400" dirty="0" smtClean="0"/>
          </a:p>
          <a:p>
            <a:pPr lvl="3"/>
            <a:endParaRPr lang="en-GB" sz="2800" dirty="0" smtClean="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3" name="Title 1"/>
          <p:cNvSpPr>
            <a:spLocks noGrp="1"/>
          </p:cNvSpPr>
          <p:nvPr>
            <p:ph type="title"/>
          </p:nvPr>
        </p:nvSpPr>
        <p:spPr>
          <a:xfrm>
            <a:off x="522188" y="754093"/>
            <a:ext cx="8028000" cy="648072"/>
          </a:xfrm>
        </p:spPr>
        <p:txBody>
          <a:bodyPr>
            <a:normAutofit/>
          </a:bodyPr>
          <a:lstStyle/>
          <a:p>
            <a:r>
              <a:rPr lang="en-GB" dirty="0" smtClean="0">
                <a:solidFill>
                  <a:srgbClr val="FF0000"/>
                </a:solidFill>
              </a:rPr>
              <a:t>Additional plans for Phase 2</a:t>
            </a:r>
            <a:endParaRPr lang="en-GB" dirty="0"/>
          </a:p>
        </p:txBody>
      </p:sp>
      <p:sp>
        <p:nvSpPr>
          <p:cNvPr id="11" name="Rectangle 10"/>
          <p:cNvSpPr/>
          <p:nvPr/>
        </p:nvSpPr>
        <p:spPr>
          <a:xfrm>
            <a:off x="6588224"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Future Developments</a:t>
            </a:r>
            <a:endParaRPr lang="en-GB" sz="1100" b="1" dirty="0">
              <a:solidFill>
                <a:schemeClr val="bg1"/>
              </a:solidFill>
            </a:endParaRPr>
          </a:p>
        </p:txBody>
      </p:sp>
    </p:spTree>
    <p:extLst>
      <p:ext uri="{BB962C8B-B14F-4D97-AF65-F5344CB8AC3E}">
        <p14:creationId xmlns:p14="http://schemas.microsoft.com/office/powerpoint/2010/main" val="1067565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GB" dirty="0" smtClean="0"/>
              <a:t>Ethnographic study of 17/196 adult ICUs in England that participated in </a:t>
            </a:r>
            <a:r>
              <a:rPr lang="en-GB" i="1" dirty="0" smtClean="0"/>
              <a:t>Matching Michigan (MM) </a:t>
            </a:r>
            <a:r>
              <a:rPr lang="en-GB" dirty="0" smtClean="0"/>
              <a:t>and 2 units that did not participate in </a:t>
            </a:r>
            <a:r>
              <a:rPr lang="en-GB" i="1" dirty="0" smtClean="0"/>
              <a:t>MM</a:t>
            </a:r>
            <a:r>
              <a:rPr lang="en-GB" dirty="0" smtClean="0"/>
              <a:t>.</a:t>
            </a:r>
          </a:p>
          <a:p>
            <a:pPr>
              <a:buFont typeface="Arial" panose="020B0604020202020204" pitchFamily="34" charset="0"/>
              <a:buChar char="•"/>
            </a:pPr>
            <a:r>
              <a:rPr lang="en-GB" i="1" dirty="0" smtClean="0"/>
              <a:t>MM </a:t>
            </a:r>
            <a:r>
              <a:rPr lang="en-GB" dirty="0" smtClean="0"/>
              <a:t>not exact replica of original Michigan Keystone (MK) project</a:t>
            </a:r>
          </a:p>
          <a:p>
            <a:pPr lvl="3"/>
            <a:r>
              <a:rPr lang="en-GB" dirty="0" smtClean="0"/>
              <a:t>Technical interventions in MM not fresh as they were in MK</a:t>
            </a:r>
          </a:p>
          <a:p>
            <a:pPr lvl="4"/>
            <a:r>
              <a:rPr lang="en-GB" dirty="0" smtClean="0"/>
              <a:t>Care bundles from Dept. of Health already in place</a:t>
            </a:r>
          </a:p>
          <a:p>
            <a:pPr lvl="3"/>
            <a:r>
              <a:rPr lang="en-GB" dirty="0" smtClean="0"/>
              <a:t>Organisation of studies differed significantly – including training days and follow-up of participating staff</a:t>
            </a:r>
          </a:p>
          <a:p>
            <a:pPr lvl="2"/>
            <a:r>
              <a:rPr lang="en-GB" dirty="0" smtClean="0"/>
              <a:t>Infection Prevention &amp; Control procedures generally good</a:t>
            </a:r>
          </a:p>
          <a:p>
            <a:pPr lvl="2"/>
            <a:r>
              <a:rPr lang="en-GB" dirty="0" smtClean="0"/>
              <a:t>Use of non-technical interventions were limited</a:t>
            </a:r>
          </a:p>
          <a:p>
            <a:pPr lvl="3"/>
            <a:r>
              <a:rPr lang="en-GB" dirty="0" smtClean="0"/>
              <a:t>Wide variation between ICUs</a:t>
            </a:r>
          </a:p>
          <a:p>
            <a:pPr lvl="2"/>
            <a:r>
              <a:rPr lang="en-GB" i="1" dirty="0"/>
              <a:t>MM</a:t>
            </a:r>
            <a:r>
              <a:rPr lang="en-GB" dirty="0"/>
              <a:t> viewed as a top-down government-led initiative</a:t>
            </a:r>
          </a:p>
          <a:p>
            <a:pPr lvl="3"/>
            <a:r>
              <a:rPr lang="en-GB" dirty="0"/>
              <a:t>may have prevented engagement – units where senior medical and nursing staff believed in programme and worked together, had greater impact than units whose senior staff did not</a:t>
            </a:r>
          </a:p>
          <a:p>
            <a:pPr lvl="3"/>
            <a:endParaRPr lang="en-GB" dirty="0" smtClean="0"/>
          </a:p>
          <a:p>
            <a:pPr lvl="2"/>
            <a:endParaRPr lang="en-GB" i="1"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3" name="Title 1"/>
          <p:cNvSpPr>
            <a:spLocks noGrp="1"/>
          </p:cNvSpPr>
          <p:nvPr>
            <p:ph type="title"/>
          </p:nvPr>
        </p:nvSpPr>
        <p:spPr>
          <a:xfrm>
            <a:off x="522188" y="754093"/>
            <a:ext cx="8028000" cy="648072"/>
          </a:xfrm>
        </p:spPr>
        <p:txBody>
          <a:bodyPr>
            <a:normAutofit/>
          </a:bodyPr>
          <a:lstStyle/>
          <a:p>
            <a:r>
              <a:rPr lang="en-GB" dirty="0"/>
              <a:t>Background: Matching Michigan </a:t>
            </a:r>
          </a:p>
        </p:txBody>
      </p:sp>
      <p:sp>
        <p:nvSpPr>
          <p:cNvPr id="14" name="Rectangle 13"/>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5" name="Rectangle 14"/>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6" name="Rectangle 15"/>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7" name="Rectangle 16"/>
          <p:cNvSpPr/>
          <p:nvPr/>
        </p:nvSpPr>
        <p:spPr>
          <a:xfrm>
            <a:off x="1243735"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Background</a:t>
            </a:r>
            <a:endParaRPr lang="en-GB" sz="1100" b="1" dirty="0">
              <a:solidFill>
                <a:schemeClr val="bg1"/>
              </a:solidFill>
            </a:endParaRPr>
          </a:p>
        </p:txBody>
      </p:sp>
      <p:sp>
        <p:nvSpPr>
          <p:cNvPr id="18" name="Rectangle 1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a:solidFill>
                  <a:schemeClr val="bg1"/>
                </a:solidFill>
              </a:rPr>
              <a:t>Development of surveillance</a:t>
            </a:r>
          </a:p>
        </p:txBody>
      </p:sp>
      <p:sp>
        <p:nvSpPr>
          <p:cNvPr id="19" name="Rectangle 1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Tree>
    <p:extLst>
      <p:ext uri="{BB962C8B-B14F-4D97-AF65-F5344CB8AC3E}">
        <p14:creationId xmlns:p14="http://schemas.microsoft.com/office/powerpoint/2010/main" val="2266593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03344" cy="4608512"/>
          </a:xfrm>
        </p:spPr>
        <p:txBody>
          <a:bodyPr/>
          <a:lstStyle/>
          <a:p>
            <a:pPr lvl="2"/>
            <a:r>
              <a:rPr lang="en-GB" sz="2000" dirty="0" smtClean="0"/>
              <a:t>High number/percentage of +</a:t>
            </a:r>
            <a:r>
              <a:rPr lang="en-GB" sz="2000" dirty="0" err="1" smtClean="0"/>
              <a:t>ve</a:t>
            </a:r>
            <a:r>
              <a:rPr lang="en-GB" sz="2000" dirty="0" smtClean="0"/>
              <a:t> blood cultures with skin commensals</a:t>
            </a:r>
          </a:p>
          <a:p>
            <a:pPr lvl="3"/>
            <a:r>
              <a:rPr lang="en-GB" sz="1800" dirty="0" smtClean="0"/>
              <a:t>Potential target for QI of methods of taking of blood cultures?</a:t>
            </a:r>
          </a:p>
          <a:p>
            <a:pPr lvl="3"/>
            <a:r>
              <a:rPr lang="en-GB" sz="1800" dirty="0" smtClean="0"/>
              <a:t>Cannot assume all/majority are contaminates?</a:t>
            </a:r>
          </a:p>
          <a:p>
            <a:pPr lvl="2"/>
            <a:r>
              <a:rPr lang="en-GB" sz="2000" dirty="0" smtClean="0"/>
              <a:t>Rate of ICU-associated CVC-BSI at end of </a:t>
            </a:r>
            <a:r>
              <a:rPr lang="en-GB" sz="2000" i="1" dirty="0" smtClean="0"/>
              <a:t>Matching Michigan </a:t>
            </a:r>
            <a:r>
              <a:rPr lang="en-GB" sz="2000" dirty="0" smtClean="0"/>
              <a:t>was 1.5 in adults and 2.9 in paediatric patients. Now 2.4 &amp; 1.1 respectively</a:t>
            </a:r>
          </a:p>
          <a:p>
            <a:pPr lvl="3"/>
            <a:r>
              <a:rPr lang="en-GB" sz="1800" dirty="0" smtClean="0"/>
              <a:t>Some </a:t>
            </a:r>
            <a:r>
              <a:rPr lang="en-GB" sz="1800" dirty="0"/>
              <a:t>differences in definitions, MM asked clinician to report number of infections based on a definition. ICCQIP surveillance scheme applies definitions to raw data – may impact rates</a:t>
            </a:r>
          </a:p>
          <a:p>
            <a:pPr lvl="3"/>
            <a:r>
              <a:rPr lang="en-GB" sz="1800" dirty="0"/>
              <a:t>Primary goal of surveillance is to provide data for action </a:t>
            </a:r>
          </a:p>
          <a:p>
            <a:pPr lvl="3"/>
            <a:r>
              <a:rPr lang="en-GB" sz="1800" dirty="0"/>
              <a:t>If rates have </a:t>
            </a:r>
            <a:r>
              <a:rPr lang="en-GB" sz="1800" dirty="0" smtClean="0"/>
              <a:t>increased in adult ICUs, </a:t>
            </a:r>
            <a:r>
              <a:rPr lang="en-GB" sz="1800" dirty="0"/>
              <a:t>we </a:t>
            </a:r>
            <a:r>
              <a:rPr lang="en-GB" sz="1800" dirty="0" smtClean="0"/>
              <a:t>need to revisit our IPC processes of care – set ambitious targets to minimise (?abolish) </a:t>
            </a:r>
            <a:r>
              <a:rPr lang="en-GB" sz="1800" dirty="0"/>
              <a:t>CVC-BSIs</a:t>
            </a:r>
          </a:p>
          <a:p>
            <a:pPr lvl="3"/>
            <a:r>
              <a:rPr lang="en-GB" sz="1800" dirty="0"/>
              <a:t>Monitoring and benchmarking </a:t>
            </a:r>
            <a:r>
              <a:rPr lang="en-GB" sz="1800" dirty="0" smtClean="0"/>
              <a:t>provides </a:t>
            </a:r>
            <a:r>
              <a:rPr lang="en-GB" sz="1800" dirty="0"/>
              <a:t>the foundation for optimising patient care</a:t>
            </a:r>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2" name="Rectangle 11"/>
          <p:cNvSpPr/>
          <p:nvPr/>
        </p:nvSpPr>
        <p:spPr>
          <a:xfrm>
            <a:off x="7924682" y="-27384"/>
            <a:ext cx="121931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Conclusions</a:t>
            </a:r>
            <a:endParaRPr lang="en-GB" sz="1100" b="1" dirty="0">
              <a:solidFill>
                <a:schemeClr val="bg1"/>
              </a:solidFill>
            </a:endParaRPr>
          </a:p>
        </p:txBody>
      </p:sp>
      <p:sp>
        <p:nvSpPr>
          <p:cNvPr id="13" name="Title 1"/>
          <p:cNvSpPr>
            <a:spLocks noGrp="1"/>
          </p:cNvSpPr>
          <p:nvPr>
            <p:ph type="title"/>
          </p:nvPr>
        </p:nvSpPr>
        <p:spPr>
          <a:xfrm>
            <a:off x="522188" y="754093"/>
            <a:ext cx="8028000" cy="648072"/>
          </a:xfrm>
        </p:spPr>
        <p:txBody>
          <a:bodyPr>
            <a:normAutofit/>
          </a:bodyPr>
          <a:lstStyle/>
          <a:p>
            <a:r>
              <a:rPr lang="en-GB" b="1" dirty="0" smtClean="0">
                <a:solidFill>
                  <a:srgbClr val="FF0000"/>
                </a:solidFill>
              </a:rPr>
              <a:t>Conclusions </a:t>
            </a:r>
            <a:r>
              <a:rPr lang="en-GB" dirty="0" smtClean="0">
                <a:solidFill>
                  <a:srgbClr val="FF0000"/>
                </a:solidFill>
              </a:rPr>
              <a:t>after 15 months</a:t>
            </a:r>
            <a:endParaRPr lang="en-GB" dirty="0">
              <a:solidFill>
                <a:srgbClr val="FF0000"/>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Tree>
    <p:extLst>
      <p:ext uri="{BB962C8B-B14F-4D97-AF65-F5344CB8AC3E}">
        <p14:creationId xmlns:p14="http://schemas.microsoft.com/office/powerpoint/2010/main" val="267025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880" y="1929681"/>
            <a:ext cx="8028000" cy="2003375"/>
          </a:xfrm>
        </p:spPr>
        <p:txBody>
          <a:bodyPr/>
          <a:lstStyle/>
          <a:p>
            <a:pPr marL="0" lvl="2" indent="0" algn="ctr">
              <a:buNone/>
            </a:pPr>
            <a:r>
              <a:rPr lang="en-GB" sz="2200" dirty="0" smtClean="0"/>
              <a:t>If you have any questions about the surveillance protocol, or wish to sign up and start submitting data, send queries to:</a:t>
            </a:r>
          </a:p>
          <a:p>
            <a:pPr marL="0" lvl="2" indent="0" algn="ctr">
              <a:buNone/>
            </a:pPr>
            <a:endParaRPr lang="en-GB" sz="2200" dirty="0"/>
          </a:p>
          <a:p>
            <a:pPr marL="0" lvl="2" indent="0" algn="ctr">
              <a:buNone/>
            </a:pPr>
            <a:r>
              <a:rPr lang="en-GB" sz="2200" b="1" dirty="0" smtClean="0">
                <a:solidFill>
                  <a:schemeClr val="bg2"/>
                </a:solidFill>
              </a:rPr>
              <a:t>ICCQIP.surveillance@phe.gov.uk</a:t>
            </a:r>
            <a:endParaRPr lang="en-GB" sz="2200" b="1" dirty="0">
              <a:solidFill>
                <a:schemeClr val="bg2"/>
              </a:solidFill>
            </a:endParaRPr>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2" name="Rectangle 11"/>
          <p:cNvSpPr/>
          <p:nvPr/>
        </p:nvSpPr>
        <p:spPr>
          <a:xfrm>
            <a:off x="7924682" y="-27384"/>
            <a:ext cx="121931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Conclusions</a:t>
            </a:r>
            <a:endParaRPr lang="en-GB" sz="1100" b="1" dirty="0">
              <a:solidFill>
                <a:schemeClr val="bg1"/>
              </a:solidFill>
            </a:endParaRPr>
          </a:p>
        </p:txBody>
      </p:sp>
      <p:sp>
        <p:nvSpPr>
          <p:cNvPr id="13" name="Title 1"/>
          <p:cNvSpPr>
            <a:spLocks noGrp="1"/>
          </p:cNvSpPr>
          <p:nvPr>
            <p:ph type="title"/>
          </p:nvPr>
        </p:nvSpPr>
        <p:spPr>
          <a:xfrm>
            <a:off x="522188" y="754093"/>
            <a:ext cx="8028000" cy="648072"/>
          </a:xfrm>
        </p:spPr>
        <p:txBody>
          <a:bodyPr>
            <a:normAutofit/>
          </a:bodyPr>
          <a:lstStyle/>
          <a:p>
            <a:r>
              <a:rPr lang="en-GB" dirty="0" smtClean="0"/>
              <a:t>Contact information</a:t>
            </a:r>
            <a:endParaRPr lang="en-GB" dirty="0"/>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Tree>
    <p:extLst>
      <p:ext uri="{BB962C8B-B14F-4D97-AF65-F5344CB8AC3E}">
        <p14:creationId xmlns:p14="http://schemas.microsoft.com/office/powerpoint/2010/main" val="7109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29681"/>
            <a:ext cx="9143999" cy="2003375"/>
          </a:xfrm>
        </p:spPr>
        <p:txBody>
          <a:bodyPr/>
          <a:lstStyle/>
          <a:p>
            <a:pPr marL="0" lvl="2" indent="0" algn="ctr">
              <a:buNone/>
            </a:pPr>
            <a:r>
              <a:rPr lang="en-GB" sz="2200" dirty="0" smtClean="0"/>
              <a:t>Thank you to all units participating in the sentinel surveillance scheme</a:t>
            </a:r>
          </a:p>
          <a:p>
            <a:pPr marL="0" lvl="2" indent="0" algn="ctr">
              <a:buNone/>
            </a:pPr>
            <a:endParaRPr lang="en-GB" sz="2200" dirty="0"/>
          </a:p>
          <a:p>
            <a:pPr marL="0" lvl="2" indent="0" algn="ctr">
              <a:buNone/>
            </a:pPr>
            <a:r>
              <a:rPr lang="en-GB" sz="2200" dirty="0" smtClean="0"/>
              <a:t>Together we can reduce CVC-BSIs and antimicrobial resistant infections</a:t>
            </a:r>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2" name="Rectangle 11"/>
          <p:cNvSpPr/>
          <p:nvPr/>
        </p:nvSpPr>
        <p:spPr>
          <a:xfrm>
            <a:off x="7924682" y="-27384"/>
            <a:ext cx="121931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Conclusions</a:t>
            </a:r>
            <a:endParaRPr lang="en-GB" sz="1100" b="1" dirty="0">
              <a:solidFill>
                <a:schemeClr val="bg1"/>
              </a:solidFill>
            </a:endParaRPr>
          </a:p>
        </p:txBody>
      </p:sp>
      <p:sp>
        <p:nvSpPr>
          <p:cNvPr id="13" name="Title 1"/>
          <p:cNvSpPr>
            <a:spLocks noGrp="1"/>
          </p:cNvSpPr>
          <p:nvPr>
            <p:ph type="title"/>
          </p:nvPr>
        </p:nvSpPr>
        <p:spPr>
          <a:xfrm>
            <a:off x="522188" y="754093"/>
            <a:ext cx="8028000" cy="648072"/>
          </a:xfrm>
        </p:spPr>
        <p:txBody>
          <a:bodyPr>
            <a:normAutofit/>
          </a:bodyPr>
          <a:lstStyle/>
          <a:p>
            <a:r>
              <a:rPr lang="en-GB" dirty="0" smtClean="0"/>
              <a:t>Acknowledgements</a:t>
            </a:r>
            <a:endParaRPr lang="en-GB" dirty="0"/>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Tree>
    <p:extLst>
      <p:ext uri="{BB962C8B-B14F-4D97-AF65-F5344CB8AC3E}">
        <p14:creationId xmlns:p14="http://schemas.microsoft.com/office/powerpoint/2010/main" val="2826571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2"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2" name="Rectangle 11"/>
          <p:cNvSpPr/>
          <p:nvPr/>
        </p:nvSpPr>
        <p:spPr>
          <a:xfrm>
            <a:off x="7924682" y="-27384"/>
            <a:ext cx="121931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3" name="Title 1"/>
          <p:cNvSpPr>
            <a:spLocks noGrp="1"/>
          </p:cNvSpPr>
          <p:nvPr>
            <p:ph type="title"/>
          </p:nvPr>
        </p:nvSpPr>
        <p:spPr>
          <a:xfrm>
            <a:off x="522188" y="754093"/>
            <a:ext cx="8028000" cy="648072"/>
          </a:xfrm>
        </p:spPr>
        <p:txBody>
          <a:bodyPr>
            <a:normAutofit/>
          </a:bodyPr>
          <a:lstStyle/>
          <a:p>
            <a:r>
              <a:rPr lang="en-GB" dirty="0" smtClean="0"/>
              <a:t>Definitions: BSI by age range (1)</a:t>
            </a:r>
            <a:endParaRPr lang="en-GB" dirty="0"/>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2939511750"/>
              </p:ext>
            </p:extLst>
          </p:nvPr>
        </p:nvGraphicFramePr>
        <p:xfrm>
          <a:off x="611560" y="1556792"/>
          <a:ext cx="7488831" cy="4464494"/>
        </p:xfrm>
        <a:graphic>
          <a:graphicData uri="http://schemas.openxmlformats.org/drawingml/2006/table">
            <a:tbl>
              <a:tblPr firstRow="1" firstCol="1" bandRow="1"/>
              <a:tblGrid>
                <a:gridCol w="3802599"/>
                <a:gridCol w="3686232"/>
              </a:tblGrid>
              <a:tr h="493525">
                <a:tc>
                  <a:txBody>
                    <a:bodyPr/>
                    <a:lstStyle/>
                    <a:p>
                      <a:pPr marR="504190" algn="ctr">
                        <a:lnSpc>
                          <a:spcPts val="1600"/>
                        </a:lnSpc>
                        <a:spcAft>
                          <a:spcPts val="0"/>
                        </a:spcAft>
                      </a:pPr>
                      <a:r>
                        <a:rPr lang="en-GB" sz="1200" b="1" dirty="0">
                          <a:solidFill>
                            <a:srgbClr val="FFFFFF"/>
                          </a:solidFill>
                          <a:effectLst/>
                          <a:latin typeface="Arial"/>
                          <a:ea typeface="Times New Roman"/>
                          <a:cs typeface="Arial"/>
                        </a:rPr>
                        <a:t>Adults (≥13 years)</a:t>
                      </a:r>
                      <a:endParaRPr lang="en-GB" sz="12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002E"/>
                    </a:solidFill>
                  </a:tcPr>
                </a:tc>
                <a:tc>
                  <a:txBody>
                    <a:bodyPr/>
                    <a:lstStyle/>
                    <a:p>
                      <a:pPr marR="504190" algn="ctr">
                        <a:lnSpc>
                          <a:spcPts val="1600"/>
                        </a:lnSpc>
                        <a:spcAft>
                          <a:spcPts val="0"/>
                        </a:spcAft>
                        <a:tabLst>
                          <a:tab pos="959485" algn="l"/>
                        </a:tabLst>
                      </a:pPr>
                      <a:r>
                        <a:rPr lang="en-GB" sz="1200" b="1">
                          <a:solidFill>
                            <a:srgbClr val="FFFFFF"/>
                          </a:solidFill>
                          <a:effectLst/>
                          <a:latin typeface="Arial"/>
                          <a:ea typeface="Times New Roman"/>
                          <a:cs typeface="Arial"/>
                        </a:rPr>
                        <a:t>Paediatrics (&lt;13yrs)</a:t>
                      </a:r>
                      <a:endParaRPr lang="en-GB" sz="12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002E"/>
                    </a:solidFill>
                  </a:tcPr>
                </a:tc>
              </a:tr>
              <a:tr h="227656">
                <a:tc>
                  <a:txBody>
                    <a:bodyPr/>
                    <a:lstStyle/>
                    <a:p>
                      <a:pPr algn="ctr">
                        <a:lnSpc>
                          <a:spcPts val="1400"/>
                        </a:lnSpc>
                        <a:spcAft>
                          <a:spcPts val="0"/>
                        </a:spcAft>
                      </a:pPr>
                      <a:r>
                        <a:rPr lang="en-GB" sz="1200" b="1" i="1" dirty="0">
                          <a:effectLst/>
                          <a:latin typeface="Arial"/>
                          <a:ea typeface="Times New Roman"/>
                          <a:cs typeface="Arial"/>
                        </a:rPr>
                        <a:t>Meets one of the following criteria:</a:t>
                      </a:r>
                      <a:endParaRPr lang="en-GB" sz="1200" b="1"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GB" sz="1200" b="1" i="1">
                          <a:effectLst/>
                          <a:latin typeface="Arial"/>
                          <a:ea typeface="Times New Roman"/>
                          <a:cs typeface="Arial"/>
                        </a:rPr>
                        <a:t>Meets one of the following criteria:</a:t>
                      </a:r>
                      <a:endParaRPr lang="en-GB" sz="1200" b="1">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273">
                <a:tc>
                  <a:txBody>
                    <a:bodyPr/>
                    <a:lstStyle/>
                    <a:p>
                      <a:pPr algn="ctr">
                        <a:lnSpc>
                          <a:spcPct val="115000"/>
                        </a:lnSpc>
                        <a:spcAft>
                          <a:spcPts val="0"/>
                        </a:spcAft>
                      </a:pPr>
                      <a:r>
                        <a:rPr lang="en-GB" sz="1200">
                          <a:effectLst/>
                          <a:latin typeface="Arial"/>
                          <a:ea typeface="Times New Roman"/>
                          <a:cs typeface="Times New Roman"/>
                        </a:rPr>
                        <a:t> </a:t>
                      </a:r>
                      <a:endParaRPr lang="en-GB" sz="1200">
                        <a:effectLst/>
                        <a:latin typeface="Calibri"/>
                        <a:ea typeface="Calibri"/>
                        <a:cs typeface="Times New Roman"/>
                      </a:endParaRPr>
                    </a:p>
                    <a:p>
                      <a:pPr marL="342900" lvl="0" indent="-342900" algn="ctr">
                        <a:lnSpc>
                          <a:spcPct val="115000"/>
                        </a:lnSpc>
                        <a:spcAft>
                          <a:spcPts val="0"/>
                        </a:spcAft>
                        <a:buFont typeface="+mj-lt"/>
                        <a:buAutoNum type="alphaLcParenR"/>
                      </a:pPr>
                      <a:r>
                        <a:rPr lang="en-GB" sz="1200">
                          <a:effectLst/>
                          <a:latin typeface="Arial"/>
                          <a:ea typeface="Times New Roman"/>
                          <a:cs typeface="Arial"/>
                        </a:rPr>
                        <a:t>A recognised pathogen from at least one blood culture</a:t>
                      </a:r>
                      <a:endParaRPr lang="en-GB" sz="12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Arial"/>
                          <a:ea typeface="Times New Roman"/>
                          <a:cs typeface="Times New Roman"/>
                        </a:rPr>
                        <a:t> </a:t>
                      </a:r>
                      <a:endParaRPr lang="en-GB" sz="1200">
                        <a:effectLst/>
                        <a:latin typeface="Calibri"/>
                        <a:ea typeface="Calibri"/>
                        <a:cs typeface="Times New Roman"/>
                      </a:endParaRPr>
                    </a:p>
                    <a:p>
                      <a:pPr marL="342900" lvl="0" indent="-342900" algn="ctr">
                        <a:lnSpc>
                          <a:spcPct val="115000"/>
                        </a:lnSpc>
                        <a:spcAft>
                          <a:spcPts val="0"/>
                        </a:spcAft>
                        <a:buFont typeface="+mj-lt"/>
                        <a:buAutoNum type="alphaLcParenR"/>
                      </a:pPr>
                      <a:r>
                        <a:rPr lang="en-GB" sz="1200">
                          <a:effectLst/>
                          <a:latin typeface="Arial"/>
                          <a:ea typeface="Times New Roman"/>
                          <a:cs typeface="Arial"/>
                        </a:rPr>
                        <a:t>A recognised pathogen from at least one blood culture</a:t>
                      </a:r>
                      <a:endParaRPr lang="en-GB" sz="12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250">
                <a:tc>
                  <a:txBody>
                    <a:bodyPr/>
                    <a:lstStyle/>
                    <a:p>
                      <a:pPr marL="228600" algn="ctr">
                        <a:lnSpc>
                          <a:spcPct val="115000"/>
                        </a:lnSpc>
                        <a:spcAft>
                          <a:spcPts val="0"/>
                        </a:spcAft>
                      </a:pPr>
                      <a:r>
                        <a:rPr lang="en-GB" sz="1200" b="1" dirty="0">
                          <a:effectLst/>
                          <a:latin typeface="Arial"/>
                          <a:ea typeface="Times New Roman"/>
                          <a:cs typeface="Arial"/>
                        </a:rPr>
                        <a:t>OR</a:t>
                      </a:r>
                      <a:endParaRPr lang="en-GB" sz="12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GB" sz="1200" b="1" dirty="0" smtClean="0">
                          <a:effectLst/>
                          <a:latin typeface="Arial"/>
                          <a:ea typeface="Times New Roman"/>
                          <a:cs typeface="Arial"/>
                        </a:rPr>
                        <a:t>OR</a:t>
                      </a:r>
                      <a:endParaRPr lang="en-GB" sz="12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211">
                <a:tc>
                  <a:txBody>
                    <a:bodyPr/>
                    <a:lstStyle/>
                    <a:p>
                      <a:pPr marL="342900" lvl="0" indent="-342900" algn="ctr">
                        <a:lnSpc>
                          <a:spcPct val="115000"/>
                        </a:lnSpc>
                        <a:spcAft>
                          <a:spcPts val="0"/>
                        </a:spcAft>
                        <a:buFont typeface="+mj-lt"/>
                        <a:buAutoNum type="alphaLcParenR"/>
                      </a:pPr>
                      <a:r>
                        <a:rPr lang="en-GB" sz="1200">
                          <a:effectLst/>
                          <a:latin typeface="Arial"/>
                          <a:ea typeface="Times New Roman"/>
                          <a:cs typeface="Arial"/>
                        </a:rPr>
                        <a:t>A common skin microorganism* from 2 blood cultures drawn on separate occasions and taken within a 48hr period</a:t>
                      </a:r>
                      <a:endParaRPr lang="en-GB" sz="12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lvl="0" indent="-342900" algn="ctr">
                        <a:lnSpc>
                          <a:spcPct val="115000"/>
                        </a:lnSpc>
                        <a:spcAft>
                          <a:spcPts val="0"/>
                        </a:spcAft>
                        <a:buFont typeface="+mj-lt"/>
                        <a:buAutoNum type="alphaLcParenR"/>
                      </a:pPr>
                      <a:r>
                        <a:rPr lang="en-GB" sz="1200" dirty="0">
                          <a:effectLst/>
                          <a:latin typeface="Arial"/>
                          <a:ea typeface="Times New Roman"/>
                          <a:cs typeface="Arial"/>
                        </a:rPr>
                        <a:t>A common skin microorganism* from 2 blood cultures drawn on separate occasions and taken within a 48hr period</a:t>
                      </a:r>
                      <a:endParaRPr lang="en-GB" sz="12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41579">
                <a:tc>
                  <a:txBody>
                    <a:bodyPr/>
                    <a:lstStyle/>
                    <a:p>
                      <a:pPr algn="ctr">
                        <a:lnSpc>
                          <a:spcPct val="115000"/>
                        </a:lnSpc>
                        <a:spcBef>
                          <a:spcPts val="300"/>
                        </a:spcBef>
                        <a:spcAft>
                          <a:spcPts val="300"/>
                        </a:spcAft>
                      </a:pPr>
                      <a:r>
                        <a:rPr lang="en-GB" sz="1200" b="1" dirty="0" smtClean="0">
                          <a:effectLst/>
                          <a:latin typeface="Arial"/>
                          <a:ea typeface="Times New Roman"/>
                          <a:cs typeface="Times New Roman"/>
                        </a:rPr>
                        <a:t>      AND</a:t>
                      </a:r>
                      <a:endParaRPr lang="en-GB" sz="1200" dirty="0">
                        <a:effectLst/>
                        <a:latin typeface="Calibri"/>
                        <a:ea typeface="Calibri"/>
                        <a:cs typeface="Times New Roman"/>
                      </a:endParaRPr>
                    </a:p>
                    <a:p>
                      <a:pPr algn="ctr">
                        <a:lnSpc>
                          <a:spcPct val="115000"/>
                        </a:lnSpc>
                        <a:spcBef>
                          <a:spcPts val="300"/>
                        </a:spcBef>
                        <a:spcAft>
                          <a:spcPts val="300"/>
                        </a:spcAft>
                      </a:pPr>
                      <a:r>
                        <a:rPr lang="en-GB" sz="1200" b="1" dirty="0">
                          <a:effectLst/>
                          <a:latin typeface="Arial"/>
                          <a:ea typeface="Times New Roman"/>
                          <a:cs typeface="Times New Roman"/>
                        </a:rPr>
                        <a:t> </a:t>
                      </a:r>
                      <a:endParaRPr lang="en-GB" sz="1200" dirty="0">
                        <a:effectLst/>
                        <a:latin typeface="Calibri"/>
                        <a:ea typeface="Calibri"/>
                        <a:cs typeface="Times New Roman"/>
                      </a:endParaRPr>
                    </a:p>
                    <a:p>
                      <a:pPr algn="ctr">
                        <a:lnSpc>
                          <a:spcPct val="115000"/>
                        </a:lnSpc>
                        <a:spcAft>
                          <a:spcPts val="0"/>
                        </a:spcAft>
                      </a:pPr>
                      <a:r>
                        <a:rPr lang="en-GB" sz="1200" dirty="0">
                          <a:effectLst/>
                          <a:latin typeface="Arial"/>
                          <a:ea typeface="Times New Roman"/>
                          <a:cs typeface="Times New Roman"/>
                        </a:rPr>
                        <a:t>The patient has at least ONE symptom of fever &gt;38</a:t>
                      </a:r>
                      <a:r>
                        <a:rPr lang="en-GB" sz="1200" baseline="30000" dirty="0">
                          <a:effectLst/>
                          <a:latin typeface="Arial"/>
                          <a:ea typeface="Times New Roman"/>
                          <a:cs typeface="Times New Roman"/>
                        </a:rPr>
                        <a:t>o</a:t>
                      </a:r>
                      <a:r>
                        <a:rPr lang="en-GB" sz="1200" dirty="0">
                          <a:effectLst/>
                          <a:latin typeface="Arial"/>
                          <a:ea typeface="Times New Roman"/>
                          <a:cs typeface="Times New Roman"/>
                        </a:rPr>
                        <a:t>C, chills or hypotension</a:t>
                      </a:r>
                      <a:endParaRPr lang="en-GB" sz="1200" dirty="0">
                        <a:effectLst/>
                        <a:latin typeface="Calibri"/>
                        <a:ea typeface="Calibri"/>
                        <a:cs typeface="Times New Roman"/>
                      </a:endParaRPr>
                    </a:p>
                    <a:p>
                      <a:pPr algn="ctr">
                        <a:lnSpc>
                          <a:spcPct val="115000"/>
                        </a:lnSpc>
                        <a:spcAft>
                          <a:spcPts val="0"/>
                        </a:spcAft>
                      </a:pPr>
                      <a:r>
                        <a:rPr lang="en-GB" sz="1200" dirty="0">
                          <a:effectLst/>
                          <a:latin typeface="Arial"/>
                          <a:ea typeface="Times New Roman"/>
                          <a:cs typeface="Times New Roman"/>
                        </a:rPr>
                        <a:t> </a:t>
                      </a:r>
                      <a:endParaRPr lang="en-GB"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GB" sz="1200" b="1" dirty="0" smtClean="0">
                          <a:effectLst/>
                          <a:latin typeface="Arial"/>
                          <a:ea typeface="Times New Roman"/>
                          <a:cs typeface="Times New Roman"/>
                        </a:rPr>
                        <a:t>     </a:t>
                      </a:r>
                      <a:r>
                        <a:rPr lang="en-GB" sz="1200" b="1" baseline="0" dirty="0" smtClean="0">
                          <a:effectLst/>
                          <a:latin typeface="Arial"/>
                          <a:ea typeface="Times New Roman"/>
                          <a:cs typeface="Times New Roman"/>
                        </a:rPr>
                        <a:t>   </a:t>
                      </a:r>
                      <a:r>
                        <a:rPr lang="en-GB" sz="1200" b="1" dirty="0" smtClean="0">
                          <a:effectLst/>
                          <a:latin typeface="Arial"/>
                          <a:ea typeface="Times New Roman"/>
                          <a:cs typeface="Times New Roman"/>
                        </a:rPr>
                        <a:t>AND</a:t>
                      </a:r>
                      <a:endParaRPr lang="en-GB" sz="1200" dirty="0">
                        <a:effectLst/>
                        <a:latin typeface="Calibri"/>
                        <a:ea typeface="Calibri"/>
                        <a:cs typeface="Times New Roman"/>
                      </a:endParaRPr>
                    </a:p>
                    <a:p>
                      <a:pPr algn="ctr">
                        <a:lnSpc>
                          <a:spcPct val="115000"/>
                        </a:lnSpc>
                        <a:spcAft>
                          <a:spcPts val="1000"/>
                        </a:spcAft>
                      </a:pPr>
                      <a:r>
                        <a:rPr lang="en-GB" sz="1200" dirty="0">
                          <a:effectLst/>
                          <a:latin typeface="Arial"/>
                          <a:ea typeface="Times New Roman"/>
                          <a:cs typeface="Times New Roman"/>
                        </a:rPr>
                        <a:t>The patient has at least TWO symptoms of paediatric SIRS: tachycardia, bradycardia (&lt;1yr), temperature &gt;38.5</a:t>
                      </a:r>
                      <a:r>
                        <a:rPr lang="en-GB" sz="1200" baseline="30000" dirty="0">
                          <a:effectLst/>
                          <a:latin typeface="Arial"/>
                          <a:ea typeface="Times New Roman"/>
                          <a:cs typeface="Times New Roman"/>
                        </a:rPr>
                        <a:t>o</a:t>
                      </a:r>
                      <a:r>
                        <a:rPr lang="en-GB" sz="1200" dirty="0">
                          <a:effectLst/>
                          <a:latin typeface="Arial"/>
                          <a:ea typeface="Times New Roman"/>
                          <a:cs typeface="Times New Roman"/>
                        </a:rPr>
                        <a:t>C &lt;36</a:t>
                      </a:r>
                      <a:r>
                        <a:rPr lang="en-GB" sz="1200" baseline="30000" dirty="0">
                          <a:effectLst/>
                          <a:latin typeface="Arial"/>
                          <a:ea typeface="Times New Roman"/>
                          <a:cs typeface="Times New Roman"/>
                        </a:rPr>
                        <a:t>o</a:t>
                      </a:r>
                      <a:r>
                        <a:rPr lang="en-GB" sz="1200" dirty="0">
                          <a:effectLst/>
                          <a:latin typeface="Arial"/>
                          <a:ea typeface="Times New Roman"/>
                          <a:cs typeface="Times New Roman"/>
                        </a:rPr>
                        <a:t>C, elevated respiratory rate, leukocytes (elevated/depressed for age), leukocyte count (if leucocyte is selected)</a:t>
                      </a:r>
                      <a:endParaRPr lang="en-GB"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8" name="Rectangle 4"/>
          <p:cNvSpPr>
            <a:spLocks noChangeArrowheads="1"/>
          </p:cNvSpPr>
          <p:nvPr/>
        </p:nvSpPr>
        <p:spPr bwMode="auto">
          <a:xfrm>
            <a:off x="1647825"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215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2"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Development of surveillance</a:t>
            </a:r>
            <a:endParaRPr lang="en-GB" sz="1100"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2" name="Rectangle 11"/>
          <p:cNvSpPr/>
          <p:nvPr/>
        </p:nvSpPr>
        <p:spPr>
          <a:xfrm>
            <a:off x="7924682" y="-27384"/>
            <a:ext cx="121931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3" name="Title 1"/>
          <p:cNvSpPr>
            <a:spLocks noGrp="1"/>
          </p:cNvSpPr>
          <p:nvPr>
            <p:ph type="title"/>
          </p:nvPr>
        </p:nvSpPr>
        <p:spPr>
          <a:xfrm>
            <a:off x="522188" y="754093"/>
            <a:ext cx="8028000" cy="648072"/>
          </a:xfrm>
        </p:spPr>
        <p:txBody>
          <a:bodyPr>
            <a:normAutofit/>
          </a:bodyPr>
          <a:lstStyle/>
          <a:p>
            <a:r>
              <a:rPr lang="en-GB" dirty="0" smtClean="0"/>
              <a:t>Definitions: BSI by age range (2)</a:t>
            </a:r>
            <a:endParaRPr lang="en-GB" dirty="0"/>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8" name="Rectangle 4"/>
          <p:cNvSpPr>
            <a:spLocks noChangeArrowheads="1"/>
          </p:cNvSpPr>
          <p:nvPr/>
        </p:nvSpPr>
        <p:spPr bwMode="auto">
          <a:xfrm>
            <a:off x="1647825"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91828392"/>
              </p:ext>
            </p:extLst>
          </p:nvPr>
        </p:nvGraphicFramePr>
        <p:xfrm>
          <a:off x="323528" y="1448600"/>
          <a:ext cx="8640960" cy="4735442"/>
        </p:xfrm>
        <a:graphic>
          <a:graphicData uri="http://schemas.openxmlformats.org/drawingml/2006/table">
            <a:tbl>
              <a:tblPr firstRow="1" firstCol="1" bandRow="1"/>
              <a:tblGrid>
                <a:gridCol w="8640960"/>
              </a:tblGrid>
              <a:tr h="317996">
                <a:tc>
                  <a:txBody>
                    <a:bodyPr/>
                    <a:lstStyle/>
                    <a:p>
                      <a:pPr marR="504190">
                        <a:lnSpc>
                          <a:spcPts val="1600"/>
                        </a:lnSpc>
                        <a:spcAft>
                          <a:spcPts val="0"/>
                        </a:spcAft>
                      </a:pPr>
                      <a:r>
                        <a:rPr lang="en-GB" sz="1200" b="1" dirty="0">
                          <a:solidFill>
                            <a:srgbClr val="FFFFFF"/>
                          </a:solidFill>
                          <a:effectLst/>
                          <a:latin typeface="Arial"/>
                          <a:ea typeface="Times New Roman"/>
                          <a:cs typeface="Times New Roman"/>
                        </a:rPr>
                        <a:t>Neonates (&lt;28 days)</a:t>
                      </a:r>
                      <a:endParaRPr lang="en-GB" sz="1200" dirty="0">
                        <a:effectLst/>
                        <a:latin typeface="Calibri"/>
                        <a:ea typeface="Calibri"/>
                        <a:cs typeface="Times New Roman"/>
                      </a:endParaRPr>
                    </a:p>
                  </a:txBody>
                  <a:tcPr marL="55126" marR="5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002E"/>
                    </a:solidFill>
                  </a:tcPr>
                </a:tc>
              </a:tr>
              <a:tr h="169972">
                <a:tc>
                  <a:txBody>
                    <a:bodyPr/>
                    <a:lstStyle/>
                    <a:p>
                      <a:pPr>
                        <a:lnSpc>
                          <a:spcPct val="115000"/>
                        </a:lnSpc>
                        <a:spcAft>
                          <a:spcPts val="0"/>
                        </a:spcAft>
                      </a:pPr>
                      <a:r>
                        <a:rPr lang="en-GB" sz="1200" i="1">
                          <a:effectLst/>
                          <a:latin typeface="Arial"/>
                          <a:ea typeface="Times New Roman"/>
                          <a:cs typeface="Times New Roman"/>
                        </a:rPr>
                        <a:t>Meets one of the following criteria:</a:t>
                      </a:r>
                      <a:endParaRPr lang="en-GB" sz="1200">
                        <a:effectLst/>
                        <a:latin typeface="Calibri"/>
                        <a:ea typeface="Calibri"/>
                        <a:cs typeface="Times New Roman"/>
                      </a:endParaRPr>
                    </a:p>
                  </a:txBody>
                  <a:tcPr marL="55126" marR="5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81">
                <a:tc>
                  <a:txBody>
                    <a:bodyPr/>
                    <a:lstStyle/>
                    <a:p>
                      <a:pPr marL="453390">
                        <a:lnSpc>
                          <a:spcPct val="115000"/>
                        </a:lnSpc>
                        <a:spcAft>
                          <a:spcPts val="0"/>
                        </a:spcAft>
                      </a:pPr>
                      <a:r>
                        <a:rPr lang="en-GB" sz="1200">
                          <a:effectLst/>
                          <a:latin typeface="Arial"/>
                          <a:ea typeface="Times New Roman"/>
                          <a:cs typeface="Times New Roman"/>
                        </a:rPr>
                        <a:t> </a:t>
                      </a:r>
                      <a:endParaRPr lang="en-GB" sz="1200">
                        <a:effectLst/>
                        <a:latin typeface="Calibri"/>
                        <a:ea typeface="Calibri"/>
                        <a:cs typeface="Times New Roman"/>
                      </a:endParaRPr>
                    </a:p>
                    <a:p>
                      <a:pPr marL="342900" lvl="0" indent="-342900">
                        <a:spcAft>
                          <a:spcPts val="0"/>
                        </a:spcAft>
                        <a:buFont typeface="+mj-lt"/>
                        <a:buAutoNum type="alphaLcParenR"/>
                      </a:pPr>
                      <a:r>
                        <a:rPr lang="en-US" sz="1200">
                          <a:effectLst/>
                          <a:latin typeface="Arial"/>
                          <a:ea typeface="Times New Roman"/>
                          <a:cs typeface="Calibri"/>
                        </a:rPr>
                        <a:t>A recognised pathogen from at least one blood culture</a:t>
                      </a:r>
                      <a:endParaRPr lang="en-GB" sz="1200">
                        <a:effectLst/>
                        <a:latin typeface="Times New Roman"/>
                        <a:ea typeface="Times New Roman"/>
                      </a:endParaRPr>
                    </a:p>
                  </a:txBody>
                  <a:tcPr marL="55126" marR="5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84543">
                <a:tc>
                  <a:txBody>
                    <a:bodyPr/>
                    <a:lstStyle/>
                    <a:p>
                      <a:pPr>
                        <a:lnSpc>
                          <a:spcPct val="115000"/>
                        </a:lnSpc>
                        <a:spcBef>
                          <a:spcPts val="600"/>
                        </a:spcBef>
                        <a:spcAft>
                          <a:spcPts val="600"/>
                        </a:spcAft>
                      </a:pPr>
                      <a:endParaRPr lang="en-GB" sz="1200" b="1" dirty="0" smtClean="0">
                        <a:effectLst/>
                        <a:latin typeface="Arial"/>
                        <a:ea typeface="Times New Roman"/>
                        <a:cs typeface="Calibri"/>
                      </a:endParaRPr>
                    </a:p>
                    <a:p>
                      <a:pPr>
                        <a:lnSpc>
                          <a:spcPct val="115000"/>
                        </a:lnSpc>
                        <a:spcBef>
                          <a:spcPts val="600"/>
                        </a:spcBef>
                        <a:spcAft>
                          <a:spcPts val="600"/>
                        </a:spcAft>
                      </a:pPr>
                      <a:r>
                        <a:rPr lang="en-GB" sz="1200" b="1" dirty="0" smtClean="0">
                          <a:effectLst/>
                          <a:latin typeface="Arial"/>
                          <a:ea typeface="Times New Roman"/>
                          <a:cs typeface="Calibri"/>
                        </a:rPr>
                        <a:t>OR</a:t>
                      </a:r>
                      <a:endParaRPr lang="en-GB" sz="1200" dirty="0">
                        <a:effectLst/>
                        <a:latin typeface="Calibri"/>
                        <a:ea typeface="Calibri"/>
                        <a:cs typeface="Times New Roman"/>
                      </a:endParaRPr>
                    </a:p>
                    <a:p>
                      <a:pPr marL="342900" lvl="0" indent="-342900">
                        <a:lnSpc>
                          <a:spcPct val="115000"/>
                        </a:lnSpc>
                        <a:spcBef>
                          <a:spcPts val="600"/>
                        </a:spcBef>
                        <a:spcAft>
                          <a:spcPts val="600"/>
                        </a:spcAft>
                        <a:buFont typeface="+mj-lt"/>
                        <a:buAutoNum type="alphaLcParenR"/>
                      </a:pPr>
                      <a:r>
                        <a:rPr lang="en-GB" sz="1200" dirty="0">
                          <a:effectLst/>
                          <a:latin typeface="Arial"/>
                          <a:ea typeface="Times New Roman"/>
                          <a:cs typeface="Times New Roman"/>
                        </a:rPr>
                        <a:t>A common skin microorganism* is cultured from blood </a:t>
                      </a:r>
                      <a:endParaRPr lang="en-GB" sz="1200" dirty="0">
                        <a:effectLst/>
                        <a:latin typeface="Calibri"/>
                        <a:ea typeface="Calibri"/>
                        <a:cs typeface="Times New Roman"/>
                      </a:endParaRPr>
                    </a:p>
                    <a:p>
                      <a:pPr marL="681990">
                        <a:lnSpc>
                          <a:spcPct val="115000"/>
                        </a:lnSpc>
                        <a:spcBef>
                          <a:spcPts val="600"/>
                        </a:spcBef>
                        <a:spcAft>
                          <a:spcPts val="600"/>
                        </a:spcAft>
                      </a:pPr>
                      <a:r>
                        <a:rPr lang="en-GB" sz="1200" u="sng" dirty="0">
                          <a:effectLst/>
                          <a:latin typeface="Arial"/>
                          <a:ea typeface="Times New Roman"/>
                          <a:cs typeface="Times New Roman"/>
                        </a:rPr>
                        <a:t>AND</a:t>
                      </a:r>
                      <a:endParaRPr lang="en-GB" sz="1200" dirty="0">
                        <a:effectLst/>
                        <a:latin typeface="Calibri"/>
                        <a:ea typeface="Calibri"/>
                        <a:cs typeface="Times New Roman"/>
                      </a:endParaRPr>
                    </a:p>
                    <a:p>
                      <a:pPr marL="681990">
                        <a:lnSpc>
                          <a:spcPct val="115000"/>
                        </a:lnSpc>
                        <a:spcBef>
                          <a:spcPts val="600"/>
                        </a:spcBef>
                        <a:spcAft>
                          <a:spcPts val="600"/>
                        </a:spcAft>
                      </a:pPr>
                      <a:r>
                        <a:rPr lang="en-GB" sz="1200" dirty="0">
                          <a:effectLst/>
                          <a:latin typeface="Arial"/>
                          <a:ea typeface="Times New Roman"/>
                          <a:cs typeface="Times New Roman"/>
                        </a:rPr>
                        <a:t>Patient </a:t>
                      </a:r>
                      <a:r>
                        <a:rPr lang="en-US" sz="1200" dirty="0">
                          <a:effectLst/>
                          <a:latin typeface="Arial"/>
                          <a:ea typeface="Times New Roman"/>
                          <a:cs typeface="Times New Roman"/>
                        </a:rPr>
                        <a:t>has ONE of: </a:t>
                      </a:r>
                      <a:endParaRPr lang="en-GB" sz="1200" dirty="0">
                        <a:effectLst/>
                        <a:latin typeface="Calibri"/>
                        <a:ea typeface="Calibri"/>
                        <a:cs typeface="Times New Roman"/>
                      </a:endParaRPr>
                    </a:p>
                    <a:p>
                      <a:pPr marL="681990">
                        <a:lnSpc>
                          <a:spcPct val="115000"/>
                        </a:lnSpc>
                        <a:spcBef>
                          <a:spcPts val="600"/>
                        </a:spcBef>
                        <a:spcAft>
                          <a:spcPts val="600"/>
                        </a:spcAft>
                      </a:pPr>
                      <a:r>
                        <a:rPr lang="en-US" sz="1200" dirty="0">
                          <a:effectLst/>
                          <a:latin typeface="Arial"/>
                          <a:ea typeface="Times New Roman"/>
                          <a:cs typeface="Times New Roman"/>
                        </a:rPr>
                        <a:t>C-reactive protein &gt;2.0 mg/</a:t>
                      </a:r>
                      <a:r>
                        <a:rPr lang="en-US" sz="1200" dirty="0" err="1">
                          <a:effectLst/>
                          <a:latin typeface="Arial"/>
                          <a:ea typeface="Times New Roman"/>
                          <a:cs typeface="Times New Roman"/>
                        </a:rPr>
                        <a:t>dL</a:t>
                      </a:r>
                      <a:r>
                        <a:rPr lang="en-US" sz="1200" dirty="0">
                          <a:effectLst/>
                          <a:latin typeface="Arial"/>
                          <a:ea typeface="Times New Roman"/>
                          <a:cs typeface="Times New Roman"/>
                        </a:rPr>
                        <a:t> </a:t>
                      </a:r>
                      <a:r>
                        <a:rPr lang="en-US" sz="1200" dirty="0" smtClean="0">
                          <a:effectLst/>
                          <a:latin typeface="Arial"/>
                          <a:ea typeface="Times New Roman"/>
                          <a:cs typeface="Times New Roman"/>
                        </a:rPr>
                        <a:t>, immature/total </a:t>
                      </a:r>
                      <a:r>
                        <a:rPr lang="en-US" sz="1200" dirty="0">
                          <a:effectLst/>
                          <a:latin typeface="Arial"/>
                          <a:ea typeface="Times New Roman"/>
                          <a:cs typeface="Times New Roman"/>
                        </a:rPr>
                        <a:t>neutrophil ratio (I/T ratio) &gt;0.2 </a:t>
                      </a:r>
                      <a:r>
                        <a:rPr lang="en-US" sz="1200" dirty="0" smtClean="0">
                          <a:effectLst/>
                          <a:latin typeface="Arial"/>
                          <a:ea typeface="Times New Roman"/>
                          <a:cs typeface="Times New Roman"/>
                        </a:rPr>
                        <a:t>, leukocytes </a:t>
                      </a:r>
                      <a:r>
                        <a:rPr lang="en-US" sz="1200" dirty="0">
                          <a:effectLst/>
                          <a:latin typeface="Arial"/>
                          <a:ea typeface="Times New Roman"/>
                          <a:cs typeface="Times New Roman"/>
                        </a:rPr>
                        <a:t>&lt;5/</a:t>
                      </a:r>
                      <a:r>
                        <a:rPr lang="en-US" sz="1200" dirty="0" err="1">
                          <a:effectLst/>
                          <a:latin typeface="Arial"/>
                          <a:ea typeface="Times New Roman"/>
                          <a:cs typeface="Times New Roman"/>
                        </a:rPr>
                        <a:t>nL</a:t>
                      </a:r>
                      <a:r>
                        <a:rPr lang="en-US" sz="1200" dirty="0">
                          <a:effectLst/>
                          <a:latin typeface="Arial"/>
                          <a:ea typeface="Times New Roman"/>
                          <a:cs typeface="Times New Roman"/>
                        </a:rPr>
                        <a:t> </a:t>
                      </a:r>
                      <a:r>
                        <a:rPr lang="en-US" sz="1200" dirty="0" smtClean="0">
                          <a:effectLst/>
                          <a:latin typeface="Arial"/>
                          <a:ea typeface="Times New Roman"/>
                          <a:cs typeface="Times New Roman"/>
                        </a:rPr>
                        <a:t>, platelets </a:t>
                      </a:r>
                      <a:r>
                        <a:rPr lang="en-US" sz="1200" dirty="0">
                          <a:effectLst/>
                          <a:latin typeface="Arial"/>
                          <a:ea typeface="Times New Roman"/>
                          <a:cs typeface="Times New Roman"/>
                        </a:rPr>
                        <a:t>&lt;100/</a:t>
                      </a:r>
                      <a:r>
                        <a:rPr lang="en-US" sz="1200" dirty="0" err="1">
                          <a:effectLst/>
                          <a:latin typeface="Arial"/>
                          <a:ea typeface="Times New Roman"/>
                          <a:cs typeface="Times New Roman"/>
                        </a:rPr>
                        <a:t>nL</a:t>
                      </a:r>
                      <a:endParaRPr lang="en-GB" sz="1200" dirty="0">
                        <a:effectLst/>
                        <a:latin typeface="Calibri"/>
                        <a:ea typeface="Calibri"/>
                        <a:cs typeface="Times New Roman"/>
                      </a:endParaRPr>
                    </a:p>
                  </a:txBody>
                  <a:tcPr marL="55126" marR="5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4286">
                <a:tc>
                  <a:txBody>
                    <a:bodyPr/>
                    <a:lstStyle/>
                    <a:p>
                      <a:pPr>
                        <a:lnSpc>
                          <a:spcPct val="115000"/>
                        </a:lnSpc>
                        <a:spcBef>
                          <a:spcPts val="300"/>
                        </a:spcBef>
                        <a:spcAft>
                          <a:spcPts val="300"/>
                        </a:spcAft>
                      </a:pPr>
                      <a:r>
                        <a:rPr lang="en-GB" sz="1200" b="1">
                          <a:effectLst/>
                          <a:latin typeface="Arial"/>
                          <a:ea typeface="Times New Roman"/>
                          <a:cs typeface="Calibri"/>
                        </a:rPr>
                        <a:t>AND</a:t>
                      </a:r>
                      <a:endParaRPr lang="en-GB" sz="1200">
                        <a:effectLst/>
                        <a:latin typeface="Calibri"/>
                        <a:ea typeface="Calibri"/>
                        <a:cs typeface="Times New Roman"/>
                      </a:endParaRPr>
                    </a:p>
                  </a:txBody>
                  <a:tcPr marL="55126" marR="5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5784">
                <a:tc>
                  <a:txBody>
                    <a:bodyPr/>
                    <a:lstStyle/>
                    <a:p>
                      <a:pPr>
                        <a:lnSpc>
                          <a:spcPct val="115000"/>
                        </a:lnSpc>
                        <a:spcBef>
                          <a:spcPts val="300"/>
                        </a:spcBef>
                        <a:spcAft>
                          <a:spcPts val="300"/>
                        </a:spcAft>
                      </a:pPr>
                      <a:r>
                        <a:rPr lang="en-GB" sz="1200" dirty="0">
                          <a:effectLst/>
                          <a:latin typeface="Arial"/>
                          <a:ea typeface="Times New Roman"/>
                          <a:cs typeface="Times New Roman"/>
                        </a:rPr>
                        <a:t>At least TWO of:</a:t>
                      </a:r>
                      <a:endParaRPr lang="en-GB" sz="1200" dirty="0">
                        <a:effectLst/>
                        <a:latin typeface="Calibri"/>
                        <a:ea typeface="Calibri"/>
                        <a:cs typeface="Times New Roman"/>
                      </a:endParaRPr>
                    </a:p>
                    <a:p>
                      <a:pPr indent="688975">
                        <a:lnSpc>
                          <a:spcPct val="115000"/>
                        </a:lnSpc>
                        <a:spcBef>
                          <a:spcPts val="300"/>
                        </a:spcBef>
                        <a:spcAft>
                          <a:spcPts val="300"/>
                        </a:spcAft>
                      </a:pPr>
                      <a:r>
                        <a:rPr lang="en-US" sz="1200" dirty="0">
                          <a:effectLst/>
                          <a:latin typeface="Arial"/>
                          <a:ea typeface="Times New Roman"/>
                          <a:cs typeface="Times New Roman"/>
                        </a:rPr>
                        <a:t>temperature &gt;38°C </a:t>
                      </a:r>
                      <a:r>
                        <a:rPr lang="en-US" sz="1200" u="sng" dirty="0">
                          <a:effectLst/>
                          <a:latin typeface="Arial"/>
                          <a:ea typeface="Times New Roman"/>
                          <a:cs typeface="Times New Roman"/>
                        </a:rPr>
                        <a:t>or</a:t>
                      </a:r>
                      <a:r>
                        <a:rPr lang="en-US" sz="1200" dirty="0">
                          <a:effectLst/>
                          <a:latin typeface="Arial"/>
                          <a:ea typeface="Times New Roman"/>
                          <a:cs typeface="Times New Roman"/>
                        </a:rPr>
                        <a:t> &lt;36.5°C </a:t>
                      </a:r>
                      <a:r>
                        <a:rPr lang="en-US" sz="1200" u="sng" dirty="0">
                          <a:effectLst/>
                          <a:latin typeface="Arial"/>
                          <a:ea typeface="Times New Roman"/>
                          <a:cs typeface="Times New Roman"/>
                        </a:rPr>
                        <a:t>or</a:t>
                      </a:r>
                      <a:r>
                        <a:rPr lang="en-US" sz="1200" dirty="0">
                          <a:effectLst/>
                          <a:latin typeface="Arial"/>
                          <a:ea typeface="Times New Roman"/>
                          <a:cs typeface="Times New Roman"/>
                        </a:rPr>
                        <a:t> temperature </a:t>
                      </a:r>
                      <a:r>
                        <a:rPr lang="en-US" sz="1200" dirty="0" smtClean="0">
                          <a:effectLst/>
                          <a:latin typeface="Arial"/>
                          <a:ea typeface="Times New Roman"/>
                          <a:cs typeface="Times New Roman"/>
                        </a:rPr>
                        <a:t>instability, </a:t>
                      </a:r>
                    </a:p>
                    <a:p>
                      <a:pPr indent="688975">
                        <a:lnSpc>
                          <a:spcPct val="115000"/>
                        </a:lnSpc>
                        <a:spcBef>
                          <a:spcPts val="300"/>
                        </a:spcBef>
                        <a:spcAft>
                          <a:spcPts val="300"/>
                        </a:spcAft>
                      </a:pPr>
                      <a:r>
                        <a:rPr lang="en-US" sz="1200" dirty="0" smtClean="0">
                          <a:effectLst/>
                          <a:latin typeface="Arial"/>
                          <a:ea typeface="Times New Roman"/>
                          <a:cs typeface="Times New Roman"/>
                        </a:rPr>
                        <a:t>tachycardia </a:t>
                      </a:r>
                      <a:r>
                        <a:rPr lang="en-US" sz="1200" u="sng" dirty="0">
                          <a:effectLst/>
                          <a:latin typeface="Arial"/>
                          <a:ea typeface="Times New Roman"/>
                          <a:cs typeface="Times New Roman"/>
                        </a:rPr>
                        <a:t>or</a:t>
                      </a:r>
                      <a:r>
                        <a:rPr lang="en-US" sz="1200" dirty="0">
                          <a:effectLst/>
                          <a:latin typeface="Arial"/>
                          <a:ea typeface="Times New Roman"/>
                          <a:cs typeface="Times New Roman"/>
                        </a:rPr>
                        <a:t> bradycardia</a:t>
                      </a:r>
                      <a:endParaRPr lang="en-GB" sz="1200" dirty="0">
                        <a:effectLst/>
                        <a:latin typeface="Calibri"/>
                        <a:ea typeface="Calibri"/>
                        <a:cs typeface="Times New Roman"/>
                      </a:endParaRPr>
                    </a:p>
                    <a:p>
                      <a:pPr indent="688975">
                        <a:lnSpc>
                          <a:spcPct val="115000"/>
                        </a:lnSpc>
                        <a:spcBef>
                          <a:spcPts val="300"/>
                        </a:spcBef>
                        <a:spcAft>
                          <a:spcPts val="300"/>
                        </a:spcAft>
                      </a:pPr>
                      <a:r>
                        <a:rPr lang="en-US" sz="1200" dirty="0" err="1" smtClean="0">
                          <a:effectLst/>
                          <a:latin typeface="Arial"/>
                          <a:ea typeface="Times New Roman"/>
                          <a:cs typeface="Times New Roman"/>
                        </a:rPr>
                        <a:t>Apnoea</a:t>
                      </a:r>
                      <a:r>
                        <a:rPr lang="en-US" sz="1200" dirty="0" smtClean="0">
                          <a:effectLst/>
                          <a:latin typeface="Arial"/>
                          <a:ea typeface="Times New Roman"/>
                          <a:cs typeface="Times New Roman"/>
                        </a:rPr>
                        <a:t>, extended </a:t>
                      </a:r>
                      <a:r>
                        <a:rPr lang="en-US" sz="1200" dirty="0" err="1">
                          <a:effectLst/>
                          <a:latin typeface="Arial"/>
                          <a:ea typeface="Times New Roman"/>
                          <a:cs typeface="Times New Roman"/>
                        </a:rPr>
                        <a:t>recapillarisation</a:t>
                      </a:r>
                      <a:r>
                        <a:rPr lang="en-US" sz="1200" dirty="0">
                          <a:effectLst/>
                          <a:latin typeface="Arial"/>
                          <a:ea typeface="Times New Roman"/>
                          <a:cs typeface="Times New Roman"/>
                        </a:rPr>
                        <a:t> </a:t>
                      </a:r>
                      <a:r>
                        <a:rPr lang="en-US" sz="1200" dirty="0" smtClean="0">
                          <a:effectLst/>
                          <a:latin typeface="Arial"/>
                          <a:ea typeface="Times New Roman"/>
                          <a:cs typeface="Times New Roman"/>
                        </a:rPr>
                        <a:t>time , metabolic acidosis,  </a:t>
                      </a:r>
                      <a:r>
                        <a:rPr lang="en-US" sz="1200" dirty="0" err="1" smtClean="0">
                          <a:effectLst/>
                          <a:latin typeface="Arial"/>
                          <a:ea typeface="Times New Roman"/>
                          <a:cs typeface="Times New Roman"/>
                        </a:rPr>
                        <a:t>hyperglycaemia</a:t>
                      </a:r>
                      <a:r>
                        <a:rPr lang="en-US" sz="1200" dirty="0" smtClean="0">
                          <a:effectLst/>
                          <a:latin typeface="Arial"/>
                          <a:ea typeface="Times New Roman"/>
                          <a:cs typeface="Times New Roman"/>
                        </a:rPr>
                        <a:t> , other </a:t>
                      </a:r>
                      <a:r>
                        <a:rPr lang="en-US" sz="1200" dirty="0">
                          <a:effectLst/>
                          <a:latin typeface="Arial"/>
                          <a:ea typeface="Times New Roman"/>
                          <a:cs typeface="Times New Roman"/>
                        </a:rPr>
                        <a:t>sign of BSI such as apathy</a:t>
                      </a:r>
                      <a:endParaRPr lang="en-GB" sz="1200" dirty="0">
                        <a:effectLst/>
                        <a:latin typeface="Calibri"/>
                        <a:ea typeface="Calibri"/>
                        <a:cs typeface="Times New Roman"/>
                      </a:endParaRPr>
                    </a:p>
                  </a:txBody>
                  <a:tcPr marL="55126" marR="5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2930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497633"/>
            <a:ext cx="8028000" cy="4739679"/>
          </a:xfrm>
        </p:spPr>
        <p:txBody>
          <a:bodyPr/>
          <a:lstStyle/>
          <a:p>
            <a:pPr lvl="2">
              <a:buFont typeface="Arial" panose="020B0604020202020204" pitchFamily="34" charset="0"/>
              <a:buChar char="•"/>
            </a:pPr>
            <a:r>
              <a:rPr lang="en-GB" dirty="0" smtClean="0"/>
              <a:t>Conclusions from </a:t>
            </a:r>
            <a:r>
              <a:rPr lang="en-GB" i="1" dirty="0" smtClean="0"/>
              <a:t>MM</a:t>
            </a:r>
            <a:r>
              <a:rPr lang="en-GB" dirty="0" smtClean="0"/>
              <a:t>:</a:t>
            </a:r>
            <a:endParaRPr lang="en-GB" i="1" dirty="0" smtClean="0"/>
          </a:p>
          <a:p>
            <a:pPr lvl="2">
              <a:buFont typeface="Arial" panose="020B0604020202020204" pitchFamily="34" charset="0"/>
              <a:buChar char="•"/>
            </a:pPr>
            <a:r>
              <a:rPr lang="en-GB" dirty="0" smtClean="0"/>
              <a:t>A </a:t>
            </a:r>
            <a:r>
              <a:rPr lang="en-GB" dirty="0"/>
              <a:t>permanent standardised national infection surveillance &amp; reporting system in the ICU was needed</a:t>
            </a:r>
          </a:p>
          <a:p>
            <a:pPr lvl="2">
              <a:buFont typeface="Arial" panose="020B0604020202020204" pitchFamily="34" charset="0"/>
              <a:buChar char="•"/>
            </a:pPr>
            <a:r>
              <a:rPr lang="en-GB" dirty="0"/>
              <a:t>Strong professional ownership required for sustainable success</a:t>
            </a:r>
            <a:endParaRPr lang="en-GB" dirty="0" smtClean="0"/>
          </a:p>
          <a:p>
            <a:pPr lvl="2"/>
            <a:endParaRPr lang="en-GB" sz="1000" dirty="0" smtClean="0"/>
          </a:p>
          <a:p>
            <a:pPr lvl="2"/>
            <a:r>
              <a:rPr lang="en-GB" dirty="0" smtClean="0"/>
              <a:t>In 2011, a national collaboration of organisations representing adult, paediatric and neonatal intensive care medicine, microbiology and infection control was formed, under the aegis of Public Health England (PHE)</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3" name="Title 1"/>
          <p:cNvSpPr>
            <a:spLocks noGrp="1"/>
          </p:cNvSpPr>
          <p:nvPr>
            <p:ph type="title"/>
          </p:nvPr>
        </p:nvSpPr>
        <p:spPr>
          <a:xfrm>
            <a:off x="522188" y="754093"/>
            <a:ext cx="8028000" cy="648072"/>
          </a:xfrm>
        </p:spPr>
        <p:txBody>
          <a:bodyPr>
            <a:normAutofit/>
          </a:bodyPr>
          <a:lstStyle/>
          <a:p>
            <a:r>
              <a:rPr lang="en-GB" dirty="0" smtClean="0"/>
              <a:t>ICCQIP: Conception</a:t>
            </a:r>
            <a:endParaRPr lang="en-GB" dirty="0"/>
          </a:p>
        </p:txBody>
      </p:sp>
      <p:sp>
        <p:nvSpPr>
          <p:cNvPr id="2" name="Down Arrow 1"/>
          <p:cNvSpPr/>
          <p:nvPr/>
        </p:nvSpPr>
        <p:spPr>
          <a:xfrm>
            <a:off x="4211960" y="4005064"/>
            <a:ext cx="720080" cy="648072"/>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0" y="4758243"/>
            <a:ext cx="9144000" cy="830997"/>
          </a:xfrm>
          <a:prstGeom prst="rect">
            <a:avLst/>
          </a:prstGeom>
          <a:noFill/>
        </p:spPr>
        <p:txBody>
          <a:bodyPr wrap="square" rtlCol="0">
            <a:spAutoFit/>
          </a:bodyPr>
          <a:lstStyle/>
          <a:p>
            <a:pPr algn="ctr"/>
            <a:r>
              <a:rPr lang="en-GB" b="1" dirty="0" smtClean="0"/>
              <a:t>Infection in Critical Care Quality Improvement Programme (ICCQIP)</a:t>
            </a:r>
            <a:endParaRPr lang="en-GB" b="1" dirty="0"/>
          </a:p>
        </p:txBody>
      </p:sp>
      <p:sp>
        <p:nvSpPr>
          <p:cNvPr id="15" name="Rectangle 14"/>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6" name="Rectangle 15"/>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7" name="Rectangle 16"/>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8" name="Rectangle 17"/>
          <p:cNvSpPr/>
          <p:nvPr/>
        </p:nvSpPr>
        <p:spPr>
          <a:xfrm>
            <a:off x="1243735"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Background</a:t>
            </a:r>
            <a:endParaRPr lang="en-GB" sz="1100" b="1" dirty="0">
              <a:solidFill>
                <a:schemeClr val="bg1"/>
              </a:solidFill>
            </a:endParaRPr>
          </a:p>
        </p:txBody>
      </p:sp>
      <p:sp>
        <p:nvSpPr>
          <p:cNvPr id="19" name="Rectangle 18"/>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a:solidFill>
                  <a:schemeClr val="bg1"/>
                </a:solidFill>
              </a:rPr>
              <a:t>Development of surveillance</a:t>
            </a:r>
          </a:p>
        </p:txBody>
      </p:sp>
      <p:sp>
        <p:nvSpPr>
          <p:cNvPr id="20" name="Rectangle 19"/>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Tree>
    <p:extLst>
      <p:ext uri="{BB962C8B-B14F-4D97-AF65-F5344CB8AC3E}">
        <p14:creationId xmlns:p14="http://schemas.microsoft.com/office/powerpoint/2010/main" val="22665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a:solidFill>
                  <a:schemeClr val="bg1"/>
                </a:solidFill>
              </a:rPr>
              <a:t>Development of surveillance</a:t>
            </a: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0" name="Rectangle 9"/>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1" name="Rectangle 10"/>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2" name="Rectangle 11"/>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pic>
        <p:nvPicPr>
          <p:cNvPr id="13" name="Picture 12" descr="PHE small logo for A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00" y="847407"/>
            <a:ext cx="3644265" cy="1800225"/>
          </a:xfrm>
          <a:prstGeom prst="rect">
            <a:avLst/>
          </a:prstGeom>
          <a:noFill/>
        </p:spPr>
      </p:pic>
      <p:pic>
        <p:nvPicPr>
          <p:cNvPr id="14" name="Picture 13" descr="IPS-Colou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1607" y="4793451"/>
            <a:ext cx="3496945" cy="733425"/>
          </a:xfrm>
          <a:prstGeom prst="rect">
            <a:avLst/>
          </a:prstGeom>
          <a:noFill/>
          <a:ln>
            <a:noFill/>
          </a:ln>
        </p:spPr>
      </p:pic>
      <p:pic>
        <p:nvPicPr>
          <p:cNvPr id="15" name="Picture 14" descr="Image result for British Association of Critical Care Nurses"/>
          <p:cNvPicPr/>
          <p:nvPr/>
        </p:nvPicPr>
        <p:blipFill>
          <a:blip r:embed="rId6">
            <a:extLst>
              <a:ext uri="{28A0092B-C50C-407E-A947-70E740481C1C}">
                <a14:useLocalDpi xmlns:a14="http://schemas.microsoft.com/office/drawing/2010/main" val="0"/>
              </a:ext>
            </a:extLst>
          </a:blip>
          <a:srcRect/>
          <a:stretch>
            <a:fillRect/>
          </a:stretch>
        </p:blipFill>
        <p:spPr bwMode="auto">
          <a:xfrm>
            <a:off x="494663" y="2852420"/>
            <a:ext cx="2291715" cy="742950"/>
          </a:xfrm>
          <a:prstGeom prst="rect">
            <a:avLst/>
          </a:prstGeom>
          <a:noFill/>
          <a:ln>
            <a:noFill/>
          </a:ln>
        </p:spPr>
      </p:pic>
      <p:pic>
        <p:nvPicPr>
          <p:cNvPr id="16" name="Picture 15" descr="bia-logo"/>
          <p:cNvPicPr/>
          <p:nvPr/>
        </p:nvPicPr>
        <p:blipFill>
          <a:blip r:embed="rId7">
            <a:extLst>
              <a:ext uri="{28A0092B-C50C-407E-A947-70E740481C1C}">
                <a14:useLocalDpi xmlns:a14="http://schemas.microsoft.com/office/drawing/2010/main" val="0"/>
              </a:ext>
            </a:extLst>
          </a:blip>
          <a:srcRect/>
          <a:stretch>
            <a:fillRect/>
          </a:stretch>
        </p:blipFill>
        <p:spPr bwMode="auto">
          <a:xfrm>
            <a:off x="995953" y="4009550"/>
            <a:ext cx="2162175" cy="751840"/>
          </a:xfrm>
          <a:prstGeom prst="rect">
            <a:avLst/>
          </a:prstGeom>
          <a:noFill/>
          <a:ln>
            <a:noFill/>
          </a:ln>
        </p:spPr>
      </p:pic>
      <p:pic>
        <p:nvPicPr>
          <p:cNvPr id="17" name="Picture 16"/>
          <p:cNvPicPr/>
          <p:nvPr/>
        </p:nvPicPr>
        <p:blipFill>
          <a:blip r:embed="rId8">
            <a:extLst>
              <a:ext uri="{28A0092B-C50C-407E-A947-70E740481C1C}">
                <a14:useLocalDpi xmlns:a14="http://schemas.microsoft.com/office/drawing/2010/main" val="0"/>
              </a:ext>
            </a:extLst>
          </a:blip>
          <a:stretch>
            <a:fillRect/>
          </a:stretch>
        </p:blipFill>
        <p:spPr>
          <a:xfrm>
            <a:off x="2368550" y="929260"/>
            <a:ext cx="2370455" cy="1000125"/>
          </a:xfrm>
          <a:prstGeom prst="rect">
            <a:avLst/>
          </a:prstGeom>
        </p:spPr>
      </p:pic>
      <p:pic>
        <p:nvPicPr>
          <p:cNvPr id="18" name="Picture 17"/>
          <p:cNvPicPr/>
          <p:nvPr/>
        </p:nvPicPr>
        <p:blipFill>
          <a:blip r:embed="rId9">
            <a:extLst>
              <a:ext uri="{28A0092B-C50C-407E-A947-70E740481C1C}">
                <a14:useLocalDpi xmlns:a14="http://schemas.microsoft.com/office/drawing/2010/main" val="0"/>
              </a:ext>
            </a:extLst>
          </a:blip>
          <a:stretch>
            <a:fillRect/>
          </a:stretch>
        </p:blipFill>
        <p:spPr>
          <a:xfrm>
            <a:off x="5837346" y="3830916"/>
            <a:ext cx="2638425" cy="628650"/>
          </a:xfrm>
          <a:prstGeom prst="rect">
            <a:avLst/>
          </a:prstGeom>
        </p:spPr>
      </p:pic>
      <p:pic>
        <p:nvPicPr>
          <p:cNvPr id="19" name="Picture 18"/>
          <p:cNvPicPr/>
          <p:nvPr/>
        </p:nvPicPr>
        <p:blipFill>
          <a:blip r:embed="rId10" cstate="print">
            <a:extLst>
              <a:ext uri="{28A0092B-C50C-407E-A947-70E740481C1C}">
                <a14:useLocalDpi xmlns:a14="http://schemas.microsoft.com/office/drawing/2010/main" val="0"/>
              </a:ext>
            </a:extLst>
          </a:blip>
          <a:stretch>
            <a:fillRect/>
          </a:stretch>
        </p:blipFill>
        <p:spPr>
          <a:xfrm>
            <a:off x="5075346" y="1078229"/>
            <a:ext cx="3400425" cy="669290"/>
          </a:xfrm>
          <a:prstGeom prst="rect">
            <a:avLst/>
          </a:prstGeom>
        </p:spPr>
      </p:pic>
      <p:pic>
        <p:nvPicPr>
          <p:cNvPr id="20" name="Picture 19"/>
          <p:cNvPicPr/>
          <p:nvPr/>
        </p:nvPicPr>
        <p:blipFill>
          <a:blip r:embed="rId11" cstate="print">
            <a:extLst>
              <a:ext uri="{28A0092B-C50C-407E-A947-70E740481C1C}">
                <a14:useLocalDpi xmlns:a14="http://schemas.microsoft.com/office/drawing/2010/main" val="0"/>
              </a:ext>
            </a:extLst>
          </a:blip>
          <a:stretch>
            <a:fillRect/>
          </a:stretch>
        </p:blipFill>
        <p:spPr>
          <a:xfrm>
            <a:off x="3553777" y="3289300"/>
            <a:ext cx="1581150" cy="744220"/>
          </a:xfrm>
          <a:prstGeom prst="rect">
            <a:avLst/>
          </a:prstGeom>
        </p:spPr>
      </p:pic>
      <p:pic>
        <p:nvPicPr>
          <p:cNvPr id="21" name="Picture 20"/>
          <p:cNvPicPr/>
          <p:nvPr/>
        </p:nvPicPr>
        <p:blipFill>
          <a:blip r:embed="rId12">
            <a:extLst>
              <a:ext uri="{28A0092B-C50C-407E-A947-70E740481C1C}">
                <a14:useLocalDpi xmlns:a14="http://schemas.microsoft.com/office/drawing/2010/main" val="0"/>
              </a:ext>
            </a:extLst>
          </a:blip>
          <a:stretch>
            <a:fillRect/>
          </a:stretch>
        </p:blipFill>
        <p:spPr>
          <a:xfrm>
            <a:off x="3706765" y="1970405"/>
            <a:ext cx="2257425" cy="786765"/>
          </a:xfrm>
          <a:prstGeom prst="rect">
            <a:avLst/>
          </a:prstGeom>
        </p:spPr>
      </p:pic>
      <p:pic>
        <p:nvPicPr>
          <p:cNvPr id="22" name="Picture 21" descr="https://intranet.improvement.nhs.uk/NHSIUseful/PublishingImages/NHS%20Improvement%20COL.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24128" y="2614781"/>
            <a:ext cx="2446020" cy="933450"/>
          </a:xfrm>
          <a:prstGeom prst="rect">
            <a:avLst/>
          </a:prstGeom>
          <a:noFill/>
          <a:ln>
            <a:noFill/>
          </a:ln>
        </p:spPr>
      </p:pic>
    </p:spTree>
    <p:extLst>
      <p:ext uri="{BB962C8B-B14F-4D97-AF65-F5344CB8AC3E}">
        <p14:creationId xmlns:p14="http://schemas.microsoft.com/office/powerpoint/2010/main" val="235594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569641"/>
            <a:ext cx="8028000" cy="4739679"/>
          </a:xfrm>
        </p:spPr>
        <p:txBody>
          <a:bodyPr/>
          <a:lstStyle/>
          <a:p>
            <a:pPr>
              <a:buFont typeface="Arial" panose="020B0604020202020204" pitchFamily="34" charset="0"/>
              <a:buChar char="•"/>
            </a:pPr>
            <a:r>
              <a:rPr lang="en-GB" sz="2000" dirty="0" smtClean="0"/>
              <a:t>Develop voluntary web-based data capture system for ICUs in England.</a:t>
            </a:r>
          </a:p>
          <a:p>
            <a:pPr>
              <a:buFont typeface="Arial" panose="020B0604020202020204" pitchFamily="34" charset="0"/>
              <a:buChar char="•"/>
            </a:pPr>
            <a:r>
              <a:rPr lang="en-GB" sz="2000" dirty="0" smtClean="0"/>
              <a:t>Data owned by ICUs, governance by PHE through a Board composed of representatives of professional organisations in adult, paediatric and neonatal intensive care, microbiology &amp; infection control.</a:t>
            </a:r>
          </a:p>
          <a:p>
            <a:pPr>
              <a:buFont typeface="Arial" panose="020B0604020202020204" pitchFamily="34" charset="0"/>
              <a:buChar char="•"/>
            </a:pPr>
            <a:r>
              <a:rPr lang="en-GB" sz="2000" dirty="0" smtClean="0"/>
              <a:t>To launch ICCQIP and determine clinical engagement and priorities for the improvement programme, a survey was conducted</a:t>
            </a:r>
          </a:p>
          <a:p>
            <a:pPr lvl="3"/>
            <a:r>
              <a:rPr lang="en-GB" sz="1800" dirty="0" smtClean="0"/>
              <a:t>Sent out December 2012 to via a number of professional critical care and infection prevention and control bodies</a:t>
            </a:r>
          </a:p>
          <a:p>
            <a:pPr lvl="2"/>
            <a:endParaRPr lang="en-GB" sz="2000"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3" name="Title 1"/>
          <p:cNvSpPr>
            <a:spLocks noGrp="1"/>
          </p:cNvSpPr>
          <p:nvPr>
            <p:ph type="title"/>
          </p:nvPr>
        </p:nvSpPr>
        <p:spPr>
          <a:xfrm>
            <a:off x="522188" y="754093"/>
            <a:ext cx="8028000" cy="648072"/>
          </a:xfrm>
        </p:spPr>
        <p:txBody>
          <a:bodyPr>
            <a:normAutofit/>
          </a:bodyPr>
          <a:lstStyle/>
          <a:p>
            <a:r>
              <a:rPr lang="en-GB" dirty="0" smtClean="0"/>
              <a:t>ICCQIP: </a:t>
            </a:r>
            <a:r>
              <a:rPr lang="en-GB" dirty="0" smtClean="0">
                <a:solidFill>
                  <a:srgbClr val="FF0000"/>
                </a:solidFill>
              </a:rPr>
              <a:t>Establishment</a:t>
            </a:r>
            <a:endParaRPr lang="en-GB" dirty="0">
              <a:solidFill>
                <a:srgbClr val="FF0000"/>
              </a:solidFill>
            </a:endParaRPr>
          </a:p>
        </p:txBody>
      </p:sp>
      <p:sp>
        <p:nvSpPr>
          <p:cNvPr id="15" name="Rectangle 14"/>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6" name="Rectangle 15"/>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7" name="Rectangle 16"/>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8" name="Rectangle 17"/>
          <p:cNvSpPr/>
          <p:nvPr/>
        </p:nvSpPr>
        <p:spPr>
          <a:xfrm>
            <a:off x="1243735"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Background</a:t>
            </a:r>
            <a:endParaRPr lang="en-GB" sz="1100" b="1" dirty="0">
              <a:solidFill>
                <a:schemeClr val="bg1"/>
              </a:solidFill>
            </a:endParaRPr>
          </a:p>
        </p:txBody>
      </p:sp>
      <p:sp>
        <p:nvSpPr>
          <p:cNvPr id="19" name="Rectangle 18"/>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a:solidFill>
                  <a:schemeClr val="bg1"/>
                </a:solidFill>
              </a:rPr>
              <a:t>Development of surveillance</a:t>
            </a:r>
          </a:p>
        </p:txBody>
      </p:sp>
      <p:sp>
        <p:nvSpPr>
          <p:cNvPr id="20" name="Rectangle 19"/>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Tree>
    <p:extLst>
      <p:ext uri="{BB962C8B-B14F-4D97-AF65-F5344CB8AC3E}">
        <p14:creationId xmlns:p14="http://schemas.microsoft.com/office/powerpoint/2010/main" val="1559986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188" y="1605020"/>
            <a:ext cx="8028000" cy="4739679"/>
          </a:xfrm>
        </p:spPr>
        <p:txBody>
          <a:bodyPr/>
          <a:lstStyle/>
          <a:p>
            <a:pPr lvl="2"/>
            <a:r>
              <a:rPr lang="en-GB" dirty="0"/>
              <a:t>763 respondents, covering staff from 141/160 NHS Trusts in England, 7 in Wales and 4 in NI</a:t>
            </a:r>
          </a:p>
          <a:p>
            <a:pPr lvl="3"/>
            <a:r>
              <a:rPr lang="en-GB" dirty="0"/>
              <a:t>80% ICU </a:t>
            </a:r>
            <a:r>
              <a:rPr lang="en-GB" dirty="0" smtClean="0"/>
              <a:t>doctors; 8</a:t>
            </a:r>
            <a:r>
              <a:rPr lang="en-GB" dirty="0"/>
              <a:t>% </a:t>
            </a:r>
            <a:r>
              <a:rPr lang="en-GB" dirty="0" smtClean="0"/>
              <a:t>nurses; 5</a:t>
            </a:r>
            <a:r>
              <a:rPr lang="en-GB" dirty="0"/>
              <a:t>% </a:t>
            </a:r>
            <a:r>
              <a:rPr lang="en-GB" dirty="0" smtClean="0"/>
              <a:t>microbiologists</a:t>
            </a:r>
          </a:p>
          <a:p>
            <a:pPr lvl="2"/>
            <a:r>
              <a:rPr lang="en-GB" dirty="0" smtClean="0"/>
              <a:t>94% supported establishing a surveillance programme</a:t>
            </a:r>
          </a:p>
          <a:p>
            <a:pPr lvl="2"/>
            <a:r>
              <a:rPr lang="en-GB" dirty="0" smtClean="0"/>
              <a:t>How to fund work for data collection?</a:t>
            </a:r>
          </a:p>
          <a:p>
            <a:pPr lvl="3"/>
            <a:r>
              <a:rPr lang="en-GB" dirty="0" smtClean="0"/>
              <a:t>48% within existing resources</a:t>
            </a:r>
          </a:p>
          <a:p>
            <a:pPr lvl="3"/>
            <a:r>
              <a:rPr lang="en-GB" dirty="0" smtClean="0"/>
              <a:t>33% wanted additional funding</a:t>
            </a:r>
          </a:p>
          <a:p>
            <a:pPr lvl="2"/>
            <a:r>
              <a:rPr lang="en-GB" dirty="0" smtClean="0"/>
              <a:t>80% favoured linkage to patient outcomes through existing NHS information systems </a:t>
            </a:r>
          </a:p>
          <a:p>
            <a:pPr lvl="2"/>
            <a:r>
              <a:rPr lang="en-GB" dirty="0" smtClean="0"/>
              <a:t>CVC-associated infections &amp; multi-resistant infections considered the highest priority</a:t>
            </a:r>
          </a:p>
          <a:p>
            <a:pPr lvl="2"/>
            <a:r>
              <a:rPr lang="en-GB" dirty="0" smtClean="0"/>
              <a:t>Respondents wanted data on infection patterns and organisms, case-mix comparisons and benchmarking between ICUs and regions.</a:t>
            </a:r>
          </a:p>
          <a:p>
            <a:pPr lvl="3"/>
            <a:r>
              <a:rPr lang="en-GB" dirty="0" smtClean="0"/>
              <a:t>Also linkage to antimicrobial use and patient outcomes</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13" name="Title 1"/>
          <p:cNvSpPr>
            <a:spLocks noGrp="1"/>
          </p:cNvSpPr>
          <p:nvPr>
            <p:ph type="title"/>
          </p:nvPr>
        </p:nvSpPr>
        <p:spPr>
          <a:xfrm>
            <a:off x="522188" y="754093"/>
            <a:ext cx="8028000" cy="648072"/>
          </a:xfrm>
        </p:spPr>
        <p:txBody>
          <a:bodyPr>
            <a:normAutofit/>
          </a:bodyPr>
          <a:lstStyle/>
          <a:p>
            <a:r>
              <a:rPr lang="en-GB" dirty="0" smtClean="0"/>
              <a:t>ICCQIP: </a:t>
            </a:r>
            <a:r>
              <a:rPr lang="en-GB" dirty="0" smtClean="0">
                <a:solidFill>
                  <a:srgbClr val="FF0000"/>
                </a:solidFill>
              </a:rPr>
              <a:t>Survey results</a:t>
            </a:r>
            <a:endParaRPr lang="en-GB" dirty="0">
              <a:solidFill>
                <a:srgbClr val="FF0000"/>
              </a:solidFill>
            </a:endParaRPr>
          </a:p>
        </p:txBody>
      </p:sp>
      <p:sp>
        <p:nvSpPr>
          <p:cNvPr id="14" name="Rectangle 13"/>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5" name="Rectangle 14"/>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6" name="Rectangle 15"/>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
        <p:nvSpPr>
          <p:cNvPr id="17" name="Rectangle 16"/>
          <p:cNvSpPr/>
          <p:nvPr/>
        </p:nvSpPr>
        <p:spPr>
          <a:xfrm>
            <a:off x="1243735" y="-27384"/>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Background</a:t>
            </a:r>
            <a:endParaRPr lang="en-GB" sz="1100" b="1" dirty="0">
              <a:solidFill>
                <a:schemeClr val="bg1"/>
              </a:solidFill>
            </a:endParaRPr>
          </a:p>
        </p:txBody>
      </p:sp>
      <p:sp>
        <p:nvSpPr>
          <p:cNvPr id="18" name="Rectangle 17"/>
          <p:cNvSpPr/>
          <p:nvPr/>
        </p:nvSpPr>
        <p:spPr>
          <a:xfrm>
            <a:off x="2580193" y="-27362"/>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a:solidFill>
                  <a:schemeClr val="bg1"/>
                </a:solidFill>
              </a:rPr>
              <a:t>Development of surveillance</a:t>
            </a:r>
          </a:p>
        </p:txBody>
      </p:sp>
      <p:sp>
        <p:nvSpPr>
          <p:cNvPr id="19" name="Rectangle 1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Tree>
    <p:extLst>
      <p:ext uri="{BB962C8B-B14F-4D97-AF65-F5344CB8AC3E}">
        <p14:creationId xmlns:p14="http://schemas.microsoft.com/office/powerpoint/2010/main" val="1936717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700808"/>
            <a:ext cx="8028000" cy="4739679"/>
          </a:xfrm>
        </p:spPr>
        <p:txBody>
          <a:bodyPr/>
          <a:lstStyle/>
          <a:p>
            <a:pPr lvl="2"/>
            <a:r>
              <a:rPr lang="en-GB" dirty="0" smtClean="0"/>
              <a:t>In </a:t>
            </a:r>
            <a:r>
              <a:rPr lang="en-GB" i="1" dirty="0" smtClean="0"/>
              <a:t>MM</a:t>
            </a:r>
            <a:r>
              <a:rPr lang="en-GB" dirty="0" smtClean="0"/>
              <a:t> clinicians reported aggregate number of CVC-associated or CVC-related BSIs and selected the definition they had applied to their data</a:t>
            </a:r>
          </a:p>
          <a:p>
            <a:pPr lvl="2"/>
            <a:r>
              <a:rPr lang="en-GB" dirty="0" smtClean="0"/>
              <a:t>In the ICCQIP surveillance, wanted </a:t>
            </a:r>
            <a:r>
              <a:rPr lang="en-GB" b="1" dirty="0" smtClean="0">
                <a:solidFill>
                  <a:srgbClr val="FF0000"/>
                </a:solidFill>
              </a:rPr>
              <a:t>patient-level data</a:t>
            </a:r>
            <a:r>
              <a:rPr lang="en-GB" dirty="0" smtClean="0">
                <a:solidFill>
                  <a:srgbClr val="FF0000"/>
                </a:solidFill>
              </a:rPr>
              <a:t> </a:t>
            </a:r>
            <a:r>
              <a:rPr lang="en-GB" dirty="0" smtClean="0"/>
              <a:t>to be collected </a:t>
            </a:r>
          </a:p>
          <a:p>
            <a:pPr lvl="3"/>
            <a:r>
              <a:rPr lang="en-GB" dirty="0" smtClean="0"/>
              <a:t>allowing for the application of numerous internationally comparable definitions</a:t>
            </a:r>
          </a:p>
          <a:p>
            <a:pPr lvl="3"/>
            <a:r>
              <a:rPr lang="en-GB" dirty="0" smtClean="0"/>
              <a:t>removes any subjectivity</a:t>
            </a:r>
          </a:p>
          <a:p>
            <a:pPr lvl="2"/>
            <a:r>
              <a:rPr lang="en-GB" dirty="0"/>
              <a:t>In 2013 a paper-based pilot surveillance tool was designed</a:t>
            </a:r>
          </a:p>
          <a:p>
            <a:pPr lvl="2"/>
            <a:r>
              <a:rPr lang="en-GB" dirty="0"/>
              <a:t>In 2014 an online data capture system was </a:t>
            </a:r>
            <a:r>
              <a:rPr lang="en-GB" dirty="0" smtClean="0"/>
              <a:t>developed </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0" y="8620"/>
            <a:ext cx="1021551" cy="692696"/>
          </a:xfrm>
          <a:prstGeom prst="rect">
            <a:avLst/>
          </a:prstGeom>
          <a:noFill/>
          <a:ln w="9525">
            <a:noFill/>
            <a:miter lim="800000"/>
            <a:headEnd/>
            <a:tailEnd/>
          </a:ln>
        </p:spPr>
      </p:pic>
      <p:sp>
        <p:nvSpPr>
          <p:cNvPr id="7" name="Rectangle 6"/>
          <p:cNvSpPr/>
          <p:nvPr/>
        </p:nvSpPr>
        <p:spPr>
          <a:xfrm>
            <a:off x="1243735"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Background</a:t>
            </a:r>
            <a:endParaRPr lang="en-GB" sz="1100" dirty="0">
              <a:solidFill>
                <a:schemeClr val="bg1"/>
              </a:solidFill>
            </a:endParaRPr>
          </a:p>
        </p:txBody>
      </p:sp>
      <p:sp>
        <p:nvSpPr>
          <p:cNvPr id="8" name="Rectangle 7"/>
          <p:cNvSpPr/>
          <p:nvPr/>
        </p:nvSpPr>
        <p:spPr>
          <a:xfrm>
            <a:off x="2580193" y="-27362"/>
            <a:ext cx="1336458" cy="7647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rPr>
              <a:t>Development of surveillance</a:t>
            </a:r>
            <a:endParaRPr lang="en-GB" sz="1100" b="1" dirty="0">
              <a:solidFill>
                <a:schemeClr val="bg1"/>
              </a:solidFill>
            </a:endParaRPr>
          </a:p>
        </p:txBody>
      </p:sp>
      <p:sp>
        <p:nvSpPr>
          <p:cNvPr id="9" name="Rectangle 8"/>
          <p:cNvSpPr/>
          <p:nvPr/>
        </p:nvSpPr>
        <p:spPr>
          <a:xfrm>
            <a:off x="3916651"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Results</a:t>
            </a:r>
            <a:endParaRPr lang="en-GB" sz="1100" dirty="0">
              <a:solidFill>
                <a:schemeClr val="bg1"/>
              </a:solidFill>
            </a:endParaRPr>
          </a:p>
        </p:txBody>
      </p:sp>
      <p:sp>
        <p:nvSpPr>
          <p:cNvPr id="13" name="Title 1"/>
          <p:cNvSpPr>
            <a:spLocks noGrp="1"/>
          </p:cNvSpPr>
          <p:nvPr>
            <p:ph type="title"/>
          </p:nvPr>
        </p:nvSpPr>
        <p:spPr>
          <a:xfrm>
            <a:off x="522188" y="754093"/>
            <a:ext cx="8514308" cy="648072"/>
          </a:xfrm>
        </p:spPr>
        <p:txBody>
          <a:bodyPr>
            <a:normAutofit fontScale="90000"/>
          </a:bodyPr>
          <a:lstStyle/>
          <a:p>
            <a:r>
              <a:rPr lang="en-GB" dirty="0" smtClean="0"/>
              <a:t>Development of CVC-BSI </a:t>
            </a:r>
            <a:r>
              <a:rPr lang="en-GB" dirty="0" smtClean="0">
                <a:solidFill>
                  <a:srgbClr val="FF0000"/>
                </a:solidFill>
              </a:rPr>
              <a:t>surveillance tools</a:t>
            </a:r>
            <a:endParaRPr lang="en-GB" dirty="0">
              <a:solidFill>
                <a:srgbClr val="FF0000"/>
              </a:solidFill>
            </a:endParaRPr>
          </a:p>
        </p:txBody>
      </p:sp>
      <p:sp>
        <p:nvSpPr>
          <p:cNvPr id="14" name="Rectangle 13"/>
          <p:cNvSpPr/>
          <p:nvPr/>
        </p:nvSpPr>
        <p:spPr>
          <a:xfrm>
            <a:off x="5251766"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Next steps</a:t>
            </a:r>
            <a:endParaRPr lang="en-GB" sz="1100" dirty="0">
              <a:solidFill>
                <a:schemeClr val="bg1"/>
              </a:solidFill>
            </a:endParaRPr>
          </a:p>
        </p:txBody>
      </p:sp>
      <p:sp>
        <p:nvSpPr>
          <p:cNvPr id="15" name="Rectangle 14"/>
          <p:cNvSpPr/>
          <p:nvPr/>
        </p:nvSpPr>
        <p:spPr>
          <a:xfrm>
            <a:off x="6588224"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Future Developments</a:t>
            </a:r>
            <a:endParaRPr lang="en-GB" sz="1100" dirty="0">
              <a:solidFill>
                <a:schemeClr val="bg1"/>
              </a:solidFill>
            </a:endParaRPr>
          </a:p>
        </p:txBody>
      </p:sp>
      <p:sp>
        <p:nvSpPr>
          <p:cNvPr id="16" name="Rectangle 15"/>
          <p:cNvSpPr/>
          <p:nvPr/>
        </p:nvSpPr>
        <p:spPr>
          <a:xfrm>
            <a:off x="7807542" y="-27384"/>
            <a:ext cx="1336458" cy="7647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bg1"/>
                </a:solidFill>
              </a:rPr>
              <a:t>Conclusions</a:t>
            </a:r>
            <a:endParaRPr lang="en-GB" sz="1100" dirty="0">
              <a:solidFill>
                <a:schemeClr val="bg1"/>
              </a:solidFill>
            </a:endParaRPr>
          </a:p>
        </p:txBody>
      </p:sp>
    </p:spTree>
    <p:extLst>
      <p:ext uri="{BB962C8B-B14F-4D97-AF65-F5344CB8AC3E}">
        <p14:creationId xmlns:p14="http://schemas.microsoft.com/office/powerpoint/2010/main" val="2702686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5" ma:contentTypeDescription="Create a new document." ma:contentTypeScope="" ma:versionID="b96b04cdc5a24c8099c011e34168e23a">
  <xsd:schema xmlns:xsd="http://www.w3.org/2001/XMLSchema" xmlns:xs="http://www.w3.org/2001/XMLSchema" xmlns:p="http://schemas.microsoft.com/office/2006/metadata/properties" xmlns:ns1="http://schemas.microsoft.com/sharepoint/v3" targetNamespace="http://schemas.microsoft.com/office/2006/metadata/properties" ma:root="true" ma:fieldsID="5a2934534a101b84ced13955cceec64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7DF92C-BA88-4E07-9DED-50AECC518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3.xml><?xml version="1.0" encoding="utf-8"?>
<ds:datastoreItem xmlns:ds="http://schemas.openxmlformats.org/officeDocument/2006/customXml" ds:itemID="{E21BA55E-5A15-436E-A8C3-DCB566ECEBCE}">
  <ds:schemaRefs>
    <ds:schemaRef ds:uri="http://schemas.microsoft.com/office/2006/documentManagement/types"/>
    <ds:schemaRef ds:uri="http://purl.org/dc/elements/1.1/"/>
    <ds:schemaRef ds:uri="http://schemas.microsoft.com/sharepoint/v3"/>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14922</TotalTime>
  <Words>5098</Words>
  <Application>Microsoft Macintosh PowerPoint</Application>
  <PresentationFormat>On-screen Show (4:3)</PresentationFormat>
  <Paragraphs>880</Paragraphs>
  <Slides>44</Slides>
  <Notes>38</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Cambria</vt:lpstr>
      <vt:lpstr>Times New Roman</vt:lpstr>
      <vt:lpstr>Wingdings</vt:lpstr>
      <vt:lpstr>ヒラギノ角ゴ Pro W3</vt:lpstr>
      <vt:lpstr>Arial</vt:lpstr>
      <vt:lpstr>Office Theme</vt:lpstr>
      <vt:lpstr>The national Infection in Critical Care Quality Improvement Programme for England</vt:lpstr>
      <vt:lpstr>Background: Infections in ICUs </vt:lpstr>
      <vt:lpstr>Background: Matching Michigan </vt:lpstr>
      <vt:lpstr>Background: Matching Michigan </vt:lpstr>
      <vt:lpstr>ICCQIP: Conception</vt:lpstr>
      <vt:lpstr>PowerPoint Presentation</vt:lpstr>
      <vt:lpstr>ICCQIP: Establishment</vt:lpstr>
      <vt:lpstr>ICCQIP: Survey results</vt:lpstr>
      <vt:lpstr>Development of CVC-BSI surveillance tools</vt:lpstr>
      <vt:lpstr>Preliminary experience</vt:lpstr>
      <vt:lpstr>Sentinel surveillance scheme BSIs in ICU </vt:lpstr>
      <vt:lpstr>Sentinel scheme registration process</vt:lpstr>
      <vt:lpstr>Data Collection: The numerator</vt:lpstr>
      <vt:lpstr>Data Collection: The denominator</vt:lpstr>
      <vt:lpstr>Data Collection: The denominator</vt:lpstr>
      <vt:lpstr>Data Collection: Daily bed census</vt:lpstr>
      <vt:lpstr>Sentinel BSI surveillance programme data capture system – Outputs</vt:lpstr>
      <vt:lpstr>Sentinel BSI surveillance programme data capture system – Outputs</vt:lpstr>
      <vt:lpstr>Sentinel BSI surveillance programme data capture system – Outputs</vt:lpstr>
      <vt:lpstr>Sentinel BSI surveillance programme – National roll-out</vt:lpstr>
      <vt:lpstr>Sentinel BSI surveillance programme Results: 1 May 2016 – 31 July 2017</vt:lpstr>
      <vt:lpstr>Sentinel BSI surveillance programme results, 1 May 2016 – 31 July 2017</vt:lpstr>
      <vt:lpstr>Sentinel BSI surveillance programme Results: 1 May 2016 – 31 July 2017</vt:lpstr>
      <vt:lpstr>PowerPoint Presentation</vt:lpstr>
      <vt:lpstr>Sentinel BSI surveillance programme results, 1 May 2016 – 31 July 2017</vt:lpstr>
      <vt:lpstr>Sentinel BSI surveillance programme results, 1 May 2016 – 31 July 2017</vt:lpstr>
      <vt:lpstr>Sentinel BSI surveillance programme results, 1 May 2016 – 31 July 2017</vt:lpstr>
      <vt:lpstr>Sentinel BSI surveillance programme results, 1 May 2016 – 31 July 2017</vt:lpstr>
      <vt:lpstr>Sentinel BSI surveillance programme results, 1 May 2016 – 31 July 2017</vt:lpstr>
      <vt:lpstr>Sentinel BSI surveillance programme – User Feedback</vt:lpstr>
      <vt:lpstr>National BSI surveillance programme – New Data Capture System 2018</vt:lpstr>
      <vt:lpstr>PowerPoint Presentation</vt:lpstr>
      <vt:lpstr>National BSI surveillance programme – Launch with new Data Capture System</vt:lpstr>
      <vt:lpstr>PowerPoint Presentation</vt:lpstr>
      <vt:lpstr>National BSI surveillance programme – Access by CCGs &amp; other bodies</vt:lpstr>
      <vt:lpstr>National BSI surveillance programme – Security</vt:lpstr>
      <vt:lpstr>National BSI surveillance programme – Support</vt:lpstr>
      <vt:lpstr>Linkage with other datasets</vt:lpstr>
      <vt:lpstr>Additional plans for Phase 2</vt:lpstr>
      <vt:lpstr>Conclusions after 15 months</vt:lpstr>
      <vt:lpstr>Contact information</vt:lpstr>
      <vt:lpstr>Acknowledgements</vt:lpstr>
      <vt:lpstr>Definitions: BSI by age range (1)</vt:lpstr>
      <vt:lpstr>Definitions: BSI by age range (2)</vt:lpstr>
    </vt:vector>
  </TitlesOfParts>
  <Company>Cabinet Office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Julian Bion</cp:lastModifiedBy>
  <cp:revision>240</cp:revision>
  <dcterms:created xsi:type="dcterms:W3CDTF">2012-10-10T09:02:29Z</dcterms:created>
  <dcterms:modified xsi:type="dcterms:W3CDTF">2017-12-04T07:56:26Z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