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95" r:id="rId2"/>
    <p:sldId id="259" r:id="rId3"/>
    <p:sldId id="257" r:id="rId4"/>
    <p:sldId id="258" r:id="rId5"/>
    <p:sldId id="261" r:id="rId6"/>
    <p:sldId id="262" r:id="rId7"/>
    <p:sldId id="267"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81" r:id="rId23"/>
    <p:sldId id="282" r:id="rId24"/>
    <p:sldId id="283" r:id="rId25"/>
    <p:sldId id="284" r:id="rId26"/>
    <p:sldId id="286" r:id="rId27"/>
    <p:sldId id="287" r:id="rId28"/>
    <p:sldId id="288" r:id="rId29"/>
    <p:sldId id="289" r:id="rId30"/>
    <p:sldId id="290" r:id="rId31"/>
    <p:sldId id="291" r:id="rId32"/>
    <p:sldId id="292" r:id="rId33"/>
    <p:sldId id="293" r:id="rId34"/>
    <p:sldId id="266" r:id="rId35"/>
    <p:sldId id="396" r:id="rId36"/>
    <p:sldId id="472" r:id="rId37"/>
    <p:sldId id="473" r:id="rId38"/>
    <p:sldId id="398" r:id="rId39"/>
    <p:sldId id="417" r:id="rId40"/>
    <p:sldId id="400" r:id="rId41"/>
    <p:sldId id="308" r:id="rId42"/>
    <p:sldId id="310" r:id="rId43"/>
    <p:sldId id="474" r:id="rId44"/>
    <p:sldId id="475" r:id="rId45"/>
    <p:sldId id="458" r:id="rId46"/>
    <p:sldId id="452" r:id="rId47"/>
    <p:sldId id="453" r:id="rId48"/>
    <p:sldId id="454" r:id="rId49"/>
    <p:sldId id="312" r:id="rId50"/>
    <p:sldId id="386" r:id="rId51"/>
    <p:sldId id="387" r:id="rId52"/>
    <p:sldId id="388" r:id="rId53"/>
    <p:sldId id="455" r:id="rId54"/>
    <p:sldId id="389" r:id="rId55"/>
    <p:sldId id="450" r:id="rId56"/>
    <p:sldId id="444" r:id="rId57"/>
    <p:sldId id="323" r:id="rId58"/>
    <p:sldId id="433" r:id="rId59"/>
    <p:sldId id="325" r:id="rId60"/>
    <p:sldId id="435" r:id="rId61"/>
    <p:sldId id="404" r:id="rId62"/>
    <p:sldId id="394" r:id="rId63"/>
    <p:sldId id="436" r:id="rId64"/>
    <p:sldId id="46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4" autoAdjust="0"/>
    <p:restoredTop sz="94660"/>
  </p:normalViewPr>
  <p:slideViewPr>
    <p:cSldViewPr snapToGrid="0" snapToObjects="1">
      <p:cViewPr varScale="1">
        <p:scale>
          <a:sx n="108" d="100"/>
          <a:sy n="108" d="100"/>
        </p:scale>
        <p:origin x="172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406FE-6212-4CC5-9DD0-7ED449A81C1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600B689-AE3A-476E-B451-232F19DBA688}">
      <dgm:prSet phldrT="[Text]" custT="1"/>
      <dgm:spPr>
        <a:solidFill>
          <a:srgbClr val="D3CCD4"/>
        </a:solidFill>
      </dgm:spPr>
      <dgm:t>
        <a:bodyPr/>
        <a:lstStyle/>
        <a:p>
          <a:r>
            <a:rPr lang="en-US" sz="3600" dirty="0">
              <a:solidFill>
                <a:schemeClr val="tx1"/>
              </a:solidFill>
              <a:latin typeface="Century Gothic" panose="020B0502020202020204" pitchFamily="34" charset="0"/>
            </a:rPr>
            <a:t>Common</a:t>
          </a:r>
        </a:p>
      </dgm:t>
    </dgm:pt>
    <dgm:pt modelId="{2124AE72-D280-43C0-85A7-CF949B2E0857}" type="parTrans" cxnId="{526427DF-4F51-4049-BB94-B755D7D8F9C2}">
      <dgm:prSet/>
      <dgm:spPr/>
      <dgm:t>
        <a:bodyPr/>
        <a:lstStyle/>
        <a:p>
          <a:endParaRPr lang="en-US">
            <a:latin typeface="Century Gothic" panose="020B0502020202020204" pitchFamily="34" charset="0"/>
          </a:endParaRPr>
        </a:p>
      </dgm:t>
    </dgm:pt>
    <dgm:pt modelId="{E16EC8B2-489B-4A5F-90F2-5CD7C9F3A709}" type="sibTrans" cxnId="{526427DF-4F51-4049-BB94-B755D7D8F9C2}">
      <dgm:prSet/>
      <dgm:spPr/>
      <dgm:t>
        <a:bodyPr/>
        <a:lstStyle/>
        <a:p>
          <a:endParaRPr lang="en-US">
            <a:latin typeface="Century Gothic" panose="020B0502020202020204" pitchFamily="34" charset="0"/>
          </a:endParaRPr>
        </a:p>
      </dgm:t>
    </dgm:pt>
    <dgm:pt modelId="{B6B7814A-697A-4614-99D6-BDE3EE4E09E6}">
      <dgm:prSet phldrT="[Text]" custT="1"/>
      <dgm:spPr>
        <a:solidFill>
          <a:schemeClr val="tx1">
            <a:lumMod val="65000"/>
            <a:lumOff val="35000"/>
          </a:schemeClr>
        </a:solidFill>
      </dgm:spPr>
      <dgm:t>
        <a:bodyPr/>
        <a:lstStyle/>
        <a:p>
          <a:r>
            <a:rPr lang="en-US" sz="1800" b="1" dirty="0">
              <a:latin typeface="Century Gothic" panose="020B0502020202020204" pitchFamily="34" charset="0"/>
            </a:rPr>
            <a:t>Type: </a:t>
          </a:r>
        </a:p>
        <a:p>
          <a:r>
            <a:rPr lang="en-US" sz="1800" dirty="0">
              <a:latin typeface="Century Gothic" panose="020B0502020202020204" pitchFamily="34" charset="0"/>
            </a:rPr>
            <a:t>Vehicle crashes and home-related injuries</a:t>
          </a:r>
        </a:p>
      </dgm:t>
    </dgm:pt>
    <dgm:pt modelId="{3849E769-C70C-4295-B4AD-9873637D6B0B}" type="parTrans" cxnId="{93B13431-309D-4B88-9EF9-D92621B6DBC0}">
      <dgm:prSet/>
      <dgm:spPr/>
      <dgm:t>
        <a:bodyPr/>
        <a:lstStyle/>
        <a:p>
          <a:endParaRPr lang="en-US">
            <a:latin typeface="Century Gothic" panose="020B0502020202020204" pitchFamily="34" charset="0"/>
          </a:endParaRPr>
        </a:p>
      </dgm:t>
    </dgm:pt>
    <dgm:pt modelId="{4BCFE1BE-AA69-4107-8A4F-6EB93FD746EE}" type="sibTrans" cxnId="{93B13431-309D-4B88-9EF9-D92621B6DBC0}">
      <dgm:prSet/>
      <dgm:spPr/>
      <dgm:t>
        <a:bodyPr/>
        <a:lstStyle/>
        <a:p>
          <a:endParaRPr lang="en-US">
            <a:latin typeface="Century Gothic" panose="020B0502020202020204" pitchFamily="34" charset="0"/>
          </a:endParaRPr>
        </a:p>
      </dgm:t>
    </dgm:pt>
    <dgm:pt modelId="{EA817ED1-47BD-4026-9EED-5A5CB34B819F}">
      <dgm:prSet phldrT="[Text]"/>
      <dgm:spPr>
        <a:solidFill>
          <a:schemeClr val="tx1">
            <a:lumMod val="65000"/>
            <a:lumOff val="35000"/>
          </a:schemeClr>
        </a:solidFill>
      </dgm:spPr>
      <dgm:t>
        <a:bodyPr/>
        <a:lstStyle/>
        <a:p>
          <a:r>
            <a:rPr lang="en-US" b="1" dirty="0">
              <a:latin typeface="Century Gothic" panose="020B0502020202020204" pitchFamily="34" charset="0"/>
            </a:rPr>
            <a:t>Examples</a:t>
          </a:r>
          <a:r>
            <a:rPr lang="en-US" dirty="0">
              <a:latin typeface="Century Gothic" panose="020B0502020202020204" pitchFamily="34" charset="0"/>
            </a:rPr>
            <a:t>: Car, motorcycle, bicycle, pedestrian, home repair injuries, etc.</a:t>
          </a:r>
        </a:p>
      </dgm:t>
    </dgm:pt>
    <dgm:pt modelId="{2FBEBCBD-D52D-4A71-9101-59ED59B99A3C}" type="parTrans" cxnId="{81BAA059-9564-4820-B34B-7114DC47C688}">
      <dgm:prSet/>
      <dgm:spPr/>
      <dgm:t>
        <a:bodyPr/>
        <a:lstStyle/>
        <a:p>
          <a:endParaRPr lang="en-US">
            <a:latin typeface="Century Gothic" panose="020B0502020202020204" pitchFamily="34" charset="0"/>
          </a:endParaRPr>
        </a:p>
      </dgm:t>
    </dgm:pt>
    <dgm:pt modelId="{45E16D32-D091-4049-B98E-AE18D5CDA9B4}" type="sibTrans" cxnId="{81BAA059-9564-4820-B34B-7114DC47C688}">
      <dgm:prSet/>
      <dgm:spPr/>
      <dgm:t>
        <a:bodyPr/>
        <a:lstStyle/>
        <a:p>
          <a:endParaRPr lang="en-US">
            <a:latin typeface="Century Gothic" panose="020B0502020202020204" pitchFamily="34" charset="0"/>
          </a:endParaRPr>
        </a:p>
      </dgm:t>
    </dgm:pt>
    <dgm:pt modelId="{A4687F57-DAAB-4FFA-AFB2-FE315C632B84}">
      <dgm:prSet phldrT="[Text]" custT="1"/>
      <dgm:spPr>
        <a:solidFill>
          <a:srgbClr val="D3CCD4"/>
        </a:solidFill>
      </dgm:spPr>
      <dgm:t>
        <a:bodyPr/>
        <a:lstStyle/>
        <a:p>
          <a:r>
            <a:rPr lang="en-US" sz="3600" dirty="0">
              <a:solidFill>
                <a:schemeClr val="tx1"/>
              </a:solidFill>
              <a:latin typeface="Century Gothic" panose="020B0502020202020204" pitchFamily="34" charset="0"/>
            </a:rPr>
            <a:t>Rare</a:t>
          </a:r>
        </a:p>
      </dgm:t>
    </dgm:pt>
    <dgm:pt modelId="{C62AC27F-1CAD-4844-BBF0-878E5F8A9F36}" type="parTrans" cxnId="{012B9493-69F7-4685-8E5B-CBBCEF0040A1}">
      <dgm:prSet/>
      <dgm:spPr/>
      <dgm:t>
        <a:bodyPr/>
        <a:lstStyle/>
        <a:p>
          <a:endParaRPr lang="en-US">
            <a:latin typeface="Century Gothic" panose="020B0502020202020204" pitchFamily="34" charset="0"/>
          </a:endParaRPr>
        </a:p>
      </dgm:t>
    </dgm:pt>
    <dgm:pt modelId="{65331B1B-0820-4577-96E9-0085A65E1D51}" type="sibTrans" cxnId="{012B9493-69F7-4685-8E5B-CBBCEF0040A1}">
      <dgm:prSet/>
      <dgm:spPr/>
      <dgm:t>
        <a:bodyPr/>
        <a:lstStyle/>
        <a:p>
          <a:endParaRPr lang="en-US">
            <a:latin typeface="Century Gothic" panose="020B0502020202020204" pitchFamily="34" charset="0"/>
          </a:endParaRPr>
        </a:p>
      </dgm:t>
    </dgm:pt>
    <dgm:pt modelId="{AFA3F52F-A6EF-4F64-A1C5-89C07BFCD969}">
      <dgm:prSet phldrT="[Text]" custT="1"/>
      <dgm:spPr>
        <a:solidFill>
          <a:schemeClr val="tx1">
            <a:lumMod val="65000"/>
            <a:lumOff val="35000"/>
          </a:schemeClr>
        </a:solidFill>
      </dgm:spPr>
      <dgm:t>
        <a:bodyPr/>
        <a:lstStyle/>
        <a:p>
          <a:r>
            <a:rPr lang="en-US" sz="1800" b="1" dirty="0">
              <a:latin typeface="Century Gothic" panose="020B0502020202020204" pitchFamily="34" charset="0"/>
            </a:rPr>
            <a:t>Type:</a:t>
          </a:r>
        </a:p>
        <a:p>
          <a:r>
            <a:rPr lang="en-US" sz="1800" dirty="0">
              <a:latin typeface="Century Gothic" panose="020B0502020202020204" pitchFamily="34" charset="0"/>
            </a:rPr>
            <a:t>Man-made and local weather incidents</a:t>
          </a:r>
        </a:p>
      </dgm:t>
    </dgm:pt>
    <dgm:pt modelId="{8AE692E2-D497-4271-8B0E-A544FF17C198}" type="parTrans" cxnId="{3FE37CF2-3D8C-44AF-A4FE-04351A12BC7B}">
      <dgm:prSet/>
      <dgm:spPr/>
      <dgm:t>
        <a:bodyPr/>
        <a:lstStyle/>
        <a:p>
          <a:endParaRPr lang="en-US">
            <a:latin typeface="Century Gothic" panose="020B0502020202020204" pitchFamily="34" charset="0"/>
          </a:endParaRPr>
        </a:p>
      </dgm:t>
    </dgm:pt>
    <dgm:pt modelId="{7B07BF36-F2B5-429B-9D70-531E89FB8224}" type="sibTrans" cxnId="{3FE37CF2-3D8C-44AF-A4FE-04351A12BC7B}">
      <dgm:prSet/>
      <dgm:spPr/>
      <dgm:t>
        <a:bodyPr/>
        <a:lstStyle/>
        <a:p>
          <a:endParaRPr lang="en-US">
            <a:latin typeface="Century Gothic" panose="020B0502020202020204" pitchFamily="34" charset="0"/>
          </a:endParaRPr>
        </a:p>
      </dgm:t>
    </dgm:pt>
    <dgm:pt modelId="{00D910F8-9645-4BDF-87A3-43FC03C6D877}">
      <dgm:prSet phldrT="[Text]"/>
      <dgm:spPr>
        <a:solidFill>
          <a:schemeClr val="tx1">
            <a:lumMod val="65000"/>
            <a:lumOff val="35000"/>
          </a:schemeClr>
        </a:solidFill>
      </dgm:spPr>
      <dgm:t>
        <a:bodyPr/>
        <a:lstStyle/>
        <a:p>
          <a:r>
            <a:rPr lang="en-US" b="1" dirty="0">
              <a:latin typeface="Century Gothic" panose="020B0502020202020204" pitchFamily="34" charset="0"/>
            </a:rPr>
            <a:t>Examples</a:t>
          </a:r>
          <a:r>
            <a:rPr lang="en-US" dirty="0">
              <a:latin typeface="Century Gothic" panose="020B0502020202020204" pitchFamily="34" charset="0"/>
            </a:rPr>
            <a:t>: Tornado, multi-vehicle crashes, active shooter, etc.</a:t>
          </a:r>
        </a:p>
      </dgm:t>
    </dgm:pt>
    <dgm:pt modelId="{9B84EA43-2B14-4A7E-A592-8DDA7FBC46B8}" type="parTrans" cxnId="{9F6AB0BE-71C9-4941-95FE-0B8E3DE9C9DB}">
      <dgm:prSet/>
      <dgm:spPr/>
      <dgm:t>
        <a:bodyPr/>
        <a:lstStyle/>
        <a:p>
          <a:endParaRPr lang="en-US">
            <a:latin typeface="Century Gothic" panose="020B0502020202020204" pitchFamily="34" charset="0"/>
          </a:endParaRPr>
        </a:p>
      </dgm:t>
    </dgm:pt>
    <dgm:pt modelId="{0C8BD88A-1FE1-429D-B962-B03CB6C32E62}" type="sibTrans" cxnId="{9F6AB0BE-71C9-4941-95FE-0B8E3DE9C9DB}">
      <dgm:prSet/>
      <dgm:spPr/>
      <dgm:t>
        <a:bodyPr/>
        <a:lstStyle/>
        <a:p>
          <a:endParaRPr lang="en-US">
            <a:latin typeface="Century Gothic" panose="020B0502020202020204" pitchFamily="34" charset="0"/>
          </a:endParaRPr>
        </a:p>
      </dgm:t>
    </dgm:pt>
    <dgm:pt modelId="{DBAB3C92-646D-4D78-A89E-761321E70B91}">
      <dgm:prSet phldrT="[Text]" custT="1"/>
      <dgm:spPr>
        <a:solidFill>
          <a:srgbClr val="D3CCD4"/>
        </a:solidFill>
      </dgm:spPr>
      <dgm:t>
        <a:bodyPr/>
        <a:lstStyle/>
        <a:p>
          <a:r>
            <a:rPr lang="en-US" sz="3600" dirty="0">
              <a:solidFill>
                <a:schemeClr val="tx1"/>
              </a:solidFill>
              <a:latin typeface="Century Gothic" panose="020B0502020202020204" pitchFamily="34" charset="0"/>
            </a:rPr>
            <a:t>Very Rare</a:t>
          </a:r>
        </a:p>
      </dgm:t>
    </dgm:pt>
    <dgm:pt modelId="{A19DC34A-4EED-4D57-86CC-7C660EDA9C9C}" type="parTrans" cxnId="{2AEA77B3-27BB-4122-B23E-45DA110F431D}">
      <dgm:prSet/>
      <dgm:spPr/>
      <dgm:t>
        <a:bodyPr/>
        <a:lstStyle/>
        <a:p>
          <a:endParaRPr lang="en-US">
            <a:latin typeface="Century Gothic" panose="020B0502020202020204" pitchFamily="34" charset="0"/>
          </a:endParaRPr>
        </a:p>
      </dgm:t>
    </dgm:pt>
    <dgm:pt modelId="{7149028B-6F46-4ED7-B381-FF0BF97714BB}" type="sibTrans" cxnId="{2AEA77B3-27BB-4122-B23E-45DA110F431D}">
      <dgm:prSet/>
      <dgm:spPr/>
      <dgm:t>
        <a:bodyPr/>
        <a:lstStyle/>
        <a:p>
          <a:endParaRPr lang="en-US">
            <a:latin typeface="Century Gothic" panose="020B0502020202020204" pitchFamily="34" charset="0"/>
          </a:endParaRPr>
        </a:p>
      </dgm:t>
    </dgm:pt>
    <dgm:pt modelId="{B219E0EB-24F3-499C-A8AA-31AC00AB8235}">
      <dgm:prSet phldrT="[Text]" custT="1"/>
      <dgm:spPr>
        <a:solidFill>
          <a:schemeClr val="tx1">
            <a:lumMod val="65000"/>
            <a:lumOff val="35000"/>
          </a:schemeClr>
        </a:solidFill>
      </dgm:spPr>
      <dgm:t>
        <a:bodyPr/>
        <a:lstStyle/>
        <a:p>
          <a:r>
            <a:rPr lang="en-US" sz="1800" b="1" dirty="0">
              <a:latin typeface="Century Gothic" panose="020B0502020202020204" pitchFamily="34" charset="0"/>
            </a:rPr>
            <a:t>Type:</a:t>
          </a:r>
        </a:p>
        <a:p>
          <a:r>
            <a:rPr lang="en-US" sz="1800" dirty="0">
              <a:latin typeface="Century Gothic" panose="020B0502020202020204" pitchFamily="34" charset="0"/>
            </a:rPr>
            <a:t>Large-scale disasters</a:t>
          </a:r>
        </a:p>
      </dgm:t>
    </dgm:pt>
    <dgm:pt modelId="{0E668D87-3B73-462E-BCC1-D19FAFCC1F73}" type="parTrans" cxnId="{264C07C2-BC42-49FF-9ADC-348DEDFD6F02}">
      <dgm:prSet/>
      <dgm:spPr/>
      <dgm:t>
        <a:bodyPr/>
        <a:lstStyle/>
        <a:p>
          <a:endParaRPr lang="en-US">
            <a:latin typeface="Century Gothic" panose="020B0502020202020204" pitchFamily="34" charset="0"/>
          </a:endParaRPr>
        </a:p>
      </dgm:t>
    </dgm:pt>
    <dgm:pt modelId="{1007FDC6-ADEC-4E36-89F7-5891A71D6F3C}" type="sibTrans" cxnId="{264C07C2-BC42-49FF-9ADC-348DEDFD6F02}">
      <dgm:prSet/>
      <dgm:spPr/>
      <dgm:t>
        <a:bodyPr/>
        <a:lstStyle/>
        <a:p>
          <a:endParaRPr lang="en-US">
            <a:latin typeface="Century Gothic" panose="020B0502020202020204" pitchFamily="34" charset="0"/>
          </a:endParaRPr>
        </a:p>
      </dgm:t>
    </dgm:pt>
    <dgm:pt modelId="{72D9104A-1A48-49BB-BD91-00E64B4ED873}">
      <dgm:prSet phldrT="[Text]"/>
      <dgm:spPr>
        <a:solidFill>
          <a:schemeClr val="tx1">
            <a:lumMod val="65000"/>
            <a:lumOff val="35000"/>
          </a:schemeClr>
        </a:solidFill>
      </dgm:spPr>
      <dgm:t>
        <a:bodyPr/>
        <a:lstStyle/>
        <a:p>
          <a:r>
            <a:rPr lang="en-US" b="1" dirty="0">
              <a:latin typeface="Century Gothic" panose="020B0502020202020204" pitchFamily="34" charset="0"/>
            </a:rPr>
            <a:t>Examples</a:t>
          </a:r>
          <a:r>
            <a:rPr lang="en-US" dirty="0">
              <a:latin typeface="Century Gothic" panose="020B0502020202020204" pitchFamily="34" charset="0"/>
            </a:rPr>
            <a:t>: Acts of terrorism, bombings, large-scale transportation incidents, etc.</a:t>
          </a:r>
        </a:p>
      </dgm:t>
    </dgm:pt>
    <dgm:pt modelId="{770F2350-D1AD-461F-8D66-9F9A94305BCB}" type="parTrans" cxnId="{86D8CE22-A7FD-4DAA-A360-C64AE82BAAD8}">
      <dgm:prSet/>
      <dgm:spPr/>
      <dgm:t>
        <a:bodyPr/>
        <a:lstStyle/>
        <a:p>
          <a:endParaRPr lang="en-US">
            <a:latin typeface="Century Gothic" panose="020B0502020202020204" pitchFamily="34" charset="0"/>
          </a:endParaRPr>
        </a:p>
      </dgm:t>
    </dgm:pt>
    <dgm:pt modelId="{DD4F64CA-3D9B-4633-9541-A2B6BF4A95E3}" type="sibTrans" cxnId="{86D8CE22-A7FD-4DAA-A360-C64AE82BAAD8}">
      <dgm:prSet/>
      <dgm:spPr/>
      <dgm:t>
        <a:bodyPr/>
        <a:lstStyle/>
        <a:p>
          <a:endParaRPr lang="en-US">
            <a:latin typeface="Century Gothic" panose="020B0502020202020204" pitchFamily="34" charset="0"/>
          </a:endParaRPr>
        </a:p>
      </dgm:t>
    </dgm:pt>
    <dgm:pt modelId="{9D10633A-BC56-4612-9A5A-D7578C0FCD2F}" type="pres">
      <dgm:prSet presAssocID="{E09406FE-6212-4CC5-9DD0-7ED449A81C14}" presName="theList" presStyleCnt="0">
        <dgm:presLayoutVars>
          <dgm:dir/>
          <dgm:animLvl val="lvl"/>
          <dgm:resizeHandles val="exact"/>
        </dgm:presLayoutVars>
      </dgm:prSet>
      <dgm:spPr/>
    </dgm:pt>
    <dgm:pt modelId="{929C5712-63ED-4BFA-A041-D6CA577CC664}" type="pres">
      <dgm:prSet presAssocID="{F600B689-AE3A-476E-B451-232F19DBA688}" presName="compNode" presStyleCnt="0"/>
      <dgm:spPr/>
    </dgm:pt>
    <dgm:pt modelId="{4EE8B02A-16C7-455C-96A2-667F653E8794}" type="pres">
      <dgm:prSet presAssocID="{F600B689-AE3A-476E-B451-232F19DBA688}" presName="aNode" presStyleLbl="bgShp" presStyleIdx="0" presStyleCnt="3"/>
      <dgm:spPr/>
    </dgm:pt>
    <dgm:pt modelId="{236EAE2D-9111-464E-92FA-1BC47B79A16A}" type="pres">
      <dgm:prSet presAssocID="{F600B689-AE3A-476E-B451-232F19DBA688}" presName="textNode" presStyleLbl="bgShp" presStyleIdx="0" presStyleCnt="3"/>
      <dgm:spPr/>
    </dgm:pt>
    <dgm:pt modelId="{FDF4D56E-3B9B-4F6C-B370-06355E44A381}" type="pres">
      <dgm:prSet presAssocID="{F600B689-AE3A-476E-B451-232F19DBA688}" presName="compChildNode" presStyleCnt="0"/>
      <dgm:spPr/>
    </dgm:pt>
    <dgm:pt modelId="{1E0E964B-B11F-4DAF-8FBC-B6257F611DF2}" type="pres">
      <dgm:prSet presAssocID="{F600B689-AE3A-476E-B451-232F19DBA688}" presName="theInnerList" presStyleCnt="0"/>
      <dgm:spPr/>
    </dgm:pt>
    <dgm:pt modelId="{B494A34B-8C43-4D3D-BF01-F833AB3C5C1D}" type="pres">
      <dgm:prSet presAssocID="{B6B7814A-697A-4614-99D6-BDE3EE4E09E6}" presName="childNode" presStyleLbl="node1" presStyleIdx="0" presStyleCnt="6">
        <dgm:presLayoutVars>
          <dgm:bulletEnabled val="1"/>
        </dgm:presLayoutVars>
      </dgm:prSet>
      <dgm:spPr/>
    </dgm:pt>
    <dgm:pt modelId="{28001403-627D-4A50-BA4A-F52C9E0C25B6}" type="pres">
      <dgm:prSet presAssocID="{B6B7814A-697A-4614-99D6-BDE3EE4E09E6}" presName="aSpace2" presStyleCnt="0"/>
      <dgm:spPr/>
    </dgm:pt>
    <dgm:pt modelId="{1F1AA526-ADC6-4528-8F7B-771938D6F9F4}" type="pres">
      <dgm:prSet presAssocID="{EA817ED1-47BD-4026-9EED-5A5CB34B819F}" presName="childNode" presStyleLbl="node1" presStyleIdx="1" presStyleCnt="6">
        <dgm:presLayoutVars>
          <dgm:bulletEnabled val="1"/>
        </dgm:presLayoutVars>
      </dgm:prSet>
      <dgm:spPr/>
    </dgm:pt>
    <dgm:pt modelId="{8C8687FB-8107-4361-A370-4F6577954E6E}" type="pres">
      <dgm:prSet presAssocID="{F600B689-AE3A-476E-B451-232F19DBA688}" presName="aSpace" presStyleCnt="0"/>
      <dgm:spPr/>
    </dgm:pt>
    <dgm:pt modelId="{E6FB3098-9F80-4AC4-9623-32C01549EE2F}" type="pres">
      <dgm:prSet presAssocID="{A4687F57-DAAB-4FFA-AFB2-FE315C632B84}" presName="compNode" presStyleCnt="0"/>
      <dgm:spPr/>
    </dgm:pt>
    <dgm:pt modelId="{25DAB5F2-5A93-463A-9904-6F643AE0DED5}" type="pres">
      <dgm:prSet presAssocID="{A4687F57-DAAB-4FFA-AFB2-FE315C632B84}" presName="aNode" presStyleLbl="bgShp" presStyleIdx="1" presStyleCnt="3"/>
      <dgm:spPr/>
    </dgm:pt>
    <dgm:pt modelId="{76FD5412-025B-4484-8CF1-AC9E29A543ED}" type="pres">
      <dgm:prSet presAssocID="{A4687F57-DAAB-4FFA-AFB2-FE315C632B84}" presName="textNode" presStyleLbl="bgShp" presStyleIdx="1" presStyleCnt="3"/>
      <dgm:spPr/>
    </dgm:pt>
    <dgm:pt modelId="{20D33694-C7A7-4D45-87EF-48667D06274A}" type="pres">
      <dgm:prSet presAssocID="{A4687F57-DAAB-4FFA-AFB2-FE315C632B84}" presName="compChildNode" presStyleCnt="0"/>
      <dgm:spPr/>
    </dgm:pt>
    <dgm:pt modelId="{0E8C8BA9-85A3-4F4B-922F-15F64E024B98}" type="pres">
      <dgm:prSet presAssocID="{A4687F57-DAAB-4FFA-AFB2-FE315C632B84}" presName="theInnerList" presStyleCnt="0"/>
      <dgm:spPr/>
    </dgm:pt>
    <dgm:pt modelId="{D80056BA-CD44-41EC-926F-B4BBDF39D406}" type="pres">
      <dgm:prSet presAssocID="{AFA3F52F-A6EF-4F64-A1C5-89C07BFCD969}" presName="childNode" presStyleLbl="node1" presStyleIdx="2" presStyleCnt="6">
        <dgm:presLayoutVars>
          <dgm:bulletEnabled val="1"/>
        </dgm:presLayoutVars>
      </dgm:prSet>
      <dgm:spPr/>
    </dgm:pt>
    <dgm:pt modelId="{3F6EC5F1-9E6E-4135-A1F5-D6716B9B8B4B}" type="pres">
      <dgm:prSet presAssocID="{AFA3F52F-A6EF-4F64-A1C5-89C07BFCD969}" presName="aSpace2" presStyleCnt="0"/>
      <dgm:spPr/>
    </dgm:pt>
    <dgm:pt modelId="{E40512FF-1BEA-4A2F-944C-C3FC8A52E7BE}" type="pres">
      <dgm:prSet presAssocID="{00D910F8-9645-4BDF-87A3-43FC03C6D877}" presName="childNode" presStyleLbl="node1" presStyleIdx="3" presStyleCnt="6">
        <dgm:presLayoutVars>
          <dgm:bulletEnabled val="1"/>
        </dgm:presLayoutVars>
      </dgm:prSet>
      <dgm:spPr/>
    </dgm:pt>
    <dgm:pt modelId="{32A142AC-A951-4318-B9D7-D0D1F123DE2A}" type="pres">
      <dgm:prSet presAssocID="{A4687F57-DAAB-4FFA-AFB2-FE315C632B84}" presName="aSpace" presStyleCnt="0"/>
      <dgm:spPr/>
    </dgm:pt>
    <dgm:pt modelId="{47A3739D-21C2-43E8-8695-DDB67A8CAE1B}" type="pres">
      <dgm:prSet presAssocID="{DBAB3C92-646D-4D78-A89E-761321E70B91}" presName="compNode" presStyleCnt="0"/>
      <dgm:spPr/>
    </dgm:pt>
    <dgm:pt modelId="{34F7D020-F29B-4DEF-A7CB-F0AB1FA6F098}" type="pres">
      <dgm:prSet presAssocID="{DBAB3C92-646D-4D78-A89E-761321E70B91}" presName="aNode" presStyleLbl="bgShp" presStyleIdx="2" presStyleCnt="3"/>
      <dgm:spPr/>
    </dgm:pt>
    <dgm:pt modelId="{3D170909-9133-41B5-B968-D1419FAF38A3}" type="pres">
      <dgm:prSet presAssocID="{DBAB3C92-646D-4D78-A89E-761321E70B91}" presName="textNode" presStyleLbl="bgShp" presStyleIdx="2" presStyleCnt="3"/>
      <dgm:spPr/>
    </dgm:pt>
    <dgm:pt modelId="{A697AEE0-E37A-4FEF-BFDC-BD55B73966E4}" type="pres">
      <dgm:prSet presAssocID="{DBAB3C92-646D-4D78-A89E-761321E70B91}" presName="compChildNode" presStyleCnt="0"/>
      <dgm:spPr/>
    </dgm:pt>
    <dgm:pt modelId="{2E511E06-6D78-4C71-A4C2-90C394827F0D}" type="pres">
      <dgm:prSet presAssocID="{DBAB3C92-646D-4D78-A89E-761321E70B91}" presName="theInnerList" presStyleCnt="0"/>
      <dgm:spPr/>
    </dgm:pt>
    <dgm:pt modelId="{5B8591F4-8707-4659-9052-7DBFCFCDB6D9}" type="pres">
      <dgm:prSet presAssocID="{B219E0EB-24F3-499C-A8AA-31AC00AB8235}" presName="childNode" presStyleLbl="node1" presStyleIdx="4" presStyleCnt="6">
        <dgm:presLayoutVars>
          <dgm:bulletEnabled val="1"/>
        </dgm:presLayoutVars>
      </dgm:prSet>
      <dgm:spPr/>
    </dgm:pt>
    <dgm:pt modelId="{1C66FE42-D22B-4003-9C0D-F31C5875D2A1}" type="pres">
      <dgm:prSet presAssocID="{B219E0EB-24F3-499C-A8AA-31AC00AB8235}" presName="aSpace2" presStyleCnt="0"/>
      <dgm:spPr/>
    </dgm:pt>
    <dgm:pt modelId="{5F6A1218-176E-46B9-B56D-F50504513B4B}" type="pres">
      <dgm:prSet presAssocID="{72D9104A-1A48-49BB-BD91-00E64B4ED873}" presName="childNode" presStyleLbl="node1" presStyleIdx="5" presStyleCnt="6">
        <dgm:presLayoutVars>
          <dgm:bulletEnabled val="1"/>
        </dgm:presLayoutVars>
      </dgm:prSet>
      <dgm:spPr/>
    </dgm:pt>
  </dgm:ptLst>
  <dgm:cxnLst>
    <dgm:cxn modelId="{86D8CE22-A7FD-4DAA-A360-C64AE82BAAD8}" srcId="{DBAB3C92-646D-4D78-A89E-761321E70B91}" destId="{72D9104A-1A48-49BB-BD91-00E64B4ED873}" srcOrd="1" destOrd="0" parTransId="{770F2350-D1AD-461F-8D66-9F9A94305BCB}" sibTransId="{DD4F64CA-3D9B-4633-9541-A2B6BF4A95E3}"/>
    <dgm:cxn modelId="{947B3824-CF6B-4062-999B-A91594369675}" type="presOf" srcId="{00D910F8-9645-4BDF-87A3-43FC03C6D877}" destId="{E40512FF-1BEA-4A2F-944C-C3FC8A52E7BE}" srcOrd="0" destOrd="0" presId="urn:microsoft.com/office/officeart/2005/8/layout/lProcess2"/>
    <dgm:cxn modelId="{650C0626-75D1-4434-B8CF-873E5E4538C3}" type="presOf" srcId="{72D9104A-1A48-49BB-BD91-00E64B4ED873}" destId="{5F6A1218-176E-46B9-B56D-F50504513B4B}" srcOrd="0" destOrd="0" presId="urn:microsoft.com/office/officeart/2005/8/layout/lProcess2"/>
    <dgm:cxn modelId="{93B13431-309D-4B88-9EF9-D92621B6DBC0}" srcId="{F600B689-AE3A-476E-B451-232F19DBA688}" destId="{B6B7814A-697A-4614-99D6-BDE3EE4E09E6}" srcOrd="0" destOrd="0" parTransId="{3849E769-C70C-4295-B4AD-9873637D6B0B}" sibTransId="{4BCFE1BE-AA69-4107-8A4F-6EB93FD746EE}"/>
    <dgm:cxn modelId="{783B3F31-CD02-41DE-B21D-B5F2B3DFFD6C}" type="presOf" srcId="{F600B689-AE3A-476E-B451-232F19DBA688}" destId="{236EAE2D-9111-464E-92FA-1BC47B79A16A}" srcOrd="1" destOrd="0" presId="urn:microsoft.com/office/officeart/2005/8/layout/lProcess2"/>
    <dgm:cxn modelId="{123CAA35-4435-46E4-A992-1BCA7EFB42F3}" type="presOf" srcId="{E09406FE-6212-4CC5-9DD0-7ED449A81C14}" destId="{9D10633A-BC56-4612-9A5A-D7578C0FCD2F}" srcOrd="0" destOrd="0" presId="urn:microsoft.com/office/officeart/2005/8/layout/lProcess2"/>
    <dgm:cxn modelId="{302CA03C-99E1-48B4-95DE-23A70F72264B}" type="presOf" srcId="{EA817ED1-47BD-4026-9EED-5A5CB34B819F}" destId="{1F1AA526-ADC6-4528-8F7B-771938D6F9F4}" srcOrd="0" destOrd="0" presId="urn:microsoft.com/office/officeart/2005/8/layout/lProcess2"/>
    <dgm:cxn modelId="{18B41064-EC18-4F18-A9C9-C5EC4E46DB10}" type="presOf" srcId="{B6B7814A-697A-4614-99D6-BDE3EE4E09E6}" destId="{B494A34B-8C43-4D3D-BF01-F833AB3C5C1D}" srcOrd="0" destOrd="0" presId="urn:microsoft.com/office/officeart/2005/8/layout/lProcess2"/>
    <dgm:cxn modelId="{85D83A50-C3B4-4586-8DBE-28E59E682B63}" type="presOf" srcId="{B219E0EB-24F3-499C-A8AA-31AC00AB8235}" destId="{5B8591F4-8707-4659-9052-7DBFCFCDB6D9}" srcOrd="0" destOrd="0" presId="urn:microsoft.com/office/officeart/2005/8/layout/lProcess2"/>
    <dgm:cxn modelId="{38E17671-3AAB-4EED-8045-98C6398B85E4}" type="presOf" srcId="{AFA3F52F-A6EF-4F64-A1C5-89C07BFCD969}" destId="{D80056BA-CD44-41EC-926F-B4BBDF39D406}" srcOrd="0" destOrd="0" presId="urn:microsoft.com/office/officeart/2005/8/layout/lProcess2"/>
    <dgm:cxn modelId="{81BAA059-9564-4820-B34B-7114DC47C688}" srcId="{F600B689-AE3A-476E-B451-232F19DBA688}" destId="{EA817ED1-47BD-4026-9EED-5A5CB34B819F}" srcOrd="1" destOrd="0" parTransId="{2FBEBCBD-D52D-4A71-9101-59ED59B99A3C}" sibTransId="{45E16D32-D091-4049-B98E-AE18D5CDA9B4}"/>
    <dgm:cxn modelId="{3FC2A77E-6A00-49B3-8C10-50761EFE7B5E}" type="presOf" srcId="{DBAB3C92-646D-4D78-A89E-761321E70B91}" destId="{3D170909-9133-41B5-B968-D1419FAF38A3}" srcOrd="1" destOrd="0" presId="urn:microsoft.com/office/officeart/2005/8/layout/lProcess2"/>
    <dgm:cxn modelId="{012B9493-69F7-4685-8E5B-CBBCEF0040A1}" srcId="{E09406FE-6212-4CC5-9DD0-7ED449A81C14}" destId="{A4687F57-DAAB-4FFA-AFB2-FE315C632B84}" srcOrd="1" destOrd="0" parTransId="{C62AC27F-1CAD-4844-BBF0-878E5F8A9F36}" sibTransId="{65331B1B-0820-4577-96E9-0085A65E1D51}"/>
    <dgm:cxn modelId="{2AEA77B3-27BB-4122-B23E-45DA110F431D}" srcId="{E09406FE-6212-4CC5-9DD0-7ED449A81C14}" destId="{DBAB3C92-646D-4D78-A89E-761321E70B91}" srcOrd="2" destOrd="0" parTransId="{A19DC34A-4EED-4D57-86CC-7C660EDA9C9C}" sibTransId="{7149028B-6F46-4ED7-B381-FF0BF97714BB}"/>
    <dgm:cxn modelId="{9F6AB0BE-71C9-4941-95FE-0B8E3DE9C9DB}" srcId="{A4687F57-DAAB-4FFA-AFB2-FE315C632B84}" destId="{00D910F8-9645-4BDF-87A3-43FC03C6D877}" srcOrd="1" destOrd="0" parTransId="{9B84EA43-2B14-4A7E-A592-8DDA7FBC46B8}" sibTransId="{0C8BD88A-1FE1-429D-B962-B03CB6C32E62}"/>
    <dgm:cxn modelId="{264C07C2-BC42-49FF-9ADC-348DEDFD6F02}" srcId="{DBAB3C92-646D-4D78-A89E-761321E70B91}" destId="{B219E0EB-24F3-499C-A8AA-31AC00AB8235}" srcOrd="0" destOrd="0" parTransId="{0E668D87-3B73-462E-BCC1-D19FAFCC1F73}" sibTransId="{1007FDC6-ADEC-4E36-89F7-5891A71D6F3C}"/>
    <dgm:cxn modelId="{C95C12D7-5418-4983-9497-FEFDE2706501}" type="presOf" srcId="{F600B689-AE3A-476E-B451-232F19DBA688}" destId="{4EE8B02A-16C7-455C-96A2-667F653E8794}" srcOrd="0" destOrd="0" presId="urn:microsoft.com/office/officeart/2005/8/layout/lProcess2"/>
    <dgm:cxn modelId="{526427DF-4F51-4049-BB94-B755D7D8F9C2}" srcId="{E09406FE-6212-4CC5-9DD0-7ED449A81C14}" destId="{F600B689-AE3A-476E-B451-232F19DBA688}" srcOrd="0" destOrd="0" parTransId="{2124AE72-D280-43C0-85A7-CF949B2E0857}" sibTransId="{E16EC8B2-489B-4A5F-90F2-5CD7C9F3A709}"/>
    <dgm:cxn modelId="{2DF65BEA-8B04-4F53-B349-DFA7CDC55B9B}" type="presOf" srcId="{DBAB3C92-646D-4D78-A89E-761321E70B91}" destId="{34F7D020-F29B-4DEF-A7CB-F0AB1FA6F098}" srcOrd="0" destOrd="0" presId="urn:microsoft.com/office/officeart/2005/8/layout/lProcess2"/>
    <dgm:cxn modelId="{13E3E0EA-2A22-40D0-BB1D-07F3915E79BF}" type="presOf" srcId="{A4687F57-DAAB-4FFA-AFB2-FE315C632B84}" destId="{25DAB5F2-5A93-463A-9904-6F643AE0DED5}" srcOrd="0" destOrd="0" presId="urn:microsoft.com/office/officeart/2005/8/layout/lProcess2"/>
    <dgm:cxn modelId="{188DC2EE-FDFF-4163-B808-8617185355F5}" type="presOf" srcId="{A4687F57-DAAB-4FFA-AFB2-FE315C632B84}" destId="{76FD5412-025B-4484-8CF1-AC9E29A543ED}" srcOrd="1" destOrd="0" presId="urn:microsoft.com/office/officeart/2005/8/layout/lProcess2"/>
    <dgm:cxn modelId="{3FE37CF2-3D8C-44AF-A4FE-04351A12BC7B}" srcId="{A4687F57-DAAB-4FFA-AFB2-FE315C632B84}" destId="{AFA3F52F-A6EF-4F64-A1C5-89C07BFCD969}" srcOrd="0" destOrd="0" parTransId="{8AE692E2-D497-4271-8B0E-A544FF17C198}" sibTransId="{7B07BF36-F2B5-429B-9D70-531E89FB8224}"/>
    <dgm:cxn modelId="{6BEB1FE3-78BC-47BC-BB57-D5FD8DB07210}" type="presParOf" srcId="{9D10633A-BC56-4612-9A5A-D7578C0FCD2F}" destId="{929C5712-63ED-4BFA-A041-D6CA577CC664}" srcOrd="0" destOrd="0" presId="urn:microsoft.com/office/officeart/2005/8/layout/lProcess2"/>
    <dgm:cxn modelId="{33E2A95D-1940-484E-9C3C-076700759C5A}" type="presParOf" srcId="{929C5712-63ED-4BFA-A041-D6CA577CC664}" destId="{4EE8B02A-16C7-455C-96A2-667F653E8794}" srcOrd="0" destOrd="0" presId="urn:microsoft.com/office/officeart/2005/8/layout/lProcess2"/>
    <dgm:cxn modelId="{D23CFBB9-14DB-4406-A05D-81803AC82123}" type="presParOf" srcId="{929C5712-63ED-4BFA-A041-D6CA577CC664}" destId="{236EAE2D-9111-464E-92FA-1BC47B79A16A}" srcOrd="1" destOrd="0" presId="urn:microsoft.com/office/officeart/2005/8/layout/lProcess2"/>
    <dgm:cxn modelId="{5F2F5F42-F3B1-4E62-A671-98220910061A}" type="presParOf" srcId="{929C5712-63ED-4BFA-A041-D6CA577CC664}" destId="{FDF4D56E-3B9B-4F6C-B370-06355E44A381}" srcOrd="2" destOrd="0" presId="urn:microsoft.com/office/officeart/2005/8/layout/lProcess2"/>
    <dgm:cxn modelId="{3DB352F4-613C-4162-B0EC-D899CEE2DCF9}" type="presParOf" srcId="{FDF4D56E-3B9B-4F6C-B370-06355E44A381}" destId="{1E0E964B-B11F-4DAF-8FBC-B6257F611DF2}" srcOrd="0" destOrd="0" presId="urn:microsoft.com/office/officeart/2005/8/layout/lProcess2"/>
    <dgm:cxn modelId="{3B8620B1-EAAE-40DE-AF38-D8DC5ED1D353}" type="presParOf" srcId="{1E0E964B-B11F-4DAF-8FBC-B6257F611DF2}" destId="{B494A34B-8C43-4D3D-BF01-F833AB3C5C1D}" srcOrd="0" destOrd="0" presId="urn:microsoft.com/office/officeart/2005/8/layout/lProcess2"/>
    <dgm:cxn modelId="{1200205C-8586-403C-B77F-941768FDF5F1}" type="presParOf" srcId="{1E0E964B-B11F-4DAF-8FBC-B6257F611DF2}" destId="{28001403-627D-4A50-BA4A-F52C9E0C25B6}" srcOrd="1" destOrd="0" presId="urn:microsoft.com/office/officeart/2005/8/layout/lProcess2"/>
    <dgm:cxn modelId="{3D34A7EC-4347-4995-B262-8F5C46876B54}" type="presParOf" srcId="{1E0E964B-B11F-4DAF-8FBC-B6257F611DF2}" destId="{1F1AA526-ADC6-4528-8F7B-771938D6F9F4}" srcOrd="2" destOrd="0" presId="urn:microsoft.com/office/officeart/2005/8/layout/lProcess2"/>
    <dgm:cxn modelId="{62D3BF80-F2AD-436B-8F8A-D40F543283EB}" type="presParOf" srcId="{9D10633A-BC56-4612-9A5A-D7578C0FCD2F}" destId="{8C8687FB-8107-4361-A370-4F6577954E6E}" srcOrd="1" destOrd="0" presId="urn:microsoft.com/office/officeart/2005/8/layout/lProcess2"/>
    <dgm:cxn modelId="{67FD20CF-1A4A-4DAB-8593-173962B844C6}" type="presParOf" srcId="{9D10633A-BC56-4612-9A5A-D7578C0FCD2F}" destId="{E6FB3098-9F80-4AC4-9623-32C01549EE2F}" srcOrd="2" destOrd="0" presId="urn:microsoft.com/office/officeart/2005/8/layout/lProcess2"/>
    <dgm:cxn modelId="{57CB2AF0-E793-481C-9D49-83C3CDA22944}" type="presParOf" srcId="{E6FB3098-9F80-4AC4-9623-32C01549EE2F}" destId="{25DAB5F2-5A93-463A-9904-6F643AE0DED5}" srcOrd="0" destOrd="0" presId="urn:microsoft.com/office/officeart/2005/8/layout/lProcess2"/>
    <dgm:cxn modelId="{A2F70E48-BFD2-47D5-B9A9-9827D6B990CC}" type="presParOf" srcId="{E6FB3098-9F80-4AC4-9623-32C01549EE2F}" destId="{76FD5412-025B-4484-8CF1-AC9E29A543ED}" srcOrd="1" destOrd="0" presId="urn:microsoft.com/office/officeart/2005/8/layout/lProcess2"/>
    <dgm:cxn modelId="{BDAEB409-0060-4512-807E-7F862A1D05A8}" type="presParOf" srcId="{E6FB3098-9F80-4AC4-9623-32C01549EE2F}" destId="{20D33694-C7A7-4D45-87EF-48667D06274A}" srcOrd="2" destOrd="0" presId="urn:microsoft.com/office/officeart/2005/8/layout/lProcess2"/>
    <dgm:cxn modelId="{6F363F51-6F41-45C3-8435-5CC6FA1525C1}" type="presParOf" srcId="{20D33694-C7A7-4D45-87EF-48667D06274A}" destId="{0E8C8BA9-85A3-4F4B-922F-15F64E024B98}" srcOrd="0" destOrd="0" presId="urn:microsoft.com/office/officeart/2005/8/layout/lProcess2"/>
    <dgm:cxn modelId="{28035320-B5B9-4FB5-A91A-E54CDD9FFA97}" type="presParOf" srcId="{0E8C8BA9-85A3-4F4B-922F-15F64E024B98}" destId="{D80056BA-CD44-41EC-926F-B4BBDF39D406}" srcOrd="0" destOrd="0" presId="urn:microsoft.com/office/officeart/2005/8/layout/lProcess2"/>
    <dgm:cxn modelId="{0255757D-CF4A-4048-9C49-63506E797C84}" type="presParOf" srcId="{0E8C8BA9-85A3-4F4B-922F-15F64E024B98}" destId="{3F6EC5F1-9E6E-4135-A1F5-D6716B9B8B4B}" srcOrd="1" destOrd="0" presId="urn:microsoft.com/office/officeart/2005/8/layout/lProcess2"/>
    <dgm:cxn modelId="{67A2CE30-AF2C-4FA4-A730-18F1B5B5B09A}" type="presParOf" srcId="{0E8C8BA9-85A3-4F4B-922F-15F64E024B98}" destId="{E40512FF-1BEA-4A2F-944C-C3FC8A52E7BE}" srcOrd="2" destOrd="0" presId="urn:microsoft.com/office/officeart/2005/8/layout/lProcess2"/>
    <dgm:cxn modelId="{2173D96C-C8FB-4EB0-944F-0D01DACBB27E}" type="presParOf" srcId="{9D10633A-BC56-4612-9A5A-D7578C0FCD2F}" destId="{32A142AC-A951-4318-B9D7-D0D1F123DE2A}" srcOrd="3" destOrd="0" presId="urn:microsoft.com/office/officeart/2005/8/layout/lProcess2"/>
    <dgm:cxn modelId="{B130C1BC-E7A4-4B7A-8F36-F0652A2A7C49}" type="presParOf" srcId="{9D10633A-BC56-4612-9A5A-D7578C0FCD2F}" destId="{47A3739D-21C2-43E8-8695-DDB67A8CAE1B}" srcOrd="4" destOrd="0" presId="urn:microsoft.com/office/officeart/2005/8/layout/lProcess2"/>
    <dgm:cxn modelId="{92430BF7-4D40-4422-AC58-0D6081D95999}" type="presParOf" srcId="{47A3739D-21C2-43E8-8695-DDB67A8CAE1B}" destId="{34F7D020-F29B-4DEF-A7CB-F0AB1FA6F098}" srcOrd="0" destOrd="0" presId="urn:microsoft.com/office/officeart/2005/8/layout/lProcess2"/>
    <dgm:cxn modelId="{5FABB4D6-B950-4A51-A9B8-FCB38B24CAB5}" type="presParOf" srcId="{47A3739D-21C2-43E8-8695-DDB67A8CAE1B}" destId="{3D170909-9133-41B5-B968-D1419FAF38A3}" srcOrd="1" destOrd="0" presId="urn:microsoft.com/office/officeart/2005/8/layout/lProcess2"/>
    <dgm:cxn modelId="{388A5564-802B-4DAA-92FC-DB754F1D0152}" type="presParOf" srcId="{47A3739D-21C2-43E8-8695-DDB67A8CAE1B}" destId="{A697AEE0-E37A-4FEF-BFDC-BD55B73966E4}" srcOrd="2" destOrd="0" presId="urn:microsoft.com/office/officeart/2005/8/layout/lProcess2"/>
    <dgm:cxn modelId="{6518AF1A-B977-450F-8D3E-2CE55F370475}" type="presParOf" srcId="{A697AEE0-E37A-4FEF-BFDC-BD55B73966E4}" destId="{2E511E06-6D78-4C71-A4C2-90C394827F0D}" srcOrd="0" destOrd="0" presId="urn:microsoft.com/office/officeart/2005/8/layout/lProcess2"/>
    <dgm:cxn modelId="{048730F3-655C-4F3F-9B4E-8F854634AEAD}" type="presParOf" srcId="{2E511E06-6D78-4C71-A4C2-90C394827F0D}" destId="{5B8591F4-8707-4659-9052-7DBFCFCDB6D9}" srcOrd="0" destOrd="0" presId="urn:microsoft.com/office/officeart/2005/8/layout/lProcess2"/>
    <dgm:cxn modelId="{9B792F18-C8D5-4FAB-8DB5-2DB327DD51F4}" type="presParOf" srcId="{2E511E06-6D78-4C71-A4C2-90C394827F0D}" destId="{1C66FE42-D22B-4003-9C0D-F31C5875D2A1}" srcOrd="1" destOrd="0" presId="urn:microsoft.com/office/officeart/2005/8/layout/lProcess2"/>
    <dgm:cxn modelId="{B1FA279A-0C8E-49EC-9264-097F56095FCE}" type="presParOf" srcId="{2E511E06-6D78-4C71-A4C2-90C394827F0D}" destId="{5F6A1218-176E-46B9-B56D-F50504513B4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399FB-2CBE-426A-8BBE-F91907885171}" type="doc">
      <dgm:prSet loTypeId="urn:microsoft.com/office/officeart/2005/8/layout/pList2" loCatId="list" qsTypeId="urn:microsoft.com/office/officeart/2005/8/quickstyle/simple1" qsCatId="simple" csTypeId="urn:microsoft.com/office/officeart/2005/8/colors/accent1_2" csCatId="accent1" phldr="1"/>
      <dgm:spPr/>
    </dgm:pt>
    <dgm:pt modelId="{6895938D-2B3E-4459-886A-C7E9DB66BCC5}">
      <dgm:prSet phldrT="[Text]" custT="1"/>
      <dgm:spPr>
        <a:solidFill>
          <a:srgbClr val="F97242"/>
        </a:solidFill>
      </dgm:spPr>
      <dgm:t>
        <a:bodyPr/>
        <a:lstStyle/>
        <a:p>
          <a:r>
            <a:rPr lang="en-US" sz="1800" b="0" dirty="0">
              <a:solidFill>
                <a:schemeClr val="tx1"/>
              </a:solidFill>
              <a:latin typeface="Century Gothic" panose="020B0502020202020204" pitchFamily="34" charset="0"/>
            </a:rPr>
            <a:t>What do you </a:t>
          </a:r>
          <a:r>
            <a:rPr lang="en-US" sz="1800" b="1" dirty="0">
              <a:solidFill>
                <a:schemeClr val="tx1"/>
              </a:solidFill>
              <a:latin typeface="Century Gothic" panose="020B0502020202020204" pitchFamily="34" charset="0"/>
            </a:rPr>
            <a:t>see</a:t>
          </a:r>
          <a:r>
            <a:rPr lang="en-US" sz="1800" b="0" dirty="0">
              <a:solidFill>
                <a:schemeClr val="tx1"/>
              </a:solidFill>
              <a:latin typeface="Century Gothic" panose="020B0502020202020204" pitchFamily="34" charset="0"/>
            </a:rPr>
            <a:t>?</a:t>
          </a:r>
        </a:p>
      </dgm:t>
      <dgm:extLst>
        <a:ext uri="{E40237B7-FDA0-4F09-8148-C483321AD2D9}">
          <dgm14:cNvPr xmlns:dgm14="http://schemas.microsoft.com/office/drawing/2010/diagram" id="0" name="" descr="&quot;&quot;"/>
        </a:ext>
      </dgm:extLst>
    </dgm:pt>
    <dgm:pt modelId="{23E2C121-5D93-4D69-8444-59BC4C1BBF24}" type="parTrans" cxnId="{67FDC2E3-EB54-4D75-9CE3-38D6DC5958BF}">
      <dgm:prSet/>
      <dgm:spPr/>
      <dgm:t>
        <a:bodyPr/>
        <a:lstStyle/>
        <a:p>
          <a:endParaRPr lang="en-US"/>
        </a:p>
      </dgm:t>
    </dgm:pt>
    <dgm:pt modelId="{2DD95BEE-4C07-41F1-BBC3-1B1792EF1B5E}" type="sibTrans" cxnId="{67FDC2E3-EB54-4D75-9CE3-38D6DC5958BF}">
      <dgm:prSet/>
      <dgm:spPr/>
      <dgm:t>
        <a:bodyPr/>
        <a:lstStyle/>
        <a:p>
          <a:endParaRPr lang="en-US"/>
        </a:p>
      </dgm:t>
    </dgm:pt>
    <dgm:pt modelId="{13759370-4F46-417B-AF63-F8D41F5B024B}">
      <dgm:prSet phldrT="[Text]" custT="1"/>
      <dgm:spPr>
        <a:solidFill>
          <a:srgbClr val="F97242"/>
        </a:solidFill>
      </dgm:spPr>
      <dgm:t>
        <a:bodyPr/>
        <a:lstStyle/>
        <a:p>
          <a:r>
            <a:rPr lang="en-US" sz="1800" dirty="0">
              <a:solidFill>
                <a:schemeClr val="tx1"/>
              </a:solidFill>
              <a:latin typeface="Century Gothic" panose="020B0502020202020204" pitchFamily="34" charset="0"/>
            </a:rPr>
            <a:t>What do you </a:t>
          </a:r>
          <a:r>
            <a:rPr lang="en-US" sz="1800" b="1" dirty="0">
              <a:solidFill>
                <a:schemeClr val="tx1"/>
              </a:solidFill>
              <a:latin typeface="Century Gothic" panose="020B0502020202020204" pitchFamily="34" charset="0"/>
            </a:rPr>
            <a:t>hear</a:t>
          </a:r>
          <a:r>
            <a:rPr lang="en-US" sz="1800" dirty="0">
              <a:solidFill>
                <a:schemeClr val="tx1"/>
              </a:solidFill>
              <a:latin typeface="Century Gothic" panose="020B0502020202020204" pitchFamily="34" charset="0"/>
            </a:rPr>
            <a:t>?</a:t>
          </a:r>
        </a:p>
      </dgm:t>
      <dgm:extLst>
        <a:ext uri="{E40237B7-FDA0-4F09-8148-C483321AD2D9}">
          <dgm14:cNvPr xmlns:dgm14="http://schemas.microsoft.com/office/drawing/2010/diagram" id="0" name="" descr="&quot;&quot;"/>
        </a:ext>
      </dgm:extLst>
    </dgm:pt>
    <dgm:pt modelId="{DE5880F8-F520-44D5-BBB0-6C7B23EE4991}" type="parTrans" cxnId="{537F2A15-99E5-474F-83EC-A504B55F2A50}">
      <dgm:prSet/>
      <dgm:spPr/>
      <dgm:t>
        <a:bodyPr/>
        <a:lstStyle/>
        <a:p>
          <a:endParaRPr lang="en-US"/>
        </a:p>
      </dgm:t>
    </dgm:pt>
    <dgm:pt modelId="{A6D80C3B-A074-49D3-8D66-F92230B9450A}" type="sibTrans" cxnId="{537F2A15-99E5-474F-83EC-A504B55F2A50}">
      <dgm:prSet/>
      <dgm:spPr/>
      <dgm:t>
        <a:bodyPr/>
        <a:lstStyle/>
        <a:p>
          <a:endParaRPr lang="en-US"/>
        </a:p>
      </dgm:t>
    </dgm:pt>
    <dgm:pt modelId="{38C8F613-DE23-471A-BCE8-88CF8D1E2C15}">
      <dgm:prSet phldrT="[Text]" custT="1"/>
      <dgm:spPr>
        <a:solidFill>
          <a:srgbClr val="F97242"/>
        </a:solidFill>
      </dgm:spPr>
      <dgm:t>
        <a:bodyPr/>
        <a:lstStyle/>
        <a:p>
          <a:r>
            <a:rPr lang="en-US" sz="1800" dirty="0">
              <a:solidFill>
                <a:schemeClr val="tx1"/>
              </a:solidFill>
              <a:latin typeface="Century Gothic" panose="020B0502020202020204" pitchFamily="34" charset="0"/>
            </a:rPr>
            <a:t>What do you </a:t>
          </a:r>
          <a:r>
            <a:rPr lang="en-US" sz="1800" b="1" dirty="0">
              <a:solidFill>
                <a:schemeClr val="tx1"/>
              </a:solidFill>
              <a:latin typeface="Century Gothic" panose="020B0502020202020204" pitchFamily="34" charset="0"/>
            </a:rPr>
            <a:t>smell</a:t>
          </a:r>
          <a:r>
            <a:rPr lang="en-US" sz="1800" dirty="0">
              <a:solidFill>
                <a:schemeClr val="tx1"/>
              </a:solidFill>
              <a:latin typeface="Century Gothic" panose="020B0502020202020204" pitchFamily="34" charset="0"/>
            </a:rPr>
            <a:t>?</a:t>
          </a:r>
        </a:p>
      </dgm:t>
      <dgm:extLst>
        <a:ext uri="{E40237B7-FDA0-4F09-8148-C483321AD2D9}">
          <dgm14:cNvPr xmlns:dgm14="http://schemas.microsoft.com/office/drawing/2010/diagram" id="0" name="" descr="&quot;&quot;"/>
        </a:ext>
      </dgm:extLst>
    </dgm:pt>
    <dgm:pt modelId="{8BFBEA37-41F5-4A7B-BE7A-5BB66D9474D5}" type="parTrans" cxnId="{42418C74-7B7B-4DCE-9208-148A3315CB4C}">
      <dgm:prSet/>
      <dgm:spPr/>
      <dgm:t>
        <a:bodyPr/>
        <a:lstStyle/>
        <a:p>
          <a:endParaRPr lang="en-US"/>
        </a:p>
      </dgm:t>
    </dgm:pt>
    <dgm:pt modelId="{54750162-09DA-4015-BE2F-53FFCA6E9812}" type="sibTrans" cxnId="{42418C74-7B7B-4DCE-9208-148A3315CB4C}">
      <dgm:prSet/>
      <dgm:spPr/>
      <dgm:t>
        <a:bodyPr/>
        <a:lstStyle/>
        <a:p>
          <a:endParaRPr lang="en-US"/>
        </a:p>
      </dgm:t>
    </dgm:pt>
    <dgm:pt modelId="{7AB6DD6A-73C9-4CC4-BE0F-4BC57A45945D}">
      <dgm:prSet phldrT="[Text]" custT="1"/>
      <dgm:spPr>
        <a:solidFill>
          <a:srgbClr val="F97242"/>
        </a:solidFill>
      </dgm:spPr>
      <dgm:t>
        <a:bodyPr/>
        <a:lstStyle/>
        <a:p>
          <a:r>
            <a:rPr lang="en-US" sz="1800" dirty="0">
              <a:solidFill>
                <a:schemeClr val="tx1"/>
              </a:solidFill>
              <a:latin typeface="Century Gothic" panose="020B0502020202020204" pitchFamily="34" charset="0"/>
            </a:rPr>
            <a:t>Downed power lines</a:t>
          </a:r>
        </a:p>
      </dgm:t>
    </dgm:pt>
    <dgm:pt modelId="{CD052832-BD03-434B-8796-5B5CBF508973}" type="parTrans" cxnId="{B1D5E3DB-A682-4C03-948E-F0082539ED52}">
      <dgm:prSet/>
      <dgm:spPr/>
      <dgm:t>
        <a:bodyPr/>
        <a:lstStyle/>
        <a:p>
          <a:endParaRPr lang="en-US"/>
        </a:p>
      </dgm:t>
    </dgm:pt>
    <dgm:pt modelId="{8782ADB6-2B56-48D2-A535-8D638FA21CFF}" type="sibTrans" cxnId="{B1D5E3DB-A682-4C03-948E-F0082539ED52}">
      <dgm:prSet/>
      <dgm:spPr/>
      <dgm:t>
        <a:bodyPr/>
        <a:lstStyle/>
        <a:p>
          <a:endParaRPr lang="en-US"/>
        </a:p>
      </dgm:t>
    </dgm:pt>
    <dgm:pt modelId="{0613E569-59EF-4CAA-9BC7-AE8C549570A3}">
      <dgm:prSet phldrT="[Text]" custT="1"/>
      <dgm:spPr>
        <a:solidFill>
          <a:srgbClr val="F97242"/>
        </a:solidFill>
      </dgm:spPr>
      <dgm:t>
        <a:bodyPr/>
        <a:lstStyle/>
        <a:p>
          <a:r>
            <a:rPr lang="en-US" sz="1800" dirty="0">
              <a:solidFill>
                <a:schemeClr val="tx1"/>
              </a:solidFill>
              <a:latin typeface="Century Gothic" panose="020B0502020202020204" pitchFamily="34" charset="0"/>
            </a:rPr>
            <a:t>Smoke</a:t>
          </a:r>
        </a:p>
      </dgm:t>
    </dgm:pt>
    <dgm:pt modelId="{7A1F5659-2268-464B-B97B-99B9BB231C49}" type="parTrans" cxnId="{79476C30-C593-4A5A-96C3-9C95C43C2352}">
      <dgm:prSet/>
      <dgm:spPr/>
      <dgm:t>
        <a:bodyPr/>
        <a:lstStyle/>
        <a:p>
          <a:endParaRPr lang="en-US"/>
        </a:p>
      </dgm:t>
    </dgm:pt>
    <dgm:pt modelId="{96B3650F-26B5-460A-AB17-C11DB1E1A73E}" type="sibTrans" cxnId="{79476C30-C593-4A5A-96C3-9C95C43C2352}">
      <dgm:prSet/>
      <dgm:spPr/>
      <dgm:t>
        <a:bodyPr/>
        <a:lstStyle/>
        <a:p>
          <a:endParaRPr lang="en-US"/>
        </a:p>
      </dgm:t>
    </dgm:pt>
    <dgm:pt modelId="{D16D46B2-17E3-4D4A-8754-5E27EDEC13FC}">
      <dgm:prSet phldrT="[Text]" custT="1"/>
      <dgm:spPr>
        <a:solidFill>
          <a:srgbClr val="F97242"/>
        </a:solidFill>
      </dgm:spPr>
      <dgm:t>
        <a:bodyPr/>
        <a:lstStyle/>
        <a:p>
          <a:r>
            <a:rPr lang="en-US" sz="1800" dirty="0">
              <a:solidFill>
                <a:schemeClr val="tx1"/>
              </a:solidFill>
              <a:latin typeface="Century Gothic" panose="020B0502020202020204" pitchFamily="34" charset="0"/>
            </a:rPr>
            <a:t>Debris</a:t>
          </a:r>
        </a:p>
      </dgm:t>
    </dgm:pt>
    <dgm:pt modelId="{C4FF7517-485D-4377-9FBD-15025DD35509}" type="parTrans" cxnId="{AADC7797-83A4-476A-97B3-44F5F086052C}">
      <dgm:prSet/>
      <dgm:spPr/>
      <dgm:t>
        <a:bodyPr/>
        <a:lstStyle/>
        <a:p>
          <a:endParaRPr lang="en-US"/>
        </a:p>
      </dgm:t>
    </dgm:pt>
    <dgm:pt modelId="{5ED6D2C1-F4E6-4A35-8C50-A88DD4B6298B}" type="sibTrans" cxnId="{AADC7797-83A4-476A-97B3-44F5F086052C}">
      <dgm:prSet/>
      <dgm:spPr/>
      <dgm:t>
        <a:bodyPr/>
        <a:lstStyle/>
        <a:p>
          <a:endParaRPr lang="en-US"/>
        </a:p>
      </dgm:t>
    </dgm:pt>
    <dgm:pt modelId="{1AF9090D-C974-4939-AD63-7D6D1F6A2C50}">
      <dgm:prSet phldrT="[Text]" custT="1"/>
      <dgm:spPr>
        <a:solidFill>
          <a:srgbClr val="F97242"/>
        </a:solidFill>
      </dgm:spPr>
      <dgm:t>
        <a:bodyPr/>
        <a:lstStyle/>
        <a:p>
          <a:r>
            <a:rPr lang="en-US" sz="1800" dirty="0">
              <a:solidFill>
                <a:schemeClr val="tx1"/>
              </a:solidFill>
              <a:latin typeface="Century Gothic" panose="020B0502020202020204" pitchFamily="34" charset="0"/>
            </a:rPr>
            <a:t>Moving vehicles</a:t>
          </a:r>
        </a:p>
      </dgm:t>
    </dgm:pt>
    <dgm:pt modelId="{02D8CAC9-A8CF-4E71-BE37-AF8BDB42611C}" type="parTrans" cxnId="{9125EE41-136B-4D27-BDA1-8CB22A28EABD}">
      <dgm:prSet/>
      <dgm:spPr/>
      <dgm:t>
        <a:bodyPr/>
        <a:lstStyle/>
        <a:p>
          <a:endParaRPr lang="en-US"/>
        </a:p>
      </dgm:t>
    </dgm:pt>
    <dgm:pt modelId="{02376C27-A689-4A28-BDB5-E3A654BD984F}" type="sibTrans" cxnId="{9125EE41-136B-4D27-BDA1-8CB22A28EABD}">
      <dgm:prSet/>
      <dgm:spPr/>
      <dgm:t>
        <a:bodyPr/>
        <a:lstStyle/>
        <a:p>
          <a:endParaRPr lang="en-US"/>
        </a:p>
      </dgm:t>
    </dgm:pt>
    <dgm:pt modelId="{55728E5C-78C6-48A7-B0E2-1D95C1C8BA72}">
      <dgm:prSet phldrT="[Text]" custT="1"/>
      <dgm:spPr>
        <a:solidFill>
          <a:srgbClr val="F97242"/>
        </a:solidFill>
      </dgm:spPr>
      <dgm:t>
        <a:bodyPr/>
        <a:lstStyle/>
        <a:p>
          <a:r>
            <a:rPr lang="en-US" sz="1800" dirty="0">
              <a:solidFill>
                <a:schemeClr val="tx1"/>
              </a:solidFill>
              <a:latin typeface="Century Gothic" panose="020B0502020202020204" pitchFamily="34" charset="0"/>
            </a:rPr>
            <a:t>People running</a:t>
          </a:r>
        </a:p>
      </dgm:t>
    </dgm:pt>
    <dgm:pt modelId="{9E2E8ABC-4170-4A76-AE7D-AE8094B52C5B}" type="parTrans" cxnId="{C8C3BFB8-A889-49AA-8A94-562EA7CC2121}">
      <dgm:prSet/>
      <dgm:spPr/>
      <dgm:t>
        <a:bodyPr/>
        <a:lstStyle/>
        <a:p>
          <a:endParaRPr lang="en-US"/>
        </a:p>
      </dgm:t>
    </dgm:pt>
    <dgm:pt modelId="{6CA90073-7F73-4D4A-9362-139567635551}" type="sibTrans" cxnId="{C8C3BFB8-A889-49AA-8A94-562EA7CC2121}">
      <dgm:prSet/>
      <dgm:spPr/>
      <dgm:t>
        <a:bodyPr/>
        <a:lstStyle/>
        <a:p>
          <a:endParaRPr lang="en-US"/>
        </a:p>
      </dgm:t>
    </dgm:pt>
    <dgm:pt modelId="{D2142EA5-C88F-4960-9229-B8EDBFDA42AD}">
      <dgm:prSet custT="1"/>
      <dgm:spPr>
        <a:solidFill>
          <a:srgbClr val="F97242"/>
        </a:solidFill>
      </dgm:spPr>
      <dgm:t>
        <a:bodyPr/>
        <a:lstStyle/>
        <a:p>
          <a:r>
            <a:rPr lang="en-US" sz="1800" dirty="0">
              <a:solidFill>
                <a:schemeClr val="tx1"/>
              </a:solidFill>
              <a:latin typeface="Century Gothic" panose="020B0502020202020204" pitchFamily="34" charset="0"/>
            </a:rPr>
            <a:t>Gasoline</a:t>
          </a:r>
        </a:p>
      </dgm:t>
    </dgm:pt>
    <dgm:pt modelId="{BF23120D-FC37-43C2-B4D1-FB1D9308B574}" type="parTrans" cxnId="{DEFBF24C-57D2-4446-823C-6E4DD0846EB7}">
      <dgm:prSet/>
      <dgm:spPr/>
      <dgm:t>
        <a:bodyPr/>
        <a:lstStyle/>
        <a:p>
          <a:endParaRPr lang="en-US"/>
        </a:p>
      </dgm:t>
    </dgm:pt>
    <dgm:pt modelId="{70361C6F-02FB-4653-BE3B-E8BB38FA6C5E}" type="sibTrans" cxnId="{DEFBF24C-57D2-4446-823C-6E4DD0846EB7}">
      <dgm:prSet/>
      <dgm:spPr/>
      <dgm:t>
        <a:bodyPr/>
        <a:lstStyle/>
        <a:p>
          <a:endParaRPr lang="en-US"/>
        </a:p>
      </dgm:t>
    </dgm:pt>
    <dgm:pt modelId="{B14E8F21-CCEB-4F23-A373-58E62530A460}">
      <dgm:prSet custT="1"/>
      <dgm:spPr>
        <a:solidFill>
          <a:srgbClr val="F97242"/>
        </a:solidFill>
      </dgm:spPr>
      <dgm:t>
        <a:bodyPr/>
        <a:lstStyle/>
        <a:p>
          <a:r>
            <a:rPr lang="en-US" sz="1800" dirty="0">
              <a:solidFill>
                <a:schemeClr val="tx1"/>
              </a:solidFill>
              <a:latin typeface="Century Gothic" panose="020B0502020202020204" pitchFamily="34" charset="0"/>
            </a:rPr>
            <a:t>Smoke</a:t>
          </a:r>
        </a:p>
      </dgm:t>
    </dgm:pt>
    <dgm:pt modelId="{E503F9A4-0C9C-4174-9125-78E4CBD9788E}" type="parTrans" cxnId="{9500B5BF-720E-4EF6-B432-6DD3237199D6}">
      <dgm:prSet/>
      <dgm:spPr/>
      <dgm:t>
        <a:bodyPr/>
        <a:lstStyle/>
        <a:p>
          <a:endParaRPr lang="en-US"/>
        </a:p>
      </dgm:t>
    </dgm:pt>
    <dgm:pt modelId="{A060DA82-4A3D-4A07-B2E0-0070129E2C23}" type="sibTrans" cxnId="{9500B5BF-720E-4EF6-B432-6DD3237199D6}">
      <dgm:prSet/>
      <dgm:spPr/>
      <dgm:t>
        <a:bodyPr/>
        <a:lstStyle/>
        <a:p>
          <a:endParaRPr lang="en-US"/>
        </a:p>
      </dgm:t>
    </dgm:pt>
    <dgm:pt modelId="{FDB2214A-821A-4EB7-AF97-ED0682C11D67}">
      <dgm:prSet custT="1"/>
      <dgm:spPr>
        <a:solidFill>
          <a:srgbClr val="F97242"/>
        </a:solidFill>
      </dgm:spPr>
      <dgm:t>
        <a:bodyPr/>
        <a:lstStyle/>
        <a:p>
          <a:r>
            <a:rPr lang="en-US" sz="1800" dirty="0">
              <a:solidFill>
                <a:schemeClr val="tx1"/>
              </a:solidFill>
              <a:latin typeface="Century Gothic" panose="020B0502020202020204" pitchFamily="34" charset="0"/>
            </a:rPr>
            <a:t>Chemicals</a:t>
          </a:r>
        </a:p>
      </dgm:t>
    </dgm:pt>
    <dgm:pt modelId="{0FF471C9-F46E-4220-80E3-2B6B7DE866E3}" type="parTrans" cxnId="{DF8F79D5-4798-4E89-B843-BA1CEAC64F74}">
      <dgm:prSet/>
      <dgm:spPr/>
      <dgm:t>
        <a:bodyPr/>
        <a:lstStyle/>
        <a:p>
          <a:endParaRPr lang="en-US"/>
        </a:p>
      </dgm:t>
    </dgm:pt>
    <dgm:pt modelId="{F3E93227-E5B3-4247-BB43-65C6F5B5621E}" type="sibTrans" cxnId="{DF8F79D5-4798-4E89-B843-BA1CEAC64F74}">
      <dgm:prSet/>
      <dgm:spPr/>
      <dgm:t>
        <a:bodyPr/>
        <a:lstStyle/>
        <a:p>
          <a:endParaRPr lang="en-US"/>
        </a:p>
      </dgm:t>
    </dgm:pt>
    <dgm:pt modelId="{1FB5978A-648B-4A58-88A1-FABEA11D2D3E}">
      <dgm:prSet/>
      <dgm:spPr>
        <a:solidFill>
          <a:srgbClr val="F97242"/>
        </a:solidFill>
      </dgm:spPr>
      <dgm:t>
        <a:bodyPr/>
        <a:lstStyle/>
        <a:p>
          <a:endParaRPr lang="en-US" sz="2000" dirty="0"/>
        </a:p>
      </dgm:t>
    </dgm:pt>
    <dgm:pt modelId="{9B215526-7096-43D7-983D-1610174FDB8C}" type="parTrans" cxnId="{807A2BD6-4FF6-40B5-8824-1E28413EF88B}">
      <dgm:prSet/>
      <dgm:spPr/>
      <dgm:t>
        <a:bodyPr/>
        <a:lstStyle/>
        <a:p>
          <a:endParaRPr lang="en-US"/>
        </a:p>
      </dgm:t>
    </dgm:pt>
    <dgm:pt modelId="{25E8ED54-AC08-4BA8-9176-BEBE9A195005}" type="sibTrans" cxnId="{807A2BD6-4FF6-40B5-8824-1E28413EF88B}">
      <dgm:prSet/>
      <dgm:spPr/>
      <dgm:t>
        <a:bodyPr/>
        <a:lstStyle/>
        <a:p>
          <a:endParaRPr lang="en-US"/>
        </a:p>
      </dgm:t>
    </dgm:pt>
    <dgm:pt modelId="{50FC9FFC-1F02-452C-A99D-7C07F172E19F}">
      <dgm:prSet custT="1"/>
      <dgm:spPr>
        <a:solidFill>
          <a:srgbClr val="F97242"/>
        </a:solidFill>
      </dgm:spPr>
      <dgm:t>
        <a:bodyPr/>
        <a:lstStyle/>
        <a:p>
          <a:r>
            <a:rPr lang="en-US" sz="1800" dirty="0">
              <a:solidFill>
                <a:schemeClr val="tx1"/>
              </a:solidFill>
              <a:latin typeface="Century Gothic" panose="020B0502020202020204" pitchFamily="34" charset="0"/>
            </a:rPr>
            <a:t>Gunshots</a:t>
          </a:r>
        </a:p>
      </dgm:t>
    </dgm:pt>
    <dgm:pt modelId="{4B28E3E7-03CA-46D9-BFC2-297E604A1115}" type="sibTrans" cxnId="{B179BCB1-CD9F-4EBF-B0D0-3B2862F1DDA2}">
      <dgm:prSet/>
      <dgm:spPr/>
      <dgm:t>
        <a:bodyPr/>
        <a:lstStyle/>
        <a:p>
          <a:endParaRPr lang="en-US"/>
        </a:p>
      </dgm:t>
    </dgm:pt>
    <dgm:pt modelId="{3B071354-5199-48E1-9B64-A27F4DC4D63D}" type="parTrans" cxnId="{B179BCB1-CD9F-4EBF-B0D0-3B2862F1DDA2}">
      <dgm:prSet/>
      <dgm:spPr/>
      <dgm:t>
        <a:bodyPr/>
        <a:lstStyle/>
        <a:p>
          <a:endParaRPr lang="en-US"/>
        </a:p>
      </dgm:t>
    </dgm:pt>
    <dgm:pt modelId="{C0993FCC-2852-4921-9A73-60174D78211C}">
      <dgm:prSet custT="1"/>
      <dgm:spPr>
        <a:solidFill>
          <a:srgbClr val="F97242"/>
        </a:solidFill>
      </dgm:spPr>
      <dgm:t>
        <a:bodyPr/>
        <a:lstStyle/>
        <a:p>
          <a:r>
            <a:rPr lang="en-US" sz="1800" dirty="0">
              <a:solidFill>
                <a:schemeClr val="tx1"/>
              </a:solidFill>
              <a:latin typeface="Century Gothic" panose="020B0502020202020204" pitchFamily="34" charset="0"/>
            </a:rPr>
            <a:t>Booms</a:t>
          </a:r>
        </a:p>
      </dgm:t>
    </dgm:pt>
    <dgm:pt modelId="{E2FD1D5C-E557-41DC-9DFD-ABD59CA0EA8C}" type="sibTrans" cxnId="{C9FEC346-0A7E-4384-B979-7440CDFBDA05}">
      <dgm:prSet/>
      <dgm:spPr/>
      <dgm:t>
        <a:bodyPr/>
        <a:lstStyle/>
        <a:p>
          <a:endParaRPr lang="en-US"/>
        </a:p>
      </dgm:t>
    </dgm:pt>
    <dgm:pt modelId="{E7128A86-AFAD-4AB1-BC89-85D159C43695}" type="parTrans" cxnId="{C9FEC346-0A7E-4384-B979-7440CDFBDA05}">
      <dgm:prSet/>
      <dgm:spPr/>
      <dgm:t>
        <a:bodyPr/>
        <a:lstStyle/>
        <a:p>
          <a:endParaRPr lang="en-US"/>
        </a:p>
      </dgm:t>
    </dgm:pt>
    <dgm:pt modelId="{235E4DDD-790E-45B2-B4B1-F269F69165BA}">
      <dgm:prSet custT="1"/>
      <dgm:spPr>
        <a:solidFill>
          <a:srgbClr val="F97242"/>
        </a:solidFill>
      </dgm:spPr>
      <dgm:t>
        <a:bodyPr/>
        <a:lstStyle/>
        <a:p>
          <a:r>
            <a:rPr lang="en-US" sz="1800" dirty="0">
              <a:solidFill>
                <a:schemeClr val="tx1"/>
              </a:solidFill>
              <a:latin typeface="Century Gothic" panose="020B0502020202020204" pitchFamily="34" charset="0"/>
            </a:rPr>
            <a:t>Hissing</a:t>
          </a:r>
        </a:p>
      </dgm:t>
    </dgm:pt>
    <dgm:pt modelId="{85F98E6D-FF95-4717-A5FE-FCCC0E458618}" type="sibTrans" cxnId="{DFDF2F27-1201-4927-8BE6-7B1851FFA06A}">
      <dgm:prSet/>
      <dgm:spPr/>
      <dgm:t>
        <a:bodyPr/>
        <a:lstStyle/>
        <a:p>
          <a:endParaRPr lang="en-US"/>
        </a:p>
      </dgm:t>
    </dgm:pt>
    <dgm:pt modelId="{3CDB3C27-13D7-49CC-A391-5EDA6B1F8ECB}" type="parTrans" cxnId="{DFDF2F27-1201-4927-8BE6-7B1851FFA06A}">
      <dgm:prSet/>
      <dgm:spPr/>
      <dgm:t>
        <a:bodyPr/>
        <a:lstStyle/>
        <a:p>
          <a:endParaRPr lang="en-US"/>
        </a:p>
      </dgm:t>
    </dgm:pt>
    <dgm:pt modelId="{FEDC40AF-D2B9-4045-AA4F-73BB6FADDF50}">
      <dgm:prSet custT="1"/>
      <dgm:spPr>
        <a:solidFill>
          <a:srgbClr val="F97242"/>
        </a:solidFill>
      </dgm:spPr>
      <dgm:t>
        <a:bodyPr/>
        <a:lstStyle/>
        <a:p>
          <a:r>
            <a:rPr lang="en-US" sz="1800" dirty="0">
              <a:solidFill>
                <a:schemeClr val="tx1"/>
              </a:solidFill>
              <a:latin typeface="Century Gothic" panose="020B0502020202020204" pitchFamily="34" charset="0"/>
            </a:rPr>
            <a:t>Creaking</a:t>
          </a:r>
        </a:p>
      </dgm:t>
    </dgm:pt>
    <dgm:pt modelId="{C61AF8D5-CA02-4864-A94F-06DD0D9B35F3}" type="sibTrans" cxnId="{072836EB-A96F-42D4-B3A3-2C423AC62185}">
      <dgm:prSet/>
      <dgm:spPr/>
      <dgm:t>
        <a:bodyPr/>
        <a:lstStyle/>
        <a:p>
          <a:endParaRPr lang="en-US"/>
        </a:p>
      </dgm:t>
    </dgm:pt>
    <dgm:pt modelId="{6222F755-8FAE-4BCA-B777-C4B613FD1BB8}" type="parTrans" cxnId="{072836EB-A96F-42D4-B3A3-2C423AC62185}">
      <dgm:prSet/>
      <dgm:spPr/>
      <dgm:t>
        <a:bodyPr/>
        <a:lstStyle/>
        <a:p>
          <a:endParaRPr lang="en-US"/>
        </a:p>
      </dgm:t>
    </dgm:pt>
    <dgm:pt modelId="{FECBE669-13A9-4643-9E99-9E75FFAB6AE6}">
      <dgm:prSet custT="1"/>
      <dgm:spPr>
        <a:solidFill>
          <a:srgbClr val="F97242"/>
        </a:solidFill>
      </dgm:spPr>
      <dgm:t>
        <a:bodyPr/>
        <a:lstStyle/>
        <a:p>
          <a:r>
            <a:rPr lang="en-US" sz="1800" dirty="0">
              <a:solidFill>
                <a:schemeClr val="tx1"/>
              </a:solidFill>
              <a:latin typeface="Century Gothic" panose="020B0502020202020204" pitchFamily="34" charset="0"/>
            </a:rPr>
            <a:t>Voices</a:t>
          </a:r>
        </a:p>
      </dgm:t>
    </dgm:pt>
    <dgm:pt modelId="{63258E3B-7772-4ABA-B06A-34994F23224B}" type="sibTrans" cxnId="{B89B1F8E-AD39-4957-BDA0-5B780016B4D8}">
      <dgm:prSet/>
      <dgm:spPr/>
      <dgm:t>
        <a:bodyPr/>
        <a:lstStyle/>
        <a:p>
          <a:endParaRPr lang="en-US"/>
        </a:p>
      </dgm:t>
    </dgm:pt>
    <dgm:pt modelId="{F190E320-5B4C-47BF-95D6-01C79827DC24}" type="parTrans" cxnId="{B89B1F8E-AD39-4957-BDA0-5B780016B4D8}">
      <dgm:prSet/>
      <dgm:spPr/>
      <dgm:t>
        <a:bodyPr/>
        <a:lstStyle/>
        <a:p>
          <a:endParaRPr lang="en-US"/>
        </a:p>
      </dgm:t>
    </dgm:pt>
    <dgm:pt modelId="{E8F541F1-E115-43E1-91BB-3519C3AB2D51}" type="pres">
      <dgm:prSet presAssocID="{A0D399FB-2CBE-426A-8BBE-F91907885171}" presName="Name0" presStyleCnt="0">
        <dgm:presLayoutVars>
          <dgm:dir/>
          <dgm:resizeHandles val="exact"/>
        </dgm:presLayoutVars>
      </dgm:prSet>
      <dgm:spPr/>
    </dgm:pt>
    <dgm:pt modelId="{0F0DE1C0-7827-434F-8C69-25928E84B231}" type="pres">
      <dgm:prSet presAssocID="{A0D399FB-2CBE-426A-8BBE-F91907885171}" presName="bkgdShp" presStyleLbl="alignAccFollowNode1" presStyleIdx="0" presStyleCnt="1" custLinFactNeighborY="2720"/>
      <dgm:spPr>
        <a:solidFill>
          <a:schemeClr val="bg1">
            <a:alpha val="90000"/>
          </a:schemeClr>
        </a:solidFill>
        <a:ln>
          <a:noFill/>
        </a:ln>
      </dgm:spPr>
    </dgm:pt>
    <dgm:pt modelId="{A54971A0-4490-4218-B605-FE072277D770}" type="pres">
      <dgm:prSet presAssocID="{A0D399FB-2CBE-426A-8BBE-F91907885171}" presName="linComp" presStyleCnt="0"/>
      <dgm:spPr/>
    </dgm:pt>
    <dgm:pt modelId="{71D25D2E-57DC-4808-BC34-BC984202BCDF}" type="pres">
      <dgm:prSet presAssocID="{6895938D-2B3E-4459-886A-C7E9DB66BCC5}" presName="compNode" presStyleCnt="0"/>
      <dgm:spPr/>
    </dgm:pt>
    <dgm:pt modelId="{D6B46C4A-0357-4128-9269-D208870E6595}" type="pres">
      <dgm:prSet presAssocID="{6895938D-2B3E-4459-886A-C7E9DB66BCC5}" presName="node" presStyleLbl="node1" presStyleIdx="0" presStyleCnt="3">
        <dgm:presLayoutVars>
          <dgm:bulletEnabled val="1"/>
        </dgm:presLayoutVars>
      </dgm:prSet>
      <dgm:spPr/>
    </dgm:pt>
    <dgm:pt modelId="{94A0BC23-1B2B-48C4-A0A3-D0EB7E59BB6F}" type="pres">
      <dgm:prSet presAssocID="{6895938D-2B3E-4459-886A-C7E9DB66BCC5}" presName="invisiNode" presStyleLbl="node1" presStyleIdx="0" presStyleCnt="3"/>
      <dgm:spPr/>
    </dgm:pt>
    <dgm:pt modelId="{BDCE065D-2A4B-4F1F-9BB9-17AD054D57BB}" type="pres">
      <dgm:prSet presAssocID="{6895938D-2B3E-4459-886A-C7E9DB66BCC5}" presName="imagNode" presStyleLbl="fgImgPlace1" presStyleIdx="0" presStyleCnt="3" custScaleX="74303" custScaleY="6930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n eye"/>
        </a:ext>
      </dgm:extLst>
    </dgm:pt>
    <dgm:pt modelId="{7DE35568-1855-49DD-A557-C783D57D39A5}" type="pres">
      <dgm:prSet presAssocID="{2DD95BEE-4C07-41F1-BBC3-1B1792EF1B5E}" presName="sibTrans" presStyleLbl="sibTrans2D1" presStyleIdx="0" presStyleCnt="0"/>
      <dgm:spPr/>
    </dgm:pt>
    <dgm:pt modelId="{D11C6D0E-4531-4244-AF0D-C159E4A70B30}" type="pres">
      <dgm:prSet presAssocID="{13759370-4F46-417B-AF63-F8D41F5B024B}" presName="compNode" presStyleCnt="0"/>
      <dgm:spPr/>
    </dgm:pt>
    <dgm:pt modelId="{CF2E94AB-AF50-4ECF-92F0-20977352FFAE}" type="pres">
      <dgm:prSet presAssocID="{13759370-4F46-417B-AF63-F8D41F5B024B}" presName="node" presStyleLbl="node1" presStyleIdx="1" presStyleCnt="3">
        <dgm:presLayoutVars>
          <dgm:bulletEnabled val="1"/>
        </dgm:presLayoutVars>
      </dgm:prSet>
      <dgm:spPr/>
    </dgm:pt>
    <dgm:pt modelId="{05E54360-F418-4826-9036-5D32E9DD635B}" type="pres">
      <dgm:prSet presAssocID="{13759370-4F46-417B-AF63-F8D41F5B024B}" presName="invisiNode" presStyleLbl="node1" presStyleIdx="1" presStyleCnt="3"/>
      <dgm:spPr/>
    </dgm:pt>
    <dgm:pt modelId="{EB5F8814-7ACD-410F-ABA7-7C6E82799A9E}" type="pres">
      <dgm:prSet presAssocID="{13759370-4F46-417B-AF63-F8D41F5B024B}" presName="imagNode" presStyleLbl="fgImgPlace1" presStyleIdx="1" presStyleCnt="3"/>
      <dgm:spPr>
        <a:noFill/>
      </dgm:spPr>
    </dgm:pt>
    <dgm:pt modelId="{90380F0C-D0DD-45F7-94DB-99CF9FF7D3AF}" type="pres">
      <dgm:prSet presAssocID="{A6D80C3B-A074-49D3-8D66-F92230B9450A}" presName="sibTrans" presStyleLbl="sibTrans2D1" presStyleIdx="0" presStyleCnt="0"/>
      <dgm:spPr/>
    </dgm:pt>
    <dgm:pt modelId="{45E1B9FE-5C1D-41FA-BAAE-3A7024D4465B}" type="pres">
      <dgm:prSet presAssocID="{38C8F613-DE23-471A-BCE8-88CF8D1E2C15}" presName="compNode" presStyleCnt="0"/>
      <dgm:spPr/>
    </dgm:pt>
    <dgm:pt modelId="{38531AAB-FB12-42CE-9594-E9B4C3B27CCC}" type="pres">
      <dgm:prSet presAssocID="{38C8F613-DE23-471A-BCE8-88CF8D1E2C15}" presName="node" presStyleLbl="node1" presStyleIdx="2" presStyleCnt="3">
        <dgm:presLayoutVars>
          <dgm:bulletEnabled val="1"/>
        </dgm:presLayoutVars>
      </dgm:prSet>
      <dgm:spPr/>
    </dgm:pt>
    <dgm:pt modelId="{0EDF6563-7032-46C1-96C3-C1F5603F2769}" type="pres">
      <dgm:prSet presAssocID="{38C8F613-DE23-471A-BCE8-88CF8D1E2C15}" presName="invisiNode" presStyleLbl="node1" presStyleIdx="2" presStyleCnt="3"/>
      <dgm:spPr/>
    </dgm:pt>
    <dgm:pt modelId="{8A89AD67-8A44-4A1B-A99C-1681F95F8695}" type="pres">
      <dgm:prSet presAssocID="{38C8F613-DE23-471A-BCE8-88CF8D1E2C15}" presName="imagNode" presStyleLbl="fgImgPlace1" presStyleIdx="2" presStyleCnt="3"/>
      <dgm:spPr>
        <a:solidFill>
          <a:schemeClr val="bg1"/>
        </a:solidFill>
      </dgm:spPr>
    </dgm:pt>
  </dgm:ptLst>
  <dgm:cxnLst>
    <dgm:cxn modelId="{5F3AA401-F087-4130-9334-C7DE07D34AB8}" type="presOf" srcId="{13759370-4F46-417B-AF63-F8D41F5B024B}" destId="{CF2E94AB-AF50-4ECF-92F0-20977352FFAE}" srcOrd="0" destOrd="0" presId="urn:microsoft.com/office/officeart/2005/8/layout/pList2"/>
    <dgm:cxn modelId="{F6EB6C14-8122-4AFE-94AB-999EA002712D}" type="presOf" srcId="{50FC9FFC-1F02-452C-A99D-7C07F172E19F}" destId="{CF2E94AB-AF50-4ECF-92F0-20977352FFAE}" srcOrd="0" destOrd="5" presId="urn:microsoft.com/office/officeart/2005/8/layout/pList2"/>
    <dgm:cxn modelId="{537F2A15-99E5-474F-83EC-A504B55F2A50}" srcId="{A0D399FB-2CBE-426A-8BBE-F91907885171}" destId="{13759370-4F46-417B-AF63-F8D41F5B024B}" srcOrd="1" destOrd="0" parTransId="{DE5880F8-F520-44D5-BBB0-6C7B23EE4991}" sibTransId="{A6D80C3B-A074-49D3-8D66-F92230B9450A}"/>
    <dgm:cxn modelId="{BECAC21C-33C3-40DE-9596-4FE79137C290}" type="presOf" srcId="{C0993FCC-2852-4921-9A73-60174D78211C}" destId="{CF2E94AB-AF50-4ECF-92F0-20977352FFAE}" srcOrd="0" destOrd="4" presId="urn:microsoft.com/office/officeart/2005/8/layout/pList2"/>
    <dgm:cxn modelId="{24D5EC21-0B8F-4C63-AA83-1733E5527559}" type="presOf" srcId="{2DD95BEE-4C07-41F1-BBC3-1B1792EF1B5E}" destId="{7DE35568-1855-49DD-A557-C783D57D39A5}" srcOrd="0" destOrd="0" presId="urn:microsoft.com/office/officeart/2005/8/layout/pList2"/>
    <dgm:cxn modelId="{DFDF2F27-1201-4927-8BE6-7B1851FFA06A}" srcId="{13759370-4F46-417B-AF63-F8D41F5B024B}" destId="{235E4DDD-790E-45B2-B4B1-F269F69165BA}" srcOrd="2" destOrd="0" parTransId="{3CDB3C27-13D7-49CC-A391-5EDA6B1F8ECB}" sibTransId="{85F98E6D-FF95-4717-A5FE-FCCC0E458618}"/>
    <dgm:cxn modelId="{79476C30-C593-4A5A-96C3-9C95C43C2352}" srcId="{6895938D-2B3E-4459-886A-C7E9DB66BCC5}" destId="{0613E569-59EF-4CAA-9BC7-AE8C549570A3}" srcOrd="1" destOrd="0" parTransId="{7A1F5659-2268-464B-B97B-99B9BB231C49}" sibTransId="{96B3650F-26B5-460A-AB17-C11DB1E1A73E}"/>
    <dgm:cxn modelId="{9318705F-7058-4CD1-9179-9255EB1B2DC9}" type="presOf" srcId="{6895938D-2B3E-4459-886A-C7E9DB66BCC5}" destId="{D6B46C4A-0357-4128-9269-D208870E6595}" srcOrd="0" destOrd="0" presId="urn:microsoft.com/office/officeart/2005/8/layout/pList2"/>
    <dgm:cxn modelId="{9125EE41-136B-4D27-BDA1-8CB22A28EABD}" srcId="{6895938D-2B3E-4459-886A-C7E9DB66BCC5}" destId="{1AF9090D-C974-4939-AD63-7D6D1F6A2C50}" srcOrd="3" destOrd="0" parTransId="{02D8CAC9-A8CF-4E71-BE37-AF8BDB42611C}" sibTransId="{02376C27-A689-4A28-BDB5-E3A654BD984F}"/>
    <dgm:cxn modelId="{4230C265-242A-4AB5-A122-B27297F3E5AE}" type="presOf" srcId="{235E4DDD-790E-45B2-B4B1-F269F69165BA}" destId="{CF2E94AB-AF50-4ECF-92F0-20977352FFAE}" srcOrd="0" destOrd="3" presId="urn:microsoft.com/office/officeart/2005/8/layout/pList2"/>
    <dgm:cxn modelId="{C9FEC346-0A7E-4384-B979-7440CDFBDA05}" srcId="{13759370-4F46-417B-AF63-F8D41F5B024B}" destId="{C0993FCC-2852-4921-9A73-60174D78211C}" srcOrd="3" destOrd="0" parTransId="{E7128A86-AFAD-4AB1-BC89-85D159C43695}" sibTransId="{E2FD1D5C-E557-41DC-9DFD-ABD59CA0EA8C}"/>
    <dgm:cxn modelId="{E5FDFF66-446B-4217-B897-22335F5B020A}" type="presOf" srcId="{55728E5C-78C6-48A7-B0E2-1D95C1C8BA72}" destId="{D6B46C4A-0357-4128-9269-D208870E6595}" srcOrd="0" destOrd="5" presId="urn:microsoft.com/office/officeart/2005/8/layout/pList2"/>
    <dgm:cxn modelId="{DC6A066B-26C0-4B87-A350-0B2070395489}" type="presOf" srcId="{FECBE669-13A9-4643-9E99-9E75FFAB6AE6}" destId="{CF2E94AB-AF50-4ECF-92F0-20977352FFAE}" srcOrd="0" destOrd="1" presId="urn:microsoft.com/office/officeart/2005/8/layout/pList2"/>
    <dgm:cxn modelId="{D6612F4C-3529-4032-8613-926523EE6C79}" type="presOf" srcId="{7AB6DD6A-73C9-4CC4-BE0F-4BC57A45945D}" destId="{D6B46C4A-0357-4128-9269-D208870E6595}" srcOrd="0" destOrd="1" presId="urn:microsoft.com/office/officeart/2005/8/layout/pList2"/>
    <dgm:cxn modelId="{DEFBF24C-57D2-4446-823C-6E4DD0846EB7}" srcId="{38C8F613-DE23-471A-BCE8-88CF8D1E2C15}" destId="{D2142EA5-C88F-4960-9229-B8EDBFDA42AD}" srcOrd="0" destOrd="0" parTransId="{BF23120D-FC37-43C2-B4D1-FB1D9308B574}" sibTransId="{70361C6F-02FB-4653-BE3B-E8BB38FA6C5E}"/>
    <dgm:cxn modelId="{E5B8A84F-A51B-4A40-981C-31BD99D16F5B}" type="presOf" srcId="{FEDC40AF-D2B9-4045-AA4F-73BB6FADDF50}" destId="{CF2E94AB-AF50-4ECF-92F0-20977352FFAE}" srcOrd="0" destOrd="2" presId="urn:microsoft.com/office/officeart/2005/8/layout/pList2"/>
    <dgm:cxn modelId="{42418C74-7B7B-4DCE-9208-148A3315CB4C}" srcId="{A0D399FB-2CBE-426A-8BBE-F91907885171}" destId="{38C8F613-DE23-471A-BCE8-88CF8D1E2C15}" srcOrd="2" destOrd="0" parTransId="{8BFBEA37-41F5-4A7B-BE7A-5BB66D9474D5}" sibTransId="{54750162-09DA-4015-BE2F-53FFCA6E9812}"/>
    <dgm:cxn modelId="{BC269F7A-DFAD-4359-BAAF-AE018E0D6784}" type="presOf" srcId="{38C8F613-DE23-471A-BCE8-88CF8D1E2C15}" destId="{38531AAB-FB12-42CE-9594-E9B4C3B27CCC}" srcOrd="0" destOrd="0" presId="urn:microsoft.com/office/officeart/2005/8/layout/pList2"/>
    <dgm:cxn modelId="{7AB7CD87-D6F3-4A8F-ACC8-75E2D4BCEBC8}" type="presOf" srcId="{0613E569-59EF-4CAA-9BC7-AE8C549570A3}" destId="{D6B46C4A-0357-4128-9269-D208870E6595}" srcOrd="0" destOrd="2" presId="urn:microsoft.com/office/officeart/2005/8/layout/pList2"/>
    <dgm:cxn modelId="{A3CB7E89-995A-4361-A089-6D351B6D0118}" type="presOf" srcId="{1FB5978A-648B-4A58-88A1-FABEA11D2D3E}" destId="{38531AAB-FB12-42CE-9594-E9B4C3B27CCC}" srcOrd="0" destOrd="4" presId="urn:microsoft.com/office/officeart/2005/8/layout/pList2"/>
    <dgm:cxn modelId="{B89B1F8E-AD39-4957-BDA0-5B780016B4D8}" srcId="{13759370-4F46-417B-AF63-F8D41F5B024B}" destId="{FECBE669-13A9-4643-9E99-9E75FFAB6AE6}" srcOrd="0" destOrd="0" parTransId="{F190E320-5B4C-47BF-95D6-01C79827DC24}" sibTransId="{63258E3B-7772-4ABA-B06A-34994F23224B}"/>
    <dgm:cxn modelId="{AADC7797-83A4-476A-97B3-44F5F086052C}" srcId="{6895938D-2B3E-4459-886A-C7E9DB66BCC5}" destId="{D16D46B2-17E3-4D4A-8754-5E27EDEC13FC}" srcOrd="2" destOrd="0" parTransId="{C4FF7517-485D-4377-9FBD-15025DD35509}" sibTransId="{5ED6D2C1-F4E6-4A35-8C50-A88DD4B6298B}"/>
    <dgm:cxn modelId="{2F6B93AB-C29A-46F1-85B2-C26B36163DA6}" type="presOf" srcId="{A6D80C3B-A074-49D3-8D66-F92230B9450A}" destId="{90380F0C-D0DD-45F7-94DB-99CF9FF7D3AF}" srcOrd="0" destOrd="0" presId="urn:microsoft.com/office/officeart/2005/8/layout/pList2"/>
    <dgm:cxn modelId="{7C4274AF-4452-42BE-9309-0E074288828B}" type="presOf" srcId="{D16D46B2-17E3-4D4A-8754-5E27EDEC13FC}" destId="{D6B46C4A-0357-4128-9269-D208870E6595}" srcOrd="0" destOrd="3" presId="urn:microsoft.com/office/officeart/2005/8/layout/pList2"/>
    <dgm:cxn modelId="{B179BCB1-CD9F-4EBF-B0D0-3B2862F1DDA2}" srcId="{13759370-4F46-417B-AF63-F8D41F5B024B}" destId="{50FC9FFC-1F02-452C-A99D-7C07F172E19F}" srcOrd="4" destOrd="0" parTransId="{3B071354-5199-48E1-9B64-A27F4DC4D63D}" sibTransId="{4B28E3E7-03CA-46D9-BFC2-297E604A1115}"/>
    <dgm:cxn modelId="{C8C3BFB8-A889-49AA-8A94-562EA7CC2121}" srcId="{6895938D-2B3E-4459-886A-C7E9DB66BCC5}" destId="{55728E5C-78C6-48A7-B0E2-1D95C1C8BA72}" srcOrd="4" destOrd="0" parTransId="{9E2E8ABC-4170-4A76-AE7D-AE8094B52C5B}" sibTransId="{6CA90073-7F73-4D4A-9362-139567635551}"/>
    <dgm:cxn modelId="{9500B5BF-720E-4EF6-B432-6DD3237199D6}" srcId="{38C8F613-DE23-471A-BCE8-88CF8D1E2C15}" destId="{B14E8F21-CCEB-4F23-A373-58E62530A460}" srcOrd="1" destOrd="0" parTransId="{E503F9A4-0C9C-4174-9125-78E4CBD9788E}" sibTransId="{A060DA82-4A3D-4A07-B2E0-0070129E2C23}"/>
    <dgm:cxn modelId="{DF8F79D5-4798-4E89-B843-BA1CEAC64F74}" srcId="{38C8F613-DE23-471A-BCE8-88CF8D1E2C15}" destId="{FDB2214A-821A-4EB7-AF97-ED0682C11D67}" srcOrd="2" destOrd="0" parTransId="{0FF471C9-F46E-4220-80E3-2B6B7DE866E3}" sibTransId="{F3E93227-E5B3-4247-BB43-65C6F5B5621E}"/>
    <dgm:cxn modelId="{807A2BD6-4FF6-40B5-8824-1E28413EF88B}" srcId="{38C8F613-DE23-471A-BCE8-88CF8D1E2C15}" destId="{1FB5978A-648B-4A58-88A1-FABEA11D2D3E}" srcOrd="3" destOrd="0" parTransId="{9B215526-7096-43D7-983D-1610174FDB8C}" sibTransId="{25E8ED54-AC08-4BA8-9176-BEBE9A195005}"/>
    <dgm:cxn modelId="{AC4F68DA-929F-4A6D-9222-03ADE0386380}" type="presOf" srcId="{1AF9090D-C974-4939-AD63-7D6D1F6A2C50}" destId="{D6B46C4A-0357-4128-9269-D208870E6595}" srcOrd="0" destOrd="4" presId="urn:microsoft.com/office/officeart/2005/8/layout/pList2"/>
    <dgm:cxn modelId="{B1D5E3DB-A682-4C03-948E-F0082539ED52}" srcId="{6895938D-2B3E-4459-886A-C7E9DB66BCC5}" destId="{7AB6DD6A-73C9-4CC4-BE0F-4BC57A45945D}" srcOrd="0" destOrd="0" parTransId="{CD052832-BD03-434B-8796-5B5CBF508973}" sibTransId="{8782ADB6-2B56-48D2-A535-8D638FA21CFF}"/>
    <dgm:cxn modelId="{648F90DE-FF22-4A1E-B193-586E9B292BCC}" type="presOf" srcId="{D2142EA5-C88F-4960-9229-B8EDBFDA42AD}" destId="{38531AAB-FB12-42CE-9594-E9B4C3B27CCC}" srcOrd="0" destOrd="1" presId="urn:microsoft.com/office/officeart/2005/8/layout/pList2"/>
    <dgm:cxn modelId="{67FDC2E3-EB54-4D75-9CE3-38D6DC5958BF}" srcId="{A0D399FB-2CBE-426A-8BBE-F91907885171}" destId="{6895938D-2B3E-4459-886A-C7E9DB66BCC5}" srcOrd="0" destOrd="0" parTransId="{23E2C121-5D93-4D69-8444-59BC4C1BBF24}" sibTransId="{2DD95BEE-4C07-41F1-BBC3-1B1792EF1B5E}"/>
    <dgm:cxn modelId="{072836EB-A96F-42D4-B3A3-2C423AC62185}" srcId="{13759370-4F46-417B-AF63-F8D41F5B024B}" destId="{FEDC40AF-D2B9-4045-AA4F-73BB6FADDF50}" srcOrd="1" destOrd="0" parTransId="{6222F755-8FAE-4BCA-B777-C4B613FD1BB8}" sibTransId="{C61AF8D5-CA02-4864-A94F-06DD0D9B35F3}"/>
    <dgm:cxn modelId="{3675E9F0-CA3C-4196-AADD-79FB54EFF317}" type="presOf" srcId="{A0D399FB-2CBE-426A-8BBE-F91907885171}" destId="{E8F541F1-E115-43E1-91BB-3519C3AB2D51}" srcOrd="0" destOrd="0" presId="urn:microsoft.com/office/officeart/2005/8/layout/pList2"/>
    <dgm:cxn modelId="{5675BEFF-1D9A-43FC-8317-5688A4B90198}" type="presOf" srcId="{FDB2214A-821A-4EB7-AF97-ED0682C11D67}" destId="{38531AAB-FB12-42CE-9594-E9B4C3B27CCC}" srcOrd="0" destOrd="3" presId="urn:microsoft.com/office/officeart/2005/8/layout/pList2"/>
    <dgm:cxn modelId="{9853D8FF-FD4F-4A8E-8AC0-F17F65BF4AE6}" type="presOf" srcId="{B14E8F21-CCEB-4F23-A373-58E62530A460}" destId="{38531AAB-FB12-42CE-9594-E9B4C3B27CCC}" srcOrd="0" destOrd="2" presId="urn:microsoft.com/office/officeart/2005/8/layout/pList2"/>
    <dgm:cxn modelId="{8194F98A-1F42-4A93-BA1B-6DD6A31D5AA9}" type="presParOf" srcId="{E8F541F1-E115-43E1-91BB-3519C3AB2D51}" destId="{0F0DE1C0-7827-434F-8C69-25928E84B231}" srcOrd="0" destOrd="0" presId="urn:microsoft.com/office/officeart/2005/8/layout/pList2"/>
    <dgm:cxn modelId="{54BD4AEC-53D6-4C8A-904E-891ED1EC48D5}" type="presParOf" srcId="{E8F541F1-E115-43E1-91BB-3519C3AB2D51}" destId="{A54971A0-4490-4218-B605-FE072277D770}" srcOrd="1" destOrd="0" presId="urn:microsoft.com/office/officeart/2005/8/layout/pList2"/>
    <dgm:cxn modelId="{7E52685F-9BF1-402D-AE56-52FB4B156417}" type="presParOf" srcId="{A54971A0-4490-4218-B605-FE072277D770}" destId="{71D25D2E-57DC-4808-BC34-BC984202BCDF}" srcOrd="0" destOrd="0" presId="urn:microsoft.com/office/officeart/2005/8/layout/pList2"/>
    <dgm:cxn modelId="{84649FB6-FBFA-45FE-B583-F9701DF65B5D}" type="presParOf" srcId="{71D25D2E-57DC-4808-BC34-BC984202BCDF}" destId="{D6B46C4A-0357-4128-9269-D208870E6595}" srcOrd="0" destOrd="0" presId="urn:microsoft.com/office/officeart/2005/8/layout/pList2"/>
    <dgm:cxn modelId="{335B4F8A-4ED8-47CF-8957-E4DC53CBE8C2}" type="presParOf" srcId="{71D25D2E-57DC-4808-BC34-BC984202BCDF}" destId="{94A0BC23-1B2B-48C4-A0A3-D0EB7E59BB6F}" srcOrd="1" destOrd="0" presId="urn:microsoft.com/office/officeart/2005/8/layout/pList2"/>
    <dgm:cxn modelId="{762EC328-21E7-4C0C-9E6E-7590A1D16443}" type="presParOf" srcId="{71D25D2E-57DC-4808-BC34-BC984202BCDF}" destId="{BDCE065D-2A4B-4F1F-9BB9-17AD054D57BB}" srcOrd="2" destOrd="0" presId="urn:microsoft.com/office/officeart/2005/8/layout/pList2"/>
    <dgm:cxn modelId="{C9701533-6BF1-4CC4-AB9A-01A0753E2EC4}" type="presParOf" srcId="{A54971A0-4490-4218-B605-FE072277D770}" destId="{7DE35568-1855-49DD-A557-C783D57D39A5}" srcOrd="1" destOrd="0" presId="urn:microsoft.com/office/officeart/2005/8/layout/pList2"/>
    <dgm:cxn modelId="{F401DA8C-22B6-4A70-B9AF-5FBBF815D507}" type="presParOf" srcId="{A54971A0-4490-4218-B605-FE072277D770}" destId="{D11C6D0E-4531-4244-AF0D-C159E4A70B30}" srcOrd="2" destOrd="0" presId="urn:microsoft.com/office/officeart/2005/8/layout/pList2"/>
    <dgm:cxn modelId="{B648F512-D046-48D4-9EB2-4E1056B63D5D}" type="presParOf" srcId="{D11C6D0E-4531-4244-AF0D-C159E4A70B30}" destId="{CF2E94AB-AF50-4ECF-92F0-20977352FFAE}" srcOrd="0" destOrd="0" presId="urn:microsoft.com/office/officeart/2005/8/layout/pList2"/>
    <dgm:cxn modelId="{879CA2B8-7E4B-4E4F-8492-DD94A3878AE0}" type="presParOf" srcId="{D11C6D0E-4531-4244-AF0D-C159E4A70B30}" destId="{05E54360-F418-4826-9036-5D32E9DD635B}" srcOrd="1" destOrd="0" presId="urn:microsoft.com/office/officeart/2005/8/layout/pList2"/>
    <dgm:cxn modelId="{9A15390E-524C-4020-BC38-69AAA2E5DCA7}" type="presParOf" srcId="{D11C6D0E-4531-4244-AF0D-C159E4A70B30}" destId="{EB5F8814-7ACD-410F-ABA7-7C6E82799A9E}" srcOrd="2" destOrd="0" presId="urn:microsoft.com/office/officeart/2005/8/layout/pList2"/>
    <dgm:cxn modelId="{83C0BC7A-B5B2-4FEA-8E49-D865E75030F2}" type="presParOf" srcId="{A54971A0-4490-4218-B605-FE072277D770}" destId="{90380F0C-D0DD-45F7-94DB-99CF9FF7D3AF}" srcOrd="3" destOrd="0" presId="urn:microsoft.com/office/officeart/2005/8/layout/pList2"/>
    <dgm:cxn modelId="{CD993B41-C61E-418A-B3C4-21F162929461}" type="presParOf" srcId="{A54971A0-4490-4218-B605-FE072277D770}" destId="{45E1B9FE-5C1D-41FA-BAAE-3A7024D4465B}" srcOrd="4" destOrd="0" presId="urn:microsoft.com/office/officeart/2005/8/layout/pList2"/>
    <dgm:cxn modelId="{EA3EF9F5-5820-4966-8DD1-72F26BA23BA5}" type="presParOf" srcId="{45E1B9FE-5C1D-41FA-BAAE-3A7024D4465B}" destId="{38531AAB-FB12-42CE-9594-E9B4C3B27CCC}" srcOrd="0" destOrd="0" presId="urn:microsoft.com/office/officeart/2005/8/layout/pList2"/>
    <dgm:cxn modelId="{6DA83D02-91EA-4BDE-A9FE-89C9E681214B}" type="presParOf" srcId="{45E1B9FE-5C1D-41FA-BAAE-3A7024D4465B}" destId="{0EDF6563-7032-46C1-96C3-C1F5603F2769}" srcOrd="1" destOrd="0" presId="urn:microsoft.com/office/officeart/2005/8/layout/pList2"/>
    <dgm:cxn modelId="{8F0164BE-D9A1-49C8-9521-370051AD7AB3}" type="presParOf" srcId="{45E1B9FE-5C1D-41FA-BAAE-3A7024D4465B}" destId="{8A89AD67-8A44-4A1B-A99C-1681F95F869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B02A-16C7-455C-96A2-667F653E8794}">
      <dsp:nvSpPr>
        <dsp:cNvPr id="0" name=""/>
        <dsp:cNvSpPr/>
      </dsp:nvSpPr>
      <dsp:spPr>
        <a:xfrm>
          <a:off x="1048" y="0"/>
          <a:ext cx="2725004" cy="3953659"/>
        </a:xfrm>
        <a:prstGeom prst="roundRect">
          <a:avLst>
            <a:gd name="adj" fmla="val 10000"/>
          </a:avLst>
        </a:prstGeom>
        <a:solidFill>
          <a:srgbClr val="D3CCD4"/>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Century Gothic" panose="020B0502020202020204" pitchFamily="34" charset="0"/>
            </a:rPr>
            <a:t>Common</a:t>
          </a:r>
        </a:p>
      </dsp:txBody>
      <dsp:txXfrm>
        <a:off x="1048" y="0"/>
        <a:ext cx="2725004" cy="1186097"/>
      </dsp:txXfrm>
    </dsp:sp>
    <dsp:sp modelId="{B494A34B-8C43-4D3D-BF01-F833AB3C5C1D}">
      <dsp:nvSpPr>
        <dsp:cNvPr id="0" name=""/>
        <dsp:cNvSpPr/>
      </dsp:nvSpPr>
      <dsp:spPr>
        <a:xfrm>
          <a:off x="273548" y="1187255"/>
          <a:ext cx="2180003" cy="1192082"/>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Type: </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Vehicle crashes and home-related injuries</a:t>
          </a:r>
        </a:p>
      </dsp:txBody>
      <dsp:txXfrm>
        <a:off x="308463" y="1222170"/>
        <a:ext cx="2110173" cy="1122252"/>
      </dsp:txXfrm>
    </dsp:sp>
    <dsp:sp modelId="{1F1AA526-ADC6-4528-8F7B-771938D6F9F4}">
      <dsp:nvSpPr>
        <dsp:cNvPr id="0" name=""/>
        <dsp:cNvSpPr/>
      </dsp:nvSpPr>
      <dsp:spPr>
        <a:xfrm>
          <a:off x="273548" y="2562735"/>
          <a:ext cx="2180003" cy="1192082"/>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entury Gothic" panose="020B0502020202020204" pitchFamily="34" charset="0"/>
            </a:rPr>
            <a:t>Examples</a:t>
          </a:r>
          <a:r>
            <a:rPr lang="en-US" sz="1500" kern="1200" dirty="0">
              <a:latin typeface="Century Gothic" panose="020B0502020202020204" pitchFamily="34" charset="0"/>
            </a:rPr>
            <a:t>: Car, motorcycle, bicycle, pedestrian, home repair injuries, etc.</a:t>
          </a:r>
        </a:p>
      </dsp:txBody>
      <dsp:txXfrm>
        <a:off x="308463" y="2597650"/>
        <a:ext cx="2110173" cy="1122252"/>
      </dsp:txXfrm>
    </dsp:sp>
    <dsp:sp modelId="{25DAB5F2-5A93-463A-9904-6F643AE0DED5}">
      <dsp:nvSpPr>
        <dsp:cNvPr id="0" name=""/>
        <dsp:cNvSpPr/>
      </dsp:nvSpPr>
      <dsp:spPr>
        <a:xfrm>
          <a:off x="2930427" y="0"/>
          <a:ext cx="2725004" cy="3953659"/>
        </a:xfrm>
        <a:prstGeom prst="roundRect">
          <a:avLst>
            <a:gd name="adj" fmla="val 10000"/>
          </a:avLst>
        </a:prstGeom>
        <a:solidFill>
          <a:srgbClr val="D3CCD4"/>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Century Gothic" panose="020B0502020202020204" pitchFamily="34" charset="0"/>
            </a:rPr>
            <a:t>Rare</a:t>
          </a:r>
        </a:p>
      </dsp:txBody>
      <dsp:txXfrm>
        <a:off x="2930427" y="0"/>
        <a:ext cx="2725004" cy="1186097"/>
      </dsp:txXfrm>
    </dsp:sp>
    <dsp:sp modelId="{D80056BA-CD44-41EC-926F-B4BBDF39D406}">
      <dsp:nvSpPr>
        <dsp:cNvPr id="0" name=""/>
        <dsp:cNvSpPr/>
      </dsp:nvSpPr>
      <dsp:spPr>
        <a:xfrm>
          <a:off x="3202927" y="1187255"/>
          <a:ext cx="2180003" cy="1192082"/>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Type:</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Man-made and local weather incidents</a:t>
          </a:r>
        </a:p>
      </dsp:txBody>
      <dsp:txXfrm>
        <a:off x="3237842" y="1222170"/>
        <a:ext cx="2110173" cy="1122252"/>
      </dsp:txXfrm>
    </dsp:sp>
    <dsp:sp modelId="{E40512FF-1BEA-4A2F-944C-C3FC8A52E7BE}">
      <dsp:nvSpPr>
        <dsp:cNvPr id="0" name=""/>
        <dsp:cNvSpPr/>
      </dsp:nvSpPr>
      <dsp:spPr>
        <a:xfrm>
          <a:off x="3202927" y="2562735"/>
          <a:ext cx="2180003" cy="1192082"/>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entury Gothic" panose="020B0502020202020204" pitchFamily="34" charset="0"/>
            </a:rPr>
            <a:t>Examples</a:t>
          </a:r>
          <a:r>
            <a:rPr lang="en-US" sz="1500" kern="1200" dirty="0">
              <a:latin typeface="Century Gothic" panose="020B0502020202020204" pitchFamily="34" charset="0"/>
            </a:rPr>
            <a:t>: Tornado, multi-vehicle crashes, active shooter, etc.</a:t>
          </a:r>
        </a:p>
      </dsp:txBody>
      <dsp:txXfrm>
        <a:off x="3237842" y="2597650"/>
        <a:ext cx="2110173" cy="1122252"/>
      </dsp:txXfrm>
    </dsp:sp>
    <dsp:sp modelId="{34F7D020-F29B-4DEF-A7CB-F0AB1FA6F098}">
      <dsp:nvSpPr>
        <dsp:cNvPr id="0" name=""/>
        <dsp:cNvSpPr/>
      </dsp:nvSpPr>
      <dsp:spPr>
        <a:xfrm>
          <a:off x="5859806" y="0"/>
          <a:ext cx="2725004" cy="3953659"/>
        </a:xfrm>
        <a:prstGeom prst="roundRect">
          <a:avLst>
            <a:gd name="adj" fmla="val 10000"/>
          </a:avLst>
        </a:prstGeom>
        <a:solidFill>
          <a:srgbClr val="D3CCD4"/>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Century Gothic" panose="020B0502020202020204" pitchFamily="34" charset="0"/>
            </a:rPr>
            <a:t>Very Rare</a:t>
          </a:r>
        </a:p>
      </dsp:txBody>
      <dsp:txXfrm>
        <a:off x="5859806" y="0"/>
        <a:ext cx="2725004" cy="1186097"/>
      </dsp:txXfrm>
    </dsp:sp>
    <dsp:sp modelId="{5B8591F4-8707-4659-9052-7DBFCFCDB6D9}">
      <dsp:nvSpPr>
        <dsp:cNvPr id="0" name=""/>
        <dsp:cNvSpPr/>
      </dsp:nvSpPr>
      <dsp:spPr>
        <a:xfrm>
          <a:off x="6132307" y="1187255"/>
          <a:ext cx="2180003" cy="1192082"/>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Type:</a:t>
          </a:r>
        </a:p>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Large-scale disasters</a:t>
          </a:r>
        </a:p>
      </dsp:txBody>
      <dsp:txXfrm>
        <a:off x="6167222" y="1222170"/>
        <a:ext cx="2110173" cy="1122252"/>
      </dsp:txXfrm>
    </dsp:sp>
    <dsp:sp modelId="{5F6A1218-176E-46B9-B56D-F50504513B4B}">
      <dsp:nvSpPr>
        <dsp:cNvPr id="0" name=""/>
        <dsp:cNvSpPr/>
      </dsp:nvSpPr>
      <dsp:spPr>
        <a:xfrm>
          <a:off x="6132307" y="2562735"/>
          <a:ext cx="2180003" cy="1192082"/>
        </a:xfrm>
        <a:prstGeom prst="roundRect">
          <a:avLst>
            <a:gd name="adj" fmla="val 10000"/>
          </a:avLst>
        </a:prstGeom>
        <a:solidFill>
          <a:schemeClr val="tx1">
            <a:lumMod val="65000"/>
            <a:lumOff val="3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entury Gothic" panose="020B0502020202020204" pitchFamily="34" charset="0"/>
            </a:rPr>
            <a:t>Examples</a:t>
          </a:r>
          <a:r>
            <a:rPr lang="en-US" sz="1500" kern="1200" dirty="0">
              <a:latin typeface="Century Gothic" panose="020B0502020202020204" pitchFamily="34" charset="0"/>
            </a:rPr>
            <a:t>: Acts of terrorism, bombings, large-scale transportation incidents, etc.</a:t>
          </a:r>
        </a:p>
      </dsp:txBody>
      <dsp:txXfrm>
        <a:off x="6167222" y="2597650"/>
        <a:ext cx="2110173" cy="1122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DE1C0-7827-434F-8C69-25928E84B231}">
      <dsp:nvSpPr>
        <dsp:cNvPr id="0" name=""/>
        <dsp:cNvSpPr/>
      </dsp:nvSpPr>
      <dsp:spPr>
        <a:xfrm>
          <a:off x="0" y="53838"/>
          <a:ext cx="9144000" cy="1979360"/>
        </a:xfrm>
        <a:prstGeom prst="roundRect">
          <a:avLst>
            <a:gd name="adj" fmla="val 10000"/>
          </a:avLst>
        </a:prstGeom>
        <a:solidFill>
          <a:schemeClr val="bg1">
            <a:alpha val="9000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BDCE065D-2A4B-4F1F-9BB9-17AD054D57BB}">
      <dsp:nvSpPr>
        <dsp:cNvPr id="0" name=""/>
        <dsp:cNvSpPr/>
      </dsp:nvSpPr>
      <dsp:spPr>
        <a:xfrm>
          <a:off x="619437" y="486695"/>
          <a:ext cx="1995815" cy="1005969"/>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46C4A-0357-4128-9269-D208870E6595}">
      <dsp:nvSpPr>
        <dsp:cNvPr id="0" name=""/>
        <dsp:cNvSpPr/>
      </dsp:nvSpPr>
      <dsp:spPr>
        <a:xfrm rot="10800000">
          <a:off x="274319" y="1979360"/>
          <a:ext cx="2686050" cy="2419218"/>
        </a:xfrm>
        <a:prstGeom prst="round2SameRect">
          <a:avLst>
            <a:gd name="adj1" fmla="val 10500"/>
            <a:gd name="adj2" fmla="val 0"/>
          </a:avLst>
        </a:prstGeom>
        <a:solidFill>
          <a:srgbClr val="F9724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Century Gothic" panose="020B0502020202020204" pitchFamily="34" charset="0"/>
            </a:rPr>
            <a:t>What do you </a:t>
          </a:r>
          <a:r>
            <a:rPr lang="en-US" sz="1800" b="1" kern="1200" dirty="0">
              <a:solidFill>
                <a:schemeClr val="tx1"/>
              </a:solidFill>
              <a:latin typeface="Century Gothic" panose="020B0502020202020204" pitchFamily="34" charset="0"/>
            </a:rPr>
            <a:t>see</a:t>
          </a:r>
          <a:r>
            <a:rPr lang="en-US" sz="1800" b="0" kern="1200" dirty="0">
              <a:solidFill>
                <a:schemeClr val="tx1"/>
              </a:solidFill>
              <a:latin typeface="Century Gothic" panose="020B0502020202020204" pitchFamily="34" charset="0"/>
            </a:rPr>
            <a:t>?</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Downed power lines</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Smoke</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Debris</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Moving vehicles</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People running</a:t>
          </a:r>
        </a:p>
      </dsp:txBody>
      <dsp:txXfrm rot="10800000">
        <a:off x="348718" y="1979360"/>
        <a:ext cx="2537252" cy="2344819"/>
      </dsp:txXfrm>
    </dsp:sp>
    <dsp:sp modelId="{EB5F8814-7ACD-410F-ABA7-7C6E82799A9E}">
      <dsp:nvSpPr>
        <dsp:cNvPr id="0" name=""/>
        <dsp:cNvSpPr/>
      </dsp:nvSpPr>
      <dsp:spPr>
        <a:xfrm>
          <a:off x="3228974" y="263914"/>
          <a:ext cx="2686050" cy="1451531"/>
        </a:xfrm>
        <a:prstGeom prst="roundRect">
          <a:avLst>
            <a:gd name="adj" fmla="val 100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E94AB-AF50-4ECF-92F0-20977352FFAE}">
      <dsp:nvSpPr>
        <dsp:cNvPr id="0" name=""/>
        <dsp:cNvSpPr/>
      </dsp:nvSpPr>
      <dsp:spPr>
        <a:xfrm rot="10800000">
          <a:off x="3228974" y="1979360"/>
          <a:ext cx="2686050" cy="2419218"/>
        </a:xfrm>
        <a:prstGeom prst="round2SameRect">
          <a:avLst>
            <a:gd name="adj1" fmla="val 10500"/>
            <a:gd name="adj2" fmla="val 0"/>
          </a:avLst>
        </a:prstGeom>
        <a:solidFill>
          <a:srgbClr val="F9724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entury Gothic" panose="020B0502020202020204" pitchFamily="34" charset="0"/>
            </a:rPr>
            <a:t>What do you </a:t>
          </a:r>
          <a:r>
            <a:rPr lang="en-US" sz="1800" b="1" kern="1200" dirty="0">
              <a:solidFill>
                <a:schemeClr val="tx1"/>
              </a:solidFill>
              <a:latin typeface="Century Gothic" panose="020B0502020202020204" pitchFamily="34" charset="0"/>
            </a:rPr>
            <a:t>hear</a:t>
          </a:r>
          <a:r>
            <a:rPr lang="en-US" sz="1800" kern="1200" dirty="0">
              <a:solidFill>
                <a:schemeClr val="tx1"/>
              </a:solidFill>
              <a:latin typeface="Century Gothic" panose="020B0502020202020204" pitchFamily="34" charset="0"/>
            </a:rPr>
            <a:t>?</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Voices</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Creaking</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Hissing</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Booms</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Gunshots</a:t>
          </a:r>
        </a:p>
      </dsp:txBody>
      <dsp:txXfrm rot="10800000">
        <a:off x="3303373" y="1979360"/>
        <a:ext cx="2537252" cy="2344819"/>
      </dsp:txXfrm>
    </dsp:sp>
    <dsp:sp modelId="{8A89AD67-8A44-4A1B-A99C-1681F95F8695}">
      <dsp:nvSpPr>
        <dsp:cNvPr id="0" name=""/>
        <dsp:cNvSpPr/>
      </dsp:nvSpPr>
      <dsp:spPr>
        <a:xfrm>
          <a:off x="6183630" y="263914"/>
          <a:ext cx="2686050" cy="1451531"/>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31AAB-FB12-42CE-9594-E9B4C3B27CCC}">
      <dsp:nvSpPr>
        <dsp:cNvPr id="0" name=""/>
        <dsp:cNvSpPr/>
      </dsp:nvSpPr>
      <dsp:spPr>
        <a:xfrm rot="10800000">
          <a:off x="6183630" y="1979360"/>
          <a:ext cx="2686050" cy="2419218"/>
        </a:xfrm>
        <a:prstGeom prst="round2SameRect">
          <a:avLst>
            <a:gd name="adj1" fmla="val 10500"/>
            <a:gd name="adj2" fmla="val 0"/>
          </a:avLst>
        </a:prstGeom>
        <a:solidFill>
          <a:srgbClr val="F9724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Century Gothic" panose="020B0502020202020204" pitchFamily="34" charset="0"/>
            </a:rPr>
            <a:t>What do you </a:t>
          </a:r>
          <a:r>
            <a:rPr lang="en-US" sz="1800" b="1" kern="1200" dirty="0">
              <a:solidFill>
                <a:schemeClr val="tx1"/>
              </a:solidFill>
              <a:latin typeface="Century Gothic" panose="020B0502020202020204" pitchFamily="34" charset="0"/>
            </a:rPr>
            <a:t>smell</a:t>
          </a:r>
          <a:r>
            <a:rPr lang="en-US" sz="1800" kern="1200" dirty="0">
              <a:solidFill>
                <a:schemeClr val="tx1"/>
              </a:solidFill>
              <a:latin typeface="Century Gothic" panose="020B0502020202020204" pitchFamily="34" charset="0"/>
            </a:rPr>
            <a:t>?</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Gasoline</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Smoke</a:t>
          </a:r>
        </a:p>
        <a:p>
          <a:pPr marL="171450" lvl="1" indent="-171450" algn="l" defTabSz="800100">
            <a:lnSpc>
              <a:spcPct val="90000"/>
            </a:lnSpc>
            <a:spcBef>
              <a:spcPct val="0"/>
            </a:spcBef>
            <a:spcAft>
              <a:spcPct val="15000"/>
            </a:spcAft>
            <a:buChar char="•"/>
          </a:pPr>
          <a:r>
            <a:rPr lang="en-US" sz="1800" kern="1200" dirty="0">
              <a:solidFill>
                <a:schemeClr val="tx1"/>
              </a:solidFill>
              <a:latin typeface="Century Gothic" panose="020B0502020202020204" pitchFamily="34" charset="0"/>
            </a:rPr>
            <a:t>Chemicals</a:t>
          </a:r>
        </a:p>
        <a:p>
          <a:pPr marL="228600" lvl="1" indent="-228600" algn="l" defTabSz="889000">
            <a:lnSpc>
              <a:spcPct val="90000"/>
            </a:lnSpc>
            <a:spcBef>
              <a:spcPct val="0"/>
            </a:spcBef>
            <a:spcAft>
              <a:spcPct val="15000"/>
            </a:spcAft>
            <a:buChar char="•"/>
          </a:pPr>
          <a:endParaRPr lang="en-US" sz="2000" kern="1200" dirty="0"/>
        </a:p>
      </dsp:txBody>
      <dsp:txXfrm rot="10800000">
        <a:off x="6258029" y="1979360"/>
        <a:ext cx="2537252" cy="23448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3E5E97-BBB4-B246-B274-9F5214C7AE30}" type="datetimeFigureOut">
              <a:rPr lang="en-US" smtClean="0"/>
              <a:t>6/21/2019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34CDC-40D8-0949-BC56-C227098D6F2F}" type="slidenum">
              <a:rPr lang="en-US" smtClean="0"/>
              <a:t>‹#›</a:t>
            </a:fld>
            <a:endParaRPr lang="en-US"/>
          </a:p>
        </p:txBody>
      </p:sp>
    </p:spTree>
    <p:extLst>
      <p:ext uri="{BB962C8B-B14F-4D97-AF65-F5344CB8AC3E}">
        <p14:creationId xmlns:p14="http://schemas.microsoft.com/office/powerpoint/2010/main" val="2498122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599E5-1AB8-374E-B766-6F7D90E37F9A}" type="datetimeFigureOut">
              <a:rPr lang="en-US" smtClean="0"/>
              <a:t>6/21/2019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BB39B-AF5A-B94F-AE43-42200340FE46}" type="slidenum">
              <a:rPr lang="en-US" smtClean="0"/>
              <a:t>‹#›</a:t>
            </a:fld>
            <a:endParaRPr lang="en-US"/>
          </a:p>
        </p:txBody>
      </p:sp>
    </p:spTree>
    <p:extLst>
      <p:ext uri="{BB962C8B-B14F-4D97-AF65-F5344CB8AC3E}">
        <p14:creationId xmlns:p14="http://schemas.microsoft.com/office/powerpoint/2010/main" val="1609715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01FED-BB28-4A97-8425-93CD540E7D4C}"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Introductions</a:t>
            </a: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45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8"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This subject matter should be familiar to the student and is provided here as both a brief refresher and to tie together the components of the training program.</a:t>
            </a:r>
          </a:p>
        </p:txBody>
      </p:sp>
      <p:sp>
        <p:nvSpPr>
          <p:cNvPr id="459779"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11D9131E-0775-4D06-8AC0-D856A7F4CFA8}" type="slidenum">
              <a:rPr lang="en-US"/>
              <a:pPr/>
              <a:t>12</a:t>
            </a:fld>
            <a:endParaRPr lang="en-US"/>
          </a:p>
        </p:txBody>
      </p:sp>
    </p:spTree>
    <p:extLst>
      <p:ext uri="{BB962C8B-B14F-4D97-AF65-F5344CB8AC3E}">
        <p14:creationId xmlns:p14="http://schemas.microsoft.com/office/powerpoint/2010/main" val="201035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0" name="Rectangle 3"/>
          <p:cNvSpPr>
            <a:spLocks noGrp="1" noChangeArrowheads="1"/>
          </p:cNvSpPr>
          <p:nvPr>
            <p:ph type="body" idx="1"/>
          </p:nvPr>
        </p:nvSpPr>
        <p:spPr>
          <a:ln/>
        </p:spPr>
        <p:txBody>
          <a:bodyPr/>
          <a:lstStyle/>
          <a:p>
            <a:pPr>
              <a:spcBef>
                <a:spcPct val="0"/>
              </a:spcBef>
            </a:pPr>
            <a:r>
              <a:rPr lang="en-US" dirty="0">
                <a:latin typeface="+mn-lt"/>
              </a:rPr>
              <a:t>INSTRUCTOR NOTES:</a:t>
            </a:r>
          </a:p>
          <a:p>
            <a:pPr>
              <a:spcBef>
                <a:spcPct val="0"/>
              </a:spcBef>
            </a:pPr>
            <a:endParaRPr lang="en-US" dirty="0">
              <a:latin typeface="+mn-lt"/>
            </a:endParaRPr>
          </a:p>
          <a:p>
            <a:pPr>
              <a:spcBef>
                <a:spcPct val="0"/>
              </a:spcBef>
            </a:pPr>
            <a:r>
              <a:rPr lang="en-US" dirty="0">
                <a:latin typeface="+mn-lt"/>
              </a:rPr>
              <a:t>MOVE QUICKLY!</a:t>
            </a:r>
          </a:p>
          <a:p>
            <a:pPr>
              <a:spcBef>
                <a:spcPct val="0"/>
              </a:spcBef>
            </a:pPr>
            <a:endParaRPr lang="en-US" dirty="0">
              <a:latin typeface="+mn-lt"/>
            </a:endParaRPr>
          </a:p>
          <a:p>
            <a:pPr>
              <a:spcBef>
                <a:spcPct val="0"/>
              </a:spcBef>
            </a:pPr>
            <a:r>
              <a:rPr lang="en-US" dirty="0">
                <a:latin typeface="+mn-lt"/>
              </a:rPr>
              <a:t>Use S.T.A.R.T. to determine the priority of the patient:</a:t>
            </a:r>
          </a:p>
          <a:p>
            <a:pPr>
              <a:spcBef>
                <a:spcPct val="0"/>
              </a:spcBef>
            </a:pPr>
            <a:endParaRPr lang="en-US" dirty="0">
              <a:latin typeface="+mn-lt"/>
            </a:endParaRPr>
          </a:p>
          <a:p>
            <a:pPr>
              <a:spcBef>
                <a:spcPct val="0"/>
              </a:spcBef>
            </a:pPr>
            <a:r>
              <a:rPr lang="en-US" dirty="0">
                <a:latin typeface="+mn-lt"/>
              </a:rPr>
              <a:t>No more than 30</a:t>
            </a:r>
            <a:r>
              <a:rPr lang="en-US" dirty="0"/>
              <a:t>–</a:t>
            </a:r>
            <a:r>
              <a:rPr lang="en-US" dirty="0">
                <a:latin typeface="+mn-lt"/>
              </a:rPr>
              <a:t>60 seconds per patient</a:t>
            </a:r>
          </a:p>
          <a:p>
            <a:pPr>
              <a:spcBef>
                <a:spcPct val="0"/>
              </a:spcBef>
            </a:pPr>
            <a:endParaRPr lang="en-US" dirty="0">
              <a:latin typeface="+mn-lt"/>
            </a:endParaRPr>
          </a:p>
          <a:p>
            <a:pPr>
              <a:spcBef>
                <a:spcPct val="0"/>
              </a:spcBef>
            </a:pPr>
            <a:r>
              <a:rPr lang="en-US" dirty="0">
                <a:latin typeface="+mn-lt"/>
              </a:rPr>
              <a:t>Check:   </a:t>
            </a:r>
          </a:p>
          <a:p>
            <a:pPr marL="177571" indent="-177571">
              <a:spcBef>
                <a:spcPct val="0"/>
              </a:spcBef>
              <a:buFont typeface="Arial" pitchFamily="34" charset="0"/>
              <a:buChar char="•"/>
            </a:pPr>
            <a:r>
              <a:rPr lang="en-US" u="sng" dirty="0">
                <a:latin typeface="+mn-lt"/>
              </a:rPr>
              <a:t>R</a:t>
            </a:r>
            <a:r>
              <a:rPr lang="en-US" dirty="0">
                <a:latin typeface="+mn-lt"/>
              </a:rPr>
              <a:t>espiration</a:t>
            </a:r>
          </a:p>
          <a:p>
            <a:pPr marL="177571" indent="-177571">
              <a:spcBef>
                <a:spcPct val="0"/>
              </a:spcBef>
              <a:buFont typeface="Arial" pitchFamily="34" charset="0"/>
              <a:buChar char="•"/>
            </a:pPr>
            <a:r>
              <a:rPr lang="en-US" u="sng" dirty="0">
                <a:latin typeface="+mn-lt"/>
              </a:rPr>
              <a:t>P</a:t>
            </a:r>
            <a:r>
              <a:rPr lang="en-US" dirty="0">
                <a:latin typeface="+mn-lt"/>
              </a:rPr>
              <a:t>ulse</a:t>
            </a:r>
          </a:p>
          <a:p>
            <a:pPr marL="177571" indent="-177571">
              <a:spcBef>
                <a:spcPct val="0"/>
              </a:spcBef>
              <a:buFont typeface="Arial" pitchFamily="34" charset="0"/>
              <a:buChar char="•"/>
            </a:pPr>
            <a:r>
              <a:rPr lang="en-US" u="sng" dirty="0">
                <a:latin typeface="+mn-lt"/>
              </a:rPr>
              <a:t>M</a:t>
            </a:r>
            <a:r>
              <a:rPr lang="en-US" dirty="0">
                <a:latin typeface="+mn-lt"/>
              </a:rPr>
              <a:t>ental Status</a:t>
            </a:r>
          </a:p>
          <a:p>
            <a:pPr>
              <a:spcBef>
                <a:spcPct val="0"/>
              </a:spcBef>
            </a:pPr>
            <a:endParaRPr lang="en-US" dirty="0">
              <a:latin typeface="+mn-lt"/>
            </a:endParaRPr>
          </a:p>
          <a:p>
            <a:pPr>
              <a:spcBef>
                <a:spcPct val="0"/>
              </a:spcBef>
            </a:pPr>
            <a:r>
              <a:rPr lang="en-US" dirty="0">
                <a:latin typeface="+mn-lt"/>
              </a:rPr>
              <a:t>Attach ribbon to UPPER ARM, if possible. The next option would be HIGH on a THIGH. The goal is to be consistent so they are easily recognized as the priority flag.</a:t>
            </a:r>
          </a:p>
          <a:p>
            <a:pPr lvl="1">
              <a:spcBef>
                <a:spcPct val="0"/>
              </a:spcBef>
            </a:pPr>
            <a:endParaRPr lang="en-US" dirty="0">
              <a:latin typeface="+mn-lt"/>
            </a:endParaRPr>
          </a:p>
        </p:txBody>
      </p:sp>
    </p:spTree>
    <p:extLst>
      <p:ext uri="{BB962C8B-B14F-4D97-AF65-F5344CB8AC3E}">
        <p14:creationId xmlns:p14="http://schemas.microsoft.com/office/powerpoint/2010/main" val="422016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6" name="Rectangle 3"/>
          <p:cNvSpPr>
            <a:spLocks noGrp="1" noChangeArrowheads="1"/>
          </p:cNvSpPr>
          <p:nvPr>
            <p:ph type="body" idx="1"/>
          </p:nvPr>
        </p:nvSpPr>
        <p:spPr>
          <a:xfrm>
            <a:off x="975694" y="4561226"/>
            <a:ext cx="5363817" cy="4320213"/>
          </a:xfrm>
        </p:spPr>
        <p:txBody>
          <a:bodyPr/>
          <a:lstStyle/>
          <a:p>
            <a:pPr defTabSz="948371">
              <a:spcBef>
                <a:spcPct val="0"/>
              </a:spcBef>
            </a:pPr>
            <a:r>
              <a:rPr lang="en-US" dirty="0"/>
              <a:t>INSTRUCTOR NOTES:</a:t>
            </a:r>
          </a:p>
          <a:p>
            <a:pPr defTabSz="948371">
              <a:spcBef>
                <a:spcPct val="0"/>
              </a:spcBef>
            </a:pPr>
            <a:r>
              <a:rPr lang="en-US" dirty="0"/>
              <a:t>Talk the students through the triage process using these guidelines. Essentially, if a patient can hear you, understand and follow your commands, and has the physical ability to walk on their own, their injuries are non-emergent and can be tended to later. Of course, triage is a dynamic process and these patients should be re-assessed at the treatment area for any deterioration in their condition. The action of moving the MINOR patients from the scene also helps clear space and reduce confusion so the remaining patients can be quickly categorized.</a:t>
            </a:r>
          </a:p>
          <a:p>
            <a:pPr defTabSz="948371">
              <a:spcBef>
                <a:spcPct val="0"/>
              </a:spcBef>
            </a:pPr>
            <a:endParaRPr lang="en-US" dirty="0"/>
          </a:p>
        </p:txBody>
      </p:sp>
    </p:spTree>
    <p:extLst>
      <p:ext uri="{BB962C8B-B14F-4D97-AF65-F5344CB8AC3E}">
        <p14:creationId xmlns:p14="http://schemas.microsoft.com/office/powerpoint/2010/main" val="172632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4" name="Rectangle 3"/>
          <p:cNvSpPr>
            <a:spLocks noGrp="1" noChangeArrowheads="1"/>
          </p:cNvSpPr>
          <p:nvPr>
            <p:ph type="body" idx="1"/>
          </p:nvPr>
        </p:nvSpPr>
        <p:spPr/>
        <p:txBody>
          <a:bodyPr/>
          <a:lstStyle/>
          <a:p>
            <a:pPr>
              <a:spcBef>
                <a:spcPct val="0"/>
              </a:spcBef>
            </a:pPr>
            <a:r>
              <a:rPr lang="en-US" dirty="0">
                <a:latin typeface="+mn-lt"/>
              </a:rPr>
              <a:t>INSTRUCTOR NOTES:</a:t>
            </a:r>
          </a:p>
          <a:p>
            <a:pPr>
              <a:spcBef>
                <a:spcPct val="0"/>
              </a:spcBef>
            </a:pPr>
            <a:endParaRPr lang="en-US" dirty="0">
              <a:latin typeface="+mn-lt"/>
            </a:endParaRPr>
          </a:p>
          <a:p>
            <a:pPr>
              <a:spcBef>
                <a:spcPct val="0"/>
              </a:spcBef>
            </a:pPr>
            <a:r>
              <a:rPr lang="en-US" dirty="0">
                <a:latin typeface="+mn-lt"/>
              </a:rPr>
              <a:t>Basic, quick patient care</a:t>
            </a: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79688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2"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These are the three decision criteria to be used in categorizing those patients who have not already been determined to be “walking wounded.”</a:t>
            </a:r>
          </a:p>
        </p:txBody>
      </p:sp>
      <p:sp>
        <p:nvSpPr>
          <p:cNvPr id="465923"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BB969A89-37C7-4827-BB33-89D58F14A1EE}" type="slidenum">
              <a:rPr lang="en-US"/>
              <a:pPr/>
              <a:t>16</a:t>
            </a:fld>
            <a:endParaRPr lang="en-US"/>
          </a:p>
        </p:txBody>
      </p:sp>
    </p:spTree>
    <p:extLst>
      <p:ext uri="{BB962C8B-B14F-4D97-AF65-F5344CB8AC3E}">
        <p14:creationId xmlns:p14="http://schemas.microsoft.com/office/powerpoint/2010/main" val="3616913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0"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Address respirations first. Many triage decisions can be made on this assessment alone. This corresponds to the “A” and “B” of the </a:t>
            </a:r>
            <a:r>
              <a:rPr lang="en-US" i="0" dirty="0"/>
              <a:t>ABCs</a:t>
            </a:r>
            <a:r>
              <a:rPr lang="en-US" dirty="0"/>
              <a:t> of patient care.</a:t>
            </a:r>
          </a:p>
        </p:txBody>
      </p:sp>
      <p:sp>
        <p:nvSpPr>
          <p:cNvPr id="467971"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40CCB649-C573-44DE-88E6-90745FEF52CE}" type="slidenum">
              <a:rPr lang="en-US"/>
              <a:pPr/>
              <a:t>17</a:t>
            </a:fld>
            <a:endParaRPr lang="en-US"/>
          </a:p>
        </p:txBody>
      </p:sp>
    </p:spTree>
    <p:extLst>
      <p:ext uri="{BB962C8B-B14F-4D97-AF65-F5344CB8AC3E}">
        <p14:creationId xmlns:p14="http://schemas.microsoft.com/office/powerpoint/2010/main" val="819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6307" name="Notes Placeholder 2"/>
          <p:cNvSpPr>
            <a:spLocks noGrp="1"/>
          </p:cNvSpPr>
          <p:nvPr>
            <p:ph type="body" idx="1"/>
          </p:nvPr>
        </p:nvSpPr>
        <p:spPr/>
        <p:txBody>
          <a:bodyPr/>
          <a:lstStyle/>
          <a:p>
            <a:pPr>
              <a:spcBef>
                <a:spcPct val="0"/>
              </a:spcBef>
            </a:pPr>
            <a:r>
              <a:rPr lang="en-US" dirty="0"/>
              <a:t>INSTRUCTOR NOTES:</a:t>
            </a:r>
          </a:p>
          <a:p>
            <a:pPr>
              <a:spcBef>
                <a:spcPct val="0"/>
              </a:spcBef>
            </a:pPr>
            <a:r>
              <a:rPr lang="en-US" dirty="0"/>
              <a:t>Address respirations first. Many triage decisions can be made on this assessment alone. This corresponds to the “A” and “B” of the ABCs of patient care.</a:t>
            </a:r>
          </a:p>
        </p:txBody>
      </p:sp>
      <p:sp>
        <p:nvSpPr>
          <p:cNvPr id="1506308" name="Slide Number Placeholder 6"/>
          <p:cNvSpPr txBox="1">
            <a:spLocks noGrp="1"/>
          </p:cNvSpPr>
          <p:nvPr/>
        </p:nvSpPr>
        <p:spPr bwMode="auto">
          <a:xfrm>
            <a:off x="4142963" y="9119173"/>
            <a:ext cx="3170583"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6" tIns="48312" rIns="96626" bIns="48312" anchor="b"/>
          <a:lstStyle>
            <a:lvl1pPr defTabSz="465138">
              <a:spcBef>
                <a:spcPct val="0"/>
              </a:spcBef>
              <a:defRPr>
                <a:solidFill>
                  <a:schemeClr val="tx1"/>
                </a:solidFill>
                <a:latin typeface="Calibri" pitchFamily="34" charset="0"/>
              </a:defRPr>
            </a:lvl1pPr>
            <a:lvl2pPr marL="757238" indent="-292100" defTabSz="465138">
              <a:spcBef>
                <a:spcPct val="0"/>
              </a:spcBef>
              <a:defRPr>
                <a:solidFill>
                  <a:schemeClr val="tx1"/>
                </a:solidFill>
                <a:latin typeface="Calibri" pitchFamily="34" charset="0"/>
              </a:defRPr>
            </a:lvl2pPr>
            <a:lvl3pPr marL="1165225" indent="-233363" defTabSz="465138">
              <a:spcBef>
                <a:spcPct val="0"/>
              </a:spcBef>
              <a:defRPr>
                <a:solidFill>
                  <a:schemeClr val="tx1"/>
                </a:solidFill>
                <a:latin typeface="Calibri" pitchFamily="34" charset="0"/>
              </a:defRPr>
            </a:lvl3pPr>
            <a:lvl4pPr marL="1630363" indent="-233363" defTabSz="465138">
              <a:spcBef>
                <a:spcPct val="0"/>
              </a:spcBef>
              <a:defRPr>
                <a:solidFill>
                  <a:schemeClr val="tx1"/>
                </a:solidFill>
                <a:latin typeface="Calibri" pitchFamily="34" charset="0"/>
              </a:defRPr>
            </a:lvl4pPr>
            <a:lvl5pPr marL="2097088" indent="-233363" defTabSz="465138">
              <a:spcBef>
                <a:spcPct val="0"/>
              </a:spcBef>
              <a:defRPr>
                <a:solidFill>
                  <a:schemeClr val="tx1"/>
                </a:solidFill>
                <a:latin typeface="Calibri" pitchFamily="34" charset="0"/>
              </a:defRPr>
            </a:lvl5pPr>
            <a:lvl6pPr marL="2554288" indent="-233363" defTabSz="465138" fontAlgn="base">
              <a:spcBef>
                <a:spcPct val="0"/>
              </a:spcBef>
              <a:spcAft>
                <a:spcPct val="0"/>
              </a:spcAft>
              <a:defRPr>
                <a:solidFill>
                  <a:schemeClr val="tx1"/>
                </a:solidFill>
                <a:latin typeface="Calibri" pitchFamily="34" charset="0"/>
              </a:defRPr>
            </a:lvl6pPr>
            <a:lvl7pPr marL="3011488" indent="-233363" defTabSz="465138" fontAlgn="base">
              <a:spcBef>
                <a:spcPct val="0"/>
              </a:spcBef>
              <a:spcAft>
                <a:spcPct val="0"/>
              </a:spcAft>
              <a:defRPr>
                <a:solidFill>
                  <a:schemeClr val="tx1"/>
                </a:solidFill>
                <a:latin typeface="Calibri" pitchFamily="34" charset="0"/>
              </a:defRPr>
            </a:lvl7pPr>
            <a:lvl8pPr marL="3468688" indent="-233363" defTabSz="465138" fontAlgn="base">
              <a:spcBef>
                <a:spcPct val="0"/>
              </a:spcBef>
              <a:spcAft>
                <a:spcPct val="0"/>
              </a:spcAft>
              <a:defRPr>
                <a:solidFill>
                  <a:schemeClr val="tx1"/>
                </a:solidFill>
                <a:latin typeface="Calibri" pitchFamily="34" charset="0"/>
              </a:defRPr>
            </a:lvl8pPr>
            <a:lvl9pPr marL="3925888" indent="-233363" defTabSz="465138" fontAlgn="base">
              <a:spcBef>
                <a:spcPct val="0"/>
              </a:spcBef>
              <a:spcAft>
                <a:spcPct val="0"/>
              </a:spcAft>
              <a:defRPr>
                <a:solidFill>
                  <a:schemeClr val="tx1"/>
                </a:solidFill>
                <a:latin typeface="Calibri" pitchFamily="34" charset="0"/>
              </a:defRPr>
            </a:lvl9pPr>
          </a:lstStyle>
          <a:p>
            <a:pPr algn="r" eaLnBrk="1" hangingPunct="1">
              <a:buClrTx/>
              <a:buFontTx/>
              <a:buNone/>
            </a:pPr>
            <a:fld id="{F8E0AD57-5008-4EF9-8D0A-58B50D95BFE0}" type="slidenum">
              <a:rPr lang="en-US" sz="1200"/>
              <a:pPr algn="r" eaLnBrk="1" hangingPunct="1">
                <a:buClrTx/>
                <a:buFontTx/>
                <a:buNone/>
              </a:pPr>
              <a:t>18</a:t>
            </a:fld>
            <a:endParaRPr lang="en-US" sz="1200"/>
          </a:p>
        </p:txBody>
      </p:sp>
    </p:spTree>
    <p:extLst>
      <p:ext uri="{BB962C8B-B14F-4D97-AF65-F5344CB8AC3E}">
        <p14:creationId xmlns:p14="http://schemas.microsoft.com/office/powerpoint/2010/main" val="335748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8"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This assessment corresponds to the “C” of the ABCs.</a:t>
            </a:r>
          </a:p>
        </p:txBody>
      </p:sp>
      <p:sp>
        <p:nvSpPr>
          <p:cNvPr id="470019"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F446BA73-1923-44BB-878E-053C402A3028}" type="slidenum">
              <a:rPr lang="en-US"/>
              <a:pPr/>
              <a:t>19</a:t>
            </a:fld>
            <a:endParaRPr lang="en-US"/>
          </a:p>
        </p:txBody>
      </p:sp>
    </p:spTree>
    <p:extLst>
      <p:ext uri="{BB962C8B-B14F-4D97-AF65-F5344CB8AC3E}">
        <p14:creationId xmlns:p14="http://schemas.microsoft.com/office/powerpoint/2010/main" val="135226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6"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Patients that have respirations more than 30/minute and capillary refill greater than 2 seconds, but who can follow commands, are still categorized as IMMEDIATE.</a:t>
            </a:r>
          </a:p>
        </p:txBody>
      </p:sp>
      <p:sp>
        <p:nvSpPr>
          <p:cNvPr id="472067"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7B52D5E9-7F1E-4890-A170-BFCA5B57A547}" type="slidenum">
              <a:rPr lang="en-US"/>
              <a:pPr/>
              <a:t>20</a:t>
            </a:fld>
            <a:endParaRPr lang="en-US"/>
          </a:p>
        </p:txBody>
      </p:sp>
    </p:spTree>
    <p:extLst>
      <p:ext uri="{BB962C8B-B14F-4D97-AF65-F5344CB8AC3E}">
        <p14:creationId xmlns:p14="http://schemas.microsoft.com/office/powerpoint/2010/main" val="88885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4"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Only emergent and immediately life-saving interventions should be performed at this stage. All other interventions should be made at the treatment area.</a:t>
            </a:r>
          </a:p>
          <a:p>
            <a:pPr>
              <a:spcBef>
                <a:spcPct val="0"/>
              </a:spcBef>
            </a:pPr>
            <a:endParaRPr lang="en-US" dirty="0"/>
          </a:p>
          <a:p>
            <a:pPr>
              <a:spcBef>
                <a:spcPct val="0"/>
              </a:spcBef>
            </a:pPr>
            <a:endParaRPr lang="en-US" dirty="0"/>
          </a:p>
        </p:txBody>
      </p:sp>
      <p:sp>
        <p:nvSpPr>
          <p:cNvPr id="474115" name="Slide Number Placeholder 3"/>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9A04EA44-ACE5-4515-908B-153FBDBB03D8}" type="slidenum">
              <a:rPr lang="en-US"/>
              <a:pPr/>
              <a:t>21</a:t>
            </a:fld>
            <a:endParaRPr lang="en-US"/>
          </a:p>
        </p:txBody>
      </p:sp>
    </p:spTree>
    <p:extLst>
      <p:ext uri="{BB962C8B-B14F-4D97-AF65-F5344CB8AC3E}">
        <p14:creationId xmlns:p14="http://schemas.microsoft.com/office/powerpoint/2010/main" val="412927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2BB39B-AF5A-B94F-AE43-42200340FE46}" type="slidenum">
              <a:rPr lang="en-US" smtClean="0"/>
              <a:t>2</a:t>
            </a:fld>
            <a:endParaRPr lang="en-US"/>
          </a:p>
        </p:txBody>
      </p:sp>
    </p:spTree>
    <p:extLst>
      <p:ext uri="{BB962C8B-B14F-4D97-AF65-F5344CB8AC3E}">
        <p14:creationId xmlns:p14="http://schemas.microsoft.com/office/powerpoint/2010/main" val="182222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8" name="Notes Placeholder 2"/>
          <p:cNvSpPr>
            <a:spLocks noGrp="1"/>
          </p:cNvSpPr>
          <p:nvPr>
            <p:ph type="body" idx="1"/>
          </p:nvPr>
        </p:nvSpPr>
        <p:spPr/>
        <p:txBody>
          <a:bodyPr/>
          <a:lstStyle/>
          <a:p>
            <a:pPr>
              <a:spcBef>
                <a:spcPct val="0"/>
              </a:spcBef>
            </a:pPr>
            <a:r>
              <a:rPr lang="en-US" dirty="0">
                <a:solidFill>
                  <a:schemeClr val="tx1"/>
                </a:solidFill>
              </a:rPr>
              <a:t>INSTRUCTOR NOTES: </a:t>
            </a:r>
          </a:p>
          <a:p>
            <a:pPr>
              <a:spcBef>
                <a:spcPct val="0"/>
              </a:spcBef>
            </a:pPr>
            <a:r>
              <a:rPr lang="en-US" dirty="0">
                <a:solidFill>
                  <a:schemeClr val="tx1"/>
                </a:solidFill>
              </a:rPr>
              <a:t>The RED category is also referred to as IMMEDIATE and follows START criteria.</a:t>
            </a:r>
          </a:p>
          <a:p>
            <a:pPr>
              <a:buFontTx/>
              <a:buChar char="•"/>
            </a:pPr>
            <a:r>
              <a:rPr lang="en-US" dirty="0">
                <a:solidFill>
                  <a:schemeClr val="tx1"/>
                </a:solidFill>
              </a:rPr>
              <a:t> Requires medical attention within minutes for survival (up to 60 minutes) </a:t>
            </a:r>
          </a:p>
          <a:p>
            <a:pPr>
              <a:buFontTx/>
              <a:buChar char="•"/>
            </a:pPr>
            <a:r>
              <a:rPr lang="en-US" dirty="0">
                <a:solidFill>
                  <a:schemeClr val="tx1"/>
                </a:solidFill>
              </a:rPr>
              <a:t> Victim can be helped by immediate intervention and transport</a:t>
            </a:r>
          </a:p>
          <a:p>
            <a:pPr>
              <a:buFontTx/>
              <a:buChar char="•"/>
            </a:pPr>
            <a:r>
              <a:rPr lang="en-US" dirty="0">
                <a:solidFill>
                  <a:schemeClr val="tx1"/>
                </a:solidFill>
              </a:rPr>
              <a:t> Includes compromises to patient’s Airway, Breathing and Circulation</a:t>
            </a:r>
          </a:p>
          <a:p>
            <a:pPr>
              <a:spcBef>
                <a:spcPct val="0"/>
              </a:spcBef>
            </a:pPr>
            <a:endParaRPr lang="en-US" dirty="0"/>
          </a:p>
          <a:p>
            <a:pPr>
              <a:spcBef>
                <a:spcPct val="0"/>
              </a:spcBef>
            </a:pPr>
            <a:endParaRPr lang="en-US" dirty="0"/>
          </a:p>
        </p:txBody>
      </p:sp>
      <p:sp>
        <p:nvSpPr>
          <p:cNvPr id="480259"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C11B76D6-24FF-41AD-8871-0C23D26A9250}" type="slidenum">
              <a:rPr lang="en-US"/>
              <a:pPr/>
              <a:t>22</a:t>
            </a:fld>
            <a:endParaRPr lang="en-US"/>
          </a:p>
        </p:txBody>
      </p:sp>
    </p:spTree>
    <p:extLst>
      <p:ext uri="{BB962C8B-B14F-4D97-AF65-F5344CB8AC3E}">
        <p14:creationId xmlns:p14="http://schemas.microsoft.com/office/powerpoint/2010/main" val="3786950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06" name="Notes Placeholder 2"/>
          <p:cNvSpPr>
            <a:spLocks noGrp="1"/>
          </p:cNvSpPr>
          <p:nvPr>
            <p:ph type="body" idx="1"/>
          </p:nvPr>
        </p:nvSpPr>
        <p:spPr/>
        <p:txBody>
          <a:bodyPr/>
          <a:lstStyle/>
          <a:p>
            <a:pPr>
              <a:spcBef>
                <a:spcPct val="0"/>
              </a:spcBef>
            </a:pPr>
            <a:r>
              <a:rPr lang="en-US" dirty="0">
                <a:solidFill>
                  <a:schemeClr val="tx1"/>
                </a:solidFill>
              </a:rPr>
              <a:t>INSTRUCTOR NOTES:  </a:t>
            </a:r>
          </a:p>
          <a:p>
            <a:pPr>
              <a:spcBef>
                <a:spcPct val="0"/>
              </a:spcBef>
            </a:pPr>
            <a:r>
              <a:rPr lang="en-US" dirty="0">
                <a:solidFill>
                  <a:schemeClr val="tx1"/>
                </a:solidFill>
              </a:rPr>
              <a:t>The YELLOW category is also referred to as DELAYED. </a:t>
            </a:r>
          </a:p>
          <a:p>
            <a:r>
              <a:rPr lang="en-US" dirty="0">
                <a:solidFill>
                  <a:schemeClr val="tx1"/>
                </a:solidFill>
              </a:rPr>
              <a:t>• Victim’s transport can be delayed</a:t>
            </a:r>
          </a:p>
          <a:p>
            <a:pPr>
              <a:buFontTx/>
              <a:buChar char="•"/>
            </a:pPr>
            <a:r>
              <a:rPr lang="en-US" dirty="0">
                <a:solidFill>
                  <a:schemeClr val="tx1"/>
                </a:solidFill>
              </a:rPr>
              <a:t> Includes serious and potentially life-threatening injuries, but status not expected to deteriorate significantly over several hours</a:t>
            </a:r>
          </a:p>
          <a:p>
            <a:pPr>
              <a:spcBef>
                <a:spcPct val="0"/>
              </a:spcBef>
            </a:pPr>
            <a:endParaRPr lang="en-US" dirty="0">
              <a:solidFill>
                <a:schemeClr val="tx1"/>
              </a:solidFill>
            </a:endParaRPr>
          </a:p>
        </p:txBody>
      </p:sp>
      <p:sp>
        <p:nvSpPr>
          <p:cNvPr id="482307"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03C9042A-D4DE-4874-95D1-5035AD69740E}" type="slidenum">
              <a:rPr lang="en-US"/>
              <a:pPr/>
              <a:t>23</a:t>
            </a:fld>
            <a:endParaRPr lang="en-US"/>
          </a:p>
        </p:txBody>
      </p:sp>
    </p:spTree>
    <p:extLst>
      <p:ext uri="{BB962C8B-B14F-4D97-AF65-F5344CB8AC3E}">
        <p14:creationId xmlns:p14="http://schemas.microsoft.com/office/powerpoint/2010/main" val="148746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4"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The GREEN category is also referred to as MINOR.</a:t>
            </a:r>
          </a:p>
          <a:p>
            <a:r>
              <a:rPr lang="en-US" dirty="0"/>
              <a:t>Victim with relatively minor injuries</a:t>
            </a:r>
          </a:p>
          <a:p>
            <a:pPr>
              <a:buFontTx/>
              <a:buChar char="•"/>
            </a:pPr>
            <a:r>
              <a:rPr lang="en-US" dirty="0"/>
              <a:t> Status unlikely to deteriorate over days</a:t>
            </a:r>
          </a:p>
          <a:p>
            <a:pPr>
              <a:buFontTx/>
              <a:buChar char="•"/>
            </a:pPr>
            <a:r>
              <a:rPr lang="en-US" dirty="0"/>
              <a:t> May be able to assist in own care</a:t>
            </a:r>
          </a:p>
          <a:p>
            <a:pPr>
              <a:buFontTx/>
              <a:buChar char="•"/>
            </a:pPr>
            <a:r>
              <a:rPr lang="en-US" dirty="0"/>
              <a:t> “Walking Wounded”</a:t>
            </a:r>
          </a:p>
          <a:p>
            <a:pPr>
              <a:spcBef>
                <a:spcPct val="0"/>
              </a:spcBef>
            </a:pPr>
            <a:endParaRPr lang="en-US" dirty="0"/>
          </a:p>
        </p:txBody>
      </p:sp>
      <p:sp>
        <p:nvSpPr>
          <p:cNvPr id="484355"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2D0796D5-3967-4C40-9696-413604C8FCCA}" type="slidenum">
              <a:rPr lang="en-US"/>
              <a:pPr/>
              <a:t>24</a:t>
            </a:fld>
            <a:endParaRPr lang="en-US"/>
          </a:p>
        </p:txBody>
      </p:sp>
    </p:spTree>
    <p:extLst>
      <p:ext uri="{BB962C8B-B14F-4D97-AF65-F5344CB8AC3E}">
        <p14:creationId xmlns:p14="http://schemas.microsoft.com/office/powerpoint/2010/main" val="1681888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2" name="Notes Placeholder 2"/>
          <p:cNvSpPr>
            <a:spLocks noGrp="1"/>
          </p:cNvSpPr>
          <p:nvPr>
            <p:ph type="body" idx="1"/>
          </p:nvPr>
        </p:nvSpPr>
        <p:spPr/>
        <p:txBody>
          <a:bodyPr/>
          <a:lstStyle/>
          <a:p>
            <a:pPr>
              <a:spcBef>
                <a:spcPct val="0"/>
              </a:spcBef>
            </a:pPr>
            <a:r>
              <a:rPr lang="en-US" dirty="0"/>
              <a:t>INSTRUCTOR NOTES: </a:t>
            </a:r>
          </a:p>
          <a:p>
            <a:pPr>
              <a:spcBef>
                <a:spcPct val="0"/>
              </a:spcBef>
            </a:pPr>
            <a:r>
              <a:rPr lang="en-US" dirty="0"/>
              <a:t>GREY is the new category for patients who are encountered alive but not expected to survive. This may be very short term survival (minutes) or may also include patients that could live for hours (such as extensive third degree burns), but ultimately not survive. It is anticipated that the GREY category will ultimately be adopted nationally but, until it is, will not be employed until notice is given by MIEMSS. There are no Grey ribbons in use currently.</a:t>
            </a:r>
          </a:p>
          <a:p>
            <a:pPr>
              <a:spcBef>
                <a:spcPct val="0"/>
              </a:spcBef>
            </a:pPr>
            <a:endParaRPr lang="en-US" dirty="0"/>
          </a:p>
        </p:txBody>
      </p:sp>
      <p:sp>
        <p:nvSpPr>
          <p:cNvPr id="486403" name="Slide Number Placeholder 6"/>
          <p:cNvSpPr>
            <a:spLocks noGrp="1"/>
          </p:cNvSpPr>
          <p:nvPr>
            <p:ph type="sldNum" sz="quarter" idx="5"/>
          </p:nvPr>
        </p:nvSpPr>
        <p:spPr>
          <a:noFill/>
        </p:spPr>
        <p:txBody>
          <a:bodyPr/>
          <a:lstStyle>
            <a:lvl1pPr defTabSz="482419">
              <a:spcBef>
                <a:spcPct val="0"/>
              </a:spcBef>
              <a:defRPr>
                <a:solidFill>
                  <a:schemeClr val="tx1"/>
                </a:solidFill>
                <a:latin typeface="Calibri" pitchFamily="34" charset="0"/>
              </a:defRPr>
            </a:lvl1pPr>
            <a:lvl2pPr marL="785370" indent="-302953" defTabSz="482419">
              <a:spcBef>
                <a:spcPct val="0"/>
              </a:spcBef>
              <a:defRPr>
                <a:solidFill>
                  <a:schemeClr val="tx1"/>
                </a:solidFill>
                <a:latin typeface="Calibri" pitchFamily="34" charset="0"/>
              </a:defRPr>
            </a:lvl2pPr>
            <a:lvl3pPr marL="1208513" indent="-242032" defTabSz="482419">
              <a:spcBef>
                <a:spcPct val="0"/>
              </a:spcBef>
              <a:defRPr>
                <a:solidFill>
                  <a:schemeClr val="tx1"/>
                </a:solidFill>
                <a:latin typeface="Calibri" pitchFamily="34" charset="0"/>
              </a:defRPr>
            </a:lvl3pPr>
            <a:lvl4pPr marL="1690931" indent="-242032" defTabSz="482419">
              <a:spcBef>
                <a:spcPct val="0"/>
              </a:spcBef>
              <a:defRPr>
                <a:solidFill>
                  <a:schemeClr val="tx1"/>
                </a:solidFill>
                <a:latin typeface="Calibri" pitchFamily="34" charset="0"/>
              </a:defRPr>
            </a:lvl4pPr>
            <a:lvl5pPr marL="2174996" indent="-242032" defTabSz="482419">
              <a:spcBef>
                <a:spcPct val="0"/>
              </a:spcBef>
              <a:defRPr>
                <a:solidFill>
                  <a:schemeClr val="tx1"/>
                </a:solidFill>
                <a:latin typeface="Calibri" pitchFamily="34" charset="0"/>
              </a:defRPr>
            </a:lvl5pPr>
            <a:lvl6pPr marL="2649182" indent="-242032" defTabSz="482419" fontAlgn="base">
              <a:spcBef>
                <a:spcPct val="0"/>
              </a:spcBef>
              <a:spcAft>
                <a:spcPct val="0"/>
              </a:spcAft>
              <a:defRPr>
                <a:solidFill>
                  <a:schemeClr val="tx1"/>
                </a:solidFill>
                <a:latin typeface="Calibri" pitchFamily="34" charset="0"/>
              </a:defRPr>
            </a:lvl6pPr>
            <a:lvl7pPr marL="3123367" indent="-242032" defTabSz="482419" fontAlgn="base">
              <a:spcBef>
                <a:spcPct val="0"/>
              </a:spcBef>
              <a:spcAft>
                <a:spcPct val="0"/>
              </a:spcAft>
              <a:defRPr>
                <a:solidFill>
                  <a:schemeClr val="tx1"/>
                </a:solidFill>
                <a:latin typeface="Calibri" pitchFamily="34" charset="0"/>
              </a:defRPr>
            </a:lvl7pPr>
            <a:lvl8pPr marL="3597553" indent="-242032" defTabSz="482419" fontAlgn="base">
              <a:spcBef>
                <a:spcPct val="0"/>
              </a:spcBef>
              <a:spcAft>
                <a:spcPct val="0"/>
              </a:spcAft>
              <a:defRPr>
                <a:solidFill>
                  <a:schemeClr val="tx1"/>
                </a:solidFill>
                <a:latin typeface="Calibri" pitchFamily="34" charset="0"/>
              </a:defRPr>
            </a:lvl8pPr>
            <a:lvl9pPr marL="4071738" indent="-242032" defTabSz="482419" fontAlgn="base">
              <a:spcBef>
                <a:spcPct val="0"/>
              </a:spcBef>
              <a:spcAft>
                <a:spcPct val="0"/>
              </a:spcAft>
              <a:defRPr>
                <a:solidFill>
                  <a:schemeClr val="tx1"/>
                </a:solidFill>
                <a:latin typeface="Calibri" pitchFamily="34" charset="0"/>
              </a:defRPr>
            </a:lvl9pPr>
          </a:lstStyle>
          <a:p>
            <a:fld id="{5C1E612C-E58B-4A01-A0C2-7417D5996248}" type="slidenum">
              <a:rPr lang="en-US"/>
              <a:pPr/>
              <a:t>25</a:t>
            </a:fld>
            <a:endParaRPr lang="en-US"/>
          </a:p>
        </p:txBody>
      </p:sp>
    </p:spTree>
    <p:extLst>
      <p:ext uri="{BB962C8B-B14F-4D97-AF65-F5344CB8AC3E}">
        <p14:creationId xmlns:p14="http://schemas.microsoft.com/office/powerpoint/2010/main" val="2485221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35</a:t>
            </a:fld>
            <a:endParaRPr lang="en-US" dirty="0"/>
          </a:p>
        </p:txBody>
      </p:sp>
    </p:spTree>
    <p:extLst>
      <p:ext uri="{BB962C8B-B14F-4D97-AF65-F5344CB8AC3E}">
        <p14:creationId xmlns:p14="http://schemas.microsoft.com/office/powerpoint/2010/main" val="133133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36</a:t>
            </a:fld>
            <a:endParaRPr lang="en-US" dirty="0"/>
          </a:p>
        </p:txBody>
      </p:sp>
    </p:spTree>
    <p:extLst>
      <p:ext uri="{BB962C8B-B14F-4D97-AF65-F5344CB8AC3E}">
        <p14:creationId xmlns:p14="http://schemas.microsoft.com/office/powerpoint/2010/main" val="3865045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37</a:t>
            </a:fld>
            <a:endParaRPr lang="en-US" dirty="0"/>
          </a:p>
        </p:txBody>
      </p:sp>
    </p:spTree>
    <p:extLst>
      <p:ext uri="{BB962C8B-B14F-4D97-AF65-F5344CB8AC3E}">
        <p14:creationId xmlns:p14="http://schemas.microsoft.com/office/powerpoint/2010/main" val="1457518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22EA-9601-450F-8345-67B25944887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17195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39</a:t>
            </a:fld>
            <a:endParaRPr lang="en-US" dirty="0"/>
          </a:p>
        </p:txBody>
      </p:sp>
    </p:spTree>
    <p:extLst>
      <p:ext uri="{BB962C8B-B14F-4D97-AF65-F5344CB8AC3E}">
        <p14:creationId xmlns:p14="http://schemas.microsoft.com/office/powerpoint/2010/main" val="4032948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A1A445-4B50-40CE-9C5D-916BE8B28724}" type="slidenum">
              <a:rPr lang="en-US" smtClean="0"/>
              <a:t>40</a:t>
            </a:fld>
            <a:endParaRPr lang="en-US" dirty="0"/>
          </a:p>
        </p:txBody>
      </p:sp>
    </p:spTree>
    <p:extLst>
      <p:ext uri="{BB962C8B-B14F-4D97-AF65-F5344CB8AC3E}">
        <p14:creationId xmlns:p14="http://schemas.microsoft.com/office/powerpoint/2010/main" val="401737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They are extremely stupid and quite clumsy because the lack of barely or no brain 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These zombies are more dangerous than normal zombies because they are much smarter and clever.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This form of zombie can spread the mutation by biting its victims.  They are oblivious to most injuries and can only be stopped by destroying the brain.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3</a:t>
            </a:fld>
            <a:endParaRPr lang="en-US"/>
          </a:p>
        </p:txBody>
      </p:sp>
    </p:spTree>
    <p:extLst>
      <p:ext uri="{BB962C8B-B14F-4D97-AF65-F5344CB8AC3E}">
        <p14:creationId xmlns:p14="http://schemas.microsoft.com/office/powerpoint/2010/main" val="929069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41</a:t>
            </a:fld>
            <a:endParaRPr lang="en-US" dirty="0"/>
          </a:p>
        </p:txBody>
      </p:sp>
    </p:spTree>
    <p:extLst>
      <p:ext uri="{BB962C8B-B14F-4D97-AF65-F5344CB8AC3E}">
        <p14:creationId xmlns:p14="http://schemas.microsoft.com/office/powerpoint/2010/main" val="3056526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137BC-D104-45C2-9E42-225040609276}"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823022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43</a:t>
            </a:fld>
            <a:endParaRPr lang="en-US" dirty="0"/>
          </a:p>
        </p:txBody>
      </p:sp>
    </p:spTree>
    <p:extLst>
      <p:ext uri="{BB962C8B-B14F-4D97-AF65-F5344CB8AC3E}">
        <p14:creationId xmlns:p14="http://schemas.microsoft.com/office/powerpoint/2010/main" val="1126055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44</a:t>
            </a:fld>
            <a:endParaRPr lang="en-US" dirty="0"/>
          </a:p>
        </p:txBody>
      </p:sp>
    </p:spTree>
    <p:extLst>
      <p:ext uri="{BB962C8B-B14F-4D97-AF65-F5344CB8AC3E}">
        <p14:creationId xmlns:p14="http://schemas.microsoft.com/office/powerpoint/2010/main" val="589324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45</a:t>
            </a:fld>
            <a:endParaRPr lang="en-US" dirty="0"/>
          </a:p>
        </p:txBody>
      </p:sp>
    </p:spTree>
    <p:extLst>
      <p:ext uri="{BB962C8B-B14F-4D97-AF65-F5344CB8AC3E}">
        <p14:creationId xmlns:p14="http://schemas.microsoft.com/office/powerpoint/2010/main" val="1426210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4" name="Slide Number Placeholder 3"/>
          <p:cNvSpPr>
            <a:spLocks noGrp="1"/>
          </p:cNvSpPr>
          <p:nvPr>
            <p:ph type="sldNum" sz="quarter" idx="10"/>
          </p:nvPr>
        </p:nvSpPr>
        <p:spPr/>
        <p:txBody>
          <a:bodyPr/>
          <a:lstStyle/>
          <a:p>
            <a:fld id="{4DA1A445-4B50-40CE-9C5D-916BE8B28724}" type="slidenum">
              <a:rPr lang="en-US" smtClean="0"/>
              <a:t>46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28442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4" name="Slide Number Placeholder 3"/>
          <p:cNvSpPr>
            <a:spLocks noGrp="1"/>
          </p:cNvSpPr>
          <p:nvPr>
            <p:ph type="sldNum" sz="quarter" idx="10"/>
          </p:nvPr>
        </p:nvSpPr>
        <p:spPr/>
        <p:txBody>
          <a:bodyPr/>
          <a:lstStyle/>
          <a:p>
            <a:fld id="{4DA1A445-4B50-40CE-9C5D-916BE8B28724}" type="slidenum">
              <a:rPr lang="en-US" smtClean="0"/>
              <a:t>47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86383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4" name="Slide Number Placeholder 3"/>
          <p:cNvSpPr>
            <a:spLocks noGrp="1"/>
          </p:cNvSpPr>
          <p:nvPr>
            <p:ph type="sldNum" sz="quarter" idx="10"/>
          </p:nvPr>
        </p:nvSpPr>
        <p:spPr/>
        <p:txBody>
          <a:bodyPr/>
          <a:lstStyle/>
          <a:p>
            <a:fld id="{4DA1A445-4B50-40CE-9C5D-916BE8B28724}" type="slidenum">
              <a:rPr lang="en-US" smtClean="0"/>
              <a:t>48</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27650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137BC-D104-45C2-9E42-225040609276}"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564119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A1A445-4B50-40CE-9C5D-916BE8B28724}" type="slidenum">
              <a:rPr lang="en-US" smtClean="0"/>
              <a:t>50</a:t>
            </a:fld>
            <a:endParaRPr lang="en-US" dirty="0"/>
          </a:p>
        </p:txBody>
      </p:sp>
    </p:spTree>
    <p:extLst>
      <p:ext uri="{BB962C8B-B14F-4D97-AF65-F5344CB8AC3E}">
        <p14:creationId xmlns:p14="http://schemas.microsoft.com/office/powerpoint/2010/main" val="254318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Some of the best weapons to have are a 9mm pistol or a pump shotgun.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But another weapon to consider is the flamethrower.</a:t>
            </a:r>
            <a:r>
              <a:rPr lang="en-US" sz="1200" baseline="0" dirty="0"/>
              <a:t> </a:t>
            </a:r>
            <a:r>
              <a:rPr lang="en-US" sz="1200" dirty="0"/>
              <a:t>Most</a:t>
            </a:r>
            <a:r>
              <a:rPr lang="en-US" sz="1200" baseline="0" dirty="0"/>
              <a:t> </a:t>
            </a:r>
            <a:r>
              <a:rPr lang="en-US" sz="1200" dirty="0"/>
              <a:t>zombies are afraid of fire, but there is some drawbacks.</a:t>
            </a:r>
          </a:p>
          <a:p>
            <a:r>
              <a:rPr lang="en-US" dirty="0"/>
              <a:t>Heavy</a:t>
            </a:r>
          </a:p>
          <a:p>
            <a:r>
              <a:rPr lang="en-US" dirty="0"/>
              <a:t>Short range compared to the</a:t>
            </a:r>
            <a:r>
              <a:rPr lang="en-US" baseline="0" dirty="0"/>
              <a:t> range of a pistol or rifle</a:t>
            </a:r>
          </a:p>
          <a:p>
            <a:r>
              <a:rPr lang="en-US" baseline="0" dirty="0"/>
              <a:t>Small fuel container</a:t>
            </a:r>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4</a:t>
            </a:fld>
            <a:endParaRPr lang="en-US"/>
          </a:p>
        </p:txBody>
      </p:sp>
    </p:spTree>
    <p:extLst>
      <p:ext uri="{BB962C8B-B14F-4D97-AF65-F5344CB8AC3E}">
        <p14:creationId xmlns:p14="http://schemas.microsoft.com/office/powerpoint/2010/main" val="3358245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A1A445-4B50-40CE-9C5D-916BE8B28724}" type="slidenum">
              <a:rPr lang="en-US" smtClean="0"/>
              <a:t>51</a:t>
            </a:fld>
            <a:endParaRPr lang="en-US" dirty="0"/>
          </a:p>
        </p:txBody>
      </p:sp>
    </p:spTree>
    <p:extLst>
      <p:ext uri="{BB962C8B-B14F-4D97-AF65-F5344CB8AC3E}">
        <p14:creationId xmlns:p14="http://schemas.microsoft.com/office/powerpoint/2010/main" val="3357897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52</a:t>
            </a:fld>
            <a:endParaRPr lang="en-US" dirty="0"/>
          </a:p>
        </p:txBody>
      </p:sp>
    </p:spTree>
    <p:extLst>
      <p:ext uri="{BB962C8B-B14F-4D97-AF65-F5344CB8AC3E}">
        <p14:creationId xmlns:p14="http://schemas.microsoft.com/office/powerpoint/2010/main" val="907327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DA1A445-4B50-40CE-9C5D-916BE8B28724}" type="slidenum">
              <a:rPr lang="en-US" smtClean="0"/>
              <a:t>53</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96749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54</a:t>
            </a:fld>
            <a:endParaRPr lang="en-US" dirty="0"/>
          </a:p>
        </p:txBody>
      </p:sp>
    </p:spTree>
    <p:extLst>
      <p:ext uri="{BB962C8B-B14F-4D97-AF65-F5344CB8AC3E}">
        <p14:creationId xmlns:p14="http://schemas.microsoft.com/office/powerpoint/2010/main" val="3127465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55</a:t>
            </a:fld>
            <a:endParaRPr lang="en-US" dirty="0"/>
          </a:p>
        </p:txBody>
      </p:sp>
    </p:spTree>
    <p:extLst>
      <p:ext uri="{BB962C8B-B14F-4D97-AF65-F5344CB8AC3E}">
        <p14:creationId xmlns:p14="http://schemas.microsoft.com/office/powerpoint/2010/main" val="1100883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1A445-4B50-40CE-9C5D-916BE8B28724}" type="slidenum">
              <a:rPr lang="en-US" smtClean="0"/>
              <a:t>56</a:t>
            </a:fld>
            <a:endParaRPr lang="en-US" dirty="0"/>
          </a:p>
        </p:txBody>
      </p:sp>
    </p:spTree>
    <p:extLst>
      <p:ext uri="{BB962C8B-B14F-4D97-AF65-F5344CB8AC3E}">
        <p14:creationId xmlns:p14="http://schemas.microsoft.com/office/powerpoint/2010/main" val="351490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dirty="0"/>
          </a:p>
        </p:txBody>
      </p:sp>
    </p:spTree>
    <p:extLst>
      <p:ext uri="{BB962C8B-B14F-4D97-AF65-F5344CB8AC3E}">
        <p14:creationId xmlns:p14="http://schemas.microsoft.com/office/powerpoint/2010/main" val="1569746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lang="en-US" baseline="0" dirty="0"/>
          </a:p>
        </p:txBody>
      </p:sp>
    </p:spTree>
    <p:extLst>
      <p:ext uri="{BB962C8B-B14F-4D97-AF65-F5344CB8AC3E}">
        <p14:creationId xmlns:p14="http://schemas.microsoft.com/office/powerpoint/2010/main" val="1569746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dirty="0"/>
          </a:p>
        </p:txBody>
      </p:sp>
    </p:spTree>
    <p:extLst>
      <p:ext uri="{BB962C8B-B14F-4D97-AF65-F5344CB8AC3E}">
        <p14:creationId xmlns:p14="http://schemas.microsoft.com/office/powerpoint/2010/main" val="1393634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dirty="0"/>
          </a:p>
        </p:txBody>
      </p:sp>
    </p:spTree>
    <p:extLst>
      <p:ext uri="{BB962C8B-B14F-4D97-AF65-F5344CB8AC3E}">
        <p14:creationId xmlns:p14="http://schemas.microsoft.com/office/powerpoint/2010/main" val="283626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a:t>
            </a:r>
            <a:r>
              <a:rPr lang="en-US" baseline="0" dirty="0"/>
              <a:t> a clip of a flamethrower</a:t>
            </a:r>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5</a:t>
            </a:fld>
            <a:endParaRPr lang="en-US"/>
          </a:p>
        </p:txBody>
      </p:sp>
    </p:spTree>
    <p:extLst>
      <p:ext uri="{BB962C8B-B14F-4D97-AF65-F5344CB8AC3E}">
        <p14:creationId xmlns:p14="http://schemas.microsoft.com/office/powerpoint/2010/main" val="2201995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dirty="0"/>
          </a:p>
        </p:txBody>
      </p:sp>
    </p:spTree>
    <p:extLst>
      <p:ext uri="{BB962C8B-B14F-4D97-AF65-F5344CB8AC3E}">
        <p14:creationId xmlns:p14="http://schemas.microsoft.com/office/powerpoint/2010/main" val="3559002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dirty="0"/>
          </a:p>
        </p:txBody>
      </p:sp>
    </p:spTree>
    <p:extLst>
      <p:ext uri="{BB962C8B-B14F-4D97-AF65-F5344CB8AC3E}">
        <p14:creationId xmlns:p14="http://schemas.microsoft.com/office/powerpoint/2010/main" val="2895568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dirty="0"/>
          </a:p>
        </p:txBody>
      </p:sp>
    </p:spTree>
    <p:extLst>
      <p:ext uri="{BB962C8B-B14F-4D97-AF65-F5344CB8AC3E}">
        <p14:creationId xmlns:p14="http://schemas.microsoft.com/office/powerpoint/2010/main" val="39774674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24" tIns="46662" rIns="93324" bIns="46662">
            <a:normAutofit/>
          </a:bodyPr>
          <a:lstStyle/>
          <a:p>
            <a:endParaRPr dirty="0"/>
          </a:p>
        </p:txBody>
      </p:sp>
    </p:spTree>
    <p:extLst>
      <p:ext uri="{BB962C8B-B14F-4D97-AF65-F5344CB8AC3E}">
        <p14:creationId xmlns:p14="http://schemas.microsoft.com/office/powerpoint/2010/main" val="299930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Avoid brain spray-back by wearing goggles and covering your face with a non-porous material. Use plate mail or leather to create a bite-proof body suit.</a:t>
            </a:r>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6</a:t>
            </a:fld>
            <a:endParaRPr lang="en-US"/>
          </a:p>
        </p:txBody>
      </p:sp>
    </p:spTree>
    <p:extLst>
      <p:ext uri="{BB962C8B-B14F-4D97-AF65-F5344CB8AC3E}">
        <p14:creationId xmlns:p14="http://schemas.microsoft.com/office/powerpoint/2010/main" val="154551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gallon of water per</a:t>
            </a:r>
            <a:r>
              <a:rPr lang="en-US" baseline="0" dirty="0"/>
              <a:t> person</a:t>
            </a:r>
          </a:p>
          <a:p>
            <a:r>
              <a:rPr lang="en-US" baseline="0" dirty="0" err="1"/>
              <a:t>Suplly</a:t>
            </a:r>
            <a:r>
              <a:rPr lang="en-US" baseline="0" dirty="0"/>
              <a:t> of food</a:t>
            </a:r>
          </a:p>
          <a:p>
            <a:r>
              <a:rPr lang="en-US" baseline="0" dirty="0"/>
              <a:t>Hand crank radio</a:t>
            </a:r>
          </a:p>
          <a:p>
            <a:r>
              <a:rPr lang="en-US" baseline="0" dirty="0"/>
              <a:t>Flashlight</a:t>
            </a:r>
          </a:p>
          <a:p>
            <a:r>
              <a:rPr lang="en-US" baseline="0" dirty="0"/>
              <a:t>First aid</a:t>
            </a:r>
          </a:p>
          <a:p>
            <a:r>
              <a:rPr lang="en-US" baseline="0" dirty="0"/>
              <a:t>Map </a:t>
            </a:r>
          </a:p>
          <a:p>
            <a:r>
              <a:rPr lang="en-US" baseline="0" dirty="0"/>
              <a:t>Wrench</a:t>
            </a:r>
          </a:p>
          <a:p>
            <a:r>
              <a:rPr lang="en-US" baseline="0" dirty="0"/>
              <a:t>Whistle to signal for help if needed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keep your sanity</a:t>
            </a:r>
          </a:p>
          <a:p>
            <a:endParaRPr lang="en-US" dirty="0"/>
          </a:p>
        </p:txBody>
      </p:sp>
      <p:sp>
        <p:nvSpPr>
          <p:cNvPr id="4" name="Slide Number Placeholder 3"/>
          <p:cNvSpPr>
            <a:spLocks noGrp="1"/>
          </p:cNvSpPr>
          <p:nvPr>
            <p:ph type="sldNum" sz="quarter" idx="10"/>
          </p:nvPr>
        </p:nvSpPr>
        <p:spPr/>
        <p:txBody>
          <a:bodyPr/>
          <a:lstStyle/>
          <a:p>
            <a:fld id="{FE2BB39B-AF5A-B94F-AE43-42200340FE46}" type="slidenum">
              <a:rPr lang="en-US" smtClean="0"/>
              <a:t>8</a:t>
            </a:fld>
            <a:endParaRPr lang="en-US"/>
          </a:p>
        </p:txBody>
      </p:sp>
    </p:spTree>
    <p:extLst>
      <p:ext uri="{BB962C8B-B14F-4D97-AF65-F5344CB8AC3E}">
        <p14:creationId xmlns:p14="http://schemas.microsoft.com/office/powerpoint/2010/main" val="394999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a:t>
            </a:r>
            <a:r>
              <a:rPr lang="en-US" baseline="0" dirty="0"/>
              <a:t> no one to trust you will most likely die very quickly</a:t>
            </a:r>
          </a:p>
          <a:p>
            <a:r>
              <a:rPr lang="en-US" baseline="0" dirty="0"/>
              <a:t>One thing to always think about is who you would want to survive a z-day with. You need to pick people that you can trust your life with, and that you can depend on to keep you safe.</a:t>
            </a:r>
          </a:p>
          <a:p>
            <a:r>
              <a:rPr lang="en-US" baseline="0" dirty="0"/>
              <a:t>By picking who you would survive best with means your one step closer to living longer</a:t>
            </a:r>
          </a:p>
        </p:txBody>
      </p:sp>
      <p:sp>
        <p:nvSpPr>
          <p:cNvPr id="4" name="Slide Number Placeholder 3"/>
          <p:cNvSpPr>
            <a:spLocks noGrp="1"/>
          </p:cNvSpPr>
          <p:nvPr>
            <p:ph type="sldNum" sz="quarter" idx="10"/>
          </p:nvPr>
        </p:nvSpPr>
        <p:spPr/>
        <p:txBody>
          <a:bodyPr/>
          <a:lstStyle/>
          <a:p>
            <a:fld id="{FE2BB39B-AF5A-B94F-AE43-42200340FE46}" type="slidenum">
              <a:rPr lang="en-US" smtClean="0"/>
              <a:t>9</a:t>
            </a:fld>
            <a:endParaRPr lang="en-US"/>
          </a:p>
        </p:txBody>
      </p:sp>
    </p:spTree>
    <p:extLst>
      <p:ext uri="{BB962C8B-B14F-4D97-AF65-F5344CB8AC3E}">
        <p14:creationId xmlns:p14="http://schemas.microsoft.com/office/powerpoint/2010/main" val="406654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a:t>
            </a:r>
            <a:r>
              <a:rPr lang="en-US" baseline="0" dirty="0"/>
              <a:t> things you need to keep in mind is:</a:t>
            </a:r>
          </a:p>
          <a:p>
            <a:r>
              <a:rPr lang="en-US" baseline="0" dirty="0"/>
              <a:t>Know your classes</a:t>
            </a:r>
          </a:p>
          <a:p>
            <a:r>
              <a:rPr lang="en-US" baseline="0" dirty="0"/>
              <a:t>Weapons to survive with</a:t>
            </a:r>
          </a:p>
          <a:p>
            <a:r>
              <a:rPr lang="en-US" baseline="0" dirty="0"/>
              <a:t>Armor to keep you safe</a:t>
            </a:r>
          </a:p>
          <a:p>
            <a:r>
              <a:rPr lang="en-US" baseline="0" dirty="0"/>
              <a:t>Survival kits</a:t>
            </a:r>
          </a:p>
          <a:p>
            <a:r>
              <a:rPr lang="en-US" baseline="0" dirty="0"/>
              <a:t>And trust.</a:t>
            </a:r>
          </a:p>
        </p:txBody>
      </p:sp>
      <p:sp>
        <p:nvSpPr>
          <p:cNvPr id="4" name="Slide Number Placeholder 3"/>
          <p:cNvSpPr>
            <a:spLocks noGrp="1"/>
          </p:cNvSpPr>
          <p:nvPr>
            <p:ph type="sldNum" sz="quarter" idx="10"/>
          </p:nvPr>
        </p:nvSpPr>
        <p:spPr/>
        <p:txBody>
          <a:bodyPr/>
          <a:lstStyle/>
          <a:p>
            <a:fld id="{FE2BB39B-AF5A-B94F-AE43-42200340FE46}" type="slidenum">
              <a:rPr lang="en-US" smtClean="0"/>
              <a:t>10</a:t>
            </a:fld>
            <a:endParaRPr lang="en-US"/>
          </a:p>
        </p:txBody>
      </p:sp>
    </p:spTree>
    <p:extLst>
      <p:ext uri="{BB962C8B-B14F-4D97-AF65-F5344CB8AC3E}">
        <p14:creationId xmlns:p14="http://schemas.microsoft.com/office/powerpoint/2010/main" val="120330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6/21/2019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9"/>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0" name="Content Placeholder 2"/>
          <p:cNvSpPr>
            <a:spLocks noGrp="1"/>
          </p:cNvSpPr>
          <p:nvPr>
            <p:ph sz="half" idx="1"/>
          </p:nvPr>
        </p:nvSpPr>
        <p:spPr>
          <a:xfrm>
            <a:off x="9144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1" name="Content Placeholder 2"/>
          <p:cNvSpPr>
            <a:spLocks noGrp="1"/>
          </p:cNvSpPr>
          <p:nvPr>
            <p:ph sz="half" idx="14"/>
          </p:nvPr>
        </p:nvSpPr>
        <p:spPr>
          <a:xfrm>
            <a:off x="4645152" y="1735139"/>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1"/>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89"/>
            <a:ext cx="3566160" cy="5627499"/>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Text Placeholder 3"/>
          <p:cNvSpPr>
            <a:spLocks noGrp="1"/>
          </p:cNvSpPr>
          <p:nvPr>
            <p:ph type="body" sz="half" idx="2"/>
          </p:nvPr>
        </p:nvSpPr>
        <p:spPr>
          <a:xfrm>
            <a:off x="914398" y="2866031"/>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1"/>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3"/>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30" y="505649"/>
            <a:ext cx="3850925" cy="5516275"/>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1"/>
            <a:ext cx="3468664" cy="5124723"/>
          </a:xfrm>
          <a:solidFill>
            <a:schemeClr val="bg1">
              <a:lumMod val="85000"/>
            </a:schemeClr>
          </a:solidFill>
        </p:spPr>
        <p:txBody>
          <a:bodyPr/>
          <a:lstStyle>
            <a:lvl1pPr>
              <a:buNone/>
              <a:defRPr/>
            </a:lvl1pPr>
          </a:lstStyle>
          <a:p>
            <a:r>
              <a:rPr lang="en-US"/>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9"/>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9" y="3682580"/>
            <a:ext cx="3704109" cy="2697083"/>
          </a:xfrm>
          <a:solidFill>
            <a:schemeClr val="bg1">
              <a:lumMod val="85000"/>
            </a:schemeClr>
          </a:solidFill>
        </p:spPr>
        <p:txBody>
          <a:bodyPr/>
          <a:lstStyle>
            <a:lvl1pPr>
              <a:buNone/>
              <a:defRPr/>
            </a:lvl1pPr>
          </a:lstStyle>
          <a:p>
            <a:r>
              <a:rPr lang="en-US"/>
              <a:t>Click icon to add picture</a:t>
            </a:r>
            <a:endParaRPr/>
          </a:p>
        </p:txBody>
      </p:sp>
      <p:grpSp>
        <p:nvGrpSpPr>
          <p:cNvPr id="8" name="Group 9"/>
          <p:cNvGrpSpPr/>
          <p:nvPr/>
        </p:nvGrpSpPr>
        <p:grpSpPr>
          <a:xfrm rot="232774">
            <a:off x="169481" y="241257"/>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31" y="403037"/>
            <a:ext cx="3704109" cy="2697083"/>
          </a:xfrm>
          <a:solidFill>
            <a:schemeClr val="bg1">
              <a:lumMod val="85000"/>
            </a:schemeClr>
          </a:solidFill>
        </p:spPr>
        <p:txBody>
          <a:bodyPr/>
          <a:lstStyle>
            <a:lvl1pPr>
              <a:buNone/>
              <a:defRPr/>
            </a:lvl1pPr>
          </a:lstStyle>
          <a:p>
            <a:r>
              <a:rPr lang="en-US"/>
              <a:t>Click icon to add picture</a:t>
            </a:r>
            <a:endParaRPr/>
          </a:p>
        </p:txBody>
      </p:sp>
      <p:sp>
        <p:nvSpPr>
          <p:cNvPr id="2" name="Title 1"/>
          <p:cNvSpPr>
            <a:spLocks noGrp="1"/>
          </p:cNvSpPr>
          <p:nvPr>
            <p:ph type="title"/>
          </p:nvPr>
        </p:nvSpPr>
        <p:spPr>
          <a:xfrm>
            <a:off x="5013434" y="1524000"/>
            <a:ext cx="3566160" cy="1162051"/>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3"/>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3"/>
            <a:ext cx="7315200" cy="1162051"/>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4"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1"/>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9" y="564564"/>
            <a:ext cx="4653577" cy="3072384"/>
          </a:xfrm>
          <a:solidFill>
            <a:schemeClr val="bg1">
              <a:lumMod val="85000"/>
            </a:schemeClr>
          </a:solidFill>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3"/>
            <a:ext cx="7315200" cy="1162051"/>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3" y="304999"/>
            <a:ext cx="3598455" cy="3334235"/>
          </a:xfrm>
          <a:solidFill>
            <a:schemeClr val="bg1">
              <a:lumMod val="85000"/>
            </a:schemeClr>
          </a:solidFill>
        </p:spPr>
        <p:txBody>
          <a:bodyPr/>
          <a:lstStyle>
            <a:lvl1pPr>
              <a:buNone/>
              <a:defRPr/>
            </a:lvl1pPr>
          </a:lstStyle>
          <a:p>
            <a:r>
              <a:rPr lang="en-US"/>
              <a:t>Click icon to add picture</a:t>
            </a:r>
            <a:endParaRPr/>
          </a:p>
        </p:txBody>
      </p:sp>
      <p:grpSp>
        <p:nvGrpSpPr>
          <p:cNvPr id="8" name="Group 9"/>
          <p:cNvGrpSpPr/>
          <p:nvPr/>
        </p:nvGrpSpPr>
        <p:grpSpPr>
          <a:xfrm rot="360000">
            <a:off x="4165481"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Click icon to add picture</a:t>
            </a:r>
            <a:endParaRPr/>
          </a:p>
        </p:txBody>
      </p:sp>
      <p:sp>
        <p:nvSpPr>
          <p:cNvPr id="4" name="Text Placeholder 3"/>
          <p:cNvSpPr>
            <a:spLocks noGrp="1"/>
          </p:cNvSpPr>
          <p:nvPr>
            <p:ph type="body" sz="half" idx="2"/>
          </p:nvPr>
        </p:nvSpPr>
        <p:spPr>
          <a:xfrm>
            <a:off x="914400" y="4926107"/>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4"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0756" y="495300"/>
            <a:ext cx="83820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609600" y="1733550"/>
            <a:ext cx="8077200" cy="4114800"/>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19940004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Rectangle 8"/>
          <p:cNvSpPr/>
          <p:nvPr userDrawn="1"/>
        </p:nvSpPr>
        <p:spPr>
          <a:xfrm>
            <a:off x="8887693" y="344788"/>
            <a:ext cx="256307" cy="668517"/>
          </a:xfrm>
          <a:prstGeom prst="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V="1">
            <a:off x="3583172" y="353662"/>
            <a:ext cx="5233271" cy="663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5E5DF047-6A47-490B-BA0A-24199AE94AE5}"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914400" y="1614060"/>
            <a:ext cx="7333673" cy="4546595"/>
          </a:xfrm>
          <a:prstGeom prst="rect">
            <a:avLst/>
          </a:prstGeom>
        </p:spPr>
        <p:txBody>
          <a:bodyPr/>
          <a:lstStyle/>
          <a:p>
            <a:endParaRPr lang="en-US" dirty="0"/>
          </a:p>
        </p:txBody>
      </p:sp>
      <p:sp>
        <p:nvSpPr>
          <p:cNvPr id="10" name="Title 1"/>
          <p:cNvSpPr>
            <a:spLocks noGrp="1"/>
          </p:cNvSpPr>
          <p:nvPr>
            <p:ph type="title" hasCustomPrompt="1"/>
          </p:nvPr>
        </p:nvSpPr>
        <p:spPr>
          <a:xfrm>
            <a:off x="3500583" y="406263"/>
            <a:ext cx="5244224" cy="571500"/>
          </a:xfrm>
        </p:spPr>
        <p:txBody>
          <a:bodyPr/>
          <a:lstStyle>
            <a:lvl1pPr>
              <a:defRPr>
                <a:latin typeface="Century Gothic" panose="020B0502020202020204" pitchFamily="34" charset="0"/>
              </a:defRPr>
            </a:lvl1pPr>
          </a:lstStyle>
          <a:p>
            <a:r>
              <a:rPr lang="en-US" dirty="0"/>
              <a:t>CLICK TO EDIT MASTER TITLE STYLE</a:t>
            </a:r>
          </a:p>
        </p:txBody>
      </p:sp>
      <p:sp>
        <p:nvSpPr>
          <p:cNvPr id="12" name="Footer Placeholder 6"/>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lvl1pPr algn="ctr">
              <a:defRPr sz="900">
                <a:solidFill>
                  <a:schemeClr val="tx1"/>
                </a:solidFill>
                <a:latin typeface="Century Gothic" panose="020B0502020202020204" pitchFamily="34" charset="0"/>
              </a:defRPr>
            </a:lvl1pPr>
          </a:lstStyle>
          <a:p>
            <a:r>
              <a:rPr lang="en-US" dirty="0"/>
              <a:t>V.1</a:t>
            </a:r>
          </a:p>
        </p:txBody>
      </p:sp>
    </p:spTree>
    <p:extLst>
      <p:ext uri="{BB962C8B-B14F-4D97-AF65-F5344CB8AC3E}">
        <p14:creationId xmlns:p14="http://schemas.microsoft.com/office/powerpoint/2010/main" val="161734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Rectangle 7"/>
          <p:cNvSpPr/>
          <p:nvPr userDrawn="1"/>
        </p:nvSpPr>
        <p:spPr>
          <a:xfrm>
            <a:off x="8887693" y="344788"/>
            <a:ext cx="256307" cy="668517"/>
          </a:xfrm>
          <a:prstGeom prst="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flipV="1">
            <a:off x="3583172" y="353662"/>
            <a:ext cx="5233271" cy="663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5E5DF047-6A47-490B-BA0A-24199AE94AE5}" type="slidenum">
              <a:rPr lang="en-US" smtClean="0">
                <a:solidFill>
                  <a:prstClr val="white"/>
                </a:solidFill>
              </a:rPr>
              <a:pPr/>
              <a:t>‹#›</a:t>
            </a:fld>
            <a:endParaRPr lang="en-US" dirty="0">
              <a:solidFill>
                <a:prstClr val="white"/>
              </a:solidFill>
            </a:endParaRPr>
          </a:p>
        </p:txBody>
      </p:sp>
      <p:sp>
        <p:nvSpPr>
          <p:cNvPr id="9" name="Title 1"/>
          <p:cNvSpPr>
            <a:spLocks noGrp="1"/>
          </p:cNvSpPr>
          <p:nvPr>
            <p:ph type="title" hasCustomPrompt="1"/>
          </p:nvPr>
        </p:nvSpPr>
        <p:spPr>
          <a:xfrm>
            <a:off x="3583171" y="415513"/>
            <a:ext cx="5161635" cy="571500"/>
          </a:xfrm>
        </p:spPr>
        <p:txBody>
          <a:bodyPr/>
          <a:lstStyle>
            <a:lvl1pPr>
              <a:defRPr>
                <a:latin typeface="Century Gothic" panose="020B0502020202020204" pitchFamily="34" charset="0"/>
              </a:defRPr>
            </a:lvl1pPr>
          </a:lstStyle>
          <a:p>
            <a:r>
              <a:rPr lang="en-US" dirty="0"/>
              <a:t>CLICK TO EDIT MASTER TITLE STYLE</a:t>
            </a:r>
          </a:p>
        </p:txBody>
      </p:sp>
      <p:sp>
        <p:nvSpPr>
          <p:cNvPr id="7" name="Footer Placeholder 6"/>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lvl1pPr algn="ctr">
              <a:defRPr sz="900">
                <a:solidFill>
                  <a:schemeClr val="tx1"/>
                </a:solidFill>
                <a:latin typeface="Century Gothic" panose="020B0502020202020204" pitchFamily="34" charset="0"/>
              </a:defRPr>
            </a:lvl1pPr>
          </a:lstStyle>
          <a:p>
            <a:r>
              <a:rPr lang="en-US" dirty="0"/>
              <a:t>V.1</a:t>
            </a:r>
          </a:p>
        </p:txBody>
      </p:sp>
    </p:spTree>
    <p:extLst>
      <p:ext uri="{BB962C8B-B14F-4D97-AF65-F5344CB8AC3E}">
        <p14:creationId xmlns:p14="http://schemas.microsoft.com/office/powerpoint/2010/main" val="36978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7" name="Rectangle 6"/>
          <p:cNvSpPr/>
          <p:nvPr userDrawn="1"/>
        </p:nvSpPr>
        <p:spPr>
          <a:xfrm>
            <a:off x="8887693" y="344788"/>
            <a:ext cx="256307" cy="668517"/>
          </a:xfrm>
          <a:prstGeom prst="rect">
            <a:avLst/>
          </a:prstGeom>
          <a:solidFill>
            <a:srgbClr val="FF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flipV="1">
            <a:off x="3583172" y="353662"/>
            <a:ext cx="5233271" cy="663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E5DF047-6A47-490B-BA0A-24199AE94AE5}" type="slidenum">
              <a:rPr lang="en-US" smtClean="0"/>
              <a:pPr/>
              <a:t>‹#›</a:t>
            </a:fld>
            <a:endParaRPr lang="en-US" dirty="0"/>
          </a:p>
        </p:txBody>
      </p:sp>
      <p:sp>
        <p:nvSpPr>
          <p:cNvPr id="3" name="Title 1"/>
          <p:cNvSpPr>
            <a:spLocks noGrp="1"/>
          </p:cNvSpPr>
          <p:nvPr>
            <p:ph type="title"/>
          </p:nvPr>
        </p:nvSpPr>
        <p:spPr>
          <a:xfrm>
            <a:off x="3657599" y="344783"/>
            <a:ext cx="5158843" cy="663425"/>
          </a:xfrm>
        </p:spPr>
        <p:txBody>
          <a:bodyPr/>
          <a:lstStyle/>
          <a:p>
            <a:r>
              <a:rPr lang="en-US" dirty="0"/>
              <a:t>Click to edit Master title style</a:t>
            </a:r>
          </a:p>
        </p:txBody>
      </p:sp>
      <p:sp>
        <p:nvSpPr>
          <p:cNvPr id="9" name="Footer Placeholder 6"/>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lvl1pPr algn="ctr">
              <a:defRPr sz="900">
                <a:solidFill>
                  <a:schemeClr val="tx1"/>
                </a:solidFill>
                <a:latin typeface="Century Gothic" panose="020B0502020202020204" pitchFamily="34" charset="0"/>
              </a:defRPr>
            </a:lvl1pPr>
          </a:lstStyle>
          <a:p>
            <a:r>
              <a:rPr lang="en-US" dirty="0"/>
              <a:t>V.1</a:t>
            </a:r>
          </a:p>
        </p:txBody>
      </p:sp>
    </p:spTree>
    <p:extLst>
      <p:ext uri="{BB962C8B-B14F-4D97-AF65-F5344CB8AC3E}">
        <p14:creationId xmlns:p14="http://schemas.microsoft.com/office/powerpoint/2010/main" val="353135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344786"/>
            <a:ext cx="256307" cy="668517"/>
          </a:xfrm>
          <a:prstGeom prst="rect">
            <a:avLst/>
          </a:prstGeom>
          <a:solidFill>
            <a:srgbClr val="F9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306508"/>
            <a:ext cx="8229600" cy="4863473"/>
          </a:xfrm>
          <a:prstGeom prst="rect">
            <a:avLst/>
          </a:prstGeom>
        </p:spPr>
        <p:txBody>
          <a:bodyPr/>
          <a:lstStyle>
            <a:lvl1pPr>
              <a:defRPr sz="2800"/>
            </a:lvl1pPr>
            <a:lvl2pPr>
              <a:defRPr sz="2400"/>
            </a:lvl2pPr>
            <a:lvl3pPr marL="623872" indent="-22542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E5DF047-6A47-490B-BA0A-24199AE94AE5}"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hasCustomPrompt="1"/>
          </p:nvPr>
        </p:nvSpPr>
        <p:spPr>
          <a:xfrm>
            <a:off x="379053" y="421219"/>
            <a:ext cx="4654583" cy="526312"/>
          </a:xfrm>
        </p:spPr>
        <p:txBody>
          <a:bodyPr>
            <a:noAutofit/>
          </a:bodyPr>
          <a:lstStyle>
            <a:lvl1pPr algn="l">
              <a:defRPr sz="2800">
                <a:latin typeface="Century Gothic" panose="020B0502020202020204" pitchFamily="34" charset="0"/>
              </a:defRPr>
            </a:lvl1pPr>
          </a:lstStyle>
          <a:p>
            <a:r>
              <a:rPr lang="en-US" dirty="0"/>
              <a:t>CLICK TO EDIT MASTER TITLE STYLE</a:t>
            </a:r>
          </a:p>
        </p:txBody>
      </p:sp>
      <p:sp>
        <p:nvSpPr>
          <p:cNvPr id="9" name="Rectangle 8"/>
          <p:cNvSpPr/>
          <p:nvPr userDrawn="1"/>
        </p:nvSpPr>
        <p:spPr>
          <a:xfrm flipV="1">
            <a:off x="351686" y="353662"/>
            <a:ext cx="5233271" cy="663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6"/>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lvl1pPr algn="ctr">
              <a:defRPr sz="900">
                <a:solidFill>
                  <a:schemeClr val="tx1"/>
                </a:solidFill>
                <a:latin typeface="Century Gothic" panose="020B0502020202020204" pitchFamily="34" charset="0"/>
              </a:defRPr>
            </a:lvl1pPr>
          </a:lstStyle>
          <a:p>
            <a:r>
              <a:rPr lang="en-US" dirty="0"/>
              <a:t>V.1</a:t>
            </a:r>
          </a:p>
        </p:txBody>
      </p:sp>
    </p:spTree>
    <p:extLst>
      <p:ext uri="{BB962C8B-B14F-4D97-AF65-F5344CB8AC3E}">
        <p14:creationId xmlns:p14="http://schemas.microsoft.com/office/powerpoint/2010/main" val="728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Rectangle 5"/>
          <p:cNvSpPr/>
          <p:nvPr userDrawn="1"/>
        </p:nvSpPr>
        <p:spPr>
          <a:xfrm flipV="1">
            <a:off x="3583172" y="353662"/>
            <a:ext cx="5233271" cy="663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887693" y="344788"/>
            <a:ext cx="256307" cy="668517"/>
          </a:xfrm>
          <a:prstGeom prst="rect">
            <a:avLst/>
          </a:prstGeom>
          <a:solidFill>
            <a:srgbClr val="9F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5E5DF047-6A47-490B-BA0A-24199AE94AE5}" type="slidenum">
              <a:rPr lang="en-US" smtClean="0"/>
              <a:pPr/>
              <a:t>‹#›</a:t>
            </a:fld>
            <a:endParaRPr lang="en-US" dirty="0"/>
          </a:p>
        </p:txBody>
      </p:sp>
      <p:sp>
        <p:nvSpPr>
          <p:cNvPr id="8" name="Title 1"/>
          <p:cNvSpPr>
            <a:spLocks noGrp="1"/>
          </p:cNvSpPr>
          <p:nvPr>
            <p:ph type="title" hasCustomPrompt="1"/>
          </p:nvPr>
        </p:nvSpPr>
        <p:spPr>
          <a:xfrm>
            <a:off x="1531088" y="682135"/>
            <a:ext cx="7285356" cy="663522"/>
          </a:xfrm>
        </p:spPr>
        <p:txBody>
          <a:bodyPr/>
          <a:lstStyle>
            <a:lvl1pPr algn="ctr">
              <a:defRPr>
                <a:latin typeface="Century Gothic" panose="020B0502020202020204" pitchFamily="34" charset="0"/>
              </a:defRPr>
            </a:lvl1pPr>
          </a:lstStyle>
          <a:p>
            <a:r>
              <a:rPr lang="en-US" dirty="0"/>
              <a:t>CLICK TO EDIT MASTER TITLE STYLE</a:t>
            </a:r>
          </a:p>
        </p:txBody>
      </p:sp>
      <p:sp>
        <p:nvSpPr>
          <p:cNvPr id="10" name="Footer Placeholder 6"/>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lvl1pPr algn="ctr">
              <a:defRPr sz="900">
                <a:solidFill>
                  <a:schemeClr val="tx1"/>
                </a:solidFill>
                <a:latin typeface="Century Gothic" panose="020B0502020202020204" pitchFamily="34" charset="0"/>
              </a:defRPr>
            </a:lvl1pPr>
          </a:lstStyle>
          <a:p>
            <a:r>
              <a:rPr lang="en-US" dirty="0"/>
              <a:t>V.1</a:t>
            </a:r>
          </a:p>
        </p:txBody>
      </p:sp>
    </p:spTree>
    <p:extLst>
      <p:ext uri="{BB962C8B-B14F-4D97-AF65-F5344CB8AC3E}">
        <p14:creationId xmlns:p14="http://schemas.microsoft.com/office/powerpoint/2010/main" val="4782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dirty="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dirty="0"/>
              <a:t>Click to edit Master title style</a:t>
            </a:r>
            <a:endParaRPr dirty="0"/>
          </a:p>
        </p:txBody>
      </p:sp>
      <p:sp>
        <p:nvSpPr>
          <p:cNvPr id="3" name="Subtitle 2"/>
          <p:cNvSpPr>
            <a:spLocks noGrp="1"/>
          </p:cNvSpPr>
          <p:nvPr>
            <p:ph type="subTitle" idx="1"/>
          </p:nvPr>
        </p:nvSpPr>
        <p:spPr>
          <a:xfrm>
            <a:off x="3960813" y="5056909"/>
            <a:ext cx="4724400" cy="1156587"/>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457200" y="6298744"/>
            <a:ext cx="1981200" cy="273051"/>
          </a:xfrm>
        </p:spPr>
        <p:txBody>
          <a:bodyPr/>
          <a:lstStyle>
            <a:lvl1pPr algn="l">
              <a:defRPr sz="1100">
                <a:latin typeface="Rockwell" pitchFamily="18" charset="0"/>
              </a:defRPr>
            </a:lvl1pPr>
          </a:lstStyle>
          <a:p>
            <a:fld id="{2DF66AD8-BC4A-4004-9882-414398D930CA}" type="datetimeFigureOut">
              <a:rPr lang="en-US" smtClean="0"/>
              <a:t>6/21/2019</a:t>
            </a:fld>
            <a:endParaRPr lang="en-US"/>
          </a:p>
        </p:txBody>
      </p:sp>
      <p:sp>
        <p:nvSpPr>
          <p:cNvPr id="5" name="Footer Placeholder 4"/>
          <p:cNvSpPr>
            <a:spLocks noGrp="1"/>
          </p:cNvSpPr>
          <p:nvPr>
            <p:ph type="ftr" sz="quarter" idx="11"/>
          </p:nvPr>
        </p:nvSpPr>
        <p:spPr>
          <a:xfrm>
            <a:off x="3962400" y="6298744"/>
            <a:ext cx="3810000" cy="273051"/>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3"/>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1"/>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dirty="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5"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9"/>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1"/>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4"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9" y="632632"/>
            <a:ext cx="5009597" cy="3255264"/>
          </a:xfrm>
          <a:solidFill>
            <a:schemeClr val="bg1">
              <a:lumMod val="85000"/>
            </a:schemeClr>
          </a:solidFill>
        </p:spPr>
        <p:txBody>
          <a:bodyPr/>
          <a:lstStyle>
            <a:lvl1pPr>
              <a:buNone/>
              <a:defRPr/>
            </a:lvl1pPr>
          </a:lstStyle>
          <a:p>
            <a:r>
              <a:rPr lang="en-US"/>
              <a:t>Click icon to add picture</a:t>
            </a:r>
            <a:endParaRPr/>
          </a:p>
        </p:txBody>
      </p:sp>
      <p:sp>
        <p:nvSpPr>
          <p:cNvPr id="4" name="Text Placeholder 3"/>
          <p:cNvSpPr>
            <a:spLocks noGrp="1"/>
          </p:cNvSpPr>
          <p:nvPr>
            <p:ph type="body" sz="half" idx="2"/>
          </p:nvPr>
        </p:nvSpPr>
        <p:spPr>
          <a:xfrm>
            <a:off x="3158117" y="5230907"/>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Content Placeholder 3"/>
          <p:cNvSpPr>
            <a:spLocks noGrp="1"/>
          </p:cNvSpPr>
          <p:nvPr>
            <p:ph sz="half" idx="2"/>
          </p:nvPr>
        </p:nvSpPr>
        <p:spPr>
          <a:xfrm>
            <a:off x="4648200" y="1735139"/>
            <a:ext cx="3566160" cy="405606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7"/>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6"/>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Text Placeholder 4"/>
          <p:cNvSpPr>
            <a:spLocks noGrp="1"/>
          </p:cNvSpPr>
          <p:nvPr>
            <p:ph type="body" sz="quarter" idx="3"/>
          </p:nvPr>
        </p:nvSpPr>
        <p:spPr>
          <a:xfrm>
            <a:off x="4930247" y="1419367"/>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6"/>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41" y="1897041"/>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2" y="1897041"/>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41" y="1897041"/>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2" y="1897041"/>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9.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2" y="503237"/>
            <a:ext cx="7313613" cy="868363"/>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2" y="1735138"/>
            <a:ext cx="7313613" cy="40560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4" name="Date Placeholder 3"/>
          <p:cNvSpPr>
            <a:spLocks noGrp="1"/>
          </p:cNvSpPr>
          <p:nvPr>
            <p:ph type="dt" sz="half" idx="2"/>
          </p:nvPr>
        </p:nvSpPr>
        <p:spPr>
          <a:xfrm>
            <a:off x="7663438" y="6314462"/>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6/21/2019</a:t>
            </a:fld>
            <a:endParaRPr lang="en-US"/>
          </a:p>
        </p:txBody>
      </p:sp>
      <p:sp>
        <p:nvSpPr>
          <p:cNvPr id="5" name="Footer Placeholder 4"/>
          <p:cNvSpPr>
            <a:spLocks noGrp="1"/>
          </p:cNvSpPr>
          <p:nvPr>
            <p:ph type="ftr" sz="quarter" idx="3"/>
          </p:nvPr>
        </p:nvSpPr>
        <p:spPr>
          <a:xfrm>
            <a:off x="3942609" y="6305798"/>
            <a:ext cx="3717967" cy="25927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9"/>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0"/>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31"/>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31"/>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31"/>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9"/>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31"/>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9"/>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30"/>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source=images&amp;cd=&amp;cad=rja&amp;docid=MmJ9rUYkCWQBjM&amp;tbnid=cSTiBGQeB3vxRM:&amp;ved=0CAgQjRwwAA&amp;url=http://chemm.nlm.nih.gov/startadult.htm&amp;ei=Kgi6Uf7VGejV0QGpioHYDA&amp;psig=AFQjCNHsE9Dd4uHQ9k1pCT_kIWVcyi5XVw&amp;ust=1371232682451308"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s://youtu.be/BmzSEYNTkHA"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88843"/>
            <a:ext cx="9144000" cy="2044631"/>
          </a:xfrm>
        </p:spPr>
        <p:txBody>
          <a:bodyPr/>
          <a:lstStyle/>
          <a:p>
            <a:pPr eaLnBrk="1" hangingPunct="1"/>
            <a:endParaRPr lang="en-US" altLang="en-US" sz="4800" dirty="0"/>
          </a:p>
        </p:txBody>
      </p:sp>
      <p:pic>
        <p:nvPicPr>
          <p:cNvPr id="5123" name="Picture 3" descr="Medical Reserve Corp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635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sp>
        <p:nvSpPr>
          <p:cNvPr id="3" name="Content Placeholder 2"/>
          <p:cNvSpPr>
            <a:spLocks noGrp="1"/>
          </p:cNvSpPr>
          <p:nvPr>
            <p:ph idx="1"/>
          </p:nvPr>
        </p:nvSpPr>
        <p:spPr/>
        <p:txBody>
          <a:bodyPr>
            <a:noAutofit/>
          </a:bodyPr>
          <a:lstStyle/>
          <a:p>
            <a:pPr>
              <a:buFont typeface="+mj-lt"/>
              <a:buAutoNum type="arabicPeriod"/>
            </a:pPr>
            <a:r>
              <a:rPr lang="en-US" sz="3200" b="1" dirty="0"/>
              <a:t>Keep yourself safe</a:t>
            </a:r>
          </a:p>
          <a:p>
            <a:pPr>
              <a:buFont typeface="+mj-lt"/>
              <a:buAutoNum type="arabicPeriod"/>
            </a:pPr>
            <a:r>
              <a:rPr lang="en-US" sz="3200" b="1" dirty="0"/>
              <a:t>Marshmallow guns</a:t>
            </a:r>
          </a:p>
          <a:p>
            <a:pPr>
              <a:buFont typeface="+mj-lt"/>
              <a:buAutoNum type="arabicPeriod"/>
            </a:pPr>
            <a:r>
              <a:rPr lang="en-US" sz="3200" b="1" dirty="0"/>
              <a:t>Armor</a:t>
            </a:r>
          </a:p>
          <a:p>
            <a:pPr>
              <a:buFont typeface="+mj-lt"/>
              <a:buAutoNum type="arabicPeriod"/>
            </a:pPr>
            <a:r>
              <a:rPr lang="en-US" sz="3200" b="1" dirty="0"/>
              <a:t>Secure your home</a:t>
            </a:r>
          </a:p>
          <a:p>
            <a:pPr>
              <a:buFont typeface="+mj-lt"/>
              <a:buAutoNum type="arabicPeriod"/>
            </a:pPr>
            <a:r>
              <a:rPr lang="en-US" sz="3200" b="1" dirty="0"/>
              <a:t>Prepared survival kits</a:t>
            </a:r>
          </a:p>
          <a:p>
            <a:pPr>
              <a:buFont typeface="+mj-lt"/>
              <a:buAutoNum type="arabicPeriod"/>
            </a:pPr>
            <a:r>
              <a:rPr lang="en-US" sz="3200" b="1" dirty="0"/>
              <a:t>How to save people</a:t>
            </a:r>
          </a:p>
        </p:txBody>
      </p:sp>
      <p:pic>
        <p:nvPicPr>
          <p:cNvPr id="4" name="Picture 3"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1486435"/>
            <a:ext cx="826870" cy="826870"/>
          </a:xfrm>
          <a:prstGeom prst="rect">
            <a:avLst/>
          </a:prstGeom>
        </p:spPr>
      </p:pic>
      <p:pic>
        <p:nvPicPr>
          <p:cNvPr id="6" name="Picture 5"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4515061"/>
            <a:ext cx="826870" cy="826870"/>
          </a:xfrm>
          <a:prstGeom prst="rect">
            <a:avLst/>
          </a:prstGeom>
        </p:spPr>
      </p:pic>
      <p:pic>
        <p:nvPicPr>
          <p:cNvPr id="7" name="Picture 6"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3805095"/>
            <a:ext cx="826870" cy="826870"/>
          </a:xfrm>
          <a:prstGeom prst="rect">
            <a:avLst/>
          </a:prstGeom>
        </p:spPr>
      </p:pic>
      <p:pic>
        <p:nvPicPr>
          <p:cNvPr id="8" name="Picture 7"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2290275"/>
            <a:ext cx="826870" cy="826870"/>
          </a:xfrm>
          <a:prstGeom prst="rect">
            <a:avLst/>
          </a:prstGeom>
        </p:spPr>
      </p:pic>
      <p:pic>
        <p:nvPicPr>
          <p:cNvPr id="9" name="Picture 8"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3047818"/>
            <a:ext cx="826870" cy="826870"/>
          </a:xfrm>
          <a:prstGeom prst="rect">
            <a:avLst/>
          </a:prstGeom>
        </p:spPr>
      </p:pic>
      <p:pic>
        <p:nvPicPr>
          <p:cNvPr id="10" name="Picture 9" descr="imag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7841" y="5253381"/>
            <a:ext cx="826870" cy="826870"/>
          </a:xfrm>
          <a:prstGeom prst="rect">
            <a:avLst/>
          </a:prstGeom>
        </p:spPr>
      </p:pic>
    </p:spTree>
    <p:extLst>
      <p:ext uri="{BB962C8B-B14F-4D97-AF65-F5344CB8AC3E}">
        <p14:creationId xmlns:p14="http://schemas.microsoft.com/office/powerpoint/2010/main" val="363883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field triage?</a:t>
            </a:r>
          </a:p>
        </p:txBody>
      </p:sp>
      <p:sp>
        <p:nvSpPr>
          <p:cNvPr id="3" name="Content Placeholder 2"/>
          <p:cNvSpPr>
            <a:spLocks noGrp="1"/>
          </p:cNvSpPr>
          <p:nvPr>
            <p:ph idx="1"/>
          </p:nvPr>
        </p:nvSpPr>
        <p:spPr>
          <a:xfrm>
            <a:off x="1355899" y="1417086"/>
            <a:ext cx="7241449" cy="4685540"/>
          </a:xfrm>
        </p:spPr>
        <p:txBody>
          <a:bodyPr>
            <a:normAutofit/>
          </a:bodyPr>
          <a:lstStyle/>
          <a:p>
            <a:pPr marL="0" indent="0">
              <a:buNone/>
            </a:pPr>
            <a:endParaRPr lang="en-US" dirty="0"/>
          </a:p>
          <a:p>
            <a:pPr marL="0" indent="0">
              <a:buNone/>
            </a:pPr>
            <a:r>
              <a:rPr lang="en-US" sz="2800" b="1" dirty="0"/>
              <a:t>Incidents which produce multiple human casualties are somewhat rare but do occur and must be planned for. A multiple or mass casualty incident can be defined as any incident in which more casualties are present than an initial response assignment can reasonably handle. </a:t>
            </a:r>
          </a:p>
          <a:p>
            <a:pPr marL="0" indent="0">
              <a:buNone/>
            </a:pPr>
            <a:r>
              <a:rPr lang="en-US" sz="2800" b="1" dirty="0"/>
              <a:t>We will need your help!</a:t>
            </a:r>
          </a:p>
          <a:p>
            <a:pPr marL="0" indent="0">
              <a:buNone/>
            </a:pPr>
            <a:endParaRPr lang="en-US" dirty="0"/>
          </a:p>
        </p:txBody>
      </p:sp>
    </p:spTree>
    <p:extLst>
      <p:ext uri="{BB962C8B-B14F-4D97-AF65-F5344CB8AC3E}">
        <p14:creationId xmlns:p14="http://schemas.microsoft.com/office/powerpoint/2010/main" val="338979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4"/>
          <p:cNvSpPr>
            <a:spLocks noChangeArrowheads="1"/>
          </p:cNvSpPr>
          <p:nvPr/>
        </p:nvSpPr>
        <p:spPr bwMode="auto">
          <a:xfrm>
            <a:off x="1219202" y="4345734"/>
            <a:ext cx="7683742" cy="155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lnSpc>
                <a:spcPct val="90000"/>
              </a:lnSpc>
              <a:buClr>
                <a:srgbClr val="D16349"/>
              </a:buClr>
              <a:buFont typeface="Arial" pitchFamily="34" charset="0"/>
              <a:buNone/>
            </a:pPr>
            <a:r>
              <a:rPr lang="en-US" sz="6300" b="1" i="1" u="sng" dirty="0">
                <a:solidFill>
                  <a:srgbClr val="CC0000"/>
                </a:solidFill>
                <a:effectLst>
                  <a:outerShdw blurRad="38100" dist="38100" dir="2700000" algn="tl">
                    <a:srgbClr val="000000"/>
                  </a:outerShdw>
                </a:effectLst>
              </a:rPr>
              <a:t>S</a:t>
            </a:r>
            <a:r>
              <a:rPr lang="en-US" sz="3200" dirty="0">
                <a:solidFill>
                  <a:srgbClr val="CC0000"/>
                </a:solidFill>
              </a:rPr>
              <a:t>imple </a:t>
            </a:r>
            <a:r>
              <a:rPr lang="en-US" sz="6300" b="1" i="1" u="sng" dirty="0">
                <a:solidFill>
                  <a:srgbClr val="CC0000"/>
                </a:solidFill>
                <a:effectLst>
                  <a:outerShdw blurRad="38100" dist="38100" dir="2700000" algn="tl">
                    <a:srgbClr val="000000"/>
                  </a:outerShdw>
                </a:effectLst>
              </a:rPr>
              <a:t>T</a:t>
            </a:r>
            <a:r>
              <a:rPr lang="en-US" sz="3200" dirty="0">
                <a:solidFill>
                  <a:srgbClr val="CC0000"/>
                </a:solidFill>
              </a:rPr>
              <a:t>riage </a:t>
            </a:r>
            <a:r>
              <a:rPr lang="en-US" sz="6300" b="1" i="1" u="sng" dirty="0">
                <a:solidFill>
                  <a:srgbClr val="CC0000"/>
                </a:solidFill>
                <a:effectLst>
                  <a:outerShdw blurRad="38100" dist="38100" dir="2700000" algn="tl">
                    <a:srgbClr val="000000"/>
                  </a:outerShdw>
                </a:effectLst>
              </a:rPr>
              <a:t>A</a:t>
            </a:r>
            <a:r>
              <a:rPr lang="en-US" sz="3200" dirty="0">
                <a:solidFill>
                  <a:srgbClr val="CC0000"/>
                </a:solidFill>
              </a:rPr>
              <a:t>nd </a:t>
            </a:r>
            <a:r>
              <a:rPr lang="en-US" sz="6300" b="1" i="1" u="sng" dirty="0">
                <a:solidFill>
                  <a:srgbClr val="CC0000"/>
                </a:solidFill>
                <a:effectLst>
                  <a:outerShdw blurRad="38100" dist="38100" dir="2700000" algn="tl">
                    <a:srgbClr val="000000"/>
                  </a:outerShdw>
                </a:effectLst>
              </a:rPr>
              <a:t>R</a:t>
            </a:r>
            <a:r>
              <a:rPr lang="en-US" sz="3200" dirty="0">
                <a:solidFill>
                  <a:srgbClr val="CC0000"/>
                </a:solidFill>
              </a:rPr>
              <a:t>apid </a:t>
            </a:r>
            <a:r>
              <a:rPr lang="en-US" sz="6300" b="1" i="1" u="sng" dirty="0">
                <a:solidFill>
                  <a:srgbClr val="CC0000"/>
                </a:solidFill>
                <a:effectLst>
                  <a:outerShdw blurRad="38100" dist="38100" dir="2700000" algn="tl">
                    <a:srgbClr val="000000"/>
                  </a:outerShdw>
                </a:effectLst>
              </a:rPr>
              <a:t>T</a:t>
            </a:r>
            <a:r>
              <a:rPr lang="en-US" sz="3200" dirty="0">
                <a:solidFill>
                  <a:srgbClr val="CC0000"/>
                </a:solidFill>
              </a:rPr>
              <a:t>reatment</a:t>
            </a:r>
          </a:p>
        </p:txBody>
      </p:sp>
      <p:sp>
        <p:nvSpPr>
          <p:cNvPr id="458754" name="Rectangle 5"/>
          <p:cNvSpPr>
            <a:spLocks noChangeArrowheads="1"/>
          </p:cNvSpPr>
          <p:nvPr/>
        </p:nvSpPr>
        <p:spPr bwMode="auto">
          <a:xfrm>
            <a:off x="4114800" y="4056063"/>
            <a:ext cx="46259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1" hangingPunct="1">
              <a:spcBef>
                <a:spcPct val="0"/>
              </a:spcBef>
              <a:buClrTx/>
              <a:buFontTx/>
              <a:buNone/>
            </a:pPr>
            <a:endParaRPr lang="en-US" sz="4600" b="1" i="1">
              <a:solidFill>
                <a:srgbClr val="000000"/>
              </a:solidFill>
            </a:endParaRPr>
          </a:p>
        </p:txBody>
      </p:sp>
      <p:sp>
        <p:nvSpPr>
          <p:cNvPr id="458755" name="Text Box 6"/>
          <p:cNvSpPr txBox="1">
            <a:spLocks noChangeArrowheads="1"/>
          </p:cNvSpPr>
          <p:nvPr/>
        </p:nvSpPr>
        <p:spPr bwMode="auto">
          <a:xfrm>
            <a:off x="0" y="950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spcBef>
                <a:spcPts val="0"/>
              </a:spcBef>
              <a:buClrTx/>
              <a:buFontTx/>
              <a:buNone/>
            </a:pPr>
            <a:r>
              <a:rPr lang="en-US" sz="3600" b="1" dirty="0">
                <a:solidFill>
                  <a:srgbClr val="3D4151"/>
                </a:solidFill>
              </a:rPr>
              <a:t>Triage: A rapid approach to prioritizing </a:t>
            </a:r>
          </a:p>
          <a:p>
            <a:pPr algn="ctr" defTabSz="914400" eaLnBrk="1" hangingPunct="1">
              <a:spcBef>
                <a:spcPts val="0"/>
              </a:spcBef>
              <a:buClrTx/>
              <a:buFontTx/>
              <a:buNone/>
            </a:pPr>
            <a:r>
              <a:rPr lang="en-US" sz="3600" b="1" dirty="0">
                <a:solidFill>
                  <a:srgbClr val="3D4151"/>
                </a:solidFill>
              </a:rPr>
              <a:t>     a large number of patients</a:t>
            </a:r>
            <a:endParaRPr lang="en-US" sz="3200" b="1" dirty="0">
              <a:solidFill>
                <a:srgbClr val="3D4151"/>
              </a:solidFill>
            </a:endParaRPr>
          </a:p>
        </p:txBody>
      </p:sp>
      <p:grpSp>
        <p:nvGrpSpPr>
          <p:cNvPr id="458797" name="Group 45"/>
          <p:cNvGrpSpPr>
            <a:grpSpLocks/>
          </p:cNvGrpSpPr>
          <p:nvPr/>
        </p:nvGrpSpPr>
        <p:grpSpPr bwMode="auto">
          <a:xfrm rot="5400000">
            <a:off x="4331251" y="-265837"/>
            <a:ext cx="769645" cy="6814840"/>
            <a:chOff x="-1512" y="-790"/>
            <a:chExt cx="464" cy="2069"/>
          </a:xfrm>
        </p:grpSpPr>
        <p:sp>
          <p:nvSpPr>
            <p:cNvPr id="458798" name="Rectangle 46"/>
            <p:cNvSpPr>
              <a:spLocks noChangeArrowheads="1"/>
            </p:cNvSpPr>
            <p:nvPr/>
          </p:nvSpPr>
          <p:spPr bwMode="auto">
            <a:xfrm rot="16200000">
              <a:off x="-1520" y="815"/>
              <a:ext cx="475" cy="453"/>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a:solidFill>
                  <a:srgbClr val="000000"/>
                </a:solidFill>
                <a:latin typeface="Times New Roman" pitchFamily="18" charset="0"/>
              </a:endParaRPr>
            </a:p>
            <a:p>
              <a:pPr algn="ctr" defTabSz="914400">
                <a:spcBef>
                  <a:spcPct val="0"/>
                </a:spcBef>
                <a:buClrTx/>
                <a:buFontTx/>
                <a:buNone/>
              </a:pPr>
              <a:r>
                <a:rPr lang="en-US" sz="1400" b="1" dirty="0">
                  <a:solidFill>
                    <a:srgbClr val="000000"/>
                  </a:solidFill>
                  <a:latin typeface="Times New Roman" pitchFamily="18" charset="0"/>
                </a:rPr>
                <a:t>Incident Site</a:t>
              </a:r>
            </a:p>
            <a:p>
              <a:pPr algn="ctr" defTabSz="914400">
                <a:spcBef>
                  <a:spcPct val="0"/>
                </a:spcBef>
                <a:buClrTx/>
                <a:buFontTx/>
                <a:buNone/>
              </a:pPr>
              <a:endParaRPr lang="en-US" sz="1400" b="1" dirty="0">
                <a:solidFill>
                  <a:srgbClr val="000000"/>
                </a:solidFill>
                <a:latin typeface="Times New Roman" pitchFamily="18" charset="0"/>
              </a:endParaRPr>
            </a:p>
          </p:txBody>
        </p:sp>
        <p:sp>
          <p:nvSpPr>
            <p:cNvPr id="458799" name="Line 47"/>
            <p:cNvSpPr>
              <a:spLocks noChangeShapeType="1"/>
            </p:cNvSpPr>
            <p:nvPr/>
          </p:nvSpPr>
          <p:spPr bwMode="auto">
            <a:xfrm flipV="1">
              <a:off x="-1290" y="636"/>
              <a:ext cx="0" cy="12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0" name="Rectangle 48"/>
            <p:cNvSpPr>
              <a:spLocks noChangeArrowheads="1"/>
            </p:cNvSpPr>
            <p:nvPr/>
          </p:nvSpPr>
          <p:spPr bwMode="auto">
            <a:xfrm rot="16200000">
              <a:off x="-1584" y="-718"/>
              <a:ext cx="588"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endParaRPr lang="en-US" sz="1400" b="1" dirty="0">
                <a:solidFill>
                  <a:sysClr val="windowText" lastClr="000000"/>
                </a:solidFill>
                <a:latin typeface="Times New Roman" pitchFamily="18" charset="0"/>
              </a:endParaRPr>
            </a:p>
            <a:p>
              <a:pPr algn="ctr" defTabSz="914400">
                <a:spcBef>
                  <a:spcPct val="0"/>
                </a:spcBef>
                <a:buClrTx/>
                <a:buFontTx/>
                <a:buNone/>
              </a:pPr>
              <a:r>
                <a:rPr lang="en-US" sz="1400" b="1" dirty="0">
                  <a:solidFill>
                    <a:sysClr val="windowText" lastClr="000000"/>
                  </a:solidFill>
                  <a:latin typeface="Times New Roman" pitchFamily="18" charset="0"/>
                </a:rPr>
                <a:t>Triage Unit Leader</a:t>
              </a:r>
            </a:p>
            <a:p>
              <a:pPr algn="ctr" defTabSz="914400">
                <a:spcBef>
                  <a:spcPct val="0"/>
                </a:spcBef>
                <a:buClrTx/>
                <a:buFontTx/>
                <a:buNone/>
              </a:pPr>
              <a:endParaRPr lang="en-US" sz="1400" b="1" dirty="0">
                <a:solidFill>
                  <a:sysClr val="windowText" lastClr="000000"/>
                </a:solidFill>
                <a:latin typeface="Times New Roman" pitchFamily="18" charset="0"/>
              </a:endParaRPr>
            </a:p>
          </p:txBody>
        </p:sp>
        <p:sp>
          <p:nvSpPr>
            <p:cNvPr id="458801" name="Line 49"/>
            <p:cNvSpPr>
              <a:spLocks noChangeShapeType="1"/>
            </p:cNvSpPr>
            <p:nvPr/>
          </p:nvSpPr>
          <p:spPr bwMode="auto">
            <a:xfrm flipV="1">
              <a:off x="-1309" y="-109"/>
              <a:ext cx="0" cy="139"/>
            </a:xfrm>
            <a:prstGeom prst="line">
              <a:avLst/>
            </a:prstGeom>
            <a:noFill/>
            <a:ln w="50800">
              <a:solidFill>
                <a:schemeClr val="accent1"/>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8802" name="Rectangle 50"/>
            <p:cNvSpPr>
              <a:spLocks noChangeArrowheads="1"/>
            </p:cNvSpPr>
            <p:nvPr/>
          </p:nvSpPr>
          <p:spPr bwMode="auto">
            <a:xfrm rot="16200000">
              <a:off x="-1522" y="96"/>
              <a:ext cx="504" cy="444"/>
            </a:xfrm>
            <a:prstGeom prst="rect">
              <a:avLst/>
            </a:prstGeom>
            <a:solidFill>
              <a:schemeClr val="accent1">
                <a:lumMod val="20000"/>
                <a:lumOff val="80000"/>
              </a:scheme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914400">
                <a:spcBef>
                  <a:spcPct val="0"/>
                </a:spcBef>
                <a:buClrTx/>
                <a:buFontTx/>
                <a:buNone/>
              </a:pPr>
              <a:r>
                <a:rPr lang="en-US" sz="1400" b="1" dirty="0">
                  <a:solidFill>
                    <a:srgbClr val="000000"/>
                  </a:solidFill>
                  <a:latin typeface="Times New Roman" pitchFamily="18" charset="0"/>
                </a:rPr>
                <a:t>Casualty</a:t>
              </a:r>
            </a:p>
            <a:p>
              <a:pPr algn="ctr" defTabSz="914400">
                <a:spcBef>
                  <a:spcPct val="0"/>
                </a:spcBef>
                <a:buClrTx/>
                <a:buFontTx/>
                <a:buNone/>
              </a:pPr>
              <a:r>
                <a:rPr lang="en-US" sz="1400" b="1" dirty="0">
                  <a:solidFill>
                    <a:srgbClr val="000000"/>
                  </a:solidFill>
                  <a:latin typeface="Times New Roman" pitchFamily="18" charset="0"/>
                </a:rPr>
                <a:t>Collection</a:t>
              </a:r>
            </a:p>
            <a:p>
              <a:pPr algn="ctr" defTabSz="914400">
                <a:spcBef>
                  <a:spcPct val="0"/>
                </a:spcBef>
                <a:buClrTx/>
                <a:buFontTx/>
                <a:buNone/>
              </a:pPr>
              <a:r>
                <a:rPr lang="en-US" sz="1400" b="1" dirty="0">
                  <a:solidFill>
                    <a:srgbClr val="000000"/>
                  </a:solidFill>
                  <a:latin typeface="Times New Roman" pitchFamily="18" charset="0"/>
                </a:rPr>
                <a:t>Point</a:t>
              </a:r>
            </a:p>
          </p:txBody>
        </p:sp>
      </p:grpSp>
    </p:spTree>
    <p:extLst>
      <p:ext uri="{BB962C8B-B14F-4D97-AF65-F5344CB8AC3E}">
        <p14:creationId xmlns:p14="http://schemas.microsoft.com/office/powerpoint/2010/main" val="49101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838200"/>
          </a:xfrm>
        </p:spPr>
        <p:txBody>
          <a:bodyPr wrap="square" numCol="1" anchorCtr="0" compatLnSpc="1">
            <a:prstTxWarp prst="textNoShape">
              <a:avLst/>
            </a:prstTxWarp>
            <a:normAutofit/>
          </a:bodyPr>
          <a:lstStyle/>
          <a:p>
            <a:r>
              <a:rPr lang="en-US" sz="4800" b="1" dirty="0">
                <a:solidFill>
                  <a:srgbClr val="3D4151"/>
                </a:solidFill>
              </a:rPr>
              <a:t>Triage</a:t>
            </a:r>
          </a:p>
        </p:txBody>
      </p:sp>
      <p:pic>
        <p:nvPicPr>
          <p:cNvPr id="456706" name="Picture 10" descr="Tagribbon cop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1676400"/>
            <a:ext cx="3144270" cy="3238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6652" y="1014710"/>
            <a:ext cx="5168348" cy="5386090"/>
          </a:xfrm>
          <a:prstGeom prst="rect">
            <a:avLst/>
          </a:prstGeom>
          <a:noFill/>
        </p:spPr>
        <p:txBody>
          <a:bodyPr wrap="square" rtlCol="0">
            <a:spAutoFit/>
          </a:bodyPr>
          <a:lstStyle/>
          <a:p>
            <a:pPr marL="342900" indent="-342900">
              <a:buFont typeface="Arial"/>
              <a:buChar char="•"/>
            </a:pPr>
            <a:r>
              <a:rPr lang="en-US" sz="3200" dirty="0"/>
              <a:t>Triage should be performed RAPIDLY</a:t>
            </a:r>
          </a:p>
          <a:p>
            <a:pPr marL="342900" indent="-342900">
              <a:buFont typeface="Arial"/>
              <a:buChar char="•"/>
            </a:pPr>
            <a:endParaRPr lang="en-US" sz="3200" dirty="0"/>
          </a:p>
          <a:p>
            <a:pPr marL="342900" indent="-342900">
              <a:buFont typeface="Arial"/>
              <a:buChar char="•"/>
            </a:pPr>
            <a:r>
              <a:rPr lang="en-US" sz="3200" dirty="0"/>
              <a:t>Utilize </a:t>
            </a:r>
            <a:r>
              <a:rPr lang="en-US" sz="3200" dirty="0">
                <a:solidFill>
                  <a:srgbClr val="FF0000"/>
                </a:solidFill>
              </a:rPr>
              <a:t>START </a:t>
            </a:r>
            <a:r>
              <a:rPr lang="en-US" sz="3200" dirty="0"/>
              <a:t>Triage to determine priority </a:t>
            </a:r>
          </a:p>
          <a:p>
            <a:endParaRPr lang="en-US" sz="3200" dirty="0"/>
          </a:p>
          <a:p>
            <a:pPr marL="342900" indent="-342900">
              <a:buFont typeface="Arial"/>
              <a:buChar char="•"/>
            </a:pPr>
            <a:r>
              <a:rPr lang="en-US" sz="3200" dirty="0"/>
              <a:t>30–60 seconds per patient </a:t>
            </a:r>
          </a:p>
          <a:p>
            <a:pPr marL="342900" indent="-342900">
              <a:buFont typeface="Arial"/>
              <a:buChar char="•"/>
            </a:pPr>
            <a:endParaRPr lang="en-US" sz="3200" dirty="0"/>
          </a:p>
          <a:p>
            <a:pPr marL="342900" indent="-342900">
              <a:buFont typeface="Arial"/>
              <a:buChar char="•"/>
            </a:pPr>
            <a:r>
              <a:rPr lang="en-US" sz="3200" dirty="0"/>
              <a:t>Affix tag on left upper arm or leg</a:t>
            </a:r>
          </a:p>
          <a:p>
            <a:endParaRPr lang="en-US" sz="2400" dirty="0"/>
          </a:p>
        </p:txBody>
      </p:sp>
    </p:spTree>
    <p:extLst>
      <p:ext uri="{BB962C8B-B14F-4D97-AF65-F5344CB8AC3E}">
        <p14:creationId xmlns:p14="http://schemas.microsoft.com/office/powerpoint/2010/main" val="75977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p:cNvSpPr>
          <p:nvPr>
            <p:ph type="title"/>
          </p:nvPr>
        </p:nvSpPr>
        <p:spPr bwMode="auto">
          <a:xfrm>
            <a:off x="0" y="152400"/>
            <a:ext cx="9144000" cy="838200"/>
          </a:xfrm>
        </p:spPr>
        <p:txBody>
          <a:bodyPr wrap="square" numCol="1" anchorCtr="0" compatLnSpc="1">
            <a:prstTxWarp prst="textNoShape">
              <a:avLst/>
            </a:prstTxWarp>
            <a:normAutofit/>
          </a:bodyPr>
          <a:lstStyle/>
          <a:p>
            <a:pPr algn="ctr" eaLnBrk="1" hangingPunct="1"/>
            <a:r>
              <a:rPr lang="en-US" sz="4800" b="1" i="1" dirty="0">
                <a:solidFill>
                  <a:srgbClr val="CC0000"/>
                </a:solidFill>
              </a:rPr>
              <a:t>START</a:t>
            </a:r>
            <a:r>
              <a:rPr lang="en-US" sz="4800" b="1" i="1" dirty="0">
                <a:solidFill>
                  <a:srgbClr val="0000FF"/>
                </a:solidFill>
              </a:rPr>
              <a:t> </a:t>
            </a:r>
            <a:r>
              <a:rPr lang="en-US" sz="4800" b="1" i="1" dirty="0"/>
              <a:t>–</a:t>
            </a:r>
            <a:r>
              <a:rPr lang="en-US" sz="4800" b="1" i="1" dirty="0">
                <a:solidFill>
                  <a:srgbClr val="0000FF"/>
                </a:solidFill>
              </a:rPr>
              <a:t> Triage</a:t>
            </a:r>
          </a:p>
        </p:txBody>
      </p:sp>
      <p:sp>
        <p:nvSpPr>
          <p:cNvPr id="1092611" name="Rectangle 3"/>
          <p:cNvSpPr>
            <a:spLocks noGrp="1"/>
          </p:cNvSpPr>
          <p:nvPr>
            <p:ph idx="1"/>
          </p:nvPr>
        </p:nvSpPr>
        <p:spPr>
          <a:xfrm>
            <a:off x="1162878" y="1219200"/>
            <a:ext cx="7523922" cy="5430078"/>
          </a:xfrm>
        </p:spPr>
        <p:txBody>
          <a:bodyPr>
            <a:normAutofit/>
          </a:bodyPr>
          <a:lstStyle/>
          <a:p>
            <a:pPr marL="287338" indent="-169863">
              <a:lnSpc>
                <a:spcPct val="120000"/>
              </a:lnSpc>
              <a:buClr>
                <a:schemeClr val="tx1"/>
              </a:buClr>
            </a:pPr>
            <a:r>
              <a:rPr lang="en-US" b="1" dirty="0"/>
              <a:t>Clear the “</a:t>
            </a:r>
            <a:r>
              <a:rPr lang="en-US" b="1" dirty="0">
                <a:solidFill>
                  <a:srgbClr val="00B050"/>
                </a:solidFill>
              </a:rPr>
              <a:t>walking wounded</a:t>
            </a:r>
            <a:r>
              <a:rPr lang="en-US" b="1" dirty="0"/>
              <a:t>” with verbal instruction:</a:t>
            </a:r>
          </a:p>
          <a:p>
            <a:pPr marL="744537" lvl="1" indent="0">
              <a:lnSpc>
                <a:spcPct val="120000"/>
              </a:lnSpc>
              <a:buClr>
                <a:schemeClr val="tx1"/>
              </a:buClr>
              <a:buNone/>
            </a:pPr>
            <a:r>
              <a:rPr lang="en-US" sz="2400" b="1" i="1" dirty="0"/>
              <a:t>If you can hear me and you can move, walk to…</a:t>
            </a:r>
          </a:p>
          <a:p>
            <a:pPr marL="287338" indent="-169863">
              <a:lnSpc>
                <a:spcPct val="120000"/>
              </a:lnSpc>
              <a:buClr>
                <a:schemeClr val="tx1"/>
              </a:buClr>
            </a:pPr>
            <a:r>
              <a:rPr lang="en-US" b="1" dirty="0"/>
              <a:t>Direct patients to the casualty collection point (CCP)    or treatment area for detailed assessment and medical care </a:t>
            </a:r>
          </a:p>
          <a:p>
            <a:pPr marL="287338" indent="-169863">
              <a:lnSpc>
                <a:spcPct val="120000"/>
              </a:lnSpc>
              <a:buClr>
                <a:schemeClr val="tx1"/>
              </a:buClr>
            </a:pPr>
            <a:r>
              <a:rPr lang="en-US" b="1" dirty="0"/>
              <a:t> Green Minor Manager will be the area to control patients and manage area</a:t>
            </a:r>
          </a:p>
          <a:p>
            <a:pPr marL="287338" indent="-169863">
              <a:lnSpc>
                <a:spcPct val="120000"/>
              </a:lnSpc>
              <a:buClr>
                <a:schemeClr val="tx1"/>
              </a:buClr>
            </a:pPr>
            <a:r>
              <a:rPr lang="en-US" b="1" dirty="0"/>
              <a:t>Green tag will be issued at the CCP</a:t>
            </a:r>
          </a:p>
          <a:p>
            <a:pPr marL="287338" indent="-169863">
              <a:lnSpc>
                <a:spcPct val="120000"/>
              </a:lnSpc>
              <a:buClr>
                <a:schemeClr val="tx1"/>
              </a:buClr>
            </a:pPr>
            <a:r>
              <a:rPr lang="en-US" b="1" dirty="0"/>
              <a:t>These patients may be classified as</a:t>
            </a:r>
            <a:r>
              <a:rPr lang="en-US" b="1" dirty="0">
                <a:solidFill>
                  <a:srgbClr val="0000FF"/>
                </a:solidFill>
              </a:rPr>
              <a:t> </a:t>
            </a:r>
            <a:r>
              <a:rPr lang="en-US" b="1" dirty="0">
                <a:solidFill>
                  <a:srgbClr val="00B050"/>
                </a:solidFill>
              </a:rPr>
              <a:t>MINOR</a:t>
            </a:r>
          </a:p>
        </p:txBody>
      </p:sp>
    </p:spTree>
    <p:extLst>
      <p:ext uri="{BB962C8B-B14F-4D97-AF65-F5344CB8AC3E}">
        <p14:creationId xmlns:p14="http://schemas.microsoft.com/office/powerpoint/2010/main" val="64692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3999" y="152400"/>
            <a:ext cx="5502965" cy="838200"/>
          </a:xfrm>
        </p:spPr>
        <p:txBody>
          <a:bodyPr wrap="square" numCol="1" anchorCtr="0" compatLnSpc="1">
            <a:prstTxWarp prst="textNoShape">
              <a:avLst/>
            </a:prstTxWarp>
          </a:bodyPr>
          <a:lstStyle/>
          <a:p>
            <a:pPr eaLnBrk="1" hangingPunct="1"/>
            <a:r>
              <a:rPr lang="en-US" b="1" i="1" dirty="0">
                <a:solidFill>
                  <a:srgbClr val="CC0000"/>
                </a:solidFill>
              </a:rPr>
              <a:t>START</a:t>
            </a:r>
            <a:r>
              <a:rPr lang="en-US" b="1" i="1" dirty="0"/>
              <a:t>-Triage</a:t>
            </a:r>
            <a:endParaRPr lang="en-US" b="1" i="1" dirty="0">
              <a:solidFill>
                <a:srgbClr val="0000FF"/>
              </a:solidFill>
            </a:endParaRPr>
          </a:p>
        </p:txBody>
      </p:sp>
      <p:sp>
        <p:nvSpPr>
          <p:cNvPr id="29699" name="Rectangle 3"/>
          <p:cNvSpPr>
            <a:spLocks noGrp="1" noChangeArrowheads="1"/>
          </p:cNvSpPr>
          <p:nvPr>
            <p:ph idx="1"/>
          </p:nvPr>
        </p:nvSpPr>
        <p:spPr>
          <a:xfrm>
            <a:off x="685800" y="2047461"/>
            <a:ext cx="4419600" cy="3710274"/>
          </a:xfrm>
        </p:spPr>
        <p:txBody>
          <a:bodyPr/>
          <a:lstStyle/>
          <a:p>
            <a:pPr marL="0" indent="0" eaLnBrk="1" hangingPunct="1">
              <a:buClr>
                <a:schemeClr val="tx1"/>
              </a:buClr>
              <a:buNone/>
            </a:pPr>
            <a:r>
              <a:rPr lang="en-US" sz="2900" b="1" dirty="0"/>
              <a:t>Now use </a:t>
            </a:r>
            <a:r>
              <a:rPr lang="en-US" sz="2900" b="1" dirty="0">
                <a:solidFill>
                  <a:srgbClr val="CC0000"/>
                </a:solidFill>
              </a:rPr>
              <a:t>START</a:t>
            </a:r>
            <a:r>
              <a:rPr lang="en-US" sz="2900" b="1" dirty="0"/>
              <a:t> to assess and categorize the remaining patients…</a:t>
            </a:r>
          </a:p>
          <a:p>
            <a:pPr eaLnBrk="1" hangingPunct="1">
              <a:buFont typeface="Arial" pitchFamily="34" charset="0"/>
              <a:buNone/>
            </a:pPr>
            <a:endParaRPr lang="en-US" sz="2000" b="1" dirty="0"/>
          </a:p>
          <a:p>
            <a:pPr eaLnBrk="1" hangingPunct="1">
              <a:buFont typeface="Arial" pitchFamily="34" charset="0"/>
              <a:buNone/>
            </a:pPr>
            <a:endParaRPr lang="en-US" sz="2000" b="1" dirty="0"/>
          </a:p>
          <a:p>
            <a:pPr marL="0" indent="0" algn="ctr">
              <a:buNone/>
            </a:pPr>
            <a:r>
              <a:rPr lang="en-US" sz="3400" b="1" dirty="0"/>
              <a:t>USE</a:t>
            </a:r>
            <a:r>
              <a:rPr lang="en-US" sz="3400" b="1" dirty="0">
                <a:solidFill>
                  <a:srgbClr val="CC0000"/>
                </a:solidFill>
              </a:rPr>
              <a:t> </a:t>
            </a:r>
            <a:r>
              <a:rPr lang="en-US" sz="3400" b="1" u="sng" dirty="0"/>
              <a:t>Color System</a:t>
            </a:r>
            <a:r>
              <a:rPr lang="en-US" sz="3400" b="1" dirty="0"/>
              <a:t> </a:t>
            </a:r>
          </a:p>
          <a:p>
            <a:pPr marL="0" indent="0">
              <a:buNone/>
            </a:pPr>
            <a:endParaRPr lang="en-US" sz="3400" dirty="0"/>
          </a:p>
          <a:p>
            <a:pPr eaLnBrk="1" hangingPunct="1">
              <a:buFont typeface="Arial" pitchFamily="34" charset="0"/>
              <a:buNone/>
            </a:pPr>
            <a:endParaRPr lang="en-US" sz="2000" b="1" dirty="0"/>
          </a:p>
          <a:p>
            <a:pPr eaLnBrk="1" hangingPunct="1">
              <a:buFont typeface="Arial" pitchFamily="34" charset="0"/>
              <a:buNone/>
            </a:pPr>
            <a:endParaRPr lang="en-US" sz="200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8400" y="1863068"/>
            <a:ext cx="3809999" cy="3894667"/>
          </a:xfrm>
          <a:prstGeom prst="rect">
            <a:avLst/>
          </a:prstGeom>
        </p:spPr>
      </p:pic>
    </p:spTree>
    <p:extLst>
      <p:ext uri="{BB962C8B-B14F-4D97-AF65-F5344CB8AC3E}">
        <p14:creationId xmlns:p14="http://schemas.microsoft.com/office/powerpoint/2010/main" val="1514125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anim calcmode="lin" valueType="num">
                                      <p:cBhvr additive="base">
                                        <p:cTn id="1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p:cNvSpPr>
          <p:nvPr>
            <p:ph type="title"/>
          </p:nvPr>
        </p:nvSpPr>
        <p:spPr bwMode="auto"/>
        <p:txBody>
          <a:bodyPr wrap="square" numCol="1" anchorCtr="0" compatLnSpc="1">
            <a:prstTxWarp prst="textNoShape">
              <a:avLst/>
            </a:prstTxWarp>
          </a:bodyPr>
          <a:lstStyle/>
          <a:p>
            <a:pPr algn="ctr" eaLnBrk="1" hangingPunct="1"/>
            <a:r>
              <a:rPr lang="en-US" sz="4800" b="1" i="1" dirty="0">
                <a:solidFill>
                  <a:srgbClr val="CC0000"/>
                </a:solidFill>
              </a:rPr>
              <a:t>START</a:t>
            </a:r>
            <a:r>
              <a:rPr lang="en-US" sz="4800" b="1" i="1" dirty="0"/>
              <a:t>-Triage</a:t>
            </a:r>
            <a:endParaRPr lang="en-US" sz="4800" b="1" i="1" dirty="0">
              <a:solidFill>
                <a:srgbClr val="0000FF"/>
              </a:solidFill>
            </a:endParaRPr>
          </a:p>
        </p:txBody>
      </p:sp>
      <p:sp>
        <p:nvSpPr>
          <p:cNvPr id="464898" name="Rectangle 3"/>
          <p:cNvSpPr>
            <a:spLocks noGrp="1"/>
          </p:cNvSpPr>
          <p:nvPr>
            <p:ph idx="1"/>
          </p:nvPr>
        </p:nvSpPr>
        <p:spPr/>
        <p:txBody>
          <a:bodyPr/>
          <a:lstStyle/>
          <a:p>
            <a:pPr marL="0" indent="0" algn="ctr" eaLnBrk="1" hangingPunct="1">
              <a:buClr>
                <a:schemeClr val="tx1"/>
              </a:buClr>
              <a:buNone/>
            </a:pPr>
            <a:r>
              <a:rPr lang="en-US" sz="3200" b="1" dirty="0"/>
              <a:t>Categorize the patients by assessing each patient’s </a:t>
            </a:r>
            <a:r>
              <a:rPr lang="en-US" sz="3200" b="1" i="1" dirty="0">
                <a:solidFill>
                  <a:srgbClr val="C00000"/>
                </a:solidFill>
              </a:rPr>
              <a:t>RPMs…</a:t>
            </a:r>
          </a:p>
        </p:txBody>
      </p:sp>
      <p:sp>
        <p:nvSpPr>
          <p:cNvPr id="1094660" name="Rectangle 4"/>
          <p:cNvSpPr>
            <a:spLocks noChangeArrowheads="1"/>
          </p:cNvSpPr>
          <p:nvPr/>
        </p:nvSpPr>
        <p:spPr bwMode="auto">
          <a:xfrm>
            <a:off x="2438400" y="3124200"/>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R</a:t>
            </a:r>
            <a:r>
              <a:rPr lang="en-US" sz="3600" b="1" dirty="0">
                <a:solidFill>
                  <a:srgbClr val="000000"/>
                </a:solidFill>
                <a:latin typeface="Arial" pitchFamily="34" charset="0"/>
              </a:rPr>
              <a:t>espirations</a:t>
            </a: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P</a:t>
            </a:r>
            <a:r>
              <a:rPr lang="en-US" sz="3600" b="1" dirty="0">
                <a:latin typeface="Arial" pitchFamily="34" charset="0"/>
              </a:rPr>
              <a:t>ulse</a:t>
            </a:r>
          </a:p>
          <a:p>
            <a:pPr marL="342900" indent="-342900" defTabSz="914400" eaLnBrk="1" hangingPunct="1">
              <a:buClr>
                <a:srgbClr val="000000"/>
              </a:buClr>
              <a:buFont typeface="Wingdings" pitchFamily="2" charset="2"/>
              <a:buNone/>
            </a:pPr>
            <a:endParaRPr lang="en-US" sz="3600" b="1" dirty="0">
              <a:solidFill>
                <a:srgbClr val="000000"/>
              </a:solidFill>
              <a:latin typeface="Arial" pitchFamily="34" charset="0"/>
            </a:endParaRPr>
          </a:p>
          <a:p>
            <a:pPr marL="342900" indent="-342900" defTabSz="914400" eaLnBrk="1" hangingPunct="1">
              <a:buClr>
                <a:srgbClr val="000000"/>
              </a:buClr>
              <a:buFont typeface="Wingdings" pitchFamily="2" charset="2"/>
              <a:buChar char="ü"/>
            </a:pPr>
            <a:r>
              <a:rPr lang="en-US" sz="3600" b="1" dirty="0">
                <a:solidFill>
                  <a:srgbClr val="CC0000"/>
                </a:solidFill>
                <a:latin typeface="Arial" pitchFamily="34" charset="0"/>
              </a:rPr>
              <a:t>M</a:t>
            </a:r>
            <a:r>
              <a:rPr lang="en-US" sz="3600" b="1" dirty="0">
                <a:solidFill>
                  <a:srgbClr val="000000"/>
                </a:solidFill>
                <a:latin typeface="Arial" pitchFamily="34" charset="0"/>
              </a:rPr>
              <a:t>ental Status</a:t>
            </a:r>
          </a:p>
        </p:txBody>
      </p:sp>
    </p:spTree>
    <p:extLst>
      <p:ext uri="{BB962C8B-B14F-4D97-AF65-F5344CB8AC3E}">
        <p14:creationId xmlns:p14="http://schemas.microsoft.com/office/powerpoint/2010/main" val="3883112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94660">
                                            <p:txEl>
                                              <p:pRg st="0" end="0"/>
                                            </p:txEl>
                                          </p:spTgt>
                                        </p:tgtEl>
                                        <p:attrNameLst>
                                          <p:attrName>style.visibility</p:attrName>
                                        </p:attrNameLst>
                                      </p:cBhvr>
                                      <p:to>
                                        <p:strVal val="visible"/>
                                      </p:to>
                                    </p:set>
                                    <p:animEffect transition="in" filter="diamond(in)">
                                      <p:cBhvr>
                                        <p:cTn id="7" dur="500"/>
                                        <p:tgtEl>
                                          <p:spTgt spid="1094660">
                                            <p:txEl>
                                              <p:pRg st="0" end="0"/>
                                            </p:txEl>
                                          </p:spTgt>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094660">
                                            <p:txEl>
                                              <p:pRg st="2" end="2"/>
                                            </p:txEl>
                                          </p:spTgt>
                                        </p:tgtEl>
                                        <p:attrNameLst>
                                          <p:attrName>style.visibility</p:attrName>
                                        </p:attrNameLst>
                                      </p:cBhvr>
                                      <p:to>
                                        <p:strVal val="visible"/>
                                      </p:to>
                                    </p:set>
                                    <p:animEffect transition="in" filter="diamond(in)">
                                      <p:cBhvr>
                                        <p:cTn id="11" dur="500"/>
                                        <p:tgtEl>
                                          <p:spTgt spid="1094660">
                                            <p:txEl>
                                              <p:pRg st="2" end="2"/>
                                            </p:txEl>
                                          </p:spTgt>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1094660">
                                            <p:txEl>
                                              <p:pRg st="4" end="4"/>
                                            </p:txEl>
                                          </p:spTgt>
                                        </p:tgtEl>
                                        <p:attrNameLst>
                                          <p:attrName>style.visibility</p:attrName>
                                        </p:attrNameLst>
                                      </p:cBhvr>
                                      <p:to>
                                        <p:strVal val="visible"/>
                                      </p:to>
                                    </p:set>
                                    <p:animEffect transition="in" filter="diamond(in)">
                                      <p:cBhvr>
                                        <p:cTn id="15" dur="500"/>
                                        <p:tgtEl>
                                          <p:spTgt spid="1094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p:cNvSpPr>
          <p:nvPr>
            <p:ph type="title"/>
          </p:nvPr>
        </p:nvSpPr>
        <p:spPr bwMode="auto">
          <a:xfrm>
            <a:off x="2969" y="131618"/>
            <a:ext cx="9144000" cy="1143000"/>
          </a:xfrm>
        </p:spPr>
        <p:txBody>
          <a:bodyPr wrap="square" numCol="1" anchorCtr="0" compatLnSpc="1">
            <a:prstTxWarp prst="textNoShape">
              <a:avLst/>
            </a:prstTxWarp>
          </a:bodyPr>
          <a:lstStyle/>
          <a:p>
            <a:pPr algn="ctr" eaLnBrk="1" hangingPunct="1"/>
            <a:r>
              <a:rPr lang="en-US" sz="4800" b="1" i="1" dirty="0">
                <a:solidFill>
                  <a:srgbClr val="CC0000"/>
                </a:solidFill>
              </a:rPr>
              <a:t>START</a:t>
            </a:r>
            <a:r>
              <a:rPr lang="en-US" sz="4800" b="1" dirty="0">
                <a:solidFill>
                  <a:srgbClr val="0000FF"/>
                </a:solidFill>
              </a:rPr>
              <a:t>—</a:t>
            </a:r>
            <a:r>
              <a:rPr lang="en-US" sz="6600" b="1" dirty="0">
                <a:solidFill>
                  <a:srgbClr val="CC0000"/>
                </a:solidFill>
              </a:rPr>
              <a:t>R</a:t>
            </a:r>
            <a:r>
              <a:rPr lang="en-US" sz="4800" b="1" i="1" dirty="0">
                <a:solidFill>
                  <a:srgbClr val="0000FF"/>
                </a:solidFill>
              </a:rPr>
              <a:t>PM</a:t>
            </a:r>
          </a:p>
        </p:txBody>
      </p:sp>
      <p:sp>
        <p:nvSpPr>
          <p:cNvPr id="466946" name="Text Box 4"/>
          <p:cNvSpPr txBox="1">
            <a:spLocks noChangeArrowheads="1"/>
          </p:cNvSpPr>
          <p:nvPr/>
        </p:nvSpPr>
        <p:spPr bwMode="auto">
          <a:xfrm>
            <a:off x="457200" y="34290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466947" name="Text Box 30"/>
          <p:cNvSpPr txBox="1">
            <a:spLocks noChangeArrowheads="1"/>
          </p:cNvSpPr>
          <p:nvPr/>
        </p:nvSpPr>
        <p:spPr bwMode="auto">
          <a:xfrm>
            <a:off x="0" y="1295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4800" b="1" dirty="0">
                <a:solidFill>
                  <a:srgbClr val="CC0000"/>
                </a:solidFill>
              </a:rPr>
              <a:t>RESPIRATIONS</a:t>
            </a:r>
          </a:p>
          <a:p>
            <a:pPr algn="ctr" defTabSz="914400" eaLnBrk="1" hangingPunct="1">
              <a:buClrTx/>
              <a:buFontTx/>
              <a:buNone/>
            </a:pPr>
            <a:r>
              <a:rPr lang="en-US" sz="3200" u="sng" dirty="0">
                <a:solidFill>
                  <a:srgbClr val="000000"/>
                </a:solidFill>
              </a:rPr>
              <a:t>Is the patient breathing?</a:t>
            </a:r>
          </a:p>
        </p:txBody>
      </p:sp>
      <p:sp>
        <p:nvSpPr>
          <p:cNvPr id="466948" name="Text Box 42"/>
          <p:cNvSpPr txBox="1">
            <a:spLocks noChangeArrowheads="1"/>
          </p:cNvSpPr>
          <p:nvPr/>
        </p:nvSpPr>
        <p:spPr bwMode="auto">
          <a:xfrm>
            <a:off x="457200" y="3795713"/>
            <a:ext cx="396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eaLnBrk="1" hangingPunct="1">
              <a:buClrTx/>
              <a:buFontTx/>
              <a:buNone/>
            </a:pPr>
            <a:endParaRPr lang="en-US" sz="1800">
              <a:solidFill>
                <a:srgbClr val="000000"/>
              </a:solidFill>
              <a:latin typeface="Arial" pitchFamily="34" charset="0"/>
            </a:endParaRPr>
          </a:p>
        </p:txBody>
      </p:sp>
      <p:sp>
        <p:nvSpPr>
          <p:cNvPr id="1095723" name="Text Box 43"/>
          <p:cNvSpPr txBox="1">
            <a:spLocks noChangeArrowheads="1"/>
          </p:cNvSpPr>
          <p:nvPr/>
        </p:nvSpPr>
        <p:spPr bwMode="auto">
          <a:xfrm>
            <a:off x="1242391" y="2743200"/>
            <a:ext cx="75835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a:solidFill>
                  <a:srgbClr val="000000"/>
                </a:solidFill>
              </a:rPr>
              <a:t>Yes</a:t>
            </a:r>
          </a:p>
          <a:p>
            <a:pPr algn="ctr" defTabSz="914400" eaLnBrk="1" hangingPunct="1">
              <a:buClrTx/>
              <a:buFontTx/>
              <a:buNone/>
            </a:pPr>
            <a:endParaRPr lang="en-US" sz="2400" b="1" u="sng" dirty="0">
              <a:solidFill>
                <a:srgbClr val="000000"/>
              </a:solidFill>
            </a:endParaRPr>
          </a:p>
          <a:p>
            <a:pPr defTabSz="914400" eaLnBrk="1" hangingPunct="1">
              <a:buClrTx/>
            </a:pPr>
            <a:r>
              <a:rPr lang="en-US" sz="2600" dirty="0">
                <a:solidFill>
                  <a:srgbClr val="000000"/>
                </a:solidFill>
              </a:rPr>
              <a:t>   </a:t>
            </a:r>
            <a:r>
              <a:rPr lang="en-US" sz="2600" b="1" dirty="0">
                <a:solidFill>
                  <a:srgbClr val="000000"/>
                </a:solidFill>
              </a:rPr>
              <a:t>Adult – respirations &gt; 30 = </a:t>
            </a:r>
            <a:r>
              <a:rPr lang="en-US" sz="2600" b="1" dirty="0">
                <a:solidFill>
                  <a:srgbClr val="FF0000"/>
                </a:solidFill>
              </a:rPr>
              <a:t>Red/Immediate </a:t>
            </a:r>
            <a:endParaRPr lang="en-US" sz="2600" b="1" u="sng" dirty="0">
              <a:solidFill>
                <a:srgbClr val="FF0000"/>
              </a:solidFill>
            </a:endParaRPr>
          </a:p>
          <a:p>
            <a:pPr defTabSz="914400" eaLnBrk="1" hangingPunct="1">
              <a:buClrTx/>
              <a:buFontTx/>
              <a:buNone/>
            </a:pPr>
            <a:endParaRPr lang="en-US" sz="1200" b="1" u="sng" dirty="0">
              <a:solidFill>
                <a:srgbClr val="CC0000"/>
              </a:solidFill>
            </a:endParaRPr>
          </a:p>
          <a:p>
            <a:pPr defTabSz="914400" eaLnBrk="1" hangingPunct="1">
              <a:buClrTx/>
            </a:pPr>
            <a:r>
              <a:rPr lang="en-US" sz="2600" b="1" dirty="0">
                <a:solidFill>
                  <a:srgbClr val="0000FF"/>
                </a:solidFill>
              </a:rPr>
              <a:t>   Pediatric </a:t>
            </a:r>
            <a:r>
              <a:rPr lang="en-US" sz="2600" b="1" dirty="0">
                <a:solidFill>
                  <a:srgbClr val="000000"/>
                </a:solidFill>
              </a:rPr>
              <a:t>– </a:t>
            </a:r>
            <a:r>
              <a:rPr lang="en-US" sz="2600" b="1" dirty="0">
                <a:solidFill>
                  <a:srgbClr val="0000FF"/>
                </a:solidFill>
              </a:rPr>
              <a:t>respirations &lt; 15 or &gt; 45 =   </a:t>
            </a:r>
          </a:p>
          <a:p>
            <a:pPr defTabSz="914400" eaLnBrk="1" hangingPunct="1">
              <a:buClrTx/>
            </a:pPr>
            <a:r>
              <a:rPr lang="en-US" sz="2600" b="1" dirty="0">
                <a:solidFill>
                  <a:srgbClr val="0000FF"/>
                </a:solidFill>
              </a:rPr>
              <a:t>   </a:t>
            </a:r>
            <a:r>
              <a:rPr lang="en-US" sz="2600" b="1" dirty="0">
                <a:solidFill>
                  <a:srgbClr val="FF0000"/>
                </a:solidFill>
              </a:rPr>
              <a:t>Red/Immediate </a:t>
            </a:r>
            <a:endParaRPr lang="en-US" sz="2600" b="1" u="sng" dirty="0">
              <a:solidFill>
                <a:srgbClr val="FF0000"/>
              </a:solidFill>
            </a:endParaRPr>
          </a:p>
          <a:p>
            <a:pPr defTabSz="914400" eaLnBrk="1" hangingPunct="1">
              <a:buClrTx/>
              <a:buFontTx/>
              <a:buNone/>
            </a:pPr>
            <a:endParaRPr lang="en-US" sz="1200" b="1" dirty="0">
              <a:solidFill>
                <a:srgbClr val="FF0000"/>
              </a:solidFill>
            </a:endParaRPr>
          </a:p>
          <a:p>
            <a:pPr defTabSz="914400" eaLnBrk="1" hangingPunct="1">
              <a:buClrTx/>
            </a:pPr>
            <a:r>
              <a:rPr lang="en-US" sz="2600" b="1" dirty="0">
                <a:solidFill>
                  <a:srgbClr val="000000"/>
                </a:solidFill>
              </a:rPr>
              <a:t>   Adult – respirations &lt; 30 = check pulse </a:t>
            </a:r>
          </a:p>
          <a:p>
            <a:pPr defTabSz="914400" eaLnBrk="1" hangingPunct="1">
              <a:buClrTx/>
              <a:buFontTx/>
              <a:buNone/>
            </a:pPr>
            <a:endParaRPr lang="en-US" sz="1200" b="1" dirty="0">
              <a:solidFill>
                <a:srgbClr val="000000"/>
              </a:solidFill>
            </a:endParaRPr>
          </a:p>
          <a:p>
            <a:pPr defTabSz="914400" eaLnBrk="1" hangingPunct="1">
              <a:buClrTx/>
            </a:pPr>
            <a:r>
              <a:rPr lang="en-US" sz="2600" b="1" dirty="0">
                <a:solidFill>
                  <a:srgbClr val="0000FF"/>
                </a:solidFill>
              </a:rPr>
              <a:t>   Pediatric – respirations &gt; 15 and &lt; 45 = check    </a:t>
            </a:r>
          </a:p>
          <a:p>
            <a:pPr defTabSz="914400" eaLnBrk="1" hangingPunct="1">
              <a:buClrTx/>
            </a:pPr>
            <a:r>
              <a:rPr lang="en-US" sz="2600" b="1" dirty="0">
                <a:solidFill>
                  <a:srgbClr val="0000FF"/>
                </a:solidFill>
              </a:rPr>
              <a:t>   pulse</a:t>
            </a:r>
            <a:r>
              <a:rPr lang="en-US" sz="2600" b="1" dirty="0">
                <a:solidFill>
                  <a:srgbClr val="000000"/>
                </a:solidFill>
              </a:rPr>
              <a:t> </a:t>
            </a:r>
            <a:endParaRPr lang="en-US" sz="2600" b="1" dirty="0">
              <a:solidFill>
                <a:srgbClr val="0000FF"/>
              </a:solidFill>
            </a:endParaRPr>
          </a:p>
        </p:txBody>
      </p:sp>
    </p:spTree>
    <p:extLst>
      <p:ext uri="{BB962C8B-B14F-4D97-AF65-F5344CB8AC3E}">
        <p14:creationId xmlns:p14="http://schemas.microsoft.com/office/powerpoint/2010/main" val="3671531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3">
                                            <p:txEl>
                                              <p:pRg st="2" end="2"/>
                                            </p:txEl>
                                          </p:spTgt>
                                        </p:tgtEl>
                                        <p:attrNameLst>
                                          <p:attrName>style.visibility</p:attrName>
                                        </p:attrNameLst>
                                      </p:cBhvr>
                                      <p:to>
                                        <p:strVal val="visible"/>
                                      </p:to>
                                    </p:set>
                                    <p:anim calcmode="lin" valueType="num">
                                      <p:cBhvr additive="base">
                                        <p:cTn id="11" dur="500" fill="hold"/>
                                        <p:tgtEl>
                                          <p:spTgt spid="1095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3">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3">
                                            <p:txEl>
                                              <p:pRg st="4" end="4"/>
                                            </p:txEl>
                                          </p:spTgt>
                                        </p:tgtEl>
                                        <p:attrNameLst>
                                          <p:attrName>style.visibility</p:attrName>
                                        </p:attrNameLst>
                                      </p:cBhvr>
                                      <p:to>
                                        <p:strVal val="visible"/>
                                      </p:to>
                                    </p:set>
                                    <p:anim calcmode="lin" valueType="num">
                                      <p:cBhvr additive="base">
                                        <p:cTn id="16" dur="500" fill="hold"/>
                                        <p:tgtEl>
                                          <p:spTgt spid="109572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3">
                                            <p:txEl>
                                              <p:pRg st="4" end="4"/>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3">
                                            <p:txEl>
                                              <p:pRg st="5" end="5"/>
                                            </p:txEl>
                                          </p:spTgt>
                                        </p:tgtEl>
                                        <p:attrNameLst>
                                          <p:attrName>style.visibility</p:attrName>
                                        </p:attrNameLst>
                                      </p:cBhvr>
                                      <p:to>
                                        <p:strVal val="visible"/>
                                      </p:to>
                                    </p:set>
                                    <p:anim calcmode="lin" valueType="num">
                                      <p:cBhvr additive="base">
                                        <p:cTn id="21" dur="500" fill="hold"/>
                                        <p:tgtEl>
                                          <p:spTgt spid="109572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3">
                                            <p:txEl>
                                              <p:pRg st="5" end="5"/>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3">
                                            <p:txEl>
                                              <p:pRg st="7" end="7"/>
                                            </p:txEl>
                                          </p:spTgt>
                                        </p:tgtEl>
                                        <p:attrNameLst>
                                          <p:attrName>style.visibility</p:attrName>
                                        </p:attrNameLst>
                                      </p:cBhvr>
                                      <p:to>
                                        <p:strVal val="visible"/>
                                      </p:to>
                                    </p:set>
                                    <p:anim calcmode="lin" valueType="num">
                                      <p:cBhvr additive="base">
                                        <p:cTn id="26" dur="500" fill="hold"/>
                                        <p:tgtEl>
                                          <p:spTgt spid="109572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3">
                                            <p:txEl>
                                              <p:pRg st="7" end="7"/>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1095723">
                                            <p:txEl>
                                              <p:pRg st="9" end="9"/>
                                            </p:txEl>
                                          </p:spTgt>
                                        </p:tgtEl>
                                        <p:attrNameLst>
                                          <p:attrName>style.visibility</p:attrName>
                                        </p:attrNameLst>
                                      </p:cBhvr>
                                      <p:to>
                                        <p:strVal val="visible"/>
                                      </p:to>
                                    </p:set>
                                    <p:anim calcmode="lin" valueType="num">
                                      <p:cBhvr additive="base">
                                        <p:cTn id="31" dur="500" fill="hold"/>
                                        <p:tgtEl>
                                          <p:spTgt spid="109572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23">
                                            <p:txEl>
                                              <p:pRg st="9" end="9"/>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095723">
                                            <p:txEl>
                                              <p:pRg st="10" end="10"/>
                                            </p:txEl>
                                          </p:spTgt>
                                        </p:tgtEl>
                                        <p:attrNameLst>
                                          <p:attrName>style.visibility</p:attrName>
                                        </p:attrNameLst>
                                      </p:cBhvr>
                                      <p:to>
                                        <p:strVal val="visible"/>
                                      </p:to>
                                    </p:set>
                                    <p:anim calcmode="lin" valueType="num">
                                      <p:cBhvr additive="base">
                                        <p:cTn id="36" dur="500" fill="hold"/>
                                        <p:tgtEl>
                                          <p:spTgt spid="1095723">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957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4" name="Text Box 44"/>
          <p:cNvSpPr txBox="1">
            <a:spLocks noChangeArrowheads="1"/>
          </p:cNvSpPr>
          <p:nvPr/>
        </p:nvSpPr>
        <p:spPr bwMode="auto">
          <a:xfrm>
            <a:off x="934277" y="2096640"/>
            <a:ext cx="3584283"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200" b="1" dirty="0">
                <a:solidFill>
                  <a:srgbClr val="000000"/>
                </a:solidFill>
              </a:rPr>
              <a:t>No</a:t>
            </a:r>
            <a:endParaRPr lang="en-US" b="1" dirty="0">
              <a:solidFill>
                <a:srgbClr val="000000"/>
              </a:solidFill>
            </a:endParaRPr>
          </a:p>
          <a:p>
            <a:pPr defTabSz="914400" eaLnBrk="1" hangingPunct="1">
              <a:buClrTx/>
            </a:pPr>
            <a:r>
              <a:rPr lang="en-US" sz="2000" b="1" dirty="0">
                <a:solidFill>
                  <a:srgbClr val="000000"/>
                </a:solidFill>
              </a:rPr>
              <a:t>Reposition the airway…</a:t>
            </a:r>
          </a:p>
          <a:p>
            <a:pPr defTabSz="914400" eaLnBrk="1" hangingPunct="1">
              <a:buClrTx/>
            </a:pPr>
            <a:endParaRPr lang="en-US" sz="1050" b="1" dirty="0">
              <a:solidFill>
                <a:srgbClr val="000000"/>
              </a:solidFill>
            </a:endParaRPr>
          </a:p>
          <a:p>
            <a:pPr defTabSz="914400" eaLnBrk="1" hangingPunct="1">
              <a:buClrTx/>
            </a:pPr>
            <a:r>
              <a:rPr lang="en-US" sz="2000" b="1" dirty="0">
                <a:solidFill>
                  <a:srgbClr val="000000"/>
                </a:solidFill>
              </a:rPr>
              <a:t>Respirations begin =  </a:t>
            </a:r>
            <a:r>
              <a:rPr lang="en-US" sz="2000" b="1" u="sng" dirty="0">
                <a:solidFill>
                  <a:srgbClr val="CC0000"/>
                </a:solidFill>
              </a:rPr>
              <a:t>IMMEDIATE/RED</a:t>
            </a:r>
          </a:p>
          <a:p>
            <a:pPr defTabSz="914400" eaLnBrk="1" hangingPunct="1">
              <a:buClrTx/>
              <a:buFontTx/>
              <a:buNone/>
            </a:pPr>
            <a:endParaRPr lang="en-US" sz="1050" b="1" u="sng" dirty="0">
              <a:solidFill>
                <a:srgbClr val="CC0000"/>
              </a:solidFill>
            </a:endParaRPr>
          </a:p>
          <a:p>
            <a:pPr defTabSz="914400" eaLnBrk="1" hangingPunct="1">
              <a:buClrTx/>
            </a:pPr>
            <a:r>
              <a:rPr lang="en-US" sz="2000" b="1" dirty="0"/>
              <a:t>If patient doesn’t breath</a:t>
            </a:r>
            <a:endParaRPr lang="en-US" sz="1050" b="1" u="sng" dirty="0"/>
          </a:p>
          <a:p>
            <a:pPr lvl="1">
              <a:buFont typeface="Wingdings" pitchFamily="2" charset="2"/>
              <a:buChar char="§"/>
            </a:pPr>
            <a:r>
              <a:rPr lang="en-US" sz="2000" b="1" dirty="0">
                <a:solidFill>
                  <a:srgbClr val="000000"/>
                </a:solidFill>
              </a:rPr>
              <a:t>Adult </a:t>
            </a:r>
            <a:r>
              <a:rPr lang="en-US" sz="2000" b="1" dirty="0"/>
              <a:t>–</a:t>
            </a:r>
            <a:r>
              <a:rPr lang="en-US" sz="2000" b="1" dirty="0">
                <a:solidFill>
                  <a:srgbClr val="000000"/>
                </a:solidFill>
              </a:rPr>
              <a:t> deceased = BLACK-Zombie</a:t>
            </a:r>
            <a:endParaRPr lang="en-US" sz="1050" b="1" dirty="0">
              <a:solidFill>
                <a:srgbClr val="000000"/>
              </a:solidFill>
            </a:endParaRPr>
          </a:p>
          <a:p>
            <a:pPr lvl="1" defTabSz="914400" eaLnBrk="1" hangingPunct="1">
              <a:buClrTx/>
              <a:buFont typeface="Wingdings" pitchFamily="2" charset="2"/>
              <a:buChar char="§"/>
            </a:pPr>
            <a:r>
              <a:rPr lang="en-US" sz="2000" b="1" dirty="0">
                <a:solidFill>
                  <a:srgbClr val="0000FF"/>
                </a:solidFill>
              </a:rPr>
              <a:t>Pediatric</a:t>
            </a:r>
            <a:r>
              <a:rPr lang="en-US" sz="2000" b="1" dirty="0">
                <a:solidFill>
                  <a:srgbClr val="000000"/>
                </a:solidFill>
              </a:rPr>
              <a:t>: </a:t>
            </a:r>
            <a:r>
              <a:rPr lang="en-US" sz="2000" b="1" dirty="0">
                <a:solidFill>
                  <a:srgbClr val="0000FF"/>
                </a:solidFill>
              </a:rPr>
              <a:t>Pulse Present – give 5 rescue breaths</a:t>
            </a:r>
          </a:p>
          <a:p>
            <a:pPr lvl="2">
              <a:buFont typeface="Wingdings" pitchFamily="2" charset="2"/>
              <a:buChar char="§"/>
            </a:pPr>
            <a:r>
              <a:rPr lang="en-US" sz="2000" b="1" dirty="0">
                <a:solidFill>
                  <a:srgbClr val="0000FF"/>
                </a:solidFill>
              </a:rPr>
              <a:t>respirations begin =</a:t>
            </a:r>
            <a:r>
              <a:rPr lang="en-US" sz="2000" b="1" dirty="0">
                <a:solidFill>
                  <a:srgbClr val="000000"/>
                </a:solidFill>
              </a:rPr>
              <a:t> </a:t>
            </a:r>
            <a:r>
              <a:rPr lang="en-US" sz="2000" b="1" u="sng" dirty="0">
                <a:solidFill>
                  <a:srgbClr val="CC0000"/>
                </a:solidFill>
              </a:rPr>
              <a:t>IMMEDIATE/RED</a:t>
            </a:r>
          </a:p>
          <a:p>
            <a:pPr lvl="2">
              <a:buFont typeface="Wingdings" pitchFamily="2" charset="2"/>
              <a:buChar char="§"/>
            </a:pPr>
            <a:r>
              <a:rPr lang="en-US" sz="2000" b="1" dirty="0">
                <a:solidFill>
                  <a:srgbClr val="0000FF"/>
                </a:solidFill>
              </a:rPr>
              <a:t>absent respirations – deceased =</a:t>
            </a:r>
            <a:r>
              <a:rPr lang="en-US" sz="2000" b="1" dirty="0"/>
              <a:t> BLACK</a:t>
            </a:r>
            <a:endParaRPr lang="en-US" sz="2600" b="1" u="sng" dirty="0">
              <a:solidFill>
                <a:srgbClr val="CC0000"/>
              </a:solidFill>
            </a:endParaRPr>
          </a:p>
        </p:txBody>
      </p:sp>
      <p:sp>
        <p:nvSpPr>
          <p:cNvPr id="1095682" name="Rectangle 2"/>
          <p:cNvSpPr>
            <a:spLocks noGrp="1"/>
          </p:cNvSpPr>
          <p:nvPr>
            <p:ph type="title" idx="4294967295"/>
          </p:nvPr>
        </p:nvSpPr>
        <p:spPr bwMode="auto">
          <a:xfrm>
            <a:off x="0" y="76200"/>
            <a:ext cx="9067800" cy="838200"/>
          </a:xfrm>
          <a:prstGeom prst="rect">
            <a:avLst/>
          </a:prstGeom>
        </p:spPr>
        <p:txBody>
          <a:bodyPr wrap="square" numCol="1" anchorCtr="0" compatLnSpc="1">
            <a:prstTxWarp prst="textNoShape">
              <a:avLst/>
            </a:prstTxWarp>
            <a:normAutofit fontScale="90000"/>
          </a:bodyPr>
          <a:lstStyle/>
          <a:p>
            <a:r>
              <a:rPr lang="en-US" sz="4800" b="1" i="1" dirty="0">
                <a:solidFill>
                  <a:srgbClr val="CC0000"/>
                </a:solidFill>
              </a:rPr>
              <a:t>START</a:t>
            </a:r>
            <a:r>
              <a:rPr lang="en-US" sz="6000" b="1" dirty="0">
                <a:solidFill>
                  <a:srgbClr val="0000FF"/>
                </a:solidFill>
              </a:rPr>
              <a:t>—</a:t>
            </a:r>
            <a:r>
              <a:rPr lang="en-US" sz="6000" b="1" dirty="0">
                <a:solidFill>
                  <a:srgbClr val="CC0000"/>
                </a:solidFill>
              </a:rPr>
              <a:t>R</a:t>
            </a:r>
            <a:r>
              <a:rPr lang="en-US" sz="4800" b="1" i="1" dirty="0">
                <a:solidFill>
                  <a:srgbClr val="0000FF"/>
                </a:solidFill>
              </a:rPr>
              <a:t>PM</a:t>
            </a:r>
            <a:endParaRPr lang="en-US" sz="4000" b="1" dirty="0">
              <a:solidFill>
                <a:srgbClr val="0000FF"/>
              </a:solidFill>
            </a:endParaRPr>
          </a:p>
        </p:txBody>
      </p:sp>
      <p:sp>
        <p:nvSpPr>
          <p:cNvPr id="1505284" name="Text Box 30"/>
          <p:cNvSpPr txBox="1">
            <a:spLocks noChangeArrowheads="1"/>
          </p:cNvSpPr>
          <p:nvPr/>
        </p:nvSpPr>
        <p:spPr bwMode="auto">
          <a:xfrm>
            <a:off x="147452" y="986991"/>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3600" b="1" dirty="0">
                <a:solidFill>
                  <a:srgbClr val="CC0000"/>
                </a:solidFill>
              </a:rPr>
              <a:t>RESPIRATIONS</a:t>
            </a:r>
          </a:p>
          <a:p>
            <a:pPr algn="ctr" defTabSz="914400" eaLnBrk="1" hangingPunct="1">
              <a:buClrTx/>
              <a:buFontTx/>
              <a:buNone/>
            </a:pPr>
            <a:r>
              <a:rPr lang="en-US" sz="2400" b="1" u="sng" dirty="0">
                <a:solidFill>
                  <a:srgbClr val="000000"/>
                </a:solidFill>
              </a:rPr>
              <a:t>Is the patient breathing?</a:t>
            </a:r>
          </a:p>
        </p:txBody>
      </p:sp>
      <p:pic>
        <p:nvPicPr>
          <p:cNvPr id="3074" name="Picture 2" descr="http://chemm.nlm.nih.gov/chemmimages/StartAdultTriageAlgorithm.gif">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1259237"/>
            <a:ext cx="4078443" cy="52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85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5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95724">
                                            <p:txEl>
                                              <p:pRg st="1" end="1"/>
                                            </p:txEl>
                                          </p:spTgt>
                                        </p:tgtEl>
                                        <p:attrNameLst>
                                          <p:attrName>style.visibility</p:attrName>
                                        </p:attrNameLst>
                                      </p:cBhvr>
                                      <p:to>
                                        <p:strVal val="visible"/>
                                      </p:to>
                                    </p:set>
                                    <p:anim calcmode="lin" valueType="num">
                                      <p:cBhvr additive="base">
                                        <p:cTn id="11" dur="500" fill="hold"/>
                                        <p:tgtEl>
                                          <p:spTgt spid="10957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24">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1095724">
                                            <p:txEl>
                                              <p:pRg st="3" end="3"/>
                                            </p:txEl>
                                          </p:spTgt>
                                        </p:tgtEl>
                                        <p:attrNameLst>
                                          <p:attrName>style.visibility</p:attrName>
                                        </p:attrNameLst>
                                      </p:cBhvr>
                                      <p:to>
                                        <p:strVal val="visible"/>
                                      </p:to>
                                    </p:set>
                                    <p:anim calcmode="lin" valueType="num">
                                      <p:cBhvr additive="base">
                                        <p:cTn id="16" dur="500" fill="hold"/>
                                        <p:tgtEl>
                                          <p:spTgt spid="109572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724">
                                            <p:txEl>
                                              <p:pRg st="3" end="3"/>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1095724">
                                            <p:txEl>
                                              <p:pRg st="5" end="5"/>
                                            </p:txEl>
                                          </p:spTgt>
                                        </p:tgtEl>
                                        <p:attrNameLst>
                                          <p:attrName>style.visibility</p:attrName>
                                        </p:attrNameLst>
                                      </p:cBhvr>
                                      <p:to>
                                        <p:strVal val="visible"/>
                                      </p:to>
                                    </p:set>
                                    <p:anim calcmode="lin" valueType="num">
                                      <p:cBhvr additive="base">
                                        <p:cTn id="21" dur="500" fill="hold"/>
                                        <p:tgtEl>
                                          <p:spTgt spid="109572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5724">
                                            <p:txEl>
                                              <p:pRg st="5" end="5"/>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95724">
                                            <p:txEl>
                                              <p:pRg st="6" end="6"/>
                                            </p:txEl>
                                          </p:spTgt>
                                        </p:tgtEl>
                                        <p:attrNameLst>
                                          <p:attrName>style.visibility</p:attrName>
                                        </p:attrNameLst>
                                      </p:cBhvr>
                                      <p:to>
                                        <p:strVal val="visible"/>
                                      </p:to>
                                    </p:set>
                                    <p:anim calcmode="lin" valueType="num">
                                      <p:cBhvr additive="base">
                                        <p:cTn id="26" dur="500" fill="hold"/>
                                        <p:tgtEl>
                                          <p:spTgt spid="1095724">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5724">
                                            <p:txEl>
                                              <p:pRg st="6" end="6"/>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nodeType="afterEffect">
                                  <p:stCondLst>
                                    <p:cond delay="0"/>
                                  </p:stCondLst>
                                  <p:childTnLst>
                                    <p:set>
                                      <p:cBhvr>
                                        <p:cTn id="30" dur="1" fill="hold">
                                          <p:stCondLst>
                                            <p:cond delay="0"/>
                                          </p:stCondLst>
                                        </p:cTn>
                                        <p:tgtEl>
                                          <p:spTgt spid="1095724">
                                            <p:txEl>
                                              <p:pRg st="7" end="7"/>
                                            </p:txEl>
                                          </p:spTgt>
                                        </p:tgtEl>
                                        <p:attrNameLst>
                                          <p:attrName>style.visibility</p:attrName>
                                        </p:attrNameLst>
                                      </p:cBhvr>
                                      <p:to>
                                        <p:strVal val="visible"/>
                                      </p:to>
                                    </p:set>
                                    <p:anim calcmode="lin" valueType="num">
                                      <p:cBhvr additive="base">
                                        <p:cTn id="31" dur="500" fill="hold"/>
                                        <p:tgtEl>
                                          <p:spTgt spid="109572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24">
                                            <p:txEl>
                                              <p:pRg st="7" end="7"/>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095724">
                                            <p:txEl>
                                              <p:pRg st="8" end="8"/>
                                            </p:txEl>
                                          </p:spTgt>
                                        </p:tgtEl>
                                        <p:attrNameLst>
                                          <p:attrName>style.visibility</p:attrName>
                                        </p:attrNameLst>
                                      </p:cBhvr>
                                      <p:to>
                                        <p:strVal val="visible"/>
                                      </p:to>
                                    </p:set>
                                    <p:anim calcmode="lin" valueType="num">
                                      <p:cBhvr additive="base">
                                        <p:cTn id="36" dur="500" fill="hold"/>
                                        <p:tgtEl>
                                          <p:spTgt spid="1095724">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95724">
                                            <p:txEl>
                                              <p:pRg st="8" end="8"/>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1095724">
                                            <p:txEl>
                                              <p:pRg st="9" end="9"/>
                                            </p:txEl>
                                          </p:spTgt>
                                        </p:tgtEl>
                                        <p:attrNameLst>
                                          <p:attrName>style.visibility</p:attrName>
                                        </p:attrNameLst>
                                      </p:cBhvr>
                                      <p:to>
                                        <p:strVal val="visible"/>
                                      </p:to>
                                    </p:set>
                                    <p:anim calcmode="lin" valueType="num">
                                      <p:cBhvr additive="base">
                                        <p:cTn id="41" dur="500" fill="hold"/>
                                        <p:tgtEl>
                                          <p:spTgt spid="1095724">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9572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3"/>
          <p:cNvSpPr>
            <a:spLocks noGrp="1"/>
          </p:cNvSpPr>
          <p:nvPr>
            <p:ph idx="4294967295"/>
          </p:nvPr>
        </p:nvSpPr>
        <p:spPr>
          <a:xfrm>
            <a:off x="824948" y="1066800"/>
            <a:ext cx="3160643" cy="2143125"/>
          </a:xfrm>
          <a:prstGeom prst="rect">
            <a:avLst/>
          </a:prstGeom>
        </p:spPr>
        <p:txBody>
          <a:bodyPr>
            <a:normAutofit/>
          </a:bodyPr>
          <a:lstStyle/>
          <a:p>
            <a:pPr algn="ctr" eaLnBrk="1" hangingPunct="1">
              <a:lnSpc>
                <a:spcPct val="80000"/>
              </a:lnSpc>
              <a:buFont typeface="Arial" pitchFamily="34" charset="0"/>
              <a:buNone/>
            </a:pPr>
            <a:r>
              <a:rPr lang="en-US" sz="2800" b="1" dirty="0">
                <a:solidFill>
                  <a:srgbClr val="CC0000"/>
                </a:solidFill>
              </a:rPr>
              <a:t>PULSE</a:t>
            </a:r>
          </a:p>
          <a:p>
            <a:pPr algn="ctr" eaLnBrk="1" hangingPunct="1">
              <a:lnSpc>
                <a:spcPct val="80000"/>
              </a:lnSpc>
              <a:buFont typeface="Arial" pitchFamily="34" charset="0"/>
              <a:buNone/>
            </a:pPr>
            <a:r>
              <a:rPr lang="en-US" sz="2000" b="1" dirty="0"/>
              <a:t>Is the </a:t>
            </a:r>
            <a:r>
              <a:rPr lang="en-US" sz="2000" b="1" i="1" dirty="0"/>
              <a:t>RADIAL</a:t>
            </a:r>
            <a:r>
              <a:rPr lang="en-US" sz="2000" b="1" dirty="0"/>
              <a:t> pulse present?</a:t>
            </a:r>
          </a:p>
          <a:p>
            <a:pPr algn="ctr" eaLnBrk="1" hangingPunct="1">
              <a:lnSpc>
                <a:spcPct val="80000"/>
              </a:lnSpc>
              <a:buFont typeface="Arial" pitchFamily="34" charset="0"/>
              <a:buNone/>
            </a:pPr>
            <a:r>
              <a:rPr lang="en-US" sz="2000" b="1" dirty="0"/>
              <a:t>Is capillary refill (CR) </a:t>
            </a:r>
            <a:r>
              <a:rPr lang="en-US" sz="2000" b="1" i="1" dirty="0"/>
              <a:t>LESS</a:t>
            </a:r>
            <a:r>
              <a:rPr lang="en-US" sz="2000" b="1" dirty="0"/>
              <a:t> than &lt; 2 seconds?</a:t>
            </a:r>
          </a:p>
        </p:txBody>
      </p:sp>
      <p:sp>
        <p:nvSpPr>
          <p:cNvPr id="1099780" name="Text Box 4"/>
          <p:cNvSpPr txBox="1">
            <a:spLocks noChangeArrowheads="1"/>
          </p:cNvSpPr>
          <p:nvPr/>
        </p:nvSpPr>
        <p:spPr bwMode="auto">
          <a:xfrm>
            <a:off x="1105146" y="3026414"/>
            <a:ext cx="275560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Yes</a:t>
            </a:r>
          </a:p>
          <a:p>
            <a:pPr algn="ctr" defTabSz="914400" eaLnBrk="1" hangingPunct="1">
              <a:buClrTx/>
            </a:pPr>
            <a:r>
              <a:rPr lang="en-US" sz="2400" b="1" dirty="0">
                <a:solidFill>
                  <a:srgbClr val="000000"/>
                </a:solidFill>
              </a:rPr>
              <a:t>Check mental status</a:t>
            </a:r>
          </a:p>
          <a:p>
            <a:pPr algn="ctr" defTabSz="914400" eaLnBrk="1" hangingPunct="1">
              <a:buClrTx/>
            </a:pPr>
            <a:endParaRPr lang="en-US" sz="2600" dirty="0">
              <a:solidFill>
                <a:srgbClr val="000000"/>
              </a:solidFill>
            </a:endParaRPr>
          </a:p>
        </p:txBody>
      </p:sp>
      <p:sp>
        <p:nvSpPr>
          <p:cNvPr id="1099781" name="Text Box 5"/>
          <p:cNvSpPr txBox="1">
            <a:spLocks noChangeArrowheads="1"/>
          </p:cNvSpPr>
          <p:nvPr/>
        </p:nvSpPr>
        <p:spPr bwMode="auto">
          <a:xfrm>
            <a:off x="993947" y="3429000"/>
            <a:ext cx="2978004"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endParaRPr lang="en-US" sz="2400" u="sng" dirty="0">
              <a:solidFill>
                <a:srgbClr val="000000"/>
              </a:solidFill>
            </a:endParaRPr>
          </a:p>
          <a:p>
            <a:pPr algn="ctr" defTabSz="914400" eaLnBrk="1" hangingPunct="1">
              <a:buClrTx/>
              <a:buFontTx/>
              <a:buNone/>
            </a:pPr>
            <a:r>
              <a:rPr lang="en-US" sz="2400" b="1" u="sng" dirty="0">
                <a:solidFill>
                  <a:srgbClr val="000000"/>
                </a:solidFill>
              </a:rPr>
              <a:t>No</a:t>
            </a:r>
          </a:p>
          <a:p>
            <a:pPr algn="ctr" defTabSz="914400" eaLnBrk="1" hangingPunct="1">
              <a:buClrTx/>
            </a:pPr>
            <a:r>
              <a:rPr lang="en-US" sz="2400" b="1" dirty="0">
                <a:solidFill>
                  <a:srgbClr val="000000"/>
                </a:solidFill>
              </a:rPr>
              <a:t>Adult: Pulse absent or CR  &gt; 2 seconds patient = </a:t>
            </a:r>
            <a:r>
              <a:rPr lang="en-US" sz="2400" b="1" u="sng" dirty="0">
                <a:solidFill>
                  <a:srgbClr val="CC0000"/>
                </a:solidFill>
              </a:rPr>
              <a:t>IMMEDIATE/RED</a:t>
            </a:r>
          </a:p>
          <a:p>
            <a:pPr algn="ctr"/>
            <a:r>
              <a:rPr lang="en-US" sz="2400" b="1" dirty="0">
                <a:solidFill>
                  <a:srgbClr val="0000FF"/>
                </a:solidFill>
              </a:rPr>
              <a:t>Pediatric: No palpable pulse patient =</a:t>
            </a:r>
            <a:r>
              <a:rPr lang="en-US" sz="2400" b="1" dirty="0"/>
              <a:t> </a:t>
            </a:r>
            <a:r>
              <a:rPr lang="en-US" sz="2400" b="1" u="sng" dirty="0">
                <a:solidFill>
                  <a:srgbClr val="CC0000"/>
                </a:solidFill>
              </a:rPr>
              <a:t>IMMEDIATE/RED</a:t>
            </a:r>
          </a:p>
          <a:p>
            <a:pPr algn="ctr" defTabSz="914400" eaLnBrk="1" hangingPunct="1">
              <a:buClrTx/>
              <a:buFontTx/>
              <a:buNone/>
            </a:pPr>
            <a:endParaRPr lang="en-US" sz="1600" b="1" dirty="0">
              <a:solidFill>
                <a:srgbClr val="CC0000"/>
              </a:solidFill>
            </a:endParaRPr>
          </a:p>
        </p:txBody>
      </p:sp>
      <p:sp>
        <p:nvSpPr>
          <p:cNvPr id="1095682" name="Rectangle 2"/>
          <p:cNvSpPr>
            <a:spLocks/>
          </p:cNvSpPr>
          <p:nvPr/>
        </p:nvSpPr>
        <p:spPr bwMode="auto">
          <a:xfrm>
            <a:off x="0" y="0"/>
            <a:ext cx="906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a:solidFill>
                  <a:srgbClr val="CC0000"/>
                </a:solidFill>
              </a:rPr>
              <a:t>START</a:t>
            </a:r>
            <a:r>
              <a:rPr lang="en-US" sz="6000" b="1" dirty="0">
                <a:solidFill>
                  <a:srgbClr val="0000FF"/>
                </a:solidFill>
              </a:rPr>
              <a:t>—</a:t>
            </a:r>
            <a:r>
              <a:rPr lang="en-US" sz="4800" b="1" i="1" dirty="0">
                <a:solidFill>
                  <a:srgbClr val="0000FF"/>
                </a:solidFill>
              </a:rPr>
              <a:t>R</a:t>
            </a:r>
            <a:r>
              <a:rPr lang="en-US" sz="6000" b="1" dirty="0">
                <a:solidFill>
                  <a:srgbClr val="CC0000"/>
                </a:solidFill>
              </a:rPr>
              <a:t>P</a:t>
            </a:r>
            <a:r>
              <a:rPr lang="en-US" sz="4800" b="1" i="1" dirty="0">
                <a:solidFill>
                  <a:srgbClr val="0000FF"/>
                </a:solidFill>
              </a:rPr>
              <a:t>M</a:t>
            </a:r>
          </a:p>
        </p:txBody>
      </p:sp>
      <p:pic>
        <p:nvPicPr>
          <p:cNvPr id="4098" name="Picture 2" descr="C:\Users\dstamey\Desktop\StartAdultTriageAlgorithm.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8700" y="1046445"/>
            <a:ext cx="4178100" cy="535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1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99780">
                                            <p:txEl>
                                              <p:pRg st="0" end="0"/>
                                            </p:txEl>
                                          </p:spTgt>
                                        </p:tgtEl>
                                        <p:attrNameLst>
                                          <p:attrName>style.visibility</p:attrName>
                                        </p:attrNameLst>
                                      </p:cBhvr>
                                      <p:to>
                                        <p:strVal val="visible"/>
                                      </p:to>
                                    </p:set>
                                    <p:animEffect transition="in" filter="randombar(horizontal)">
                                      <p:cBhvr>
                                        <p:cTn id="7" dur="500"/>
                                        <p:tgtEl>
                                          <p:spTgt spid="1099780">
                                            <p:txEl>
                                              <p:pRg st="0" end="0"/>
                                            </p:txEl>
                                          </p:spTgt>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099780">
                                            <p:txEl>
                                              <p:pRg st="1" end="1"/>
                                            </p:txEl>
                                          </p:spTgt>
                                        </p:tgtEl>
                                        <p:attrNameLst>
                                          <p:attrName>style.visibility</p:attrName>
                                        </p:attrNameLst>
                                      </p:cBhvr>
                                      <p:to>
                                        <p:strVal val="visible"/>
                                      </p:to>
                                    </p:set>
                                    <p:animEffect transition="in" filter="fade">
                                      <p:cBhvr>
                                        <p:cTn id="11" dur="500"/>
                                        <p:tgtEl>
                                          <p:spTgt spid="1099780">
                                            <p:txEl>
                                              <p:pRg st="1" end="1"/>
                                            </p:txEl>
                                          </p:spTgt>
                                        </p:tgtEl>
                                      </p:cBhvr>
                                    </p:animEffect>
                                    <p:anim calcmode="lin" valueType="num">
                                      <p:cBhvr>
                                        <p:cTn id="12" dur="500" fill="hold"/>
                                        <p:tgtEl>
                                          <p:spTgt spid="1099780">
                                            <p:txEl>
                                              <p:pRg st="1" end="1"/>
                                            </p:txEl>
                                          </p:spTgt>
                                        </p:tgtEl>
                                        <p:attrNameLst>
                                          <p:attrName>ppt_x</p:attrName>
                                        </p:attrNameLst>
                                      </p:cBhvr>
                                      <p:tavLst>
                                        <p:tav tm="0">
                                          <p:val>
                                            <p:strVal val="#ppt_x"/>
                                          </p:val>
                                        </p:tav>
                                        <p:tav tm="100000">
                                          <p:val>
                                            <p:strVal val="#ppt_x"/>
                                          </p:val>
                                        </p:tav>
                                      </p:tavLst>
                                    </p:anim>
                                    <p:anim calcmode="lin" valueType="num">
                                      <p:cBhvr>
                                        <p:cTn id="13" dur="500" fill="hold"/>
                                        <p:tgtEl>
                                          <p:spTgt spid="10997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99781">
                                            <p:txEl>
                                              <p:pRg st="1" end="1"/>
                                            </p:txEl>
                                          </p:spTgt>
                                        </p:tgtEl>
                                        <p:attrNameLst>
                                          <p:attrName>style.visibility</p:attrName>
                                        </p:attrNameLst>
                                      </p:cBhvr>
                                      <p:to>
                                        <p:strVal val="visible"/>
                                      </p:to>
                                    </p:set>
                                    <p:animEffect transition="in" filter="randombar(horizontal)">
                                      <p:cBhvr>
                                        <p:cTn id="18" dur="500"/>
                                        <p:tgtEl>
                                          <p:spTgt spid="1099781">
                                            <p:txEl>
                                              <p:pRg st="1" end="1"/>
                                            </p:txEl>
                                          </p:spTgt>
                                        </p:tgtEl>
                                      </p:cBhvr>
                                    </p:animEffect>
                                  </p:childTnLst>
                                </p:cTn>
                              </p:par>
                            </p:childTnLst>
                          </p:cTn>
                        </p:par>
                        <p:par>
                          <p:cTn id="19" fill="hold" nodeType="afterGroup">
                            <p:stCondLst>
                              <p:cond delay="500"/>
                            </p:stCondLst>
                            <p:childTnLst>
                              <p:par>
                                <p:cTn id="20" presetID="42" presetClass="entr" presetSubtype="0" fill="hold" nodeType="afterEffect">
                                  <p:stCondLst>
                                    <p:cond delay="0"/>
                                  </p:stCondLst>
                                  <p:childTnLst>
                                    <p:set>
                                      <p:cBhvr>
                                        <p:cTn id="21" dur="1" fill="hold">
                                          <p:stCondLst>
                                            <p:cond delay="0"/>
                                          </p:stCondLst>
                                        </p:cTn>
                                        <p:tgtEl>
                                          <p:spTgt spid="1099781">
                                            <p:txEl>
                                              <p:pRg st="2" end="2"/>
                                            </p:txEl>
                                          </p:spTgt>
                                        </p:tgtEl>
                                        <p:attrNameLst>
                                          <p:attrName>style.visibility</p:attrName>
                                        </p:attrNameLst>
                                      </p:cBhvr>
                                      <p:to>
                                        <p:strVal val="visible"/>
                                      </p:to>
                                    </p:set>
                                    <p:animEffect transition="in" filter="fade">
                                      <p:cBhvr>
                                        <p:cTn id="22" dur="500"/>
                                        <p:tgtEl>
                                          <p:spTgt spid="1099781">
                                            <p:txEl>
                                              <p:pRg st="2" end="2"/>
                                            </p:txEl>
                                          </p:spTgt>
                                        </p:tgtEl>
                                      </p:cBhvr>
                                    </p:animEffect>
                                    <p:anim calcmode="lin" valueType="num">
                                      <p:cBhvr>
                                        <p:cTn id="23" dur="500" fill="hold"/>
                                        <p:tgtEl>
                                          <p:spTgt spid="1099781">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099781">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099781">
                                            <p:txEl>
                                              <p:pRg st="3" end="3"/>
                                            </p:txEl>
                                          </p:spTgt>
                                        </p:tgtEl>
                                        <p:attrNameLst>
                                          <p:attrName>style.visibility</p:attrName>
                                        </p:attrNameLst>
                                      </p:cBhvr>
                                      <p:to>
                                        <p:strVal val="visible"/>
                                      </p:to>
                                    </p:set>
                                    <p:animEffect transition="in" filter="fade">
                                      <p:cBhvr>
                                        <p:cTn id="28" dur="500"/>
                                        <p:tgtEl>
                                          <p:spTgt spid="1099781">
                                            <p:txEl>
                                              <p:pRg st="3" end="3"/>
                                            </p:txEl>
                                          </p:spTgt>
                                        </p:tgtEl>
                                      </p:cBhvr>
                                    </p:animEffect>
                                    <p:anim calcmode="lin" valueType="num">
                                      <p:cBhvr>
                                        <p:cTn id="29" dur="500" fill="hold"/>
                                        <p:tgtEl>
                                          <p:spTgt spid="109978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09978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1520992" y="1958009"/>
            <a:ext cx="7623008" cy="36991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loucester MT Extra Condensed"/>
                <a:cs typeface="Gloucester MT Extra Condensed"/>
              </a:rPr>
              <a:t>How to Survive a Zombie Apocalypse and Save your friends and family from turning into ZOMBIES </a:t>
            </a:r>
          </a:p>
        </p:txBody>
      </p:sp>
      <p:sp>
        <p:nvSpPr>
          <p:cNvPr id="8" name="Subtitle 2"/>
          <p:cNvSpPr txBox="1">
            <a:spLocks/>
          </p:cNvSpPr>
          <p:nvPr/>
        </p:nvSpPr>
        <p:spPr>
          <a:xfrm>
            <a:off x="3588388" y="5479999"/>
            <a:ext cx="6477000" cy="1174088"/>
          </a:xfrm>
          <a:prstGeom prst="rect">
            <a:avLst/>
          </a:prstGeom>
        </p:spPr>
        <p:txBody>
          <a:bodyPr vert="horz" lIns="91440" tIns="45720" rIns="91440" bIns="45720" rtlCol="0">
            <a:norm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6"/>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4"/>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5"/>
              </a:buBlip>
              <a:defRPr lang="en-US" sz="1800" kern="1200" dirty="0">
                <a:solidFill>
                  <a:schemeClr val="tx1"/>
                </a:solidFill>
                <a:latin typeface="+mn-lt"/>
                <a:ea typeface="+mn-ea"/>
                <a:cs typeface="+mn-cs"/>
              </a:defRPr>
            </a:lvl9pPr>
          </a:lstStyle>
          <a:p>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Gloucester MT Extra Condensed"/>
                <a:cs typeface="Gloucester MT Extra Condensed"/>
              </a:rPr>
              <a:t>By Liisa Jackson</a:t>
            </a:r>
          </a:p>
        </p:txBody>
      </p:sp>
    </p:spTree>
    <p:extLst>
      <p:ext uri="{BB962C8B-B14F-4D97-AF65-F5344CB8AC3E}">
        <p14:creationId xmlns:p14="http://schemas.microsoft.com/office/powerpoint/2010/main" val="3410149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4"/>
          <p:cNvSpPr txBox="1">
            <a:spLocks noChangeArrowheads="1"/>
          </p:cNvSpPr>
          <p:nvPr/>
        </p:nvSpPr>
        <p:spPr bwMode="auto">
          <a:xfrm>
            <a:off x="76200" y="1143000"/>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dirty="0">
                <a:solidFill>
                  <a:srgbClr val="CC0000"/>
                </a:solidFill>
              </a:rPr>
              <a:t>MENTAL STATUS…</a:t>
            </a:r>
          </a:p>
          <a:p>
            <a:pPr algn="ctr" defTabSz="914400" eaLnBrk="1" hangingPunct="1">
              <a:buClrTx/>
              <a:buFontTx/>
              <a:buNone/>
            </a:pPr>
            <a:endParaRPr lang="en-US" sz="1200" b="1" dirty="0">
              <a:solidFill>
                <a:srgbClr val="CC0000"/>
              </a:solidFill>
            </a:endParaRPr>
          </a:p>
          <a:p>
            <a:pPr algn="ctr" defTabSz="914400" eaLnBrk="1" hangingPunct="1">
              <a:buClrTx/>
              <a:buFontTx/>
              <a:buNone/>
            </a:pPr>
            <a:r>
              <a:rPr lang="en-US" sz="2000" b="1" dirty="0">
                <a:solidFill>
                  <a:srgbClr val="000000"/>
                </a:solidFill>
                <a:latin typeface="+mj-lt"/>
              </a:rPr>
              <a:t>Can the patient follow simple commands?</a:t>
            </a:r>
          </a:p>
        </p:txBody>
      </p:sp>
      <p:sp>
        <p:nvSpPr>
          <p:cNvPr id="1100805" name="Text Box 5"/>
          <p:cNvSpPr txBox="1">
            <a:spLocks noChangeArrowheads="1"/>
          </p:cNvSpPr>
          <p:nvPr/>
        </p:nvSpPr>
        <p:spPr bwMode="auto">
          <a:xfrm>
            <a:off x="-6351" y="2133600"/>
            <a:ext cx="471657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Yes</a:t>
            </a:r>
          </a:p>
          <a:p>
            <a:pPr algn="ctr" defTabSz="914400" eaLnBrk="1" hangingPunct="1">
              <a:buClrTx/>
              <a:buFontTx/>
              <a:buNone/>
            </a:pPr>
            <a:endParaRPr lang="en-US" sz="1100" u="sng" dirty="0">
              <a:solidFill>
                <a:srgbClr val="000000"/>
              </a:solidFill>
            </a:endParaRPr>
          </a:p>
          <a:p>
            <a:pPr algn="ctr" defTabSz="914400" eaLnBrk="1" hangingPunct="1">
              <a:buClrTx/>
            </a:pPr>
            <a:r>
              <a:rPr lang="en-US" sz="2000" b="1" dirty="0">
                <a:solidFill>
                  <a:srgbClr val="000000"/>
                </a:solidFill>
              </a:rPr>
              <a:t>Adult = </a:t>
            </a:r>
            <a:r>
              <a:rPr lang="en-US" b="1" u="sng" dirty="0">
                <a:ln>
                  <a:solidFill>
                    <a:schemeClr val="tx1"/>
                  </a:solidFill>
                </a:ln>
                <a:solidFill>
                  <a:srgbClr val="FFCC00"/>
                </a:solidFill>
                <a:latin typeface="Arial" pitchFamily="34" charset="0"/>
              </a:rPr>
              <a:t>DELAYED / YELLOW</a:t>
            </a:r>
            <a:endParaRPr lang="en-US" sz="2000" b="1" u="sng" dirty="0">
              <a:ln>
                <a:solidFill>
                  <a:schemeClr val="tx1"/>
                </a:solidFill>
              </a:ln>
              <a:solidFill>
                <a:srgbClr val="FFCC00"/>
              </a:solidFill>
            </a:endParaRPr>
          </a:p>
          <a:p>
            <a:pPr algn="ctr" defTabSz="914400" eaLnBrk="1" hangingPunct="1">
              <a:buClrTx/>
            </a:pPr>
            <a:endParaRPr lang="en-US" sz="1100" b="1" u="sng" dirty="0">
              <a:solidFill>
                <a:srgbClr val="0000FF"/>
              </a:solidFill>
            </a:endParaRPr>
          </a:p>
          <a:p>
            <a:pPr algn="ctr" defTabSz="914400" eaLnBrk="1" hangingPunct="1">
              <a:buClrTx/>
            </a:pPr>
            <a:r>
              <a:rPr lang="en-US" sz="2000" b="1" dirty="0">
                <a:solidFill>
                  <a:srgbClr val="0000FF"/>
                </a:solidFill>
              </a:rPr>
              <a:t>Pediatric: alert, verbal, or pain response is appropriate</a:t>
            </a:r>
          </a:p>
          <a:p>
            <a:pPr algn="ctr"/>
            <a:r>
              <a:rPr lang="en-US" sz="2000" b="1" dirty="0">
                <a:solidFill>
                  <a:srgbClr val="0000FF"/>
                </a:solidFill>
              </a:rPr>
              <a:t>= </a:t>
            </a:r>
            <a:r>
              <a:rPr lang="en-US" b="1" u="sng" dirty="0">
                <a:ln>
                  <a:solidFill>
                    <a:schemeClr val="tx1"/>
                  </a:solidFill>
                </a:ln>
                <a:solidFill>
                  <a:srgbClr val="FFCC00"/>
                </a:solidFill>
                <a:latin typeface="Arial" pitchFamily="34" charset="0"/>
              </a:rPr>
              <a:t>DELAYED /  YELLOW</a:t>
            </a:r>
            <a:endParaRPr lang="en-US" sz="2000" b="1" u="sng" dirty="0">
              <a:ln>
                <a:solidFill>
                  <a:schemeClr val="tx1"/>
                </a:solidFill>
              </a:ln>
              <a:solidFill>
                <a:srgbClr val="FFCC00"/>
              </a:solidFill>
            </a:endParaRPr>
          </a:p>
        </p:txBody>
      </p:sp>
      <p:sp>
        <p:nvSpPr>
          <p:cNvPr id="1100806" name="Text Box 6"/>
          <p:cNvSpPr txBox="1">
            <a:spLocks noChangeArrowheads="1"/>
          </p:cNvSpPr>
          <p:nvPr/>
        </p:nvSpPr>
        <p:spPr bwMode="auto">
          <a:xfrm>
            <a:off x="-1" y="4495800"/>
            <a:ext cx="471022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400" b="1" u="sng" dirty="0">
                <a:solidFill>
                  <a:srgbClr val="000000"/>
                </a:solidFill>
              </a:rPr>
              <a:t>No</a:t>
            </a:r>
          </a:p>
          <a:p>
            <a:pPr algn="ctr" defTabSz="914400" eaLnBrk="1" hangingPunct="1">
              <a:buClrTx/>
              <a:buFontTx/>
              <a:buNone/>
            </a:pPr>
            <a:endParaRPr lang="en-US" sz="1000" u="sng" dirty="0">
              <a:solidFill>
                <a:srgbClr val="000000"/>
              </a:solidFill>
            </a:endParaRPr>
          </a:p>
          <a:p>
            <a:pPr algn="ctr" defTabSz="914400" eaLnBrk="1" hangingPunct="1">
              <a:buClrTx/>
            </a:pPr>
            <a:r>
              <a:rPr lang="en-US" sz="2000" b="1" dirty="0">
                <a:solidFill>
                  <a:srgbClr val="000000"/>
                </a:solidFill>
              </a:rPr>
              <a:t>Adult = </a:t>
            </a:r>
            <a:r>
              <a:rPr lang="en-US" sz="2000" b="1" u="sng" dirty="0">
                <a:solidFill>
                  <a:srgbClr val="CC0000"/>
                </a:solidFill>
              </a:rPr>
              <a:t>IMMEDIATE / RED</a:t>
            </a:r>
          </a:p>
          <a:p>
            <a:pPr algn="ctr" defTabSz="914400" eaLnBrk="1" hangingPunct="1">
              <a:buClrTx/>
            </a:pPr>
            <a:endParaRPr lang="en-US" sz="1100" b="1" u="sng" dirty="0">
              <a:solidFill>
                <a:srgbClr val="CC0000"/>
              </a:solidFill>
            </a:endParaRPr>
          </a:p>
          <a:p>
            <a:pPr algn="ctr" defTabSz="914400" eaLnBrk="1" hangingPunct="1">
              <a:buClrTx/>
            </a:pPr>
            <a:r>
              <a:rPr lang="en-US" sz="2000" b="1" dirty="0">
                <a:solidFill>
                  <a:srgbClr val="0000FF"/>
                </a:solidFill>
              </a:rPr>
              <a:t>Pediatric – “P” pain causes inappropriate posturing or “U” unresponsive to noxious  stimuli = </a:t>
            </a:r>
            <a:r>
              <a:rPr lang="en-US" sz="2000" b="1" u="sng" dirty="0">
                <a:solidFill>
                  <a:srgbClr val="CC0000"/>
                </a:solidFill>
              </a:rPr>
              <a:t>IMMEDIATE/ RED</a:t>
            </a:r>
          </a:p>
        </p:txBody>
      </p:sp>
      <p:sp>
        <p:nvSpPr>
          <p:cNvPr id="1095682" name="Rectangle 2"/>
          <p:cNvSpPr>
            <a:spLocks/>
          </p:cNvSpPr>
          <p:nvPr/>
        </p:nvSpPr>
        <p:spPr bwMode="auto">
          <a:xfrm>
            <a:off x="0" y="381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lang="en-US" sz="4800" b="1" i="1" dirty="0">
                <a:solidFill>
                  <a:srgbClr val="CC0000"/>
                </a:solidFill>
              </a:rPr>
              <a:t>START</a:t>
            </a:r>
            <a:r>
              <a:rPr lang="en-US" sz="4800" b="1" i="1" dirty="0"/>
              <a:t>-</a:t>
            </a:r>
            <a:r>
              <a:rPr lang="en-US" sz="4800" b="1" i="1" dirty="0">
                <a:solidFill>
                  <a:srgbClr val="0000FF"/>
                </a:solidFill>
              </a:rPr>
              <a:t>RP</a:t>
            </a:r>
            <a:r>
              <a:rPr lang="en-US" sz="6000" b="1" dirty="0">
                <a:solidFill>
                  <a:srgbClr val="CC0000"/>
                </a:solidFill>
              </a:rPr>
              <a:t>M</a:t>
            </a:r>
          </a:p>
        </p:txBody>
      </p:sp>
      <p:pic>
        <p:nvPicPr>
          <p:cNvPr id="5122" name="Picture 2" descr="C:\Users\dstamey\Desktop\StartAdultTriageAlgorithm.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0222" y="990600"/>
            <a:ext cx="4174022" cy="534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69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00805">
                                            <p:txEl>
                                              <p:pRg st="2" end="2"/>
                                            </p:txEl>
                                          </p:spTgt>
                                        </p:tgtEl>
                                        <p:attrNameLst>
                                          <p:attrName>style.visibility</p:attrName>
                                        </p:attrNameLst>
                                      </p:cBhvr>
                                      <p:to>
                                        <p:strVal val="visible"/>
                                      </p:to>
                                    </p:set>
                                    <p:animEffect transition="in" filter="fade">
                                      <p:cBhvr>
                                        <p:cTn id="11" dur="500"/>
                                        <p:tgtEl>
                                          <p:spTgt spid="110080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00805">
                                            <p:txEl>
                                              <p:pRg st="4" end="4"/>
                                            </p:txEl>
                                          </p:spTgt>
                                        </p:tgtEl>
                                        <p:attrNameLst>
                                          <p:attrName>style.visibility</p:attrName>
                                        </p:attrNameLst>
                                      </p:cBhvr>
                                      <p:to>
                                        <p:strVal val="visible"/>
                                      </p:to>
                                    </p:set>
                                    <p:animEffect transition="in" filter="fade">
                                      <p:cBhvr>
                                        <p:cTn id="15" dur="1000"/>
                                        <p:tgtEl>
                                          <p:spTgt spid="1100805">
                                            <p:txEl>
                                              <p:pRg st="4" end="4"/>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00805">
                                            <p:txEl>
                                              <p:pRg st="5" end="5"/>
                                            </p:txEl>
                                          </p:spTgt>
                                        </p:tgtEl>
                                        <p:attrNameLst>
                                          <p:attrName>style.visibility</p:attrName>
                                        </p:attrNameLst>
                                      </p:cBhvr>
                                      <p:to>
                                        <p:strVal val="visible"/>
                                      </p:to>
                                    </p:set>
                                    <p:animEffect transition="in" filter="fade">
                                      <p:cBhvr>
                                        <p:cTn id="19" dur="1000"/>
                                        <p:tgtEl>
                                          <p:spTgt spid="1100805">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100806">
                                            <p:txEl>
                                              <p:pRg st="0" end="0"/>
                                            </p:txEl>
                                          </p:spTgt>
                                        </p:tgtEl>
                                        <p:attrNameLst>
                                          <p:attrName>style.visibility</p:attrName>
                                        </p:attrNameLst>
                                      </p:cBhvr>
                                      <p:to>
                                        <p:strVal val="visible"/>
                                      </p:to>
                                    </p:set>
                                    <p:animEffect transition="in" filter="randombar(horizontal)">
                                      <p:cBhvr>
                                        <p:cTn id="24" dur="500"/>
                                        <p:tgtEl>
                                          <p:spTgt spid="1100806">
                                            <p:txEl>
                                              <p:pRg st="0" end="0"/>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1100806">
                                            <p:txEl>
                                              <p:pRg st="2" end="2"/>
                                            </p:txEl>
                                          </p:spTgt>
                                        </p:tgtEl>
                                        <p:attrNameLst>
                                          <p:attrName>style.visibility</p:attrName>
                                        </p:attrNameLst>
                                      </p:cBhvr>
                                      <p:to>
                                        <p:strVal val="visible"/>
                                      </p:to>
                                    </p:set>
                                    <p:animEffect transition="in" filter="fade">
                                      <p:cBhvr>
                                        <p:cTn id="28" dur="1000"/>
                                        <p:tgtEl>
                                          <p:spTgt spid="1100806">
                                            <p:txEl>
                                              <p:pRg st="2" end="2"/>
                                            </p:txEl>
                                          </p:spTgt>
                                        </p:tgtEl>
                                      </p:cBhvr>
                                    </p:animEffect>
                                  </p:childTnLst>
                                </p:cTn>
                              </p:par>
                            </p:childTnLst>
                          </p:cTn>
                        </p:par>
                        <p:par>
                          <p:cTn id="29" fill="hold" nodeType="afterGroup">
                            <p:stCondLst>
                              <p:cond delay="1500"/>
                            </p:stCondLst>
                            <p:childTnLst>
                              <p:par>
                                <p:cTn id="30" presetID="10" presetClass="entr" presetSubtype="0" fill="hold" nodeType="afterEffect">
                                  <p:stCondLst>
                                    <p:cond delay="0"/>
                                  </p:stCondLst>
                                  <p:childTnLst>
                                    <p:set>
                                      <p:cBhvr>
                                        <p:cTn id="31" dur="1" fill="hold">
                                          <p:stCondLst>
                                            <p:cond delay="0"/>
                                          </p:stCondLst>
                                        </p:cTn>
                                        <p:tgtEl>
                                          <p:spTgt spid="1100806">
                                            <p:txEl>
                                              <p:pRg st="4" end="4"/>
                                            </p:txEl>
                                          </p:spTgt>
                                        </p:tgtEl>
                                        <p:attrNameLst>
                                          <p:attrName>style.visibility</p:attrName>
                                        </p:attrNameLst>
                                      </p:cBhvr>
                                      <p:to>
                                        <p:strVal val="visible"/>
                                      </p:to>
                                    </p:set>
                                    <p:animEffect transition="in" filter="fade">
                                      <p:cBhvr>
                                        <p:cTn id="32" dur="1000"/>
                                        <p:tgtEl>
                                          <p:spTgt spid="11008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Rectangle 3"/>
          <p:cNvSpPr>
            <a:spLocks noGrp="1"/>
          </p:cNvSpPr>
          <p:nvPr>
            <p:ph idx="1"/>
          </p:nvPr>
        </p:nvSpPr>
        <p:spPr>
          <a:xfrm>
            <a:off x="228600" y="1447800"/>
            <a:ext cx="8763000" cy="4800600"/>
          </a:xfrm>
        </p:spPr>
        <p:txBody>
          <a:bodyPr>
            <a:normAutofit fontScale="92500"/>
          </a:bodyPr>
          <a:lstStyle/>
          <a:p>
            <a:pPr algn="ctr" eaLnBrk="1" hangingPunct="1">
              <a:buFont typeface="Arial" pitchFamily="34" charset="0"/>
              <a:buNone/>
            </a:pPr>
            <a:r>
              <a:rPr lang="en-US" sz="3000" b="1" dirty="0"/>
              <a:t>If the patient is </a:t>
            </a:r>
            <a:r>
              <a:rPr lang="en-US" sz="3000" b="1" u="sng" dirty="0">
                <a:solidFill>
                  <a:srgbClr val="CC0000"/>
                </a:solidFill>
              </a:rPr>
              <a:t>IMMEDIATE/RED </a:t>
            </a:r>
            <a:r>
              <a:rPr lang="en-US" sz="3000" b="1" dirty="0"/>
              <a:t>upon initial assessment…then, before moving the patient to the treatment area, attempt  only life-saving interventions:</a:t>
            </a:r>
          </a:p>
          <a:p>
            <a:pPr algn="ctr">
              <a:buNone/>
            </a:pPr>
            <a:endParaRPr lang="en-US" sz="2000" b="1" dirty="0"/>
          </a:p>
          <a:p>
            <a:pPr algn="ctr">
              <a:buNone/>
            </a:pPr>
            <a:r>
              <a:rPr lang="en-US" sz="3000" b="1" dirty="0"/>
              <a:t>Airway, Tourniquet, Antidote</a:t>
            </a:r>
          </a:p>
          <a:p>
            <a:pPr algn="ctr" eaLnBrk="1" hangingPunct="1">
              <a:buFont typeface="Arial" pitchFamily="34" charset="0"/>
              <a:buNone/>
            </a:pPr>
            <a:endParaRPr lang="en-US" sz="3000" b="1" i="1" dirty="0"/>
          </a:p>
          <a:p>
            <a:pPr algn="ctr" eaLnBrk="1" hangingPunct="1">
              <a:buFont typeface="Arial" pitchFamily="34" charset="0"/>
              <a:buNone/>
            </a:pPr>
            <a:r>
              <a:rPr lang="en-US" sz="3000" b="1" i="1" u="sng" dirty="0"/>
              <a:t>DO NOT ATTEMPT ANY OTHER </a:t>
            </a:r>
          </a:p>
          <a:p>
            <a:pPr algn="ctr" eaLnBrk="1" hangingPunct="1">
              <a:buFont typeface="Arial" pitchFamily="34" charset="0"/>
              <a:buNone/>
            </a:pPr>
            <a:r>
              <a:rPr lang="en-US" sz="3000" b="1" i="1" u="sng" dirty="0"/>
              <a:t>TREATMENT AT THIS TIME</a:t>
            </a:r>
          </a:p>
          <a:p>
            <a:pPr eaLnBrk="1" hangingPunct="1"/>
            <a:endParaRPr lang="en-US" sz="3000" dirty="0">
              <a:solidFill>
                <a:srgbClr val="0000FF"/>
              </a:solidFill>
            </a:endParaRPr>
          </a:p>
        </p:txBody>
      </p:sp>
      <p:sp>
        <p:nvSpPr>
          <p:cNvPr id="1095682" name="Rectangle 2"/>
          <p:cNvSpPr>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hangingPunct="1">
              <a:spcBef>
                <a:spcPct val="0"/>
              </a:spcBef>
              <a:buClrTx/>
              <a:buFontTx/>
              <a:buNone/>
            </a:pPr>
            <a:r>
              <a:rPr lang="en-US" sz="4800" b="1" i="1" dirty="0">
                <a:solidFill>
                  <a:srgbClr val="CC0000"/>
                </a:solidFill>
              </a:rPr>
              <a:t>START</a:t>
            </a:r>
            <a:r>
              <a:rPr lang="en-US" sz="4800" b="1" i="1" dirty="0"/>
              <a:t> Triage</a:t>
            </a:r>
            <a:endParaRPr lang="en-US" sz="4800" b="1" i="1" dirty="0">
              <a:solidFill>
                <a:srgbClr val="0000FF"/>
              </a:solidFill>
            </a:endParaRPr>
          </a:p>
        </p:txBody>
      </p:sp>
    </p:spTree>
    <p:extLst>
      <p:ext uri="{BB962C8B-B14F-4D97-AF65-F5344CB8AC3E}">
        <p14:creationId xmlns:p14="http://schemas.microsoft.com/office/powerpoint/2010/main" val="1417132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01827">
                                            <p:txEl>
                                              <p:pRg st="4" end="4"/>
                                            </p:txEl>
                                          </p:spTgt>
                                        </p:tgtEl>
                                        <p:attrNameLst>
                                          <p:attrName>style.visibility</p:attrName>
                                        </p:attrNameLst>
                                      </p:cBhvr>
                                      <p:to>
                                        <p:strVal val="visible"/>
                                      </p:to>
                                    </p:set>
                                    <p:animEffect transition="in" filter="circle(in)">
                                      <p:cBhvr>
                                        <p:cTn id="7" dur="500"/>
                                        <p:tgtEl>
                                          <p:spTgt spid="110182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01827">
                                            <p:txEl>
                                              <p:pRg st="5" end="5"/>
                                            </p:txEl>
                                          </p:spTgt>
                                        </p:tgtEl>
                                        <p:attrNameLst>
                                          <p:attrName>style.visibility</p:attrName>
                                        </p:attrNameLst>
                                      </p:cBhvr>
                                      <p:to>
                                        <p:strVal val="visible"/>
                                      </p:to>
                                    </p:set>
                                    <p:animEffect transition="in" filter="circle(in)">
                                      <p:cBhvr>
                                        <p:cTn id="12" dur="500"/>
                                        <p:tgtEl>
                                          <p:spTgt spid="1101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7735" y="4406728"/>
            <a:ext cx="3530930" cy="22458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0805" name="Text Box 5"/>
          <p:cNvSpPr txBox="1">
            <a:spLocks noChangeArrowheads="1"/>
          </p:cNvSpPr>
          <p:nvPr/>
        </p:nvSpPr>
        <p:spPr bwMode="auto">
          <a:xfrm>
            <a:off x="304800" y="990600"/>
            <a:ext cx="419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t>Adult</a:t>
            </a:r>
          </a:p>
          <a:p>
            <a:pPr algn="ctr" defTabSz="914400" eaLnBrk="1" hangingPunct="1">
              <a:buClrTx/>
              <a:buFontTx/>
              <a:buNone/>
            </a:pPr>
            <a:endParaRPr lang="en-US" sz="1200" b="1" u="sng" dirty="0"/>
          </a:p>
          <a:p>
            <a:pPr algn="ctr" defTabSz="914400" eaLnBrk="1" hangingPunct="1"/>
            <a:r>
              <a:rPr lang="en-US" sz="2600" i="1" dirty="0">
                <a:solidFill>
                  <a:srgbClr val="FFCC00"/>
                </a:solidFill>
              </a:rPr>
              <a:t> </a:t>
            </a:r>
            <a:r>
              <a:rPr lang="en-US" sz="2600" b="1" dirty="0"/>
              <a:t>Respirations &gt; 30 BPM</a:t>
            </a:r>
          </a:p>
          <a:p>
            <a:pPr algn="ctr" defTabSz="914400" eaLnBrk="1" hangingPunct="1"/>
            <a:r>
              <a:rPr lang="en-US" sz="2600" b="1" dirty="0"/>
              <a:t>CR &gt; 2 seconds or</a:t>
            </a:r>
          </a:p>
          <a:p>
            <a:pPr algn="ctr" defTabSz="914400" eaLnBrk="1" hangingPunct="1"/>
            <a:r>
              <a:rPr lang="en-US" sz="2600" b="1" dirty="0"/>
              <a:t>  no palpable radial pulse</a:t>
            </a:r>
          </a:p>
          <a:p>
            <a:pPr algn="ctr" defTabSz="914400" eaLnBrk="1" hangingPunct="1"/>
            <a:r>
              <a:rPr lang="en-US" sz="2600" b="1" dirty="0"/>
              <a:t>Cannot follow simple</a:t>
            </a:r>
          </a:p>
          <a:p>
            <a:pPr algn="ctr" defTabSz="914400" eaLnBrk="1" hangingPunct="1">
              <a:buFontTx/>
              <a:buNone/>
            </a:pPr>
            <a:r>
              <a:rPr lang="en-US" sz="2600" b="1" dirty="0"/>
              <a:t>   commands</a:t>
            </a:r>
          </a:p>
          <a:p>
            <a:pPr algn="ctr" defTabSz="914400" eaLnBrk="1" hangingPunct="1">
              <a:buFontTx/>
              <a:buNone/>
            </a:pPr>
            <a:endParaRPr lang="en-US" sz="2600" b="1" dirty="0"/>
          </a:p>
          <a:p>
            <a:pPr algn="ctr" defTabSz="914400" eaLnBrk="1" hangingPunct="1">
              <a:buFontTx/>
              <a:buNone/>
            </a:pPr>
            <a:r>
              <a:rPr lang="en-US" sz="2600" b="1" dirty="0"/>
              <a:t>Collapsed lung</a:t>
            </a:r>
          </a:p>
          <a:p>
            <a:pPr algn="ctr" defTabSz="914400" eaLnBrk="1" hangingPunct="1">
              <a:buFontTx/>
              <a:buNone/>
            </a:pPr>
            <a:r>
              <a:rPr lang="en-US" sz="2600" b="1" dirty="0"/>
              <a:t>20% blood loss</a:t>
            </a:r>
          </a:p>
          <a:p>
            <a:pPr algn="ctr" defTabSz="914400" eaLnBrk="1" hangingPunct="1">
              <a:buFontTx/>
              <a:buNone/>
            </a:pPr>
            <a:r>
              <a:rPr lang="en-US" sz="2600" b="1" dirty="0"/>
              <a:t>Closed Head Injury </a:t>
            </a:r>
          </a:p>
          <a:p>
            <a:pPr algn="ctr" defTabSz="914400" eaLnBrk="1" hangingPunct="1">
              <a:buFontTx/>
              <a:buNone/>
            </a:pPr>
            <a:endParaRPr lang="en-US" sz="2600" i="1" dirty="0"/>
          </a:p>
          <a:p>
            <a:pPr algn="ctr" defTabSz="914400" eaLnBrk="1" hangingPunct="1">
              <a:buFontTx/>
              <a:buNone/>
            </a:pPr>
            <a:endParaRPr lang="en-US" sz="1400" i="1" dirty="0"/>
          </a:p>
        </p:txBody>
      </p:sp>
      <p:sp>
        <p:nvSpPr>
          <p:cNvPr id="2" name="Text Box 5"/>
          <p:cNvSpPr txBox="1">
            <a:spLocks noChangeArrowheads="1"/>
          </p:cNvSpPr>
          <p:nvPr/>
        </p:nvSpPr>
        <p:spPr bwMode="auto">
          <a:xfrm>
            <a:off x="4191000" y="990600"/>
            <a:ext cx="47244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Calibri" pitchFamily="34" charset="0"/>
              </a:defRPr>
            </a:lvl1pPr>
            <a:lvl2pPr marL="742950" indent="-285750">
              <a:spcBef>
                <a:spcPct val="0"/>
              </a:spcBef>
              <a:defRPr>
                <a:solidFill>
                  <a:schemeClr val="tx1"/>
                </a:solidFill>
                <a:latin typeface="Calibri" pitchFamily="34" charset="0"/>
              </a:defRPr>
            </a:lvl2pPr>
            <a:lvl3pPr marL="1143000" indent="-228600">
              <a:spcBef>
                <a:spcPct val="0"/>
              </a:spcBef>
              <a:defRPr>
                <a:solidFill>
                  <a:schemeClr val="tx1"/>
                </a:solidFill>
                <a:latin typeface="Calibri" pitchFamily="34" charset="0"/>
              </a:defRPr>
            </a:lvl3pPr>
            <a:lvl4pPr marL="1600200" indent="-228600">
              <a:spcBef>
                <a:spcPct val="0"/>
              </a:spcBef>
              <a:defRPr>
                <a:solidFill>
                  <a:schemeClr val="tx1"/>
                </a:solidFill>
                <a:latin typeface="Calibri" pitchFamily="34" charset="0"/>
              </a:defRPr>
            </a:lvl4pPr>
            <a:lvl5pPr marL="2057400" indent="-228600">
              <a:spcBef>
                <a:spcPct val="0"/>
              </a:spcBef>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eaLnBrk="1" hangingPunct="1">
              <a:buClrTx/>
              <a:buFontTx/>
              <a:buNone/>
            </a:pPr>
            <a:r>
              <a:rPr lang="en-US" sz="2600" b="1" u="sng" dirty="0">
                <a:solidFill>
                  <a:srgbClr val="0000FF"/>
                </a:solidFill>
              </a:rPr>
              <a:t>Pediatric</a:t>
            </a:r>
          </a:p>
          <a:p>
            <a:pPr algn="ctr" defTabSz="914400" eaLnBrk="1" hangingPunct="1">
              <a:buClrTx/>
              <a:buFontTx/>
              <a:buNone/>
            </a:pPr>
            <a:endParaRPr lang="en-US" sz="1200" b="1" u="sng" dirty="0">
              <a:solidFill>
                <a:srgbClr val="0000FF"/>
              </a:solidFill>
            </a:endParaRPr>
          </a:p>
          <a:p>
            <a:pPr algn="ctr" defTabSz="914400" eaLnBrk="1" hangingPunct="1">
              <a:buClrTx/>
            </a:pPr>
            <a:r>
              <a:rPr lang="en-US" sz="2600" dirty="0">
                <a:solidFill>
                  <a:srgbClr val="0000FF"/>
                </a:solidFill>
              </a:rPr>
              <a:t> </a:t>
            </a:r>
            <a:r>
              <a:rPr lang="en-US" sz="2600" b="1" dirty="0">
                <a:solidFill>
                  <a:srgbClr val="0000FF"/>
                </a:solidFill>
              </a:rPr>
              <a:t>Respirations &lt; 15 or &gt; 45</a:t>
            </a:r>
          </a:p>
          <a:p>
            <a:pPr algn="ctr" defTabSz="914400" eaLnBrk="1" hangingPunct="1">
              <a:buClrTx/>
            </a:pPr>
            <a:r>
              <a:rPr lang="en-US" sz="2600" b="1" dirty="0">
                <a:solidFill>
                  <a:srgbClr val="0000FF"/>
                </a:solidFill>
              </a:rPr>
              <a:t> CR &gt; 2 seconds or no palpable radial or brachial pulse</a:t>
            </a:r>
          </a:p>
          <a:p>
            <a:pPr algn="ctr"/>
            <a:r>
              <a:rPr lang="en-US" sz="2600" b="1" dirty="0">
                <a:solidFill>
                  <a:srgbClr val="0000FF"/>
                </a:solidFill>
              </a:rPr>
              <a:t>Inappropriate “Pain” </a:t>
            </a:r>
          </a:p>
          <a:p>
            <a:pPr algn="ctr" defTabSz="914400" eaLnBrk="1" hangingPunct="1">
              <a:buClrTx/>
              <a:buFontTx/>
              <a:buNone/>
            </a:pPr>
            <a:r>
              <a:rPr lang="en-US" sz="2600" b="1" dirty="0">
                <a:solidFill>
                  <a:srgbClr val="0000FF"/>
                </a:solidFill>
              </a:rPr>
              <a:t>   (e.g., posturing) or “Unresponsive”</a:t>
            </a:r>
          </a:p>
        </p:txBody>
      </p:sp>
      <p:sp>
        <p:nvSpPr>
          <p:cNvPr id="4" name="Title 3"/>
          <p:cNvSpPr>
            <a:spLocks noGrp="1"/>
          </p:cNvSpPr>
          <p:nvPr>
            <p:ph type="title"/>
          </p:nvPr>
        </p:nvSpPr>
        <p:spPr>
          <a:xfrm>
            <a:off x="3544" y="173073"/>
            <a:ext cx="9140456" cy="665127"/>
          </a:xfrm>
        </p:spPr>
        <p:txBody>
          <a:bodyPr>
            <a:noAutofit/>
          </a:bodyPr>
          <a:lstStyle/>
          <a:p>
            <a:pPr eaLnBrk="1" fontAlgn="auto" hangingPunct="1">
              <a:spcAft>
                <a:spcPts val="0"/>
              </a:spcAft>
              <a:defRPr/>
            </a:pPr>
            <a:r>
              <a:rPr lang="en-US" sz="3600" b="1" dirty="0">
                <a:ln>
                  <a:solidFill>
                    <a:schemeClr val="tx1"/>
                  </a:solidFill>
                </a:ln>
                <a:solidFill>
                  <a:srgbClr val="FF0000"/>
                </a:solidFill>
              </a:rPr>
              <a:t>RED</a:t>
            </a:r>
            <a:r>
              <a:rPr lang="en-US" sz="3600" b="1" dirty="0"/>
              <a:t> </a:t>
            </a:r>
            <a:r>
              <a:rPr lang="en-US" sz="3600" b="1" dirty="0">
                <a:solidFill>
                  <a:srgbClr val="3D4151"/>
                </a:solidFill>
              </a:rPr>
              <a:t>Triage Category (Immediate)</a:t>
            </a:r>
          </a:p>
        </p:txBody>
      </p:sp>
    </p:spTree>
    <p:extLst>
      <p:ext uri="{BB962C8B-B14F-4D97-AF65-F5344CB8AC3E}">
        <p14:creationId xmlns:p14="http://schemas.microsoft.com/office/powerpoint/2010/main" val="2728564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00805">
                                            <p:txEl>
                                              <p:pRg st="0" end="0"/>
                                            </p:txEl>
                                          </p:spTgt>
                                        </p:tgtEl>
                                        <p:attrNameLst>
                                          <p:attrName>style.visibility</p:attrName>
                                        </p:attrNameLst>
                                      </p:cBhvr>
                                      <p:to>
                                        <p:strVal val="visible"/>
                                      </p:to>
                                    </p:set>
                                    <p:animEffect transition="in" filter="randombar(horizontal)">
                                      <p:cBhvr>
                                        <p:cTn id="7" dur="500"/>
                                        <p:tgtEl>
                                          <p:spTgt spid="110080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00805">
                                            <p:txEl>
                                              <p:pRg st="2" end="2"/>
                                            </p:txEl>
                                          </p:spTgt>
                                        </p:tgtEl>
                                        <p:attrNameLst>
                                          <p:attrName>style.visibility</p:attrName>
                                        </p:attrNameLst>
                                      </p:cBhvr>
                                      <p:to>
                                        <p:strVal val="visible"/>
                                      </p:to>
                                    </p:set>
                                    <p:animEffect transition="in" filter="randombar(horizontal)">
                                      <p:cBhvr>
                                        <p:cTn id="10" dur="500"/>
                                        <p:tgtEl>
                                          <p:spTgt spid="110080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100805">
                                            <p:txEl>
                                              <p:pRg st="3" end="3"/>
                                            </p:txEl>
                                          </p:spTgt>
                                        </p:tgtEl>
                                        <p:attrNameLst>
                                          <p:attrName>style.visibility</p:attrName>
                                        </p:attrNameLst>
                                      </p:cBhvr>
                                      <p:to>
                                        <p:strVal val="visible"/>
                                      </p:to>
                                    </p:set>
                                    <p:animEffect transition="in" filter="randombar(horizontal)">
                                      <p:cBhvr>
                                        <p:cTn id="15" dur="500"/>
                                        <p:tgtEl>
                                          <p:spTgt spid="110080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00805">
                                            <p:txEl>
                                              <p:pRg st="4" end="4"/>
                                            </p:txEl>
                                          </p:spTgt>
                                        </p:tgtEl>
                                        <p:attrNameLst>
                                          <p:attrName>style.visibility</p:attrName>
                                        </p:attrNameLst>
                                      </p:cBhvr>
                                      <p:to>
                                        <p:strVal val="visible"/>
                                      </p:to>
                                    </p:set>
                                    <p:animEffect transition="in" filter="randombar(horizontal)">
                                      <p:cBhvr>
                                        <p:cTn id="20" dur="500"/>
                                        <p:tgtEl>
                                          <p:spTgt spid="1100805">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1100805">
                                            <p:txEl>
                                              <p:pRg st="5" end="5"/>
                                            </p:txEl>
                                          </p:spTgt>
                                        </p:tgtEl>
                                        <p:attrNameLst>
                                          <p:attrName>style.visibility</p:attrName>
                                        </p:attrNameLst>
                                      </p:cBhvr>
                                      <p:to>
                                        <p:strVal val="visible"/>
                                      </p:to>
                                    </p:set>
                                    <p:animEffect transition="in" filter="randombar(horizontal)">
                                      <p:cBhvr>
                                        <p:cTn id="25" dur="500"/>
                                        <p:tgtEl>
                                          <p:spTgt spid="1100805">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100805">
                                            <p:txEl>
                                              <p:pRg st="6" end="6"/>
                                            </p:txEl>
                                          </p:spTgt>
                                        </p:tgtEl>
                                        <p:attrNameLst>
                                          <p:attrName>style.visibility</p:attrName>
                                        </p:attrNameLst>
                                      </p:cBhvr>
                                      <p:to>
                                        <p:strVal val="visible"/>
                                      </p:to>
                                    </p:set>
                                    <p:animEffect transition="in" filter="randombar(horizontal)">
                                      <p:cBhvr>
                                        <p:cTn id="28" dur="500"/>
                                        <p:tgtEl>
                                          <p:spTgt spid="1100805">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100805">
                                            <p:txEl>
                                              <p:pRg st="8" end="8"/>
                                            </p:txEl>
                                          </p:spTgt>
                                        </p:tgtEl>
                                        <p:attrNameLst>
                                          <p:attrName>style.visibility</p:attrName>
                                        </p:attrNameLst>
                                      </p:cBhvr>
                                      <p:to>
                                        <p:strVal val="visible"/>
                                      </p:to>
                                    </p:set>
                                    <p:animEffect transition="in" filter="randombar(horizontal)">
                                      <p:cBhvr>
                                        <p:cTn id="31" dur="500"/>
                                        <p:tgtEl>
                                          <p:spTgt spid="1100805">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1100805">
                                            <p:txEl>
                                              <p:pRg st="9" end="9"/>
                                            </p:txEl>
                                          </p:spTgt>
                                        </p:tgtEl>
                                        <p:attrNameLst>
                                          <p:attrName>style.visibility</p:attrName>
                                        </p:attrNameLst>
                                      </p:cBhvr>
                                      <p:to>
                                        <p:strVal val="visible"/>
                                      </p:to>
                                    </p:set>
                                    <p:animEffect transition="in" filter="randombar(horizontal)">
                                      <p:cBhvr>
                                        <p:cTn id="34" dur="500"/>
                                        <p:tgtEl>
                                          <p:spTgt spid="1100805">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100805">
                                            <p:txEl>
                                              <p:pRg st="10" end="10"/>
                                            </p:txEl>
                                          </p:spTgt>
                                        </p:tgtEl>
                                        <p:attrNameLst>
                                          <p:attrName>style.visibility</p:attrName>
                                        </p:attrNameLst>
                                      </p:cBhvr>
                                      <p:to>
                                        <p:strVal val="visible"/>
                                      </p:to>
                                    </p:set>
                                    <p:animEffect transition="in" filter="randombar(horizontal)">
                                      <p:cBhvr>
                                        <p:cTn id="37" dur="500"/>
                                        <p:tgtEl>
                                          <p:spTgt spid="110080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42" dur="500"/>
                                        <p:tgtEl>
                                          <p:spTgt spid="2">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45" dur="500"/>
                                        <p:tgtEl>
                                          <p:spTgt spid="2">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4" presetClass="entr" presetSubtype="10" fill="hold" nodeType="clickEffect">
                                  <p:stCondLst>
                                    <p:cond delay="0"/>
                                  </p:stCondLst>
                                  <p:childTnLst>
                                    <p:set>
                                      <p:cBhvr>
                                        <p:cTn id="4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50" dur="500"/>
                                        <p:tgtEl>
                                          <p:spTgt spid="2">
                                            <p:txEl>
                                              <p:pRg st="3" end="3"/>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53" dur="500"/>
                                        <p:tgtEl>
                                          <p:spTgt spid="2">
                                            <p:txEl>
                                              <p:pRg st="4" end="4"/>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randombar(horizontal)">
                                      <p:cBhvr>
                                        <p:cTn id="5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35992" cy="615950"/>
          </a:xfrm>
        </p:spPr>
        <p:txBody>
          <a:bodyPr>
            <a:normAutofit fontScale="90000"/>
          </a:bodyPr>
          <a:lstStyle/>
          <a:p>
            <a:pPr eaLnBrk="1" fontAlgn="auto" hangingPunct="1">
              <a:spcAft>
                <a:spcPts val="0"/>
              </a:spcAft>
              <a:defRPr/>
            </a:pPr>
            <a:r>
              <a:rPr lang="en-US" sz="4800" b="1" dirty="0">
                <a:ln>
                  <a:solidFill>
                    <a:schemeClr val="tx1"/>
                  </a:solidFill>
                </a:ln>
                <a:solidFill>
                  <a:srgbClr val="FFFF00"/>
                </a:solidFill>
              </a:rPr>
              <a:t>YELLOW </a:t>
            </a:r>
            <a:r>
              <a:rPr lang="en-US" sz="4800" b="1" dirty="0">
                <a:solidFill>
                  <a:srgbClr val="3D4151"/>
                </a:solidFill>
              </a:rPr>
              <a:t>Triage Category (Delayed)</a:t>
            </a:r>
          </a:p>
        </p:txBody>
      </p:sp>
      <p:sp>
        <p:nvSpPr>
          <p:cNvPr id="7" name="Content Placeholder 6"/>
          <p:cNvSpPr>
            <a:spLocks noGrp="1"/>
          </p:cNvSpPr>
          <p:nvPr>
            <p:ph idx="4294967295"/>
          </p:nvPr>
        </p:nvSpPr>
        <p:spPr>
          <a:xfrm>
            <a:off x="76200" y="1073426"/>
            <a:ext cx="9067800" cy="5403574"/>
          </a:xfrm>
          <a:prstGeom prst="rect">
            <a:avLst/>
          </a:prstGeom>
        </p:spPr>
        <p:txBody>
          <a:bodyPr>
            <a:noAutofit/>
          </a:bodyPr>
          <a:lstStyle/>
          <a:p>
            <a:pPr marL="114300" indent="0">
              <a:buFont typeface="Arial" pitchFamily="34" charset="0"/>
              <a:buNone/>
            </a:pPr>
            <a:r>
              <a:rPr lang="en-US" sz="2800" b="1" dirty="0"/>
              <a:t>Adult: respirations, capillary refill, and mentation are normal  </a:t>
            </a:r>
          </a:p>
          <a:p>
            <a:pPr lvl="1"/>
            <a:endParaRPr lang="en-US" sz="1200" b="1" dirty="0">
              <a:solidFill>
                <a:srgbClr val="0000FF"/>
              </a:solidFill>
            </a:endParaRPr>
          </a:p>
          <a:p>
            <a:pPr lvl="1">
              <a:buClr>
                <a:srgbClr val="3D4151"/>
              </a:buClr>
              <a:buFont typeface="Arial" panose="020B0604020202020204" pitchFamily="34" charset="0"/>
              <a:buChar char="•"/>
            </a:pPr>
            <a:r>
              <a:rPr lang="en-US" sz="2400" b="1" dirty="0"/>
              <a:t>Isolated burns</a:t>
            </a:r>
          </a:p>
          <a:p>
            <a:pPr lvl="1">
              <a:buClr>
                <a:srgbClr val="3D4151"/>
              </a:buClr>
              <a:buFont typeface="Arial" panose="020B0604020202020204" pitchFamily="34" charset="0"/>
              <a:buChar char="•"/>
            </a:pPr>
            <a:endParaRPr lang="en-US" sz="1200" b="1" dirty="0"/>
          </a:p>
          <a:p>
            <a:pPr lvl="1">
              <a:buClr>
                <a:srgbClr val="3D4151"/>
              </a:buClr>
              <a:buFont typeface="Arial" panose="020B0604020202020204" pitchFamily="34" charset="0"/>
              <a:buChar char="•"/>
            </a:pPr>
            <a:r>
              <a:rPr lang="en-US" sz="2400" b="1" dirty="0"/>
              <a:t>Extremity fractures</a:t>
            </a:r>
          </a:p>
          <a:p>
            <a:pPr lvl="1">
              <a:buClr>
                <a:srgbClr val="3D4151"/>
              </a:buClr>
              <a:buFont typeface="Arial" panose="020B0604020202020204" pitchFamily="34" charset="0"/>
              <a:buChar char="•"/>
            </a:pPr>
            <a:endParaRPr lang="en-US" sz="1200" b="1" dirty="0"/>
          </a:p>
          <a:p>
            <a:pPr lvl="1">
              <a:buClr>
                <a:srgbClr val="3D4151"/>
              </a:buClr>
              <a:buFont typeface="Arial" panose="020B0604020202020204" pitchFamily="34" charset="0"/>
              <a:buChar char="•"/>
            </a:pPr>
            <a:r>
              <a:rPr lang="en-US" sz="2400" b="1" dirty="0"/>
              <a:t>Stable other trauma</a:t>
            </a:r>
          </a:p>
          <a:p>
            <a:pPr lvl="1">
              <a:buClr>
                <a:srgbClr val="3D4151"/>
              </a:buClr>
              <a:buFont typeface="Arial" panose="020B0604020202020204" pitchFamily="34" charset="0"/>
              <a:buChar char="•"/>
            </a:pPr>
            <a:endParaRPr lang="en-US" sz="1200" b="1" dirty="0"/>
          </a:p>
          <a:p>
            <a:pPr lvl="1">
              <a:buClr>
                <a:srgbClr val="3D4151"/>
              </a:buClr>
              <a:buFont typeface="Arial" panose="020B0604020202020204" pitchFamily="34" charset="0"/>
              <a:buChar char="•"/>
            </a:pPr>
            <a:r>
              <a:rPr lang="en-US" sz="2400" b="1" dirty="0"/>
              <a:t>Most patients with</a:t>
            </a:r>
            <a:br>
              <a:rPr lang="en-US" sz="2400" b="1" dirty="0"/>
            </a:br>
            <a:r>
              <a:rPr lang="en-US" sz="2400" b="1" dirty="0"/>
              <a:t>medical complaints</a:t>
            </a:r>
          </a:p>
          <a:p>
            <a:pPr lvl="1">
              <a:buFont typeface="Arial" pitchFamily="34" charset="0"/>
              <a:buNone/>
            </a:pPr>
            <a:endParaRPr lang="en-US" sz="1200" dirty="0"/>
          </a:p>
          <a:p>
            <a:pPr marL="114300" indent="0">
              <a:buClr>
                <a:schemeClr val="tx1"/>
              </a:buClr>
              <a:buFontTx/>
              <a:buNone/>
            </a:pPr>
            <a:r>
              <a:rPr lang="en-US" sz="3200" b="1" dirty="0">
                <a:solidFill>
                  <a:srgbClr val="0000FF"/>
                </a:solidFill>
              </a:rPr>
              <a:t>Pediatric: “A,” “V,” or appropriate “P”</a:t>
            </a:r>
          </a:p>
          <a:p>
            <a:pPr marL="114300" indent="0">
              <a:buClr>
                <a:schemeClr val="tx1"/>
              </a:buClr>
              <a:buFontTx/>
              <a:buNone/>
            </a:pPr>
            <a:r>
              <a:rPr lang="en-US" sz="2400" b="1" dirty="0">
                <a:solidFill>
                  <a:srgbClr val="0000FF"/>
                </a:solidFill>
              </a:rPr>
              <a:t> (e.g., withdrawal from pain stimulus) </a:t>
            </a:r>
          </a:p>
          <a:p>
            <a:pPr lvl="1">
              <a:buFont typeface="Arial" pitchFamily="34" charset="0"/>
              <a:buNone/>
            </a:pPr>
            <a:endParaRPr lang="en-US" sz="2400" dirty="0"/>
          </a:p>
        </p:txBody>
      </p:sp>
      <p:pic>
        <p:nvPicPr>
          <p:cNvPr id="481283"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00550" y="2057400"/>
            <a:ext cx="3981450" cy="2654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343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 calcmode="lin" valueType="num">
                                      <p:cBhvr additive="base">
                                        <p:cTn id="1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 calcmode="lin" valueType="num">
                                      <p:cBhvr additive="base">
                                        <p:cTn id="28"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 calcmode="lin" valueType="num">
                                      <p:cBhvr additive="base">
                                        <p:cTn id="34"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 y="152400"/>
            <a:ext cx="9137650" cy="685800"/>
          </a:xfrm>
        </p:spPr>
        <p:txBody>
          <a:bodyPr>
            <a:normAutofit fontScale="90000"/>
          </a:bodyPr>
          <a:lstStyle/>
          <a:p>
            <a:pPr eaLnBrk="1" fontAlgn="auto" hangingPunct="1">
              <a:spcAft>
                <a:spcPts val="0"/>
              </a:spcAft>
              <a:defRPr/>
            </a:pPr>
            <a:r>
              <a:rPr lang="en-US" sz="4800" b="1" dirty="0">
                <a:ln>
                  <a:solidFill>
                    <a:schemeClr val="tx1"/>
                  </a:solidFill>
                </a:ln>
                <a:solidFill>
                  <a:srgbClr val="00B050"/>
                </a:solidFill>
              </a:rPr>
              <a:t>GREEN</a:t>
            </a:r>
            <a:r>
              <a:rPr lang="en-US" sz="4800" b="1" dirty="0">
                <a:ln>
                  <a:solidFill>
                    <a:schemeClr val="tx1"/>
                  </a:solidFill>
                </a:ln>
                <a:solidFill>
                  <a:srgbClr val="FFFF00"/>
                </a:solidFill>
              </a:rPr>
              <a:t> </a:t>
            </a:r>
            <a:r>
              <a:rPr lang="en-US" sz="4800" b="1" dirty="0">
                <a:solidFill>
                  <a:srgbClr val="3D4151"/>
                </a:solidFill>
              </a:rPr>
              <a:t>Triage Category (Minor)</a:t>
            </a:r>
          </a:p>
        </p:txBody>
      </p:sp>
      <p:sp>
        <p:nvSpPr>
          <p:cNvPr id="7" name="Content Placeholder 6"/>
          <p:cNvSpPr>
            <a:spLocks noGrp="1"/>
          </p:cNvSpPr>
          <p:nvPr>
            <p:ph idx="4294967295"/>
          </p:nvPr>
        </p:nvSpPr>
        <p:spPr>
          <a:xfrm>
            <a:off x="308113" y="1616765"/>
            <a:ext cx="3276600" cy="5042452"/>
          </a:xfrm>
          <a:prstGeom prst="rect">
            <a:avLst/>
          </a:prstGeom>
        </p:spPr>
        <p:txBody>
          <a:bodyPr>
            <a:normAutofit/>
          </a:bodyPr>
          <a:lstStyle/>
          <a:p>
            <a:pPr marL="685800" indent="-571500">
              <a:buClr>
                <a:schemeClr val="tx1"/>
              </a:buClr>
            </a:pPr>
            <a:r>
              <a:rPr lang="en-US" sz="2800" b="1" dirty="0"/>
              <a:t>“Walking wounded”</a:t>
            </a:r>
          </a:p>
          <a:p>
            <a:pPr marL="685800" indent="-571500">
              <a:buClr>
                <a:schemeClr val="tx1"/>
              </a:buClr>
            </a:pPr>
            <a:r>
              <a:rPr lang="en-US" sz="2800" b="1" dirty="0"/>
              <a:t>Psychological casualties</a:t>
            </a:r>
          </a:p>
          <a:p>
            <a:pPr marL="685800" indent="-571500">
              <a:buClr>
                <a:schemeClr val="tx1"/>
              </a:buClr>
            </a:pPr>
            <a:r>
              <a:rPr lang="en-US" sz="2800" b="1" dirty="0"/>
              <a:t>Always look for children being carried and assess them</a:t>
            </a:r>
          </a:p>
          <a:p>
            <a:pPr marL="685800" indent="-571500">
              <a:buClr>
                <a:schemeClr val="tx1"/>
              </a:buClr>
            </a:pPr>
            <a:endParaRPr lang="en-US" sz="2800" b="1" dirty="0"/>
          </a:p>
          <a:p>
            <a:pPr lvl="1">
              <a:buFont typeface="Arial" pitchFamily="34" charset="0"/>
              <a:buNone/>
            </a:pPr>
            <a:endParaRPr lang="en-US" sz="3400" dirty="0"/>
          </a:p>
        </p:txBody>
      </p:sp>
      <p:pic>
        <p:nvPicPr>
          <p:cNvPr id="483331"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1828800"/>
            <a:ext cx="4800600"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092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302046" y="135835"/>
            <a:ext cx="8841954" cy="1543878"/>
          </a:xfrm>
        </p:spPr>
        <p:txBody>
          <a:bodyPr anchor="b">
            <a:normAutofit fontScale="90000"/>
          </a:bodyPr>
          <a:lstStyle/>
          <a:p>
            <a:pPr eaLnBrk="1" fontAlgn="auto" hangingPunct="1">
              <a:spcAft>
                <a:spcPts val="0"/>
              </a:spcAft>
              <a:defRPr/>
            </a:pPr>
            <a:br>
              <a:rPr lang="en-US" sz="4800" b="1" dirty="0">
                <a:ln>
                  <a:solidFill>
                    <a:schemeClr val="tx1"/>
                  </a:solidFill>
                </a:ln>
                <a:solidFill>
                  <a:schemeClr val="bg1">
                    <a:lumMod val="75000"/>
                  </a:schemeClr>
                </a:solidFill>
              </a:rPr>
            </a:br>
            <a:r>
              <a:rPr lang="en-US" sz="4800" b="1" dirty="0">
                <a:ln>
                  <a:solidFill>
                    <a:schemeClr val="tx1"/>
                  </a:solidFill>
                </a:ln>
                <a:solidFill>
                  <a:schemeClr val="tx1">
                    <a:lumMod val="65000"/>
                    <a:lumOff val="35000"/>
                  </a:schemeClr>
                </a:solidFill>
              </a:rPr>
              <a:t>Black/Expectant</a:t>
            </a:r>
            <a:r>
              <a:rPr lang="en-US" sz="4800" b="1" dirty="0">
                <a:ln>
                  <a:solidFill>
                    <a:schemeClr val="tx1"/>
                  </a:solidFill>
                </a:ln>
                <a:solidFill>
                  <a:schemeClr val="bg1">
                    <a:lumMod val="75000"/>
                  </a:schemeClr>
                </a:solidFill>
              </a:rPr>
              <a:t> </a:t>
            </a:r>
            <a:r>
              <a:rPr lang="en-US" sz="4800" b="1" dirty="0">
                <a:solidFill>
                  <a:srgbClr val="3D4151"/>
                </a:solidFill>
              </a:rPr>
              <a:t>Triage</a:t>
            </a:r>
            <a:r>
              <a:rPr lang="en-US" sz="4800" dirty="0">
                <a:solidFill>
                  <a:srgbClr val="3D4151"/>
                </a:solidFill>
              </a:rPr>
              <a:t> </a:t>
            </a:r>
            <a:r>
              <a:rPr lang="en-US" sz="4800" b="1" dirty="0">
                <a:solidFill>
                  <a:srgbClr val="3D4151"/>
                </a:solidFill>
              </a:rPr>
              <a:t>Category </a:t>
            </a:r>
            <a:br>
              <a:rPr lang="en-US" sz="4800" b="1" dirty="0">
                <a:solidFill>
                  <a:srgbClr val="3D4151"/>
                </a:solidFill>
              </a:rPr>
            </a:br>
            <a:r>
              <a:rPr lang="en-US" sz="4800" b="1" dirty="0">
                <a:solidFill>
                  <a:srgbClr val="3D4151"/>
                </a:solidFill>
              </a:rPr>
              <a:t>(will a be a Zombie)</a:t>
            </a:r>
          </a:p>
        </p:txBody>
      </p:sp>
      <p:sp>
        <p:nvSpPr>
          <p:cNvPr id="485377" name="Content Placeholder 7"/>
          <p:cNvSpPr>
            <a:spLocks noGrp="1"/>
          </p:cNvSpPr>
          <p:nvPr>
            <p:ph idx="4294967295"/>
          </p:nvPr>
        </p:nvSpPr>
        <p:spPr>
          <a:xfrm>
            <a:off x="609600" y="1828800"/>
            <a:ext cx="7924800" cy="4681330"/>
          </a:xfrm>
          <a:prstGeom prst="rect">
            <a:avLst/>
          </a:prstGeom>
        </p:spPr>
        <p:txBody>
          <a:bodyPr>
            <a:normAutofit fontScale="92500" lnSpcReduction="10000"/>
          </a:bodyPr>
          <a:lstStyle/>
          <a:p>
            <a:pPr marL="342900" indent="0">
              <a:buClr>
                <a:schemeClr val="tx1"/>
              </a:buClr>
              <a:buNone/>
            </a:pPr>
            <a:endParaRPr lang="en-US" sz="3000" dirty="0"/>
          </a:p>
          <a:p>
            <a:pPr lvl="2">
              <a:buClr>
                <a:srgbClr val="545970"/>
              </a:buClr>
              <a:buFontTx/>
              <a:buChar char="•"/>
            </a:pPr>
            <a:r>
              <a:rPr lang="en-US" sz="3500" b="1" dirty="0">
                <a:ln>
                  <a:solidFill>
                    <a:schemeClr val="tx1"/>
                  </a:solidFill>
                </a:ln>
                <a:solidFill>
                  <a:schemeClr val="bg1">
                    <a:lumMod val="75000"/>
                  </a:schemeClr>
                </a:solidFill>
              </a:rPr>
              <a:t> </a:t>
            </a:r>
            <a:r>
              <a:rPr lang="en-US" sz="3500" b="1" dirty="0">
                <a:ln>
                  <a:solidFill>
                    <a:schemeClr val="tx1"/>
                  </a:solidFill>
                </a:ln>
                <a:solidFill>
                  <a:schemeClr val="tx1">
                    <a:lumMod val="65000"/>
                    <a:lumOff val="35000"/>
                  </a:schemeClr>
                </a:solidFill>
              </a:rPr>
              <a:t>Black</a:t>
            </a:r>
            <a:r>
              <a:rPr lang="en-US" sz="3000" dirty="0"/>
              <a:t> </a:t>
            </a:r>
            <a:r>
              <a:rPr lang="en-US" sz="3000" b="1" dirty="0"/>
              <a:t>is for the patient that is not likely to survive even with emergent interventions </a:t>
            </a:r>
          </a:p>
          <a:p>
            <a:pPr lvl="2">
              <a:buClr>
                <a:srgbClr val="545970"/>
              </a:buClr>
              <a:buFontTx/>
              <a:buChar char="•"/>
            </a:pPr>
            <a:endParaRPr lang="en-US" sz="3000" b="1" dirty="0"/>
          </a:p>
          <a:p>
            <a:pPr lvl="2">
              <a:buClr>
                <a:srgbClr val="545970"/>
              </a:buClr>
              <a:buFontTx/>
              <a:buChar char="•"/>
            </a:pPr>
            <a:r>
              <a:rPr lang="en-US" sz="3200" b="1" dirty="0"/>
              <a:t>Injuries incompatible with life</a:t>
            </a:r>
          </a:p>
          <a:p>
            <a:pPr lvl="2">
              <a:buClr>
                <a:srgbClr val="545970"/>
              </a:buClr>
              <a:buFontTx/>
              <a:buChar char="•"/>
            </a:pPr>
            <a:r>
              <a:rPr lang="en-US" sz="3200" b="1" dirty="0"/>
              <a:t>Brain matter visible </a:t>
            </a:r>
          </a:p>
          <a:p>
            <a:pPr lvl="2">
              <a:buClr>
                <a:srgbClr val="545970"/>
              </a:buClr>
              <a:buFontTx/>
              <a:buChar char="•"/>
            </a:pPr>
            <a:r>
              <a:rPr lang="en-US" sz="3200" b="1" dirty="0"/>
              <a:t>Obvious mortality or death </a:t>
            </a:r>
            <a:br>
              <a:rPr lang="en-US" sz="3200" b="1" dirty="0"/>
            </a:br>
            <a:r>
              <a:rPr lang="en-US" sz="3200" b="1" dirty="0"/>
              <a:t>(pulseless and apneic)</a:t>
            </a:r>
          </a:p>
          <a:p>
            <a:pPr marL="914400" lvl="2" indent="0">
              <a:buClr>
                <a:srgbClr val="545970"/>
              </a:buClr>
              <a:buNone/>
            </a:pPr>
            <a:br>
              <a:rPr lang="en-US" sz="3200" b="1" dirty="0"/>
            </a:br>
            <a:endParaRPr lang="en-US" sz="3200" b="1" dirty="0"/>
          </a:p>
          <a:p>
            <a:pPr marL="800100" indent="-457200">
              <a:buClr>
                <a:schemeClr val="tx1"/>
              </a:buClr>
              <a:buFont typeface="Calibri" panose="020F0502020204030204" pitchFamily="34" charset="0"/>
              <a:buChar char="•"/>
            </a:pPr>
            <a:endParaRPr lang="en-US" sz="1500" dirty="0"/>
          </a:p>
          <a:p>
            <a:pPr indent="0">
              <a:lnSpc>
                <a:spcPct val="150000"/>
              </a:lnSpc>
              <a:buClr>
                <a:schemeClr val="tx1"/>
              </a:buClr>
              <a:buFontTx/>
              <a:buChar char="•"/>
            </a:pPr>
            <a:endParaRPr lang="en-US" sz="1600" dirty="0"/>
          </a:p>
        </p:txBody>
      </p:sp>
    </p:spTree>
    <p:extLst>
      <p:ext uri="{BB962C8B-B14F-4D97-AF65-F5344CB8AC3E}">
        <p14:creationId xmlns:p14="http://schemas.microsoft.com/office/powerpoint/2010/main" val="10093841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66875"/>
            <a:ext cx="8077200" cy="3103908"/>
          </a:xfrm>
          <a:prstGeom prst="rect">
            <a:avLst/>
          </a:prstGeom>
        </p:spPr>
      </p:pic>
      <p:sp>
        <p:nvSpPr>
          <p:cNvPr id="5" name="Rectangle 4"/>
          <p:cNvSpPr/>
          <p:nvPr/>
        </p:nvSpPr>
        <p:spPr>
          <a:xfrm>
            <a:off x="2305756" y="5269621"/>
            <a:ext cx="4572000" cy="1369606"/>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Visible head trauma</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Unable to walk </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Can follow simple commands</a:t>
            </a:r>
          </a:p>
        </p:txBody>
      </p:sp>
    </p:spTree>
    <p:extLst>
      <p:ext uri="{BB962C8B-B14F-4D97-AF65-F5344CB8AC3E}">
        <p14:creationId xmlns:p14="http://schemas.microsoft.com/office/powerpoint/2010/main" val="27753797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56" y="1554645"/>
            <a:ext cx="8077200" cy="2947780"/>
          </a:xfrm>
          <a:prstGeom prst="rect">
            <a:avLst/>
          </a:prstGeom>
        </p:spPr>
      </p:pic>
      <p:sp>
        <p:nvSpPr>
          <p:cNvPr id="6" name="Rectangle 5"/>
          <p:cNvSpPr/>
          <p:nvPr/>
        </p:nvSpPr>
        <p:spPr>
          <a:xfrm>
            <a:off x="2027583" y="4901302"/>
            <a:ext cx="5874026" cy="2128275"/>
          </a:xfrm>
          <a:prstGeom prst="rect">
            <a:avLst/>
          </a:prstGeom>
        </p:spPr>
        <p:txBody>
          <a:bodyPr wrap="square">
            <a:spAutoFit/>
          </a:bodyPr>
          <a:lstStyle/>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Complaining of chest pain</a:t>
            </a:r>
          </a:p>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Can walk</a:t>
            </a:r>
          </a:p>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Can follow simple commands</a:t>
            </a:r>
          </a:p>
          <a:p>
            <a:pPr algn="ctr">
              <a:lnSpc>
                <a:spcPct val="130000"/>
              </a:lnSpc>
              <a:spcBef>
                <a:spcPts val="300"/>
              </a:spcBef>
            </a:pPr>
            <a:r>
              <a:rPr lang="en-US" sz="2400" b="1" dirty="0">
                <a:latin typeface="Georgia" panose="02040502050405020303" pitchFamily="18" charset="0"/>
                <a:ea typeface="FZShuTi"/>
                <a:cs typeface="Times New Roman" panose="02020603050405020304" pitchFamily="18" charset="0"/>
              </a:rPr>
              <a:t> </a:t>
            </a:r>
            <a:endParaRPr lang="en-US" sz="2400" b="1" dirty="0"/>
          </a:p>
        </p:txBody>
      </p:sp>
    </p:spTree>
    <p:extLst>
      <p:ext uri="{BB962C8B-B14F-4D97-AF65-F5344CB8AC3E}">
        <p14:creationId xmlns:p14="http://schemas.microsoft.com/office/powerpoint/2010/main" val="2240939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71650"/>
            <a:ext cx="8077200" cy="3366880"/>
          </a:xfrm>
          <a:prstGeom prst="rect">
            <a:avLst/>
          </a:prstGeom>
        </p:spPr>
      </p:pic>
      <p:sp>
        <p:nvSpPr>
          <p:cNvPr id="5" name="Rectangle 4"/>
          <p:cNvSpPr/>
          <p:nvPr/>
        </p:nvSpPr>
        <p:spPr>
          <a:xfrm>
            <a:off x="2494722" y="5360954"/>
            <a:ext cx="4572000" cy="1331134"/>
          </a:xfrm>
          <a:prstGeom prst="rect">
            <a:avLst/>
          </a:prstGeom>
        </p:spPr>
        <p:txBody>
          <a:bodyPr>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 Respirations</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Brain matter showing </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Mumbling brains</a:t>
            </a:r>
          </a:p>
        </p:txBody>
      </p:sp>
    </p:spTree>
    <p:extLst>
      <p:ext uri="{BB962C8B-B14F-4D97-AF65-F5344CB8AC3E}">
        <p14:creationId xmlns:p14="http://schemas.microsoft.com/office/powerpoint/2010/main" val="18432758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52" y="1514889"/>
            <a:ext cx="7315201" cy="3126685"/>
          </a:xfrm>
          <a:prstGeom prst="rect">
            <a:avLst/>
          </a:prstGeom>
        </p:spPr>
      </p:pic>
      <p:sp>
        <p:nvSpPr>
          <p:cNvPr id="6" name="Rectangle 5"/>
          <p:cNvSpPr/>
          <p:nvPr/>
        </p:nvSpPr>
        <p:spPr>
          <a:xfrm>
            <a:off x="1888435" y="5036376"/>
            <a:ext cx="5695122" cy="1369606"/>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Broken leg set by friend</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Not able to walk</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Not able to follow simple commands </a:t>
            </a:r>
          </a:p>
        </p:txBody>
      </p:sp>
    </p:spTree>
    <p:extLst>
      <p:ext uri="{BB962C8B-B14F-4D97-AF65-F5344CB8AC3E}">
        <p14:creationId xmlns:p14="http://schemas.microsoft.com/office/powerpoint/2010/main" val="5376518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090" y="911441"/>
            <a:ext cx="7313613" cy="868363"/>
          </a:xfrm>
        </p:spPr>
        <p:txBody>
          <a:bodyPr/>
          <a:lstStyle/>
          <a:p>
            <a:r>
              <a:rPr lang="en-US" dirty="0"/>
              <a:t>Person or Zombie</a:t>
            </a:r>
          </a:p>
        </p:txBody>
      </p:sp>
      <p:sp>
        <p:nvSpPr>
          <p:cNvPr id="3" name="Content Placeholder 2"/>
          <p:cNvSpPr>
            <a:spLocks noGrp="1"/>
          </p:cNvSpPr>
          <p:nvPr>
            <p:ph idx="1"/>
          </p:nvPr>
        </p:nvSpPr>
        <p:spPr>
          <a:xfrm rot="10800000" flipH="1" flipV="1">
            <a:off x="1341782" y="1470992"/>
            <a:ext cx="6868920" cy="3985633"/>
          </a:xfrm>
        </p:spPr>
        <p:txBody>
          <a:bodyPr>
            <a:normAutofit/>
          </a:bodyPr>
          <a:lstStyle/>
          <a:p>
            <a:pPr marL="0" indent="0" algn="ctr">
              <a:buNone/>
            </a:pPr>
            <a:endParaRPr lang="en-US" dirty="0"/>
          </a:p>
          <a:p>
            <a:pPr marL="0" indent="0" algn="ctr">
              <a:buNone/>
            </a:pPr>
            <a:r>
              <a:rPr lang="en-US" sz="2800" b="1" dirty="0"/>
              <a:t>Zombies are no minded living dead walkers that want to eat your brains.</a:t>
            </a:r>
          </a:p>
          <a:p>
            <a:pPr marL="0" indent="0" algn="ctr">
              <a:buNone/>
            </a:pPr>
            <a:r>
              <a:rPr lang="en-US" sz="2800" b="1" dirty="0"/>
              <a:t>People have vital signs and we need to save them so they don’t turn into zombies.</a:t>
            </a:r>
          </a:p>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058" y="4986173"/>
            <a:ext cx="2733675" cy="1676400"/>
          </a:xfrm>
          <a:prstGeom prst="rect">
            <a:avLst/>
          </a:prstGeom>
        </p:spPr>
      </p:pic>
    </p:spTree>
    <p:extLst>
      <p:ext uri="{BB962C8B-B14F-4D97-AF65-F5344CB8AC3E}">
        <p14:creationId xmlns:p14="http://schemas.microsoft.com/office/powerpoint/2010/main" val="330886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433" y="1733550"/>
            <a:ext cx="5584054" cy="3076989"/>
          </a:xfrm>
          <a:prstGeom prst="rect">
            <a:avLst/>
          </a:prstGeom>
        </p:spPr>
      </p:pic>
      <p:sp>
        <p:nvSpPr>
          <p:cNvPr id="6" name="Rectangle 5"/>
          <p:cNvSpPr/>
          <p:nvPr/>
        </p:nvSpPr>
        <p:spPr>
          <a:xfrm>
            <a:off x="2362199" y="5294789"/>
            <a:ext cx="4572000" cy="1768176"/>
          </a:xfrm>
          <a:prstGeom prst="rect">
            <a:avLst/>
          </a:prstGeom>
        </p:spPr>
        <p:txBody>
          <a:bodyPr>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Head Trauma</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Slurred speech</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Falling every time he stands up</a:t>
            </a:r>
          </a:p>
          <a:p>
            <a:pPr>
              <a:lnSpc>
                <a:spcPct val="130000"/>
              </a:lnSpc>
              <a:spcBef>
                <a:spcPts val="300"/>
              </a:spcBef>
            </a:pPr>
            <a:r>
              <a:rPr lang="en-US" dirty="0">
                <a:solidFill>
                  <a:srgbClr val="A78470"/>
                </a:solidFill>
                <a:latin typeface="Georgia" panose="02040502050405020303" pitchFamily="18" charset="0"/>
                <a:ea typeface="FZShuTi"/>
                <a:cs typeface="Times New Roman" panose="02020603050405020304" pitchFamily="18" charset="0"/>
              </a:rPr>
              <a:t> </a:t>
            </a:r>
          </a:p>
        </p:txBody>
      </p:sp>
    </p:spTree>
    <p:extLst>
      <p:ext uri="{BB962C8B-B14F-4D97-AF65-F5344CB8AC3E}">
        <p14:creationId xmlns:p14="http://schemas.microsoft.com/office/powerpoint/2010/main" val="1656089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733550"/>
            <a:ext cx="8077200" cy="3245954"/>
          </a:xfrm>
          <a:prstGeom prst="rect">
            <a:avLst/>
          </a:prstGeom>
        </p:spPr>
      </p:pic>
      <p:sp>
        <p:nvSpPr>
          <p:cNvPr id="6" name="Rectangle 5"/>
          <p:cNvSpPr/>
          <p:nvPr/>
        </p:nvSpPr>
        <p:spPr>
          <a:xfrm>
            <a:off x="1805608" y="5328911"/>
            <a:ext cx="5685183" cy="931024"/>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More than 3/4 loss of blood</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Lunging at you trying to eat your brains</a:t>
            </a:r>
          </a:p>
        </p:txBody>
      </p:sp>
    </p:spTree>
    <p:extLst>
      <p:ext uri="{BB962C8B-B14F-4D97-AF65-F5344CB8AC3E}">
        <p14:creationId xmlns:p14="http://schemas.microsoft.com/office/powerpoint/2010/main" val="340749556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 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151" y="1733550"/>
            <a:ext cx="5157927" cy="2848389"/>
          </a:xfrm>
          <a:prstGeom prst="rect">
            <a:avLst/>
          </a:prstGeom>
        </p:spPr>
      </p:pic>
      <p:sp>
        <p:nvSpPr>
          <p:cNvPr id="6" name="Rectangle 5"/>
          <p:cNvSpPr/>
          <p:nvPr/>
        </p:nvSpPr>
        <p:spPr>
          <a:xfrm>
            <a:off x="2305756" y="4961439"/>
            <a:ext cx="4572000" cy="1369606"/>
          </a:xfrm>
          <a:prstGeom prst="rect">
            <a:avLst/>
          </a:prstGeom>
        </p:spPr>
        <p:txBody>
          <a:bodyPr>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Obvious broken arm</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Able to walk</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Can follow simple commands</a:t>
            </a:r>
          </a:p>
        </p:txBody>
      </p:sp>
    </p:spTree>
    <p:extLst>
      <p:ext uri="{BB962C8B-B14F-4D97-AF65-F5344CB8AC3E}">
        <p14:creationId xmlns:p14="http://schemas.microsoft.com/office/powerpoint/2010/main" val="41791402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 # 8</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1733550"/>
            <a:ext cx="8077200" cy="3067050"/>
          </a:xfrm>
          <a:prstGeom prst="rect">
            <a:avLst/>
          </a:prstGeom>
        </p:spPr>
      </p:pic>
      <p:sp>
        <p:nvSpPr>
          <p:cNvPr id="5" name="Rectangle 4"/>
          <p:cNvSpPr/>
          <p:nvPr/>
        </p:nvSpPr>
        <p:spPr>
          <a:xfrm>
            <a:off x="1636643" y="5080275"/>
            <a:ext cx="6023113" cy="1369606"/>
          </a:xfrm>
          <a:prstGeom prst="rect">
            <a:avLst/>
          </a:prstGeom>
        </p:spPr>
        <p:txBody>
          <a:bodyPr wrap="square">
            <a:spAutoFit/>
          </a:bodyPr>
          <a:lstStyle/>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Not breathing</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No pulse</a:t>
            </a:r>
          </a:p>
          <a:p>
            <a:pPr algn="ctr">
              <a:lnSpc>
                <a:spcPct val="130000"/>
              </a:lnSpc>
              <a:spcBef>
                <a:spcPts val="300"/>
              </a:spcBef>
            </a:pPr>
            <a:r>
              <a:rPr lang="en-US" sz="2000" b="1" dirty="0">
                <a:latin typeface="Georgia" panose="02040502050405020303" pitchFamily="18" charset="0"/>
                <a:ea typeface="FZShuTi"/>
                <a:cs typeface="Times New Roman" panose="02020603050405020304" pitchFamily="18" charset="0"/>
              </a:rPr>
              <a:t>When airway is opened no respirations</a:t>
            </a:r>
          </a:p>
        </p:txBody>
      </p:sp>
    </p:spTree>
    <p:extLst>
      <p:ext uri="{BB962C8B-B14F-4D97-AF65-F5344CB8AC3E}">
        <p14:creationId xmlns:p14="http://schemas.microsoft.com/office/powerpoint/2010/main" val="64016507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Congratulations you can now survive a Zombie Apocalypse </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14400" y="2261205"/>
            <a:ext cx="7313613" cy="3950751"/>
          </a:xfrm>
        </p:spPr>
      </p:pic>
    </p:spTree>
    <p:extLst>
      <p:ext uri="{BB962C8B-B14F-4D97-AF65-F5344CB8AC3E}">
        <p14:creationId xmlns:p14="http://schemas.microsoft.com/office/powerpoint/2010/main" val="3940216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ought to you by FEMA, A.S.P.R, Medical reserve corps, and Uniformed Services University. Versio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 y="4303057"/>
            <a:ext cx="9142498" cy="2599897"/>
          </a:xfrm>
          <a:prstGeom prst="rect">
            <a:avLst/>
          </a:prstGeom>
        </p:spPr>
      </p:pic>
      <p:sp>
        <p:nvSpPr>
          <p:cNvPr id="2" name="Title 1"/>
          <p:cNvSpPr>
            <a:spLocks noGrp="1"/>
          </p:cNvSpPr>
          <p:nvPr>
            <p:ph type="title"/>
          </p:nvPr>
        </p:nvSpPr>
        <p:spPr>
          <a:xfrm>
            <a:off x="842208" y="4933172"/>
            <a:ext cx="8001752" cy="1143000"/>
          </a:xfrm>
        </p:spPr>
        <p:txBody>
          <a:bodyPr>
            <a:noAutofit/>
          </a:bodyPr>
          <a:lstStyle/>
          <a:p>
            <a:r>
              <a:rPr lang="en-US" sz="3500" dirty="0"/>
              <a:t>UNTIL HELP ARRIVES </a:t>
            </a:r>
            <a:br>
              <a:rPr lang="en-US" sz="3500" dirty="0"/>
            </a:br>
            <a:endParaRPr lang="en-US" sz="2000" dirty="0">
              <a:solidFill>
                <a:srgbClr val="F97242"/>
              </a:solidFill>
            </a:endParaRPr>
          </a:p>
        </p:txBody>
      </p:sp>
      <p:pic>
        <p:nvPicPr>
          <p:cNvPr id="6" name="Picture 5" descr="Two E.M.T's pull a stretcher out of an ambulance.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385"/>
            <a:ext cx="9144000" cy="4427670"/>
          </a:xfrm>
          <a:prstGeom prst="rect">
            <a:avLst/>
          </a:prstGeom>
        </p:spPr>
      </p:pic>
      <p:sp>
        <p:nvSpPr>
          <p:cNvPr id="4" name="Footer Placeholder 3"/>
          <p:cNvSpPr>
            <a:spLocks noGrp="1"/>
          </p:cNvSpPr>
          <p:nvPr>
            <p:ph type="ftr" sz="quarter" idx="3"/>
          </p:nvPr>
        </p:nvSpPr>
        <p:spPr>
          <a:xfrm>
            <a:off x="189567" y="6356350"/>
            <a:ext cx="687513" cy="365125"/>
          </a:xfrm>
        </p:spPr>
        <p:txBody>
          <a:bodyPr/>
          <a:lstStyle/>
          <a:p>
            <a:r>
              <a:rPr lang="en-US" dirty="0">
                <a:solidFill>
                  <a:schemeClr val="bg1"/>
                </a:solidFill>
              </a:rPr>
              <a:t>V.1</a:t>
            </a:r>
          </a:p>
        </p:txBody>
      </p:sp>
    </p:spTree>
    <p:extLst>
      <p:ext uri="{BB962C8B-B14F-4D97-AF65-F5344CB8AC3E}">
        <p14:creationId xmlns:p14="http://schemas.microsoft.com/office/powerpoint/2010/main" val="374782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lage of various types of siutations where people are helping the injured like a car crash or trash derailmen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83" y="0"/>
            <a:ext cx="9158964" cy="6857999"/>
          </a:xfrm>
          <a:prstGeom prst="rect">
            <a:avLst/>
          </a:prstGeom>
        </p:spPr>
      </p:pic>
      <p:sp>
        <p:nvSpPr>
          <p:cNvPr id="5" name="Content Placeholder 4"/>
          <p:cNvSpPr>
            <a:spLocks noGrp="1"/>
          </p:cNvSpPr>
          <p:nvPr>
            <p:ph idx="1"/>
          </p:nvPr>
        </p:nvSpPr>
        <p:spPr>
          <a:xfrm>
            <a:off x="1031419" y="2429616"/>
            <a:ext cx="7081159" cy="2632241"/>
          </a:xfrm>
        </p:spPr>
        <p:txBody>
          <a:bodyPr>
            <a:noAutofit/>
          </a:bodyPr>
          <a:lstStyle/>
          <a:p>
            <a:pPr algn="ctr"/>
            <a:r>
              <a:rPr lang="en-US" b="1" dirty="0">
                <a:solidFill>
                  <a:schemeClr val="tx1"/>
                </a:solidFill>
              </a:rPr>
              <a:t>Teach you basic skills to keep people with life-threatening injuries alive until professional help arrives. </a:t>
            </a:r>
          </a:p>
        </p:txBody>
      </p:sp>
      <p:sp>
        <p:nvSpPr>
          <p:cNvPr id="4" name="Slide Number Placeholder 3"/>
          <p:cNvSpPr>
            <a:spLocks noGrp="1"/>
          </p:cNvSpPr>
          <p:nvPr>
            <p:ph type="sldNum" sz="quarter" idx="12"/>
          </p:nvPr>
        </p:nvSpPr>
        <p:spPr/>
        <p:txBody>
          <a:bodyPr/>
          <a:lstStyle/>
          <a:p>
            <a:fld id="{5E5DF047-6A47-490B-BA0A-24199AE94AE5}" type="slidenum">
              <a:rPr lang="en-US" smtClean="0">
                <a:solidFill>
                  <a:schemeClr val="tx1"/>
                </a:solidFill>
              </a:rPr>
              <a:pPr/>
              <a:t>36</a:t>
            </a:fld>
            <a:endParaRPr lang="en-US" dirty="0">
              <a:solidFill>
                <a:schemeClr val="tx1"/>
              </a:solidFill>
            </a:endParaRPr>
          </a:p>
        </p:txBody>
      </p:sp>
      <p:sp>
        <p:nvSpPr>
          <p:cNvPr id="7" name="Rectangle 6"/>
          <p:cNvSpPr/>
          <p:nvPr/>
        </p:nvSpPr>
        <p:spPr>
          <a:xfrm flipV="1">
            <a:off x="3583172" y="353662"/>
            <a:ext cx="5560828" cy="6635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x"/>
          <p:cNvSpPr>
            <a:spLocks noGrp="1"/>
          </p:cNvSpPr>
          <p:nvPr>
            <p:ph type="title"/>
          </p:nvPr>
        </p:nvSpPr>
        <p:spPr>
          <a:xfrm>
            <a:off x="3704791" y="391883"/>
            <a:ext cx="5233270" cy="549093"/>
          </a:xfrm>
        </p:spPr>
        <p:txBody>
          <a:bodyPr>
            <a:noAutofit/>
          </a:bodyPr>
          <a:lstStyle/>
          <a:p>
            <a:pPr algn="r"/>
            <a:r>
              <a:rPr lang="en-US" sz="2800" dirty="0">
                <a:latin typeface="Century Gothic" panose="020B0502020202020204" pitchFamily="34" charset="0"/>
              </a:rPr>
              <a:t>GOAL OF THE COURSE</a:t>
            </a:r>
          </a:p>
        </p:txBody>
      </p:sp>
      <p:sp>
        <p:nvSpPr>
          <p:cNvPr id="6" name="Footer Placeholder 5"/>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48600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670" y="5226413"/>
            <a:ext cx="8229600" cy="1143000"/>
          </a:xfrm>
        </p:spPr>
        <p:txBody>
          <a:bodyPr>
            <a:normAutofit fontScale="90000"/>
          </a:bodyPr>
          <a:lstStyle/>
          <a:p>
            <a:pPr algn="l"/>
            <a:r>
              <a:rPr lang="en-US" sz="1800" b="1" dirty="0">
                <a:solidFill>
                  <a:srgbClr val="7030A0"/>
                </a:solidFill>
                <a:latin typeface="Century Gothic" panose="020B0502020202020204" pitchFamily="34" charset="0"/>
              </a:rPr>
              <a:t>Topic 1</a:t>
            </a:r>
            <a:br>
              <a:rPr lang="en-US" sz="1800" b="1" dirty="0">
                <a:solidFill>
                  <a:srgbClr val="7030A0"/>
                </a:solidFill>
                <a:latin typeface="Century Gothic" panose="020B0502020202020204" pitchFamily="34" charset="0"/>
              </a:rPr>
            </a:br>
            <a:br>
              <a:rPr lang="en-US" sz="1800" b="1" dirty="0">
                <a:solidFill>
                  <a:srgbClr val="7030A0"/>
                </a:solidFill>
                <a:latin typeface="Century Gothic" panose="020B0502020202020204" pitchFamily="34" charset="0"/>
              </a:rPr>
            </a:br>
            <a:r>
              <a:rPr lang="en-US" b="1" dirty="0">
                <a:solidFill>
                  <a:srgbClr val="7030A0"/>
                </a:solidFill>
                <a:latin typeface="Century Gothic" panose="020B0502020202020204" pitchFamily="34" charset="0"/>
              </a:rPr>
              <a:t>You Make a </a:t>
            </a:r>
            <a:r>
              <a:rPr lang="en-US" b="1" dirty="0">
                <a:solidFill>
                  <a:srgbClr val="7030A0"/>
                </a:solidFill>
              </a:rPr>
              <a:t>Difference</a:t>
            </a:r>
            <a:endParaRPr lang="en-US" dirty="0">
              <a:solidFill>
                <a:srgbClr val="7030A0"/>
              </a:solidFill>
            </a:endParaRPr>
          </a:p>
        </p:txBody>
      </p:sp>
      <p:pic>
        <p:nvPicPr>
          <p:cNvPr id="4" name="Picture 3" descr="Woman injured with bandage on her head laying next to a car with a broken front bumper. A man and a woman are trying to help h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5" y="0"/>
            <a:ext cx="9141928" cy="6873393"/>
          </a:xfrm>
          <a:prstGeom prst="rect">
            <a:avLst/>
          </a:prstGeom>
        </p:spPr>
      </p:pic>
      <p:sp>
        <p:nvSpPr>
          <p:cNvPr id="5" name="Rectangle 4"/>
          <p:cNvSpPr/>
          <p:nvPr/>
        </p:nvSpPr>
        <p:spPr>
          <a:xfrm>
            <a:off x="-2" y="5264194"/>
            <a:ext cx="9144002" cy="109033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p:cNvSpPr txBox="1">
            <a:spLocks/>
          </p:cNvSpPr>
          <p:nvPr/>
        </p:nvSpPr>
        <p:spPr>
          <a:xfrm>
            <a:off x="1432341" y="5278382"/>
            <a:ext cx="5316980" cy="1097666"/>
          </a:xfrm>
          <a:prstGeom prst="rect">
            <a:avLst/>
          </a:prstGeom>
        </p:spPr>
        <p:txBody>
          <a:bodyPr vert="horz" lIns="91440" tIns="45720" rIns="91440" bIns="45720" rtlCol="0">
            <a:normAutofit fontScale="85000" lnSpcReduction="20000"/>
          </a:bodyPr>
          <a:lstStyle>
            <a:lvl1pPr marL="0" marR="0" indent="0" algn="r" defTabSz="914377" rtl="0" eaLnBrk="1" fontAlgn="auto" latinLnBrk="0" hangingPunct="1">
              <a:lnSpc>
                <a:spcPct val="120000"/>
              </a:lnSpc>
              <a:spcBef>
                <a:spcPts val="0"/>
              </a:spcBef>
              <a:spcAft>
                <a:spcPts val="1200"/>
              </a:spcAft>
              <a:buClr>
                <a:schemeClr val="accent6"/>
              </a:buClr>
              <a:buSzPct val="75000"/>
              <a:buFont typeface="Arial"/>
              <a:buNone/>
              <a:tabLst/>
              <a:defRPr lang="en-US" sz="2000" kern="1200">
                <a:solidFill>
                  <a:schemeClr val="bg1"/>
                </a:solidFill>
                <a:latin typeface="+mj-lt"/>
                <a:ea typeface="+mn-ea"/>
                <a:cs typeface="Arial"/>
              </a:defRPr>
            </a:lvl1pPr>
            <a:lvl2pPr marL="457189" marR="0" indent="0" algn="ctr" defTabSz="914377" rtl="0" eaLnBrk="1" fontAlgn="auto" latinLnBrk="0" hangingPunct="1">
              <a:lnSpc>
                <a:spcPct val="120000"/>
              </a:lnSpc>
              <a:spcBef>
                <a:spcPts val="0"/>
              </a:spcBef>
              <a:spcAft>
                <a:spcPts val="1200"/>
              </a:spcAft>
              <a:buClr>
                <a:srgbClr val="7EAABB"/>
              </a:buClr>
              <a:buSzPct val="75000"/>
              <a:buFont typeface="Arial"/>
              <a:buNone/>
              <a:tabLst/>
              <a:defRPr lang="en-US" sz="2400" kern="1200">
                <a:solidFill>
                  <a:schemeClr val="tx1">
                    <a:tint val="75000"/>
                  </a:schemeClr>
                </a:solidFill>
                <a:latin typeface="+mj-lt"/>
                <a:ea typeface="+mn-ea"/>
                <a:cs typeface="Arial"/>
              </a:defRPr>
            </a:lvl2pPr>
            <a:lvl3pPr marL="914377" indent="0" algn="ctr" defTabSz="914377" rtl="0" eaLnBrk="1" latinLnBrk="0" hangingPunct="1">
              <a:lnSpc>
                <a:spcPct val="120000"/>
              </a:lnSpc>
              <a:spcBef>
                <a:spcPts val="0"/>
              </a:spcBef>
              <a:spcAft>
                <a:spcPts val="1200"/>
              </a:spcAft>
              <a:buClr>
                <a:srgbClr val="7EAABB"/>
              </a:buClr>
              <a:buSzPct val="75000"/>
              <a:buFont typeface="Arial" panose="020B0604020202020204" pitchFamily="34" charset="0"/>
              <a:buNone/>
              <a:tabLst/>
              <a:defRPr sz="2000" kern="1200">
                <a:solidFill>
                  <a:schemeClr val="tx1">
                    <a:tint val="75000"/>
                  </a:schemeClr>
                </a:solidFill>
                <a:latin typeface="+mj-lt"/>
                <a:ea typeface="+mn-ea"/>
                <a:cs typeface="Arial"/>
              </a:defRPr>
            </a:lvl3pPr>
            <a:lvl4pPr marL="1371566" indent="0" algn="ctr" defTabSz="914377" rtl="0" eaLnBrk="1" latinLnBrk="0" hangingPunct="1">
              <a:lnSpc>
                <a:spcPct val="120000"/>
              </a:lnSpc>
              <a:spcBef>
                <a:spcPts val="0"/>
              </a:spcBef>
              <a:spcAft>
                <a:spcPts val="1200"/>
              </a:spcAft>
              <a:buClr>
                <a:srgbClr val="7EAABB"/>
              </a:buClr>
              <a:buFont typeface="Arial" panose="020B0604020202020204" pitchFamily="34" charset="0"/>
              <a:buNone/>
              <a:defRPr sz="1600" kern="1200">
                <a:solidFill>
                  <a:schemeClr val="tx1">
                    <a:tint val="75000"/>
                  </a:schemeClr>
                </a:solidFill>
                <a:latin typeface="+mj-lt"/>
                <a:ea typeface="+mn-ea"/>
                <a:cs typeface="Arial"/>
              </a:defRPr>
            </a:lvl4pPr>
            <a:lvl5pPr marL="1828754" indent="0" algn="ctr" defTabSz="914377" rtl="0" eaLnBrk="1" latinLnBrk="0" hangingPunct="1">
              <a:lnSpc>
                <a:spcPct val="120000"/>
              </a:lnSpc>
              <a:spcBef>
                <a:spcPts val="0"/>
              </a:spcBef>
              <a:spcAft>
                <a:spcPts val="1200"/>
              </a:spcAft>
              <a:buClr>
                <a:srgbClr val="7EAABB"/>
              </a:buClr>
              <a:buFont typeface="Arial" panose="020B0604020202020204" pitchFamily="34" charset="0"/>
              <a:buNone/>
              <a:tabLst/>
              <a:defRPr sz="1600" kern="1200">
                <a:solidFill>
                  <a:schemeClr val="tx1">
                    <a:tint val="75000"/>
                  </a:schemeClr>
                </a:solidFill>
                <a:latin typeface="+mj-lt"/>
                <a:ea typeface="+mn-ea"/>
                <a:cs typeface="Arial"/>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100" b="1" dirty="0">
                <a:latin typeface="Century Gothic" panose="020B0502020202020204" pitchFamily="34" charset="0"/>
              </a:rPr>
              <a:t>Topic 1</a:t>
            </a:r>
          </a:p>
          <a:p>
            <a:pPr algn="l"/>
            <a:r>
              <a:rPr lang="en-US" sz="4200" b="1" dirty="0">
                <a:latin typeface="Century Gothic" panose="020B0502020202020204" pitchFamily="34" charset="0"/>
              </a:rPr>
              <a:t>You Make a Difference</a:t>
            </a:r>
          </a:p>
        </p:txBody>
      </p:sp>
      <p:sp>
        <p:nvSpPr>
          <p:cNvPr id="8" name="Rectangle 7" descr="&quot;&quot;"/>
          <p:cNvSpPr/>
          <p:nvPr/>
        </p:nvSpPr>
        <p:spPr>
          <a:xfrm>
            <a:off x="377" y="5264194"/>
            <a:ext cx="1290541" cy="1097666"/>
          </a:xfrm>
          <a:prstGeom prst="rect">
            <a:avLst/>
          </a:prstGeom>
          <a:solidFill>
            <a:srgbClr val="FF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128956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4"/>
          <p:cNvSpPr>
            <a:spLocks noGrp="1"/>
          </p:cNvSpPr>
          <p:nvPr>
            <p:ph type="title"/>
          </p:nvPr>
        </p:nvSpPr>
        <p:spPr>
          <a:xfrm>
            <a:off x="3504272" y="417689"/>
            <a:ext cx="5197760" cy="512784"/>
          </a:xfrm>
        </p:spPr>
        <p:txBody>
          <a:bodyPr>
            <a:noAutofit/>
          </a:bodyPr>
          <a:lstStyle/>
          <a:p>
            <a:pPr algn="r"/>
            <a:r>
              <a:rPr lang="en-US" sz="3200" dirty="0"/>
              <a:t>YOU MAKE A DIFFERENCE</a:t>
            </a:r>
          </a:p>
        </p:txBody>
      </p:sp>
      <p:sp>
        <p:nvSpPr>
          <p:cNvPr id="6" name="Content Placeholder 5"/>
          <p:cNvSpPr>
            <a:spLocks noGrp="1"/>
          </p:cNvSpPr>
          <p:nvPr>
            <p:ph idx="4294967295"/>
          </p:nvPr>
        </p:nvSpPr>
        <p:spPr>
          <a:xfrm>
            <a:off x="868193" y="1556749"/>
            <a:ext cx="7967004" cy="4691743"/>
          </a:xfrm>
        </p:spPr>
        <p:txBody>
          <a:bodyPr>
            <a:noAutofit/>
          </a:bodyPr>
          <a:lstStyle/>
          <a:p>
            <a:pPr>
              <a:lnSpc>
                <a:spcPct val="100000"/>
              </a:lnSpc>
              <a:spcAft>
                <a:spcPts val="2400"/>
              </a:spcAft>
              <a:buSzPct val="100000"/>
            </a:pPr>
            <a:r>
              <a:rPr lang="en-US" sz="2000" b="1" dirty="0">
                <a:solidFill>
                  <a:schemeClr val="tx1"/>
                </a:solidFill>
              </a:rPr>
              <a:t>If you act quickly and purposefully, you can save lives:</a:t>
            </a:r>
          </a:p>
          <a:p>
            <a:pPr marL="565145" lvl="1" indent="-342900">
              <a:lnSpc>
                <a:spcPct val="100000"/>
              </a:lnSpc>
              <a:spcAft>
                <a:spcPts val="2400"/>
              </a:spcAft>
              <a:buClrTx/>
              <a:buSzPct val="100000"/>
              <a:buFont typeface="Arial" panose="020B0604020202020204" pitchFamily="34" charset="0"/>
              <a:buChar char="•"/>
            </a:pPr>
            <a:r>
              <a:rPr lang="en-US" sz="2000" b="1" dirty="0">
                <a:solidFill>
                  <a:schemeClr val="tx1"/>
                </a:solidFill>
              </a:rPr>
              <a:t>Call 9-1-1 to activate the Chain of Survival.</a:t>
            </a:r>
          </a:p>
          <a:p>
            <a:pPr marL="565145" lvl="1" indent="-342900">
              <a:lnSpc>
                <a:spcPct val="100000"/>
              </a:lnSpc>
              <a:spcAft>
                <a:spcPts val="2400"/>
              </a:spcAft>
              <a:buClrTx/>
              <a:buSzPct val="100000"/>
              <a:buFont typeface="Arial" panose="020B0604020202020204" pitchFamily="34" charset="0"/>
              <a:buChar char="•"/>
            </a:pPr>
            <a:r>
              <a:rPr lang="en-US" sz="2000" b="1" dirty="0">
                <a:solidFill>
                  <a:schemeClr val="tx1"/>
                </a:solidFill>
              </a:rPr>
              <a:t>Move the injured away from danger to keep them safe.</a:t>
            </a:r>
          </a:p>
          <a:p>
            <a:pPr marL="565145" lvl="1" indent="-342900">
              <a:lnSpc>
                <a:spcPct val="100000"/>
              </a:lnSpc>
              <a:spcAft>
                <a:spcPts val="1800"/>
              </a:spcAft>
              <a:buClrTx/>
              <a:buSzPct val="100000"/>
              <a:buFont typeface="Arial" panose="020B0604020202020204" pitchFamily="34" charset="0"/>
              <a:buChar char="•"/>
            </a:pPr>
            <a:r>
              <a:rPr lang="en-US" sz="2000" b="1" dirty="0">
                <a:solidFill>
                  <a:schemeClr val="tx1"/>
                </a:solidFill>
              </a:rPr>
              <a:t>Keep them alive until medical responders arrive:</a:t>
            </a:r>
          </a:p>
          <a:p>
            <a:pPr marL="966773" lvl="2" indent="-342900">
              <a:lnSpc>
                <a:spcPct val="100000"/>
              </a:lnSpc>
              <a:spcAft>
                <a:spcPts val="1800"/>
              </a:spcAft>
              <a:buClrTx/>
              <a:buSzPct val="100000"/>
            </a:pPr>
            <a:r>
              <a:rPr lang="en-US" b="1" dirty="0"/>
              <a:t>Apply pressure to bleeding.</a:t>
            </a:r>
          </a:p>
          <a:p>
            <a:pPr marL="966773" lvl="2" indent="-342900">
              <a:lnSpc>
                <a:spcPct val="100000"/>
              </a:lnSpc>
              <a:spcAft>
                <a:spcPts val="1800"/>
              </a:spcAft>
              <a:buClrTx/>
              <a:buSzPct val="100000"/>
            </a:pPr>
            <a:r>
              <a:rPr lang="en-US" b="1" dirty="0"/>
              <a:t>Help them to breathe by allowing them to sit up or lean forward, or by placing them on their side if they are unconscious.</a:t>
            </a:r>
          </a:p>
          <a:p>
            <a:pPr marL="565145" lvl="1" indent="-342900">
              <a:lnSpc>
                <a:spcPct val="100000"/>
              </a:lnSpc>
              <a:spcAft>
                <a:spcPts val="2400"/>
              </a:spcAft>
              <a:buClrTx/>
              <a:buSzPct val="100000"/>
              <a:buFont typeface="Arial" panose="020B0604020202020204" pitchFamily="34" charset="0"/>
              <a:buChar char="•"/>
            </a:pPr>
            <a:r>
              <a:rPr lang="en-US" sz="2000" b="1" dirty="0">
                <a:solidFill>
                  <a:schemeClr val="tx1"/>
                </a:solidFill>
              </a:rPr>
              <a:t>Talk to the injured and provide comfort.</a:t>
            </a:r>
            <a:endParaRPr lang="en-US" sz="2000" b="1" dirty="0"/>
          </a:p>
        </p:txBody>
      </p:sp>
      <p:sp>
        <p:nvSpPr>
          <p:cNvPr id="3" name="Footer Placeholder 2"/>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16121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5DF047-6A47-490B-BA0A-24199AE94AE5}" type="slidenum">
              <a:rPr lang="en-US" smtClean="0"/>
              <a:pPr/>
              <a:t>39</a:t>
            </a:fld>
            <a:endParaRPr lang="en-US" dirty="0"/>
          </a:p>
        </p:txBody>
      </p:sp>
      <p:sp>
        <p:nvSpPr>
          <p:cNvPr id="6" name="Title 4"/>
          <p:cNvSpPr>
            <a:spLocks noGrp="1"/>
          </p:cNvSpPr>
          <p:nvPr>
            <p:ph type="title"/>
          </p:nvPr>
        </p:nvSpPr>
        <p:spPr>
          <a:xfrm>
            <a:off x="4688518" y="406399"/>
            <a:ext cx="4019987" cy="526059"/>
          </a:xfrm>
        </p:spPr>
        <p:txBody>
          <a:bodyPr>
            <a:noAutofit/>
          </a:bodyPr>
          <a:lstStyle/>
          <a:p>
            <a:pPr algn="r"/>
            <a:r>
              <a:rPr lang="en-US" dirty="0"/>
              <a:t>TYPES OF INCIDENTS</a:t>
            </a:r>
          </a:p>
        </p:txBody>
      </p:sp>
      <p:sp>
        <p:nvSpPr>
          <p:cNvPr id="18" name="Content Placeholder 17"/>
          <p:cNvSpPr>
            <a:spLocks noGrp="1"/>
          </p:cNvSpPr>
          <p:nvPr>
            <p:ph sz="half" idx="1"/>
          </p:nvPr>
        </p:nvSpPr>
        <p:spPr>
          <a:xfrm>
            <a:off x="274320" y="1764272"/>
            <a:ext cx="4038600" cy="4525963"/>
          </a:xfrm>
        </p:spPr>
        <p:txBody>
          <a:bodyPr>
            <a:normAutofit/>
          </a:bodyPr>
          <a:lstStyle/>
          <a:p>
            <a:pPr lvl="0">
              <a:buClr>
                <a:srgbClr val="7F4888"/>
              </a:buClr>
              <a:buSzPct val="100000"/>
            </a:pPr>
            <a:r>
              <a:rPr lang="en-US" sz="1200" dirty="0">
                <a:solidFill>
                  <a:schemeClr val="bg1"/>
                </a:solidFill>
              </a:rPr>
              <a:t>Life-threatening injuries can occur as the result of different types of incidents. </a:t>
            </a:r>
          </a:p>
          <a:p>
            <a:pPr lvl="0">
              <a:buClr>
                <a:srgbClr val="7F4888"/>
              </a:buClr>
              <a:buSzPct val="100000"/>
            </a:pPr>
            <a:endParaRPr lang="en-US" sz="1200" dirty="0">
              <a:solidFill>
                <a:schemeClr val="bg1"/>
              </a:solidFill>
            </a:endParaRPr>
          </a:p>
          <a:p>
            <a:pPr lvl="0">
              <a:buClr>
                <a:srgbClr val="7F4888"/>
              </a:buClr>
              <a:buSzPct val="100000"/>
            </a:pPr>
            <a:r>
              <a:rPr lang="en-US" sz="1200" dirty="0">
                <a:solidFill>
                  <a:schemeClr val="bg1"/>
                </a:solidFill>
              </a:rPr>
              <a:t>Common. Type: Vehicle crashes, and home-related injuries. Examples: Car, motorcycle, bicycle, pedestrian, home repair injuries, etc. </a:t>
            </a:r>
          </a:p>
          <a:p>
            <a:pPr lvl="0">
              <a:buClr>
                <a:srgbClr val="7F4888"/>
              </a:buClr>
              <a:buSzPct val="100000"/>
            </a:pPr>
            <a:endParaRPr lang="en-US" sz="1200" b="1" dirty="0">
              <a:solidFill>
                <a:schemeClr val="bg1"/>
              </a:solidFill>
            </a:endParaRPr>
          </a:p>
          <a:p>
            <a:pPr lvl="0">
              <a:buClr>
                <a:srgbClr val="7F4888"/>
              </a:buClr>
              <a:buSzPct val="100000"/>
            </a:pPr>
            <a:r>
              <a:rPr lang="en-US" sz="1200" b="1" dirty="0">
                <a:solidFill>
                  <a:schemeClr val="bg1"/>
                </a:solidFill>
              </a:rPr>
              <a:t>Rare. Type: Man-made and local weather incidents. Examples: Tornado, multi-vehicle crashes, active shooter, etc.</a:t>
            </a:r>
          </a:p>
          <a:p>
            <a:pPr lvl="0">
              <a:buClr>
                <a:srgbClr val="7F4888"/>
              </a:buClr>
              <a:buSzPct val="100000"/>
            </a:pPr>
            <a:endParaRPr lang="en-US" sz="1200" b="1" dirty="0">
              <a:solidFill>
                <a:schemeClr val="bg1"/>
              </a:solidFill>
            </a:endParaRPr>
          </a:p>
          <a:p>
            <a:pPr lvl="0">
              <a:buClr>
                <a:srgbClr val="7F4888"/>
              </a:buClr>
              <a:buSzPct val="100000"/>
            </a:pPr>
            <a:r>
              <a:rPr lang="en-US" sz="1200" b="1" dirty="0">
                <a:solidFill>
                  <a:schemeClr val="bg1"/>
                </a:solidFill>
              </a:rPr>
              <a:t>Very Rare. Type: Large-scale disasters. Examples: Acts of terrorism, bombings, large-scale transportation incidents, etc.</a:t>
            </a:r>
          </a:p>
        </p:txBody>
      </p:sp>
      <p:sp>
        <p:nvSpPr>
          <p:cNvPr id="3" name="Footer Placeholder 2"/>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
        <p:nvSpPr>
          <p:cNvPr id="8" name="TextBox 7"/>
          <p:cNvSpPr txBox="1"/>
          <p:nvPr/>
        </p:nvSpPr>
        <p:spPr>
          <a:xfrm>
            <a:off x="274320" y="1371600"/>
            <a:ext cx="8673737" cy="392672"/>
          </a:xfrm>
          <a:prstGeom prst="rect">
            <a:avLst/>
          </a:prstGeom>
          <a:noFill/>
        </p:spPr>
        <p:txBody>
          <a:bodyPr wrap="square" rtlCol="0">
            <a:spAutoFit/>
          </a:bodyPr>
          <a:lstStyle/>
          <a:p>
            <a:pPr lvl="0" defTabSz="914377">
              <a:lnSpc>
                <a:spcPct val="120000"/>
              </a:lnSpc>
              <a:spcAft>
                <a:spcPts val="1200"/>
              </a:spcAft>
              <a:buClr>
                <a:srgbClr val="7F4888"/>
              </a:buClr>
              <a:buSzPct val="100000"/>
            </a:pPr>
            <a:r>
              <a:rPr lang="en-US" dirty="0">
                <a:solidFill>
                  <a:prstClr val="black"/>
                </a:solidFill>
                <a:latin typeface="Century Gothic" panose="020B0502020202020204" pitchFamily="34" charset="0"/>
                <a:cs typeface="Arial"/>
              </a:rPr>
              <a:t>Life-threatening injuries can occur as the result of different types of incidents.</a:t>
            </a:r>
            <a:endParaRPr lang="en-US" sz="1600" b="1" dirty="0">
              <a:latin typeface="Century Gothic" panose="020B0502020202020204" pitchFamily="34" charset="0"/>
            </a:endParaRPr>
          </a:p>
        </p:txBody>
      </p:sp>
      <p:graphicFrame>
        <p:nvGraphicFramePr>
          <p:cNvPr id="9" name="Diagram 8"/>
          <p:cNvGraphicFramePr/>
          <p:nvPr/>
        </p:nvGraphicFramePr>
        <p:xfrm>
          <a:off x="279071" y="2087744"/>
          <a:ext cx="8585859" cy="3953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07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Weapons</a:t>
            </a:r>
          </a:p>
        </p:txBody>
      </p:sp>
      <p:sp>
        <p:nvSpPr>
          <p:cNvPr id="3" name="TextBox 2"/>
          <p:cNvSpPr txBox="1"/>
          <p:nvPr/>
        </p:nvSpPr>
        <p:spPr>
          <a:xfrm>
            <a:off x="834887" y="1675545"/>
            <a:ext cx="6220877" cy="1323439"/>
          </a:xfrm>
          <a:prstGeom prst="rect">
            <a:avLst/>
          </a:prstGeom>
          <a:noFill/>
        </p:spPr>
        <p:txBody>
          <a:bodyPr wrap="square" rtlCol="0">
            <a:spAutoFit/>
          </a:bodyPr>
          <a:lstStyle/>
          <a:p>
            <a:r>
              <a:rPr lang="en-US" sz="2000" b="1" dirty="0"/>
              <a:t>When it comes to weapons its all about precision and accuracy.  The weapons of choice for most zombie enthusiasts is  a high powered Marshmallow gun that will stop the Zombie in its tracks!</a:t>
            </a:r>
          </a:p>
        </p:txBody>
      </p:sp>
      <p:sp>
        <p:nvSpPr>
          <p:cNvPr id="5" name="TextBox 4"/>
          <p:cNvSpPr txBox="1"/>
          <p:nvPr/>
        </p:nvSpPr>
        <p:spPr>
          <a:xfrm>
            <a:off x="1356878" y="3202390"/>
            <a:ext cx="5698887" cy="3447098"/>
          </a:xfrm>
          <a:prstGeom prst="rect">
            <a:avLst/>
          </a:prstGeom>
          <a:noFill/>
        </p:spPr>
        <p:txBody>
          <a:bodyPr wrap="square" rtlCol="0">
            <a:spAutoFit/>
          </a:bodyPr>
          <a:lstStyle/>
          <a:p>
            <a:r>
              <a:rPr lang="en-US" sz="2000" b="1" dirty="0"/>
              <a:t>Zombies are afraid of Marshmallows, but there is some drawbacks.</a:t>
            </a:r>
          </a:p>
          <a:p>
            <a:endParaRPr lang="en-US" sz="2000" b="1" dirty="0"/>
          </a:p>
          <a:p>
            <a:pPr marL="285750" indent="-285750">
              <a:buFont typeface="Arial"/>
              <a:buChar char="•"/>
            </a:pPr>
            <a:r>
              <a:rPr lang="en-US" sz="2000" b="1" dirty="0"/>
              <a:t>You may eat all the marshmallows before you see a Zombie</a:t>
            </a:r>
          </a:p>
          <a:p>
            <a:pPr marL="285750" indent="-285750">
              <a:buFont typeface="Arial"/>
              <a:buChar char="•"/>
            </a:pPr>
            <a:endParaRPr lang="en-US" sz="2000" b="1" dirty="0"/>
          </a:p>
          <a:p>
            <a:pPr marL="285750" indent="-285750">
              <a:buFont typeface="Arial"/>
              <a:buChar char="•"/>
            </a:pPr>
            <a:r>
              <a:rPr lang="en-US" sz="2000" b="1" dirty="0"/>
              <a:t>Marshmallow guns are short range so you have to get close to the Zombie</a:t>
            </a:r>
          </a:p>
          <a:p>
            <a:pPr marL="285750" indent="-285750">
              <a:buFont typeface="Arial"/>
              <a:buChar char="•"/>
            </a:pPr>
            <a:endParaRPr lang="en-US" sz="2000" b="1" dirty="0"/>
          </a:p>
          <a:p>
            <a:pPr marL="285750" indent="-285750">
              <a:buFont typeface="Arial"/>
              <a:buChar char="•"/>
            </a:pPr>
            <a:r>
              <a:rPr lang="en-US" sz="2000" b="1" dirty="0"/>
              <a:t>Your hands get sticky when loading the gun</a:t>
            </a:r>
          </a:p>
          <a:p>
            <a:pPr marL="285750" indent="-285750">
              <a:buFont typeface="Arial"/>
              <a:buChar char="•"/>
            </a:pPr>
            <a:endParaRPr lang="en-US" dirty="0"/>
          </a:p>
        </p:txBody>
      </p:sp>
      <p:pic>
        <p:nvPicPr>
          <p:cNvPr id="7" name="Content Placeholder 6" descr="chooose weapon.png"/>
          <p:cNvPicPr>
            <a:picLocks noGrp="1" noChangeAspect="1"/>
          </p:cNvPicPr>
          <p:nvPr>
            <p:ph idx="1"/>
          </p:nvPr>
        </p:nvPicPr>
        <p:blipFill>
          <a:blip r:embed="rId3">
            <a:extLst>
              <a:ext uri="{28A0092B-C50C-407E-A947-70E740481C1C}">
                <a14:useLocalDpi xmlns:a14="http://schemas.microsoft.com/office/drawing/2010/main" val="0"/>
              </a:ext>
            </a:extLst>
          </a:blip>
          <a:srcRect l="-138868" r="-138868"/>
          <a:stretch>
            <a:fillRect/>
          </a:stretch>
        </p:blipFill>
        <p:spPr>
          <a:xfrm>
            <a:off x="4908913" y="1675545"/>
            <a:ext cx="6233664" cy="3457133"/>
          </a:xfrm>
        </p:spPr>
      </p:pic>
    </p:spTree>
    <p:extLst>
      <p:ext uri="{BB962C8B-B14F-4D97-AF65-F5344CB8AC3E}">
        <p14:creationId xmlns:p14="http://schemas.microsoft.com/office/powerpoint/2010/main" val="837828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4"/>
          <p:cNvSpPr>
            <a:spLocks noGrp="1"/>
          </p:cNvSpPr>
          <p:nvPr>
            <p:ph type="title"/>
          </p:nvPr>
        </p:nvSpPr>
        <p:spPr>
          <a:xfrm>
            <a:off x="4665940" y="428978"/>
            <a:ext cx="4019987" cy="514770"/>
          </a:xfrm>
        </p:spPr>
        <p:txBody>
          <a:bodyPr>
            <a:noAutofit/>
          </a:bodyPr>
          <a:lstStyle/>
          <a:p>
            <a:pPr algn="r"/>
            <a:r>
              <a:rPr lang="en-US" dirty="0"/>
              <a:t>CHAIN OF SURVIVAL</a:t>
            </a:r>
          </a:p>
        </p:txBody>
      </p:sp>
      <p:sp>
        <p:nvSpPr>
          <p:cNvPr id="6" name="Content Placeholder 5"/>
          <p:cNvSpPr>
            <a:spLocks noGrp="1"/>
          </p:cNvSpPr>
          <p:nvPr>
            <p:ph sz="half" idx="1"/>
          </p:nvPr>
        </p:nvSpPr>
        <p:spPr>
          <a:xfrm>
            <a:off x="443767" y="1338311"/>
            <a:ext cx="8243154" cy="1147714"/>
          </a:xfrm>
        </p:spPr>
        <p:txBody>
          <a:bodyPr>
            <a:normAutofit/>
          </a:bodyPr>
          <a:lstStyle/>
          <a:p>
            <a:pPr>
              <a:lnSpc>
                <a:spcPct val="120000"/>
              </a:lnSpc>
            </a:pPr>
            <a:r>
              <a:rPr lang="en-US" sz="2600" dirty="0"/>
              <a:t>How the emergency medical system flows to keep people with life-threatening injuries alive:</a:t>
            </a:r>
          </a:p>
        </p:txBody>
      </p:sp>
      <p:sp>
        <p:nvSpPr>
          <p:cNvPr id="3" name="Content Placeholder 2"/>
          <p:cNvSpPr>
            <a:spLocks noGrp="1"/>
          </p:cNvSpPr>
          <p:nvPr>
            <p:ph sz="half" idx="2"/>
          </p:nvPr>
        </p:nvSpPr>
        <p:spPr>
          <a:xfrm>
            <a:off x="5155934" y="4503660"/>
            <a:ext cx="4038600" cy="4525963"/>
          </a:xfrm>
        </p:spPr>
        <p:txBody>
          <a:bodyPr>
            <a:normAutofit/>
          </a:bodyPr>
          <a:lstStyle/>
          <a:p>
            <a:r>
              <a:rPr lang="en-US" sz="1600" dirty="0">
                <a:solidFill>
                  <a:schemeClr val="bg1"/>
                </a:solidFill>
              </a:rPr>
              <a:t>First Care YOU. Non-medical First Responders. Pre-hospital Medical Care. Emergency Medicine. Trauma Surgeons.</a:t>
            </a:r>
          </a:p>
        </p:txBody>
      </p:sp>
      <p:sp>
        <p:nvSpPr>
          <p:cNvPr id="7" name="Footer Placeholder 6"/>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grpSp>
        <p:nvGrpSpPr>
          <p:cNvPr id="22" name="Group 21" descr="A chain representing the chain of survival. 1. First Care YOU. 2. Non-medical First Responders. 3. Pre-hospital Medical Care. 4. Emergency Medicine. 5. Surgeons."/>
          <p:cNvGrpSpPr/>
          <p:nvPr/>
        </p:nvGrpSpPr>
        <p:grpSpPr>
          <a:xfrm>
            <a:off x="574382" y="2514601"/>
            <a:ext cx="7815541" cy="4012304"/>
            <a:chOff x="470983" y="2635050"/>
            <a:chExt cx="8271537" cy="4291232"/>
          </a:xfrm>
        </p:grpSpPr>
        <p:pic>
          <p:nvPicPr>
            <p:cNvPr id="23" name="Picture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0983" y="2635050"/>
              <a:ext cx="8271537" cy="1981037"/>
            </a:xfrm>
            <a:prstGeom prst="rect">
              <a:avLst/>
            </a:prstGeom>
          </p:spPr>
        </p:pic>
        <p:sp>
          <p:nvSpPr>
            <p:cNvPr id="24" name="Rectangle 23"/>
            <p:cNvSpPr/>
            <p:nvPr/>
          </p:nvSpPr>
          <p:spPr>
            <a:xfrm rot="17580000">
              <a:off x="1465782" y="5328415"/>
              <a:ext cx="2356903" cy="749187"/>
            </a:xfrm>
            <a:prstGeom prst="rect">
              <a:avLst/>
            </a:prstGeom>
            <a:noFill/>
          </p:spPr>
          <p:txBody>
            <a:bodyPr wrap="square" lIns="91440" tIns="45720" rIns="91440" bIns="45720">
              <a:spAutoFit/>
            </a:bodyPr>
            <a:lstStyle/>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Non-medical First Responders </a:t>
              </a:r>
            </a:p>
          </p:txBody>
        </p:sp>
        <p:sp>
          <p:nvSpPr>
            <p:cNvPr id="25" name="Rectangle 24"/>
            <p:cNvSpPr/>
            <p:nvPr/>
          </p:nvSpPr>
          <p:spPr>
            <a:xfrm rot="17580000">
              <a:off x="-141454" y="4915295"/>
              <a:ext cx="3334870" cy="687103"/>
            </a:xfrm>
            <a:prstGeom prst="rect">
              <a:avLst/>
            </a:prstGeom>
            <a:noFill/>
          </p:spPr>
          <p:txBody>
            <a:bodyPr wrap="square" lIns="91440" tIns="45720" rIns="91440" bIns="45720">
              <a:spAutoFit/>
            </a:bodyPr>
            <a:lstStyle/>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First Care </a:t>
              </a:r>
            </a:p>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YOU</a:t>
              </a:r>
            </a:p>
          </p:txBody>
        </p:sp>
        <p:sp>
          <p:nvSpPr>
            <p:cNvPr id="26" name="Rectangle 25"/>
            <p:cNvSpPr/>
            <p:nvPr/>
          </p:nvSpPr>
          <p:spPr>
            <a:xfrm rot="17580000">
              <a:off x="4621212" y="5072417"/>
              <a:ext cx="2356903" cy="749187"/>
            </a:xfrm>
            <a:prstGeom prst="rect">
              <a:avLst/>
            </a:prstGeom>
            <a:noFill/>
          </p:spPr>
          <p:txBody>
            <a:bodyPr wrap="square" lIns="91440" tIns="45720" rIns="91440" bIns="45720">
              <a:spAutoFit/>
            </a:bodyPr>
            <a:lstStyle/>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Emergency</a:t>
              </a:r>
            </a:p>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Medicine</a:t>
              </a:r>
            </a:p>
          </p:txBody>
        </p:sp>
        <p:sp>
          <p:nvSpPr>
            <p:cNvPr id="27" name="Rectangle 26"/>
            <p:cNvSpPr/>
            <p:nvPr/>
          </p:nvSpPr>
          <p:spPr>
            <a:xfrm rot="17580000">
              <a:off x="3083071" y="5188622"/>
              <a:ext cx="2356903" cy="749187"/>
            </a:xfrm>
            <a:prstGeom prst="rect">
              <a:avLst/>
            </a:prstGeom>
            <a:noFill/>
          </p:spPr>
          <p:txBody>
            <a:bodyPr wrap="square" lIns="91440" tIns="45720" rIns="91440" bIns="45720">
              <a:spAutoFit/>
            </a:bodyPr>
            <a:lstStyle/>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Pre-hospital</a:t>
              </a:r>
            </a:p>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Medical Care</a:t>
              </a:r>
            </a:p>
          </p:txBody>
        </p:sp>
        <p:sp>
          <p:nvSpPr>
            <p:cNvPr id="28" name="Rectangle 27"/>
            <p:cNvSpPr/>
            <p:nvPr/>
          </p:nvSpPr>
          <p:spPr>
            <a:xfrm rot="17580000">
              <a:off x="5893478" y="5174867"/>
              <a:ext cx="2356903" cy="423454"/>
            </a:xfrm>
            <a:prstGeom prst="rect">
              <a:avLst/>
            </a:prstGeom>
            <a:noFill/>
          </p:spPr>
          <p:txBody>
            <a:bodyPr wrap="square" lIns="91440" tIns="45720" rIns="91440" bIns="45720">
              <a:spAutoFit/>
            </a:bodyPr>
            <a:lstStyle/>
            <a:p>
              <a:pPr algn="ctr"/>
              <a:r>
                <a:rPr lang="en-US" sz="20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Surgeons</a:t>
              </a:r>
            </a:p>
          </p:txBody>
        </p:sp>
      </p:grpSp>
    </p:spTree>
    <p:extLst>
      <p:ext uri="{BB962C8B-B14F-4D97-AF65-F5344CB8AC3E}">
        <p14:creationId xmlns:p14="http://schemas.microsoft.com/office/powerpoint/2010/main" val="101086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p:cNvSpPr>
            <a:spLocks noGrp="1"/>
          </p:cNvSpPr>
          <p:nvPr>
            <p:ph type="title"/>
          </p:nvPr>
        </p:nvSpPr>
        <p:spPr>
          <a:xfrm>
            <a:off x="5464365" y="373035"/>
            <a:ext cx="3279237" cy="562563"/>
          </a:xfrm>
        </p:spPr>
        <p:txBody>
          <a:bodyPr>
            <a:noAutofit/>
          </a:bodyPr>
          <a:lstStyle/>
          <a:p>
            <a:pPr algn="r"/>
            <a:r>
              <a:rPr lang="en-US" sz="2800" dirty="0"/>
              <a:t>CALLING 911</a:t>
            </a:r>
          </a:p>
        </p:txBody>
      </p:sp>
      <p:sp>
        <p:nvSpPr>
          <p:cNvPr id="3" name="Content Placeholder 2"/>
          <p:cNvSpPr>
            <a:spLocks noGrp="1"/>
          </p:cNvSpPr>
          <p:nvPr>
            <p:ph idx="1"/>
          </p:nvPr>
        </p:nvSpPr>
        <p:spPr>
          <a:xfrm>
            <a:off x="457200" y="1362456"/>
            <a:ext cx="8229600" cy="3525584"/>
          </a:xfrm>
        </p:spPr>
        <p:txBody>
          <a:bodyPr>
            <a:normAutofit/>
          </a:bodyPr>
          <a:lstStyle/>
          <a:p>
            <a:pPr lvl="1">
              <a:lnSpc>
                <a:spcPct val="100000"/>
              </a:lnSpc>
              <a:spcAft>
                <a:spcPts val="2400"/>
              </a:spcAft>
              <a:buClrTx/>
              <a:buSzPct val="100000"/>
            </a:pPr>
            <a:r>
              <a:rPr lang="en-US" dirty="0"/>
              <a:t>Always call 9-1-1 as soon as possible.</a:t>
            </a:r>
          </a:p>
          <a:p>
            <a:pPr lvl="1">
              <a:lnSpc>
                <a:spcPct val="100000"/>
              </a:lnSpc>
              <a:spcAft>
                <a:spcPts val="2400"/>
              </a:spcAft>
              <a:buClrTx/>
              <a:buSzPct val="100000"/>
            </a:pPr>
            <a:r>
              <a:rPr lang="en-US" dirty="0"/>
              <a:t>Provide as much specific information as possible including where you are, what happened, how many are injured, and the severity of the injuries.</a:t>
            </a:r>
          </a:p>
          <a:p>
            <a:pPr lvl="1">
              <a:lnSpc>
                <a:spcPct val="100000"/>
              </a:lnSpc>
              <a:spcAft>
                <a:spcPts val="2400"/>
              </a:spcAft>
              <a:buClrTx/>
              <a:buSzPct val="100000"/>
            </a:pPr>
            <a:r>
              <a:rPr lang="en-US" dirty="0"/>
              <a:t>Follow the operator’s instructions and guidance.</a:t>
            </a:r>
          </a:p>
        </p:txBody>
      </p:sp>
      <p:pic>
        <p:nvPicPr>
          <p:cNvPr id="6" name="Picture 5"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60" y="373035"/>
            <a:ext cx="657317" cy="657317"/>
          </a:xfrm>
          <a:prstGeom prst="rect">
            <a:avLst/>
          </a:prstGeom>
        </p:spPr>
      </p:pic>
      <p:sp>
        <p:nvSpPr>
          <p:cNvPr id="5" name="Footer Placeholder 4"/>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119205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p:cNvSpPr>
            <a:spLocks noGrp="1"/>
          </p:cNvSpPr>
          <p:nvPr>
            <p:ph type="title"/>
          </p:nvPr>
        </p:nvSpPr>
        <p:spPr>
          <a:xfrm>
            <a:off x="3515561" y="361746"/>
            <a:ext cx="5197760" cy="580016"/>
          </a:xfrm>
        </p:spPr>
        <p:txBody>
          <a:bodyPr>
            <a:noAutofit/>
          </a:bodyPr>
          <a:lstStyle/>
          <a:p>
            <a:pPr algn="r"/>
            <a:r>
              <a:rPr lang="en-US" sz="2800" dirty="0"/>
              <a:t>SCENE SAFETY</a:t>
            </a:r>
          </a:p>
        </p:txBody>
      </p:sp>
      <p:sp>
        <p:nvSpPr>
          <p:cNvPr id="3" name="Content Placeholder 2"/>
          <p:cNvSpPr>
            <a:spLocks noGrp="1"/>
          </p:cNvSpPr>
          <p:nvPr>
            <p:ph idx="1"/>
          </p:nvPr>
        </p:nvSpPr>
        <p:spPr>
          <a:xfrm>
            <a:off x="457200" y="2092907"/>
            <a:ext cx="8229600" cy="3226988"/>
          </a:xfrm>
          <a:noFill/>
          <a:ln>
            <a:noFill/>
          </a:ln>
        </p:spPr>
        <p:txBody>
          <a:bodyPr>
            <a:noAutofit/>
          </a:bodyPr>
          <a:lstStyle/>
          <a:p>
            <a:pPr marL="457200" indent="-457200">
              <a:lnSpc>
                <a:spcPct val="100000"/>
              </a:lnSpc>
              <a:spcAft>
                <a:spcPts val="2400"/>
              </a:spcAft>
              <a:buClrTx/>
              <a:buSzPct val="100000"/>
              <a:buFont typeface="+mj-lt"/>
              <a:buAutoNum type="arabicPeriod"/>
            </a:pPr>
            <a:r>
              <a:rPr lang="en-US" sz="2400" dirty="0">
                <a:solidFill>
                  <a:schemeClr val="tx1"/>
                </a:solidFill>
              </a:rPr>
              <a:t>Decide whether to stay and help, grab the injured and get to safety, or get yourself to safety.</a:t>
            </a:r>
          </a:p>
          <a:p>
            <a:pPr marL="457200" indent="-457200">
              <a:lnSpc>
                <a:spcPct val="100000"/>
              </a:lnSpc>
              <a:spcAft>
                <a:spcPts val="2400"/>
              </a:spcAft>
              <a:buClrTx/>
              <a:buSzPct val="100000"/>
              <a:buFont typeface="+mj-lt"/>
              <a:buAutoNum type="arabicPeriod"/>
            </a:pPr>
            <a:r>
              <a:rPr lang="en-US" sz="2400" dirty="0">
                <a:solidFill>
                  <a:schemeClr val="tx1"/>
                </a:solidFill>
              </a:rPr>
              <a:t>Demonstrate how to safely move an injured person away from further harm. </a:t>
            </a:r>
            <a:endParaRPr lang="en-US" sz="2400" dirty="0"/>
          </a:p>
        </p:txBody>
      </p:sp>
      <p:pic>
        <p:nvPicPr>
          <p:cNvPr id="6" name="Picture 5"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60" y="373035"/>
            <a:ext cx="657317" cy="657317"/>
          </a:xfrm>
          <a:prstGeom prst="rect">
            <a:avLst/>
          </a:prstGeom>
        </p:spPr>
      </p:pic>
      <p:sp>
        <p:nvSpPr>
          <p:cNvPr id="5" name="Footer Placeholder 4"/>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420262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5DF047-6A47-490B-BA0A-24199AE94AE5}" type="slidenum">
              <a:rPr lang="en-US" smtClean="0"/>
              <a:pPr/>
              <a:t>43</a:t>
            </a:fld>
            <a:endParaRPr lang="en-US" dirty="0"/>
          </a:p>
        </p:txBody>
      </p:sp>
      <p:sp>
        <p:nvSpPr>
          <p:cNvPr id="4" name="Title 3"/>
          <p:cNvSpPr>
            <a:spLocks noGrp="1"/>
          </p:cNvSpPr>
          <p:nvPr>
            <p:ph type="title"/>
          </p:nvPr>
        </p:nvSpPr>
        <p:spPr>
          <a:xfrm>
            <a:off x="3532631" y="344706"/>
            <a:ext cx="5194085" cy="663425"/>
          </a:xfrm>
        </p:spPr>
        <p:txBody>
          <a:bodyPr anchor="ctr">
            <a:noAutofit/>
          </a:bodyPr>
          <a:lstStyle/>
          <a:p>
            <a:r>
              <a:rPr lang="en-US" dirty="0"/>
              <a:t>CAR CRASH</a:t>
            </a:r>
          </a:p>
        </p:txBody>
      </p:sp>
      <p:pic>
        <p:nvPicPr>
          <p:cNvPr id="1026" name="Picture 2" descr="A man helping a woman involved in a serious car accide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4425"/>
          <a:stretch/>
        </p:blipFill>
        <p:spPr bwMode="auto">
          <a:xfrm>
            <a:off x="533636" y="1296140"/>
            <a:ext cx="8294677" cy="4951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375852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E5DF047-6A47-490B-BA0A-24199AE94AE5}" type="slidenum">
              <a:rPr lang="en-US" smtClean="0"/>
              <a:pPr/>
              <a:t>44</a:t>
            </a:fld>
            <a:endParaRPr lang="en-US" dirty="0"/>
          </a:p>
        </p:txBody>
      </p:sp>
      <p:sp>
        <p:nvSpPr>
          <p:cNvPr id="7" name="Title 2"/>
          <p:cNvSpPr>
            <a:spLocks noGrp="1"/>
          </p:cNvSpPr>
          <p:nvPr>
            <p:ph type="title"/>
          </p:nvPr>
        </p:nvSpPr>
        <p:spPr>
          <a:xfrm>
            <a:off x="3549508" y="404297"/>
            <a:ext cx="5190910" cy="562220"/>
          </a:xfrm>
        </p:spPr>
        <p:txBody>
          <a:bodyPr/>
          <a:lstStyle/>
          <a:p>
            <a:r>
              <a:rPr lang="en-US" sz="3600" dirty="0"/>
              <a:t>BOMB ON TRAIN</a:t>
            </a:r>
          </a:p>
        </p:txBody>
      </p:sp>
      <p:pic>
        <p:nvPicPr>
          <p:cNvPr id="6" name="Content Placeholder 3" descr="Citizens help victims of a bombing on a train. "/>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b="4126"/>
          <a:stretch/>
        </p:blipFill>
        <p:spPr>
          <a:xfrm>
            <a:off x="330201" y="1170432"/>
            <a:ext cx="8498114" cy="5085806"/>
          </a:xfrm>
          <a:prstGeom prst="rect">
            <a:avLst/>
          </a:prstGeom>
          <a:noFill/>
        </p:spPr>
      </p:pic>
      <p:sp>
        <p:nvSpPr>
          <p:cNvPr id="4" name="Footer Placeholder 3"/>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272850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37404" y="386541"/>
            <a:ext cx="5190910" cy="562220"/>
          </a:xfrm>
        </p:spPr>
        <p:txBody>
          <a:bodyPr/>
          <a:lstStyle/>
          <a:p>
            <a:r>
              <a:rPr lang="en-US" sz="2800" dirty="0"/>
              <a:t>BOMB AT SPECIAL EVENT</a:t>
            </a:r>
          </a:p>
        </p:txBody>
      </p:sp>
      <p:pic>
        <p:nvPicPr>
          <p:cNvPr id="4" name="Picture 3" descr="Bystanders help people who have been struck by a bomb at a special event.&#10;"/>
          <p:cNvPicPr>
            <a:picLocks noChangeAspect="1"/>
          </p:cNvPicPr>
          <p:nvPr/>
        </p:nvPicPr>
        <p:blipFill rotWithShape="1">
          <a:blip r:embed="rId3" cstate="email">
            <a:extLst>
              <a:ext uri="{28A0092B-C50C-407E-A947-70E740481C1C}">
                <a14:useLocalDpi xmlns:a14="http://schemas.microsoft.com/office/drawing/2010/main"/>
              </a:ext>
            </a:extLst>
          </a:blip>
          <a:srcRect r="319" b="4947"/>
          <a:stretch/>
        </p:blipFill>
        <p:spPr>
          <a:xfrm>
            <a:off x="330202" y="1170432"/>
            <a:ext cx="8498112" cy="5076832"/>
          </a:xfrm>
          <a:prstGeom prst="rect">
            <a:avLst/>
          </a:prstGeom>
        </p:spPr>
      </p:pic>
      <p:sp>
        <p:nvSpPr>
          <p:cNvPr id="2" name="Slide Number Placeholder 1"/>
          <p:cNvSpPr>
            <a:spLocks noGrp="1"/>
          </p:cNvSpPr>
          <p:nvPr>
            <p:ph type="sldNum" sz="quarter" idx="12"/>
          </p:nvPr>
        </p:nvSpPr>
        <p:spPr/>
        <p:txBody>
          <a:bodyPr/>
          <a:lstStyle/>
          <a:p>
            <a:fld id="{5E5DF047-6A47-490B-BA0A-24199AE94AE5}" type="slidenum">
              <a:rPr lang="en-US" smtClean="0"/>
              <a:pPr/>
              <a:t>45</a:t>
            </a:fld>
            <a:endParaRPr lang="en-US" dirty="0"/>
          </a:p>
        </p:txBody>
      </p:sp>
      <p:sp>
        <p:nvSpPr>
          <p:cNvPr id="6" name="Footer Placeholder 5"/>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388209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4"/>
          <p:cNvSpPr>
            <a:spLocks noGrp="1"/>
          </p:cNvSpPr>
          <p:nvPr>
            <p:ph type="title"/>
          </p:nvPr>
        </p:nvSpPr>
        <p:spPr>
          <a:xfrm>
            <a:off x="3018416" y="363732"/>
            <a:ext cx="5690090" cy="580016"/>
          </a:xfrm>
        </p:spPr>
        <p:txBody>
          <a:bodyPr>
            <a:noAutofit/>
          </a:bodyPr>
          <a:lstStyle/>
          <a:p>
            <a:pPr algn="r"/>
            <a:r>
              <a:rPr lang="en-US" dirty="0"/>
              <a:t>WHEN PEOPLE ACT</a:t>
            </a:r>
          </a:p>
        </p:txBody>
      </p:sp>
      <p:sp>
        <p:nvSpPr>
          <p:cNvPr id="3" name="Content Placeholder 2"/>
          <p:cNvSpPr>
            <a:spLocks noGrp="1"/>
          </p:cNvSpPr>
          <p:nvPr>
            <p:ph sz="half" idx="1"/>
          </p:nvPr>
        </p:nvSpPr>
        <p:spPr>
          <a:xfrm>
            <a:off x="457200" y="1471616"/>
            <a:ext cx="4038600" cy="4857750"/>
          </a:xfrm>
        </p:spPr>
        <p:txBody>
          <a:bodyPr>
            <a:normAutofit fontScale="62500" lnSpcReduction="20000"/>
          </a:bodyPr>
          <a:lstStyle/>
          <a:p>
            <a:pPr marL="0" lvl="1" indent="0">
              <a:spcAft>
                <a:spcPts val="1800"/>
              </a:spcAft>
              <a:buNone/>
            </a:pPr>
            <a:r>
              <a:rPr lang="en-US" sz="3700" b="1" dirty="0"/>
              <a:t>TEND TO HELP</a:t>
            </a:r>
          </a:p>
          <a:p>
            <a:pPr lvl="1">
              <a:spcAft>
                <a:spcPts val="2400"/>
              </a:spcAft>
              <a:buClrTx/>
              <a:buSzPct val="100000"/>
              <a:buFont typeface="Arial" panose="020B0604020202020204" pitchFamily="34" charset="0"/>
              <a:buChar char="•"/>
            </a:pPr>
            <a:r>
              <a:rPr lang="en-US" sz="2900" dirty="0"/>
              <a:t>Event is unexpected, sudden</a:t>
            </a:r>
          </a:p>
          <a:p>
            <a:pPr lvl="1">
              <a:spcAft>
                <a:spcPts val="2400"/>
              </a:spcAft>
              <a:buClrTx/>
              <a:buSzPct val="100000"/>
              <a:buFont typeface="Arial" panose="020B0604020202020204" pitchFamily="34" charset="0"/>
              <a:buChar char="•"/>
            </a:pPr>
            <a:r>
              <a:rPr lang="en-US" sz="2900" dirty="0"/>
              <a:t>More than one person is injured</a:t>
            </a:r>
          </a:p>
          <a:p>
            <a:pPr lvl="1">
              <a:spcAft>
                <a:spcPts val="2400"/>
              </a:spcAft>
              <a:buClrTx/>
              <a:buSzPct val="100000"/>
              <a:buFont typeface="Arial" panose="020B0604020202020204" pitchFamily="34" charset="0"/>
              <a:buChar char="•"/>
            </a:pPr>
            <a:r>
              <a:rPr lang="en-US" sz="2900" dirty="0"/>
              <a:t>Experience the event firsthand</a:t>
            </a:r>
          </a:p>
          <a:p>
            <a:pPr lvl="1">
              <a:spcAft>
                <a:spcPts val="2400"/>
              </a:spcAft>
              <a:buClrTx/>
              <a:buSzPct val="100000"/>
              <a:buFont typeface="Arial" panose="020B0604020202020204" pitchFamily="34" charset="0"/>
              <a:buChar char="•"/>
            </a:pPr>
            <a:r>
              <a:rPr lang="en-US" sz="2900" dirty="0"/>
              <a:t>Believe they can help</a:t>
            </a:r>
          </a:p>
          <a:p>
            <a:pPr lvl="1">
              <a:spcAft>
                <a:spcPts val="2400"/>
              </a:spcAft>
              <a:buClrTx/>
              <a:buSzPct val="100000"/>
              <a:buFont typeface="Arial" panose="020B0604020202020204" pitchFamily="34" charset="0"/>
              <a:buChar char="•"/>
            </a:pPr>
            <a:r>
              <a:rPr lang="en-US" sz="2900" dirty="0"/>
              <a:t>Recognize an immediate threat to life that appears to be getting worse</a:t>
            </a:r>
          </a:p>
          <a:p>
            <a:pPr lvl="1">
              <a:spcAft>
                <a:spcPts val="2400"/>
              </a:spcAft>
              <a:buClrTx/>
              <a:buSzPct val="100000"/>
              <a:buFont typeface="Arial" panose="020B0604020202020204" pitchFamily="34" charset="0"/>
              <a:buChar char="•"/>
            </a:pPr>
            <a:r>
              <a:rPr lang="en-US" sz="2900" dirty="0"/>
              <a:t>Empathize with the injured</a:t>
            </a:r>
          </a:p>
        </p:txBody>
      </p:sp>
      <p:sp>
        <p:nvSpPr>
          <p:cNvPr id="18" name="Content Placeholder 17"/>
          <p:cNvSpPr>
            <a:spLocks noGrp="1"/>
          </p:cNvSpPr>
          <p:nvPr>
            <p:ph sz="half" idx="2"/>
          </p:nvPr>
        </p:nvSpPr>
        <p:spPr>
          <a:xfrm>
            <a:off x="4818888" y="1485904"/>
            <a:ext cx="4038600" cy="4525963"/>
          </a:xfrm>
        </p:spPr>
        <p:txBody>
          <a:bodyPr>
            <a:normAutofit fontScale="62500" lnSpcReduction="20000"/>
          </a:bodyPr>
          <a:lstStyle/>
          <a:p>
            <a:pPr marL="0" lvl="1" indent="0">
              <a:spcAft>
                <a:spcPts val="1800"/>
              </a:spcAft>
              <a:buNone/>
            </a:pPr>
            <a:r>
              <a:rPr lang="en-US" sz="3700" b="1" dirty="0"/>
              <a:t>TEND NOT TO HELP</a:t>
            </a:r>
          </a:p>
          <a:p>
            <a:pPr lvl="1">
              <a:spcAft>
                <a:spcPts val="2400"/>
              </a:spcAft>
              <a:buClrTx/>
              <a:buSzPct val="100000"/>
              <a:buFont typeface="Arial" panose="020B0604020202020204" pitchFamily="34" charset="0"/>
              <a:buChar char="•"/>
            </a:pPr>
            <a:r>
              <a:rPr lang="en-US" sz="2900" dirty="0"/>
              <a:t>Assume professional medical responders will arrive quickly and take action</a:t>
            </a:r>
          </a:p>
          <a:p>
            <a:pPr lvl="1">
              <a:spcAft>
                <a:spcPts val="2400"/>
              </a:spcAft>
              <a:buClrTx/>
              <a:buSzPct val="100000"/>
              <a:buFont typeface="Arial" panose="020B0604020202020204" pitchFamily="34" charset="0"/>
              <a:buChar char="•"/>
            </a:pPr>
            <a:r>
              <a:rPr lang="en-US" sz="2900" dirty="0"/>
              <a:t>Feel they don’t know what to do</a:t>
            </a:r>
          </a:p>
          <a:p>
            <a:pPr lvl="1">
              <a:spcAft>
                <a:spcPts val="2400"/>
              </a:spcAft>
              <a:buClrTx/>
              <a:buSzPct val="100000"/>
              <a:buFont typeface="Arial" panose="020B0604020202020204" pitchFamily="34" charset="0"/>
              <a:buChar char="•"/>
            </a:pPr>
            <a:r>
              <a:rPr lang="en-US" sz="2900" dirty="0"/>
              <a:t>Are afraid</a:t>
            </a:r>
          </a:p>
        </p:txBody>
      </p:sp>
      <p:cxnSp>
        <p:nvCxnSpPr>
          <p:cNvPr id="8" name="Straight Connector 7" descr="&quot;&quot;"/>
          <p:cNvCxnSpPr/>
          <p:nvPr/>
        </p:nvCxnSpPr>
        <p:spPr>
          <a:xfrm>
            <a:off x="4614864" y="1424372"/>
            <a:ext cx="0" cy="4562091"/>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41569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4"/>
          <p:cNvSpPr>
            <a:spLocks noGrp="1"/>
          </p:cNvSpPr>
          <p:nvPr>
            <p:ph type="title"/>
          </p:nvPr>
        </p:nvSpPr>
        <p:spPr>
          <a:xfrm>
            <a:off x="2442262" y="363728"/>
            <a:ext cx="6381994" cy="580016"/>
          </a:xfrm>
        </p:spPr>
        <p:txBody>
          <a:bodyPr>
            <a:noAutofit/>
          </a:bodyPr>
          <a:lstStyle/>
          <a:p>
            <a:pPr algn="r"/>
            <a:r>
              <a:rPr lang="en-US" dirty="0"/>
              <a:t>DIFFUSION OF RESPONSIBILITY</a:t>
            </a:r>
          </a:p>
        </p:txBody>
      </p:sp>
      <p:sp>
        <p:nvSpPr>
          <p:cNvPr id="4" name="Content Placeholder 3"/>
          <p:cNvSpPr>
            <a:spLocks noGrp="1"/>
          </p:cNvSpPr>
          <p:nvPr>
            <p:ph idx="1"/>
          </p:nvPr>
        </p:nvSpPr>
        <p:spPr>
          <a:xfrm>
            <a:off x="400048" y="1432752"/>
            <a:ext cx="3929066" cy="4325112"/>
          </a:xfrm>
        </p:spPr>
        <p:txBody>
          <a:bodyPr>
            <a:noAutofit/>
          </a:bodyPr>
          <a:lstStyle/>
          <a:p>
            <a:pPr lvl="1" algn="l">
              <a:lnSpc>
                <a:spcPct val="100000"/>
              </a:lnSpc>
              <a:spcAft>
                <a:spcPts val="2400"/>
              </a:spcAft>
              <a:buClrTx/>
              <a:buSzPct val="100000"/>
              <a:buFont typeface="Arial" panose="020B0604020202020204" pitchFamily="34" charset="0"/>
              <a:buChar char="•"/>
            </a:pPr>
            <a:r>
              <a:rPr lang="en-US" sz="2000" dirty="0"/>
              <a:t>When multiple people witness an emergency, everyone assumes that someone else will help.</a:t>
            </a:r>
          </a:p>
          <a:p>
            <a:pPr lvl="1" algn="l">
              <a:lnSpc>
                <a:spcPct val="100000"/>
              </a:lnSpc>
              <a:spcAft>
                <a:spcPts val="2400"/>
              </a:spcAft>
              <a:buClrTx/>
              <a:buSzPct val="100000"/>
              <a:buFont typeface="Arial" panose="020B0604020202020204" pitchFamily="34" charset="0"/>
              <a:buChar char="•"/>
            </a:pPr>
            <a:r>
              <a:rPr lang="en-US" sz="2000" dirty="0"/>
              <a:t>First person to step forward often triggers a supportive response from others nearby.</a:t>
            </a:r>
          </a:p>
          <a:p>
            <a:pPr lvl="1" algn="l">
              <a:lnSpc>
                <a:spcPct val="100000"/>
              </a:lnSpc>
              <a:spcAft>
                <a:spcPts val="2400"/>
              </a:spcAft>
              <a:buClrTx/>
              <a:buSzPct val="100000"/>
              <a:buFont typeface="Arial" panose="020B0604020202020204" pitchFamily="34" charset="0"/>
              <a:buChar char="•"/>
            </a:pPr>
            <a:r>
              <a:rPr lang="en-US" sz="2000" dirty="0"/>
              <a:t>Someone must be the first to act!</a:t>
            </a:r>
          </a:p>
        </p:txBody>
      </p:sp>
      <p:pic>
        <p:nvPicPr>
          <p:cNvPr id="8" name="Picture 7"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60" y="373035"/>
            <a:ext cx="657317" cy="657317"/>
          </a:xfrm>
          <a:prstGeom prst="rect">
            <a:avLst/>
          </a:prstGeom>
        </p:spPr>
      </p:pic>
      <p:sp>
        <p:nvSpPr>
          <p:cNvPr id="10" name="TextBox 9"/>
          <p:cNvSpPr txBox="1"/>
          <p:nvPr/>
        </p:nvSpPr>
        <p:spPr>
          <a:xfrm>
            <a:off x="4502975" y="1533925"/>
            <a:ext cx="4225496" cy="646331"/>
          </a:xfrm>
          <a:prstGeom prst="rect">
            <a:avLst/>
          </a:prstGeom>
          <a:noFill/>
        </p:spPr>
        <p:txBody>
          <a:bodyPr wrap="square" rtlCol="0">
            <a:spAutoFit/>
          </a:bodyPr>
          <a:lstStyle/>
          <a:p>
            <a:pPr algn="ctr"/>
            <a:r>
              <a:rPr lang="en-US" dirty="0">
                <a:latin typeface="Century Gothic" panose="020B0502020202020204" pitchFamily="34" charset="0"/>
              </a:rPr>
              <a:t>Please select the picture within the slide to play the video.</a:t>
            </a:r>
          </a:p>
        </p:txBody>
      </p:sp>
      <p:sp>
        <p:nvSpPr>
          <p:cNvPr id="11" name="Rectangle 10"/>
          <p:cNvSpPr/>
          <p:nvPr/>
        </p:nvSpPr>
        <p:spPr>
          <a:xfrm>
            <a:off x="4171950" y="5239801"/>
            <a:ext cx="4568396" cy="584775"/>
          </a:xfrm>
          <a:prstGeom prst="rect">
            <a:avLst/>
          </a:prstGeom>
        </p:spPr>
        <p:txBody>
          <a:bodyPr wrap="square">
            <a:spAutoFit/>
          </a:bodyPr>
          <a:lstStyle/>
          <a:p>
            <a:pPr algn="ctr"/>
            <a:r>
              <a:rPr lang="en-US" sz="1600" dirty="0">
                <a:latin typeface="Century Gothic" panose="020B0502020202020204" pitchFamily="34" charset="0"/>
              </a:rPr>
              <a:t>Video can be found at: </a:t>
            </a:r>
            <a:r>
              <a:rPr lang="en-US" sz="1600" dirty="0">
                <a:latin typeface="Century Gothic" panose="020B0502020202020204" pitchFamily="34" charset="0"/>
                <a:hlinkClick r:id="rId4"/>
              </a:rPr>
              <a:t>https://youtu.be/BmzSEYNTkHA</a:t>
            </a:r>
            <a:endParaRPr lang="en-US" sz="1600" dirty="0">
              <a:latin typeface="Century Gothic" panose="020B0502020202020204" pitchFamily="34" charset="0"/>
            </a:endParaRPr>
          </a:p>
        </p:txBody>
      </p:sp>
      <p:pic>
        <p:nvPicPr>
          <p:cNvPr id="3" name="Picture 2" descr="Image of a group of bystanders lifting a car to save a person.">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14850" y="2330865"/>
            <a:ext cx="4225495" cy="2713560"/>
          </a:xfrm>
          <a:prstGeom prst="rect">
            <a:avLst/>
          </a:prstGeom>
        </p:spPr>
      </p:pic>
      <p:sp>
        <p:nvSpPr>
          <p:cNvPr id="6" name="Footer Placeholder 5"/>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286990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5E5DF047-6A47-490B-BA0A-24199AE94AE5}" type="slidenum">
              <a:rPr lang="en-US" smtClean="0"/>
              <a:pPr/>
              <a:t>48</a:t>
            </a:fld>
            <a:endParaRPr lang="en-US" dirty="0"/>
          </a:p>
        </p:txBody>
      </p:sp>
      <p:sp>
        <p:nvSpPr>
          <p:cNvPr id="10" name="Title 4"/>
          <p:cNvSpPr>
            <a:spLocks noGrp="1"/>
          </p:cNvSpPr>
          <p:nvPr>
            <p:ph type="title"/>
          </p:nvPr>
        </p:nvSpPr>
        <p:spPr/>
        <p:txBody>
          <a:bodyPr>
            <a:noAutofit/>
          </a:bodyPr>
          <a:lstStyle/>
          <a:p>
            <a:pPr algn="r"/>
            <a:r>
              <a:rPr lang="en-US" dirty="0"/>
              <a:t>IMPACT OF STRESS</a:t>
            </a:r>
          </a:p>
        </p:txBody>
      </p:sp>
      <p:sp>
        <p:nvSpPr>
          <p:cNvPr id="3" name="Content Placeholder 2"/>
          <p:cNvSpPr>
            <a:spLocks noGrp="1"/>
          </p:cNvSpPr>
          <p:nvPr>
            <p:ph idx="1"/>
          </p:nvPr>
        </p:nvSpPr>
        <p:spPr>
          <a:xfrm>
            <a:off x="457200" y="1307797"/>
            <a:ext cx="8229600" cy="4284921"/>
          </a:xfrm>
        </p:spPr>
        <p:txBody>
          <a:bodyPr>
            <a:noAutofit/>
          </a:bodyPr>
          <a:lstStyle/>
          <a:p>
            <a:r>
              <a:rPr lang="en-US" sz="2400" b="1" dirty="0"/>
              <a:t>In a life-threatening emergency, you will experience physical and psychological effects that may include:</a:t>
            </a:r>
          </a:p>
          <a:p>
            <a:endParaRPr lang="en-US" sz="2400" b="1" dirty="0"/>
          </a:p>
        </p:txBody>
      </p:sp>
      <p:sp>
        <p:nvSpPr>
          <p:cNvPr id="5" name="Content Placeholder 4"/>
          <p:cNvSpPr>
            <a:spLocks noGrp="1"/>
          </p:cNvSpPr>
          <p:nvPr>
            <p:ph sz="half" idx="4294967295"/>
          </p:nvPr>
        </p:nvSpPr>
        <p:spPr>
          <a:xfrm>
            <a:off x="3391381" y="5372113"/>
            <a:ext cx="7980362" cy="1254125"/>
          </a:xfrm>
        </p:spPr>
        <p:txBody>
          <a:bodyPr>
            <a:noAutofit/>
          </a:bodyPr>
          <a:lstStyle/>
          <a:p>
            <a:pPr marL="285744" indent="-285744">
              <a:buClr>
                <a:srgbClr val="FFBF09"/>
              </a:buClr>
              <a:buFont typeface="Arial" panose="020B0604020202020204" pitchFamily="34" charset="0"/>
              <a:buChar char="•"/>
            </a:pPr>
            <a:r>
              <a:rPr lang="en-US" sz="100" dirty="0">
                <a:solidFill>
                  <a:schemeClr val="bg1"/>
                </a:solidFill>
              </a:rPr>
              <a:t>Distortion of Time</a:t>
            </a:r>
          </a:p>
          <a:p>
            <a:pPr marL="285744" indent="-285744">
              <a:buClr>
                <a:srgbClr val="FFBF09"/>
              </a:buClr>
              <a:buFont typeface="Arial" panose="020B0604020202020204" pitchFamily="34" charset="0"/>
              <a:buChar char="•"/>
            </a:pPr>
            <a:r>
              <a:rPr lang="en-US" sz="100" dirty="0">
                <a:solidFill>
                  <a:schemeClr val="bg1"/>
                </a:solidFill>
              </a:rPr>
              <a:t>Assessment Loop:</a:t>
            </a:r>
          </a:p>
          <a:p>
            <a:pPr marL="800088" lvl="1" indent="-342900">
              <a:buClr>
                <a:srgbClr val="FFBF09"/>
              </a:buClr>
              <a:buFont typeface="Arial" panose="020B0604020202020204" pitchFamily="34" charset="0"/>
              <a:buChar char="•"/>
            </a:pPr>
            <a:r>
              <a:rPr lang="en-US" sz="100" dirty="0">
                <a:solidFill>
                  <a:schemeClr val="bg1"/>
                </a:solidFill>
              </a:rPr>
              <a:t>Denial</a:t>
            </a:r>
          </a:p>
          <a:p>
            <a:pPr marL="800088" lvl="1" indent="-342900">
              <a:buClr>
                <a:srgbClr val="FFBF09"/>
              </a:buClr>
              <a:buFont typeface="Arial" panose="020B0604020202020204" pitchFamily="34" charset="0"/>
              <a:buChar char="•"/>
            </a:pPr>
            <a:r>
              <a:rPr lang="en-US" sz="100" dirty="0">
                <a:solidFill>
                  <a:schemeClr val="bg1"/>
                </a:solidFill>
              </a:rPr>
              <a:t>Deliberation</a:t>
            </a:r>
          </a:p>
          <a:p>
            <a:pPr marL="800088" lvl="1" indent="-342900">
              <a:buClr>
                <a:srgbClr val="FFBF09"/>
              </a:buClr>
              <a:buFont typeface="Arial" panose="020B0604020202020204" pitchFamily="34" charset="0"/>
              <a:buChar char="•"/>
            </a:pPr>
            <a:r>
              <a:rPr lang="en-US" sz="100" dirty="0">
                <a:solidFill>
                  <a:schemeClr val="bg1"/>
                </a:solidFill>
              </a:rPr>
              <a:t>Action</a:t>
            </a:r>
            <a:endParaRPr lang="en-US" sz="100" b="1" dirty="0">
              <a:solidFill>
                <a:schemeClr val="bg1"/>
              </a:solidFill>
            </a:endParaRPr>
          </a:p>
          <a:p>
            <a:pPr marL="342900" indent="-342900">
              <a:buClr>
                <a:srgbClr val="FFBF09"/>
              </a:buClr>
              <a:buFont typeface="Arial" panose="020B0604020202020204" pitchFamily="34" charset="0"/>
              <a:buChar char="•"/>
            </a:pPr>
            <a:r>
              <a:rPr lang="en-US" sz="100" dirty="0">
                <a:solidFill>
                  <a:schemeClr val="bg1"/>
                </a:solidFill>
              </a:rPr>
              <a:t>Distortion of Senses: </a:t>
            </a:r>
          </a:p>
          <a:p>
            <a:pPr marL="800088" lvl="1" indent="-342900">
              <a:buClr>
                <a:srgbClr val="FFBF09"/>
              </a:buClr>
              <a:buFont typeface="Arial" panose="020B0604020202020204" pitchFamily="34" charset="0"/>
              <a:buChar char="•"/>
            </a:pPr>
            <a:r>
              <a:rPr lang="en-US" sz="100" dirty="0">
                <a:solidFill>
                  <a:schemeClr val="bg1"/>
                </a:solidFill>
              </a:rPr>
              <a:t>Sight (Tunnel Vision)</a:t>
            </a:r>
          </a:p>
          <a:p>
            <a:pPr marL="800088" lvl="1" indent="-342900">
              <a:buClr>
                <a:srgbClr val="FFBF09"/>
              </a:buClr>
              <a:buFont typeface="Arial" panose="020B0604020202020204" pitchFamily="34" charset="0"/>
              <a:buChar char="•"/>
            </a:pPr>
            <a:r>
              <a:rPr lang="en-US" sz="100" dirty="0">
                <a:solidFill>
                  <a:schemeClr val="bg1"/>
                </a:solidFill>
              </a:rPr>
              <a:t>Sound</a:t>
            </a:r>
          </a:p>
          <a:p>
            <a:pPr marL="342900" indent="-342900">
              <a:buClr>
                <a:srgbClr val="FFBF09"/>
              </a:buClr>
              <a:buFont typeface="Arial" panose="020B0604020202020204" pitchFamily="34" charset="0"/>
              <a:buChar char="•"/>
            </a:pPr>
            <a:r>
              <a:rPr lang="en-US" sz="100" dirty="0">
                <a:solidFill>
                  <a:schemeClr val="bg1"/>
                </a:solidFill>
              </a:rPr>
              <a:t>Adrenaline (Fight/Flight Response) </a:t>
            </a:r>
          </a:p>
          <a:p>
            <a:pPr marL="800088" lvl="1" indent="-342900">
              <a:buClr>
                <a:srgbClr val="FFBF09"/>
              </a:buClr>
              <a:buFont typeface="Arial" panose="020B0604020202020204" pitchFamily="34" charset="0"/>
              <a:buChar char="•"/>
            </a:pPr>
            <a:r>
              <a:rPr lang="en-US" sz="100" dirty="0">
                <a:solidFill>
                  <a:schemeClr val="bg1"/>
                </a:solidFill>
              </a:rPr>
              <a:t>Temperature change</a:t>
            </a:r>
          </a:p>
          <a:p>
            <a:pPr marL="800088" lvl="1" indent="-342900">
              <a:buClr>
                <a:srgbClr val="FFBF09"/>
              </a:buClr>
              <a:buFont typeface="Arial" panose="020B0604020202020204" pitchFamily="34" charset="0"/>
              <a:buChar char="•"/>
            </a:pPr>
            <a:r>
              <a:rPr lang="en-US" sz="100" dirty="0">
                <a:solidFill>
                  <a:schemeClr val="bg1"/>
                </a:solidFill>
              </a:rPr>
              <a:t>Shaky</a:t>
            </a:r>
          </a:p>
          <a:p>
            <a:pPr marL="800088" lvl="1" indent="-342900">
              <a:buClr>
                <a:srgbClr val="FFBF09"/>
              </a:buClr>
              <a:buFont typeface="Arial" panose="020B0604020202020204" pitchFamily="34" charset="0"/>
              <a:buChar char="•"/>
            </a:pPr>
            <a:r>
              <a:rPr lang="en-US" sz="100" dirty="0">
                <a:solidFill>
                  <a:schemeClr val="bg1"/>
                </a:solidFill>
              </a:rPr>
              <a:t>Loss of other functions</a:t>
            </a:r>
          </a:p>
          <a:p>
            <a:pPr marL="342900" indent="-342900">
              <a:buClr>
                <a:srgbClr val="FFBF09"/>
              </a:buClr>
              <a:buFont typeface="Arial" panose="020B0604020202020204" pitchFamily="34" charset="0"/>
              <a:buChar char="•"/>
            </a:pPr>
            <a:r>
              <a:rPr lang="en-US" sz="100" dirty="0">
                <a:solidFill>
                  <a:schemeClr val="bg1"/>
                </a:solidFill>
              </a:rPr>
              <a:t>Nausea</a:t>
            </a:r>
          </a:p>
        </p:txBody>
      </p:sp>
      <p:sp>
        <p:nvSpPr>
          <p:cNvPr id="2" name="Footer Placeholder 1"/>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grpSp>
        <p:nvGrpSpPr>
          <p:cNvPr id="13" name="Group 12" descr="Diagram highlighting the areas of a body that are effected by stress. "/>
          <p:cNvGrpSpPr/>
          <p:nvPr/>
        </p:nvGrpSpPr>
        <p:grpSpPr>
          <a:xfrm>
            <a:off x="253279" y="2420993"/>
            <a:ext cx="8637441" cy="3288952"/>
            <a:chOff x="-71828" y="2267341"/>
            <a:chExt cx="9058173" cy="3218197"/>
          </a:xfrm>
        </p:grpSpPr>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4784" y="2267341"/>
              <a:ext cx="4596846" cy="3218197"/>
            </a:xfrm>
            <a:prstGeom prst="rect">
              <a:avLst/>
            </a:prstGeom>
          </p:spPr>
        </p:pic>
        <p:sp>
          <p:nvSpPr>
            <p:cNvPr id="17" name="TextBox 16"/>
            <p:cNvSpPr txBox="1"/>
            <p:nvPr/>
          </p:nvSpPr>
          <p:spPr>
            <a:xfrm>
              <a:off x="5821006" y="2382074"/>
              <a:ext cx="3165339" cy="31019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FBF09"/>
                </a:buClr>
              </a:pPr>
              <a:endParaRPr lang="en-US" sz="2400" b="1" dirty="0">
                <a:solidFill>
                  <a:schemeClr val="accent1"/>
                </a:solidFill>
              </a:endParaRPr>
            </a:p>
            <a:p>
              <a:pPr marL="342900" indent="-342900">
                <a:buFont typeface="Arial" panose="020B0604020202020204" pitchFamily="34" charset="0"/>
                <a:buChar char="•"/>
              </a:pPr>
              <a:r>
                <a:rPr lang="en-US" sz="1600" dirty="0">
                  <a:latin typeface="Century Gothic" panose="020B0502020202020204" pitchFamily="34" charset="0"/>
                </a:rPr>
                <a:t>Distortion of Senses: </a:t>
              </a:r>
            </a:p>
            <a:p>
              <a:pPr marL="800088" lvl="1" indent="-342900">
                <a:buFont typeface="Arial" panose="020B0604020202020204" pitchFamily="34" charset="0"/>
                <a:buChar char="•"/>
              </a:pPr>
              <a:r>
                <a:rPr lang="en-US" sz="1600" dirty="0">
                  <a:latin typeface="Century Gothic" panose="020B0502020202020204" pitchFamily="34" charset="0"/>
                </a:rPr>
                <a:t>Sight (Tunnel Vision)</a:t>
              </a:r>
            </a:p>
            <a:p>
              <a:pPr marL="800088" lvl="1" indent="-342900">
                <a:buFont typeface="Arial" panose="020B0604020202020204" pitchFamily="34" charset="0"/>
                <a:buChar char="•"/>
              </a:pPr>
              <a:r>
                <a:rPr lang="en-US" sz="1600" dirty="0">
                  <a:latin typeface="Century Gothic" panose="020B0502020202020204" pitchFamily="34" charset="0"/>
                </a:rPr>
                <a:t>Sound</a:t>
              </a:r>
            </a:p>
            <a:p>
              <a:pPr marL="342900" indent="-342900">
                <a:buFont typeface="Arial" panose="020B0604020202020204" pitchFamily="34" charset="0"/>
                <a:buChar char="•"/>
              </a:pPr>
              <a:r>
                <a:rPr lang="en-US" sz="1600" dirty="0">
                  <a:latin typeface="Century Gothic" panose="020B0502020202020204" pitchFamily="34" charset="0"/>
                </a:rPr>
                <a:t>Adrenaline (Fight/Flight Response) </a:t>
              </a:r>
            </a:p>
            <a:p>
              <a:pPr marL="800088" lvl="1" indent="-342900">
                <a:buFont typeface="Arial" panose="020B0604020202020204" pitchFamily="34" charset="0"/>
                <a:buChar char="•"/>
              </a:pPr>
              <a:r>
                <a:rPr lang="en-US" sz="1600" dirty="0">
                  <a:latin typeface="Century Gothic" panose="020B0502020202020204" pitchFamily="34" charset="0"/>
                </a:rPr>
                <a:t>Temperature change</a:t>
              </a:r>
            </a:p>
            <a:p>
              <a:pPr marL="800088" lvl="1" indent="-342900">
                <a:buFont typeface="Arial" panose="020B0604020202020204" pitchFamily="34" charset="0"/>
                <a:buChar char="•"/>
              </a:pPr>
              <a:r>
                <a:rPr lang="en-US" sz="1600" dirty="0">
                  <a:latin typeface="Century Gothic" panose="020B0502020202020204" pitchFamily="34" charset="0"/>
                </a:rPr>
                <a:t>Shaky</a:t>
              </a:r>
            </a:p>
            <a:p>
              <a:pPr marL="800088" lvl="1" indent="-342900">
                <a:buFont typeface="Arial" panose="020B0604020202020204" pitchFamily="34" charset="0"/>
                <a:buChar char="•"/>
              </a:pPr>
              <a:r>
                <a:rPr lang="en-US" sz="1600" dirty="0">
                  <a:latin typeface="Century Gothic" panose="020B0502020202020204" pitchFamily="34" charset="0"/>
                </a:rPr>
                <a:t>Loss of other functions</a:t>
              </a:r>
            </a:p>
            <a:p>
              <a:pPr marL="342900" indent="-342900">
                <a:buFont typeface="Arial" panose="020B0604020202020204" pitchFamily="34" charset="0"/>
                <a:buChar char="•"/>
              </a:pPr>
              <a:r>
                <a:rPr lang="en-US" sz="1600" dirty="0">
                  <a:latin typeface="Century Gothic" panose="020B0502020202020204" pitchFamily="34" charset="0"/>
                </a:rPr>
                <a:t>Nausea</a:t>
              </a:r>
            </a:p>
          </p:txBody>
        </p:sp>
        <p:sp>
          <p:nvSpPr>
            <p:cNvPr id="21" name="TextBox 34"/>
            <p:cNvSpPr txBox="1"/>
            <p:nvPr/>
          </p:nvSpPr>
          <p:spPr>
            <a:xfrm>
              <a:off x="-71828" y="3126179"/>
              <a:ext cx="2914033" cy="12949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44" indent="-285744">
                <a:buFont typeface="Arial" panose="020B0604020202020204" pitchFamily="34" charset="0"/>
                <a:buChar char="•"/>
              </a:pPr>
              <a:r>
                <a:rPr lang="en-US" sz="1600" dirty="0">
                  <a:latin typeface="Century Gothic" panose="020B0502020202020204" pitchFamily="34" charset="0"/>
                </a:rPr>
                <a:t>Distortion of Time</a:t>
              </a:r>
            </a:p>
            <a:p>
              <a:pPr marL="285744" indent="-285744">
                <a:buFont typeface="Arial" panose="020B0604020202020204" pitchFamily="34" charset="0"/>
                <a:buChar char="•"/>
              </a:pPr>
              <a:r>
                <a:rPr lang="en-US" sz="1600" dirty="0">
                  <a:latin typeface="Century Gothic" panose="020B0502020202020204" pitchFamily="34" charset="0"/>
                </a:rPr>
                <a:t>Assessment Loop:</a:t>
              </a:r>
            </a:p>
            <a:p>
              <a:pPr marL="800088" lvl="1" indent="-342900">
                <a:buFont typeface="Arial" panose="020B0604020202020204" pitchFamily="34" charset="0"/>
                <a:buChar char="•"/>
              </a:pPr>
              <a:r>
                <a:rPr lang="en-US" sz="1600" dirty="0">
                  <a:latin typeface="Century Gothic" panose="020B0502020202020204" pitchFamily="34" charset="0"/>
                </a:rPr>
                <a:t>Denial</a:t>
              </a:r>
            </a:p>
            <a:p>
              <a:pPr marL="800088" lvl="1" indent="-342900">
                <a:buFont typeface="Arial" panose="020B0604020202020204" pitchFamily="34" charset="0"/>
                <a:buChar char="•"/>
              </a:pPr>
              <a:r>
                <a:rPr lang="en-US" sz="1600" dirty="0">
                  <a:latin typeface="Century Gothic" panose="020B0502020202020204" pitchFamily="34" charset="0"/>
                </a:rPr>
                <a:t>Deliberation</a:t>
              </a:r>
            </a:p>
            <a:p>
              <a:pPr marL="800088" lvl="1" indent="-342900">
                <a:buFont typeface="Arial" panose="020B0604020202020204" pitchFamily="34" charset="0"/>
                <a:buChar char="•"/>
              </a:pPr>
              <a:r>
                <a:rPr lang="en-US" sz="1600" dirty="0">
                  <a:latin typeface="Century Gothic" panose="020B0502020202020204" pitchFamily="34" charset="0"/>
                </a:rPr>
                <a:t>Action</a:t>
              </a:r>
            </a:p>
          </p:txBody>
        </p:sp>
      </p:grpSp>
    </p:spTree>
    <p:extLst>
      <p:ext uri="{BB962C8B-B14F-4D97-AF65-F5344CB8AC3E}">
        <p14:creationId xmlns:p14="http://schemas.microsoft.com/office/powerpoint/2010/main" val="244635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4"/>
          <p:cNvSpPr>
            <a:spLocks noGrp="1"/>
          </p:cNvSpPr>
          <p:nvPr>
            <p:ph type="title"/>
          </p:nvPr>
        </p:nvSpPr>
        <p:spPr/>
        <p:txBody>
          <a:bodyPr>
            <a:noAutofit/>
          </a:bodyPr>
          <a:lstStyle/>
          <a:p>
            <a:pPr algn="r"/>
            <a:r>
              <a:rPr lang="en-US" sz="2800" dirty="0"/>
              <a:t>ASSESS THE SITUATION</a:t>
            </a:r>
          </a:p>
        </p:txBody>
      </p:sp>
      <p:sp>
        <p:nvSpPr>
          <p:cNvPr id="2" name="Content Placeholder 1"/>
          <p:cNvSpPr>
            <a:spLocks noGrp="1"/>
          </p:cNvSpPr>
          <p:nvPr>
            <p:ph sz="half" idx="4294967295"/>
          </p:nvPr>
        </p:nvSpPr>
        <p:spPr>
          <a:xfrm>
            <a:off x="0" y="1841653"/>
            <a:ext cx="4038600" cy="4525963"/>
          </a:xfrm>
        </p:spPr>
        <p:txBody>
          <a:bodyPr>
            <a:noAutofit/>
          </a:bodyPr>
          <a:lstStyle/>
          <a:p>
            <a:pPr lvl="0"/>
            <a:r>
              <a:rPr lang="en-US" sz="900" dirty="0">
                <a:solidFill>
                  <a:schemeClr val="bg1"/>
                </a:solidFill>
              </a:rPr>
              <a:t>What do you </a:t>
            </a:r>
            <a:r>
              <a:rPr lang="en-US" sz="900" b="1" dirty="0">
                <a:solidFill>
                  <a:schemeClr val="bg1"/>
                </a:solidFill>
              </a:rPr>
              <a:t>see</a:t>
            </a:r>
            <a:r>
              <a:rPr lang="en-US" sz="900" dirty="0">
                <a:solidFill>
                  <a:schemeClr val="bg1"/>
                </a:solidFill>
              </a:rPr>
              <a:t>?</a:t>
            </a:r>
          </a:p>
          <a:p>
            <a:pPr marL="0" lvl="1" indent="0">
              <a:buNone/>
            </a:pPr>
            <a:r>
              <a:rPr lang="en-US" sz="900" dirty="0">
                <a:solidFill>
                  <a:schemeClr val="bg1"/>
                </a:solidFill>
              </a:rPr>
              <a:t>Downed power lines</a:t>
            </a:r>
          </a:p>
          <a:p>
            <a:pPr marL="0" lvl="1" indent="0">
              <a:buNone/>
            </a:pPr>
            <a:r>
              <a:rPr lang="en-US" sz="900" dirty="0">
                <a:solidFill>
                  <a:schemeClr val="bg1"/>
                </a:solidFill>
              </a:rPr>
              <a:t>Smoke</a:t>
            </a:r>
          </a:p>
          <a:p>
            <a:pPr marL="0" lvl="1" indent="0">
              <a:buNone/>
            </a:pPr>
            <a:r>
              <a:rPr lang="en-US" sz="900" dirty="0">
                <a:solidFill>
                  <a:schemeClr val="bg1"/>
                </a:solidFill>
              </a:rPr>
              <a:t>Debris</a:t>
            </a:r>
          </a:p>
          <a:p>
            <a:pPr marL="0" lvl="1" indent="0">
              <a:buNone/>
            </a:pPr>
            <a:r>
              <a:rPr lang="en-US" sz="900" dirty="0">
                <a:solidFill>
                  <a:schemeClr val="bg1"/>
                </a:solidFill>
              </a:rPr>
              <a:t>Moving vehicles</a:t>
            </a:r>
          </a:p>
          <a:p>
            <a:pPr marL="0" lvl="1" indent="0">
              <a:buNone/>
            </a:pPr>
            <a:r>
              <a:rPr lang="en-US" sz="900" dirty="0">
                <a:solidFill>
                  <a:schemeClr val="bg1"/>
                </a:solidFill>
              </a:rPr>
              <a:t>People running</a:t>
            </a:r>
          </a:p>
          <a:p>
            <a:pPr lvl="0"/>
            <a:r>
              <a:rPr lang="en-US" sz="900" dirty="0">
                <a:solidFill>
                  <a:schemeClr val="bg1"/>
                </a:solidFill>
              </a:rPr>
              <a:t>What do you </a:t>
            </a:r>
            <a:r>
              <a:rPr lang="en-US" sz="900" b="1" dirty="0">
                <a:solidFill>
                  <a:schemeClr val="bg1"/>
                </a:solidFill>
              </a:rPr>
              <a:t>hear</a:t>
            </a:r>
            <a:r>
              <a:rPr lang="en-US" sz="900" dirty="0">
                <a:solidFill>
                  <a:schemeClr val="bg1"/>
                </a:solidFill>
              </a:rPr>
              <a:t>?</a:t>
            </a:r>
          </a:p>
          <a:p>
            <a:pPr marL="0" lvl="1" indent="0">
              <a:buNone/>
            </a:pPr>
            <a:r>
              <a:rPr lang="en-US" sz="900" dirty="0">
                <a:solidFill>
                  <a:schemeClr val="bg1"/>
                </a:solidFill>
              </a:rPr>
              <a:t>Voices</a:t>
            </a:r>
          </a:p>
          <a:p>
            <a:pPr marL="0" lvl="1" indent="0">
              <a:buNone/>
            </a:pPr>
            <a:r>
              <a:rPr lang="en-US" sz="900" dirty="0">
                <a:solidFill>
                  <a:schemeClr val="bg1"/>
                </a:solidFill>
              </a:rPr>
              <a:t>Creaking</a:t>
            </a:r>
          </a:p>
          <a:p>
            <a:pPr marL="0" lvl="1" indent="0">
              <a:buNone/>
            </a:pPr>
            <a:r>
              <a:rPr lang="en-US" sz="900" dirty="0">
                <a:solidFill>
                  <a:schemeClr val="bg1"/>
                </a:solidFill>
              </a:rPr>
              <a:t>Hissing</a:t>
            </a:r>
          </a:p>
          <a:p>
            <a:pPr marL="0" lvl="1" indent="0">
              <a:buNone/>
            </a:pPr>
            <a:r>
              <a:rPr lang="en-US" sz="900" dirty="0">
                <a:solidFill>
                  <a:schemeClr val="bg1"/>
                </a:solidFill>
              </a:rPr>
              <a:t>Booms</a:t>
            </a:r>
          </a:p>
          <a:p>
            <a:pPr marL="0" lvl="1" indent="0">
              <a:buNone/>
            </a:pPr>
            <a:r>
              <a:rPr lang="en-US" sz="900" dirty="0">
                <a:solidFill>
                  <a:schemeClr val="bg1"/>
                </a:solidFill>
              </a:rPr>
              <a:t>Gunshots</a:t>
            </a:r>
          </a:p>
          <a:p>
            <a:pPr lvl="0"/>
            <a:r>
              <a:rPr lang="en-US" sz="900" dirty="0">
                <a:solidFill>
                  <a:schemeClr val="bg1"/>
                </a:solidFill>
              </a:rPr>
              <a:t>What do you </a:t>
            </a:r>
            <a:r>
              <a:rPr lang="en-US" sz="900" b="1" dirty="0">
                <a:solidFill>
                  <a:schemeClr val="bg1"/>
                </a:solidFill>
              </a:rPr>
              <a:t>smell</a:t>
            </a:r>
            <a:r>
              <a:rPr lang="en-US" sz="900" dirty="0">
                <a:solidFill>
                  <a:schemeClr val="bg1"/>
                </a:solidFill>
              </a:rPr>
              <a:t>?</a:t>
            </a:r>
          </a:p>
          <a:p>
            <a:pPr marL="0" lvl="1" indent="0">
              <a:buNone/>
            </a:pPr>
            <a:r>
              <a:rPr lang="en-US" sz="900" dirty="0">
                <a:solidFill>
                  <a:schemeClr val="bg1"/>
                </a:solidFill>
              </a:rPr>
              <a:t>Gasoline</a:t>
            </a:r>
          </a:p>
          <a:p>
            <a:pPr marL="0" lvl="1" indent="0">
              <a:buNone/>
            </a:pPr>
            <a:r>
              <a:rPr lang="en-US" sz="900" dirty="0">
                <a:solidFill>
                  <a:schemeClr val="bg1"/>
                </a:solidFill>
              </a:rPr>
              <a:t>Smoke</a:t>
            </a:r>
          </a:p>
          <a:p>
            <a:pPr marL="0" lvl="1" indent="0">
              <a:buNone/>
            </a:pPr>
            <a:r>
              <a:rPr lang="en-US" sz="900" dirty="0">
                <a:solidFill>
                  <a:schemeClr val="bg1"/>
                </a:solidFill>
              </a:rPr>
              <a:t>Chemicals</a:t>
            </a:r>
          </a:p>
        </p:txBody>
      </p:sp>
      <p:sp>
        <p:nvSpPr>
          <p:cNvPr id="6" name="Footer Placeholder 5"/>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
        <p:nvSpPr>
          <p:cNvPr id="7" name="Content Placeholder 2"/>
          <p:cNvSpPr>
            <a:spLocks noGrp="1"/>
          </p:cNvSpPr>
          <p:nvPr>
            <p:ph idx="1"/>
          </p:nvPr>
        </p:nvSpPr>
        <p:spPr>
          <a:xfrm>
            <a:off x="190491" y="1254121"/>
            <a:ext cx="7485498" cy="631367"/>
          </a:xfrm>
        </p:spPr>
        <p:txBody>
          <a:bodyPr>
            <a:normAutofit/>
          </a:bodyPr>
          <a:lstStyle/>
          <a:p>
            <a:r>
              <a:rPr lang="en-US" sz="2400" dirty="0"/>
              <a:t>Briefly pause. Use all your available senses:</a:t>
            </a:r>
          </a:p>
        </p:txBody>
      </p:sp>
      <p:sp>
        <p:nvSpPr>
          <p:cNvPr id="22" name="Content Placeholder 1"/>
          <p:cNvSpPr txBox="1">
            <a:spLocks/>
          </p:cNvSpPr>
          <p:nvPr/>
        </p:nvSpPr>
        <p:spPr>
          <a:xfrm>
            <a:off x="0" y="1841653"/>
            <a:ext cx="4038600" cy="4525963"/>
          </a:xfrm>
          <a:prstGeom prst="rect">
            <a:avLst/>
          </a:prstGeom>
        </p:spPr>
        <p:txBody>
          <a:bodyPr vert="horz" lIns="91440" tIns="45720" rIns="91440" bIns="45720" rtlCol="0">
            <a:noAutofit/>
          </a:bodyPr>
          <a:lstStyle>
            <a:lvl1pPr marL="0" marR="0" indent="0" algn="l" defTabSz="914377" rtl="0" eaLnBrk="1" fontAlgn="auto" latinLnBrk="0" hangingPunct="1">
              <a:lnSpc>
                <a:spcPct val="120000"/>
              </a:lnSpc>
              <a:spcBef>
                <a:spcPts val="0"/>
              </a:spcBef>
              <a:spcAft>
                <a:spcPts val="1200"/>
              </a:spcAft>
              <a:buClr>
                <a:schemeClr val="accent6"/>
              </a:buClr>
              <a:buSzPct val="75000"/>
              <a:buFont typeface="Arial"/>
              <a:buNone/>
              <a:tabLst/>
              <a:defRPr lang="en-US" sz="2400" kern="1200" dirty="0" smtClean="0">
                <a:solidFill>
                  <a:schemeClr val="tx1">
                    <a:lumMod val="95000"/>
                    <a:lumOff val="5000"/>
                  </a:schemeClr>
                </a:solidFill>
                <a:latin typeface="Century Gothic" panose="020B0502020202020204" pitchFamily="34" charset="0"/>
                <a:ea typeface="+mn-ea"/>
                <a:cs typeface="Arial"/>
              </a:defRPr>
            </a:lvl1pPr>
            <a:lvl2pPr marL="222245" marR="0" indent="-222245" algn="l" defTabSz="914377" rtl="0" eaLnBrk="1" fontAlgn="auto" latinLnBrk="0" hangingPunct="1">
              <a:lnSpc>
                <a:spcPct val="120000"/>
              </a:lnSpc>
              <a:spcBef>
                <a:spcPts val="0"/>
              </a:spcBef>
              <a:spcAft>
                <a:spcPts val="1200"/>
              </a:spcAft>
              <a:buClr>
                <a:schemeClr val="accent3"/>
              </a:buClr>
              <a:buSzPct val="75000"/>
              <a:buFont typeface="Arial"/>
              <a:buChar char="•"/>
              <a:tabLst/>
              <a:defRPr lang="en-US" sz="2200" kern="1200" dirty="0" smtClean="0">
                <a:solidFill>
                  <a:schemeClr val="tx1"/>
                </a:solidFill>
                <a:latin typeface="Century Gothic" panose="020B0502020202020204" pitchFamily="34" charset="0"/>
                <a:ea typeface="+mn-ea"/>
                <a:cs typeface="Arial"/>
              </a:defRPr>
            </a:lvl2pPr>
            <a:lvl3pPr marL="623872" indent="-225420" algn="l" defTabSz="914377" rtl="0" eaLnBrk="1" latinLnBrk="0" hangingPunct="1">
              <a:lnSpc>
                <a:spcPct val="120000"/>
              </a:lnSpc>
              <a:spcBef>
                <a:spcPts val="0"/>
              </a:spcBef>
              <a:spcAft>
                <a:spcPts val="1200"/>
              </a:spcAft>
              <a:buClr>
                <a:schemeClr val="accent3"/>
              </a:buClr>
              <a:buSzPct val="75000"/>
              <a:buFont typeface="Arial" panose="020B0604020202020204" pitchFamily="34" charset="0"/>
              <a:buChar char="•"/>
              <a:tabLst/>
              <a:defRPr sz="1600" kern="1200">
                <a:solidFill>
                  <a:schemeClr val="tx1"/>
                </a:solidFill>
                <a:latin typeface="Century Gothic" panose="020B0502020202020204" pitchFamily="34" charset="0"/>
                <a:ea typeface="+mn-ea"/>
                <a:cs typeface="Arial"/>
              </a:defRPr>
            </a:lvl3pPr>
            <a:lvl4pPr marL="801668" indent="-288918" algn="l" defTabSz="914377" rtl="0" eaLnBrk="1" latinLnBrk="0" hangingPunct="1">
              <a:lnSpc>
                <a:spcPct val="120000"/>
              </a:lnSpc>
              <a:spcBef>
                <a:spcPts val="0"/>
              </a:spcBef>
              <a:spcAft>
                <a:spcPts val="1200"/>
              </a:spcAft>
              <a:buClr>
                <a:schemeClr val="accent3"/>
              </a:buClr>
              <a:buFont typeface="Arial" panose="020B0604020202020204" pitchFamily="34" charset="0"/>
              <a:buChar char="–"/>
              <a:defRPr sz="1600" kern="1200">
                <a:solidFill>
                  <a:schemeClr val="tx1"/>
                </a:solidFill>
                <a:latin typeface="Century Gothic" panose="020B0502020202020204" pitchFamily="34" charset="0"/>
                <a:ea typeface="+mn-ea"/>
                <a:cs typeface="Arial"/>
              </a:defRPr>
            </a:lvl4pPr>
            <a:lvl5pPr marL="1028674" indent="-228594" algn="l" defTabSz="914377" rtl="0" eaLnBrk="1" latinLnBrk="0" hangingPunct="1">
              <a:lnSpc>
                <a:spcPct val="120000"/>
              </a:lnSpc>
              <a:spcBef>
                <a:spcPts val="0"/>
              </a:spcBef>
              <a:spcAft>
                <a:spcPts val="1200"/>
              </a:spcAft>
              <a:buClr>
                <a:schemeClr val="accent3"/>
              </a:buClr>
              <a:buFont typeface="Arial" panose="020B0604020202020204" pitchFamily="34" charset="0"/>
              <a:buChar char="»"/>
              <a:tabLst/>
              <a:defRPr sz="1600" kern="1200">
                <a:solidFill>
                  <a:schemeClr val="tx1"/>
                </a:solidFill>
                <a:latin typeface="Century Gothic" panose="020B0502020202020204" pitchFamily="34" charset="0"/>
                <a:ea typeface="+mn-ea"/>
                <a:cs typeface="Arial"/>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a:solidFill>
                  <a:schemeClr val="bg1"/>
                </a:solidFill>
              </a:rPr>
              <a:t>What do you </a:t>
            </a:r>
            <a:r>
              <a:rPr lang="en-US" sz="900" b="1" dirty="0">
                <a:solidFill>
                  <a:schemeClr val="bg1"/>
                </a:solidFill>
              </a:rPr>
              <a:t>see</a:t>
            </a:r>
            <a:r>
              <a:rPr lang="en-US" sz="900" dirty="0">
                <a:solidFill>
                  <a:schemeClr val="bg1"/>
                </a:solidFill>
              </a:rPr>
              <a:t>?</a:t>
            </a:r>
          </a:p>
          <a:p>
            <a:pPr marL="0" lvl="1" indent="0">
              <a:buFont typeface="Arial"/>
              <a:buNone/>
            </a:pPr>
            <a:r>
              <a:rPr lang="en-US" sz="900" dirty="0">
                <a:solidFill>
                  <a:schemeClr val="bg1"/>
                </a:solidFill>
              </a:rPr>
              <a:t>Downed power lines</a:t>
            </a:r>
          </a:p>
          <a:p>
            <a:pPr marL="0" lvl="1" indent="0">
              <a:buFont typeface="Arial"/>
              <a:buNone/>
            </a:pPr>
            <a:r>
              <a:rPr lang="en-US" sz="900" dirty="0">
                <a:solidFill>
                  <a:schemeClr val="bg1"/>
                </a:solidFill>
              </a:rPr>
              <a:t>Smoke</a:t>
            </a:r>
          </a:p>
          <a:p>
            <a:pPr marL="0" lvl="1" indent="0">
              <a:buFont typeface="Arial"/>
              <a:buNone/>
            </a:pPr>
            <a:r>
              <a:rPr lang="en-US" sz="900" dirty="0">
                <a:solidFill>
                  <a:schemeClr val="bg1"/>
                </a:solidFill>
              </a:rPr>
              <a:t>Debris</a:t>
            </a:r>
          </a:p>
          <a:p>
            <a:pPr marL="0" lvl="1" indent="0">
              <a:buFont typeface="Arial"/>
              <a:buNone/>
            </a:pPr>
            <a:r>
              <a:rPr lang="en-US" sz="900" dirty="0">
                <a:solidFill>
                  <a:schemeClr val="bg1"/>
                </a:solidFill>
              </a:rPr>
              <a:t>Moving vehicles</a:t>
            </a:r>
          </a:p>
          <a:p>
            <a:pPr marL="0" lvl="1" indent="0">
              <a:buFont typeface="Arial"/>
              <a:buNone/>
            </a:pPr>
            <a:r>
              <a:rPr lang="en-US" sz="900" dirty="0">
                <a:solidFill>
                  <a:schemeClr val="bg1"/>
                </a:solidFill>
              </a:rPr>
              <a:t>People running</a:t>
            </a:r>
          </a:p>
          <a:p>
            <a:r>
              <a:rPr lang="en-US" sz="900" dirty="0">
                <a:solidFill>
                  <a:schemeClr val="bg1"/>
                </a:solidFill>
              </a:rPr>
              <a:t>What do you </a:t>
            </a:r>
            <a:r>
              <a:rPr lang="en-US" sz="900" b="1" dirty="0">
                <a:solidFill>
                  <a:schemeClr val="bg1"/>
                </a:solidFill>
              </a:rPr>
              <a:t>hear</a:t>
            </a:r>
            <a:r>
              <a:rPr lang="en-US" sz="900" dirty="0">
                <a:solidFill>
                  <a:schemeClr val="bg1"/>
                </a:solidFill>
              </a:rPr>
              <a:t>?</a:t>
            </a:r>
          </a:p>
          <a:p>
            <a:pPr marL="0" lvl="1" indent="0">
              <a:buFont typeface="Arial"/>
              <a:buNone/>
            </a:pPr>
            <a:r>
              <a:rPr lang="en-US" sz="900" dirty="0">
                <a:solidFill>
                  <a:schemeClr val="bg1"/>
                </a:solidFill>
              </a:rPr>
              <a:t>Voices</a:t>
            </a:r>
          </a:p>
          <a:p>
            <a:pPr marL="0" lvl="1" indent="0">
              <a:buFont typeface="Arial"/>
              <a:buNone/>
            </a:pPr>
            <a:r>
              <a:rPr lang="en-US" sz="900" dirty="0">
                <a:solidFill>
                  <a:schemeClr val="bg1"/>
                </a:solidFill>
              </a:rPr>
              <a:t>Creaking</a:t>
            </a:r>
          </a:p>
          <a:p>
            <a:pPr marL="0" lvl="1" indent="0">
              <a:buFont typeface="Arial"/>
              <a:buNone/>
            </a:pPr>
            <a:r>
              <a:rPr lang="en-US" sz="900" dirty="0">
                <a:solidFill>
                  <a:schemeClr val="bg1"/>
                </a:solidFill>
              </a:rPr>
              <a:t>Hissing</a:t>
            </a:r>
          </a:p>
          <a:p>
            <a:pPr marL="0" lvl="1" indent="0">
              <a:buFont typeface="Arial"/>
              <a:buNone/>
            </a:pPr>
            <a:r>
              <a:rPr lang="en-US" sz="900" dirty="0">
                <a:solidFill>
                  <a:schemeClr val="bg1"/>
                </a:solidFill>
              </a:rPr>
              <a:t>Booms</a:t>
            </a:r>
          </a:p>
          <a:p>
            <a:pPr marL="0" lvl="1" indent="0">
              <a:buFont typeface="Arial"/>
              <a:buNone/>
            </a:pPr>
            <a:r>
              <a:rPr lang="en-US" sz="900" dirty="0">
                <a:solidFill>
                  <a:schemeClr val="bg1"/>
                </a:solidFill>
              </a:rPr>
              <a:t>Gunshots</a:t>
            </a:r>
          </a:p>
          <a:p>
            <a:r>
              <a:rPr lang="en-US" sz="900" dirty="0">
                <a:solidFill>
                  <a:schemeClr val="bg1"/>
                </a:solidFill>
              </a:rPr>
              <a:t>What do you </a:t>
            </a:r>
            <a:r>
              <a:rPr lang="en-US" sz="900" b="1" dirty="0">
                <a:solidFill>
                  <a:schemeClr val="bg1"/>
                </a:solidFill>
              </a:rPr>
              <a:t>smell</a:t>
            </a:r>
            <a:r>
              <a:rPr lang="en-US" sz="900" dirty="0">
                <a:solidFill>
                  <a:schemeClr val="bg1"/>
                </a:solidFill>
              </a:rPr>
              <a:t>?</a:t>
            </a:r>
          </a:p>
          <a:p>
            <a:pPr marL="0" lvl="1" indent="0">
              <a:buFont typeface="Arial"/>
              <a:buNone/>
            </a:pPr>
            <a:r>
              <a:rPr lang="en-US" sz="900" dirty="0">
                <a:solidFill>
                  <a:schemeClr val="bg1"/>
                </a:solidFill>
              </a:rPr>
              <a:t>Gasoline</a:t>
            </a:r>
          </a:p>
          <a:p>
            <a:pPr marL="0" lvl="1" indent="0">
              <a:buFont typeface="Arial"/>
              <a:buNone/>
            </a:pPr>
            <a:r>
              <a:rPr lang="en-US" sz="900" dirty="0">
                <a:solidFill>
                  <a:schemeClr val="bg1"/>
                </a:solidFill>
              </a:rPr>
              <a:t>Smoke</a:t>
            </a:r>
          </a:p>
          <a:p>
            <a:pPr marL="0" lvl="1" indent="0">
              <a:buFont typeface="Arial"/>
              <a:buNone/>
            </a:pPr>
            <a:r>
              <a:rPr lang="en-US" sz="900" dirty="0">
                <a:solidFill>
                  <a:schemeClr val="bg1"/>
                </a:solidFill>
              </a:rPr>
              <a:t>Chemicals</a:t>
            </a:r>
          </a:p>
        </p:txBody>
      </p:sp>
      <p:graphicFrame>
        <p:nvGraphicFramePr>
          <p:cNvPr id="23" name="Diagram 22"/>
          <p:cNvGraphicFramePr/>
          <p:nvPr/>
        </p:nvGraphicFramePr>
        <p:xfrm>
          <a:off x="0" y="1828799"/>
          <a:ext cx="9144000" cy="4398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 descr="An ear&#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53007" y="2077109"/>
            <a:ext cx="1437987" cy="14379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A nos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71713" y="2090057"/>
            <a:ext cx="1600390" cy="145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83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types of marshmallow guns: store bought or homemade!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887" y="2067339"/>
            <a:ext cx="3160643" cy="30016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820" y="3071192"/>
            <a:ext cx="3061156" cy="3185060"/>
          </a:xfrm>
          <a:prstGeom prst="rect">
            <a:avLst/>
          </a:prstGeom>
        </p:spPr>
      </p:pic>
    </p:spTree>
    <p:extLst>
      <p:ext uri="{BB962C8B-B14F-4D97-AF65-F5344CB8AC3E}">
        <p14:creationId xmlns:p14="http://schemas.microsoft.com/office/powerpoint/2010/main" val="2293074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631" y="421219"/>
            <a:ext cx="4654583" cy="526312"/>
          </a:xfrm>
        </p:spPr>
        <p:txBody>
          <a:bodyPr/>
          <a:lstStyle/>
          <a:p>
            <a:r>
              <a:rPr lang="en-US" dirty="0"/>
              <a:t>SCENE: CAR WRECK</a:t>
            </a:r>
          </a:p>
        </p:txBody>
      </p:sp>
      <p:pic>
        <p:nvPicPr>
          <p:cNvPr id="5" name="Picture 2" descr="A head on car collision.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502"/>
          <a:stretch/>
        </p:blipFill>
        <p:spPr bwMode="auto">
          <a:xfrm>
            <a:off x="329184" y="1170432"/>
            <a:ext cx="8446394" cy="507491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234884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01631" y="421219"/>
            <a:ext cx="5157589" cy="526312"/>
          </a:xfrm>
        </p:spPr>
        <p:txBody>
          <a:bodyPr/>
          <a:lstStyle/>
          <a:p>
            <a:r>
              <a:rPr lang="en-US" dirty="0"/>
              <a:t>SCENE: CONCERT COLLAPSE</a:t>
            </a:r>
          </a:p>
        </p:txBody>
      </p:sp>
      <p:pic>
        <p:nvPicPr>
          <p:cNvPr id="3074" name="Picture 2" descr="A concert stage collapsed and bystanders rush to help.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464"/>
          <a:stretch/>
        </p:blipFill>
        <p:spPr bwMode="auto">
          <a:xfrm>
            <a:off x="329184" y="1170432"/>
            <a:ext cx="8438376" cy="507748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65542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01631" y="421219"/>
            <a:ext cx="5157589" cy="526312"/>
          </a:xfrm>
        </p:spPr>
        <p:txBody>
          <a:bodyPr/>
          <a:lstStyle/>
          <a:p>
            <a:r>
              <a:rPr lang="en-US" dirty="0"/>
              <a:t>SCENE: PASSENGER DOWN</a:t>
            </a:r>
          </a:p>
        </p:txBody>
      </p:sp>
      <p:pic>
        <p:nvPicPr>
          <p:cNvPr id="5122" name="Picture 2" descr="A man collapsed on a subway trai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5810" y="1170432"/>
            <a:ext cx="5149766" cy="51728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240310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4"/>
          <p:cNvSpPr>
            <a:spLocks noGrp="1"/>
          </p:cNvSpPr>
          <p:nvPr>
            <p:ph type="title"/>
          </p:nvPr>
        </p:nvSpPr>
        <p:spPr>
          <a:xfrm>
            <a:off x="3481674" y="361343"/>
            <a:ext cx="5197760" cy="580016"/>
          </a:xfrm>
        </p:spPr>
        <p:txBody>
          <a:bodyPr>
            <a:noAutofit/>
          </a:bodyPr>
          <a:lstStyle/>
          <a:p>
            <a:pPr algn="r"/>
            <a:r>
              <a:rPr lang="en-US" dirty="0"/>
              <a:t>IMPROVE YOUR RESPONSE</a:t>
            </a:r>
          </a:p>
        </p:txBody>
      </p:sp>
      <p:sp>
        <p:nvSpPr>
          <p:cNvPr id="2" name="Content Placeholder 1"/>
          <p:cNvSpPr>
            <a:spLocks noGrp="1"/>
          </p:cNvSpPr>
          <p:nvPr>
            <p:ph idx="1"/>
          </p:nvPr>
        </p:nvSpPr>
        <p:spPr>
          <a:xfrm>
            <a:off x="4171942" y="1633870"/>
            <a:ext cx="4800602" cy="3838243"/>
          </a:xfrm>
        </p:spPr>
        <p:txBody>
          <a:bodyPr>
            <a:normAutofit/>
          </a:bodyPr>
          <a:lstStyle/>
          <a:p>
            <a:pPr algn="l">
              <a:lnSpc>
                <a:spcPct val="100000"/>
              </a:lnSpc>
              <a:spcAft>
                <a:spcPts val="2400"/>
              </a:spcAft>
            </a:pPr>
            <a:r>
              <a:rPr lang="en-US" sz="2400" b="1" dirty="0"/>
              <a:t>Train your brain</a:t>
            </a:r>
            <a:r>
              <a:rPr lang="en-US" sz="2400" dirty="0"/>
              <a:t>.</a:t>
            </a:r>
          </a:p>
          <a:p>
            <a:pPr algn="l">
              <a:lnSpc>
                <a:spcPct val="100000"/>
              </a:lnSpc>
              <a:spcAft>
                <a:spcPts val="2400"/>
              </a:spcAft>
            </a:pPr>
            <a:r>
              <a:rPr lang="en-US" sz="2400" dirty="0">
                <a:solidFill>
                  <a:schemeClr val="tx1"/>
                </a:solidFill>
              </a:rPr>
              <a:t>Talk about and practice what you would do in various emergency situations to improve the speed with which you respond.</a:t>
            </a:r>
          </a:p>
        </p:txBody>
      </p:sp>
      <p:pic>
        <p:nvPicPr>
          <p:cNvPr id="5" name="Picture 4" descr="Students in a classroom. "/>
          <p:cNvPicPr>
            <a:picLocks noChangeAspect="1"/>
          </p:cNvPicPr>
          <p:nvPr/>
        </p:nvPicPr>
        <p:blipFill rotWithShape="1">
          <a:blip r:embed="rId3" cstate="email">
            <a:extLst>
              <a:ext uri="{28A0092B-C50C-407E-A947-70E740481C1C}">
                <a14:useLocalDpi xmlns:a14="http://schemas.microsoft.com/office/drawing/2010/main"/>
              </a:ext>
            </a:extLst>
          </a:blip>
          <a:srcRect r="3915" b="6274"/>
          <a:stretch/>
        </p:blipFill>
        <p:spPr>
          <a:xfrm>
            <a:off x="620966" y="1633870"/>
            <a:ext cx="3158463" cy="3838243"/>
          </a:xfrm>
          <a:prstGeom prst="rect">
            <a:avLst/>
          </a:prstGeom>
        </p:spPr>
      </p:pic>
      <p:sp>
        <p:nvSpPr>
          <p:cNvPr id="6" name="Footer Placeholder 5"/>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127087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01631" y="421219"/>
            <a:ext cx="5157589" cy="526312"/>
          </a:xfrm>
        </p:spPr>
        <p:txBody>
          <a:bodyPr/>
          <a:lstStyle/>
          <a:p>
            <a:r>
              <a:rPr lang="en-US" dirty="0"/>
              <a:t>SCENE: TREE FALL</a:t>
            </a:r>
          </a:p>
        </p:txBody>
      </p:sp>
      <p:pic>
        <p:nvPicPr>
          <p:cNvPr id="6146" name="Picture 2" descr="A man falls off his ladder while working on a tre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1170432"/>
            <a:ext cx="5096435" cy="515077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36955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4"/>
          <p:cNvSpPr>
            <a:spLocks noGrp="1"/>
          </p:cNvSpPr>
          <p:nvPr>
            <p:ph type="title"/>
          </p:nvPr>
        </p:nvSpPr>
        <p:spPr>
          <a:xfrm>
            <a:off x="3571883" y="408376"/>
            <a:ext cx="5076889" cy="526312"/>
          </a:xfrm>
        </p:spPr>
        <p:txBody>
          <a:bodyPr>
            <a:noAutofit/>
          </a:bodyPr>
          <a:lstStyle/>
          <a:p>
            <a:pPr algn="r"/>
            <a:r>
              <a:rPr lang="en-US" sz="2800" dirty="0"/>
              <a:t>BEFORE TAKING ACTION</a:t>
            </a:r>
          </a:p>
        </p:txBody>
      </p:sp>
      <p:sp>
        <p:nvSpPr>
          <p:cNvPr id="3" name="Content Placeholder 2"/>
          <p:cNvSpPr>
            <a:spLocks noGrp="1"/>
          </p:cNvSpPr>
          <p:nvPr>
            <p:ph idx="1"/>
          </p:nvPr>
        </p:nvSpPr>
        <p:spPr>
          <a:xfrm>
            <a:off x="0" y="1111241"/>
            <a:ext cx="9144000" cy="582975"/>
          </a:xfrm>
        </p:spPr>
        <p:txBody>
          <a:bodyPr>
            <a:normAutofit/>
          </a:bodyPr>
          <a:lstStyle/>
          <a:p>
            <a:pPr algn="ctr"/>
            <a:r>
              <a:rPr lang="en-US" sz="2400" b="1" dirty="0"/>
              <a:t>Use your best judgment…</a:t>
            </a:r>
          </a:p>
        </p:txBody>
      </p:sp>
      <p:pic>
        <p:nvPicPr>
          <p:cNvPr id="1026" name="Picture 2" descr="1. Do you feel safe at this spot? If yes, then stay. Start providing care. If no- Can you move the injured person? If no, leave and move to a safer location. If yes, then leave and take the injured person out of harm's way.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0125" y="1844941"/>
            <a:ext cx="7436196" cy="442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387815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4"/>
          <p:cNvSpPr>
            <a:spLocks noGrp="1"/>
          </p:cNvSpPr>
          <p:nvPr>
            <p:ph type="title"/>
          </p:nvPr>
        </p:nvSpPr>
        <p:spPr>
          <a:xfrm>
            <a:off x="3628328" y="408779"/>
            <a:ext cx="5076889" cy="526312"/>
          </a:xfrm>
        </p:spPr>
        <p:txBody>
          <a:bodyPr>
            <a:noAutofit/>
          </a:bodyPr>
          <a:lstStyle/>
          <a:p>
            <a:pPr algn="r"/>
            <a:r>
              <a:rPr lang="en-US" sz="2800" dirty="0"/>
              <a:t>HOW TO MOVE THE INJURED</a:t>
            </a:r>
          </a:p>
        </p:txBody>
      </p:sp>
      <p:sp>
        <p:nvSpPr>
          <p:cNvPr id="2" name="Content Placeholder 1"/>
          <p:cNvSpPr>
            <a:spLocks noGrp="1"/>
          </p:cNvSpPr>
          <p:nvPr>
            <p:ph sz="half" idx="4294967295"/>
          </p:nvPr>
        </p:nvSpPr>
        <p:spPr>
          <a:xfrm>
            <a:off x="4529143" y="1368425"/>
            <a:ext cx="4200525" cy="4794211"/>
          </a:xfrm>
        </p:spPr>
        <p:txBody>
          <a:bodyPr>
            <a:normAutofit/>
          </a:bodyPr>
          <a:lstStyle/>
          <a:p>
            <a:pPr>
              <a:lnSpc>
                <a:spcPct val="100000"/>
              </a:lnSpc>
              <a:spcAft>
                <a:spcPts val="2400"/>
              </a:spcAft>
            </a:pPr>
            <a:r>
              <a:rPr lang="en-US" b="1" dirty="0"/>
              <a:t>Move Smartly</a:t>
            </a:r>
          </a:p>
          <a:p>
            <a:pPr lvl="1">
              <a:lnSpc>
                <a:spcPct val="100000"/>
              </a:lnSpc>
              <a:spcAft>
                <a:spcPts val="2400"/>
              </a:spcAft>
              <a:buClrTx/>
              <a:buSzPct val="100000"/>
            </a:pPr>
            <a:r>
              <a:rPr lang="en-US" sz="2400" dirty="0"/>
              <a:t>Use others around you</a:t>
            </a:r>
          </a:p>
          <a:p>
            <a:pPr lvl="1">
              <a:lnSpc>
                <a:spcPct val="100000"/>
              </a:lnSpc>
              <a:spcAft>
                <a:spcPts val="2400"/>
              </a:spcAft>
              <a:buClrTx/>
              <a:buSzPct val="100000"/>
            </a:pPr>
            <a:r>
              <a:rPr lang="en-US" sz="2400" dirty="0"/>
              <a:t>Use things around you: blankets, chairs, carts etc.</a:t>
            </a:r>
          </a:p>
          <a:p>
            <a:pPr>
              <a:lnSpc>
                <a:spcPct val="100000"/>
              </a:lnSpc>
              <a:spcAft>
                <a:spcPts val="2400"/>
              </a:spcAft>
              <a:buClr>
                <a:schemeClr val="accent3"/>
              </a:buClr>
            </a:pPr>
            <a:r>
              <a:rPr lang="en-US" dirty="0"/>
              <a:t>Moving an injured person who is in grave danger </a:t>
            </a:r>
            <a:r>
              <a:rPr lang="en-US" b="1" dirty="0"/>
              <a:t>will not </a:t>
            </a:r>
            <a:r>
              <a:rPr lang="en-US" dirty="0"/>
              <a:t>cause more harm than leaving them to die.</a:t>
            </a:r>
          </a:p>
          <a:p>
            <a:pPr>
              <a:lnSpc>
                <a:spcPct val="100000"/>
              </a:lnSpc>
              <a:spcAft>
                <a:spcPts val="2400"/>
              </a:spcAft>
            </a:pPr>
            <a:endParaRPr lang="en-US" dirty="0"/>
          </a:p>
        </p:txBody>
      </p:sp>
      <p:pic>
        <p:nvPicPr>
          <p:cNvPr id="11" name="Content Placeholder 8" descr="Citizens carefully carry an injured woman to an ambulanc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1963" y="1368425"/>
            <a:ext cx="3509962" cy="2158627"/>
          </a:xfrm>
        </p:spPr>
      </p:pic>
      <p:pic>
        <p:nvPicPr>
          <p:cNvPr id="10" name="Picture 4" descr="Citizens carefully carry an unconscious man down the street. "/>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441237" y="3973837"/>
            <a:ext cx="3573551" cy="218879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274095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5E5DF047-6A47-490B-BA0A-24199AE94AE5}" type="slidenum">
              <a:rPr lang="en-US" smtClean="0"/>
              <a:pPr/>
              <a:t>57</a:t>
            </a:fld>
            <a:endParaRPr lang="en-US" dirty="0"/>
          </a:p>
        </p:txBody>
      </p:sp>
      <p:sp>
        <p:nvSpPr>
          <p:cNvPr id="8" name="Title 4"/>
          <p:cNvSpPr>
            <a:spLocks noGrp="1"/>
          </p:cNvSpPr>
          <p:nvPr>
            <p:ph type="title"/>
          </p:nvPr>
        </p:nvSpPr>
        <p:spPr>
          <a:xfrm>
            <a:off x="3849510" y="428977"/>
            <a:ext cx="4854044" cy="509463"/>
          </a:xfrm>
        </p:spPr>
        <p:txBody>
          <a:bodyPr>
            <a:noAutofit/>
          </a:bodyPr>
          <a:lstStyle/>
          <a:p>
            <a:pPr algn="r"/>
            <a:r>
              <a:rPr lang="en-US" sz="2800" dirty="0"/>
              <a:t>TIME IS CRUCIAL</a:t>
            </a:r>
          </a:p>
        </p:txBody>
      </p:sp>
      <p:sp>
        <p:nvSpPr>
          <p:cNvPr id="11" name="Text Placeholder 7"/>
          <p:cNvSpPr>
            <a:spLocks noGrp="1"/>
          </p:cNvSpPr>
          <p:nvPr>
            <p:ph sz="half" idx="1"/>
          </p:nvPr>
        </p:nvSpPr>
        <p:spPr>
          <a:xfrm>
            <a:off x="457199" y="1371601"/>
            <a:ext cx="8231899" cy="1600200"/>
          </a:xfrm>
        </p:spPr>
        <p:txBody>
          <a:bodyPr>
            <a:noAutofit/>
          </a:bodyPr>
          <a:lstStyle/>
          <a:p>
            <a:pPr>
              <a:lnSpc>
                <a:spcPct val="100000"/>
              </a:lnSpc>
              <a:spcAft>
                <a:spcPts val="2400"/>
              </a:spcAft>
            </a:pPr>
            <a:r>
              <a:rPr lang="en-US" sz="2400" b="1" dirty="0"/>
              <a:t>Stop the Clock!</a:t>
            </a:r>
          </a:p>
          <a:p>
            <a:pPr>
              <a:lnSpc>
                <a:spcPct val="100000"/>
              </a:lnSpc>
              <a:spcAft>
                <a:spcPts val="2400"/>
              </a:spcAft>
            </a:pPr>
            <a:r>
              <a:rPr lang="en-US" sz="2400" dirty="0">
                <a:solidFill>
                  <a:schemeClr val="tx1"/>
                </a:solidFill>
              </a:rPr>
              <a:t>Every minute with uncontrolled bleeding decreases chance of survival!</a:t>
            </a:r>
          </a:p>
        </p:txBody>
      </p:sp>
      <p:pic>
        <p:nvPicPr>
          <p:cNvPr id="1026" name="Picture 2" descr="A pool of blood stains a sidewalk.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9335" y="3200400"/>
            <a:ext cx="4009764" cy="29919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hoes are left in a puddle of blood from a recent injury.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200400"/>
            <a:ext cx="3999979" cy="2984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132265955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4"/>
          <p:cNvSpPr>
            <a:spLocks noGrp="1"/>
          </p:cNvSpPr>
          <p:nvPr>
            <p:ph type="title"/>
          </p:nvPr>
        </p:nvSpPr>
        <p:spPr>
          <a:xfrm>
            <a:off x="3111522" y="407624"/>
            <a:ext cx="5562880" cy="531088"/>
          </a:xfrm>
        </p:spPr>
        <p:txBody>
          <a:bodyPr>
            <a:noAutofit/>
          </a:bodyPr>
          <a:lstStyle/>
          <a:p>
            <a:pPr algn="r"/>
            <a:r>
              <a:rPr lang="en-US" sz="2800" dirty="0"/>
              <a:t>IRREVERSIBLE SHOCK</a:t>
            </a:r>
          </a:p>
        </p:txBody>
      </p:sp>
      <p:pic>
        <p:nvPicPr>
          <p:cNvPr id="10" name="Picture 10" descr="2.5 Liters of blood"/>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a:stretch>
            <a:fillRect/>
          </a:stretch>
        </p:blipFill>
        <p:spPr bwMode="auto">
          <a:xfrm>
            <a:off x="5786438" y="4096372"/>
            <a:ext cx="2510692" cy="1883019"/>
          </a:xfrm>
          <a:prstGeom prst="rect">
            <a:avLst/>
          </a:prstGeom>
          <a:noFill/>
          <a:ln w="9525">
            <a:solidFill>
              <a:schemeClr val="accent4"/>
            </a:solidFill>
            <a:miter lim="800000"/>
            <a:headEnd/>
            <a:tailEnd/>
          </a:ln>
        </p:spPr>
      </p:pic>
      <p:sp>
        <p:nvSpPr>
          <p:cNvPr id="4" name="Content Placeholder 3"/>
          <p:cNvSpPr>
            <a:spLocks noGrp="1"/>
          </p:cNvSpPr>
          <p:nvPr>
            <p:ph sz="half" idx="1"/>
          </p:nvPr>
        </p:nvSpPr>
        <p:spPr>
          <a:xfrm>
            <a:off x="485774" y="2143125"/>
            <a:ext cx="4500564" cy="3494831"/>
          </a:xfrm>
        </p:spPr>
        <p:txBody>
          <a:bodyPr>
            <a:noAutofit/>
          </a:bodyPr>
          <a:lstStyle/>
          <a:p>
            <a:pPr>
              <a:lnSpc>
                <a:spcPct val="100000"/>
              </a:lnSpc>
              <a:spcAft>
                <a:spcPts val="2400"/>
              </a:spcAft>
            </a:pPr>
            <a:r>
              <a:rPr lang="en-US" sz="2400" dirty="0">
                <a:solidFill>
                  <a:schemeClr val="tx1"/>
                </a:solidFill>
              </a:rPr>
              <a:t>When your body loses approximately half its blood volume, it cannot survive – </a:t>
            </a:r>
            <a:r>
              <a:rPr lang="en-US" sz="2400" b="1" dirty="0">
                <a:solidFill>
                  <a:schemeClr val="tx1"/>
                </a:solidFill>
              </a:rPr>
              <a:t>regardless of the quality of medical care you eventually receive.</a:t>
            </a:r>
          </a:p>
          <a:p>
            <a:pPr>
              <a:lnSpc>
                <a:spcPct val="100000"/>
              </a:lnSpc>
              <a:spcAft>
                <a:spcPts val="2400"/>
              </a:spcAft>
            </a:pPr>
            <a:r>
              <a:rPr lang="en-US" sz="2400" dirty="0">
                <a:solidFill>
                  <a:schemeClr val="tx1"/>
                </a:solidFill>
              </a:rPr>
              <a:t>You can lose that amount in just </a:t>
            </a:r>
            <a:r>
              <a:rPr lang="en-US" sz="2400" b="1" dirty="0">
                <a:solidFill>
                  <a:schemeClr val="tx1"/>
                </a:solidFill>
              </a:rPr>
              <a:t>minutes</a:t>
            </a:r>
            <a:r>
              <a:rPr lang="en-US" sz="2400" dirty="0">
                <a:solidFill>
                  <a:schemeClr val="tx1"/>
                </a:solidFill>
              </a:rPr>
              <a:t>!</a:t>
            </a:r>
          </a:p>
        </p:txBody>
      </p:sp>
      <p:pic>
        <p:nvPicPr>
          <p:cNvPr id="9" name="Picture 9" descr="5 Liters of blood. "/>
          <p:cNvPicPr>
            <a:picLocks noChangeAspect="1" noChangeArrowheads="1"/>
          </p:cNvPicPr>
          <p:nvPr/>
        </p:nvPicPr>
        <p:blipFill>
          <a:blip r:embed="rId4" cstate="email">
            <a:lum bright="-12000" contrast="12000"/>
            <a:extLst>
              <a:ext uri="{28A0092B-C50C-407E-A947-70E740481C1C}">
                <a14:useLocalDpi xmlns:a14="http://schemas.microsoft.com/office/drawing/2010/main"/>
              </a:ext>
            </a:extLst>
          </a:blip>
          <a:srcRect/>
          <a:stretch>
            <a:fillRect/>
          </a:stretch>
        </p:blipFill>
        <p:spPr bwMode="auto">
          <a:xfrm>
            <a:off x="5786438" y="1371600"/>
            <a:ext cx="2511682" cy="1883762"/>
          </a:xfrm>
          <a:prstGeom prst="rect">
            <a:avLst/>
          </a:prstGeom>
          <a:noFill/>
          <a:ln w="9525">
            <a:solidFill>
              <a:schemeClr val="accent4"/>
            </a:solidFill>
            <a:miter lim="800000"/>
            <a:headEnd/>
            <a:tailEnd/>
          </a:ln>
        </p:spPr>
      </p:pic>
      <p:sp>
        <p:nvSpPr>
          <p:cNvPr id="17" name="TextBox 16"/>
          <p:cNvSpPr txBox="1"/>
          <p:nvPr/>
        </p:nvSpPr>
        <p:spPr>
          <a:xfrm>
            <a:off x="5487957" y="3436956"/>
            <a:ext cx="2806262" cy="307777"/>
          </a:xfrm>
          <a:prstGeom prst="rect">
            <a:avLst/>
          </a:prstGeom>
          <a:noFill/>
          <a:ln>
            <a:noFill/>
          </a:ln>
        </p:spPr>
        <p:txBody>
          <a:bodyPr wrap="square" rtlCol="0">
            <a:spAutoFit/>
          </a:bodyPr>
          <a:lstStyle/>
          <a:p>
            <a:pPr algn="ctr"/>
            <a:r>
              <a:rPr lang="en-US" sz="1400" dirty="0"/>
              <a:t>5 liters of blood</a:t>
            </a:r>
          </a:p>
        </p:txBody>
      </p:sp>
      <p:sp>
        <p:nvSpPr>
          <p:cNvPr id="18" name="TextBox 17"/>
          <p:cNvSpPr txBox="1"/>
          <p:nvPr/>
        </p:nvSpPr>
        <p:spPr>
          <a:xfrm>
            <a:off x="5497080" y="5958540"/>
            <a:ext cx="2806262" cy="307777"/>
          </a:xfrm>
          <a:prstGeom prst="rect">
            <a:avLst/>
          </a:prstGeom>
          <a:noFill/>
          <a:ln>
            <a:noFill/>
          </a:ln>
        </p:spPr>
        <p:txBody>
          <a:bodyPr wrap="square" rtlCol="0">
            <a:spAutoFit/>
          </a:bodyPr>
          <a:lstStyle/>
          <a:p>
            <a:pPr algn="ctr"/>
            <a:r>
              <a:rPr lang="en-US" sz="1400" dirty="0"/>
              <a:t>2.5 liters of blood</a:t>
            </a:r>
          </a:p>
        </p:txBody>
      </p:sp>
      <p:sp>
        <p:nvSpPr>
          <p:cNvPr id="2" name="Footer Placeholder 1"/>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2913178199"/>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92458" y="358867"/>
            <a:ext cx="8134305" cy="576072"/>
          </a:xfrm>
        </p:spPr>
        <p:txBody>
          <a:bodyPr/>
          <a:lstStyle/>
          <a:p>
            <a:pPr algn="r"/>
            <a:r>
              <a:rPr lang="en-US" sz="4000" dirty="0"/>
              <a:t>STEPS TO CONTROL BLEEDING</a:t>
            </a:r>
          </a:p>
        </p:txBody>
      </p:sp>
      <p:sp>
        <p:nvSpPr>
          <p:cNvPr id="3" name="Content Placeholder 2"/>
          <p:cNvSpPr>
            <a:spLocks noGrp="1"/>
          </p:cNvSpPr>
          <p:nvPr>
            <p:ph idx="1"/>
          </p:nvPr>
        </p:nvSpPr>
        <p:spPr>
          <a:xfrm>
            <a:off x="528640" y="1097280"/>
            <a:ext cx="8386764" cy="4782312"/>
          </a:xfrm>
        </p:spPr>
        <p:txBody>
          <a:bodyPr lIns="0" tIns="0" rIns="0" bIns="0" anchor="ctr" anchorCtr="0">
            <a:normAutofit/>
          </a:bodyPr>
          <a:lstStyle/>
          <a:p>
            <a:pPr marL="1312863" indent="-1312863" algn="l">
              <a:lnSpc>
                <a:spcPct val="100000"/>
              </a:lnSpc>
              <a:spcAft>
                <a:spcPts val="2400"/>
              </a:spcAft>
            </a:pPr>
            <a:r>
              <a:rPr lang="en-US" sz="2400" b="1" dirty="0"/>
              <a:t>STEP 1:</a:t>
            </a:r>
            <a:r>
              <a:rPr lang="en-US" sz="2400" dirty="0"/>
              <a:t>	Find the source(s) of bleeding.</a:t>
            </a:r>
          </a:p>
          <a:p>
            <a:pPr marL="1312863" indent="-1312863" algn="l">
              <a:lnSpc>
                <a:spcPct val="100000"/>
              </a:lnSpc>
              <a:spcAft>
                <a:spcPts val="2400"/>
              </a:spcAft>
            </a:pPr>
            <a:r>
              <a:rPr lang="en-US" sz="2400" b="1" dirty="0"/>
              <a:t>STEP 2:</a:t>
            </a:r>
            <a:r>
              <a:rPr lang="en-US" sz="2400" dirty="0"/>
              <a:t>	If you have something to put in between the blood and your hands, use it. (Examples: gloves, a cloth, a plastic bag, etc.)</a:t>
            </a:r>
          </a:p>
          <a:p>
            <a:pPr marL="1312863" indent="-1312863" algn="l">
              <a:lnSpc>
                <a:spcPct val="100000"/>
              </a:lnSpc>
              <a:spcAft>
                <a:spcPts val="2400"/>
              </a:spcAft>
            </a:pPr>
            <a:r>
              <a:rPr lang="en-US" sz="2400" b="1" dirty="0"/>
              <a:t>STEP 3:</a:t>
            </a:r>
            <a:r>
              <a:rPr lang="en-US" sz="2400" dirty="0"/>
              <a:t>	Apply firm, steady pressure directly on the source of the bleeding. Push hard to stop or slow bleeding – even if it is painful to the injured!</a:t>
            </a:r>
          </a:p>
          <a:p>
            <a:pPr marL="1312863" indent="-1312863" algn="l">
              <a:lnSpc>
                <a:spcPct val="100000"/>
              </a:lnSpc>
              <a:spcAft>
                <a:spcPts val="2400"/>
              </a:spcAft>
            </a:pPr>
            <a:r>
              <a:rPr lang="en-US" sz="2400" b="1" dirty="0"/>
              <a:t>STEP 4:</a:t>
            </a:r>
            <a:r>
              <a:rPr lang="en-US" sz="2400" dirty="0"/>
              <a:t> 	Keep pressure until EMS arrives.</a:t>
            </a:r>
          </a:p>
        </p:txBody>
      </p:sp>
      <p:sp>
        <p:nvSpPr>
          <p:cNvPr id="4" name="Footer Placeholder 3"/>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339566237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Armor</a:t>
            </a:r>
          </a:p>
        </p:txBody>
      </p:sp>
      <p:sp>
        <p:nvSpPr>
          <p:cNvPr id="5" name="TextBox 4"/>
          <p:cNvSpPr txBox="1"/>
          <p:nvPr/>
        </p:nvSpPr>
        <p:spPr>
          <a:xfrm>
            <a:off x="5406887" y="1371600"/>
            <a:ext cx="3232773" cy="5262979"/>
          </a:xfrm>
          <a:prstGeom prst="rect">
            <a:avLst/>
          </a:prstGeom>
          <a:noFill/>
        </p:spPr>
        <p:txBody>
          <a:bodyPr wrap="square" rtlCol="0">
            <a:spAutoFit/>
          </a:bodyPr>
          <a:lstStyle/>
          <a:p>
            <a:r>
              <a:rPr lang="en-US" sz="2400" b="1" dirty="0"/>
              <a:t>Perhaps the best way to prepare for the Zombies is to assemble the perfect zombie fighting attire.</a:t>
            </a:r>
          </a:p>
          <a:p>
            <a:endParaRPr lang="en-US" sz="2400" b="1" dirty="0"/>
          </a:p>
          <a:p>
            <a:r>
              <a:rPr lang="en-US" sz="2400" b="1" dirty="0"/>
              <a:t>To avoid marshmallow sludge when blasting zombies is by wearing a full face mask. </a:t>
            </a:r>
          </a:p>
          <a:p>
            <a:endParaRPr lang="en-US" sz="2400" b="1" dirty="0"/>
          </a:p>
          <a:p>
            <a:r>
              <a:rPr lang="en-US" sz="2400" b="1" dirty="0"/>
              <a:t>Use bubble wrap to make a bite-proof body suit.</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1809" y="4044570"/>
            <a:ext cx="4000500" cy="238125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896" y="1526985"/>
            <a:ext cx="2087217" cy="1772806"/>
          </a:xfrm>
          <a:prstGeom prst="rect">
            <a:avLst/>
          </a:prstGeom>
        </p:spPr>
      </p:pic>
    </p:spTree>
    <p:extLst>
      <p:ext uri="{BB962C8B-B14F-4D97-AF65-F5344CB8AC3E}">
        <p14:creationId xmlns:p14="http://schemas.microsoft.com/office/powerpoint/2010/main" val="1357231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p:cNvSpPr>
            <a:spLocks noGrp="1"/>
          </p:cNvSpPr>
          <p:nvPr>
            <p:ph type="title"/>
          </p:nvPr>
        </p:nvSpPr>
        <p:spPr>
          <a:xfrm>
            <a:off x="3222267" y="272560"/>
            <a:ext cx="5562880" cy="663522"/>
          </a:xfrm>
        </p:spPr>
        <p:txBody>
          <a:bodyPr>
            <a:noAutofit/>
          </a:bodyPr>
          <a:lstStyle/>
          <a:p>
            <a:pPr algn="r"/>
            <a:r>
              <a:rPr lang="en-US" sz="2800" dirty="0"/>
              <a:t>WHEN TO USE A TOURNIQUET</a:t>
            </a:r>
          </a:p>
        </p:txBody>
      </p:sp>
      <p:sp>
        <p:nvSpPr>
          <p:cNvPr id="2" name="Content Placeholder 1"/>
          <p:cNvSpPr>
            <a:spLocks noGrp="1"/>
          </p:cNvSpPr>
          <p:nvPr>
            <p:ph sz="half" idx="1"/>
          </p:nvPr>
        </p:nvSpPr>
        <p:spPr>
          <a:xfrm>
            <a:off x="285744" y="1648205"/>
            <a:ext cx="4086231" cy="4081082"/>
          </a:xfrm>
        </p:spPr>
        <p:txBody>
          <a:bodyPr>
            <a:noAutofit/>
          </a:bodyPr>
          <a:lstStyle/>
          <a:p>
            <a:pPr marL="12700" marR="174621" algn="l">
              <a:lnSpc>
                <a:spcPct val="100000"/>
              </a:lnSpc>
              <a:spcAft>
                <a:spcPts val="2400"/>
              </a:spcAft>
              <a:buClr>
                <a:srgbClr val="7EAABB"/>
              </a:buClr>
              <a:tabLst>
                <a:tab pos="235579" algn="l"/>
              </a:tabLst>
            </a:pPr>
            <a:r>
              <a:rPr lang="en-US" sz="2400" spc="-15" dirty="0"/>
              <a:t>Think of a tourniquet as another way to apply firm, steady pressure when: </a:t>
            </a:r>
          </a:p>
          <a:p>
            <a:pPr marL="590535" marR="174621" indent="-342891" algn="l">
              <a:lnSpc>
                <a:spcPct val="100000"/>
              </a:lnSpc>
              <a:spcAft>
                <a:spcPts val="2400"/>
              </a:spcAft>
              <a:buClrTx/>
              <a:buSzPct val="100000"/>
              <a:buFont typeface="Arial" panose="020B0604020202020204" pitchFamily="34" charset="0"/>
              <a:buChar char="•"/>
              <a:tabLst>
                <a:tab pos="235579" algn="l"/>
              </a:tabLst>
            </a:pPr>
            <a:r>
              <a:rPr lang="en-US" sz="2400" spc="-15" dirty="0">
                <a:solidFill>
                  <a:prstClr val="black"/>
                </a:solidFill>
              </a:rPr>
              <a:t>The injury is to an arm or leg.</a:t>
            </a:r>
          </a:p>
          <a:p>
            <a:pPr marL="590535" marR="174621" indent="-342891" algn="l">
              <a:lnSpc>
                <a:spcPct val="100000"/>
              </a:lnSpc>
              <a:spcAft>
                <a:spcPts val="2400"/>
              </a:spcAft>
              <a:buClrTx/>
              <a:buSzPct val="100000"/>
              <a:buFont typeface="Arial" panose="020B0604020202020204" pitchFamily="34" charset="0"/>
              <a:buChar char="•"/>
              <a:tabLst>
                <a:tab pos="235579" algn="l"/>
              </a:tabLst>
            </a:pPr>
            <a:r>
              <a:rPr lang="en-US" sz="2400" spc="-15" dirty="0">
                <a:solidFill>
                  <a:prstClr val="black"/>
                </a:solidFill>
              </a:rPr>
              <a:t>The bleeding is so severe it cannot be controlled otherwise.</a:t>
            </a:r>
          </a:p>
        </p:txBody>
      </p:sp>
      <p:pic>
        <p:nvPicPr>
          <p:cNvPr id="5122" name="Picture 2" descr="A tourniquet placed on a man's legs after a traumatic injury. "/>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719405" y="1920239"/>
            <a:ext cx="4091621" cy="306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428507822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347030" y="346442"/>
            <a:ext cx="5055833" cy="663522"/>
          </a:xfrm>
        </p:spPr>
        <p:txBody>
          <a:bodyPr anchor="ctr">
            <a:normAutofit fontScale="90000"/>
          </a:bodyPr>
          <a:lstStyle/>
          <a:p>
            <a:pPr algn="r"/>
            <a:r>
              <a:rPr lang="en-US" sz="2800" dirty="0"/>
              <a:t>HOW TO USE A TOURNIQUET</a:t>
            </a:r>
          </a:p>
        </p:txBody>
      </p:sp>
      <p:sp>
        <p:nvSpPr>
          <p:cNvPr id="4" name="Content Placeholder 3"/>
          <p:cNvSpPr>
            <a:spLocks noGrp="1"/>
          </p:cNvSpPr>
          <p:nvPr>
            <p:ph idx="1"/>
          </p:nvPr>
        </p:nvSpPr>
        <p:spPr>
          <a:xfrm>
            <a:off x="328607" y="1148177"/>
            <a:ext cx="5372101" cy="5248656"/>
          </a:xfrm>
        </p:spPr>
        <p:txBody>
          <a:bodyPr>
            <a:noAutofit/>
          </a:bodyPr>
          <a:lstStyle/>
          <a:p>
            <a:pPr marL="469900" marR="174621" indent="-457200" algn="l">
              <a:lnSpc>
                <a:spcPct val="100000"/>
              </a:lnSpc>
              <a:spcAft>
                <a:spcPts val="2400"/>
              </a:spcAft>
              <a:buClrTx/>
              <a:buSzPct val="100000"/>
              <a:buFont typeface="+mj-lt"/>
              <a:buAutoNum type="arabicPeriod"/>
              <a:tabLst>
                <a:tab pos="235579" algn="l"/>
              </a:tabLst>
            </a:pPr>
            <a:r>
              <a:rPr lang="en-US" sz="1800" spc="-15" dirty="0">
                <a:solidFill>
                  <a:prstClr val="black"/>
                </a:solidFill>
              </a:rPr>
              <a:t>Place as high as possible on the injured limb </a:t>
            </a:r>
            <a:r>
              <a:rPr lang="en-US" sz="1800" dirty="0">
                <a:ea typeface="Calibri" panose="020F0502020204030204" pitchFamily="34" charset="0"/>
                <a:cs typeface="Times New Roman" panose="02020603050405020304" pitchFamily="18" charset="0"/>
              </a:rPr>
              <a:t>–</a:t>
            </a:r>
            <a:r>
              <a:rPr lang="en-US" sz="1800" spc="-15" dirty="0">
                <a:solidFill>
                  <a:prstClr val="black"/>
                </a:solidFill>
              </a:rPr>
              <a:t> closest to the torso. (Can be placed over clothing.) </a:t>
            </a:r>
          </a:p>
          <a:p>
            <a:pPr marL="469900" marR="174621" indent="-457200" algn="l">
              <a:lnSpc>
                <a:spcPct val="100000"/>
              </a:lnSpc>
              <a:spcAft>
                <a:spcPts val="2400"/>
              </a:spcAft>
              <a:buClrTx/>
              <a:buSzPct val="100000"/>
              <a:buFont typeface="+mj-lt"/>
              <a:buAutoNum type="arabicPeriod"/>
              <a:tabLst>
                <a:tab pos="235579" algn="l"/>
              </a:tabLst>
            </a:pPr>
            <a:r>
              <a:rPr lang="en-US" sz="1800" spc="-15" dirty="0">
                <a:solidFill>
                  <a:prstClr val="black"/>
                </a:solidFill>
              </a:rPr>
              <a:t>Pull the strap through the buckle.</a:t>
            </a:r>
          </a:p>
          <a:p>
            <a:pPr marL="469900" marR="174621" indent="-457200" algn="l">
              <a:lnSpc>
                <a:spcPct val="100000"/>
              </a:lnSpc>
              <a:spcAft>
                <a:spcPts val="2400"/>
              </a:spcAft>
              <a:buClrTx/>
              <a:buSzPct val="100000"/>
              <a:buFont typeface="+mj-lt"/>
              <a:buAutoNum type="arabicPeriod"/>
              <a:tabLst>
                <a:tab pos="235579" algn="l"/>
              </a:tabLst>
            </a:pPr>
            <a:r>
              <a:rPr lang="en-US" sz="1800" spc="-15" dirty="0">
                <a:solidFill>
                  <a:prstClr val="black"/>
                </a:solidFill>
              </a:rPr>
              <a:t>Twist the rod tightly until bleeding stops/slows significantly. (May be very painful.) </a:t>
            </a:r>
          </a:p>
          <a:p>
            <a:pPr marL="469900" marR="174621" indent="-457200" algn="l">
              <a:lnSpc>
                <a:spcPct val="100000"/>
              </a:lnSpc>
              <a:spcAft>
                <a:spcPts val="2400"/>
              </a:spcAft>
              <a:buClrTx/>
              <a:buSzPct val="100000"/>
              <a:buFont typeface="+mj-lt"/>
              <a:buAutoNum type="arabicPeriod"/>
              <a:tabLst>
                <a:tab pos="235579" algn="l"/>
              </a:tabLst>
            </a:pPr>
            <a:r>
              <a:rPr lang="en-US" sz="1800" spc="-15" dirty="0">
                <a:solidFill>
                  <a:prstClr val="black"/>
                </a:solidFill>
              </a:rPr>
              <a:t>Secure the rod.</a:t>
            </a:r>
          </a:p>
          <a:p>
            <a:pPr marL="469900" marR="174621" indent="-457200" algn="l">
              <a:lnSpc>
                <a:spcPct val="100000"/>
              </a:lnSpc>
              <a:spcAft>
                <a:spcPts val="2400"/>
              </a:spcAft>
              <a:buClrTx/>
              <a:buSzPct val="100000"/>
              <a:buFont typeface="+mj-lt"/>
              <a:buAutoNum type="arabicPeriod"/>
              <a:tabLst>
                <a:tab pos="235579" algn="l"/>
              </a:tabLst>
            </a:pPr>
            <a:r>
              <a:rPr lang="en-US" sz="1800" spc="-15" dirty="0">
                <a:solidFill>
                  <a:prstClr val="black"/>
                </a:solidFill>
              </a:rPr>
              <a:t>If bleeding doesn’t stop place a second tourniquet. </a:t>
            </a:r>
          </a:p>
          <a:p>
            <a:pPr marL="469900" marR="174621" indent="-457200" algn="l">
              <a:lnSpc>
                <a:spcPct val="100000"/>
              </a:lnSpc>
              <a:spcAft>
                <a:spcPts val="2400"/>
              </a:spcAft>
              <a:buClrTx/>
              <a:buSzPct val="100000"/>
              <a:buFont typeface="+mj-lt"/>
              <a:buAutoNum type="arabicPeriod"/>
              <a:tabLst>
                <a:tab pos="235579" algn="l"/>
              </a:tabLst>
            </a:pPr>
            <a:r>
              <a:rPr lang="en-US" sz="1800" spc="-15" dirty="0">
                <a:solidFill>
                  <a:prstClr val="black"/>
                </a:solidFill>
              </a:rPr>
              <a:t>Leave in place until EMS takes over care. </a:t>
            </a:r>
            <a:endParaRPr lang="en-US" sz="1800" dirty="0"/>
          </a:p>
        </p:txBody>
      </p:sp>
      <p:pic>
        <p:nvPicPr>
          <p:cNvPr id="6146" name="Picture 2" descr="A tourniquet example&#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8066" y="2200275"/>
            <a:ext cx="3387566" cy="289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3874855169"/>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57200" y="346442"/>
            <a:ext cx="5055833" cy="663522"/>
          </a:xfrm>
        </p:spPr>
        <p:txBody>
          <a:bodyPr anchor="ctr">
            <a:normAutofit/>
          </a:bodyPr>
          <a:lstStyle/>
          <a:p>
            <a:pPr algn="l"/>
            <a:r>
              <a:rPr lang="en-US" sz="2800" dirty="0"/>
              <a:t>MAKESHIFT TOURNIQUETS</a:t>
            </a:r>
          </a:p>
        </p:txBody>
      </p:sp>
      <p:sp>
        <p:nvSpPr>
          <p:cNvPr id="2" name="Content Placeholder 1"/>
          <p:cNvSpPr>
            <a:spLocks noGrp="1"/>
          </p:cNvSpPr>
          <p:nvPr>
            <p:ph idx="1"/>
          </p:nvPr>
        </p:nvSpPr>
        <p:spPr>
          <a:xfrm>
            <a:off x="457201" y="1435607"/>
            <a:ext cx="7843652" cy="4136517"/>
          </a:xfrm>
        </p:spPr>
        <p:txBody>
          <a:bodyPr anchor="t" anchorCtr="0">
            <a:noAutofit/>
          </a:bodyPr>
          <a:lstStyle/>
          <a:p>
            <a:pPr marL="12700" marR="174621" algn="l">
              <a:lnSpc>
                <a:spcPct val="100000"/>
              </a:lnSpc>
              <a:spcAft>
                <a:spcPts val="2400"/>
              </a:spcAft>
              <a:buClr>
                <a:srgbClr val="7EAABB"/>
              </a:buClr>
              <a:tabLst>
                <a:tab pos="235579" algn="l"/>
              </a:tabLst>
            </a:pPr>
            <a:r>
              <a:rPr lang="en-US" sz="2400" spc="-15" dirty="0"/>
              <a:t>If you don’t have a commercially available tourniquet, you can attempt to improvise one using material that is: </a:t>
            </a:r>
          </a:p>
          <a:p>
            <a:pPr marL="812780" marR="174621" lvl="1" indent="-342891" algn="l">
              <a:lnSpc>
                <a:spcPct val="100000"/>
              </a:lnSpc>
              <a:spcAft>
                <a:spcPts val="2400"/>
              </a:spcAft>
              <a:buClrTx/>
              <a:buSzPct val="100000"/>
              <a:buFont typeface="Wingdings" panose="05000000000000000000" pitchFamily="2" charset="2"/>
              <a:buChar char="ü"/>
              <a:tabLst>
                <a:tab pos="235579" algn="l"/>
              </a:tabLst>
            </a:pPr>
            <a:r>
              <a:rPr lang="en-US" spc="-15" dirty="0">
                <a:solidFill>
                  <a:prstClr val="black"/>
                </a:solidFill>
              </a:rPr>
              <a:t>Broad</a:t>
            </a:r>
          </a:p>
          <a:p>
            <a:pPr marL="812780" marR="174621" lvl="1" indent="-342891" algn="l">
              <a:lnSpc>
                <a:spcPct val="100000"/>
              </a:lnSpc>
              <a:spcAft>
                <a:spcPts val="2400"/>
              </a:spcAft>
              <a:buClrTx/>
              <a:buSzPct val="100000"/>
              <a:buFont typeface="Wingdings" panose="05000000000000000000" pitchFamily="2" charset="2"/>
              <a:buChar char="ü"/>
              <a:tabLst>
                <a:tab pos="235579" algn="l"/>
              </a:tabLst>
            </a:pPr>
            <a:r>
              <a:rPr lang="en-US" spc="-15" dirty="0">
                <a:solidFill>
                  <a:prstClr val="black"/>
                </a:solidFill>
              </a:rPr>
              <a:t>Flexible</a:t>
            </a:r>
          </a:p>
          <a:p>
            <a:pPr marL="812780" marR="174621" lvl="1" indent="-342891" algn="l">
              <a:lnSpc>
                <a:spcPct val="100000"/>
              </a:lnSpc>
              <a:spcAft>
                <a:spcPts val="2400"/>
              </a:spcAft>
              <a:buClrTx/>
              <a:buSzPct val="100000"/>
              <a:buFont typeface="Wingdings" panose="05000000000000000000" pitchFamily="2" charset="2"/>
              <a:buChar char="ü"/>
              <a:tabLst>
                <a:tab pos="235579" algn="l"/>
              </a:tabLst>
            </a:pPr>
            <a:r>
              <a:rPr lang="en-US" spc="-15" dirty="0">
                <a:solidFill>
                  <a:prstClr val="black"/>
                </a:solidFill>
              </a:rPr>
              <a:t>Strong</a:t>
            </a:r>
          </a:p>
          <a:p>
            <a:pPr marL="812780" marR="174621" lvl="1" indent="-342891" algn="l">
              <a:lnSpc>
                <a:spcPct val="100000"/>
              </a:lnSpc>
              <a:spcAft>
                <a:spcPts val="2400"/>
              </a:spcAft>
              <a:buClrTx/>
              <a:buSzPct val="100000"/>
              <a:buFont typeface="Wingdings" panose="05000000000000000000" pitchFamily="2" charset="2"/>
              <a:buChar char="ü"/>
              <a:tabLst>
                <a:tab pos="235579" algn="l"/>
              </a:tabLst>
            </a:pPr>
            <a:r>
              <a:rPr lang="en-US" spc="-15" dirty="0">
                <a:solidFill>
                  <a:prstClr val="black"/>
                </a:solidFill>
              </a:rPr>
              <a:t>Able to be twisted, tightened, and secured</a:t>
            </a:r>
          </a:p>
        </p:txBody>
      </p:sp>
      <p:sp>
        <p:nvSpPr>
          <p:cNvPr id="4" name="Footer Placeholder 3"/>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168367832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4"/>
          <p:cNvSpPr>
            <a:spLocks noGrp="1"/>
          </p:cNvSpPr>
          <p:nvPr>
            <p:ph type="title"/>
          </p:nvPr>
        </p:nvSpPr>
        <p:spPr>
          <a:xfrm>
            <a:off x="6064952" y="361746"/>
            <a:ext cx="2628271" cy="569252"/>
          </a:xfrm>
        </p:spPr>
        <p:txBody>
          <a:bodyPr>
            <a:noAutofit/>
          </a:bodyPr>
          <a:lstStyle/>
          <a:p>
            <a:pPr algn="r"/>
            <a:r>
              <a:rPr lang="en-US" sz="2800" dirty="0"/>
              <a:t>KEY POINTS</a:t>
            </a:r>
          </a:p>
        </p:txBody>
      </p:sp>
      <p:sp>
        <p:nvSpPr>
          <p:cNvPr id="8" name="Text Placeholder 7"/>
          <p:cNvSpPr>
            <a:spLocks noGrp="1"/>
          </p:cNvSpPr>
          <p:nvPr>
            <p:ph idx="4294967295"/>
          </p:nvPr>
        </p:nvSpPr>
        <p:spPr>
          <a:xfrm>
            <a:off x="457200" y="1362456"/>
            <a:ext cx="8229600" cy="3232150"/>
          </a:xfrm>
        </p:spPr>
        <p:txBody>
          <a:bodyPr>
            <a:noAutofit/>
          </a:bodyPr>
          <a:lstStyle/>
          <a:p>
            <a:pPr lvl="1">
              <a:lnSpc>
                <a:spcPct val="100000"/>
              </a:lnSpc>
              <a:spcAft>
                <a:spcPts val="2400"/>
              </a:spcAft>
              <a:buClrTx/>
              <a:buSzPct val="100000"/>
              <a:buFont typeface="Arial" panose="020B0604020202020204" pitchFamily="34" charset="0"/>
              <a:buChar char="•"/>
            </a:pPr>
            <a:r>
              <a:rPr lang="en-US" dirty="0"/>
              <a:t>Apply firm, steady pressure on the source of bleeding. </a:t>
            </a:r>
          </a:p>
          <a:p>
            <a:pPr lvl="1">
              <a:lnSpc>
                <a:spcPct val="100000"/>
              </a:lnSpc>
              <a:spcAft>
                <a:spcPts val="2400"/>
              </a:spcAft>
              <a:buClrTx/>
              <a:buSzPct val="100000"/>
              <a:buFont typeface="Arial" panose="020B0604020202020204" pitchFamily="34" charset="0"/>
              <a:buChar char="•"/>
            </a:pPr>
            <a:r>
              <a:rPr lang="en-US" dirty="0"/>
              <a:t>If you cannot control the bleeding with manual pressure, then consider applying a tourniquet. </a:t>
            </a:r>
          </a:p>
          <a:p>
            <a:pPr lvl="1">
              <a:lnSpc>
                <a:spcPct val="100000"/>
              </a:lnSpc>
              <a:spcAft>
                <a:spcPts val="2400"/>
              </a:spcAft>
              <a:buClrTx/>
              <a:buSzPct val="100000"/>
              <a:buFont typeface="Arial" panose="020B0604020202020204" pitchFamily="34" charset="0"/>
              <a:buChar char="•"/>
            </a:pPr>
            <a:r>
              <a:rPr lang="en-US" dirty="0"/>
              <a:t>Keep pressure until professional first responders arrive.</a:t>
            </a:r>
          </a:p>
        </p:txBody>
      </p:sp>
      <p:pic>
        <p:nvPicPr>
          <p:cNvPr id="9" name="Picture 8"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60" y="373035"/>
            <a:ext cx="657317" cy="657317"/>
          </a:xfrm>
          <a:prstGeom prst="rect">
            <a:avLst/>
          </a:prstGeom>
        </p:spPr>
      </p:pic>
      <p:sp>
        <p:nvSpPr>
          <p:cNvPr id="3" name="Footer Placeholder 2"/>
          <p:cNvSpPr>
            <a:spLocks noGrp="1"/>
          </p:cNvSpPr>
          <p:nvPr>
            <p:ph type="ftr" sz="quarter" idx="3"/>
          </p:nvPr>
        </p:nvSpPr>
        <p:spPr/>
        <p:txBody>
          <a:bodyPr/>
          <a:lstStyle/>
          <a:p>
            <a:r>
              <a:rPr lang="en-US" dirty="0"/>
              <a:t>V.1</a:t>
            </a:r>
          </a:p>
        </p:txBody>
      </p:sp>
    </p:spTree>
    <p:extLst>
      <p:ext uri="{BB962C8B-B14F-4D97-AF65-F5344CB8AC3E}">
        <p14:creationId xmlns:p14="http://schemas.microsoft.com/office/powerpoint/2010/main" val="3920917545"/>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07673" y="384094"/>
            <a:ext cx="5135172" cy="554145"/>
          </a:xfrm>
        </p:spPr>
        <p:txBody>
          <a:bodyPr>
            <a:normAutofit/>
          </a:bodyPr>
          <a:lstStyle/>
          <a:p>
            <a:pPr algn="l"/>
            <a:r>
              <a:rPr lang="en-US" sz="2800">
                <a:latin typeface="Century Gothic" panose="020B0502020202020204" pitchFamily="34" charset="0"/>
              </a:rPr>
              <a:t>TOURNIQUETS </a:t>
            </a:r>
            <a:endParaRPr lang="en-US" sz="2800" dirty="0">
              <a:latin typeface="Century Gothic" panose="020B0502020202020204" pitchFamily="34" charset="0"/>
            </a:endParaRPr>
          </a:p>
        </p:txBody>
      </p:sp>
      <p:sp>
        <p:nvSpPr>
          <p:cNvPr id="9" name="Content Placeholder 8"/>
          <p:cNvSpPr>
            <a:spLocks noGrp="1"/>
          </p:cNvSpPr>
          <p:nvPr>
            <p:ph idx="1"/>
          </p:nvPr>
        </p:nvSpPr>
        <p:spPr>
          <a:xfrm>
            <a:off x="457200" y="1377211"/>
            <a:ext cx="8229600" cy="4267200"/>
          </a:xfrm>
        </p:spPr>
        <p:txBody>
          <a:bodyPr anchor="ctr"/>
          <a:lstStyle/>
          <a:p>
            <a:r>
              <a:rPr lang="en-US" sz="2800" dirty="0">
                <a:solidFill>
                  <a:schemeClr val="tx1"/>
                </a:solidFill>
                <a:latin typeface="Century Gothic" panose="020B0502020202020204" pitchFamily="34" charset="0"/>
              </a:rPr>
              <a:t>Let’s practice!</a:t>
            </a:r>
          </a:p>
          <a:p>
            <a:pPr algn="ctr"/>
            <a:endParaRPr lang="en-US" sz="1000" dirty="0">
              <a:solidFill>
                <a:schemeClr val="tx1"/>
              </a:solidFill>
              <a:latin typeface="Century Gothic" panose="020B0502020202020204" pitchFamily="34" charset="0"/>
            </a:endParaRPr>
          </a:p>
        </p:txBody>
      </p:sp>
      <p:sp>
        <p:nvSpPr>
          <p:cNvPr id="3" name="Footer Placeholder 2"/>
          <p:cNvSpPr>
            <a:spLocks noGrp="1"/>
          </p:cNvSpPr>
          <p:nvPr>
            <p:ph type="ftr" sz="quarter" idx="3"/>
          </p:nvPr>
        </p:nvSpPr>
        <p:spPr>
          <a:xfrm>
            <a:off x="391272" y="6356350"/>
            <a:ext cx="68751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V.1</a:t>
            </a:r>
            <a:endParaRPr lang="en-US" dirty="0"/>
          </a:p>
        </p:txBody>
      </p:sp>
    </p:spTree>
    <p:extLst>
      <p:ext uri="{BB962C8B-B14F-4D97-AF65-F5344CB8AC3E}">
        <p14:creationId xmlns:p14="http://schemas.microsoft.com/office/powerpoint/2010/main" val="198592661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a:t>
            </a:r>
          </a:p>
        </p:txBody>
      </p:sp>
      <p:sp>
        <p:nvSpPr>
          <p:cNvPr id="3" name="Content Placeholder 2"/>
          <p:cNvSpPr>
            <a:spLocks noGrp="1"/>
          </p:cNvSpPr>
          <p:nvPr>
            <p:ph idx="1"/>
          </p:nvPr>
        </p:nvSpPr>
        <p:spPr/>
        <p:txBody>
          <a:bodyPr>
            <a:noAutofit/>
          </a:bodyPr>
          <a:lstStyle/>
          <a:p>
            <a:r>
              <a:rPr lang="en-US" sz="2800" b="1" dirty="0"/>
              <a:t>A building that</a:t>
            </a:r>
            <a:r>
              <a:rPr lang="fr-FR" sz="2800" b="1" dirty="0"/>
              <a:t>’</a:t>
            </a:r>
            <a:r>
              <a:rPr lang="en-US" sz="2800" b="1" dirty="0"/>
              <a:t>s secure, but also has escape routes in case there's a problem.</a:t>
            </a:r>
          </a:p>
          <a:p>
            <a:r>
              <a:rPr lang="en-US" sz="2800" b="1" dirty="0"/>
              <a:t>A secure home requires all entrances to be blocked or protected by marshmallow barriers.</a:t>
            </a:r>
          </a:p>
          <a:p>
            <a:r>
              <a:rPr lang="en-US" sz="2800" b="1" dirty="0"/>
              <a:t>Always have a survival bag packed and ready to go in case of an emergency </a:t>
            </a:r>
          </a:p>
          <a:p>
            <a:r>
              <a:rPr lang="en-US" sz="2800" b="1" dirty="0"/>
              <a:t>Have your marshmallow gun and plenty of marshmallows</a:t>
            </a:r>
          </a:p>
        </p:txBody>
      </p:sp>
    </p:spTree>
    <p:extLst>
      <p:ext uri="{BB962C8B-B14F-4D97-AF65-F5344CB8AC3E}">
        <p14:creationId xmlns:p14="http://schemas.microsoft.com/office/powerpoint/2010/main" val="379175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 kits</a:t>
            </a:r>
          </a:p>
        </p:txBody>
      </p:sp>
      <p:sp>
        <p:nvSpPr>
          <p:cNvPr id="5" name="TextBox 4"/>
          <p:cNvSpPr txBox="1"/>
          <p:nvPr/>
        </p:nvSpPr>
        <p:spPr>
          <a:xfrm>
            <a:off x="1686756" y="1748096"/>
            <a:ext cx="6144739" cy="3970318"/>
          </a:xfrm>
          <a:prstGeom prst="rect">
            <a:avLst/>
          </a:prstGeom>
          <a:noFill/>
        </p:spPr>
        <p:txBody>
          <a:bodyPr wrap="square" rtlCol="0">
            <a:spAutoFit/>
          </a:bodyPr>
          <a:lstStyle/>
          <a:p>
            <a:pPr marL="285750" indent="-285750">
              <a:buFont typeface="Arial"/>
              <a:buChar char="•"/>
            </a:pPr>
            <a:r>
              <a:rPr lang="en-US" sz="2800" b="1" dirty="0"/>
              <a:t>One gallon of water per person</a:t>
            </a:r>
          </a:p>
          <a:p>
            <a:pPr marL="285750" indent="-285750">
              <a:buFont typeface="Arial"/>
              <a:buChar char="•"/>
            </a:pPr>
            <a:r>
              <a:rPr lang="en-US" sz="2800" b="1" dirty="0"/>
              <a:t>3 day supply of food</a:t>
            </a:r>
          </a:p>
          <a:p>
            <a:pPr marL="285750" indent="-285750">
              <a:buFont typeface="Arial"/>
              <a:buChar char="•"/>
            </a:pPr>
            <a:r>
              <a:rPr lang="en-US" sz="2800" b="1" dirty="0"/>
              <a:t>Hand Crank powered radio</a:t>
            </a:r>
          </a:p>
          <a:p>
            <a:pPr marL="285750" indent="-285750">
              <a:buFont typeface="Arial"/>
              <a:buChar char="•"/>
            </a:pPr>
            <a:r>
              <a:rPr lang="en-US" sz="2800" b="1" dirty="0"/>
              <a:t>Flashlight</a:t>
            </a:r>
          </a:p>
          <a:p>
            <a:pPr marL="285750" indent="-285750">
              <a:buFont typeface="Arial"/>
              <a:buChar char="•"/>
            </a:pPr>
            <a:r>
              <a:rPr lang="en-US" sz="2800" b="1" dirty="0"/>
              <a:t>First aid kit</a:t>
            </a:r>
          </a:p>
          <a:p>
            <a:pPr marL="285750" indent="-285750">
              <a:buFont typeface="Arial"/>
              <a:buChar char="•"/>
            </a:pPr>
            <a:r>
              <a:rPr lang="en-US" sz="2800" b="1" dirty="0"/>
              <a:t>Map </a:t>
            </a:r>
          </a:p>
          <a:p>
            <a:pPr marL="285750" indent="-285750">
              <a:buFont typeface="Arial"/>
              <a:buChar char="•"/>
            </a:pPr>
            <a:r>
              <a:rPr lang="en-US" sz="2800" b="1" dirty="0"/>
              <a:t>Wrench</a:t>
            </a:r>
          </a:p>
          <a:p>
            <a:pPr marL="285750" indent="-285750">
              <a:buFont typeface="Arial"/>
              <a:buChar char="•"/>
            </a:pPr>
            <a:r>
              <a:rPr lang="en-US" sz="2800" b="1" dirty="0"/>
              <a:t>Whistle</a:t>
            </a:r>
          </a:p>
          <a:p>
            <a:pPr marL="285750" indent="-285750">
              <a:buFont typeface="Arial"/>
              <a:buChar char="•"/>
            </a:pPr>
            <a:r>
              <a:rPr lang="en-US" sz="2800" b="1" dirty="0"/>
              <a:t>Books</a:t>
            </a:r>
          </a:p>
        </p:txBody>
      </p:sp>
      <p:pic>
        <p:nvPicPr>
          <p:cNvPr id="6" name="Picture 5" descr="zombie-survival-ki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5134" y="3733255"/>
            <a:ext cx="3215071" cy="2748886"/>
          </a:xfrm>
          <a:prstGeom prst="rect">
            <a:avLst/>
          </a:prstGeom>
        </p:spPr>
      </p:pic>
    </p:spTree>
    <p:extLst>
      <p:ext uri="{BB962C8B-B14F-4D97-AF65-F5344CB8AC3E}">
        <p14:creationId xmlns:p14="http://schemas.microsoft.com/office/powerpoint/2010/main" val="45027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1043609"/>
            <a:ext cx="7313613" cy="327991"/>
          </a:xfrm>
        </p:spPr>
        <p:txBody>
          <a:bodyPr/>
          <a:lstStyle/>
          <a:p>
            <a:r>
              <a:rPr lang="en-US" dirty="0"/>
              <a:t>Our primary goal is to stop people from becoming Zombies!</a:t>
            </a:r>
          </a:p>
        </p:txBody>
      </p:sp>
      <p:sp>
        <p:nvSpPr>
          <p:cNvPr id="3" name="Content Placeholder 2"/>
          <p:cNvSpPr>
            <a:spLocks noGrp="1"/>
          </p:cNvSpPr>
          <p:nvPr>
            <p:ph idx="1"/>
          </p:nvPr>
        </p:nvSpPr>
        <p:spPr>
          <a:xfrm>
            <a:off x="1162879" y="2543519"/>
            <a:ext cx="7512398" cy="4056063"/>
          </a:xfrm>
        </p:spPr>
        <p:txBody>
          <a:bodyPr/>
          <a:lstStyle/>
          <a:p>
            <a:r>
              <a:rPr lang="en-US" sz="2800" b="1" dirty="0"/>
              <a:t>We can save people by doing rapid triage</a:t>
            </a:r>
          </a:p>
          <a:p>
            <a:r>
              <a:rPr lang="en-US" sz="2800" b="1" dirty="0"/>
              <a:t>To prepare for Z-Day know how to tell if someone will turn into a Zombie through this triage class</a:t>
            </a:r>
          </a:p>
          <a:p>
            <a:r>
              <a:rPr lang="en-US" sz="2800" b="1" dirty="0"/>
              <a:t>Once someone dies they become a Zombie and you will have to shoot them with the marshmallow gun so they don’t bite a person and we end up with more zombies!</a:t>
            </a:r>
          </a:p>
          <a:p>
            <a:endParaRPr lang="en-US" dirty="0"/>
          </a:p>
        </p:txBody>
      </p:sp>
    </p:spTree>
    <p:extLst>
      <p:ext uri="{BB962C8B-B14F-4D97-AF65-F5344CB8AC3E}">
        <p14:creationId xmlns:p14="http://schemas.microsoft.com/office/powerpoint/2010/main" val="134882054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462</TotalTime>
  <Words>3202</Words>
  <Application>Microsoft Office PowerPoint</Application>
  <PresentationFormat>On-screen Show (4:3)</PresentationFormat>
  <Paragraphs>590</Paragraphs>
  <Slides>64</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Century Gothic</vt:lpstr>
      <vt:lpstr>Georgia</vt:lpstr>
      <vt:lpstr>Gloucester MT Extra Condensed</vt:lpstr>
      <vt:lpstr>Goudy Old Style</vt:lpstr>
      <vt:lpstr>Impact</vt:lpstr>
      <vt:lpstr>Rockwell</vt:lpstr>
      <vt:lpstr>Times New Roman</vt:lpstr>
      <vt:lpstr>Wingdings</vt:lpstr>
      <vt:lpstr>Inkwell</vt:lpstr>
      <vt:lpstr>PowerPoint Presentation</vt:lpstr>
      <vt:lpstr>PowerPoint Presentation</vt:lpstr>
      <vt:lpstr>Person or Zombie</vt:lpstr>
      <vt:lpstr>Weapons</vt:lpstr>
      <vt:lpstr>2 types of marshmallow guns: store bought or homemade!</vt:lpstr>
      <vt:lpstr>Armor</vt:lpstr>
      <vt:lpstr>Home</vt:lpstr>
      <vt:lpstr>Survival kits</vt:lpstr>
      <vt:lpstr>Our primary goal is to stop people from becoming Zombies!</vt:lpstr>
      <vt:lpstr>Checklist</vt:lpstr>
      <vt:lpstr>Why field triage?</vt:lpstr>
      <vt:lpstr>PowerPoint Presentation</vt:lpstr>
      <vt:lpstr>Triage</vt:lpstr>
      <vt:lpstr>START – Triage</vt:lpstr>
      <vt:lpstr>START-Triage</vt:lpstr>
      <vt:lpstr>START-Triage</vt:lpstr>
      <vt:lpstr>START—RPM</vt:lpstr>
      <vt:lpstr>START—RPM</vt:lpstr>
      <vt:lpstr>PowerPoint Presentation</vt:lpstr>
      <vt:lpstr>PowerPoint Presentation</vt:lpstr>
      <vt:lpstr>PowerPoint Presentation</vt:lpstr>
      <vt:lpstr>RED Triage Category (Immediate)</vt:lpstr>
      <vt:lpstr>YELLOW Triage Category (Delayed)</vt:lpstr>
      <vt:lpstr>GREEN Triage Category (Minor)</vt:lpstr>
      <vt:lpstr> Black/Expectant Triage Category  (will a be a Zombie)</vt:lpstr>
      <vt:lpstr>Patient #1</vt:lpstr>
      <vt:lpstr>Patient #2</vt:lpstr>
      <vt:lpstr>Patient #3</vt:lpstr>
      <vt:lpstr>Patient #4</vt:lpstr>
      <vt:lpstr>Patient #5</vt:lpstr>
      <vt:lpstr>Patient #6 </vt:lpstr>
      <vt:lpstr>Patient # 7</vt:lpstr>
      <vt:lpstr>Patient # 8</vt:lpstr>
      <vt:lpstr>Congratulations you can now survive a Zombie Apocalypse </vt:lpstr>
      <vt:lpstr>UNTIL HELP ARRIVES  </vt:lpstr>
      <vt:lpstr>GOAL OF THE COURSE</vt:lpstr>
      <vt:lpstr>Topic 1  You Make a Difference</vt:lpstr>
      <vt:lpstr>YOU MAKE A DIFFERENCE</vt:lpstr>
      <vt:lpstr>TYPES OF INCIDENTS</vt:lpstr>
      <vt:lpstr>CHAIN OF SURVIVAL</vt:lpstr>
      <vt:lpstr>CALLING 911</vt:lpstr>
      <vt:lpstr>SCENE SAFETY</vt:lpstr>
      <vt:lpstr>CAR CRASH</vt:lpstr>
      <vt:lpstr>BOMB ON TRAIN</vt:lpstr>
      <vt:lpstr>BOMB AT SPECIAL EVENT</vt:lpstr>
      <vt:lpstr>WHEN PEOPLE ACT</vt:lpstr>
      <vt:lpstr>DIFFUSION OF RESPONSIBILITY</vt:lpstr>
      <vt:lpstr>IMPACT OF STRESS</vt:lpstr>
      <vt:lpstr>ASSESS THE SITUATION</vt:lpstr>
      <vt:lpstr>SCENE: CAR WRECK</vt:lpstr>
      <vt:lpstr>SCENE: CONCERT COLLAPSE</vt:lpstr>
      <vt:lpstr>SCENE: PASSENGER DOWN</vt:lpstr>
      <vt:lpstr>IMPROVE YOUR RESPONSE</vt:lpstr>
      <vt:lpstr>SCENE: TREE FALL</vt:lpstr>
      <vt:lpstr>BEFORE TAKING ACTION</vt:lpstr>
      <vt:lpstr>HOW TO MOVE THE INJURED</vt:lpstr>
      <vt:lpstr>TIME IS CRUCIAL</vt:lpstr>
      <vt:lpstr>IRREVERSIBLE SHOCK</vt:lpstr>
      <vt:lpstr>STEPS TO CONTROL BLEEDING</vt:lpstr>
      <vt:lpstr>WHEN TO USE A TOURNIQUET</vt:lpstr>
      <vt:lpstr>HOW TO USE A TOURNIQUET</vt:lpstr>
      <vt:lpstr>MAKESHIFT TOURNIQUETS</vt:lpstr>
      <vt:lpstr>KEY POINTS</vt:lpstr>
      <vt:lpstr>TOURNIQUETS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Gage Brown</dc:creator>
  <cp:lastModifiedBy>Liisa Jackson</cp:lastModifiedBy>
  <cp:revision>51</cp:revision>
  <dcterms:created xsi:type="dcterms:W3CDTF">2010-11-14T06:32:59Z</dcterms:created>
  <dcterms:modified xsi:type="dcterms:W3CDTF">2019-06-21T21:36:19Z</dcterms:modified>
</cp:coreProperties>
</file>