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82" r:id="rId1"/>
  </p:sldMasterIdLst>
  <p:notesMasterIdLst>
    <p:notesMasterId r:id="rId26"/>
  </p:notesMasterIdLst>
  <p:sldIdLst>
    <p:sldId id="256" r:id="rId2"/>
    <p:sldId id="325" r:id="rId3"/>
    <p:sldId id="345" r:id="rId4"/>
    <p:sldId id="349" r:id="rId5"/>
    <p:sldId id="338" r:id="rId6"/>
    <p:sldId id="333" r:id="rId7"/>
    <p:sldId id="358" r:id="rId8"/>
    <p:sldId id="350" r:id="rId9"/>
    <p:sldId id="312" r:id="rId10"/>
    <p:sldId id="343" r:id="rId11"/>
    <p:sldId id="351" r:id="rId12"/>
    <p:sldId id="352" r:id="rId13"/>
    <p:sldId id="353" r:id="rId14"/>
    <p:sldId id="355" r:id="rId15"/>
    <p:sldId id="342" r:id="rId16"/>
    <p:sldId id="356" r:id="rId17"/>
    <p:sldId id="357" r:id="rId18"/>
    <p:sldId id="346" r:id="rId19"/>
    <p:sldId id="344" r:id="rId20"/>
    <p:sldId id="301" r:id="rId21"/>
    <p:sldId id="281" r:id="rId22"/>
    <p:sldId id="324" r:id="rId23"/>
    <p:sldId id="334" r:id="rId24"/>
    <p:sldId id="34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73A64-0AF1-4FD9-99A0-C4D9161F3DFB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3BE4E-6167-4A53-831E-3A999435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5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3BE4E-6167-4A53-831E-3A99943569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0900-A221-49CF-8A90-DF71ABC784E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E498120-D8A2-457D-8F7D-DB683A2C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0900-A221-49CF-8A90-DF71ABC784E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E498120-D8A2-457D-8F7D-DB683A2C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1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0900-A221-49CF-8A90-DF71ABC784E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E498120-D8A2-457D-8F7D-DB683A2C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89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0900-A221-49CF-8A90-DF71ABC784E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E498120-D8A2-457D-8F7D-DB683A2C7B1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5472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0900-A221-49CF-8A90-DF71ABC784E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E498120-D8A2-457D-8F7D-DB683A2C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42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0900-A221-49CF-8A90-DF71ABC784E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120-D8A2-457D-8F7D-DB683A2C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36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0900-A221-49CF-8A90-DF71ABC784E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120-D8A2-457D-8F7D-DB683A2C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67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0900-A221-49CF-8A90-DF71ABC784E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120-D8A2-457D-8F7D-DB683A2C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43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2EC0900-A221-49CF-8A90-DF71ABC784E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E498120-D8A2-457D-8F7D-DB683A2C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1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0900-A221-49CF-8A90-DF71ABC784E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120-D8A2-457D-8F7D-DB683A2C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9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0900-A221-49CF-8A90-DF71ABC784E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E498120-D8A2-457D-8F7D-DB683A2C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3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0900-A221-49CF-8A90-DF71ABC784E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120-D8A2-457D-8F7D-DB683A2C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24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0900-A221-49CF-8A90-DF71ABC784E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120-D8A2-457D-8F7D-DB683A2C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21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0900-A221-49CF-8A90-DF71ABC784E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120-D8A2-457D-8F7D-DB683A2C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9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0900-A221-49CF-8A90-DF71ABC784E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120-D8A2-457D-8F7D-DB683A2C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5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0900-A221-49CF-8A90-DF71ABC784E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120-D8A2-457D-8F7D-DB683A2C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13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0900-A221-49CF-8A90-DF71ABC784E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120-D8A2-457D-8F7D-DB683A2C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4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C0900-A221-49CF-8A90-DF71ABC784E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98120-D8A2-457D-8F7D-DB683A2C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  <p:sldLayoutId id="2147484886" r:id="rId4"/>
    <p:sldLayoutId id="2147484887" r:id="rId5"/>
    <p:sldLayoutId id="2147484888" r:id="rId6"/>
    <p:sldLayoutId id="2147484889" r:id="rId7"/>
    <p:sldLayoutId id="2147484890" r:id="rId8"/>
    <p:sldLayoutId id="2147484891" r:id="rId9"/>
    <p:sldLayoutId id="2147484892" r:id="rId10"/>
    <p:sldLayoutId id="2147484893" r:id="rId11"/>
    <p:sldLayoutId id="2147484894" r:id="rId12"/>
    <p:sldLayoutId id="2147484895" r:id="rId13"/>
    <p:sldLayoutId id="2147484896" r:id="rId14"/>
    <p:sldLayoutId id="2147484897" r:id="rId15"/>
    <p:sldLayoutId id="2147484898" r:id="rId16"/>
    <p:sldLayoutId id="21474848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ytereitz.com/2012/03/the-bigotry-of-the-left-or-defending-rush-limbaugh-or-knights-in-shining-armour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beautyinreallife.blogspot.com/2010_04_01_archive.html" TargetMode="Externa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elop-pendletonbusiness.com/" TargetMode="External"/><Relationship Id="rId2" Type="http://schemas.openxmlformats.org/officeDocument/2006/relationships/hyperlink" Target="mailto:Steve.Chrisman@ci.Pendleton.or.u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7" y="485192"/>
            <a:ext cx="8565502" cy="5971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63" y="401216"/>
            <a:ext cx="6121401" cy="83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43912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2EC6-9FC9-43DD-8409-5F0CEA5F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    Roundup Hotel &amp; Convention Center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16CC27-0EAB-4239-AE1B-50413B236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" t="7461" b="24665"/>
          <a:stretch/>
        </p:blipFill>
        <p:spPr>
          <a:xfrm>
            <a:off x="746449" y="2062064"/>
            <a:ext cx="9442580" cy="46746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986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493B-804B-4A15-8E45-CFFA9DDC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05" y="753228"/>
            <a:ext cx="10079578" cy="1080938"/>
          </a:xfrm>
        </p:spPr>
        <p:txBody>
          <a:bodyPr/>
          <a:lstStyle/>
          <a:p>
            <a:r>
              <a:rPr lang="en-US" dirty="0"/>
              <a:t>#4    Embrace Tourism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75E8F5-6155-410D-AA9D-41C4CAB6C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56" y="2336800"/>
            <a:ext cx="8817428" cy="4287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606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E5D66-567C-41D0-9AD3-5E2D3F87D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Only Once Place This Could Happen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CB658C-C6B8-4CAD-B535-3C581BF7E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1" y="2146041"/>
            <a:ext cx="9827651" cy="4338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946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88621-0C16-4A10-84FE-34D2A7B2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#5     Develop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89476-8DB8-4661-8E16-1D49DB2C0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52% of our Workforce Commute in for Work</a:t>
            </a:r>
          </a:p>
          <a:p>
            <a:r>
              <a:rPr lang="en-US" dirty="0"/>
              <a:t>Over 40% Commute more than 25 Miles to Work </a:t>
            </a:r>
          </a:p>
          <a:p>
            <a:r>
              <a:rPr lang="en-US" dirty="0"/>
              <a:t>Pendleton needs 100’s of Units of Housing</a:t>
            </a:r>
          </a:p>
          <a:p>
            <a:pPr lvl="1"/>
            <a:r>
              <a:rPr lang="en-US" dirty="0"/>
              <a:t>Apartments – 300+ Units</a:t>
            </a:r>
          </a:p>
          <a:p>
            <a:pPr lvl="1"/>
            <a:r>
              <a:rPr lang="en-US" dirty="0"/>
              <a:t>Single Family Starter Homes – 100+ Units </a:t>
            </a:r>
          </a:p>
          <a:p>
            <a:pPr lvl="1"/>
            <a:r>
              <a:rPr lang="en-US" dirty="0"/>
              <a:t>Luxury Homes – Riverfront and Views of the Blues</a:t>
            </a:r>
          </a:p>
          <a:p>
            <a:endParaRPr lang="en-US" dirty="0"/>
          </a:p>
          <a:p>
            <a:r>
              <a:rPr lang="en-US" dirty="0"/>
              <a:t>Housing-Population-School Enrollment-Tax Base</a:t>
            </a:r>
          </a:p>
        </p:txBody>
      </p:sp>
    </p:spTree>
    <p:extLst>
      <p:ext uri="{BB962C8B-B14F-4D97-AF65-F5344CB8AC3E}">
        <p14:creationId xmlns:p14="http://schemas.microsoft.com/office/powerpoint/2010/main" val="1520295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359B7-26F8-4578-A9C9-FB71719B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Love Thy Neighbors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B8BC0-9C3D-4FD6-AEC5-6F87C4340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462311"/>
          </a:xfrm>
        </p:spPr>
        <p:txBody>
          <a:bodyPr>
            <a:noAutofit/>
          </a:bodyPr>
          <a:lstStyle/>
          <a:p>
            <a:r>
              <a:rPr lang="en-US" sz="2800" dirty="0"/>
              <a:t>East Side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7D343-5DD1-4F46-881E-D640B86248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Strategic Partnerships</a:t>
            </a:r>
          </a:p>
          <a:p>
            <a:pPr lvl="1"/>
            <a:r>
              <a:rPr lang="en-US" sz="2800" dirty="0" err="1"/>
              <a:t>Wildhorse</a:t>
            </a:r>
            <a:r>
              <a:rPr lang="en-US" sz="2800" dirty="0"/>
              <a:t> Casino Resort</a:t>
            </a:r>
          </a:p>
          <a:p>
            <a:pPr lvl="1"/>
            <a:r>
              <a:rPr lang="en-US" sz="2800" dirty="0"/>
              <a:t>Walla Walla </a:t>
            </a:r>
          </a:p>
          <a:p>
            <a:pPr lvl="1"/>
            <a:r>
              <a:rPr lang="en-US" sz="2800" dirty="0"/>
              <a:t>La Grande</a:t>
            </a:r>
          </a:p>
          <a:p>
            <a:pPr lvl="1"/>
            <a:r>
              <a:rPr lang="en-US" sz="2800" dirty="0"/>
              <a:t>Joseph</a:t>
            </a:r>
          </a:p>
          <a:p>
            <a:pPr lvl="1"/>
            <a:r>
              <a:rPr lang="en-US" sz="2800" dirty="0"/>
              <a:t>Baker City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3B32C-435E-401A-9AF6-2B552CF7E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46231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West Side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EB74E0-599C-4874-80D7-303EAD38639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Strategic Partnership</a:t>
            </a:r>
          </a:p>
          <a:p>
            <a:pPr lvl="1"/>
            <a:r>
              <a:rPr lang="en-US" sz="2800" dirty="0"/>
              <a:t>Hermiston</a:t>
            </a:r>
          </a:p>
          <a:p>
            <a:pPr lvl="1"/>
            <a:r>
              <a:rPr lang="en-US" sz="2800" dirty="0"/>
              <a:t>Umatilla</a:t>
            </a:r>
          </a:p>
          <a:p>
            <a:pPr lvl="1"/>
            <a:r>
              <a:rPr lang="en-US" sz="2800" dirty="0"/>
              <a:t>Port of Morrow</a:t>
            </a:r>
          </a:p>
          <a:p>
            <a:pPr lvl="1"/>
            <a:r>
              <a:rPr lang="en-US" sz="2800" dirty="0"/>
              <a:t>Stanfield</a:t>
            </a:r>
          </a:p>
          <a:p>
            <a:pPr lvl="1"/>
            <a:r>
              <a:rPr lang="en-US" sz="2800" dirty="0"/>
              <a:t>Echo</a:t>
            </a:r>
          </a:p>
        </p:txBody>
      </p:sp>
    </p:spTree>
    <p:extLst>
      <p:ext uri="{BB962C8B-B14F-4D97-AF65-F5344CB8AC3E}">
        <p14:creationId xmlns:p14="http://schemas.microsoft.com/office/powerpoint/2010/main" val="2044602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B63AF-14C4-4670-904D-5C4D81D4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294481"/>
            <a:ext cx="9607661" cy="1701563"/>
          </a:xfrm>
        </p:spPr>
        <p:txBody>
          <a:bodyPr>
            <a:normAutofit/>
          </a:bodyPr>
          <a:lstStyle/>
          <a:p>
            <a:r>
              <a:rPr lang="en-US" dirty="0"/>
              <a:t>The Most Critical Key to Our Success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050A9-825A-4851-9A95-86F91C1F1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6350" y="1996044"/>
            <a:ext cx="4472327" cy="693135"/>
          </a:xfrm>
        </p:spPr>
        <p:txBody>
          <a:bodyPr/>
          <a:lstStyle/>
          <a:p>
            <a:r>
              <a:rPr lang="en-US" dirty="0"/>
              <a:t>STOP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8C176-61C3-491B-8358-94AE93BF0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18453" y="1889079"/>
            <a:ext cx="4474028" cy="692076"/>
          </a:xfrm>
        </p:spPr>
        <p:txBody>
          <a:bodyPr/>
          <a:lstStyle/>
          <a:p>
            <a:r>
              <a:rPr lang="en-US" dirty="0"/>
              <a:t>START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55BBB9C-CFA2-467D-8666-8C765B867C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6351" y="2776538"/>
            <a:ext cx="3674394" cy="393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51BDE8-2F08-41BD-B739-B2ED19131BE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65902" y="2688120"/>
            <a:ext cx="3847171" cy="3991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689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37082-A36D-4BD9-9BA5-B26D1A1F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Championship Field Home Plate 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970C02-DA13-4D34-A74E-5AE0CFBFA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2" y="2336800"/>
            <a:ext cx="9704650" cy="4213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6479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D4531-A264-4346-ACD7-39B7301B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    Roundup Hotel &amp; Convention Center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845E72-BA39-4246-83E8-9F8774EAF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2" b="16437"/>
          <a:stretch/>
        </p:blipFill>
        <p:spPr>
          <a:xfrm>
            <a:off x="606490" y="2080727"/>
            <a:ext cx="9787811" cy="463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7546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22514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Employers-Available Jobs (Winter 2018)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87420"/>
            <a:ext cx="9905998" cy="4609324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Wildhorse</a:t>
            </a:r>
            <a:r>
              <a:rPr lang="en-US" dirty="0"/>
              <a:t> Resort &amp; Casino		40 open jobs</a:t>
            </a:r>
          </a:p>
          <a:p>
            <a:r>
              <a:rPr lang="en-US" dirty="0"/>
              <a:t>CTUIR 				13 open jobs</a:t>
            </a:r>
          </a:p>
          <a:p>
            <a:r>
              <a:rPr lang="en-US" dirty="0"/>
              <a:t>Keystone RV Company		65 open jobs</a:t>
            </a:r>
          </a:p>
          <a:p>
            <a:r>
              <a:rPr lang="en-US" dirty="0"/>
              <a:t>EOCI	(Prison)			10 open jobs</a:t>
            </a:r>
          </a:p>
          <a:p>
            <a:r>
              <a:rPr lang="en-US" dirty="0"/>
              <a:t>St. Anthony’s Hospital		53 open jobs	</a:t>
            </a:r>
          </a:p>
          <a:p>
            <a:r>
              <a:rPr lang="en-US" dirty="0"/>
              <a:t>Cayuse Technologies	         150 open jobs</a:t>
            </a:r>
          </a:p>
          <a:p>
            <a:r>
              <a:rPr lang="en-US" dirty="0"/>
              <a:t>Hill Meat Company			20 open jobs</a:t>
            </a:r>
          </a:p>
          <a:p>
            <a:r>
              <a:rPr lang="en-US" dirty="0"/>
              <a:t>Newly Weds Foods			  8 open jobs</a:t>
            </a:r>
          </a:p>
          <a:p>
            <a:r>
              <a:rPr lang="en-US" dirty="0"/>
              <a:t>Umatilla County 			  7 open jobs</a:t>
            </a:r>
          </a:p>
          <a:p>
            <a:r>
              <a:rPr lang="en-US" dirty="0" err="1"/>
              <a:t>Interpath</a:t>
            </a:r>
            <a:r>
              <a:rPr lang="en-US" dirty="0"/>
              <a:t> Labs			  6 open jobs</a:t>
            </a:r>
          </a:p>
          <a:p>
            <a:r>
              <a:rPr lang="en-US" dirty="0"/>
              <a:t>US Forest Service			10 open jobs	</a:t>
            </a:r>
          </a:p>
          <a:p>
            <a:r>
              <a:rPr lang="en-US" dirty="0"/>
              <a:t>City of Pendleton			   1 open job</a:t>
            </a:r>
          </a:p>
          <a:p>
            <a:r>
              <a:rPr lang="en-US" u="sng" dirty="0"/>
              <a:t>East Oregonian 	</a:t>
            </a:r>
            <a:r>
              <a:rPr lang="en-US" dirty="0"/>
              <a:t>		   </a:t>
            </a:r>
            <a:r>
              <a:rPr lang="en-US" u="sng" dirty="0"/>
              <a:t>1 open job</a:t>
            </a:r>
          </a:p>
          <a:p>
            <a:r>
              <a:rPr lang="en-US" dirty="0"/>
              <a:t>TOTAL				384 open jobs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14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882FF-B3D5-4AB1-9CC2-2D1A7674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Good Growth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C5144-79D7-40CD-9146-893CE6893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6350" y="2129184"/>
            <a:ext cx="4472327" cy="692076"/>
          </a:xfrm>
        </p:spPr>
        <p:txBody>
          <a:bodyPr/>
          <a:lstStyle/>
          <a:p>
            <a:r>
              <a:rPr lang="en-US" dirty="0"/>
              <a:t>Business Licenses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12F7B-5AB4-4315-9520-D6F31859E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7633254" cy="2906179"/>
          </a:xfrm>
        </p:spPr>
        <p:txBody>
          <a:bodyPr>
            <a:normAutofit/>
          </a:bodyPr>
          <a:lstStyle/>
          <a:p>
            <a:r>
              <a:rPr lang="en-US" dirty="0"/>
              <a:t>2012- 	Renewed-884   	New-  93</a:t>
            </a:r>
          </a:p>
          <a:p>
            <a:r>
              <a:rPr lang="en-US" dirty="0"/>
              <a:t>2013-	Renewed-957   	New-134</a:t>
            </a:r>
          </a:p>
          <a:p>
            <a:r>
              <a:rPr lang="en-US" dirty="0"/>
              <a:t>2014-	Renewed-930   	New-137</a:t>
            </a:r>
          </a:p>
          <a:p>
            <a:r>
              <a:rPr lang="en-US" dirty="0"/>
              <a:t>2015-	Renewed-920   	New-158</a:t>
            </a:r>
          </a:p>
          <a:p>
            <a:r>
              <a:rPr lang="en-US" dirty="0"/>
              <a:t>2016-	Renewed-925   	New-122</a:t>
            </a:r>
          </a:p>
          <a:p>
            <a:r>
              <a:rPr lang="en-US" dirty="0"/>
              <a:t>2017-	Renewed-934   	New-115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90B2B7-1F87-42CE-9B34-D2F39BA5CE47}"/>
              </a:ext>
            </a:extLst>
          </p:cNvPr>
          <p:cNvSpPr txBox="1"/>
          <p:nvPr/>
        </p:nvSpPr>
        <p:spPr>
          <a:xfrm>
            <a:off x="687607" y="6278137"/>
            <a:ext cx="447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108 more licenses (2017 vs. 2011) </a:t>
            </a:r>
          </a:p>
        </p:txBody>
      </p:sp>
    </p:spTree>
    <p:extLst>
      <p:ext uri="{BB962C8B-B14F-4D97-AF65-F5344CB8AC3E}">
        <p14:creationId xmlns:p14="http://schemas.microsoft.com/office/powerpoint/2010/main" val="325427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537926"/>
            <a:ext cx="10064652" cy="3890865"/>
          </a:xfrm>
        </p:spPr>
        <p:txBody>
          <a:bodyPr>
            <a:normAutofit/>
          </a:bodyPr>
          <a:lstStyle/>
          <a:p>
            <a:r>
              <a:rPr lang="en-US" sz="2800" dirty="0"/>
              <a:t>What’s Happening?</a:t>
            </a:r>
          </a:p>
          <a:p>
            <a:r>
              <a:rPr lang="en-US" sz="2800" dirty="0"/>
              <a:t>Embracing Who We Are  </a:t>
            </a:r>
          </a:p>
          <a:p>
            <a:r>
              <a:rPr lang="en-US" sz="2800" dirty="0"/>
              <a:t>Five Things that Absolutely, Positively Need to Happen Here</a:t>
            </a:r>
          </a:p>
          <a:p>
            <a:r>
              <a:rPr lang="en-US" sz="2800" dirty="0"/>
              <a:t>What the Future Holds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56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942" y="1520890"/>
            <a:ext cx="10891936" cy="2158481"/>
          </a:xfrm>
        </p:spPr>
        <p:txBody>
          <a:bodyPr>
            <a:normAutofit fontScale="9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1. Single Family Subdivision ($150k-$250k)</a:t>
            </a:r>
            <a:br>
              <a:rPr lang="en-US" dirty="0"/>
            </a:br>
            <a:r>
              <a:rPr lang="en-US" dirty="0"/>
              <a:t>2. Luxury Home Subdivision	($300-$600k)</a:t>
            </a:r>
            <a:br>
              <a:rPr lang="en-US" dirty="0"/>
            </a:br>
            <a:r>
              <a:rPr lang="en-US" dirty="0"/>
              <a:t>3. Riverfront Condos (very underdeveloped River)</a:t>
            </a:r>
            <a:br>
              <a:rPr lang="en-US" dirty="0"/>
            </a:br>
            <a:r>
              <a:rPr lang="en-US" dirty="0"/>
              <a:t>4. 100-200 unit Apartment Complex (300+ open jobs)</a:t>
            </a:r>
            <a:br>
              <a:rPr lang="en-US" dirty="0"/>
            </a:br>
            <a:r>
              <a:rPr lang="en-US" dirty="0"/>
              <a:t>5. Boutique Hotel(s) on Historic Main Street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79371"/>
            <a:ext cx="10515600" cy="24975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Steve  Chrisman, Economic Development Director &amp; Airport Manager</a:t>
            </a:r>
          </a:p>
          <a:p>
            <a:r>
              <a:rPr lang="en-US" dirty="0"/>
              <a:t>541-276-7754</a:t>
            </a:r>
          </a:p>
          <a:p>
            <a:r>
              <a:rPr lang="en-US" dirty="0">
                <a:hlinkClick r:id="rId2"/>
              </a:rPr>
              <a:t>Steve.Chrisman@ci.Pendleton.or.us</a:t>
            </a:r>
            <a:endParaRPr lang="en-US" dirty="0"/>
          </a:p>
          <a:p>
            <a:r>
              <a:rPr lang="en-US" dirty="0">
                <a:hlinkClick r:id="rId3"/>
              </a:rPr>
              <a:t>www.develop-pendleton.com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517525"/>
            <a:ext cx="9458131" cy="574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1200" dirty="0"/>
              <a:t>Five Opportunities:</a:t>
            </a:r>
            <a:r>
              <a:rPr lang="en-US" dirty="0"/>
              <a:t>: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0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60400"/>
          </a:xfrm>
        </p:spPr>
        <p:txBody>
          <a:bodyPr>
            <a:normAutofit/>
          </a:bodyPr>
          <a:lstStyle/>
          <a:p>
            <a:r>
              <a:rPr lang="en-US" dirty="0"/>
              <a:t>Target Industries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40767"/>
            <a:ext cx="9905998" cy="4307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Advanced Manufacturing</a:t>
            </a:r>
          </a:p>
          <a:p>
            <a:pPr marL="0" indent="0">
              <a:buNone/>
            </a:pPr>
            <a:r>
              <a:rPr lang="en-US" sz="2800" dirty="0"/>
              <a:t>Advanced Food Processing</a:t>
            </a:r>
          </a:p>
          <a:p>
            <a:pPr marL="0" indent="0">
              <a:buNone/>
            </a:pPr>
            <a:r>
              <a:rPr lang="en-US" sz="2800" dirty="0"/>
              <a:t>Warehousing and Distribution</a:t>
            </a:r>
          </a:p>
          <a:p>
            <a:pPr marL="0" indent="0">
              <a:buNone/>
            </a:pPr>
            <a:r>
              <a:rPr lang="en-US" sz="2800" dirty="0"/>
              <a:t>Data Centers</a:t>
            </a:r>
          </a:p>
          <a:p>
            <a:pPr marL="0" indent="0">
              <a:buNone/>
            </a:pPr>
            <a:r>
              <a:rPr lang="en-US" sz="2800" dirty="0"/>
              <a:t>Clean Tech</a:t>
            </a:r>
          </a:p>
          <a:p>
            <a:pPr marL="0" indent="0">
              <a:buNone/>
            </a:pPr>
            <a:r>
              <a:rPr lang="en-US" sz="2800" dirty="0"/>
              <a:t>Aviation and UAS</a:t>
            </a:r>
          </a:p>
          <a:p>
            <a:pPr marL="0" indent="0">
              <a:buNone/>
            </a:pPr>
            <a:r>
              <a:rPr lang="en-US" sz="2800" dirty="0"/>
              <a:t>Tourism and Entertainment</a:t>
            </a:r>
          </a:p>
          <a:p>
            <a:pPr marL="0" indent="0">
              <a:buNone/>
            </a:pPr>
            <a:r>
              <a:rPr lang="en-US" sz="2800" dirty="0"/>
              <a:t>Retail Shopping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2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58800"/>
          </a:xfrm>
        </p:spPr>
        <p:txBody>
          <a:bodyPr>
            <a:normAutofit fontScale="90000"/>
          </a:bodyPr>
          <a:lstStyle/>
          <a:p>
            <a:r>
              <a:rPr lang="en-US" dirty="0"/>
              <a:t>Pendleton’s Uncommon Assets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10139"/>
            <a:ext cx="9905998" cy="47430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Authentic Cowboy &amp; Indian Culture</a:t>
            </a:r>
          </a:p>
          <a:p>
            <a:pPr marL="0" indent="0">
              <a:buNone/>
            </a:pPr>
            <a:r>
              <a:rPr lang="en-US" dirty="0"/>
              <a:t>Pendleton Woolen Mill (Store &amp; Tour)</a:t>
            </a:r>
          </a:p>
          <a:p>
            <a:pPr marL="0" indent="0">
              <a:buNone/>
            </a:pPr>
            <a:r>
              <a:rPr lang="en-US" dirty="0" err="1"/>
              <a:t>Hamley’s</a:t>
            </a:r>
            <a:r>
              <a:rPr lang="en-US" dirty="0"/>
              <a:t> Western Store &amp; Saloon</a:t>
            </a:r>
          </a:p>
          <a:p>
            <a:pPr marL="0" indent="0">
              <a:buNone/>
            </a:pPr>
            <a:r>
              <a:rPr lang="en-US" dirty="0"/>
              <a:t>Underground Tour</a:t>
            </a:r>
          </a:p>
          <a:p>
            <a:pPr marL="0" indent="0">
              <a:buNone/>
            </a:pPr>
            <a:r>
              <a:rPr lang="en-US" dirty="0" err="1"/>
              <a:t>Wildhorse</a:t>
            </a:r>
            <a:r>
              <a:rPr lang="en-US" dirty="0"/>
              <a:t> Casino &amp; Resort</a:t>
            </a:r>
          </a:p>
          <a:p>
            <a:pPr marL="0" indent="0">
              <a:buNone/>
            </a:pPr>
            <a:r>
              <a:rPr lang="en-US" dirty="0" err="1"/>
              <a:t>Tamastslikt</a:t>
            </a:r>
            <a:r>
              <a:rPr lang="en-US" dirty="0"/>
              <a:t> Cultural Institute</a:t>
            </a:r>
          </a:p>
          <a:p>
            <a:pPr marL="0" indent="0">
              <a:buNone/>
            </a:pPr>
            <a:r>
              <a:rPr lang="en-US" dirty="0"/>
              <a:t>Water Park</a:t>
            </a:r>
          </a:p>
          <a:p>
            <a:pPr marL="0" indent="0">
              <a:buNone/>
            </a:pPr>
            <a:r>
              <a:rPr lang="en-US" dirty="0"/>
              <a:t>Pendleton Convention Center</a:t>
            </a:r>
          </a:p>
          <a:p>
            <a:pPr marL="0" indent="0">
              <a:buNone/>
            </a:pPr>
            <a:r>
              <a:rPr lang="en-US" dirty="0"/>
              <a:t>1,200 Hotel Rooms</a:t>
            </a:r>
          </a:p>
          <a:p>
            <a:pPr marL="0" indent="0">
              <a:buNone/>
            </a:pPr>
            <a:r>
              <a:rPr lang="en-US" dirty="0"/>
              <a:t>Roundup Grounds (Roman Coliseum of the Northwest)</a:t>
            </a:r>
          </a:p>
          <a:p>
            <a:pPr marL="0" indent="0">
              <a:buNone/>
            </a:pPr>
            <a:r>
              <a:rPr lang="en-US" dirty="0"/>
              <a:t>Happy Canyon Theatre</a:t>
            </a:r>
          </a:p>
          <a:p>
            <a:pPr marL="0" indent="0">
              <a:buNone/>
            </a:pPr>
            <a:r>
              <a:rPr lang="en-US" dirty="0"/>
              <a:t>Largest Airport East of Portland</a:t>
            </a:r>
          </a:p>
          <a:p>
            <a:pPr marL="0" indent="0">
              <a:buNone/>
            </a:pPr>
            <a:r>
              <a:rPr lang="en-US" dirty="0"/>
              <a:t>Daily Scheduled Air Service (only subsidized)</a:t>
            </a:r>
          </a:p>
          <a:p>
            <a:pPr marL="0" indent="0">
              <a:buNone/>
            </a:pPr>
            <a:r>
              <a:rPr lang="en-US" dirty="0"/>
              <a:t>UAS Test Range (drones)</a:t>
            </a:r>
          </a:p>
          <a:p>
            <a:pPr marL="0" indent="0">
              <a:buNone/>
            </a:pPr>
            <a:r>
              <a:rPr lang="en-US" dirty="0"/>
              <a:t>20 miles of Mountain Biking Trails &amp; Drone Air Park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5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17" y="264695"/>
            <a:ext cx="9905998" cy="545432"/>
          </a:xfrm>
        </p:spPr>
        <p:txBody>
          <a:bodyPr>
            <a:normAutofit fontScale="90000"/>
          </a:bodyPr>
          <a:lstStyle/>
          <a:p>
            <a:r>
              <a:rPr lang="en-US" dirty="0"/>
              <a:t>Events, Tours &amp; 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917" y="1299411"/>
            <a:ext cx="4922503" cy="522170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>
                <a:effectLst/>
              </a:rPr>
              <a:t>Pendleton Roundup/Happy Canyon Show  &amp; Teepee Village </a:t>
            </a:r>
            <a:endParaRPr lang="en-US" b="1" dirty="0">
              <a:effectLst/>
            </a:endParaRPr>
          </a:p>
          <a:p>
            <a:pPr lvl="0"/>
            <a:r>
              <a:rPr lang="en-US" dirty="0">
                <a:effectLst/>
              </a:rPr>
              <a:t>Westward Ho! Parade</a:t>
            </a:r>
          </a:p>
          <a:p>
            <a:pPr lvl="0"/>
            <a:r>
              <a:rPr lang="en-US" dirty="0">
                <a:effectLst/>
              </a:rPr>
              <a:t>Pendleton Bike Week &amp; Concert (motorcycle rally)</a:t>
            </a:r>
          </a:p>
          <a:p>
            <a:pPr lvl="0"/>
            <a:r>
              <a:rPr lang="en-US" dirty="0">
                <a:effectLst/>
              </a:rPr>
              <a:t>Underground Tour Comes Alive</a:t>
            </a:r>
          </a:p>
          <a:p>
            <a:pPr lvl="0"/>
            <a:r>
              <a:rPr lang="en-US" dirty="0">
                <a:effectLst/>
              </a:rPr>
              <a:t>Pendleton Main Street Walking Tours/Bronze Trail</a:t>
            </a:r>
          </a:p>
          <a:p>
            <a:pPr lvl="0"/>
            <a:r>
              <a:rPr lang="en-US" dirty="0">
                <a:effectLst/>
              </a:rPr>
              <a:t>Cattle Baron’s Weekend</a:t>
            </a:r>
          </a:p>
          <a:p>
            <a:pPr lvl="0"/>
            <a:r>
              <a:rPr lang="en-US" dirty="0">
                <a:effectLst/>
              </a:rPr>
              <a:t>Pendleton Whiskey Music Fest </a:t>
            </a:r>
          </a:p>
          <a:p>
            <a:pPr lvl="0"/>
            <a:r>
              <a:rPr lang="en-US" dirty="0">
                <a:effectLst/>
              </a:rPr>
              <a:t>Umatilla Indian Pow Wow(s)</a:t>
            </a:r>
          </a:p>
          <a:p>
            <a:pPr lvl="0"/>
            <a:r>
              <a:rPr lang="en-US" dirty="0">
                <a:effectLst/>
              </a:rPr>
              <a:t>Eastern Oregon Symphony (monthly)</a:t>
            </a:r>
          </a:p>
          <a:p>
            <a:pPr lvl="0"/>
            <a:r>
              <a:rPr lang="en-US" dirty="0">
                <a:effectLst/>
              </a:rPr>
              <a:t>Historic Pendleton Woolen Mill Walking Tours (daily)</a:t>
            </a:r>
          </a:p>
          <a:p>
            <a:pPr lvl="0"/>
            <a:r>
              <a:rPr lang="en-US" dirty="0">
                <a:effectLst/>
              </a:rPr>
              <a:t>Home of the 2A State Basketball Championships</a:t>
            </a:r>
          </a:p>
          <a:p>
            <a:pPr lvl="0"/>
            <a:r>
              <a:rPr lang="en-US" dirty="0">
                <a:effectLst/>
              </a:rPr>
              <a:t>Beaver State Regional Aerobatic Contest (Planes)</a:t>
            </a:r>
          </a:p>
          <a:p>
            <a:pPr lvl="0"/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23014" y="1074822"/>
            <a:ext cx="6005344" cy="523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effectLst/>
              </a:rPr>
              <a:t>Pendleton Ag Drone Rodeo</a:t>
            </a:r>
          </a:p>
          <a:p>
            <a:pPr lvl="0"/>
            <a:r>
              <a:rPr lang="en-US" dirty="0">
                <a:effectLst/>
              </a:rPr>
              <a:t>Blue Mountain Nitro Hill Climb (motorcycles)</a:t>
            </a:r>
          </a:p>
          <a:p>
            <a:pPr lvl="0"/>
            <a:r>
              <a:rPr lang="en-US" dirty="0" err="1">
                <a:effectLst/>
              </a:rPr>
              <a:t>Wildhorse</a:t>
            </a:r>
            <a:r>
              <a:rPr lang="en-US" dirty="0">
                <a:effectLst/>
              </a:rPr>
              <a:t> Casino:  Monthly Concerts and Gaming Tournaments</a:t>
            </a:r>
          </a:p>
          <a:p>
            <a:pPr lvl="0"/>
            <a:r>
              <a:rPr lang="en-US" dirty="0">
                <a:effectLst/>
              </a:rPr>
              <a:t>First Draft Writers’ Series (monthly)</a:t>
            </a:r>
          </a:p>
          <a:p>
            <a:pPr lvl="0"/>
            <a:r>
              <a:rPr lang="en-US" dirty="0">
                <a:effectLst/>
              </a:rPr>
              <a:t>Rock &amp; Roll Camp</a:t>
            </a:r>
          </a:p>
          <a:p>
            <a:pPr lvl="0"/>
            <a:r>
              <a:rPr lang="en-US" dirty="0">
                <a:effectLst/>
              </a:rPr>
              <a:t>Octoberfest</a:t>
            </a:r>
          </a:p>
          <a:p>
            <a:pPr lvl="0"/>
            <a:r>
              <a:rPr lang="en-US" dirty="0">
                <a:effectLst/>
              </a:rPr>
              <a:t>Color Dash (marathon)</a:t>
            </a:r>
          </a:p>
          <a:p>
            <a:pPr lvl="0"/>
            <a:r>
              <a:rPr lang="en-US" dirty="0">
                <a:effectLst/>
              </a:rPr>
              <a:t>Frisbee Golf Competitions</a:t>
            </a:r>
          </a:p>
          <a:p>
            <a:pPr lvl="0"/>
            <a:r>
              <a:rPr lang="en-US" dirty="0">
                <a:effectLst/>
              </a:rPr>
              <a:t>Farmer’s Market (every Friday)</a:t>
            </a:r>
          </a:p>
          <a:p>
            <a:pPr lvl="0"/>
            <a:r>
              <a:rPr lang="en-US" dirty="0">
                <a:effectLst/>
              </a:rPr>
              <a:t>Concerts in the Park </a:t>
            </a:r>
          </a:p>
          <a:p>
            <a:pPr lvl="0"/>
            <a:r>
              <a:rPr lang="en-US" dirty="0">
                <a:effectLst/>
              </a:rPr>
              <a:t>Movies in the Park </a:t>
            </a:r>
          </a:p>
          <a:p>
            <a:pPr lvl="0"/>
            <a:r>
              <a:rPr lang="en-US" dirty="0">
                <a:effectLst/>
              </a:rPr>
              <a:t>Weiner Dog Races</a:t>
            </a:r>
          </a:p>
        </p:txBody>
      </p:sp>
    </p:spTree>
    <p:extLst>
      <p:ext uri="{BB962C8B-B14F-4D97-AF65-F5344CB8AC3E}">
        <p14:creationId xmlns:p14="http://schemas.microsoft.com/office/powerpoint/2010/main" val="41040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Surprising Statistics (2015)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1" y="2030232"/>
            <a:ext cx="4588931" cy="576262"/>
          </a:xfrm>
        </p:spPr>
        <p:txBody>
          <a:bodyPr/>
          <a:lstStyle/>
          <a:p>
            <a:r>
              <a:rPr lang="en-US" dirty="0"/>
              <a:t>Jobs &amp; Commuting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2667000"/>
            <a:ext cx="5448959" cy="3666893"/>
          </a:xfrm>
        </p:spPr>
        <p:txBody>
          <a:bodyPr>
            <a:normAutofit/>
          </a:bodyPr>
          <a:lstStyle/>
          <a:p>
            <a:r>
              <a:rPr lang="en-US" dirty="0"/>
              <a:t>Pendleton- 7,481 Primary Jobs</a:t>
            </a:r>
          </a:p>
          <a:p>
            <a:pPr lvl="1"/>
            <a:r>
              <a:rPr lang="en-US" dirty="0"/>
              <a:t>52% Commute in for Work (3,890)</a:t>
            </a:r>
          </a:p>
          <a:p>
            <a:pPr lvl="1"/>
            <a:r>
              <a:rPr lang="en-US" dirty="0"/>
              <a:t>48% Live &amp; Work in  Pendleton (3,591)</a:t>
            </a:r>
          </a:p>
          <a:p>
            <a:pPr lvl="1"/>
            <a:r>
              <a:rPr lang="en-US" dirty="0"/>
              <a:t>47% Commute Out For Work (3,200)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82829" y="2090738"/>
            <a:ext cx="3464581" cy="576262"/>
          </a:xfrm>
        </p:spPr>
        <p:txBody>
          <a:bodyPr/>
          <a:lstStyle/>
          <a:p>
            <a:r>
              <a:rPr lang="en-US" dirty="0"/>
              <a:t>Population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82468" y="2899317"/>
            <a:ext cx="3858322" cy="2196790"/>
          </a:xfrm>
        </p:spPr>
        <p:txBody>
          <a:bodyPr>
            <a:normAutofit/>
          </a:bodyPr>
          <a:lstStyle/>
          <a:p>
            <a:r>
              <a:rPr lang="en-US"/>
              <a:t>Pendleton-16,904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8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31" y="609600"/>
            <a:ext cx="9905998" cy="576261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Investment/Expansion in Last 5 years?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1" y="1334181"/>
            <a:ext cx="4588931" cy="576262"/>
          </a:xfrm>
        </p:spPr>
        <p:txBody>
          <a:bodyPr/>
          <a:lstStyle/>
          <a:p>
            <a:r>
              <a:rPr lang="en-US" dirty="0"/>
              <a:t>Actual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6538" y="2103860"/>
            <a:ext cx="4951478" cy="449045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New Hospital 	        	$70 million</a:t>
            </a:r>
          </a:p>
          <a:p>
            <a:r>
              <a:rPr lang="en-US" dirty="0"/>
              <a:t>PSD School Bond   		$55 million</a:t>
            </a:r>
          </a:p>
          <a:p>
            <a:r>
              <a:rPr lang="en-US" dirty="0" err="1"/>
              <a:t>Interpath</a:t>
            </a:r>
            <a:r>
              <a:rPr lang="en-US" dirty="0"/>
              <a:t> Labs HQ	 	$10 million+</a:t>
            </a:r>
          </a:p>
          <a:p>
            <a:r>
              <a:rPr lang="en-US" dirty="0"/>
              <a:t>Hill Meat Company               	$  8 million+	</a:t>
            </a:r>
          </a:p>
          <a:p>
            <a:r>
              <a:rPr lang="en-US" dirty="0"/>
              <a:t>Colby Rock </a:t>
            </a:r>
            <a:r>
              <a:rPr lang="en-US" dirty="0" err="1"/>
              <a:t>Mtn</a:t>
            </a:r>
            <a:r>
              <a:rPr lang="en-US" dirty="0"/>
              <a:t> Pipe            	$ 15 million+	 </a:t>
            </a:r>
          </a:p>
          <a:p>
            <a:r>
              <a:rPr lang="en-US" dirty="0"/>
              <a:t>Melanie Square	        	$  3 million</a:t>
            </a:r>
          </a:p>
          <a:p>
            <a:r>
              <a:rPr lang="en-US" dirty="0"/>
              <a:t>Newly Weds Foods	 	$  3 million+</a:t>
            </a:r>
          </a:p>
          <a:p>
            <a:r>
              <a:rPr lang="en-US" dirty="0"/>
              <a:t>Walgreens	                $  1.2 million</a:t>
            </a:r>
          </a:p>
          <a:p>
            <a:r>
              <a:rPr lang="en-US" dirty="0"/>
              <a:t>Life Flight	             	$  1 million</a:t>
            </a:r>
          </a:p>
          <a:p>
            <a:r>
              <a:rPr lang="en-US" dirty="0"/>
              <a:t>Flex Hangar		$  1 million </a:t>
            </a:r>
          </a:p>
          <a:p>
            <a:r>
              <a:rPr lang="en-US" dirty="0"/>
              <a:t>Pepsi Distributor Expansion	$   1 million	 </a:t>
            </a:r>
          </a:p>
          <a:p>
            <a:r>
              <a:rPr lang="en-US" dirty="0"/>
              <a:t>Grocery Outlet	     	$     350k		</a:t>
            </a:r>
          </a:p>
          <a:p>
            <a:r>
              <a:rPr lang="en-US" dirty="0"/>
              <a:t>Keystone RV Co.                    $     500k	      </a:t>
            </a:r>
          </a:p>
          <a:p>
            <a:r>
              <a:rPr lang="en-US" u="sng" dirty="0" err="1"/>
              <a:t>Tutuilla</a:t>
            </a:r>
            <a:r>
              <a:rPr lang="en-US" u="sng" dirty="0"/>
              <a:t> Duplexes (35)	$   3 million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sz="2800" dirty="0">
                <a:solidFill>
                  <a:srgbClr val="FFFF00"/>
                </a:solidFill>
              </a:rPr>
              <a:t>TOTAL	           $ 172 million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1" y="1334181"/>
            <a:ext cx="4604280" cy="576262"/>
          </a:xfrm>
        </p:spPr>
        <p:txBody>
          <a:bodyPr/>
          <a:lstStyle/>
          <a:p>
            <a:r>
              <a:rPr lang="en-US" dirty="0"/>
              <a:t>Planned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8016" y="2371531"/>
            <a:ext cx="4876801" cy="381310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>
                <a:effectLst/>
              </a:rPr>
              <a:t>Hangar Project  		$     6 million</a:t>
            </a:r>
          </a:p>
          <a:p>
            <a:pPr lvl="0"/>
            <a:r>
              <a:rPr lang="en-US" dirty="0">
                <a:effectLst/>
              </a:rPr>
              <a:t>60-acre Solar Field 	$   15 million</a:t>
            </a:r>
          </a:p>
          <a:p>
            <a:pPr lvl="0"/>
            <a:r>
              <a:rPr lang="en-US" dirty="0">
                <a:effectLst/>
              </a:rPr>
              <a:t>Food Processor Exp.	$     4 million</a:t>
            </a:r>
          </a:p>
          <a:p>
            <a:pPr lvl="0"/>
            <a:r>
              <a:rPr lang="en-US" dirty="0">
                <a:effectLst/>
              </a:rPr>
              <a:t>Data Center       		$    45 million</a:t>
            </a:r>
          </a:p>
          <a:p>
            <a:pPr lvl="0"/>
            <a:r>
              <a:rPr lang="en-US" dirty="0">
                <a:effectLst/>
              </a:rPr>
              <a:t>Hotel			$       8 million	      </a:t>
            </a:r>
          </a:p>
          <a:p>
            <a:pPr lvl="0"/>
            <a:r>
              <a:rPr lang="en-US" dirty="0">
                <a:effectLst/>
              </a:rPr>
              <a:t>100-unit Apt. Complex  	$      7.8 million</a:t>
            </a:r>
          </a:p>
          <a:p>
            <a:pPr lvl="0"/>
            <a:r>
              <a:rPr lang="en-US" dirty="0">
                <a:effectLst/>
              </a:rPr>
              <a:t>Police  Crime Lab		$      8 million</a:t>
            </a:r>
          </a:p>
          <a:p>
            <a:pPr lvl="0"/>
            <a:r>
              <a:rPr lang="en-US" dirty="0">
                <a:effectLst/>
              </a:rPr>
              <a:t>13 Duplexes		$      4 million	</a:t>
            </a:r>
          </a:p>
          <a:p>
            <a:pPr lvl="0"/>
            <a:r>
              <a:rPr lang="en-US" u="sng" dirty="0">
                <a:effectLst/>
              </a:rPr>
              <a:t>Apartments (26)	    	$      2 million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    </a:t>
            </a:r>
            <a:r>
              <a:rPr lang="en-US" sz="2600" dirty="0">
                <a:solidFill>
                  <a:srgbClr val="FFFF00"/>
                </a:solidFill>
                <a:effectLst/>
              </a:rPr>
              <a:t>Total	               	$ 99.8 million</a:t>
            </a:r>
          </a:p>
          <a:p>
            <a:pPr marL="0" indent="0">
              <a:buNone/>
            </a:pPr>
            <a:r>
              <a:rPr lang="en-US" dirty="0"/>
              <a:t>    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3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DDD0D-41A7-43B1-8D59-4F513143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Pendleton:  How Deep Is Your Love?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72C8C-05BC-4262-90EC-EC31DBB4F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6842" y="2144398"/>
            <a:ext cx="4219585" cy="603329"/>
          </a:xfrm>
        </p:spPr>
        <p:txBody>
          <a:bodyPr/>
          <a:lstStyle/>
          <a:p>
            <a:r>
              <a:rPr lang="en-US" dirty="0"/>
              <a:t>Would You fight for her?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E94A315C-9F97-43BF-B036-99B25DF241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77" y="3057960"/>
            <a:ext cx="5290456" cy="3426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047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159FD-6297-4D9F-AED1-7620E1574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38225"/>
          </a:xfrm>
        </p:spPr>
        <p:txBody>
          <a:bodyPr>
            <a:normAutofit/>
          </a:bodyPr>
          <a:lstStyle/>
          <a:p>
            <a:r>
              <a:rPr lang="en-US" dirty="0"/>
              <a:t>Who You’re Not!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430683-C1A8-4DDC-8B0F-B66DA8B24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58" y="2085392"/>
            <a:ext cx="8314551" cy="45999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&quot;Not Allowed&quot; Symbol 11">
            <a:extLst>
              <a:ext uri="{FF2B5EF4-FFF2-40B4-BE49-F238E27FC236}">
                <a16:creationId xmlns:a16="http://schemas.microsoft.com/office/drawing/2014/main" id="{43E389E1-4B31-4711-8218-94121F4A5C3E}"/>
              </a:ext>
            </a:extLst>
          </p:cNvPr>
          <p:cNvSpPr/>
          <p:nvPr/>
        </p:nvSpPr>
        <p:spPr>
          <a:xfrm>
            <a:off x="2813649" y="2118050"/>
            <a:ext cx="5380726" cy="459999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E2F3DB-53AC-4CAA-A1B0-CBE4A004C75F}"/>
              </a:ext>
            </a:extLst>
          </p:cNvPr>
          <p:cNvSpPr/>
          <p:nvPr/>
        </p:nvSpPr>
        <p:spPr>
          <a:xfrm>
            <a:off x="3198301" y="3923723"/>
            <a:ext cx="4772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Quality of Life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97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25894"/>
          </a:xfrm>
        </p:spPr>
        <p:txBody>
          <a:bodyPr>
            <a:normAutofit/>
          </a:bodyPr>
          <a:lstStyle/>
          <a:p>
            <a:r>
              <a:rPr lang="en-US" dirty="0"/>
              <a:t>Who You Are?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820" y="1810139"/>
            <a:ext cx="10832841" cy="4889241"/>
          </a:xfrm>
        </p:spPr>
        <p:txBody>
          <a:bodyPr>
            <a:normAutofit fontScale="85000" lnSpcReduction="20000"/>
          </a:bodyPr>
          <a:lstStyle/>
          <a:p>
            <a:endParaRPr lang="en-US" b="1" dirty="0">
              <a:effectLst/>
            </a:endParaRPr>
          </a:p>
          <a:p>
            <a:r>
              <a:rPr lang="en-US" dirty="0">
                <a:effectLst/>
              </a:rPr>
              <a:t>Best Town in Oregon to Raise a Family </a:t>
            </a:r>
            <a:r>
              <a:rPr lang="en-US" sz="1300" dirty="0">
                <a:effectLst/>
              </a:rPr>
              <a:t>(Bloomberg Business Week, 2011)   </a:t>
            </a:r>
          </a:p>
          <a:p>
            <a:pPr lvl="1"/>
            <a:r>
              <a:rPr lang="en-US" dirty="0">
                <a:effectLst/>
              </a:rPr>
              <a:t>Near 95% Graduation Rate</a:t>
            </a:r>
          </a:p>
          <a:p>
            <a:r>
              <a:rPr lang="en-US" dirty="0">
                <a:effectLst/>
              </a:rPr>
              <a:t>Named Best Community for Music Education </a:t>
            </a:r>
            <a:r>
              <a:rPr lang="en-US" sz="1300" dirty="0">
                <a:effectLst/>
              </a:rPr>
              <a:t>(NAMM, 2013)(Twice)</a:t>
            </a:r>
          </a:p>
          <a:p>
            <a:r>
              <a:rPr lang="en-US" dirty="0">
                <a:effectLst/>
              </a:rPr>
              <a:t>Top True Western Town in the US </a:t>
            </a:r>
            <a:r>
              <a:rPr lang="en-US" sz="1300" dirty="0">
                <a:effectLst/>
              </a:rPr>
              <a:t>(True West Magazine, 2011)</a:t>
            </a:r>
          </a:p>
          <a:p>
            <a:r>
              <a:rPr lang="en-US" dirty="0">
                <a:effectLst/>
              </a:rPr>
              <a:t>Best Large Outdoor Rodeo </a:t>
            </a:r>
            <a:r>
              <a:rPr lang="en-US" sz="1400" dirty="0">
                <a:effectLst/>
              </a:rPr>
              <a:t>(2015, 2016 &amp; 2017)</a:t>
            </a:r>
          </a:p>
          <a:p>
            <a:r>
              <a:rPr lang="en-US" dirty="0">
                <a:effectLst/>
              </a:rPr>
              <a:t>Largest Motorcycle Rally in Northwest</a:t>
            </a:r>
          </a:p>
          <a:p>
            <a:r>
              <a:rPr lang="en-US" dirty="0"/>
              <a:t>Best Outdoor Music Festival in Northwest (just my opinion)</a:t>
            </a:r>
          </a:p>
          <a:p>
            <a:r>
              <a:rPr lang="en-US" dirty="0"/>
              <a:t>Fastest Internet in the State </a:t>
            </a:r>
          </a:p>
          <a:p>
            <a:r>
              <a:rPr lang="en-US" dirty="0"/>
              <a:t>Most Solarized City in the State</a:t>
            </a:r>
          </a:p>
          <a:p>
            <a:r>
              <a:rPr lang="en-US" dirty="0"/>
              <a:t>Near Drought-Proof Water Filtration System</a:t>
            </a:r>
          </a:p>
          <a:p>
            <a:r>
              <a:rPr lang="en-US" dirty="0"/>
              <a:t>Eco-Friendly Wastewater Filtration System</a:t>
            </a:r>
          </a:p>
          <a:p>
            <a:r>
              <a:rPr lang="en-US" dirty="0"/>
              <a:t>Only Subsidized Air Service in the Northwest</a:t>
            </a:r>
          </a:p>
          <a:p>
            <a:r>
              <a:rPr lang="en-US" dirty="0"/>
              <a:t>Entertainment Capital of Eastern Oregon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7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E277-50A1-4E84-A0E6-97257E3C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69" y="2869895"/>
            <a:ext cx="9846313" cy="1090788"/>
          </a:xfrm>
        </p:spPr>
        <p:txBody>
          <a:bodyPr>
            <a:normAutofit/>
          </a:bodyPr>
          <a:lstStyle/>
          <a:p>
            <a:r>
              <a:rPr lang="en-US" sz="2800" dirty="0"/>
              <a:t>Five Things That Absolutely, Positively Have to Happen Here</a:t>
            </a:r>
          </a:p>
        </p:txBody>
      </p:sp>
    </p:spTree>
    <p:extLst>
      <p:ext uri="{BB962C8B-B14F-4D97-AF65-F5344CB8AC3E}">
        <p14:creationId xmlns:p14="http://schemas.microsoft.com/office/powerpoint/2010/main" val="174031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6E771-25D1-475B-B468-E06B4642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61" cy="1336829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#1</a:t>
            </a:r>
            <a:r>
              <a:rPr lang="en-US" dirty="0"/>
              <a:t> 		DEVELOP THE RIVERFRONT</a:t>
            </a:r>
            <a:br>
              <a:rPr lang="en-US" dirty="0"/>
            </a:br>
            <a:r>
              <a:rPr lang="en-US" dirty="0"/>
              <a:t>		&amp; VIEWS OF THE BLUES</a:t>
            </a:r>
            <a:br>
              <a:rPr lang="en-US" dirty="0"/>
            </a:br>
            <a:r>
              <a:rPr lang="en-US" dirty="0"/>
              <a:t>	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ACCD3F-507F-46C3-A18B-43EAECE3C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3" y="2258008"/>
            <a:ext cx="9613860" cy="4170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006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861" y="609599"/>
            <a:ext cx="10571550" cy="967273"/>
          </a:xfrm>
        </p:spPr>
        <p:txBody>
          <a:bodyPr>
            <a:normAutofit/>
          </a:bodyPr>
          <a:lstStyle/>
          <a:p>
            <a:r>
              <a:rPr lang="en-US" sz="4000" dirty="0"/>
              <a:t>#2</a:t>
            </a:r>
            <a:r>
              <a:rPr lang="en-US" dirty="0"/>
              <a:t>  		Pendleton Sports Complex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E1AE7BD-DE6A-4AFB-90B3-4863E76DB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0" y="2336800"/>
            <a:ext cx="9741159" cy="4325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512232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33144</TotalTime>
  <Words>655</Words>
  <Application>Microsoft Office PowerPoint</Application>
  <PresentationFormat>Widescreen</PresentationFormat>
  <Paragraphs>181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Trebuchet MS</vt:lpstr>
      <vt:lpstr>Berlin</vt:lpstr>
      <vt:lpstr>PowerPoint Presentation</vt:lpstr>
      <vt:lpstr>Agenda</vt:lpstr>
      <vt:lpstr>Investment/Expansion in Last 5 years?</vt:lpstr>
      <vt:lpstr>Pendleton:  How Deep Is Your Love? </vt:lpstr>
      <vt:lpstr>Who You’re Not!</vt:lpstr>
      <vt:lpstr>Who You Are? </vt:lpstr>
      <vt:lpstr>Five Things That Absolutely, Positively Have to Happen Here</vt:lpstr>
      <vt:lpstr>#1   DEVELOP THE RIVERFRONT   &amp; VIEWS OF THE BLUES   </vt:lpstr>
      <vt:lpstr>#2    Pendleton Sports Complex</vt:lpstr>
      <vt:lpstr>#3    Roundup Hotel &amp; Convention Center</vt:lpstr>
      <vt:lpstr>#4    Embrace Tourism</vt:lpstr>
      <vt:lpstr>There’s Only Once Place This Could Happen</vt:lpstr>
      <vt:lpstr>#5     Develop Housing</vt:lpstr>
      <vt:lpstr>Love Thy Neighbors</vt:lpstr>
      <vt:lpstr>The Most Critical Key to Our Success</vt:lpstr>
      <vt:lpstr>Championship Field Home Plate View</vt:lpstr>
      <vt:lpstr>#3    Roundup Hotel &amp; Convention Center</vt:lpstr>
      <vt:lpstr>Major Employers-Available Jobs (Winter 2018)</vt:lpstr>
      <vt:lpstr>This is Good Growth</vt:lpstr>
      <vt:lpstr>1. Single Family Subdivision ($150k-$250k) 2. Luxury Home Subdivision ($300-$600k) 3. Riverfront Condos (very underdeveloped River) 4. 100-200 unit Apartment Complex (300+ open jobs) 5. Boutique Hotel(s) on Historic Main Street </vt:lpstr>
      <vt:lpstr>Target Industries</vt:lpstr>
      <vt:lpstr>Pendleton’s Uncommon Assets</vt:lpstr>
      <vt:lpstr>Events, Tours &amp;  Activities</vt:lpstr>
      <vt:lpstr>Surprising Statistics (2015)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Steve Chrisman</cp:lastModifiedBy>
  <cp:revision>294</cp:revision>
  <dcterms:created xsi:type="dcterms:W3CDTF">2013-08-22T14:13:15Z</dcterms:created>
  <dcterms:modified xsi:type="dcterms:W3CDTF">2018-03-23T20:25:16Z</dcterms:modified>
</cp:coreProperties>
</file>