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324" r:id="rId3"/>
    <p:sldId id="333" r:id="rId4"/>
    <p:sldId id="332" r:id="rId5"/>
    <p:sldId id="331" r:id="rId6"/>
    <p:sldId id="325" r:id="rId7"/>
    <p:sldId id="326" r:id="rId8"/>
    <p:sldId id="329" r:id="rId9"/>
    <p:sldId id="330" r:id="rId10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1" autoAdjust="0"/>
    <p:restoredTop sz="61119" autoAdjust="0"/>
  </p:normalViewPr>
  <p:slideViewPr>
    <p:cSldViewPr>
      <p:cViewPr varScale="1">
        <p:scale>
          <a:sx n="65" d="100"/>
          <a:sy n="65" d="100"/>
        </p:scale>
        <p:origin x="2026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1038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DF2B47-3485-4B4A-BDCF-75883281F7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775043-40BE-4D3B-BEF6-458B8DB7EBB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F92DD-D7A9-4492-BE5D-248F829826BB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EA070-8382-45B1-BFD5-94451407CB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EF2C2B-1812-4550-ACB4-7F1B52BCB2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D67E20-6481-4FAE-AE65-45CB8DA6E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492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Introduce myself?</a:t>
            </a:r>
          </a:p>
          <a:p>
            <a:endParaRPr lang="en-US" dirty="0"/>
          </a:p>
          <a:p>
            <a:r>
              <a:rPr lang="en-US" dirty="0"/>
              <a:t>Introduce GAI?</a:t>
            </a:r>
          </a:p>
          <a:p>
            <a:endParaRPr lang="en-US" dirty="0"/>
          </a:p>
          <a:p>
            <a:r>
              <a:rPr lang="en-US" b="1" dirty="0"/>
              <a:t>OVERVIEW</a:t>
            </a:r>
            <a:endParaRPr lang="en-US" dirty="0"/>
          </a:p>
          <a:p>
            <a:pPr lvl="0"/>
            <a:r>
              <a:rPr lang="en-US" b="1" dirty="0"/>
              <a:t>Talk about how we got here</a:t>
            </a:r>
            <a:endParaRPr lang="en-US" dirty="0"/>
          </a:p>
          <a:p>
            <a:pPr lvl="0"/>
            <a:r>
              <a:rPr lang="en-US" b="1" dirty="0"/>
              <a:t>Talk about five key dynamics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0"/>
            <a:r>
              <a:rPr lang="en-US" b="1" dirty="0"/>
              <a:t>Talk about where the 116</a:t>
            </a:r>
            <a:r>
              <a:rPr lang="en-US" b="1" baseline="30000" dirty="0"/>
              <a:t>th</a:t>
            </a:r>
            <a:r>
              <a:rPr lang="en-US" b="1" dirty="0"/>
              <a:t> Congress is headed</a:t>
            </a:r>
          </a:p>
          <a:p>
            <a:pPr lvl="0"/>
            <a:endParaRPr lang="en-US" b="1" dirty="0"/>
          </a:p>
          <a:p>
            <a:pPr lvl="0"/>
            <a:r>
              <a:rPr lang="en-US" b="1" dirty="0"/>
              <a:t>Paradox of the 116</a:t>
            </a:r>
            <a:r>
              <a:rPr lang="en-US" b="1" baseline="30000" dirty="0"/>
              <a:t>th</a:t>
            </a:r>
            <a:r>
              <a:rPr lang="en-US" b="1" dirty="0"/>
              <a:t> Congress --- by all accounts, it looked like it would be remembered for two things: impeachment, and passing almost no significant legislation. Instead, it’s going to be remembered for its response to a global pandemic, and passing some of the largest spending bills in American history.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37074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6670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7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8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The 2020 Election</a:t>
            </a:r>
            <a:endParaRPr lang="en-US" dirty="0"/>
          </a:p>
          <a:p>
            <a:pPr lvl="1"/>
            <a:r>
              <a:rPr lang="en-US" dirty="0"/>
              <a:t>In some ways, you can read the entire Congress as shaping up for an election</a:t>
            </a:r>
          </a:p>
          <a:p>
            <a:pPr lvl="1"/>
            <a:r>
              <a:rPr lang="en-US" dirty="0"/>
              <a:t>Parties try to hone message through legislation, oversight</a:t>
            </a:r>
          </a:p>
          <a:p>
            <a:pPr lvl="1"/>
            <a:r>
              <a:rPr lang="en-US" dirty="0"/>
              <a:t>The election will also structure votes, issue agenda, and politics of second session</a:t>
            </a:r>
          </a:p>
          <a:p>
            <a:pPr lvl="2"/>
            <a:r>
              <a:rPr lang="en-US" dirty="0"/>
              <a:t>This is normal, but the dynamic particulars this year important</a:t>
            </a:r>
          </a:p>
          <a:p>
            <a:pPr lvl="1"/>
            <a:r>
              <a:rPr lang="en-US" dirty="0"/>
              <a:t>Lots of Senators will be running for POTUS: Klobuchar, Booker, Gillibrand, Warren, Harris, Sanders Brown(?)</a:t>
            </a:r>
          </a:p>
          <a:p>
            <a:pPr lvl="2"/>
            <a:r>
              <a:rPr lang="en-US" dirty="0"/>
              <a:t>That moves agenda setting away from Congress</a:t>
            </a:r>
          </a:p>
          <a:p>
            <a:pPr lvl="2"/>
            <a:r>
              <a:rPr lang="en-US" dirty="0"/>
              <a:t>That also creates a lot of people who have specific national vote motivations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89086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9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OVERSIGHT</a:t>
            </a:r>
          </a:p>
          <a:p>
            <a:endParaRPr lang="en-US" altLang="en-US" dirty="0"/>
          </a:p>
          <a:p>
            <a:r>
              <a:rPr lang="en-US" altLang="en-US" dirty="0"/>
              <a:t>-CARES ACT?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-Select Committee in the House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-Role of the IGs should be heightened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-Congressional oversight capacity severely diminished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-Trump and IGs</a:t>
            </a:r>
          </a:p>
        </p:txBody>
      </p:sp>
    </p:spTree>
    <p:extLst>
      <p:ext uri="{BB962C8B-B14F-4D97-AF65-F5344CB8AC3E}">
        <p14:creationId xmlns:p14="http://schemas.microsoft.com/office/powerpoint/2010/main" val="2357218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12/7/2022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Political Dynamics of the 118</a:t>
            </a:r>
            <a:r>
              <a:rPr lang="en-US" sz="3200" b="1" baseline="30000" dirty="0"/>
              <a:t>th</a:t>
            </a:r>
            <a:r>
              <a:rPr lang="en-US" sz="3200" b="1" dirty="0"/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December 2022</a:t>
            </a:r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:a16="http://schemas.microsoft.com/office/drawing/2014/main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ronavirus changes everything — and nothing — as Congress returns ...">
            <a:extLst>
              <a:ext uri="{FF2B5EF4-FFF2-40B4-BE49-F238E27FC236}">
                <a16:creationId xmlns:a16="http://schemas.microsoft.com/office/drawing/2014/main" id="{F13C7A97-1F6F-40CB-9EC8-D8FD9BF0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5" y="2043557"/>
            <a:ext cx="1806489" cy="120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ussia-Ukraine crisis a &amp;amp;#39;dangerous moment for the world&amp;amp;#39;, warns Truss |  Russia | The Guardian">
            <a:extLst>
              <a:ext uri="{FF2B5EF4-FFF2-40B4-BE49-F238E27FC236}">
                <a16:creationId xmlns:a16="http://schemas.microsoft.com/office/drawing/2014/main" id="{D2CE5A36-4FE3-4744-A39C-B474B20E3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122" y="1996866"/>
            <a:ext cx="1985478" cy="122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117</a:t>
            </a:r>
            <a:r>
              <a:rPr lang="en-US" altLang="en-US" sz="3200" baseline="30000" dirty="0">
                <a:solidFill>
                  <a:srgbClr val="FFCC00"/>
                </a:solidFill>
                <a:latin typeface="Arial" charset="0"/>
              </a:rPr>
              <a:t>th</a:t>
            </a: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 Congress – Crisis &amp; Productivity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612775" y="-25828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29867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 descr="2020 Presidential Election Interactive Map">
            <a:extLst>
              <a:ext uri="{FF2B5EF4-FFF2-40B4-BE49-F238E27FC236}">
                <a16:creationId xmlns:a16="http://schemas.microsoft.com/office/drawing/2014/main" id="{42DEE294-F7AE-42D4-9333-AC9A30FB7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" y="1468438"/>
            <a:ext cx="3452021" cy="2202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hat it was like for a photojournalist at the pro-Trump mob breaking into  the Capitol | Fortune">
            <a:extLst>
              <a:ext uri="{FF2B5EF4-FFF2-40B4-BE49-F238E27FC236}">
                <a16:creationId xmlns:a16="http://schemas.microsoft.com/office/drawing/2014/main" id="{2248A571-9356-423C-9DCB-F1677BAE9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96" y="1477963"/>
            <a:ext cx="3338514" cy="222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arnock, Ossoff to be sworn into Senate Wednesday afternoon | TheHill">
            <a:extLst>
              <a:ext uri="{FF2B5EF4-FFF2-40B4-BE49-F238E27FC236}">
                <a16:creationId xmlns:a16="http://schemas.microsoft.com/office/drawing/2014/main" id="{09191901-EFB6-4F94-9B23-438446AE7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" y="3848101"/>
            <a:ext cx="3486467" cy="19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ouse poised to impeach Trump for a 2nd time - ABC News">
            <a:extLst>
              <a:ext uri="{FF2B5EF4-FFF2-40B4-BE49-F238E27FC236}">
                <a16:creationId xmlns:a16="http://schemas.microsoft.com/office/drawing/2014/main" id="{4AC6C187-EAA1-4355-9B6B-E83185204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96" y="3820319"/>
            <a:ext cx="3368322" cy="198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2022 Midterm Elections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612775" y="-25828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29867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74" name="Picture 2" descr="2022 United States Senate elections results map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529867"/>
            <a:ext cx="33337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5 things to watch in Tuesday's Georgia Senate race | CNN Politic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41" y="1598220"/>
            <a:ext cx="3488268" cy="19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US House 2022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25624"/>
            <a:ext cx="3810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8" descr="Dobbs decision shows US can be both powerful and humane | The Hill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2" name="Picture 10" descr="Dobbs decision shows US can be both powerful and humane | The Hil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76" y="3925624"/>
            <a:ext cx="3538331" cy="198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00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Global Dynamics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E75DBC3-DEE8-4C8D-B559-E34EFE297692}"/>
              </a:ext>
            </a:extLst>
          </p:cNvPr>
          <p:cNvGrpSpPr/>
          <p:nvPr/>
        </p:nvGrpSpPr>
        <p:grpSpPr>
          <a:xfrm>
            <a:off x="832935" y="1427637"/>
            <a:ext cx="7358565" cy="4856801"/>
            <a:chOff x="669931" y="1444879"/>
            <a:chExt cx="7358565" cy="4856801"/>
          </a:xfrm>
        </p:grpSpPr>
        <p:pic>
          <p:nvPicPr>
            <p:cNvPr id="30" name="Picture 8" descr="R for Political Data Science Week 1: Polarization in the 115th ...">
              <a:extLst>
                <a:ext uri="{FF2B5EF4-FFF2-40B4-BE49-F238E27FC236}">
                  <a16:creationId xmlns:a16="http://schemas.microsoft.com/office/drawing/2014/main" id="{6FE8CC4E-D74D-4808-A46C-5C13488693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31" y="1444879"/>
              <a:ext cx="3359150" cy="2399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Image result for social media explosion">
              <a:extLst>
                <a:ext uri="{FF2B5EF4-FFF2-40B4-BE49-F238E27FC236}">
                  <a16:creationId xmlns:a16="http://schemas.microsoft.com/office/drawing/2014/main" id="{0E0C9F21-907E-4D83-BE4A-87A5610319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931" y="3942019"/>
              <a:ext cx="3404679" cy="2359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Image result for democratic leaders">
              <a:extLst>
                <a:ext uri="{FF2B5EF4-FFF2-40B4-BE49-F238E27FC236}">
                  <a16:creationId xmlns:a16="http://schemas.microsoft.com/office/drawing/2014/main" id="{2C360CD3-47E1-48E8-ACBF-4E214DFC2A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1093" y="1444879"/>
              <a:ext cx="3617403" cy="2409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 descr="Two people in front of a flag&#10;&#10;Description automatically generated with low confidence">
              <a:extLst>
                <a:ext uri="{FF2B5EF4-FFF2-40B4-BE49-F238E27FC236}">
                  <a16:creationId xmlns:a16="http://schemas.microsoft.com/office/drawing/2014/main" id="{6159E5CD-DDBE-4084-B20C-C6406CC1A6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79410" y="3981450"/>
              <a:ext cx="3617402" cy="2313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6981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 1: </a:t>
            </a:r>
            <a:r>
              <a:rPr lang="en-US" altLang="en-US" sz="3200" dirty="0" err="1">
                <a:solidFill>
                  <a:srgbClr val="FFCC00"/>
                </a:solidFill>
                <a:latin typeface="Arial" charset="0"/>
              </a:rPr>
              <a:t>Dvidided</a:t>
            </a: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 Government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50" name="Picture 2" descr="READ: Chuck Schumer's Statement to the Senate on the Storming of the  Capitol | America 2020 | US News">
            <a:extLst>
              <a:ext uri="{FF2B5EF4-FFF2-40B4-BE49-F238E27FC236}">
                <a16:creationId xmlns:a16="http://schemas.microsoft.com/office/drawing/2014/main" id="{72B98832-D048-4918-9DA8-3BE99DF7E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589" y="1488395"/>
            <a:ext cx="3286051" cy="196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D105D74-9FFF-4FFE-B172-E5B8ED097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80" y="3901646"/>
            <a:ext cx="3581399" cy="184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2C7B5E43-4281-4500-B84C-489E0693A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9923"/>
            <a:ext cx="3810001" cy="195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nvestigating the investigators: Dem strategists to launch counterpunch to House  GOP - POLITIC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70" y="1488395"/>
            <a:ext cx="3208855" cy="196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77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#2: Partisanship and Division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098" name="Picture 2" descr="Helen Raleigh: 'The squad' is now the face of the Democratic Party ...">
            <a:extLst>
              <a:ext uri="{FF2B5EF4-FFF2-40B4-BE49-F238E27FC236}">
                <a16:creationId xmlns:a16="http://schemas.microsoft.com/office/drawing/2014/main" id="{A08CD55F-BA56-47AA-B463-53B7BF0C1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79" y="3795649"/>
            <a:ext cx="3556918" cy="228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Political Polarization">
            <a:extLst>
              <a:ext uri="{FF2B5EF4-FFF2-40B4-BE49-F238E27FC236}">
                <a16:creationId xmlns:a16="http://schemas.microsoft.com/office/drawing/2014/main" id="{02BACA68-9CD5-498F-9C7C-B424291A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25" y="1545514"/>
            <a:ext cx="3200508" cy="20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 for Political Data Science Week 1: Polarization in the 115th ...">
            <a:extLst>
              <a:ext uri="{FF2B5EF4-FFF2-40B4-BE49-F238E27FC236}">
                <a16:creationId xmlns:a16="http://schemas.microsoft.com/office/drawing/2014/main" id="{7CB40C7C-0058-4AED-A40F-328990569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92" y="3795648"/>
            <a:ext cx="3200509" cy="228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UPDATE: Fleischmann, DesJarlais support ousting of Liz Cheney fr -  WRCBtv.com | Chattanooga News, Weather &amp;amp; Sport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77" y="1545513"/>
            <a:ext cx="3556919" cy="201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#3: Biden and Congress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8" name="Picture 10" descr="https://upload.wikimedia.org/wikipedia/commons/d/d8/USSupremeCourtWestFacade.JPG">
            <a:extLst>
              <a:ext uri="{FF2B5EF4-FFF2-40B4-BE49-F238E27FC236}">
                <a16:creationId xmlns:a16="http://schemas.microsoft.com/office/drawing/2014/main" id="{96DF350D-13E0-43E8-8D49-B67FE80A5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856" y="3086144"/>
            <a:ext cx="2267254" cy="141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hief Justice John Roberts expanded legal role rejected by Trump ...">
            <a:extLst>
              <a:ext uri="{FF2B5EF4-FFF2-40B4-BE49-F238E27FC236}">
                <a16:creationId xmlns:a16="http://schemas.microsoft.com/office/drawing/2014/main" id="{4C3E281A-F52A-41F8-B9CD-763A36ABD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596" y="3082496"/>
            <a:ext cx="2011481" cy="140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Joe Biden Fast Facts">
            <a:extLst>
              <a:ext uri="{FF2B5EF4-FFF2-40B4-BE49-F238E27FC236}">
                <a16:creationId xmlns:a16="http://schemas.microsoft.com/office/drawing/2014/main" id="{8D45AB73-B095-4310-BA5F-19B784501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518851"/>
            <a:ext cx="3703429" cy="208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8" descr="How President Joe Biden Will Impact Your Personal Finances">
            <a:extLst>
              <a:ext uri="{FF2B5EF4-FFF2-40B4-BE49-F238E27FC236}">
                <a16:creationId xmlns:a16="http://schemas.microsoft.com/office/drawing/2014/main" id="{02D278E6-AAE4-4E0D-B92D-0A4BF43E5D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76996" y="3276600"/>
            <a:ext cx="247403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" name="Picture 18" descr="A person sitting at a desk&#10;&#10;Description automatically generated with medium confidence">
            <a:extLst>
              <a:ext uri="{FF2B5EF4-FFF2-40B4-BE49-F238E27FC236}">
                <a16:creationId xmlns:a16="http://schemas.microsoft.com/office/drawing/2014/main" id="{B676BD35-B4DB-44A7-AC4F-776FE2181A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4" y="3757896"/>
            <a:ext cx="3676649" cy="2359233"/>
          </a:xfrm>
          <a:prstGeom prst="rect">
            <a:avLst/>
          </a:prstGeom>
        </p:spPr>
      </p:pic>
      <p:pic>
        <p:nvPicPr>
          <p:cNvPr id="1034" name="Picture 10" descr="President-elect Joe Biden's plan to combat Covid-19 benefits explained">
            <a:extLst>
              <a:ext uri="{FF2B5EF4-FFF2-40B4-BE49-F238E27FC236}">
                <a16:creationId xmlns:a16="http://schemas.microsoft.com/office/drawing/2014/main" id="{C2BFC3E9-0F25-4630-B702-00F549A0D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322" y="4674040"/>
            <a:ext cx="2319857" cy="1574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n Joe Biden Unrig the Economy? | The Nation">
            <a:extLst>
              <a:ext uri="{FF2B5EF4-FFF2-40B4-BE49-F238E27FC236}">
                <a16:creationId xmlns:a16="http://schemas.microsoft.com/office/drawing/2014/main" id="{EC190C1F-128C-4AB2-A676-E695F6349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596" y="4708771"/>
            <a:ext cx="1989723" cy="153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oe Biden and Mitch McConnell: Is Bipartisanship Possible? - Bloomberg">
            <a:extLst>
              <a:ext uri="{FF2B5EF4-FFF2-40B4-BE49-F238E27FC236}">
                <a16:creationId xmlns:a16="http://schemas.microsoft.com/office/drawing/2014/main" id="{B6253F42-E008-4533-AFB8-0F9C97CBB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355" y="1507172"/>
            <a:ext cx="2011481" cy="138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Biden Tara Reade accusation: Nancy Pelosi defends ex-vice president">
            <a:extLst>
              <a:ext uri="{FF2B5EF4-FFF2-40B4-BE49-F238E27FC236}">
                <a16:creationId xmlns:a16="http://schemas.microsoft.com/office/drawing/2014/main" id="{80B603AE-BF7D-4936-BB8F-D6CB0B0D2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12644" y="1493333"/>
            <a:ext cx="2264104" cy="141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Dynamic #4: The 2024 Election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170" name="Picture 2" descr="Biden campaign to Sanders supporters: 'We'd love to have you ...">
            <a:extLst>
              <a:ext uri="{FF2B5EF4-FFF2-40B4-BE49-F238E27FC236}">
                <a16:creationId xmlns:a16="http://schemas.microsoft.com/office/drawing/2014/main" id="{7AB1BBCF-C3C4-433A-9475-6ADE64524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289" y="1550988"/>
            <a:ext cx="393111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6E5194D-E090-4835-B18D-8E01AF1A95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289" y="4456046"/>
            <a:ext cx="3939668" cy="1733684"/>
          </a:xfrm>
          <a:prstGeom prst="rect">
            <a:avLst/>
          </a:prstGeom>
        </p:spPr>
      </p:pic>
      <p:pic>
        <p:nvPicPr>
          <p:cNvPr id="28" name="Picture 2" descr="2016 United States presidential election - Wikipedia">
            <a:extLst>
              <a:ext uri="{FF2B5EF4-FFF2-40B4-BE49-F238E27FC236}">
                <a16:creationId xmlns:a16="http://schemas.microsoft.com/office/drawing/2014/main" id="{EFF53C8F-2AA3-4A8E-A407-B35569CD1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06" y="1577941"/>
            <a:ext cx="3671249" cy="213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enate floor belongs to Trump team as defense case opens | KXAN.com">
            <a:extLst>
              <a:ext uri="{FF2B5EF4-FFF2-40B4-BE49-F238E27FC236}">
                <a16:creationId xmlns:a16="http://schemas.microsoft.com/office/drawing/2014/main" id="{D97E8985-9E0F-47D7-9279-DCDD79855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62" y="4286488"/>
            <a:ext cx="3428538" cy="191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835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Happens Next … Week? Month?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269875" y="-2582864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9822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7" name="Picture 4" descr="Their last spending fight | Washington Examin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7" y="1598220"/>
            <a:ext cx="3597833" cy="219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ggs says he will challenge Kevin McCarthy for House speak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9" y="3991499"/>
            <a:ext cx="3573791" cy="238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he Federal Government Shutdown is a Thirteenth Amendment Problem | AC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598219"/>
            <a:ext cx="4192980" cy="477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739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6571</TotalTime>
  <Words>1046</Words>
  <Application>Microsoft Office PowerPoint</Application>
  <PresentationFormat>On-screen Show (4:3)</PresentationFormat>
  <Paragraphs>146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Garamond</vt:lpstr>
      <vt:lpstr>Wingdings</vt:lpstr>
      <vt:lpstr>Office Theme</vt:lpstr>
      <vt:lpstr>Political Dynamics of the 118th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Scott McMahon</cp:lastModifiedBy>
  <cp:revision>51</cp:revision>
  <cp:lastPrinted>2022-06-07T13:47:49Z</cp:lastPrinted>
  <dcterms:created xsi:type="dcterms:W3CDTF">2020-03-09T18:52:31Z</dcterms:created>
  <dcterms:modified xsi:type="dcterms:W3CDTF">2022-12-07T15:29:22Z</dcterms:modified>
</cp:coreProperties>
</file>