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6" r:id="rId4"/>
    <p:sldId id="263" r:id="rId5"/>
    <p:sldId id="269" r:id="rId6"/>
    <p:sldId id="270" r:id="rId7"/>
    <p:sldId id="271" r:id="rId8"/>
    <p:sldId id="272" r:id="rId9"/>
    <p:sldId id="261" r:id="rId10"/>
    <p:sldId id="264" r:id="rId11"/>
    <p:sldId id="267" r:id="rId12"/>
    <p:sldId id="268" r:id="rId13"/>
  </p:sldIdLst>
  <p:sldSz cx="12192000" cy="6858000"/>
  <p:notesSz cx="7077075" cy="9363075"/>
  <p:defaultTextStyle>
    <a:defPPr>
      <a:defRPr lang="en-US">
        <a:uFillTx/>
      </a:defRPr>
    </a:defPPr>
    <a:lvl1pPr marL="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uFillTx/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8" autoAdjust="0"/>
    <p:restoredTop sz="94680" autoAdjust="0"/>
  </p:normalViewPr>
  <p:slideViewPr>
    <p:cSldViewPr>
      <p:cViewPr varScale="1">
        <p:scale>
          <a:sx n="60" d="100"/>
          <a:sy n="60" d="100"/>
        </p:scale>
        <p:origin x="62" y="72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>
                <a:uFillTx/>
              </a:defRPr>
            </a:lvl1pPr>
          </a:lstStyle>
          <a:p>
            <a:endParaRPr lang="en-US">
              <a:uFillTx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>
                <a:uFillTx/>
              </a:defRPr>
            </a:lvl1pPr>
          </a:lstStyle>
          <a:p>
            <a:fld id="{572876FD-C99C-487F-907E-83C576144206}" type="datetimeFigureOut">
              <a:rPr lang="en-US" smtClean="0">
                <a:uFillTx/>
              </a:rPr>
              <a:t>3/21/2021</a:t>
            </a:fld>
            <a:endParaRPr lang="en-US">
              <a:uFillTx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  <a:noFill/>
          <a:ln w="12700">
            <a:solidFill>
              <a:srgbClr val="000000"/>
            </a:solidFill>
          </a:ln>
        </p:spPr>
        <p:txBody>
          <a:bodyPr vert="horz" lIns="93936" tIns="46968" rIns="93936" bIns="46968" rtlCol="0" anchor="ctr"/>
          <a:lstStyle/>
          <a:p>
            <a:endParaRPr lang="en-US">
              <a:uFillTx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/>
          <a:lstStyle/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>
                <a:uFillTx/>
              </a:defRPr>
            </a:lvl1pPr>
          </a:lstStyle>
          <a:p>
            <a:endParaRPr lang="en-US"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>
                <a:uFillTx/>
              </a:defRPr>
            </a:lvl1pPr>
          </a:lstStyle>
          <a:p>
            <a:fld id="{5D0ECADD-9745-407F-A916-5072259B297D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uFillTx/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7550" y="4447508"/>
            <a:ext cx="5661983" cy="4212660"/>
          </a:xfrm>
          <a:prstGeom prst="rect">
            <a:avLst/>
          </a:prstGeom>
        </p:spPr>
        <p:txBody>
          <a:bodyPr/>
          <a:lstStyle/>
          <a:p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uFillTx/>
              </a:rPr>
              <a:t>1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7550" y="4447508"/>
            <a:ext cx="5661983" cy="4212660"/>
          </a:xfrm>
          <a:prstGeom prst="rect">
            <a:avLst/>
          </a:prstGeom>
        </p:spPr>
        <p:txBody>
          <a:bodyPr/>
          <a:lstStyle/>
          <a:p>
            <a:pPr defTabSz="939363">
              <a:defRPr>
                <a:uFillTx/>
              </a:defRPr>
            </a:pPr>
            <a:r>
              <a:rPr lang="en-US" dirty="0">
                <a:uFillTx/>
              </a:rPr>
              <a:t>Why as %</a:t>
            </a:r>
            <a:r>
              <a:rPr lang="en-US" baseline="0" dirty="0">
                <a:uFillTx/>
              </a:rPr>
              <a:t> of GDP? Are deficits inherently bad? What’s the issue? (Interest) Did 2009 have a political impact? TEA. Note 10 years into future. In May 2019 was 4.3%! </a:t>
            </a:r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uFillTx/>
              </a:rPr>
              <a:t>5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07550" y="4447508"/>
            <a:ext cx="5661983" cy="4212660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920228">
              <a:defRPr>
                <a:uFillTx/>
              </a:defRPr>
            </a:pPr>
            <a:r>
              <a:rPr lang="en-US" dirty="0">
                <a:uFillTx/>
              </a:rPr>
              <a:t>Giant ski slope</a:t>
            </a:r>
            <a:r>
              <a:rPr lang="en-US" baseline="0" dirty="0">
                <a:uFillTx/>
              </a:rPr>
              <a:t> of death! Not worse ever. Only from 44-50 was debt ever higher. Historical average is 42%. Historical average is 42%. In 06 35, in 12 70, now 78. Not war and not economic catastrophe, what is driving the problem? Outlay in 40 $9 b, 44 $90b, 48 $28 B, 62 $90 b.</a:t>
            </a:r>
            <a:endParaRPr lang="en-US" dirty="0">
              <a:uFillTx/>
            </a:endParaRPr>
          </a:p>
          <a:p>
            <a:endParaRPr dirty="0">
              <a:uFillTx/>
            </a:endParaRPr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uFillTx/>
              </a:rPr>
              <a:t>8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ECADD-9745-407F-A916-5072259B297D}" type="slidenum">
              <a:rPr lang="en-US" smtClean="0">
                <a:uFillTx/>
              </a:rPr>
              <a:t>9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7550" y="4447508"/>
            <a:ext cx="5661983" cy="42126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Note the 18/19 deal took numbers ABOVE BCA without sequestration</a:t>
            </a:r>
            <a:r>
              <a:rPr lang="en-US" baseline="0" dirty="0"/>
              <a:t> level. T</a:t>
            </a:r>
            <a:r>
              <a:rPr lang="en-US" dirty="0"/>
              <a:t>he snap back to sequestration</a:t>
            </a:r>
            <a:r>
              <a:rPr lang="en-US" baseline="0" dirty="0"/>
              <a:t> numbers in 2020 and 2021 is 11% for defense and 9% for non-defense in 2020.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79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9pPr>
          </a:lstStyle>
          <a:p>
            <a:r>
              <a:rPr lang="en-US">
                <a:uFillTx/>
              </a:rPr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3/21/2021</a:t>
            </a:fld>
            <a:endParaRPr lang="en-US"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3/21/2021</a:t>
            </a:fld>
            <a:endParaRPr lang="en-US"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3/21/2021</a:t>
            </a:fld>
            <a:endParaRPr lang="en-US"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3/21/2021</a:t>
            </a:fld>
            <a:endParaRPr lang="en-US"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uFillTx/>
              </a:defRPr>
            </a:lvl1pPr>
          </a:lstStyle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uFillTx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  <a:uFillTx/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  <a:uFillTx/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3/21/2021</a:t>
            </a:fld>
            <a:endParaRPr lang="en-US"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uFillTx/>
              </a:defRPr>
            </a:lvl1pPr>
            <a:lvl2pPr>
              <a:defRPr sz="2400">
                <a:uFillTx/>
              </a:defRPr>
            </a:lvl2pPr>
            <a:lvl3pPr>
              <a:defRPr sz="2000">
                <a:uFillTx/>
              </a:defRPr>
            </a:lvl3pPr>
            <a:lvl4pPr>
              <a:defRPr sz="1800">
                <a:uFillTx/>
              </a:defRPr>
            </a:lvl4pPr>
            <a:lvl5pPr>
              <a:defRPr sz="1800">
                <a:uFillTx/>
              </a:defRPr>
            </a:lvl5pPr>
            <a:lvl6pPr>
              <a:defRPr sz="1800">
                <a:uFillTx/>
              </a:defRPr>
            </a:lvl6pPr>
            <a:lvl7pPr>
              <a:defRPr sz="1800">
                <a:uFillTx/>
              </a:defRPr>
            </a:lvl7pPr>
            <a:lvl8pPr>
              <a:defRPr sz="1800">
                <a:uFillTx/>
              </a:defRPr>
            </a:lvl8pPr>
            <a:lvl9pPr>
              <a:defRPr sz="18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uFillTx/>
              </a:defRPr>
            </a:lvl1pPr>
            <a:lvl2pPr>
              <a:defRPr sz="2400">
                <a:uFillTx/>
              </a:defRPr>
            </a:lvl2pPr>
            <a:lvl3pPr>
              <a:defRPr sz="2000">
                <a:uFillTx/>
              </a:defRPr>
            </a:lvl3pPr>
            <a:lvl4pPr>
              <a:defRPr sz="1800">
                <a:uFillTx/>
              </a:defRPr>
            </a:lvl4pPr>
            <a:lvl5pPr>
              <a:defRPr sz="1800">
                <a:uFillTx/>
              </a:defRPr>
            </a:lvl5pPr>
            <a:lvl6pPr>
              <a:defRPr sz="1800">
                <a:uFillTx/>
              </a:defRPr>
            </a:lvl6pPr>
            <a:lvl7pPr>
              <a:defRPr sz="1800">
                <a:uFillTx/>
              </a:defRPr>
            </a:lvl7pPr>
            <a:lvl8pPr>
              <a:defRPr sz="1800">
                <a:uFillTx/>
              </a:defRPr>
            </a:lvl8pPr>
            <a:lvl9pPr>
              <a:defRPr sz="18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3/21/2021</a:t>
            </a:fld>
            <a:endParaRPr lang="en-US">
              <a:uFillTx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uFillTx/>
              </a:defRPr>
            </a:lvl1pPr>
          </a:lstStyle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uFillTx/>
              </a:defRPr>
            </a:lvl1pPr>
            <a:lvl2pPr marL="457200" indent="0">
              <a:buNone/>
              <a:defRPr sz="2000" b="1">
                <a:uFillTx/>
              </a:defRPr>
            </a:lvl2pPr>
            <a:lvl3pPr marL="914400" indent="0">
              <a:buNone/>
              <a:defRPr sz="1800" b="1">
                <a:uFillTx/>
              </a:defRPr>
            </a:lvl3pPr>
            <a:lvl4pPr marL="1371600" indent="0">
              <a:buNone/>
              <a:defRPr sz="1600" b="1">
                <a:uFillTx/>
              </a:defRPr>
            </a:lvl4pPr>
            <a:lvl5pPr marL="1828800" indent="0">
              <a:buNone/>
              <a:defRPr sz="1600" b="1">
                <a:uFillTx/>
              </a:defRPr>
            </a:lvl5pPr>
            <a:lvl6pPr marL="2286000" indent="0">
              <a:buNone/>
              <a:defRPr sz="1600" b="1">
                <a:uFillTx/>
              </a:defRPr>
            </a:lvl6pPr>
            <a:lvl7pPr marL="2743200" indent="0">
              <a:buNone/>
              <a:defRPr sz="1600" b="1">
                <a:uFillTx/>
              </a:defRPr>
            </a:lvl7pPr>
            <a:lvl8pPr marL="3200400" indent="0">
              <a:buNone/>
              <a:defRPr sz="1600" b="1">
                <a:uFillTx/>
              </a:defRPr>
            </a:lvl8pPr>
            <a:lvl9pPr marL="3657600" indent="0">
              <a:buNone/>
              <a:defRPr sz="1600" b="1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uFillTx/>
              </a:defRPr>
            </a:lvl1pPr>
            <a:lvl2pPr>
              <a:defRPr sz="2000">
                <a:uFillTx/>
              </a:defRPr>
            </a:lvl2pPr>
            <a:lvl3pPr>
              <a:defRPr sz="1800">
                <a:uFillTx/>
              </a:defRPr>
            </a:lvl3pPr>
            <a:lvl4pPr>
              <a:defRPr sz="1600">
                <a:uFillTx/>
              </a:defRPr>
            </a:lvl4pPr>
            <a:lvl5pPr>
              <a:defRPr sz="1600">
                <a:uFillTx/>
              </a:defRPr>
            </a:lvl5pPr>
            <a:lvl6pPr>
              <a:defRPr sz="1600">
                <a:uFillTx/>
              </a:defRPr>
            </a:lvl6pPr>
            <a:lvl7pPr>
              <a:defRPr sz="1600">
                <a:uFillTx/>
              </a:defRPr>
            </a:lvl7pPr>
            <a:lvl8pPr>
              <a:defRPr sz="1600">
                <a:uFillTx/>
              </a:defRPr>
            </a:lvl8pPr>
            <a:lvl9pPr>
              <a:defRPr sz="16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uFillTx/>
              </a:defRPr>
            </a:lvl1pPr>
            <a:lvl2pPr marL="457200" indent="0">
              <a:buNone/>
              <a:defRPr sz="2000" b="1">
                <a:uFillTx/>
              </a:defRPr>
            </a:lvl2pPr>
            <a:lvl3pPr marL="914400" indent="0">
              <a:buNone/>
              <a:defRPr sz="1800" b="1">
                <a:uFillTx/>
              </a:defRPr>
            </a:lvl3pPr>
            <a:lvl4pPr marL="1371600" indent="0">
              <a:buNone/>
              <a:defRPr sz="1600" b="1">
                <a:uFillTx/>
              </a:defRPr>
            </a:lvl4pPr>
            <a:lvl5pPr marL="1828800" indent="0">
              <a:buNone/>
              <a:defRPr sz="1600" b="1">
                <a:uFillTx/>
              </a:defRPr>
            </a:lvl5pPr>
            <a:lvl6pPr marL="2286000" indent="0">
              <a:buNone/>
              <a:defRPr sz="1600" b="1">
                <a:uFillTx/>
              </a:defRPr>
            </a:lvl6pPr>
            <a:lvl7pPr marL="2743200" indent="0">
              <a:buNone/>
              <a:defRPr sz="1600" b="1">
                <a:uFillTx/>
              </a:defRPr>
            </a:lvl7pPr>
            <a:lvl8pPr marL="3200400" indent="0">
              <a:buNone/>
              <a:defRPr sz="1600" b="1">
                <a:uFillTx/>
              </a:defRPr>
            </a:lvl8pPr>
            <a:lvl9pPr marL="3657600" indent="0">
              <a:buNone/>
              <a:defRPr sz="1600" b="1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>
                <a:uFillTx/>
              </a:defRPr>
            </a:lvl1pPr>
            <a:lvl2pPr>
              <a:defRPr sz="2000">
                <a:uFillTx/>
              </a:defRPr>
            </a:lvl2pPr>
            <a:lvl3pPr>
              <a:defRPr sz="1800">
                <a:uFillTx/>
              </a:defRPr>
            </a:lvl3pPr>
            <a:lvl4pPr>
              <a:defRPr sz="1600">
                <a:uFillTx/>
              </a:defRPr>
            </a:lvl4pPr>
            <a:lvl5pPr>
              <a:defRPr sz="1600">
                <a:uFillTx/>
              </a:defRPr>
            </a:lvl5pPr>
            <a:lvl6pPr>
              <a:defRPr sz="1600">
                <a:uFillTx/>
              </a:defRPr>
            </a:lvl6pPr>
            <a:lvl7pPr>
              <a:defRPr sz="1600">
                <a:uFillTx/>
              </a:defRPr>
            </a:lvl7pPr>
            <a:lvl8pPr>
              <a:defRPr sz="1600">
                <a:uFillTx/>
              </a:defRPr>
            </a:lvl8pPr>
            <a:lvl9pPr>
              <a:defRPr sz="16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3/21/2021</a:t>
            </a:fld>
            <a:endParaRPr lang="en-US">
              <a:uFillTx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3/21/2021</a:t>
            </a:fld>
            <a:endParaRPr lang="en-US">
              <a:uFillTx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3/21/2021</a:t>
            </a:fld>
            <a:endParaRPr lang="en-US">
              <a:uFillTx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>
                <a:uFillTx/>
              </a:defRPr>
            </a:lvl1pPr>
          </a:lstStyle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>
                <a:uFillTx/>
              </a:defRPr>
            </a:lvl1pPr>
            <a:lvl2pPr>
              <a:defRPr sz="2800">
                <a:uFillTx/>
              </a:defRPr>
            </a:lvl2pPr>
            <a:lvl3pPr>
              <a:defRPr sz="2400">
                <a:uFillTx/>
              </a:defRPr>
            </a:lvl3pPr>
            <a:lvl4pPr>
              <a:defRPr sz="2000">
                <a:uFillTx/>
              </a:defRPr>
            </a:lvl4pPr>
            <a:lvl5pPr>
              <a:defRPr sz="2000">
                <a:uFillTx/>
              </a:defRPr>
            </a:lvl5pPr>
            <a:lvl6pPr>
              <a:defRPr sz="2000">
                <a:uFillTx/>
              </a:defRPr>
            </a:lvl6pPr>
            <a:lvl7pPr>
              <a:defRPr sz="2000">
                <a:uFillTx/>
              </a:defRPr>
            </a:lvl7pPr>
            <a:lvl8pPr>
              <a:defRPr sz="2000">
                <a:uFillTx/>
              </a:defRPr>
            </a:lvl8pPr>
            <a:lvl9pPr>
              <a:defRPr sz="20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>
                <a:uFillTx/>
              </a:defRPr>
            </a:lvl1pPr>
            <a:lvl2pPr marL="457200" indent="0">
              <a:buNone/>
              <a:defRPr sz="1200">
                <a:uFillTx/>
              </a:defRPr>
            </a:lvl2pPr>
            <a:lvl3pPr marL="914400" indent="0">
              <a:buNone/>
              <a:defRPr sz="1000">
                <a:uFillTx/>
              </a:defRPr>
            </a:lvl3pPr>
            <a:lvl4pPr marL="1371600" indent="0">
              <a:buNone/>
              <a:defRPr sz="900">
                <a:uFillTx/>
              </a:defRPr>
            </a:lvl4pPr>
            <a:lvl5pPr marL="1828800" indent="0">
              <a:buNone/>
              <a:defRPr sz="900">
                <a:uFillTx/>
              </a:defRPr>
            </a:lvl5pPr>
            <a:lvl6pPr marL="2286000" indent="0">
              <a:buNone/>
              <a:defRPr sz="900">
                <a:uFillTx/>
              </a:defRPr>
            </a:lvl6pPr>
            <a:lvl7pPr marL="2743200" indent="0">
              <a:buNone/>
              <a:defRPr sz="900">
                <a:uFillTx/>
              </a:defRPr>
            </a:lvl7pPr>
            <a:lvl8pPr marL="3200400" indent="0">
              <a:buNone/>
              <a:defRPr sz="900">
                <a:uFillTx/>
              </a:defRPr>
            </a:lvl8pPr>
            <a:lvl9pPr marL="3657600" indent="0">
              <a:buNone/>
              <a:defRPr sz="9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3/21/2021</a:t>
            </a:fld>
            <a:endParaRPr lang="en-US">
              <a:uFillTx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uFillTx/>
              </a:defRPr>
            </a:lvl1pPr>
          </a:lstStyle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>
                <a:uFillTx/>
              </a:defRPr>
            </a:lvl1pPr>
            <a:lvl2pPr marL="457200" indent="0">
              <a:buNone/>
              <a:defRPr sz="2800">
                <a:uFillTx/>
              </a:defRPr>
            </a:lvl2pPr>
            <a:lvl3pPr marL="914400" indent="0">
              <a:buNone/>
              <a:defRPr sz="2400">
                <a:uFillTx/>
              </a:defRPr>
            </a:lvl3pPr>
            <a:lvl4pPr marL="1371600" indent="0">
              <a:buNone/>
              <a:defRPr sz="2000">
                <a:uFillTx/>
              </a:defRPr>
            </a:lvl4pPr>
            <a:lvl5pPr marL="1828800" indent="0">
              <a:buNone/>
              <a:defRPr sz="2000">
                <a:uFillTx/>
              </a:defRPr>
            </a:lvl5pPr>
            <a:lvl6pPr marL="2286000" indent="0">
              <a:buNone/>
              <a:defRPr sz="2000">
                <a:uFillTx/>
              </a:defRPr>
            </a:lvl6pPr>
            <a:lvl7pPr marL="2743200" indent="0">
              <a:buNone/>
              <a:defRPr sz="2000">
                <a:uFillTx/>
              </a:defRPr>
            </a:lvl7pPr>
            <a:lvl8pPr marL="3200400" indent="0">
              <a:buNone/>
              <a:defRPr sz="2000">
                <a:uFillTx/>
              </a:defRPr>
            </a:lvl8pPr>
            <a:lvl9pPr marL="3657600" indent="0">
              <a:buNone/>
              <a:defRPr sz="2000">
                <a:uFillTx/>
              </a:defRPr>
            </a:lvl9pPr>
          </a:lstStyle>
          <a:p>
            <a:endParaRPr lang="en-US">
              <a:uFillTx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>
                <a:uFillTx/>
              </a:defRPr>
            </a:lvl1pPr>
            <a:lvl2pPr marL="457200" indent="0">
              <a:buNone/>
              <a:defRPr sz="1200">
                <a:uFillTx/>
              </a:defRPr>
            </a:lvl2pPr>
            <a:lvl3pPr marL="914400" indent="0">
              <a:buNone/>
              <a:defRPr sz="1000">
                <a:uFillTx/>
              </a:defRPr>
            </a:lvl3pPr>
            <a:lvl4pPr marL="1371600" indent="0">
              <a:buNone/>
              <a:defRPr sz="900">
                <a:uFillTx/>
              </a:defRPr>
            </a:lvl4pPr>
            <a:lvl5pPr marL="1828800" indent="0">
              <a:buNone/>
              <a:defRPr sz="900">
                <a:uFillTx/>
              </a:defRPr>
            </a:lvl5pPr>
            <a:lvl6pPr marL="2286000" indent="0">
              <a:buNone/>
              <a:defRPr sz="900">
                <a:uFillTx/>
              </a:defRPr>
            </a:lvl6pPr>
            <a:lvl7pPr marL="2743200" indent="0">
              <a:buNone/>
              <a:defRPr sz="900">
                <a:uFillTx/>
              </a:defRPr>
            </a:lvl7pPr>
            <a:lvl8pPr marL="3200400" indent="0">
              <a:buNone/>
              <a:defRPr sz="900">
                <a:uFillTx/>
              </a:defRPr>
            </a:lvl8pPr>
            <a:lvl9pPr marL="3657600" indent="0">
              <a:buNone/>
              <a:defRPr sz="9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>
                <a:uFillTx/>
              </a:rPr>
              <a:t>3/21/2021</a:t>
            </a:fld>
            <a:endParaRPr lang="en-US">
              <a:uFillTx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uFillTx/>
              </a:defRPr>
            </a:lvl1pPr>
          </a:lstStyle>
          <a:p>
            <a:fld id="{5F854BC4-E118-4290-9F70-8F114CB3449A}" type="datetimeFigureOut">
              <a:rPr lang="en-US" smtClean="0">
                <a:uFillTx/>
              </a:rPr>
              <a:t>3/21/2021</a:t>
            </a:fld>
            <a:endParaRPr lang="en-US"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uFillTx/>
              </a:defRPr>
            </a:lvl1pPr>
          </a:lstStyle>
          <a:p>
            <a:endParaRPr lang="en-US"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uFillTx/>
              </a:defRPr>
            </a:lvl1pPr>
          </a:lstStyle>
          <a:p>
            <a:fld id="{CE87B2A4-EFE6-4C55-8F10-8570BF4DBF36}" type="slidenum">
              <a:rPr lang="en-US" smtClean="0">
                <a:uFillTx/>
              </a:rPr>
              <a:t>‹#›</a:t>
            </a:fld>
            <a:endParaRPr lang="en-US">
              <a:uFillTx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uFillTx/>
          <a:latin typeface="+mn-lt"/>
          <a:ea typeface="+mn-ea"/>
          <a:cs typeface="+mn-cs"/>
        </a:defRPr>
      </a:lvl9pPr>
    </p:bodyStyle>
    <p:otherStyle>
      <a:defPPr>
        <a:defRPr lang="en-US">
          <a:uFillTx/>
        </a:defRPr>
      </a:defPPr>
      <a:lvl1pPr marL="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uFillTx/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legbranch.org/2018-5-17-how-partisan-are-house-committees-and-does-it-matter-for-lawmaki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804227"/>
            <a:ext cx="11506200" cy="1470025"/>
          </a:xfrm>
        </p:spPr>
        <p:txBody>
          <a:bodyPr>
            <a:normAutofit/>
          </a:bodyPr>
          <a:lstStyle/>
          <a:p>
            <a:r>
              <a:rPr lang="en-US" dirty="0">
                <a:uFillTx/>
              </a:rPr>
              <a:t>Congressional Briefing on Leadership and Organization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uFillTx/>
              </a:rPr>
              <a:t>Presented by</a:t>
            </a:r>
          </a:p>
          <a:p>
            <a:r>
              <a:rPr lang="en-US" dirty="0">
                <a:uFillTx/>
              </a:rPr>
              <a:t>Mark Harkins, Senior Fellow</a:t>
            </a:r>
          </a:p>
          <a:p>
            <a:r>
              <a:rPr lang="en-US" dirty="0">
                <a:uFillTx/>
              </a:rPr>
              <a:t>Government Affairs Institute </a:t>
            </a:r>
          </a:p>
          <a:p>
            <a:r>
              <a:rPr lang="en-US" dirty="0">
                <a:uFillTx/>
              </a:rPr>
              <a:t>at Georgetown University</a:t>
            </a:r>
          </a:p>
          <a:p>
            <a:r>
              <a:rPr lang="en-US" dirty="0">
                <a:uFillTx/>
              </a:rPr>
              <a:t>Mark.Harkins@georgetown.edu</a:t>
            </a:r>
          </a:p>
        </p:txBody>
      </p:sp>
      <p:sp>
        <p:nvSpPr>
          <p:cNvPr id="4" name="TextBox 3"/>
          <p:cNvSpPr txBox="1">
            <a:spLocks/>
          </p:cNvSpPr>
          <p:nvPr/>
        </p:nvSpPr>
        <p:spPr>
          <a:xfrm>
            <a:off x="4800600" y="2971801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Winter 2021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ar graph entitled &quot;House Committee Authorization Changes 115th - 116th Congress">
            <a:extLst>
              <a:ext uri="{FF2B5EF4-FFF2-40B4-BE49-F238E27FC236}">
                <a16:creationId xmlns:a16="http://schemas.microsoft.com/office/drawing/2014/main" id="{E05F46BC-4798-4C60-BF41-F8B99901D9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990600"/>
            <a:ext cx="10634686" cy="556921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F84AF3C-0A72-444A-8664-A88C70FD1C22}"/>
              </a:ext>
            </a:extLst>
          </p:cNvPr>
          <p:cNvSpPr txBox="1"/>
          <p:nvPr/>
        </p:nvSpPr>
        <p:spPr>
          <a:xfrm>
            <a:off x="0" y="152400"/>
            <a:ext cx="12192000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Parties do NOT treat all Committees the Same</a:t>
            </a:r>
          </a:p>
        </p:txBody>
      </p:sp>
    </p:spTree>
    <p:extLst>
      <p:ext uri="{BB962C8B-B14F-4D97-AF65-F5344CB8AC3E}">
        <p14:creationId xmlns:p14="http://schemas.microsoft.com/office/powerpoint/2010/main" val="3016013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 photo of the Sorting Hat from Harry Potter">
            <a:extLst>
              <a:ext uri="{FF2B5EF4-FFF2-40B4-BE49-F238E27FC236}">
                <a16:creationId xmlns:a16="http://schemas.microsoft.com/office/drawing/2014/main" id="{19286C69-D4E6-4FDF-A22B-42C8311864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57470"/>
            <a:ext cx="4507089" cy="5290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681A901-7C08-42B1-ADA2-C642E4B4BA5A}"/>
              </a:ext>
            </a:extLst>
          </p:cNvPr>
          <p:cNvSpPr txBox="1"/>
          <p:nvPr/>
        </p:nvSpPr>
        <p:spPr>
          <a:xfrm>
            <a:off x="1905000" y="260470"/>
            <a:ext cx="10287000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4000" dirty="0"/>
              <a:t>How Members get on a Committee in the House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6F3EAA-3BC9-445B-8BFF-CBBCB1E7FCCA}"/>
              </a:ext>
            </a:extLst>
          </p:cNvPr>
          <p:cNvSpPr txBox="1"/>
          <p:nvPr/>
        </p:nvSpPr>
        <p:spPr>
          <a:xfrm>
            <a:off x="6324600" y="1524000"/>
            <a:ext cx="5181600" cy="483209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/>
              <a:t>Experience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/>
              <a:t>Legislative Experience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/>
              <a:t>Endorsements – Leadership, State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/>
              <a:t>Outside Interests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/>
              <a:t>Pre-Election Promises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/>
              <a:t>Fundraising prowess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/>
              <a:t>Personal Visibility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/>
              <a:t>Diversity  - Geographic</a:t>
            </a:r>
          </a:p>
          <a:p>
            <a:endParaRPr lang="en-US" sz="2800" dirty="0"/>
          </a:p>
          <a:p>
            <a:r>
              <a:rPr lang="en-US" sz="2800" dirty="0"/>
              <a:t>FINAL TIEBREAKER - Vulnerability</a:t>
            </a:r>
          </a:p>
        </p:txBody>
      </p:sp>
    </p:spTree>
    <p:extLst>
      <p:ext uri="{BB962C8B-B14F-4D97-AF65-F5344CB8AC3E}">
        <p14:creationId xmlns:p14="http://schemas.microsoft.com/office/powerpoint/2010/main" val="230496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 cartoon with Seniority, flight attendant humor.  Two flight attendants are bowing down to a third flight attendant.  Caption, &quot;Don't speak, don't breathe, don't even look at her.  Respect the seniority!&quot;">
            <a:extLst>
              <a:ext uri="{FF2B5EF4-FFF2-40B4-BE49-F238E27FC236}">
                <a16:creationId xmlns:a16="http://schemas.microsoft.com/office/drawing/2014/main" id="{35DD42DC-DFA8-4957-B75E-EAE81D49AC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990600"/>
            <a:ext cx="5465326" cy="55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CE7AC4E-070A-4B64-B2E7-894155FAE4CB}"/>
              </a:ext>
            </a:extLst>
          </p:cNvPr>
          <p:cNvSpPr txBox="1"/>
          <p:nvPr/>
        </p:nvSpPr>
        <p:spPr>
          <a:xfrm>
            <a:off x="0" y="152400"/>
            <a:ext cx="12192000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How you get on a Senate Committee – Seniority Matters</a:t>
            </a:r>
          </a:p>
        </p:txBody>
      </p:sp>
    </p:spTree>
    <p:extLst>
      <p:ext uri="{BB962C8B-B14F-4D97-AF65-F5344CB8AC3E}">
        <p14:creationId xmlns:p14="http://schemas.microsoft.com/office/powerpoint/2010/main" val="2468803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CE0CF3-CD2F-485A-9241-CDAF15AC2C6A}"/>
              </a:ext>
            </a:extLst>
          </p:cNvPr>
          <p:cNvSpPr txBox="1"/>
          <p:nvPr/>
        </p:nvSpPr>
        <p:spPr>
          <a:xfrm>
            <a:off x="304800" y="297359"/>
            <a:ext cx="8915400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4400" dirty="0"/>
              <a:t>Organization is to Congress as:</a:t>
            </a:r>
          </a:p>
        </p:txBody>
      </p:sp>
      <p:pic>
        <p:nvPicPr>
          <p:cNvPr id="3" name="Picture 2" descr="A photograph of a very large hog">
            <a:extLst>
              <a:ext uri="{FF2B5EF4-FFF2-40B4-BE49-F238E27FC236}">
                <a16:creationId xmlns:a16="http://schemas.microsoft.com/office/drawing/2014/main" id="{A5DE1ED0-08B1-437D-8917-7209428754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221818"/>
            <a:ext cx="6629400" cy="4414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BB9AFA-51E2-44ED-99D1-43991F8EDB66}"/>
              </a:ext>
            </a:extLst>
          </p:cNvPr>
          <p:cNvSpPr txBox="1"/>
          <p:nvPr/>
        </p:nvSpPr>
        <p:spPr>
          <a:xfrm>
            <a:off x="7010400" y="5852755"/>
            <a:ext cx="5029200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4000" dirty="0"/>
              <a:t>Chanel No. 5 is to hogs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.  A general has his sword drawn and three of his soldiers have dropped their weapons and are running away.  The general is shouting, &quot;Come back.  I'm your leader!&quot; ">
            <a:extLst>
              <a:ext uri="{FF2B5EF4-FFF2-40B4-BE49-F238E27FC236}">
                <a16:creationId xmlns:a16="http://schemas.microsoft.com/office/drawing/2014/main" id="{8D87AA96-23A4-4A8D-B5E0-3027E246B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63923"/>
            <a:ext cx="7637319" cy="59301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6F1812-0714-4E2B-A802-8485C48E1312}"/>
              </a:ext>
            </a:extLst>
          </p:cNvPr>
          <p:cNvSpPr txBox="1"/>
          <p:nvPr/>
        </p:nvSpPr>
        <p:spPr>
          <a:xfrm>
            <a:off x="8991600" y="609600"/>
            <a:ext cx="2571217" cy="193899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sz="4000" dirty="0"/>
              <a:t>Plenty of </a:t>
            </a:r>
          </a:p>
          <a:p>
            <a:pPr algn="ctr"/>
            <a:r>
              <a:rPr lang="en-US" sz="4000" dirty="0"/>
              <a:t>Leadership </a:t>
            </a:r>
          </a:p>
          <a:p>
            <a:pPr algn="ctr"/>
            <a:r>
              <a:rPr lang="en-US" sz="4000" dirty="0"/>
              <a:t>in Congress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41354E-1227-44F7-9405-049E95AE66DE}"/>
              </a:ext>
            </a:extLst>
          </p:cNvPr>
          <p:cNvSpPr txBox="1"/>
          <p:nvPr/>
        </p:nvSpPr>
        <p:spPr>
          <a:xfrm>
            <a:off x="8915400" y="3581400"/>
            <a:ext cx="2895600" cy="193899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Precious little followership</a:t>
            </a:r>
          </a:p>
        </p:txBody>
      </p:sp>
    </p:spTree>
    <p:extLst>
      <p:ext uri="{BB962C8B-B14F-4D97-AF65-F5344CB8AC3E}">
        <p14:creationId xmlns:p14="http://schemas.microsoft.com/office/powerpoint/2010/main" val="215912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B739A1-249C-45F3-B87B-65B243CBF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Leadership is diffuse in Congress</a:t>
            </a:r>
          </a:p>
        </p:txBody>
      </p:sp>
      <p:pic>
        <p:nvPicPr>
          <p:cNvPr id="1026" name="Picture 2" descr="A chart showing one group with one leader and several groups with multiple leaders.  From &quot;Challenges and Remedies of more Communication&quot; by Shilpa Gupta">
            <a:extLst>
              <a:ext uri="{FF2B5EF4-FFF2-40B4-BE49-F238E27FC236}">
                <a16:creationId xmlns:a16="http://schemas.microsoft.com/office/drawing/2014/main" id="{CF04C4EC-28F5-4264-A7E7-AEBC66DD7C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5000"/>
            <a:ext cx="6981197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2702ED-BBAE-49D8-B2D2-E5B933CE93F6}"/>
              </a:ext>
            </a:extLst>
          </p:cNvPr>
          <p:cNvSpPr txBox="1"/>
          <p:nvPr/>
        </p:nvSpPr>
        <p:spPr>
          <a:xfrm>
            <a:off x="7819397" y="1587520"/>
            <a:ext cx="4067803" cy="526297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3200" dirty="0"/>
              <a:t>Factors include:</a:t>
            </a:r>
          </a:p>
          <a:p>
            <a:endParaRPr lang="en-US" sz="1600" dirty="0"/>
          </a:p>
          <a:p>
            <a:r>
              <a:rPr lang="en-US" sz="3200" dirty="0"/>
              <a:t>Money  </a:t>
            </a:r>
          </a:p>
          <a:p>
            <a:endParaRPr lang="en-US" sz="3200" dirty="0"/>
          </a:p>
          <a:p>
            <a:r>
              <a:rPr lang="en-US" sz="3200" dirty="0"/>
              <a:t>Individualism</a:t>
            </a:r>
          </a:p>
          <a:p>
            <a:endParaRPr lang="en-US" sz="3200" dirty="0"/>
          </a:p>
          <a:p>
            <a:r>
              <a:rPr lang="en-US" sz="3200" dirty="0"/>
              <a:t>Voters vote on personality and reputation not labels</a:t>
            </a:r>
          </a:p>
          <a:p>
            <a:endParaRPr lang="en-US" sz="3200" dirty="0"/>
          </a:p>
          <a:p>
            <a:endParaRPr lang="en-US" sz="3200" dirty="0"/>
          </a:p>
        </p:txBody>
      </p:sp>
      <p:pic>
        <p:nvPicPr>
          <p:cNvPr id="9" name="Graphic 8" descr="Money">
            <a:extLst>
              <a:ext uri="{FF2B5EF4-FFF2-40B4-BE49-F238E27FC236}">
                <a16:creationId xmlns:a16="http://schemas.microsoft.com/office/drawing/2014/main" id="{812B8D51-1066-4D5F-87CE-D97640C39A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20350" y="2239841"/>
            <a:ext cx="914400" cy="914400"/>
          </a:xfrm>
          <a:prstGeom prst="rect">
            <a:avLst/>
          </a:prstGeom>
        </p:spPr>
      </p:pic>
      <p:pic>
        <p:nvPicPr>
          <p:cNvPr id="11" name="Graphic 10" descr="Female Profile">
            <a:extLst>
              <a:ext uri="{FF2B5EF4-FFF2-40B4-BE49-F238E27FC236}">
                <a16:creationId xmlns:a16="http://schemas.microsoft.com/office/drawing/2014/main" id="{0BF74F35-B7AC-4A9A-81B0-40DF3634C0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85664" y="3377293"/>
            <a:ext cx="914400" cy="914400"/>
          </a:xfrm>
          <a:prstGeom prst="rect">
            <a:avLst/>
          </a:prstGeom>
        </p:spPr>
      </p:pic>
      <p:pic>
        <p:nvPicPr>
          <p:cNvPr id="13" name="Graphic 12" descr="Lecturer">
            <a:extLst>
              <a:ext uri="{FF2B5EF4-FFF2-40B4-BE49-F238E27FC236}">
                <a16:creationId xmlns:a16="http://schemas.microsoft.com/office/drawing/2014/main" id="{E01F8E68-86F2-4130-B684-61B71D26C9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15600" y="44958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35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132F86-FCAE-49E3-9B34-9A9CE089930B}"/>
              </a:ext>
            </a:extLst>
          </p:cNvPr>
          <p:cNvSpPr txBox="1"/>
          <p:nvPr/>
        </p:nvSpPr>
        <p:spPr>
          <a:xfrm>
            <a:off x="1943100" y="457200"/>
            <a:ext cx="8305800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House Leadership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E985A8-32C2-4AF2-824C-F606CB1ECAB5}"/>
              </a:ext>
            </a:extLst>
          </p:cNvPr>
          <p:cNvSpPr txBox="1"/>
          <p:nvPr/>
        </p:nvSpPr>
        <p:spPr>
          <a:xfrm>
            <a:off x="8123463" y="5532664"/>
            <a:ext cx="3352800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Majority matters</a:t>
            </a:r>
          </a:p>
        </p:txBody>
      </p:sp>
      <p:pic>
        <p:nvPicPr>
          <p:cNvPr id="2050" name="Picture 2" descr="Photo of Speaker of the House Nancy Pelosi">
            <a:extLst>
              <a:ext uri="{FF2B5EF4-FFF2-40B4-BE49-F238E27FC236}">
                <a16:creationId xmlns:a16="http://schemas.microsoft.com/office/drawing/2014/main" id="{8A4BC76F-A85B-4A28-8906-EBE80BCED0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7897"/>
            <a:ext cx="2362200" cy="296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 photo of House Majority Leader Steny Hoyer">
            <a:extLst>
              <a:ext uri="{FF2B5EF4-FFF2-40B4-BE49-F238E27FC236}">
                <a16:creationId xmlns:a16="http://schemas.microsoft.com/office/drawing/2014/main" id="{52D2E0D3-DDDD-43AE-B431-339C65578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346" y="1170529"/>
            <a:ext cx="1822669" cy="2734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 photo of House Majority Whip Jim Clyburn">
            <a:extLst>
              <a:ext uri="{FF2B5EF4-FFF2-40B4-BE49-F238E27FC236}">
                <a16:creationId xmlns:a16="http://schemas.microsoft.com/office/drawing/2014/main" id="{AB64598D-131F-4BEF-BB34-DB808A16D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457" y="4495800"/>
            <a:ext cx="1481235" cy="2073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ouse Minority Leader Kevin McCarthy">
            <a:extLst>
              <a:ext uri="{FF2B5EF4-FFF2-40B4-BE49-F238E27FC236}">
                <a16:creationId xmlns:a16="http://schemas.microsoft.com/office/drawing/2014/main" id="{39FF264D-0EF8-41D1-A002-14F0D2749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449" y="1901009"/>
            <a:ext cx="1201937" cy="180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ouse Republican Whip Steve Scalise">
            <a:extLst>
              <a:ext uri="{FF2B5EF4-FFF2-40B4-BE49-F238E27FC236}">
                <a16:creationId xmlns:a16="http://schemas.microsoft.com/office/drawing/2014/main" id="{F5BAB008-491A-4B82-9628-E4A5C282D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7740" y="1901009"/>
            <a:ext cx="1280088" cy="164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ouse Republican Conference Chair Liz Cheney&#10;">
            <a:extLst>
              <a:ext uri="{FF2B5EF4-FFF2-40B4-BE49-F238E27FC236}">
                <a16:creationId xmlns:a16="http://schemas.microsoft.com/office/drawing/2014/main" id="{0238749E-319C-4348-A592-95E13587A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4004196"/>
            <a:ext cx="1100473" cy="137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FBE93827-E225-4B5E-8D95-D54E1557ED2D}"/>
              </a:ext>
            </a:extLst>
          </p:cNvPr>
          <p:cNvSpPr txBox="1"/>
          <p:nvPr/>
        </p:nvSpPr>
        <p:spPr>
          <a:xfrm>
            <a:off x="7545819" y="5656421"/>
            <a:ext cx="4069238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Majority Leader</a:t>
            </a:r>
          </a:p>
        </p:txBody>
      </p:sp>
      <p:pic>
        <p:nvPicPr>
          <p:cNvPr id="3080" name="Picture 8" descr="Majority Leader Senator Chuck Schumer official photo">
            <a:extLst>
              <a:ext uri="{FF2B5EF4-FFF2-40B4-BE49-F238E27FC236}">
                <a16:creationId xmlns:a16="http://schemas.microsoft.com/office/drawing/2014/main" id="{09CBC449-FC0E-47E8-B829-384935CCD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202317"/>
            <a:ext cx="3047999" cy="445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E32B74D-B4DA-44B0-99DB-BACFFF31F85B}"/>
              </a:ext>
            </a:extLst>
          </p:cNvPr>
          <p:cNvSpPr txBox="1"/>
          <p:nvPr/>
        </p:nvSpPr>
        <p:spPr>
          <a:xfrm>
            <a:off x="4191000" y="5410200"/>
            <a:ext cx="2817141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President Pro Tempore </a:t>
            </a:r>
          </a:p>
          <a:p>
            <a:pPr algn="ctr"/>
            <a:r>
              <a:rPr lang="en-US" sz="2400" dirty="0"/>
              <a:t>of the Senate</a:t>
            </a:r>
          </a:p>
        </p:txBody>
      </p:sp>
      <p:pic>
        <p:nvPicPr>
          <p:cNvPr id="3078" name="Picture 6" descr="President Pro Tempore &#10;of the Senate Senator Patrick Leahy official photo">
            <a:extLst>
              <a:ext uri="{FF2B5EF4-FFF2-40B4-BE49-F238E27FC236}">
                <a16:creationId xmlns:a16="http://schemas.microsoft.com/office/drawing/2014/main" id="{C25C52A4-8B3B-4DDF-8515-7DB07172B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424" y="1621971"/>
            <a:ext cx="2447925" cy="343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4B967F4-8E15-4359-97FE-CBCE1896BB14}"/>
              </a:ext>
            </a:extLst>
          </p:cNvPr>
          <p:cNvSpPr txBox="1"/>
          <p:nvPr/>
        </p:nvSpPr>
        <p:spPr>
          <a:xfrm>
            <a:off x="571500" y="5410200"/>
            <a:ext cx="2590800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Vice President </a:t>
            </a:r>
          </a:p>
          <a:p>
            <a:pPr algn="ctr"/>
            <a:r>
              <a:rPr lang="en-US" sz="2400" dirty="0"/>
              <a:t>is the President of the Senate</a:t>
            </a:r>
          </a:p>
        </p:txBody>
      </p:sp>
      <p:pic>
        <p:nvPicPr>
          <p:cNvPr id="3076" name="Picture 4" descr="Vice President Kamala Harris Official Portrait Photo">
            <a:extLst>
              <a:ext uri="{FF2B5EF4-FFF2-40B4-BE49-F238E27FC236}">
                <a16:creationId xmlns:a16="http://schemas.microsoft.com/office/drawing/2014/main" id="{332323C3-130D-404A-8762-9515ACE6F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39835"/>
            <a:ext cx="2133600" cy="3178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66E3AE8-254B-4B39-9306-6C2732632BC4}"/>
              </a:ext>
            </a:extLst>
          </p:cNvPr>
          <p:cNvSpPr txBox="1"/>
          <p:nvPr/>
        </p:nvSpPr>
        <p:spPr>
          <a:xfrm>
            <a:off x="1371600" y="228600"/>
            <a:ext cx="9296400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Senate Leadership – Who runs the Senate?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Senator Mitch McConnell of  Kentucky photo">
            <a:extLst>
              <a:ext uri="{FF2B5EF4-FFF2-40B4-BE49-F238E27FC236}">
                <a16:creationId xmlns:a16="http://schemas.microsoft.com/office/drawing/2014/main" id="{1E644885-A8D6-4CF8-BE15-5E0F0B46A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0447" y="1981197"/>
            <a:ext cx="3165055" cy="316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enator Kyrsten Sinema of Arizona photo">
            <a:extLst>
              <a:ext uri="{FF2B5EF4-FFF2-40B4-BE49-F238E27FC236}">
                <a16:creationId xmlns:a16="http://schemas.microsoft.com/office/drawing/2014/main" id="{778C5004-7D1B-434A-98A2-A97CBE8FD4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448" y="1981198"/>
            <a:ext cx="2640119" cy="316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Senator Joe Manchin of West Virginia official photo">
            <a:extLst>
              <a:ext uri="{FF2B5EF4-FFF2-40B4-BE49-F238E27FC236}">
                <a16:creationId xmlns:a16="http://schemas.microsoft.com/office/drawing/2014/main" id="{CE26C667-6838-415B-8FA8-19A5F2FA4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81200"/>
            <a:ext cx="2667000" cy="316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63F8E9-D16E-4571-9A75-F952D22733FE}"/>
              </a:ext>
            </a:extLst>
          </p:cNvPr>
          <p:cNvSpPr txBox="1"/>
          <p:nvPr/>
        </p:nvSpPr>
        <p:spPr>
          <a:xfrm>
            <a:off x="2438400" y="457200"/>
            <a:ext cx="7315200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Or is it these people . . 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9EBF4F5-D475-4DC8-913B-C349ACEB04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262705"/>
              </p:ext>
            </p:extLst>
          </p:nvPr>
        </p:nvGraphicFramePr>
        <p:xfrm>
          <a:off x="1524000" y="457200"/>
          <a:ext cx="9144000" cy="6114918"/>
        </p:xfrm>
        <a:graphic>
          <a:graphicData uri="http://schemas.openxmlformats.org/drawingml/2006/table">
            <a:tbl>
              <a:tblPr firstRow="1" firstCol="1" bandRow="1"/>
              <a:tblGrid>
                <a:gridCol w="4572000">
                  <a:extLst>
                    <a:ext uri="{9D8B030D-6E8A-4147-A177-3AD203B41FA5}">
                      <a16:colId xmlns:a16="http://schemas.microsoft.com/office/drawing/2014/main" val="524217749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379857058"/>
                    </a:ext>
                  </a:extLst>
                </a:gridCol>
              </a:tblGrid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FFFF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Standing &amp; Permanent Select Committees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6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FFFF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Standing &amp; Permanent Select Committees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6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932569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FFFF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House of Representatives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6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FFFF"/>
                          </a:solidFill>
                          <a:effectLst>
                            <a:outerShdw blurRad="50800" dist="38100" dir="2700000" algn="tl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Senate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6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722163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Agriculture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Agriculture, Nutrition and Forestry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131249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Appropriations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Appropriations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794515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Armed Services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Armed Services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6207901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Budget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Budget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077914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Education and Labor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Health, Education, Labor and Pensions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045808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Energy and Commerce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Commerce, Science and Transportation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8066781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Ethics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Ethics (Select)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557379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Natural Resources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Energy and Natural Resources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60015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Financial Services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Finance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601606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Foreign Affairs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Foreign Relations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214236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Homeland Security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Homeland Security and Governmental Affairs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3840664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Intelligence (Select)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Intelligence (Select)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9129872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Judiciary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Judiciary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847589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Rules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Rules and Administration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452599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Small Business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Small Business and Entrepreneurship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8154917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Veterans’ Affairs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Veterans’ Affairs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4245894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Transportation and Infrastructure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Environment and Public Works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562420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Ways and Means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Banking, Housing and Urban Affairs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1324693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Oversight and Government Reform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Indian Affairs (select)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4802277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Science, Space and Technology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716358"/>
                  </a:ext>
                </a:extLst>
              </a:tr>
              <a:tr h="2658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House Administration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852" marR="61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39246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hart entitled &quot;Votes to Report 104th - 114th Congresses">
            <a:extLst>
              <a:ext uri="{FF2B5EF4-FFF2-40B4-BE49-F238E27FC236}">
                <a16:creationId xmlns:a16="http://schemas.microsoft.com/office/drawing/2014/main" id="{80CE982E-9257-4E8F-94F0-2DEE572A5E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9372600" cy="62234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8011E09-2CC6-40BC-A8CA-E72C8962D2B8}"/>
              </a:ext>
            </a:extLst>
          </p:cNvPr>
          <p:cNvSpPr txBox="1"/>
          <p:nvPr/>
        </p:nvSpPr>
        <p:spPr>
          <a:xfrm>
            <a:off x="9881507" y="1703522"/>
            <a:ext cx="2133600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3200" dirty="0"/>
              <a:t>Based on recorded votes for advancing bills out of Committee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815987-BEA6-43C1-81DE-D9E60EF7D435}"/>
              </a:ext>
            </a:extLst>
          </p:cNvPr>
          <p:cNvSpPr txBox="1"/>
          <p:nvPr/>
        </p:nvSpPr>
        <p:spPr>
          <a:xfrm>
            <a:off x="0" y="6324600"/>
            <a:ext cx="1219200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Source: </a:t>
            </a:r>
            <a:r>
              <a:rPr lang="en-US" dirty="0">
                <a:hlinkClick r:id="rId4"/>
              </a:rPr>
              <a:t>https://www.legbranch.org/2018-5-17-how-partisan-are-house-committees-and-does-it-matter-for-lawmaking/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458</Words>
  <Application>Microsoft Office PowerPoint</Application>
  <PresentationFormat>Widescreen</PresentationFormat>
  <Paragraphs>99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Office Theme</vt:lpstr>
      <vt:lpstr>Congressional Briefing on Leadership and Organization</vt:lpstr>
      <vt:lpstr>PowerPoint Presentation</vt:lpstr>
      <vt:lpstr>PowerPoint Presentation</vt:lpstr>
      <vt:lpstr>Leadership is diffuse in Congress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Congressional Briefing on the Budget Politics</dc:title>
  <dc:creator>Mark Harkins</dc:creator>
  <cp:lastModifiedBy>Scott McMahon</cp:lastModifiedBy>
  <cp:revision>45</cp:revision>
  <cp:lastPrinted>2021-03-20T19:56:19Z</cp:lastPrinted>
  <dcterms:created xsi:type="dcterms:W3CDTF">2020-03-09T18:52:31Z</dcterms:created>
  <dcterms:modified xsi:type="dcterms:W3CDTF">2021-03-21T12:42:14Z</dcterms:modified>
</cp:coreProperties>
</file>