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6.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2" r:id="rId4"/>
    <p:sldMasterId id="2147483692" r:id="rId5"/>
    <p:sldMasterId id="2147483688" r:id="rId6"/>
    <p:sldMasterId id="2147483690" r:id="rId7"/>
    <p:sldMasterId id="2147483694" r:id="rId8"/>
  </p:sldMasterIdLst>
  <p:notesMasterIdLst>
    <p:notesMasterId r:id="rId28"/>
  </p:notesMasterIdLst>
  <p:sldIdLst>
    <p:sldId id="593" r:id="rId9"/>
    <p:sldId id="604" r:id="rId10"/>
    <p:sldId id="391" r:id="rId11"/>
    <p:sldId id="404" r:id="rId12"/>
    <p:sldId id="602" r:id="rId13"/>
    <p:sldId id="392" r:id="rId14"/>
    <p:sldId id="610" r:id="rId15"/>
    <p:sldId id="394" r:id="rId16"/>
    <p:sldId id="613" r:id="rId17"/>
    <p:sldId id="609" r:id="rId18"/>
    <p:sldId id="607" r:id="rId19"/>
    <p:sldId id="417" r:id="rId20"/>
    <p:sldId id="601" r:id="rId21"/>
    <p:sldId id="614" r:id="rId22"/>
    <p:sldId id="611" r:id="rId23"/>
    <p:sldId id="608" r:id="rId24"/>
    <p:sldId id="315" r:id="rId25"/>
    <p:sldId id="286" r:id="rId26"/>
    <p:sldId id="600" r:id="rId27"/>
  </p:sldIdLst>
  <p:sldSz cx="9144000" cy="6858000" type="screen4x3"/>
  <p:notesSz cx="7010400" cy="92964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wn McKeown" initials="DM" lastIdx="6" clrIdx="0">
    <p:extLst>
      <p:ext uri="{19B8F6BF-5375-455C-9EA6-DF929625EA0E}">
        <p15:presenceInfo xmlns:p15="http://schemas.microsoft.com/office/powerpoint/2012/main" userId="49066532510bad63" providerId="Windows Live"/>
      </p:ext>
    </p:extLst>
  </p:cmAuthor>
  <p:cmAuthor id="2" name="Margaret Dymond" initials="MD" lastIdx="8" clrIdx="1">
    <p:extLst>
      <p:ext uri="{19B8F6BF-5375-455C-9EA6-DF929625EA0E}">
        <p15:presenceInfo xmlns:p15="http://schemas.microsoft.com/office/powerpoint/2012/main" userId="S-1-5-21-38857442-2693285798-3636612711-364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C13D"/>
    <a:srgbClr val="41BF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8FCF66-F680-44FF-9DF8-C8BDB0D62336}" v="30" dt="2023-04-10T03:51:58.5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0352" autoAdjust="0"/>
  </p:normalViewPr>
  <p:slideViewPr>
    <p:cSldViewPr snapToGrid="0">
      <p:cViewPr varScale="1">
        <p:scale>
          <a:sx n="75" d="100"/>
          <a:sy n="75" d="100"/>
        </p:scale>
        <p:origin x="1039"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 Katrina" userId="a66f0765-f329-437d-8d11-f2ff14f20412" providerId="ADAL" clId="{08EB40FE-49DB-4A68-9095-03FA80758346}"/>
    <pc:docChg chg="custSel addSld delSld modSld">
      <pc:chgData name="Ceci, Katrina" userId="a66f0765-f329-437d-8d11-f2ff14f20412" providerId="ADAL" clId="{08EB40FE-49DB-4A68-9095-03FA80758346}" dt="2022-10-19T16:28:46.424" v="60" actId="20577"/>
      <pc:docMkLst>
        <pc:docMk/>
      </pc:docMkLst>
      <pc:sldChg chg="modNotesTx">
        <pc:chgData name="Ceci, Katrina" userId="a66f0765-f329-437d-8d11-f2ff14f20412" providerId="ADAL" clId="{08EB40FE-49DB-4A68-9095-03FA80758346}" dt="2022-10-19T16:28:06.911" v="59" actId="20577"/>
        <pc:sldMkLst>
          <pc:docMk/>
          <pc:sldMk cId="4002807556" sldId="602"/>
        </pc:sldMkLst>
      </pc:sldChg>
      <pc:sldChg chg="del">
        <pc:chgData name="Ceci, Katrina" userId="a66f0765-f329-437d-8d11-f2ff14f20412" providerId="ADAL" clId="{08EB40FE-49DB-4A68-9095-03FA80758346}" dt="2022-10-19T14:46:43.228" v="4" actId="47"/>
        <pc:sldMkLst>
          <pc:docMk/>
          <pc:sldMk cId="2569266367" sldId="603"/>
        </pc:sldMkLst>
      </pc:sldChg>
      <pc:sldChg chg="modNotesTx">
        <pc:chgData name="Ceci, Katrina" userId="a66f0765-f329-437d-8d11-f2ff14f20412" providerId="ADAL" clId="{08EB40FE-49DB-4A68-9095-03FA80758346}" dt="2022-10-19T16:28:00.479" v="58" actId="20577"/>
        <pc:sldMkLst>
          <pc:docMk/>
          <pc:sldMk cId="1383105395" sldId="610"/>
        </pc:sldMkLst>
      </pc:sldChg>
      <pc:sldChg chg="modNotesTx">
        <pc:chgData name="Ceci, Katrina" userId="a66f0765-f329-437d-8d11-f2ff14f20412" providerId="ADAL" clId="{08EB40FE-49DB-4A68-9095-03FA80758346}" dt="2022-10-19T16:28:46.424" v="60" actId="20577"/>
        <pc:sldMkLst>
          <pc:docMk/>
          <pc:sldMk cId="3619983713" sldId="613"/>
        </pc:sldMkLst>
      </pc:sldChg>
      <pc:sldChg chg="addSp delSp modSp add mod delAnim modAnim">
        <pc:chgData name="Ceci, Katrina" userId="a66f0765-f329-437d-8d11-f2ff14f20412" providerId="ADAL" clId="{08EB40FE-49DB-4A68-9095-03FA80758346}" dt="2022-10-19T14:46:11.794" v="3"/>
        <pc:sldMkLst>
          <pc:docMk/>
          <pc:sldMk cId="1711170891" sldId="614"/>
        </pc:sldMkLst>
        <pc:spChg chg="del">
          <ac:chgData name="Ceci, Katrina" userId="a66f0765-f329-437d-8d11-f2ff14f20412" providerId="ADAL" clId="{08EB40FE-49DB-4A68-9095-03FA80758346}" dt="2022-10-19T14:44:30.167" v="2" actId="478"/>
          <ac:spMkLst>
            <pc:docMk/>
            <pc:sldMk cId="1711170891" sldId="614"/>
            <ac:spMk id="3" creationId="{A1795C5E-36E9-C302-6D92-94D3F95EE660}"/>
          </ac:spMkLst>
        </pc:spChg>
        <pc:picChg chg="add mod">
          <ac:chgData name="Ceci, Katrina" userId="a66f0765-f329-437d-8d11-f2ff14f20412" providerId="ADAL" clId="{08EB40FE-49DB-4A68-9095-03FA80758346}" dt="2022-10-19T14:46:11.794" v="3"/>
          <ac:picMkLst>
            <pc:docMk/>
            <pc:sldMk cId="1711170891" sldId="614"/>
            <ac:picMk id="2" creationId="{C9D74B8A-C7C2-AB15-44E2-66340FC01D47}"/>
          </ac:picMkLst>
        </pc:picChg>
        <pc:picChg chg="del">
          <ac:chgData name="Ceci, Katrina" userId="a66f0765-f329-437d-8d11-f2ff14f20412" providerId="ADAL" clId="{08EB40FE-49DB-4A68-9095-03FA80758346}" dt="2022-10-19T14:44:27.135" v="1" actId="478"/>
          <ac:picMkLst>
            <pc:docMk/>
            <pc:sldMk cId="1711170891" sldId="614"/>
            <ac:picMk id="4" creationId="{7294685B-BEA5-1DE1-1BFE-357321C637CD}"/>
          </ac:picMkLst>
        </pc:picChg>
      </pc:sldChg>
    </pc:docChg>
  </pc:docChgLst>
  <pc:docChgLst>
    <pc:chgData name="Zahn, Chris" userId="631ccf5a-b671-4a70-9f2f-e1caf707991e" providerId="ADAL" clId="{D1822682-E562-4D71-A30C-1C5E7A8335DB}"/>
    <pc:docChg chg="modSld">
      <pc:chgData name="Zahn, Chris" userId="631ccf5a-b671-4a70-9f2f-e1caf707991e" providerId="ADAL" clId="{D1822682-E562-4D71-A30C-1C5E7A8335DB}" dt="2022-08-15T19:47:25.335" v="6" actId="27107"/>
      <pc:docMkLst>
        <pc:docMk/>
      </pc:docMkLst>
      <pc:sldChg chg="modNotesTx">
        <pc:chgData name="Zahn, Chris" userId="631ccf5a-b671-4a70-9f2f-e1caf707991e" providerId="ADAL" clId="{D1822682-E562-4D71-A30C-1C5E7A8335DB}" dt="2022-08-15T19:47:25.335" v="6" actId="27107"/>
        <pc:sldMkLst>
          <pc:docMk/>
          <pc:sldMk cId="142146350" sldId="286"/>
        </pc:sldMkLst>
      </pc:sldChg>
      <pc:sldChg chg="modSp mod">
        <pc:chgData name="Zahn, Chris" userId="631ccf5a-b671-4a70-9f2f-e1caf707991e" providerId="ADAL" clId="{D1822682-E562-4D71-A30C-1C5E7A8335DB}" dt="2022-08-15T19:45:53.489" v="4" actId="20577"/>
        <pc:sldMkLst>
          <pc:docMk/>
          <pc:sldMk cId="1400785180" sldId="600"/>
        </pc:sldMkLst>
        <pc:spChg chg="mod">
          <ac:chgData name="Zahn, Chris" userId="631ccf5a-b671-4a70-9f2f-e1caf707991e" providerId="ADAL" clId="{D1822682-E562-4D71-A30C-1C5E7A8335DB}" dt="2022-08-15T19:45:53.489" v="4" actId="20577"/>
          <ac:spMkLst>
            <pc:docMk/>
            <pc:sldMk cId="1400785180" sldId="600"/>
            <ac:spMk id="2" creationId="{29680E68-6E36-9219-50F3-3A44D7E341E0}"/>
          </ac:spMkLst>
        </pc:spChg>
      </pc:sldChg>
      <pc:sldChg chg="modSp mod">
        <pc:chgData name="Zahn, Chris" userId="631ccf5a-b671-4a70-9f2f-e1caf707991e" providerId="ADAL" clId="{D1822682-E562-4D71-A30C-1C5E7A8335DB}" dt="2022-08-15T19:46:13.671" v="5" actId="20577"/>
        <pc:sldMkLst>
          <pc:docMk/>
          <pc:sldMk cId="2119094348" sldId="604"/>
        </pc:sldMkLst>
        <pc:spChg chg="mod">
          <ac:chgData name="Zahn, Chris" userId="631ccf5a-b671-4a70-9f2f-e1caf707991e" providerId="ADAL" clId="{D1822682-E562-4D71-A30C-1C5E7A8335DB}" dt="2022-08-15T19:46:13.671" v="5" actId="20577"/>
          <ac:spMkLst>
            <pc:docMk/>
            <pc:sldMk cId="2119094348" sldId="604"/>
            <ac:spMk id="2" creationId="{29680E68-6E36-9219-50F3-3A44D7E341E0}"/>
          </ac:spMkLst>
        </pc:spChg>
      </pc:sldChg>
      <pc:sldChg chg="modSp mod">
        <pc:chgData name="Zahn, Chris" userId="631ccf5a-b671-4a70-9f2f-e1caf707991e" providerId="ADAL" clId="{D1822682-E562-4D71-A30C-1C5E7A8335DB}" dt="2022-08-15T19:44:38.942" v="2" actId="1076"/>
        <pc:sldMkLst>
          <pc:docMk/>
          <pc:sldMk cId="3034002971" sldId="608"/>
        </pc:sldMkLst>
        <pc:picChg chg="mod">
          <ac:chgData name="Zahn, Chris" userId="631ccf5a-b671-4a70-9f2f-e1caf707991e" providerId="ADAL" clId="{D1822682-E562-4D71-A30C-1C5E7A8335DB}" dt="2022-08-15T19:44:38.942" v="2" actId="1076"/>
          <ac:picMkLst>
            <pc:docMk/>
            <pc:sldMk cId="3034002971" sldId="608"/>
            <ac:picMk id="6" creationId="{0C209B35-D409-42CC-6576-365AE1E63609}"/>
          </ac:picMkLst>
        </pc:picChg>
      </pc:sldChg>
      <pc:sldChg chg="modSp mod">
        <pc:chgData name="Zahn, Chris" userId="631ccf5a-b671-4a70-9f2f-e1caf707991e" providerId="ADAL" clId="{D1822682-E562-4D71-A30C-1C5E7A8335DB}" dt="2022-08-15T19:42:55.552" v="1" actId="120"/>
        <pc:sldMkLst>
          <pc:docMk/>
          <pc:sldMk cId="41925191" sldId="609"/>
        </pc:sldMkLst>
        <pc:spChg chg="mod">
          <ac:chgData name="Zahn, Chris" userId="631ccf5a-b671-4a70-9f2f-e1caf707991e" providerId="ADAL" clId="{D1822682-E562-4D71-A30C-1C5E7A8335DB}" dt="2022-08-15T19:42:55.552" v="1" actId="120"/>
          <ac:spMkLst>
            <pc:docMk/>
            <pc:sldMk cId="41925191" sldId="609"/>
            <ac:spMk id="2" creationId="{29680E68-6E36-9219-50F3-3A44D7E341E0}"/>
          </ac:spMkLst>
        </pc:spChg>
      </pc:sldChg>
    </pc:docChg>
  </pc:docChgLst>
  <pc:docChgLst>
    <pc:chgData name="Ceci, Katrina" userId="a66f0765-f329-437d-8d11-f2ff14f20412" providerId="ADAL" clId="{9DB65B0C-BFC4-4DB0-A3A0-30B93B819917}"/>
    <pc:docChg chg="custSel modSld sldOrd">
      <pc:chgData name="Ceci, Katrina" userId="a66f0765-f329-437d-8d11-f2ff14f20412" providerId="ADAL" clId="{9DB65B0C-BFC4-4DB0-A3A0-30B93B819917}" dt="2022-08-19T11:14:07.276" v="2319" actId="6549"/>
      <pc:docMkLst>
        <pc:docMk/>
      </pc:docMkLst>
      <pc:sldChg chg="modNotesTx">
        <pc:chgData name="Ceci, Katrina" userId="a66f0765-f329-437d-8d11-f2ff14f20412" providerId="ADAL" clId="{9DB65B0C-BFC4-4DB0-A3A0-30B93B819917}" dt="2022-08-12T11:10:40.692" v="1938" actId="6549"/>
        <pc:sldMkLst>
          <pc:docMk/>
          <pc:sldMk cId="142146350" sldId="286"/>
        </pc:sldMkLst>
      </pc:sldChg>
      <pc:sldChg chg="modNotesTx">
        <pc:chgData name="Ceci, Katrina" userId="a66f0765-f329-437d-8d11-f2ff14f20412" providerId="ADAL" clId="{9DB65B0C-BFC4-4DB0-A3A0-30B93B819917}" dt="2022-08-04T17:38:42.103" v="732" actId="20577"/>
        <pc:sldMkLst>
          <pc:docMk/>
          <pc:sldMk cId="177724262" sldId="391"/>
        </pc:sldMkLst>
      </pc:sldChg>
      <pc:sldChg chg="modAnim modNotesTx">
        <pc:chgData name="Ceci, Katrina" userId="a66f0765-f329-437d-8d11-f2ff14f20412" providerId="ADAL" clId="{9DB65B0C-BFC4-4DB0-A3A0-30B93B819917}" dt="2022-08-11T15:51:37.226" v="1509"/>
        <pc:sldMkLst>
          <pc:docMk/>
          <pc:sldMk cId="3098006901" sldId="392"/>
        </pc:sldMkLst>
      </pc:sldChg>
      <pc:sldChg chg="modNotesTx">
        <pc:chgData name="Ceci, Katrina" userId="a66f0765-f329-437d-8d11-f2ff14f20412" providerId="ADAL" clId="{9DB65B0C-BFC4-4DB0-A3A0-30B93B819917}" dt="2022-08-04T17:50:39.930" v="795" actId="20577"/>
        <pc:sldMkLst>
          <pc:docMk/>
          <pc:sldMk cId="1505248059" sldId="394"/>
        </pc:sldMkLst>
      </pc:sldChg>
      <pc:sldChg chg="modNotesTx">
        <pc:chgData name="Ceci, Katrina" userId="a66f0765-f329-437d-8d11-f2ff14f20412" providerId="ADAL" clId="{9DB65B0C-BFC4-4DB0-A3A0-30B93B819917}" dt="2022-07-29T14:38:43.656" v="636" actId="6549"/>
        <pc:sldMkLst>
          <pc:docMk/>
          <pc:sldMk cId="3092821024" sldId="593"/>
        </pc:sldMkLst>
      </pc:sldChg>
      <pc:sldChg chg="modNotesTx">
        <pc:chgData name="Ceci, Katrina" userId="a66f0765-f329-437d-8d11-f2ff14f20412" providerId="ADAL" clId="{9DB65B0C-BFC4-4DB0-A3A0-30B93B819917}" dt="2022-08-12T11:10:34.719" v="1937" actId="20577"/>
        <pc:sldMkLst>
          <pc:docMk/>
          <pc:sldMk cId="1400785180" sldId="600"/>
        </pc:sldMkLst>
      </pc:sldChg>
      <pc:sldChg chg="modNotesTx">
        <pc:chgData name="Ceci, Katrina" userId="a66f0765-f329-437d-8d11-f2ff14f20412" providerId="ADAL" clId="{9DB65B0C-BFC4-4DB0-A3A0-30B93B819917}" dt="2022-08-05T12:07:36.505" v="1259" actId="20577"/>
        <pc:sldMkLst>
          <pc:docMk/>
          <pc:sldMk cId="3778396992" sldId="601"/>
        </pc:sldMkLst>
      </pc:sldChg>
      <pc:sldChg chg="addSp delSp modSp mod ord modClrScheme chgLayout">
        <pc:chgData name="Ceci, Katrina" userId="a66f0765-f329-437d-8d11-f2ff14f20412" providerId="ADAL" clId="{9DB65B0C-BFC4-4DB0-A3A0-30B93B819917}" dt="2022-08-04T17:51:25.220" v="797" actId="1076"/>
        <pc:sldMkLst>
          <pc:docMk/>
          <pc:sldMk cId="2569266367" sldId="603"/>
        </pc:sldMkLst>
        <pc:spChg chg="del mod ord">
          <ac:chgData name="Ceci, Katrina" userId="a66f0765-f329-437d-8d11-f2ff14f20412" providerId="ADAL" clId="{9DB65B0C-BFC4-4DB0-A3A0-30B93B819917}" dt="2022-08-04T17:51:18.943" v="796" actId="700"/>
          <ac:spMkLst>
            <pc:docMk/>
            <pc:sldMk cId="2569266367" sldId="603"/>
            <ac:spMk id="2" creationId="{2949C8D4-8CBB-D882-9721-1AAF9329713B}"/>
          </ac:spMkLst>
        </pc:spChg>
        <pc:spChg chg="add mod ord">
          <ac:chgData name="Ceci, Katrina" userId="a66f0765-f329-437d-8d11-f2ff14f20412" providerId="ADAL" clId="{9DB65B0C-BFC4-4DB0-A3A0-30B93B819917}" dt="2022-08-04T17:51:18.943" v="796" actId="700"/>
          <ac:spMkLst>
            <pc:docMk/>
            <pc:sldMk cId="2569266367" sldId="603"/>
            <ac:spMk id="3" creationId="{A1795C5E-36E9-C302-6D92-94D3F95EE660}"/>
          </ac:spMkLst>
        </pc:spChg>
        <pc:picChg chg="mod ord">
          <ac:chgData name="Ceci, Katrina" userId="a66f0765-f329-437d-8d11-f2ff14f20412" providerId="ADAL" clId="{9DB65B0C-BFC4-4DB0-A3A0-30B93B819917}" dt="2022-08-04T17:51:25.220" v="797" actId="1076"/>
          <ac:picMkLst>
            <pc:docMk/>
            <pc:sldMk cId="2569266367" sldId="603"/>
            <ac:picMk id="4" creationId="{7294685B-BEA5-1DE1-1BFE-357321C637CD}"/>
          </ac:picMkLst>
        </pc:picChg>
      </pc:sldChg>
      <pc:sldChg chg="modNotesTx">
        <pc:chgData name="Ceci, Katrina" userId="a66f0765-f329-437d-8d11-f2ff14f20412" providerId="ADAL" clId="{9DB65B0C-BFC4-4DB0-A3A0-30B93B819917}" dt="2022-08-11T15:15:22.005" v="1377" actId="20577"/>
        <pc:sldMkLst>
          <pc:docMk/>
          <pc:sldMk cId="2119094348" sldId="604"/>
        </pc:sldMkLst>
      </pc:sldChg>
      <pc:sldChg chg="addSp modSp mod modNotesTx">
        <pc:chgData name="Ceci, Katrina" userId="a66f0765-f329-437d-8d11-f2ff14f20412" providerId="ADAL" clId="{9DB65B0C-BFC4-4DB0-A3A0-30B93B819917}" dt="2022-08-19T11:14:07.276" v="2319" actId="6549"/>
        <pc:sldMkLst>
          <pc:docMk/>
          <pc:sldMk cId="3457065587" sldId="607"/>
        </pc:sldMkLst>
        <pc:spChg chg="mod">
          <ac:chgData name="Ceci, Katrina" userId="a66f0765-f329-437d-8d11-f2ff14f20412" providerId="ADAL" clId="{9DB65B0C-BFC4-4DB0-A3A0-30B93B819917}" dt="2022-08-11T15:28:31.851" v="1508" actId="313"/>
          <ac:spMkLst>
            <pc:docMk/>
            <pc:sldMk cId="3457065587" sldId="607"/>
            <ac:spMk id="3" creationId="{B251963F-3822-6138-2E23-9DC31CD9F312}"/>
          </ac:spMkLst>
        </pc:spChg>
        <pc:spChg chg="add mod">
          <ac:chgData name="Ceci, Katrina" userId="a66f0765-f329-437d-8d11-f2ff14f20412" providerId="ADAL" clId="{9DB65B0C-BFC4-4DB0-A3A0-30B93B819917}" dt="2022-08-19T11:14:07.276" v="2319" actId="6549"/>
          <ac:spMkLst>
            <pc:docMk/>
            <pc:sldMk cId="3457065587" sldId="607"/>
            <ac:spMk id="5" creationId="{6AE9BEB6-C734-A902-4EB0-9B83E72F8FC9}"/>
          </ac:spMkLst>
        </pc:spChg>
      </pc:sldChg>
      <pc:sldChg chg="modNotesTx">
        <pc:chgData name="Ceci, Katrina" userId="a66f0765-f329-437d-8d11-f2ff14f20412" providerId="ADAL" clId="{9DB65B0C-BFC4-4DB0-A3A0-30B93B819917}" dt="2022-08-04T18:12:51.756" v="953" actId="20577"/>
        <pc:sldMkLst>
          <pc:docMk/>
          <pc:sldMk cId="3034002971" sldId="608"/>
        </pc:sldMkLst>
      </pc:sldChg>
      <pc:sldChg chg="modNotesTx">
        <pc:chgData name="Ceci, Katrina" userId="a66f0765-f329-437d-8d11-f2ff14f20412" providerId="ADAL" clId="{9DB65B0C-BFC4-4DB0-A3A0-30B93B819917}" dt="2022-08-11T15:27:10.645" v="1471" actId="20577"/>
        <pc:sldMkLst>
          <pc:docMk/>
          <pc:sldMk cId="41925191" sldId="609"/>
        </pc:sldMkLst>
      </pc:sldChg>
      <pc:sldChg chg="modSp mod">
        <pc:chgData name="Ceci, Katrina" userId="a66f0765-f329-437d-8d11-f2ff14f20412" providerId="ADAL" clId="{9DB65B0C-BFC4-4DB0-A3A0-30B93B819917}" dt="2022-08-04T13:08:39.558" v="643" actId="6549"/>
        <pc:sldMkLst>
          <pc:docMk/>
          <pc:sldMk cId="1383105395" sldId="610"/>
        </pc:sldMkLst>
        <pc:spChg chg="mod">
          <ac:chgData name="Ceci, Katrina" userId="a66f0765-f329-437d-8d11-f2ff14f20412" providerId="ADAL" clId="{9DB65B0C-BFC4-4DB0-A3A0-30B93B819917}" dt="2022-08-04T13:08:39.558" v="643" actId="6549"/>
          <ac:spMkLst>
            <pc:docMk/>
            <pc:sldMk cId="1383105395" sldId="610"/>
            <ac:spMk id="3" creationId="{BDC6841A-91CB-3553-1393-4ACA534AF4DC}"/>
          </ac:spMkLst>
        </pc:spChg>
      </pc:sldChg>
      <pc:sldChg chg="ord">
        <pc:chgData name="Ceci, Katrina" userId="a66f0765-f329-437d-8d11-f2ff14f20412" providerId="ADAL" clId="{9DB65B0C-BFC4-4DB0-A3A0-30B93B819917}" dt="2022-08-04T13:09:41.800" v="647"/>
        <pc:sldMkLst>
          <pc:docMk/>
          <pc:sldMk cId="1616723530" sldId="611"/>
        </pc:sldMkLst>
      </pc:sldChg>
    </pc:docChg>
  </pc:docChgLst>
  <pc:docChgLst>
    <pc:chgData name="Eric Christensen" userId="75c5ccd8-ed03-4d0e-b9de-8a4f5a41cfbd" providerId="ADAL" clId="{CC8FCF66-F680-44FF-9DF8-C8BDB0D62336}"/>
    <pc:docChg chg="custSel modSld">
      <pc:chgData name="Eric Christensen" userId="75c5ccd8-ed03-4d0e-b9de-8a4f5a41cfbd" providerId="ADAL" clId="{CC8FCF66-F680-44FF-9DF8-C8BDB0D62336}" dt="2023-04-10T03:51:58.511" v="42"/>
      <pc:docMkLst>
        <pc:docMk/>
      </pc:docMkLst>
      <pc:sldChg chg="addSp modSp mod modAnim">
        <pc:chgData name="Eric Christensen" userId="75c5ccd8-ed03-4d0e-b9de-8a4f5a41cfbd" providerId="ADAL" clId="{CC8FCF66-F680-44FF-9DF8-C8BDB0D62336}" dt="2023-04-10T03:51:58.511" v="42"/>
        <pc:sldMkLst>
          <pc:docMk/>
          <pc:sldMk cId="3457065587" sldId="607"/>
        </pc:sldMkLst>
        <pc:spChg chg="mod">
          <ac:chgData name="Eric Christensen" userId="75c5ccd8-ed03-4d0e-b9de-8a4f5a41cfbd" providerId="ADAL" clId="{CC8FCF66-F680-44FF-9DF8-C8BDB0D62336}" dt="2023-04-10T03:41:59.266" v="10" actId="1076"/>
          <ac:spMkLst>
            <pc:docMk/>
            <pc:sldMk cId="3457065587" sldId="607"/>
            <ac:spMk id="3" creationId="{B251963F-3822-6138-2E23-9DC31CD9F312}"/>
          </ac:spMkLst>
        </pc:spChg>
        <pc:spChg chg="mod">
          <ac:chgData name="Eric Christensen" userId="75c5ccd8-ed03-4d0e-b9de-8a4f5a41cfbd" providerId="ADAL" clId="{CC8FCF66-F680-44FF-9DF8-C8BDB0D62336}" dt="2023-04-10T03:42:07.535" v="11" actId="1076"/>
          <ac:spMkLst>
            <pc:docMk/>
            <pc:sldMk cId="3457065587" sldId="607"/>
            <ac:spMk id="4" creationId="{9A97B88E-3620-2B00-DD33-AB33F4BF54B3}"/>
          </ac:spMkLst>
        </pc:spChg>
        <pc:spChg chg="add mod">
          <ac:chgData name="Eric Christensen" userId="75c5ccd8-ed03-4d0e-b9de-8a4f5a41cfbd" providerId="ADAL" clId="{CC8FCF66-F680-44FF-9DF8-C8BDB0D62336}" dt="2023-04-10T03:40:51.260" v="4" actId="1076"/>
          <ac:spMkLst>
            <pc:docMk/>
            <pc:sldMk cId="3457065587" sldId="607"/>
            <ac:spMk id="6" creationId="{18AF6EBC-7F53-716E-3C4C-3130C9D971A5}"/>
          </ac:spMkLst>
        </pc:spChg>
        <pc:spChg chg="add mod">
          <ac:chgData name="Eric Christensen" userId="75c5ccd8-ed03-4d0e-b9de-8a4f5a41cfbd" providerId="ADAL" clId="{CC8FCF66-F680-44FF-9DF8-C8BDB0D62336}" dt="2023-04-10T03:42:24.770" v="13" actId="1076"/>
          <ac:spMkLst>
            <pc:docMk/>
            <pc:sldMk cId="3457065587" sldId="607"/>
            <ac:spMk id="7" creationId="{7AF4D806-556C-B750-CABD-BAB4289F801F}"/>
          </ac:spMkLst>
        </pc:spChg>
        <pc:spChg chg="add mod ord">
          <ac:chgData name="Eric Christensen" userId="75c5ccd8-ed03-4d0e-b9de-8a4f5a41cfbd" providerId="ADAL" clId="{CC8FCF66-F680-44FF-9DF8-C8BDB0D62336}" dt="2023-04-10T03:46:25.324" v="35" actId="167"/>
          <ac:spMkLst>
            <pc:docMk/>
            <pc:sldMk cId="3457065587" sldId="607"/>
            <ac:spMk id="8" creationId="{0AA4A13C-FE0C-FAB4-68E3-18E2BB8726A8}"/>
          </ac:spMkLst>
        </pc:spChg>
      </pc:sldChg>
      <pc:sldChg chg="delSp mod delAnim">
        <pc:chgData name="Eric Christensen" userId="75c5ccd8-ed03-4d0e-b9de-8a4f5a41cfbd" providerId="ADAL" clId="{CC8FCF66-F680-44FF-9DF8-C8BDB0D62336}" dt="2023-04-10T03:41:10.951" v="7" actId="21"/>
        <pc:sldMkLst>
          <pc:docMk/>
          <pc:sldMk cId="41925191" sldId="609"/>
        </pc:sldMkLst>
        <pc:spChg chg="del">
          <ac:chgData name="Eric Christensen" userId="75c5ccd8-ed03-4d0e-b9de-8a4f5a41cfbd" providerId="ADAL" clId="{CC8FCF66-F680-44FF-9DF8-C8BDB0D62336}" dt="2023-04-10T03:40:20.634" v="0" actId="21"/>
          <ac:spMkLst>
            <pc:docMk/>
            <pc:sldMk cId="41925191" sldId="609"/>
            <ac:spMk id="3" creationId="{2A268C47-D90E-55EF-13D7-030BBABDAB8B}"/>
          </ac:spMkLst>
        </pc:spChg>
        <pc:spChg chg="del">
          <ac:chgData name="Eric Christensen" userId="75c5ccd8-ed03-4d0e-b9de-8a4f5a41cfbd" providerId="ADAL" clId="{CC8FCF66-F680-44FF-9DF8-C8BDB0D62336}" dt="2023-04-10T03:40:57.918" v="5" actId="21"/>
          <ac:spMkLst>
            <pc:docMk/>
            <pc:sldMk cId="41925191" sldId="609"/>
            <ac:spMk id="4" creationId="{FB28095B-CEFF-1C9A-3B88-4CC39B2F963A}"/>
          </ac:spMkLst>
        </pc:spChg>
        <pc:spChg chg="del">
          <ac:chgData name="Eric Christensen" userId="75c5ccd8-ed03-4d0e-b9de-8a4f5a41cfbd" providerId="ADAL" clId="{CC8FCF66-F680-44FF-9DF8-C8BDB0D62336}" dt="2023-04-10T03:41:10.951" v="7" actId="21"/>
          <ac:spMkLst>
            <pc:docMk/>
            <pc:sldMk cId="41925191" sldId="609"/>
            <ac:spMk id="5" creationId="{5BE919DA-BD25-B547-664D-75DA88C39E6D}"/>
          </ac:spMkLst>
        </pc:spChg>
      </pc:sldChg>
    </pc:docChg>
  </pc:docChgLst>
  <pc:docChgLst>
    <pc:chgData name="Ceci, Katrina" userId="a66f0765-f329-437d-8d11-f2ff14f20412" providerId="ADAL" clId="{FD593963-B3AA-40B2-ACE5-1F6753DBE7BB}"/>
    <pc:docChg chg="modSld">
      <pc:chgData name="Ceci, Katrina" userId="a66f0765-f329-437d-8d11-f2ff14f20412" providerId="ADAL" clId="{FD593963-B3AA-40B2-ACE5-1F6753DBE7BB}" dt="2022-09-27T18:26:34.340" v="1" actId="20577"/>
      <pc:docMkLst>
        <pc:docMk/>
      </pc:docMkLst>
      <pc:sldChg chg="modNotesTx">
        <pc:chgData name="Ceci, Katrina" userId="a66f0765-f329-437d-8d11-f2ff14f20412" providerId="ADAL" clId="{FD593963-B3AA-40B2-ACE5-1F6753DBE7BB}" dt="2022-09-27T18:26:34.340" v="1" actId="20577"/>
        <pc:sldMkLst>
          <pc:docMk/>
          <pc:sldMk cId="3778396992" sldId="601"/>
        </pc:sldMkLst>
      </pc:sldChg>
    </pc:docChg>
  </pc:docChgLst>
  <pc:docChgLst>
    <pc:chgData name="Eric Christensen" userId="75c5ccd8-ed03-4d0e-b9de-8a4f5a41cfbd" providerId="ADAL" clId="{A530489D-7831-41C3-9142-1A8A25108B6F}"/>
    <pc:docChg chg="modSld">
      <pc:chgData name="Eric Christensen" userId="75c5ccd8-ed03-4d0e-b9de-8a4f5a41cfbd" providerId="ADAL" clId="{A530489D-7831-41C3-9142-1A8A25108B6F}" dt="2023-04-04T21:07:03.723" v="190"/>
      <pc:docMkLst>
        <pc:docMk/>
      </pc:docMkLst>
      <pc:sldChg chg="addSp modSp mod setBg modAnim">
        <pc:chgData name="Eric Christensen" userId="75c5ccd8-ed03-4d0e-b9de-8a4f5a41cfbd" providerId="ADAL" clId="{A530489D-7831-41C3-9142-1A8A25108B6F}" dt="2023-04-04T20:58:15.795" v="95"/>
        <pc:sldMkLst>
          <pc:docMk/>
          <pc:sldMk cId="2119094348" sldId="604"/>
        </pc:sldMkLst>
        <pc:spChg chg="add mod">
          <ac:chgData name="Eric Christensen" userId="75c5ccd8-ed03-4d0e-b9de-8a4f5a41cfbd" providerId="ADAL" clId="{A530489D-7831-41C3-9142-1A8A25108B6F}" dt="2023-04-04T20:54:41.524" v="19" actId="207"/>
          <ac:spMkLst>
            <pc:docMk/>
            <pc:sldMk cId="2119094348" sldId="604"/>
            <ac:spMk id="3" creationId="{652D1885-6711-749D-D7D1-67B1A34A07BF}"/>
          </ac:spMkLst>
        </pc:spChg>
        <pc:spChg chg="add mod">
          <ac:chgData name="Eric Christensen" userId="75c5ccd8-ed03-4d0e-b9de-8a4f5a41cfbd" providerId="ADAL" clId="{A530489D-7831-41C3-9142-1A8A25108B6F}" dt="2023-04-04T20:57:56.605" v="91" actId="1076"/>
          <ac:spMkLst>
            <pc:docMk/>
            <pc:sldMk cId="2119094348" sldId="604"/>
            <ac:spMk id="4" creationId="{B72F7455-DE07-A824-CEBE-9D3FD2C370DA}"/>
          </ac:spMkLst>
        </pc:spChg>
        <pc:spChg chg="add mod ord">
          <ac:chgData name="Eric Christensen" userId="75c5ccd8-ed03-4d0e-b9de-8a4f5a41cfbd" providerId="ADAL" clId="{A530489D-7831-41C3-9142-1A8A25108B6F}" dt="2023-04-04T20:57:10.224" v="88" actId="167"/>
          <ac:spMkLst>
            <pc:docMk/>
            <pc:sldMk cId="2119094348" sldId="604"/>
            <ac:spMk id="5" creationId="{A7B9DF08-4E52-9195-AF57-26986F1DD36A}"/>
          </ac:spMkLst>
        </pc:spChg>
        <pc:picChg chg="mod">
          <ac:chgData name="Eric Christensen" userId="75c5ccd8-ed03-4d0e-b9de-8a4f5a41cfbd" providerId="ADAL" clId="{A530489D-7831-41C3-9142-1A8A25108B6F}" dt="2023-04-04T20:54:09.020" v="2" actId="14100"/>
          <ac:picMkLst>
            <pc:docMk/>
            <pc:sldMk cId="2119094348" sldId="604"/>
            <ac:picMk id="6" creationId="{CC4337B1-78FA-F42E-5196-CADA80A4390D}"/>
          </ac:picMkLst>
        </pc:picChg>
      </pc:sldChg>
      <pc:sldChg chg="addSp modSp mod setBg modAnim modNotesTx">
        <pc:chgData name="Eric Christensen" userId="75c5ccd8-ed03-4d0e-b9de-8a4f5a41cfbd" providerId="ADAL" clId="{A530489D-7831-41C3-9142-1A8A25108B6F}" dt="2023-04-04T21:07:03.723" v="190"/>
        <pc:sldMkLst>
          <pc:docMk/>
          <pc:sldMk cId="41925191" sldId="609"/>
        </pc:sldMkLst>
        <pc:spChg chg="add mod">
          <ac:chgData name="Eric Christensen" userId="75c5ccd8-ed03-4d0e-b9de-8a4f5a41cfbd" providerId="ADAL" clId="{A530489D-7831-41C3-9142-1A8A25108B6F}" dt="2023-04-04T21:03:38.365" v="115" actId="207"/>
          <ac:spMkLst>
            <pc:docMk/>
            <pc:sldMk cId="41925191" sldId="609"/>
            <ac:spMk id="3" creationId="{2A268C47-D90E-55EF-13D7-030BBABDAB8B}"/>
          </ac:spMkLst>
        </pc:spChg>
        <pc:spChg chg="add mod">
          <ac:chgData name="Eric Christensen" userId="75c5ccd8-ed03-4d0e-b9de-8a4f5a41cfbd" providerId="ADAL" clId="{A530489D-7831-41C3-9142-1A8A25108B6F}" dt="2023-04-04T21:06:26.490" v="186" actId="1076"/>
          <ac:spMkLst>
            <pc:docMk/>
            <pc:sldMk cId="41925191" sldId="609"/>
            <ac:spMk id="4" creationId="{FB28095B-CEFF-1C9A-3B88-4CC39B2F963A}"/>
          </ac:spMkLst>
        </pc:spChg>
        <pc:spChg chg="add mod ord">
          <ac:chgData name="Eric Christensen" userId="75c5ccd8-ed03-4d0e-b9de-8a4f5a41cfbd" providerId="ADAL" clId="{A530489D-7831-41C3-9142-1A8A25108B6F}" dt="2023-04-04T21:06:18.500" v="185" actId="167"/>
          <ac:spMkLst>
            <pc:docMk/>
            <pc:sldMk cId="41925191" sldId="609"/>
            <ac:spMk id="5" creationId="{5BE919DA-BD25-B547-664D-75DA88C39E6D}"/>
          </ac:spMkLst>
        </pc:spChg>
        <pc:picChg chg="mod">
          <ac:chgData name="Eric Christensen" userId="75c5ccd8-ed03-4d0e-b9de-8a4f5a41cfbd" providerId="ADAL" clId="{A530489D-7831-41C3-9142-1A8A25108B6F}" dt="2023-04-04T21:03:00.809" v="99" actId="1076"/>
          <ac:picMkLst>
            <pc:docMk/>
            <pc:sldMk cId="41925191" sldId="609"/>
            <ac:picMk id="6" creationId="{CC4337B1-78FA-F42E-5196-CADA80A4390D}"/>
          </ac:picMkLst>
        </pc:picChg>
      </pc:sldChg>
    </pc:docChg>
  </pc:docChgLst>
  <pc:docChgLst>
    <pc:chgData name="Ceci, Katrina" userId="a66f0765-f329-437d-8d11-f2ff14f20412" providerId="ADAL" clId="{D4992B57-23D9-644B-8B0B-9802079D7045}"/>
    <pc:docChg chg="custSel modSld">
      <pc:chgData name="Ceci, Katrina" userId="a66f0765-f329-437d-8d11-f2ff14f20412" providerId="ADAL" clId="{D4992B57-23D9-644B-8B0B-9802079D7045}" dt="2022-10-15T17:43:54.004" v="58" actId="20577"/>
      <pc:docMkLst>
        <pc:docMk/>
      </pc:docMkLst>
      <pc:sldChg chg="modNotesTx">
        <pc:chgData name="Ceci, Katrina" userId="a66f0765-f329-437d-8d11-f2ff14f20412" providerId="ADAL" clId="{D4992B57-23D9-644B-8B0B-9802079D7045}" dt="2022-10-15T17:43:54.004" v="58" actId="20577"/>
        <pc:sldMkLst>
          <pc:docMk/>
          <pc:sldMk cId="142146350" sldId="286"/>
        </pc:sldMkLst>
      </pc:sldChg>
      <pc:sldChg chg="delSp mod">
        <pc:chgData name="Ceci, Katrina" userId="a66f0765-f329-437d-8d11-f2ff14f20412" providerId="ADAL" clId="{D4992B57-23D9-644B-8B0B-9802079D7045}" dt="2022-10-15T15:21:53.741" v="34" actId="478"/>
        <pc:sldMkLst>
          <pc:docMk/>
          <pc:sldMk cId="3098006901" sldId="392"/>
        </pc:sldMkLst>
        <pc:picChg chg="del">
          <ac:chgData name="Ceci, Katrina" userId="a66f0765-f329-437d-8d11-f2ff14f20412" providerId="ADAL" clId="{D4992B57-23D9-644B-8B0B-9802079D7045}" dt="2022-10-15T15:21:53.741" v="34" actId="478"/>
          <ac:picMkLst>
            <pc:docMk/>
            <pc:sldMk cId="3098006901" sldId="392"/>
            <ac:picMk id="7" creationId="{C1041F6C-832F-7098-4D3F-CDC9BC5EBF85}"/>
          </ac:picMkLst>
        </pc:picChg>
      </pc:sldChg>
      <pc:sldChg chg="modNotesTx">
        <pc:chgData name="Ceci, Katrina" userId="a66f0765-f329-437d-8d11-f2ff14f20412" providerId="ADAL" clId="{D4992B57-23D9-644B-8B0B-9802079D7045}" dt="2022-10-15T17:36:49.653" v="42" actId="20577"/>
        <pc:sldMkLst>
          <pc:docMk/>
          <pc:sldMk cId="1505248059" sldId="394"/>
        </pc:sldMkLst>
      </pc:sldChg>
      <pc:sldChg chg="delSp mod">
        <pc:chgData name="Ceci, Katrina" userId="a66f0765-f329-437d-8d11-f2ff14f20412" providerId="ADAL" clId="{D4992B57-23D9-644B-8B0B-9802079D7045}" dt="2022-10-15T15:22:00.725" v="35" actId="478"/>
        <pc:sldMkLst>
          <pc:docMk/>
          <pc:sldMk cId="2724210198" sldId="417"/>
        </pc:sldMkLst>
        <pc:picChg chg="del">
          <ac:chgData name="Ceci, Katrina" userId="a66f0765-f329-437d-8d11-f2ff14f20412" providerId="ADAL" clId="{D4992B57-23D9-644B-8B0B-9802079D7045}" dt="2022-10-15T15:22:00.725" v="35" actId="478"/>
          <ac:picMkLst>
            <pc:docMk/>
            <pc:sldMk cId="2724210198" sldId="417"/>
            <ac:picMk id="6" creationId="{CA76DA1C-A664-E520-53A9-F1CDD792CA9C}"/>
          </ac:picMkLst>
        </pc:picChg>
      </pc:sldChg>
      <pc:sldChg chg="modNotesTx">
        <pc:chgData name="Ceci, Katrina" userId="a66f0765-f329-437d-8d11-f2ff14f20412" providerId="ADAL" clId="{D4992B57-23D9-644B-8B0B-9802079D7045}" dt="2022-10-15T15:20:47.542" v="10"/>
        <pc:sldMkLst>
          <pc:docMk/>
          <pc:sldMk cId="3092821024" sldId="593"/>
        </pc:sldMkLst>
      </pc:sldChg>
      <pc:sldChg chg="delSp mod">
        <pc:chgData name="Ceci, Katrina" userId="a66f0765-f329-437d-8d11-f2ff14f20412" providerId="ADAL" clId="{D4992B57-23D9-644B-8B0B-9802079D7045}" dt="2022-10-15T15:22:05.004" v="36" actId="478"/>
        <pc:sldMkLst>
          <pc:docMk/>
          <pc:sldMk cId="3778396992" sldId="601"/>
        </pc:sldMkLst>
        <pc:picChg chg="del">
          <ac:chgData name="Ceci, Katrina" userId="a66f0765-f329-437d-8d11-f2ff14f20412" providerId="ADAL" clId="{D4992B57-23D9-644B-8B0B-9802079D7045}" dt="2022-10-15T15:22:05.004" v="36" actId="478"/>
          <ac:picMkLst>
            <pc:docMk/>
            <pc:sldMk cId="3778396992" sldId="601"/>
            <ac:picMk id="8" creationId="{DE4DA1EA-65CF-8C88-93EB-01CD3BAED562}"/>
          </ac:picMkLst>
        </pc:picChg>
      </pc:sldChg>
      <pc:sldChg chg="modNotesTx">
        <pc:chgData name="Ceci, Katrina" userId="a66f0765-f329-437d-8d11-f2ff14f20412" providerId="ADAL" clId="{D4992B57-23D9-644B-8B0B-9802079D7045}" dt="2022-10-15T15:21:43.013" v="33" actId="20577"/>
        <pc:sldMkLst>
          <pc:docMk/>
          <pc:sldMk cId="2119094348" sldId="604"/>
        </pc:sldMkLst>
      </pc:sldChg>
      <pc:sldChg chg="delSp mod modNotesTx">
        <pc:chgData name="Ceci, Katrina" userId="a66f0765-f329-437d-8d11-f2ff14f20412" providerId="ADAL" clId="{D4992B57-23D9-644B-8B0B-9802079D7045}" dt="2022-10-15T17:43:24.540" v="56" actId="20577"/>
        <pc:sldMkLst>
          <pc:docMk/>
          <pc:sldMk cId="3034002971" sldId="608"/>
        </pc:sldMkLst>
        <pc:picChg chg="del">
          <ac:chgData name="Ceci, Katrina" userId="a66f0765-f329-437d-8d11-f2ff14f20412" providerId="ADAL" clId="{D4992B57-23D9-644B-8B0B-9802079D7045}" dt="2022-10-15T15:22:10.076" v="37" actId="478"/>
          <ac:picMkLst>
            <pc:docMk/>
            <pc:sldMk cId="3034002971" sldId="608"/>
            <ac:picMk id="6" creationId="{0C209B35-D409-42CC-6576-365AE1E63609}"/>
          </ac:picMkLst>
        </pc:picChg>
        <pc:picChg chg="del">
          <ac:chgData name="Ceci, Katrina" userId="a66f0765-f329-437d-8d11-f2ff14f20412" providerId="ADAL" clId="{D4992B57-23D9-644B-8B0B-9802079D7045}" dt="2022-10-15T15:22:11.018" v="38" actId="478"/>
          <ac:picMkLst>
            <pc:docMk/>
            <pc:sldMk cId="3034002971" sldId="608"/>
            <ac:picMk id="10" creationId="{598BE64D-3D31-3272-D906-FED94D40D73E}"/>
          </ac:picMkLst>
        </pc:picChg>
      </pc:sldChg>
      <pc:sldChg chg="modNotesTx">
        <pc:chgData name="Ceci, Katrina" userId="a66f0765-f329-437d-8d11-f2ff14f20412" providerId="ADAL" clId="{D4992B57-23D9-644B-8B0B-9802079D7045}" dt="2022-10-15T17:37:51.544" v="46" actId="20577"/>
        <pc:sldMkLst>
          <pc:docMk/>
          <pc:sldMk cId="3619983713" sldId="6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1FA6452-B27C-5844-B409-124A1D9DA3B5}" type="datetimeFigureOut">
              <a:rPr lang="en-US" smtClean="0"/>
              <a:t>4/9/2023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E8965D7-FFF8-2B41-80B4-167F87978D24}" type="slidenum">
              <a:rPr lang="en-US" smtClean="0"/>
              <a:t>‹#›</a:t>
            </a:fld>
            <a:endParaRPr lang="en-US"/>
          </a:p>
        </p:txBody>
      </p:sp>
    </p:spTree>
    <p:extLst>
      <p:ext uri="{BB962C8B-B14F-4D97-AF65-F5344CB8AC3E}">
        <p14:creationId xmlns:p14="http://schemas.microsoft.com/office/powerpoint/2010/main" val="2950271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BOLD FONT</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information or questions for instructors to read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Regular font – potential learner responses, not all inclusive, encourage participation by accepting a variety of responses and provide gentle redirection for incorrect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Italic font – animations, activity instructions, or instructor information, not intended to be read to the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effectLst/>
              <a:latin typeface="+mn-lt"/>
              <a:ea typeface="+mn-ea"/>
              <a:cs typeface="+mn-cs"/>
            </a:endParaRPr>
          </a:p>
          <a:p>
            <a:pPr defTabSz="931774">
              <a:defRPr/>
            </a:pPr>
            <a:r>
              <a:rPr lang="en-US" b="1" dirty="0"/>
              <a:t>The Child with Vomiting starts on page 157 of your provider manual. The Child with Abdominal Pain starts of page 173 of your provider manual.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Objectives </a:t>
            </a:r>
          </a:p>
          <a:p>
            <a:r>
              <a:rPr lang="en-US" b="0" i="1" dirty="0"/>
              <a:t>Discuss pediatric conditions that may present with vomiting or abdominal pain.</a:t>
            </a:r>
          </a:p>
          <a:p>
            <a:r>
              <a:rPr lang="en-US" b="0" i="1" dirty="0"/>
              <a:t>Anticipate interventions for dehydration and hypoglycemia.</a:t>
            </a:r>
          </a:p>
          <a:p>
            <a:r>
              <a:rPr lang="en-US" b="0" i="1" dirty="0"/>
              <a:t>Describe the management of children who have ingested button batteries or magnets. </a:t>
            </a:r>
          </a:p>
          <a:p>
            <a:endParaRPr lang="en-US" b="0" i="1" dirty="0"/>
          </a:p>
          <a:p>
            <a:endParaRPr lang="en-US" b="1" dirty="0"/>
          </a:p>
        </p:txBody>
      </p:sp>
      <p:sp>
        <p:nvSpPr>
          <p:cNvPr id="4" name="Slide Number Placeholder 3"/>
          <p:cNvSpPr>
            <a:spLocks noGrp="1"/>
          </p:cNvSpPr>
          <p:nvPr>
            <p:ph type="sldNum" sz="quarter" idx="5"/>
          </p:nvPr>
        </p:nvSpPr>
        <p:spPr/>
        <p:txBody>
          <a:bodyPr/>
          <a:lstStyle/>
          <a:p>
            <a:pPr defTabSz="931774">
              <a:defRPr/>
            </a:pPr>
            <a:fld id="{5E8965D7-FFF8-2B41-80B4-167F87978D24}"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325530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In groups of no more than 4 students, use a blank piece of paper, whiteboard, or large sticky note to record answers.</a:t>
            </a:r>
            <a:endParaRPr lang="en-US" i="1" dirty="0"/>
          </a:p>
          <a:p>
            <a:r>
              <a:rPr lang="en-US" b="1" dirty="0"/>
              <a:t>Elect a spokesperson. Take no more than 10 minutes to consider the signs and symptoms on the next slide. What do you think is going on and what can you anticipate?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Listen to students to see when the conversation is straying. </a:t>
            </a:r>
          </a:p>
          <a:p>
            <a:r>
              <a:rPr lang="en-US" i="1" dirty="0"/>
              <a:t>Advance to next slide to show signs and symptoms for this activity. Answers will appear on click – do not click until after the group activity is complete. </a:t>
            </a:r>
          </a:p>
          <a:p>
            <a:endParaRPr lang="en-US" i="1" dirty="0"/>
          </a:p>
          <a:p>
            <a:endParaRPr lang="en-US" i="1" dirty="0"/>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5E8965D7-FFF8-2B41-80B4-167F87978D24}"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206330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Match the answers on the right to the symptoms on the left. Then, write down your anticipated interventions.</a:t>
            </a:r>
          </a:p>
          <a:p>
            <a:r>
              <a:rPr lang="en-US" i="1" dirty="0"/>
              <a:t>CLICK for each answer</a:t>
            </a:r>
          </a:p>
          <a:p>
            <a:r>
              <a:rPr lang="en-US" dirty="0"/>
              <a:t>Pyloric stenosis – surgical consult, intravenous rehydration if needed</a:t>
            </a:r>
          </a:p>
          <a:p>
            <a:r>
              <a:rPr lang="en-US" dirty="0"/>
              <a:t>Bowel obstruction – surgical emergency</a:t>
            </a:r>
          </a:p>
          <a:p>
            <a:r>
              <a:rPr lang="en-US" dirty="0"/>
              <a:t>Gastroenteritis – stool cultures, rehydration, possible antiemetics</a:t>
            </a:r>
          </a:p>
          <a:p>
            <a:r>
              <a:rPr lang="en-US" dirty="0"/>
              <a:t>Peritonitis, bowel perforation - surgical emergency</a:t>
            </a:r>
          </a:p>
          <a:p>
            <a:r>
              <a:rPr lang="en-US" dirty="0"/>
              <a:t>Hernia – reducible or surgical?</a:t>
            </a:r>
          </a:p>
          <a:p>
            <a:r>
              <a:rPr lang="en-US" dirty="0"/>
              <a:t>GI bleeding – blood replacement if in shock, gastrointestinal consult to determine source and recommended management</a:t>
            </a:r>
          </a:p>
          <a:p>
            <a:r>
              <a:rPr lang="en-US" dirty="0"/>
              <a:t>Inflammatory bowel disease (Crohn’s disease or ulcerative colitis) – gastrointestinal consult </a:t>
            </a:r>
          </a:p>
          <a:p>
            <a:endParaRPr lang="en-US" dirty="0"/>
          </a:p>
          <a:p>
            <a:pPr defTabSz="931774">
              <a:defRPr/>
            </a:pPr>
            <a:r>
              <a:rPr lang="en-US" b="1" dirty="0"/>
              <a:t>As nurses, we communicate the patient history and physical assessment findings verbally and with documentation to help the physician or advanced practice provider determine the plan of care. </a:t>
            </a:r>
          </a:p>
          <a:p>
            <a:endParaRPr lang="en-US" dirty="0"/>
          </a:p>
        </p:txBody>
      </p:sp>
      <p:sp>
        <p:nvSpPr>
          <p:cNvPr id="4" name="Slide Number Placeholder 3"/>
          <p:cNvSpPr>
            <a:spLocks noGrp="1"/>
          </p:cNvSpPr>
          <p:nvPr>
            <p:ph type="sldNum" sz="quarter" idx="5"/>
          </p:nvPr>
        </p:nvSpPr>
        <p:spPr/>
        <p:txBody>
          <a:bodyPr/>
          <a:lstStyle/>
          <a:p>
            <a:fld id="{5E8965D7-FFF8-2B41-80B4-167F87978D24}" type="slidenum">
              <a:rPr lang="en-US" smtClean="0"/>
              <a:t>11</a:t>
            </a:fld>
            <a:endParaRPr lang="en-US"/>
          </a:p>
        </p:txBody>
      </p:sp>
    </p:spTree>
    <p:extLst>
      <p:ext uri="{BB962C8B-B14F-4D97-AF65-F5344CB8AC3E}">
        <p14:creationId xmlns:p14="http://schemas.microsoft.com/office/powerpoint/2010/main" val="3955191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Most people would suspect appendicitis with right lower quadrant abdominal pain. Children are often unable to localize pain and will point to their umbilicus when asked where the pain is. It is also not uncommon for the pain to migrate as the condition progresses. It is particularly dangerous in infants. </a:t>
            </a:r>
          </a:p>
          <a:p>
            <a:r>
              <a:rPr lang="en-US" b="1" dirty="0">
                <a:cs typeface="Calibri"/>
              </a:rPr>
              <a:t>How are you seeing appendicitis diagnosed, and what are the options when it is?</a:t>
            </a:r>
          </a:p>
          <a:p>
            <a:r>
              <a:rPr lang="en-US" b="0" i="0" dirty="0">
                <a:cs typeface="Calibri"/>
              </a:rPr>
              <a:t>Ultrasound, non-surgical management with antibiotics and close monitoring is becoming more common</a:t>
            </a:r>
          </a:p>
          <a:p>
            <a:r>
              <a:rPr lang="en-US" b="1" i="0" dirty="0">
                <a:cs typeface="Calibri"/>
              </a:rPr>
              <a:t>What do you do to prepare the child and parents for surgery?</a:t>
            </a:r>
          </a:p>
          <a:p>
            <a:r>
              <a:rPr lang="en-US" b="1" i="0" dirty="0">
                <a:cs typeface="Calibri"/>
              </a:rPr>
              <a:t>Refer to Chapter 3, Pediatric Differences, for approach adaptations to make the experience less frightening.</a:t>
            </a:r>
          </a:p>
        </p:txBody>
      </p:sp>
      <p:sp>
        <p:nvSpPr>
          <p:cNvPr id="4" name="Slide Number Placeholder 3"/>
          <p:cNvSpPr>
            <a:spLocks noGrp="1"/>
          </p:cNvSpPr>
          <p:nvPr>
            <p:ph type="sldNum" sz="quarter" idx="5"/>
          </p:nvPr>
        </p:nvSpPr>
        <p:spPr/>
        <p:txBody>
          <a:bodyPr/>
          <a:lstStyle/>
          <a:p>
            <a:fld id="{5E8965D7-FFF8-2B41-80B4-167F87978D24}" type="slidenum">
              <a:rPr lang="en-US" smtClean="0"/>
              <a:t>12</a:t>
            </a:fld>
            <a:endParaRPr lang="en-US"/>
          </a:p>
        </p:txBody>
      </p:sp>
    </p:spTree>
    <p:extLst>
      <p:ext uri="{BB962C8B-B14F-4D97-AF65-F5344CB8AC3E}">
        <p14:creationId xmlns:p14="http://schemas.microsoft.com/office/powerpoint/2010/main" val="606137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ea typeface="+mn-lt"/>
                <a:cs typeface="+mn-lt"/>
              </a:rPr>
              <a:t>Table 11-7</a:t>
            </a:r>
            <a:r>
              <a:rPr lang="en-US" dirty="0">
                <a:ea typeface="+mn-lt"/>
                <a:cs typeface="+mn-lt"/>
              </a:rPr>
              <a:t> </a:t>
            </a:r>
            <a:r>
              <a:rPr lang="en-US" b="1" dirty="0">
                <a:ea typeface="+mn-lt"/>
                <a:cs typeface="+mn-lt"/>
              </a:rPr>
              <a:t>describes findings related to presentation of appendicitis per age group.</a:t>
            </a:r>
          </a:p>
          <a:p>
            <a:r>
              <a:rPr lang="en-US" dirty="0">
                <a:ea typeface="+mn-lt"/>
                <a:cs typeface="+mn-lt"/>
              </a:rPr>
              <a:t>Adolescents tend to present with the classic signs and symptoms as seen in adult appendicitis  </a:t>
            </a:r>
          </a:p>
          <a:p>
            <a:r>
              <a:rPr lang="en-US" b="1" dirty="0">
                <a:ea typeface="+mn-lt"/>
                <a:cs typeface="+mn-lt"/>
              </a:rPr>
              <a:t>What other causes of unilateral abdominal pain are concerning? Is there an additional test you would consider for the child on this slide?</a:t>
            </a:r>
          </a:p>
          <a:p>
            <a:r>
              <a:rPr lang="en-US" b="0" i="0" dirty="0">
                <a:ea typeface="+mn-lt"/>
                <a:cs typeface="+mn-lt"/>
              </a:rPr>
              <a:t>Pregnancy test</a:t>
            </a:r>
          </a:p>
          <a:p>
            <a:r>
              <a:rPr lang="en-US" b="0" i="0" dirty="0">
                <a:ea typeface="+mn-lt"/>
                <a:cs typeface="+mn-lt"/>
              </a:rPr>
              <a:t>Ectopic</a:t>
            </a:r>
            <a:r>
              <a:rPr lang="en-US" b="0" i="1" dirty="0">
                <a:ea typeface="+mn-lt"/>
                <a:cs typeface="+mn-lt"/>
              </a:rPr>
              <a:t> </a:t>
            </a:r>
            <a:r>
              <a:rPr lang="en-US" b="0" i="0" dirty="0">
                <a:ea typeface="+mn-lt"/>
                <a:cs typeface="+mn-lt"/>
              </a:rPr>
              <a:t>pregnancy, ovarian torsion, testicular torsion</a:t>
            </a:r>
          </a:p>
          <a:p>
            <a:r>
              <a:rPr lang="en-US" b="1" i="0" dirty="0">
                <a:ea typeface="+mn-lt"/>
                <a:cs typeface="+mn-lt"/>
              </a:rPr>
              <a:t>Abdominal pain is one example of when the nurse needs to ask tactful but specific questions about sexuality</a:t>
            </a:r>
            <a:r>
              <a:rPr lang="en-US" b="1" i="0">
                <a:ea typeface="+mn-lt"/>
                <a:cs typeface="+mn-lt"/>
              </a:rPr>
              <a:t>, gender identity</a:t>
            </a:r>
            <a:r>
              <a:rPr lang="en-US" b="1" i="0" dirty="0">
                <a:ea typeface="+mn-lt"/>
                <a:cs typeface="+mn-lt"/>
              </a:rPr>
              <a:t>, sexual organs, and gender-affirming therapies.</a:t>
            </a:r>
          </a:p>
          <a:p>
            <a:r>
              <a:rPr lang="en-US" b="0" i="1" dirty="0">
                <a:ea typeface="+mn-lt"/>
                <a:cs typeface="+mn-lt"/>
              </a:rPr>
              <a:t>Refer to ENA practice resources: Care of Gender Expansive and Transgender Patients Topic Brief</a:t>
            </a:r>
          </a:p>
          <a:p>
            <a:r>
              <a:rPr lang="en-US" b="0" i="1" dirty="0">
                <a:ea typeface="+mn-lt"/>
                <a:cs typeface="+mn-lt"/>
              </a:rPr>
              <a:t>Care of LGBTQ Patients in the Emergency Care Setting Toolkit</a:t>
            </a:r>
          </a:p>
          <a:p>
            <a:r>
              <a:rPr lang="en-US" b="0" i="1" dirty="0">
                <a:ea typeface="+mn-lt"/>
                <a:cs typeface="+mn-lt"/>
              </a:rPr>
              <a:t>Cultural Diversity and Gender Inclusivity in the Emergency Care Setting Position Statement</a:t>
            </a:r>
          </a:p>
          <a:p>
            <a:endParaRPr lang="en-US" b="0" i="0" dirty="0">
              <a:ea typeface="+mn-lt"/>
              <a:cs typeface="+mn-lt"/>
            </a:endParaRPr>
          </a:p>
          <a:p>
            <a:r>
              <a:rPr lang="en-US" b="0" i="1" dirty="0">
                <a:ea typeface="+mn-lt"/>
                <a:cs typeface="+mn-lt"/>
              </a:rPr>
              <a:t>Lina Medina reportedly gave birth at age 5 in the 1930’s. Girls can become pregnant before they are 10 years old – menarche (the onset of menses) is trending younger. </a:t>
            </a:r>
            <a:endParaRPr lang="en-US" b="0" dirty="0">
              <a:ea typeface="+mn-lt"/>
              <a:cs typeface="+mn-lt"/>
            </a:endParaRPr>
          </a:p>
          <a:p>
            <a:endParaRPr lang="en-US" dirty="0">
              <a:cs typeface="Calibri"/>
            </a:endParaRPr>
          </a:p>
        </p:txBody>
      </p:sp>
      <p:sp>
        <p:nvSpPr>
          <p:cNvPr id="4" name="Slide Number Placeholder 3"/>
          <p:cNvSpPr>
            <a:spLocks noGrp="1"/>
          </p:cNvSpPr>
          <p:nvPr>
            <p:ph type="sldNum" sz="quarter" idx="5"/>
          </p:nvPr>
        </p:nvSpPr>
        <p:spPr/>
        <p:txBody>
          <a:bodyPr/>
          <a:lstStyle/>
          <a:p>
            <a:fld id="{5E8965D7-FFF8-2B41-80B4-167F87978D24}" type="slidenum">
              <a:rPr lang="en-US" smtClean="0"/>
              <a:t>13</a:t>
            </a:fld>
            <a:endParaRPr lang="en-US"/>
          </a:p>
        </p:txBody>
      </p:sp>
    </p:spTree>
    <p:extLst>
      <p:ext uri="{BB962C8B-B14F-4D97-AF65-F5344CB8AC3E}">
        <p14:creationId xmlns:p14="http://schemas.microsoft.com/office/powerpoint/2010/main" val="1063349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Watch this video. Most physicians and advanced practice providers would diagnose this child with minimal testing based on the history and how the child is positioned.</a:t>
            </a:r>
          </a:p>
          <a:p>
            <a:pPr defTabSz="931774">
              <a:defRPr/>
            </a:pPr>
            <a:r>
              <a:rPr lang="en-US" b="0" i="1" dirty="0"/>
              <a:t>Typical presentation for intussusception – image on next slide</a:t>
            </a:r>
            <a:r>
              <a:rPr lang="en-US" b="1" i="1" dirty="0"/>
              <a:t>. </a:t>
            </a:r>
          </a:p>
          <a:p>
            <a:pPr defTabSz="931774">
              <a:defRPr/>
            </a:pPr>
            <a:endParaRPr lang="en-US" b="1" dirty="0"/>
          </a:p>
          <a:p>
            <a:pPr defTabSz="931774">
              <a:defRPr/>
            </a:pPr>
            <a:endParaRPr lang="en-US" b="1" dirty="0"/>
          </a:p>
          <a:p>
            <a:pPr defTabSz="931774">
              <a:defRPr/>
            </a:pPr>
            <a:endParaRPr lang="en-US" b="1" dirty="0"/>
          </a:p>
          <a:p>
            <a:endParaRPr lang="en-US" dirty="0"/>
          </a:p>
        </p:txBody>
      </p:sp>
      <p:sp>
        <p:nvSpPr>
          <p:cNvPr id="4" name="Slide Number Placeholder 3"/>
          <p:cNvSpPr>
            <a:spLocks noGrp="1"/>
          </p:cNvSpPr>
          <p:nvPr>
            <p:ph type="sldNum" sz="quarter" idx="5"/>
          </p:nvPr>
        </p:nvSpPr>
        <p:spPr/>
        <p:txBody>
          <a:bodyPr/>
          <a:lstStyle/>
          <a:p>
            <a:fld id="{5E8965D7-FFF8-2B41-80B4-167F87978D24}" type="slidenum">
              <a:rPr lang="en-US" smtClean="0"/>
              <a:t>14</a:t>
            </a:fld>
            <a:endParaRPr lang="en-US"/>
          </a:p>
        </p:txBody>
      </p:sp>
    </p:spTree>
    <p:extLst>
      <p:ext uri="{BB962C8B-B14F-4D97-AF65-F5344CB8AC3E}">
        <p14:creationId xmlns:p14="http://schemas.microsoft.com/office/powerpoint/2010/main" val="3993362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Intussusception often presents with crampy, intermittent, severe abdominal pain. </a:t>
            </a:r>
          </a:p>
          <a:p>
            <a:r>
              <a:rPr lang="en-US" b="1" dirty="0"/>
              <a:t>The bowel may self-reduce, relieving the pain. There may be occult blood or “currant jelly” bleeding mixed with mucous in the stool. </a:t>
            </a:r>
          </a:p>
          <a:p>
            <a:r>
              <a:rPr lang="en-US" b="1" dirty="0"/>
              <a:t>Vomiting may become bilious as the obstruction progresses. </a:t>
            </a:r>
          </a:p>
          <a:p>
            <a:r>
              <a:rPr lang="en-US" b="1" dirty="0"/>
              <a:t>Intussusception is visible on ultrasound and may be treated surgically or with saline, contrast, or air enema under fluoroscopy. </a:t>
            </a:r>
          </a:p>
        </p:txBody>
      </p:sp>
      <p:sp>
        <p:nvSpPr>
          <p:cNvPr id="4" name="Slide Number Placeholder 3"/>
          <p:cNvSpPr>
            <a:spLocks noGrp="1"/>
          </p:cNvSpPr>
          <p:nvPr>
            <p:ph type="sldNum" sz="quarter" idx="5"/>
          </p:nvPr>
        </p:nvSpPr>
        <p:spPr/>
        <p:txBody>
          <a:bodyPr/>
          <a:lstStyle/>
          <a:p>
            <a:fld id="{5E8965D7-FFF8-2B41-80B4-167F87978D24}" type="slidenum">
              <a:rPr lang="en-US" smtClean="0"/>
              <a:t>15</a:t>
            </a:fld>
            <a:endParaRPr lang="en-US"/>
          </a:p>
        </p:txBody>
      </p:sp>
    </p:spTree>
    <p:extLst>
      <p:ext uri="{BB962C8B-B14F-4D97-AF65-F5344CB8AC3E}">
        <p14:creationId xmlns:p14="http://schemas.microsoft.com/office/powerpoint/2010/main" val="2333982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are these pictures in a discussion about pediatric abdominal pain and vomiting?</a:t>
            </a:r>
          </a:p>
          <a:p>
            <a:r>
              <a:rPr lang="en-US" b="1" dirty="0"/>
              <a:t>Button battery and magnet ingestions may be a surgical emergency with an asymptomatic presentation. Bowel necrosis is a real concern.</a:t>
            </a:r>
          </a:p>
          <a:p>
            <a:r>
              <a:rPr lang="en-US" b="1" dirty="0"/>
              <a:t>What diagnostics and other interventions might be necessary?</a:t>
            </a:r>
          </a:p>
          <a:p>
            <a:r>
              <a:rPr lang="en-US" b="0" i="0" dirty="0"/>
              <a:t>Radiographs</a:t>
            </a:r>
          </a:p>
          <a:p>
            <a:r>
              <a:rPr lang="en-US" b="0" i="0" dirty="0"/>
              <a:t>Ultrasound</a:t>
            </a:r>
          </a:p>
          <a:p>
            <a:r>
              <a:rPr lang="en-US" b="0" i="0" dirty="0"/>
              <a:t>Oral honey (no honey for infants due to botulism risk) and/or sucralfate (button batteries)</a:t>
            </a:r>
          </a:p>
          <a:p>
            <a:r>
              <a:rPr lang="en-US" b="0" i="0" dirty="0"/>
              <a:t>Surgical or endoscopic management</a:t>
            </a:r>
          </a:p>
          <a:p>
            <a:r>
              <a:rPr lang="en-US" b="0" i="1" dirty="0"/>
              <a:t>Page 178 in the provider manual</a:t>
            </a:r>
          </a:p>
        </p:txBody>
      </p:sp>
      <p:sp>
        <p:nvSpPr>
          <p:cNvPr id="4" name="Slide Number Placeholder 3"/>
          <p:cNvSpPr>
            <a:spLocks noGrp="1"/>
          </p:cNvSpPr>
          <p:nvPr>
            <p:ph type="sldNum" sz="quarter" idx="5"/>
          </p:nvPr>
        </p:nvSpPr>
        <p:spPr/>
        <p:txBody>
          <a:bodyPr/>
          <a:lstStyle/>
          <a:p>
            <a:fld id="{5E8965D7-FFF8-2B41-80B4-167F87978D24}" type="slidenum">
              <a:rPr lang="en-US" smtClean="0"/>
              <a:t>16</a:t>
            </a:fld>
            <a:endParaRPr lang="en-US"/>
          </a:p>
        </p:txBody>
      </p:sp>
    </p:spTree>
    <p:extLst>
      <p:ext uri="{BB962C8B-B14F-4D97-AF65-F5344CB8AC3E}">
        <p14:creationId xmlns:p14="http://schemas.microsoft.com/office/powerpoint/2010/main" val="3231312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Review some red flags &amp; clinical pearls</a:t>
            </a:r>
            <a:endParaRPr lang="en-US" i="1" dirty="0"/>
          </a:p>
        </p:txBody>
      </p:sp>
      <p:sp>
        <p:nvSpPr>
          <p:cNvPr id="4" name="Slide Number Placeholder 3"/>
          <p:cNvSpPr>
            <a:spLocks noGrp="1"/>
          </p:cNvSpPr>
          <p:nvPr>
            <p:ph type="sldNum" sz="quarter" idx="5"/>
          </p:nvPr>
        </p:nvSpPr>
        <p:spPr/>
        <p:txBody>
          <a:bodyPr/>
          <a:lstStyle/>
          <a:p>
            <a:fld id="{5E8965D7-FFF8-2B41-80B4-167F87978D24}" type="slidenum">
              <a:rPr lang="en-US" smtClean="0"/>
              <a:t>17</a:t>
            </a:fld>
            <a:endParaRPr lang="en-US"/>
          </a:p>
        </p:txBody>
      </p:sp>
    </p:spTree>
    <p:extLst>
      <p:ext uri="{BB962C8B-B14F-4D97-AF65-F5344CB8AC3E}">
        <p14:creationId xmlns:p14="http://schemas.microsoft.com/office/powerpoint/2010/main" val="2028668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have focused on the abdomen, but know that abdominal pain might be a sign of a respiratory condition in children OR abdominal pain and distention can cause respiratory compromise. Are there any other questions?</a:t>
            </a:r>
          </a:p>
        </p:txBody>
      </p:sp>
      <p:sp>
        <p:nvSpPr>
          <p:cNvPr id="4" name="Slide Number Placeholder 3"/>
          <p:cNvSpPr>
            <a:spLocks noGrp="1"/>
          </p:cNvSpPr>
          <p:nvPr>
            <p:ph type="sldNum" sz="quarter" idx="5"/>
          </p:nvPr>
        </p:nvSpPr>
        <p:spPr/>
        <p:txBody>
          <a:bodyPr/>
          <a:lstStyle/>
          <a:p>
            <a:pPr defTabSz="931774">
              <a:defRPr/>
            </a:pPr>
            <a:fld id="{5E8965D7-FFF8-2B41-80B4-167F87978D24}" type="slidenum">
              <a:rPr lang="en-US">
                <a:solidFill>
                  <a:prstClr val="black"/>
                </a:solidFill>
                <a:latin typeface="Calibri"/>
              </a:rPr>
              <a:pPr defTabSz="931774">
                <a:defRPr/>
              </a:pPr>
              <a:t>18</a:t>
            </a:fld>
            <a:endParaRPr lang="en-US">
              <a:solidFill>
                <a:prstClr val="black"/>
              </a:solidFill>
              <a:latin typeface="Calibri"/>
            </a:endParaRPr>
          </a:p>
        </p:txBody>
      </p:sp>
    </p:spTree>
    <p:extLst>
      <p:ext uri="{BB962C8B-B14F-4D97-AF65-F5344CB8AC3E}">
        <p14:creationId xmlns:p14="http://schemas.microsoft.com/office/powerpoint/2010/main" val="4082369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Resilience booster, also encourage physical movement between presentations</a:t>
            </a:r>
          </a:p>
          <a:p>
            <a:endParaRPr lang="en-US" i="1" dirty="0"/>
          </a:p>
        </p:txBody>
      </p:sp>
      <p:sp>
        <p:nvSpPr>
          <p:cNvPr id="4" name="Slide Number Placeholder 3"/>
          <p:cNvSpPr>
            <a:spLocks noGrp="1"/>
          </p:cNvSpPr>
          <p:nvPr>
            <p:ph type="sldNum" sz="quarter" idx="5"/>
          </p:nvPr>
        </p:nvSpPr>
        <p:spPr/>
        <p:txBody>
          <a:bodyPr/>
          <a:lstStyle/>
          <a:p>
            <a:fld id="{5E8965D7-FFF8-2B41-80B4-167F87978D24}" type="slidenum">
              <a:rPr lang="en-US" smtClean="0"/>
              <a:t>19</a:t>
            </a:fld>
            <a:endParaRPr lang="en-US"/>
          </a:p>
        </p:txBody>
      </p:sp>
    </p:spTree>
    <p:extLst>
      <p:ext uri="{BB962C8B-B14F-4D97-AF65-F5344CB8AC3E}">
        <p14:creationId xmlns:p14="http://schemas.microsoft.com/office/powerpoint/2010/main" val="254331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Vomiting and abdominal pain are common pediatric presentations. What are the worst-case scenarios?</a:t>
            </a:r>
          </a:p>
          <a:p>
            <a:r>
              <a:rPr lang="en-US" i="1" dirty="0"/>
              <a:t>In groups of no more than 4, the students will use a blank piece of paper, whiteboard, or large sticky note to record answers. Discuss answers after 5 minutes (listen to students to see when conversation is straying and redirect if necessary). </a:t>
            </a:r>
            <a:endParaRPr lang="en-US" dirty="0"/>
          </a:p>
          <a:p>
            <a:r>
              <a:rPr lang="en-US" b="1" dirty="0"/>
              <a:t>Elect a spokesperson. Take no more than 5 minutes to discuss and write down your answers. Think about general causes, symptoms, and interventions. </a:t>
            </a:r>
          </a:p>
          <a:p>
            <a:r>
              <a:rPr lang="en-US" i="0" dirty="0"/>
              <a:t>Main concerns are dehydration, hypoglycemia, electrolyte disturbances (hypo/hypernatremia discussed in The Child with an Altered Mental Status), an emergent surgical abdomen, and increased intracranial pressure.</a:t>
            </a:r>
          </a:p>
          <a:p>
            <a:r>
              <a:rPr lang="en-US" b="1" dirty="0"/>
              <a:t>We will talk about some specific signs and symptoms related to a surgical abdomen, but first let us talk about dehydration. What kind of shock is caused by dehydration?</a:t>
            </a:r>
          </a:p>
          <a:p>
            <a:r>
              <a:rPr lang="en-US" b="0" dirty="0"/>
              <a:t>Hypovolemic</a:t>
            </a:r>
          </a:p>
          <a:p>
            <a:endParaRPr lang="en-US" dirty="0"/>
          </a:p>
        </p:txBody>
      </p:sp>
      <p:sp>
        <p:nvSpPr>
          <p:cNvPr id="4" name="Slide Number Placeholder 3"/>
          <p:cNvSpPr>
            <a:spLocks noGrp="1"/>
          </p:cNvSpPr>
          <p:nvPr>
            <p:ph type="sldNum" sz="quarter" idx="5"/>
          </p:nvPr>
        </p:nvSpPr>
        <p:spPr/>
        <p:txBody>
          <a:bodyPr/>
          <a:lstStyle/>
          <a:p>
            <a:pPr defTabSz="931774">
              <a:defRPr/>
            </a:pPr>
            <a:fld id="{5E8965D7-FFF8-2B41-80B4-167F87978D24}" type="slidenum">
              <a:rPr lang="en-US">
                <a:solidFill>
                  <a:prstClr val="black"/>
                </a:solidFill>
                <a:latin typeface="Calibri" panose="020F0502020204030204"/>
              </a:rPr>
              <a:pPr defTabSz="931774">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485070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are some signs of dehydration in an infant? </a:t>
            </a:r>
          </a:p>
          <a:p>
            <a:r>
              <a:rPr lang="en-US" b="0" i="1" dirty="0"/>
              <a:t>CLICK, all answers will appear at once</a:t>
            </a:r>
          </a:p>
          <a:p>
            <a:r>
              <a:rPr lang="en-US" b="1" dirty="0"/>
              <a:t>What are some anatomic and developmental differences that predispose young children to dehydration?</a:t>
            </a:r>
          </a:p>
          <a:p>
            <a:r>
              <a:rPr lang="en-US" b="0" dirty="0"/>
              <a:t>Greater relative body surface area = increased insensible fluid loss through skin</a:t>
            </a:r>
          </a:p>
          <a:p>
            <a:r>
              <a:rPr lang="en-US" b="0" dirty="0"/>
              <a:t>Greater water ratio to body mass</a:t>
            </a:r>
          </a:p>
          <a:p>
            <a:r>
              <a:rPr lang="en-US" b="0" dirty="0"/>
              <a:t>Unable to concentrate urine</a:t>
            </a:r>
          </a:p>
          <a:p>
            <a:r>
              <a:rPr lang="en-US" b="0" dirty="0"/>
              <a:t>Cannot communicate hydration needs or access fluids independently</a:t>
            </a:r>
          </a:p>
          <a:p>
            <a:r>
              <a:rPr lang="en-US" b="0" dirty="0"/>
              <a:t>Higher respiratory rate = increased insensible fluid loss through respiration</a:t>
            </a:r>
          </a:p>
          <a:p>
            <a:endParaRPr lang="en-US" b="0" dirty="0"/>
          </a:p>
        </p:txBody>
      </p:sp>
      <p:sp>
        <p:nvSpPr>
          <p:cNvPr id="4" name="Slide Number Placeholder 3"/>
          <p:cNvSpPr>
            <a:spLocks noGrp="1"/>
          </p:cNvSpPr>
          <p:nvPr>
            <p:ph type="sldNum" sz="quarter" idx="5"/>
          </p:nvPr>
        </p:nvSpPr>
        <p:spPr/>
        <p:txBody>
          <a:bodyPr/>
          <a:lstStyle/>
          <a:p>
            <a:fld id="{5E8965D7-FFF8-2B41-80B4-167F87978D24}" type="slidenum">
              <a:rPr lang="en-US" smtClean="0"/>
              <a:t>3</a:t>
            </a:fld>
            <a:endParaRPr lang="en-US"/>
          </a:p>
        </p:txBody>
      </p:sp>
    </p:spTree>
    <p:extLst>
      <p:ext uri="{BB962C8B-B14F-4D97-AF65-F5344CB8AC3E}">
        <p14:creationId xmlns:p14="http://schemas.microsoft.com/office/powerpoint/2010/main" val="172447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Has anyone seen or felt a sunken fontanelle before? What do you think about palpating the fontanelle as a primary survey assessment? </a:t>
            </a:r>
          </a:p>
          <a:p>
            <a:r>
              <a:rPr lang="en-US" b="1" dirty="0"/>
              <a:t>This assessment can be considered in circulation and disability. What else can the fontanelle assessment tell you?</a:t>
            </a:r>
          </a:p>
          <a:p>
            <a:r>
              <a:rPr lang="en-US" b="0" dirty="0"/>
              <a:t>Sunken = dehydration, hypovolemia</a:t>
            </a:r>
          </a:p>
          <a:p>
            <a:r>
              <a:rPr lang="en-US" b="0" dirty="0"/>
              <a:t>Tense or bulging = concerning for elevated intracranial pressure (head trauma, hydrocephalus)</a:t>
            </a:r>
          </a:p>
          <a:p>
            <a:r>
              <a:rPr lang="en-US" b="1" dirty="0"/>
              <a:t>If you note a tense or bulging fontanelle, what workup will be considered? </a:t>
            </a:r>
            <a:endParaRPr lang="en-US" b="0" dirty="0"/>
          </a:p>
          <a:p>
            <a:r>
              <a:rPr lang="en-US" b="0" dirty="0"/>
              <a:t>Skeletal survey, ophthalmology assessment – concerning for abusive head trauma.</a:t>
            </a:r>
          </a:p>
          <a:p>
            <a:endParaRPr lang="en-US" b="0" dirty="0"/>
          </a:p>
        </p:txBody>
      </p:sp>
      <p:sp>
        <p:nvSpPr>
          <p:cNvPr id="4" name="Slide Number Placeholder 3"/>
          <p:cNvSpPr>
            <a:spLocks noGrp="1"/>
          </p:cNvSpPr>
          <p:nvPr>
            <p:ph type="sldNum" sz="quarter" idx="5"/>
          </p:nvPr>
        </p:nvSpPr>
        <p:spPr/>
        <p:txBody>
          <a:bodyPr/>
          <a:lstStyle/>
          <a:p>
            <a:fld id="{5E8965D7-FFF8-2B41-80B4-167F87978D24}" type="slidenum">
              <a:rPr lang="en-US" smtClean="0"/>
              <a:t>4</a:t>
            </a:fld>
            <a:endParaRPr lang="en-US"/>
          </a:p>
        </p:txBody>
      </p:sp>
    </p:spTree>
    <p:extLst>
      <p:ext uri="{BB962C8B-B14F-4D97-AF65-F5344CB8AC3E}">
        <p14:creationId xmlns:p14="http://schemas.microsoft.com/office/powerpoint/2010/main" val="1781646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is a scale that quantifies the extent of pediatric dehydration. The mucous membrane assessment is important. When do we need to intervene?</a:t>
            </a:r>
          </a:p>
          <a:p>
            <a:r>
              <a:rPr lang="en-US" b="0" dirty="0"/>
              <a:t>Ideally before the child becomes hypovolemic or hypoglycemic.</a:t>
            </a:r>
          </a:p>
          <a:p>
            <a:r>
              <a:rPr lang="en-US" b="0" i="1" dirty="0"/>
              <a:t>Table from page 163 of the provider manual.</a:t>
            </a:r>
          </a:p>
        </p:txBody>
      </p:sp>
      <p:sp>
        <p:nvSpPr>
          <p:cNvPr id="4" name="Slide Number Placeholder 3"/>
          <p:cNvSpPr>
            <a:spLocks noGrp="1"/>
          </p:cNvSpPr>
          <p:nvPr>
            <p:ph type="sldNum" sz="quarter" idx="5"/>
          </p:nvPr>
        </p:nvSpPr>
        <p:spPr/>
        <p:txBody>
          <a:bodyPr/>
          <a:lstStyle/>
          <a:p>
            <a:fld id="{5E8965D7-FFF8-2B41-80B4-167F87978D24}" type="slidenum">
              <a:rPr lang="en-US" smtClean="0"/>
              <a:t>5</a:t>
            </a:fld>
            <a:endParaRPr lang="en-US"/>
          </a:p>
        </p:txBody>
      </p:sp>
    </p:spTree>
    <p:extLst>
      <p:ext uri="{BB962C8B-B14F-4D97-AF65-F5344CB8AC3E}">
        <p14:creationId xmlns:p14="http://schemas.microsoft.com/office/powerpoint/2010/main" val="556006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Let’s talk through how we manage dehydration. </a:t>
            </a:r>
          </a:p>
          <a:p>
            <a:r>
              <a:rPr lang="en-US" i="1" dirty="0"/>
              <a:t>CLICK for each question and oral syringe image</a:t>
            </a:r>
          </a:p>
          <a:p>
            <a:pPr marL="171450" indent="-171450">
              <a:buFont typeface="Arial" panose="020B0604020202020204" pitchFamily="34" charset="0"/>
              <a:buChar char="•"/>
            </a:pPr>
            <a:r>
              <a:rPr lang="en-US" dirty="0"/>
              <a:t>Oral fluids can be offered if the physician or advanced practice provider has evaluated the patient and determined that a surgical emergency is unlikely.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Oral rehydration solution 5–10 mL every 2–5 minutes using a medicine cup or oral syringe – start with small amounts every 5 minutes and increase as tolerated. If the patient vomits, wait ten minutes before offering more. Oral syringes are offered to infants in addition to nursing or bottle feeds. Antiemetics may be considered.</a:t>
            </a:r>
          </a:p>
          <a:p>
            <a:pPr marL="171450" indent="-171450">
              <a:buFont typeface="Arial" panose="020B0604020202020204" pitchFamily="34" charset="0"/>
              <a:buChar char="•"/>
            </a:pPr>
            <a:r>
              <a:rPr lang="en-US" dirty="0"/>
              <a:t>Count syringes of oral rehydration solution, note nursing attempts/duration, measure volume in bottle feeds, weigh diapers; 1gm = 1 mL</a:t>
            </a:r>
          </a:p>
          <a:p>
            <a:endParaRPr lang="en-US" dirty="0"/>
          </a:p>
          <a:p>
            <a:endParaRPr lang="en-US" dirty="0"/>
          </a:p>
        </p:txBody>
      </p:sp>
      <p:sp>
        <p:nvSpPr>
          <p:cNvPr id="4" name="Slide Number Placeholder 3"/>
          <p:cNvSpPr>
            <a:spLocks noGrp="1"/>
          </p:cNvSpPr>
          <p:nvPr>
            <p:ph type="sldNum" sz="quarter" idx="5"/>
          </p:nvPr>
        </p:nvSpPr>
        <p:spPr/>
        <p:txBody>
          <a:bodyPr/>
          <a:lstStyle/>
          <a:p>
            <a:fld id="{5E8965D7-FFF8-2B41-80B4-167F87978D24}" type="slidenum">
              <a:rPr lang="en-US" smtClean="0"/>
              <a:t>6</a:t>
            </a:fld>
            <a:endParaRPr lang="en-US"/>
          </a:p>
        </p:txBody>
      </p:sp>
    </p:spTree>
    <p:extLst>
      <p:ext uri="{BB962C8B-B14F-4D97-AF65-F5344CB8AC3E}">
        <p14:creationId xmlns:p14="http://schemas.microsoft.com/office/powerpoint/2010/main" val="2839015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Oral rehydration solution: 50–100 mL/kg over 2-4 hours </a:t>
            </a:r>
          </a:p>
          <a:p>
            <a:r>
              <a:rPr lang="en-US" b="0" dirty="0"/>
              <a:t>2 mL/kg for each vomiting episode, 10 mL/kg for each loose stool</a:t>
            </a:r>
          </a:p>
          <a:p>
            <a:r>
              <a:rPr lang="en-US" b="0" dirty="0"/>
              <a:t>IV: 20 mL/kg, reassess</a:t>
            </a:r>
          </a:p>
          <a:p>
            <a:r>
              <a:rPr lang="en-US" b="0" dirty="0"/>
              <a:t>10 mL/kg for neonates or with cardiac/fluid overload concern</a:t>
            </a:r>
          </a:p>
          <a:p>
            <a:r>
              <a:rPr lang="en-US" b="0" dirty="0"/>
              <a:t>Refer to facility policy for maintenance fluid calculation, maintenance fluids should include dextrose</a:t>
            </a:r>
          </a:p>
          <a:p>
            <a:r>
              <a:rPr lang="en-US" b="1" dirty="0"/>
              <a:t>Why are full-strength juices or sodas not recommended?</a:t>
            </a:r>
          </a:p>
          <a:p>
            <a:r>
              <a:rPr lang="en-US" dirty="0"/>
              <a:t>Fluids and foods high in simple sugars can increase diarrhea</a:t>
            </a:r>
          </a:p>
          <a:p>
            <a:r>
              <a:rPr lang="en-US" b="1" dirty="0"/>
              <a:t>Why is plain water not enough?</a:t>
            </a:r>
          </a:p>
          <a:p>
            <a:r>
              <a:rPr lang="en-US" dirty="0"/>
              <a:t>May lead to hyponatremia and hypoglycemia</a:t>
            </a:r>
          </a:p>
          <a:p>
            <a:endParaRPr lang="en-US" dirty="0"/>
          </a:p>
          <a:p>
            <a:r>
              <a:rPr lang="en-US" b="0" i="1" dirty="0"/>
              <a:t>If applicable: </a:t>
            </a:r>
            <a:r>
              <a:rPr lang="en-US" b="1" dirty="0"/>
              <a:t>Is anyone administering subcutaneous fluids?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Share the facility’s subcutaneous fluid policy if applicable.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Table from page 163 of the provider manual.</a:t>
            </a:r>
            <a:endParaRPr lang="en-US" i="1"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5E8965D7-FFF8-2B41-80B4-167F87978D24}" type="slidenum">
              <a:rPr lang="en-US" smtClean="0"/>
              <a:t>7</a:t>
            </a:fld>
            <a:endParaRPr lang="en-US"/>
          </a:p>
        </p:txBody>
      </p:sp>
    </p:spTree>
    <p:extLst>
      <p:ext uri="{BB962C8B-B14F-4D97-AF65-F5344CB8AC3E}">
        <p14:creationId xmlns:p14="http://schemas.microsoft.com/office/powerpoint/2010/main" val="3738339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to reveal Oral — caution and Glucagon — caution</a:t>
            </a:r>
          </a:p>
          <a:p>
            <a:r>
              <a:rPr lang="en-US" i="0" dirty="0"/>
              <a:t>Cautions: aspiration in patients with an altered mental status</a:t>
            </a:r>
          </a:p>
          <a:p>
            <a:r>
              <a:rPr lang="en-US" i="0" dirty="0"/>
              <a:t>Glucagon converts glycogen into glucose. Children have limited stores so glucagon might not be effective. Also, glucagon will deplete their glycogen stores for ongoing energy needs.</a:t>
            </a:r>
          </a:p>
          <a:p>
            <a:r>
              <a:rPr lang="en-US" b="1" i="0" dirty="0"/>
              <a:t>Refer to page 211 in the provider manual for oral management options.</a:t>
            </a:r>
          </a:p>
          <a:p>
            <a:r>
              <a:rPr lang="en-US" dirty="0"/>
              <a:t>Ideal is D10W 2.5–5mL/kg</a:t>
            </a:r>
          </a:p>
          <a:p>
            <a:r>
              <a:rPr lang="en-US" dirty="0"/>
              <a:t>Maximum concentration of 12.5%</a:t>
            </a:r>
          </a:p>
          <a:p>
            <a:r>
              <a:rPr lang="en-US" dirty="0"/>
              <a:t>Higher concentrations are contraindicated because they irritate young children’s fragile vasculature.</a:t>
            </a:r>
          </a:p>
          <a:p>
            <a:r>
              <a:rPr lang="en-US" i="1" dirty="0"/>
              <a:t>CLICK to reveal instructions to dilute D50 to D25</a:t>
            </a:r>
          </a:p>
          <a:p>
            <a:r>
              <a:rPr lang="en-US" dirty="0"/>
              <a:t>D25 may be acceptable for children &gt; 5 years of age</a:t>
            </a:r>
          </a:p>
          <a:p>
            <a:r>
              <a:rPr lang="en-US" dirty="0"/>
              <a:t>Can dilute D50 to D25 if D10W is not available and administer 1–2 mL/kg</a:t>
            </a:r>
          </a:p>
          <a:p>
            <a:r>
              <a:rPr lang="en-US" dirty="0"/>
              <a:t>Example: D25 2 mL/kg for a 10kg child = 20 mL</a:t>
            </a:r>
          </a:p>
          <a:p>
            <a:r>
              <a:rPr lang="en-US" dirty="0"/>
              <a:t>Draw up 10 mL of D50 and dilute with of 10 mL of sterile water or 0.9% sodium chloride for an appropriate dose of D25. </a:t>
            </a:r>
          </a:p>
          <a:p>
            <a:endParaRPr lang="en-US" dirty="0"/>
          </a:p>
          <a:p>
            <a:endParaRPr lang="en-US" dirty="0"/>
          </a:p>
        </p:txBody>
      </p:sp>
      <p:sp>
        <p:nvSpPr>
          <p:cNvPr id="4" name="Slide Number Placeholder 3"/>
          <p:cNvSpPr>
            <a:spLocks noGrp="1"/>
          </p:cNvSpPr>
          <p:nvPr>
            <p:ph type="sldNum" sz="quarter" idx="5"/>
          </p:nvPr>
        </p:nvSpPr>
        <p:spPr/>
        <p:txBody>
          <a:bodyPr/>
          <a:lstStyle/>
          <a:p>
            <a:fld id="{5E8965D7-FFF8-2B41-80B4-167F87978D24}" type="slidenum">
              <a:rPr lang="en-US" smtClean="0"/>
              <a:t>8</a:t>
            </a:fld>
            <a:endParaRPr lang="en-US"/>
          </a:p>
        </p:txBody>
      </p:sp>
    </p:spTree>
    <p:extLst>
      <p:ext uri="{BB962C8B-B14F-4D97-AF65-F5344CB8AC3E}">
        <p14:creationId xmlns:p14="http://schemas.microsoft.com/office/powerpoint/2010/main" val="4292874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history questions can you ask when a child presents with abdominal pain or vomiting to anticipate needed interventions?</a:t>
            </a:r>
          </a:p>
          <a:p>
            <a:r>
              <a:rPr lang="en-US" b="0" i="1" dirty="0"/>
              <a:t>CLICK, all answers appear at once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also ask a child what their favorite food is and if they would eat it right now. Unless the child just ate a full meal, it is concerning if they have no interest in their favorite food.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Do you have any tips for obtaining an accurate sexual health history?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Normalize the questions and be specific. “Some patients your age are sexually active. Have you started having sex? What kind of sexual contact have you had?”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Clinical Pearl on page 175 of the provider manual.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5"/>
          </p:nvPr>
        </p:nvSpPr>
        <p:spPr/>
        <p:txBody>
          <a:bodyPr/>
          <a:lstStyle/>
          <a:p>
            <a:fld id="{5E8965D7-FFF8-2B41-80B4-167F87978D24}" type="slidenum">
              <a:rPr lang="en-US" smtClean="0"/>
              <a:t>9</a:t>
            </a:fld>
            <a:endParaRPr lang="en-US"/>
          </a:p>
        </p:txBody>
      </p:sp>
    </p:spTree>
    <p:extLst>
      <p:ext uri="{BB962C8B-B14F-4D97-AF65-F5344CB8AC3E}">
        <p14:creationId xmlns:p14="http://schemas.microsoft.com/office/powerpoint/2010/main" val="2176179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794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82880"/>
            <a:ext cx="7886700" cy="609601"/>
          </a:xfrm>
          <a:prstGeom prst="rect">
            <a:avLst/>
          </a:prstGeom>
        </p:spPr>
        <p:txBody>
          <a:bodyPr/>
          <a:lstStyle>
            <a:lvl1pPr>
              <a:defRPr sz="3600" b="1"/>
            </a:lvl1pPr>
          </a:lstStyle>
          <a:p>
            <a:r>
              <a:rPr lang="en-US"/>
              <a:t>Click to edit Master title style</a:t>
            </a:r>
          </a:p>
        </p:txBody>
      </p:sp>
      <p:sp>
        <p:nvSpPr>
          <p:cNvPr id="3" name="Content Placeholder 2"/>
          <p:cNvSpPr>
            <a:spLocks noGrp="1"/>
          </p:cNvSpPr>
          <p:nvPr>
            <p:ph idx="1"/>
          </p:nvPr>
        </p:nvSpPr>
        <p:spPr>
          <a:xfrm>
            <a:off x="628650" y="1010194"/>
            <a:ext cx="7886700" cy="489954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4/9/2023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133516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A121-0EE7-8D4F-809C-A30E6A58E4A2}"/>
              </a:ext>
            </a:extLst>
          </p:cNvPr>
          <p:cNvSpPr>
            <a:spLocks noGrp="1"/>
          </p:cNvSpPr>
          <p:nvPr>
            <p:ph type="ctrTitle"/>
          </p:nvPr>
        </p:nvSpPr>
        <p:spPr>
          <a:xfrm>
            <a:off x="1143000" y="1122363"/>
            <a:ext cx="6858000" cy="2387600"/>
          </a:xfrm>
          <a:prstGeom prst="rect">
            <a:avLst/>
          </a:prstGeom>
        </p:spPr>
        <p:txBody>
          <a:bodyPr anchor="ctr" anchorCtr="0"/>
          <a:lstStyle>
            <a:lvl1pPr algn="ctr">
              <a:defRPr sz="4400" b="1">
                <a:solidFill>
                  <a:srgbClr val="41BFB2"/>
                </a:solidFill>
                <a:latin typeface="+mn-lt"/>
              </a:defRPr>
            </a:lvl1pPr>
          </a:lstStyle>
          <a:p>
            <a:r>
              <a:rPr lang="en-US"/>
              <a:t>Click to edit Master title style</a:t>
            </a:r>
          </a:p>
        </p:txBody>
      </p:sp>
    </p:spTree>
    <p:extLst>
      <p:ext uri="{BB962C8B-B14F-4D97-AF65-F5344CB8AC3E}">
        <p14:creationId xmlns:p14="http://schemas.microsoft.com/office/powerpoint/2010/main" val="629139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A121-0EE7-8D4F-809C-A30E6A58E4A2}"/>
              </a:ext>
            </a:extLst>
          </p:cNvPr>
          <p:cNvSpPr>
            <a:spLocks noGrp="1"/>
          </p:cNvSpPr>
          <p:nvPr>
            <p:ph type="ctrTitle"/>
          </p:nvPr>
        </p:nvSpPr>
        <p:spPr>
          <a:xfrm>
            <a:off x="1143000" y="1122363"/>
            <a:ext cx="6858000" cy="2387600"/>
          </a:xfrm>
          <a:prstGeom prst="rect">
            <a:avLst/>
          </a:prstGeom>
        </p:spPr>
        <p:txBody>
          <a:bodyPr anchor="ctr" anchorCtr="0"/>
          <a:lstStyle>
            <a:lvl1pPr algn="ctr">
              <a:defRPr sz="4400" b="1">
                <a:solidFill>
                  <a:srgbClr val="41BFB2"/>
                </a:solidFill>
                <a:latin typeface="+mn-lt"/>
              </a:defRPr>
            </a:lvl1pPr>
          </a:lstStyle>
          <a:p>
            <a:r>
              <a:rPr lang="en-US"/>
              <a:t>Click to edit Master title style</a:t>
            </a:r>
          </a:p>
        </p:txBody>
      </p:sp>
    </p:spTree>
    <p:extLst>
      <p:ext uri="{BB962C8B-B14F-4D97-AF65-F5344CB8AC3E}">
        <p14:creationId xmlns:p14="http://schemas.microsoft.com/office/powerpoint/2010/main" val="2910849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82880"/>
            <a:ext cx="7886700" cy="60960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101687"/>
            <a:ext cx="7886700" cy="50752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4/9/2023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a:p>
        </p:txBody>
      </p:sp>
    </p:spTree>
    <p:custDataLst>
      <p:tags r:id="rId1"/>
    </p:custDataLst>
    <p:extLst>
      <p:ext uri="{BB962C8B-B14F-4D97-AF65-F5344CB8AC3E}">
        <p14:creationId xmlns:p14="http://schemas.microsoft.com/office/powerpoint/2010/main" val="2831525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01650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A121-0EE7-8D4F-809C-A30E6A58E4A2}"/>
              </a:ext>
            </a:extLst>
          </p:cNvPr>
          <p:cNvSpPr>
            <a:spLocks noGrp="1"/>
          </p:cNvSpPr>
          <p:nvPr>
            <p:ph type="ctrTitle"/>
          </p:nvPr>
        </p:nvSpPr>
        <p:spPr>
          <a:xfrm>
            <a:off x="1143000" y="1122363"/>
            <a:ext cx="6858000" cy="2387600"/>
          </a:xfrm>
          <a:prstGeom prst="rect">
            <a:avLst/>
          </a:prstGeom>
        </p:spPr>
        <p:txBody>
          <a:bodyPr anchor="ctr" anchorCtr="0"/>
          <a:lstStyle>
            <a:lvl1pPr algn="ctr">
              <a:defRPr sz="3200" b="1">
                <a:solidFill>
                  <a:srgbClr val="41BFB2"/>
                </a:solidFill>
                <a:latin typeface="+mn-lt"/>
              </a:defRPr>
            </a:lvl1pPr>
          </a:lstStyle>
          <a:p>
            <a:r>
              <a:rPr lang="en-US"/>
              <a:t>Click to edit Master title style</a:t>
            </a:r>
          </a:p>
        </p:txBody>
      </p:sp>
    </p:spTree>
    <p:custDataLst>
      <p:tags r:id="rId1"/>
    </p:custDataLst>
    <p:extLst>
      <p:ext uri="{BB962C8B-B14F-4D97-AF65-F5344CB8AC3E}">
        <p14:creationId xmlns:p14="http://schemas.microsoft.com/office/powerpoint/2010/main" val="25589291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5.emf"/><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em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EF07780-B9A0-C94F-8EE1-35DD02C7D8DD}"/>
              </a:ext>
            </a:extLst>
          </p:cNvPr>
          <p:cNvSpPr/>
          <p:nvPr userDrawn="1"/>
        </p:nvSpPr>
        <p:spPr>
          <a:xfrm>
            <a:off x="0" y="1222883"/>
            <a:ext cx="9144000" cy="5635118"/>
          </a:xfrm>
          <a:prstGeom prst="rect">
            <a:avLst/>
          </a:prstGeom>
          <a:solidFill>
            <a:srgbClr val="96C13D"/>
          </a:solidFill>
          <a:ln w="12700">
            <a:miter lim="400000"/>
          </a:ln>
        </p:spPr>
        <p:txBody>
          <a:bodyPr lIns="34289" rIns="34289" anchor="ctr"/>
          <a:lstStyle/>
          <a:p>
            <a:endParaRPr sz="1350"/>
          </a:p>
        </p:txBody>
      </p:sp>
      <p:pic>
        <p:nvPicPr>
          <p:cNvPr id="6" name="enpcGraphic-01.png" descr="enpcGraphic-01.png">
            <a:extLst>
              <a:ext uri="{FF2B5EF4-FFF2-40B4-BE49-F238E27FC236}">
                <a16:creationId xmlns:a16="http://schemas.microsoft.com/office/drawing/2014/main" id="{BCEB974C-E36A-6148-A8E1-8867253EBD7F}"/>
              </a:ext>
            </a:extLst>
          </p:cNvPr>
          <p:cNvPicPr>
            <a:picLocks noChangeAspect="1"/>
          </p:cNvPicPr>
          <p:nvPr userDrawn="1"/>
        </p:nvPicPr>
        <p:blipFill>
          <a:blip r:embed="rId3"/>
          <a:stretch>
            <a:fillRect/>
          </a:stretch>
        </p:blipFill>
        <p:spPr>
          <a:xfrm>
            <a:off x="386341" y="-3180205"/>
            <a:ext cx="3414649" cy="9384139"/>
          </a:xfrm>
          <a:prstGeom prst="rect">
            <a:avLst/>
          </a:prstGeom>
          <a:ln w="12700">
            <a:miter lim="400000"/>
          </a:ln>
        </p:spPr>
      </p:pic>
      <p:pic>
        <p:nvPicPr>
          <p:cNvPr id="3" name="Picture 2">
            <a:extLst>
              <a:ext uri="{FF2B5EF4-FFF2-40B4-BE49-F238E27FC236}">
                <a16:creationId xmlns:a16="http://schemas.microsoft.com/office/drawing/2014/main" id="{D67CBD5F-1E58-C349-9C50-44A59ED4984D}"/>
              </a:ext>
            </a:extLst>
          </p:cNvPr>
          <p:cNvPicPr>
            <a:picLocks noChangeAspect="1"/>
          </p:cNvPicPr>
          <p:nvPr userDrawn="1"/>
        </p:nvPicPr>
        <p:blipFill>
          <a:blip r:embed="rId4"/>
          <a:stretch>
            <a:fillRect/>
          </a:stretch>
        </p:blipFill>
        <p:spPr>
          <a:xfrm>
            <a:off x="6779689" y="5340290"/>
            <a:ext cx="1633359" cy="938370"/>
          </a:xfrm>
          <a:prstGeom prst="rect">
            <a:avLst/>
          </a:prstGeom>
        </p:spPr>
      </p:pic>
      <p:pic>
        <p:nvPicPr>
          <p:cNvPr id="4" name="Picture 3">
            <a:extLst>
              <a:ext uri="{FF2B5EF4-FFF2-40B4-BE49-F238E27FC236}">
                <a16:creationId xmlns:a16="http://schemas.microsoft.com/office/drawing/2014/main" id="{FF0AD357-4BF0-D349-BACE-ED06047B190E}"/>
              </a:ext>
            </a:extLst>
          </p:cNvPr>
          <p:cNvPicPr>
            <a:picLocks noChangeAspect="1"/>
          </p:cNvPicPr>
          <p:nvPr userDrawn="1"/>
        </p:nvPicPr>
        <p:blipFill>
          <a:blip r:embed="rId5"/>
          <a:stretch>
            <a:fillRect/>
          </a:stretch>
        </p:blipFill>
        <p:spPr>
          <a:xfrm>
            <a:off x="3561502" y="2305089"/>
            <a:ext cx="4851546" cy="2247821"/>
          </a:xfrm>
          <a:prstGeom prst="rect">
            <a:avLst/>
          </a:prstGeom>
        </p:spPr>
      </p:pic>
    </p:spTree>
    <p:extLst>
      <p:ext uri="{BB962C8B-B14F-4D97-AF65-F5344CB8AC3E}">
        <p14:creationId xmlns:p14="http://schemas.microsoft.com/office/powerpoint/2010/main" val="92769545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685800" rtl="0" eaLnBrk="1" latinLnBrk="0" hangingPunct="1">
        <a:lnSpc>
          <a:spcPct val="90000"/>
        </a:lnSpc>
        <a:spcBef>
          <a:spcPct val="0"/>
        </a:spcBef>
        <a:buNone/>
        <a:defRPr sz="3300" kern="1200">
          <a:solidFill>
            <a:srgbClr val="007A3D"/>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enpcGraphic-01.png" descr="enpcGraphic-01.png">
            <a:extLst>
              <a:ext uri="{FF2B5EF4-FFF2-40B4-BE49-F238E27FC236}">
                <a16:creationId xmlns:a16="http://schemas.microsoft.com/office/drawing/2014/main" id="{C1F062C4-E223-554D-9C52-181C031024BC}"/>
              </a:ext>
            </a:extLst>
          </p:cNvPr>
          <p:cNvPicPr>
            <a:picLocks noChangeAspect="1"/>
          </p:cNvPicPr>
          <p:nvPr userDrawn="1"/>
        </p:nvPicPr>
        <p:blipFill>
          <a:blip r:embed="rId3">
            <a:alphaModFix amt="70000"/>
          </a:blip>
          <a:stretch>
            <a:fillRect/>
          </a:stretch>
        </p:blipFill>
        <p:spPr>
          <a:xfrm rot="18900000">
            <a:off x="4643418" y="-3841560"/>
            <a:ext cx="3240780" cy="11875087"/>
          </a:xfrm>
          <a:prstGeom prst="rect">
            <a:avLst/>
          </a:prstGeom>
          <a:ln w="12700">
            <a:miter lim="400000"/>
          </a:ln>
        </p:spPr>
      </p:pic>
      <p:sp>
        <p:nvSpPr>
          <p:cNvPr id="7" name="Rectangle">
            <a:extLst>
              <a:ext uri="{FF2B5EF4-FFF2-40B4-BE49-F238E27FC236}">
                <a16:creationId xmlns:a16="http://schemas.microsoft.com/office/drawing/2014/main" id="{F3A6399C-717E-6345-8D4C-403D5A18E7AF}"/>
              </a:ext>
            </a:extLst>
          </p:cNvPr>
          <p:cNvSpPr/>
          <p:nvPr userDrawn="1"/>
        </p:nvSpPr>
        <p:spPr>
          <a:xfrm>
            <a:off x="0" y="0"/>
            <a:ext cx="9144000" cy="796580"/>
          </a:xfrm>
          <a:prstGeom prst="rect">
            <a:avLst/>
          </a:prstGeom>
          <a:solidFill>
            <a:srgbClr val="96C13D">
              <a:alpha val="80000"/>
            </a:srgbClr>
          </a:solidFill>
          <a:ln w="12700">
            <a:miter lim="400000"/>
          </a:ln>
        </p:spPr>
        <p:txBody>
          <a:bodyPr lIns="34289" rIns="34289" anchor="ctr"/>
          <a:lstStyle/>
          <a:p>
            <a:endParaRPr sz="1350"/>
          </a:p>
        </p:txBody>
      </p:sp>
      <p:sp>
        <p:nvSpPr>
          <p:cNvPr id="9" name="Rectangle">
            <a:extLst>
              <a:ext uri="{FF2B5EF4-FFF2-40B4-BE49-F238E27FC236}">
                <a16:creationId xmlns:a16="http://schemas.microsoft.com/office/drawing/2014/main" id="{83DBA2CE-30E0-0F41-A0F7-E417ACA80A93}"/>
              </a:ext>
            </a:extLst>
          </p:cNvPr>
          <p:cNvSpPr/>
          <p:nvPr userDrawn="1"/>
        </p:nvSpPr>
        <p:spPr>
          <a:xfrm>
            <a:off x="0" y="796579"/>
            <a:ext cx="9144000" cy="6067473"/>
          </a:xfrm>
          <a:prstGeom prst="rect">
            <a:avLst/>
          </a:prstGeom>
          <a:solidFill>
            <a:srgbClr val="FFFFFF">
              <a:alpha val="80000"/>
            </a:srgbClr>
          </a:solidFill>
          <a:ln w="12700">
            <a:miter lim="400000"/>
          </a:ln>
        </p:spPr>
        <p:txBody>
          <a:bodyPr lIns="34289" rIns="34289" anchor="ctr"/>
          <a:lstStyle/>
          <a:p>
            <a:endParaRPr sz="1350"/>
          </a:p>
        </p:txBody>
      </p:sp>
      <p:sp>
        <p:nvSpPr>
          <p:cNvPr id="10" name="Title Placeholder 1">
            <a:extLst>
              <a:ext uri="{FF2B5EF4-FFF2-40B4-BE49-F238E27FC236}">
                <a16:creationId xmlns:a16="http://schemas.microsoft.com/office/drawing/2014/main" id="{C677F6E8-094C-804A-B1E6-7F95D84CA6C2}"/>
              </a:ext>
            </a:extLst>
          </p:cNvPr>
          <p:cNvSpPr>
            <a:spLocks noGrp="1"/>
          </p:cNvSpPr>
          <p:nvPr>
            <p:ph type="title"/>
          </p:nvPr>
        </p:nvSpPr>
        <p:spPr>
          <a:xfrm>
            <a:off x="628650" y="203200"/>
            <a:ext cx="7886700" cy="593379"/>
          </a:xfrm>
          <a:prstGeom prst="rect">
            <a:avLst/>
          </a:prstGeom>
          <a:noFill/>
        </p:spPr>
        <p:txBody>
          <a:bodyPr vert="horz" lIns="91440" tIns="45720" rIns="91440" bIns="45720" rtlCol="0" anchor="ctr">
            <a:noAutofit/>
          </a:bodyPr>
          <a:lstStyle/>
          <a:p>
            <a:r>
              <a:rPr lang="en-US"/>
              <a:t>Click to edit Master title style</a:t>
            </a:r>
          </a:p>
        </p:txBody>
      </p:sp>
      <p:sp>
        <p:nvSpPr>
          <p:cNvPr id="11" name="Text Placeholder 2">
            <a:extLst>
              <a:ext uri="{FF2B5EF4-FFF2-40B4-BE49-F238E27FC236}">
                <a16:creationId xmlns:a16="http://schemas.microsoft.com/office/drawing/2014/main" id="{46731C26-00EE-614F-8A38-2D5C53005A9E}"/>
              </a:ext>
            </a:extLst>
          </p:cNvPr>
          <p:cNvSpPr>
            <a:spLocks noGrp="1"/>
          </p:cNvSpPr>
          <p:nvPr>
            <p:ph type="body" idx="1"/>
          </p:nvPr>
        </p:nvSpPr>
        <p:spPr>
          <a:xfrm>
            <a:off x="628650" y="999780"/>
            <a:ext cx="7886700" cy="532338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242923"/>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35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3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enpcGraphic-01.png" descr="enpcGraphic-01.png">
            <a:extLst>
              <a:ext uri="{FF2B5EF4-FFF2-40B4-BE49-F238E27FC236}">
                <a16:creationId xmlns:a16="http://schemas.microsoft.com/office/drawing/2014/main" id="{9AD22367-78B1-9B4E-ACBE-7E9836B5676D}"/>
              </a:ext>
            </a:extLst>
          </p:cNvPr>
          <p:cNvPicPr>
            <a:picLocks noChangeAspect="1"/>
          </p:cNvPicPr>
          <p:nvPr userDrawn="1"/>
        </p:nvPicPr>
        <p:blipFill>
          <a:blip r:embed="rId3">
            <a:alphaModFix amt="70000"/>
          </a:blip>
          <a:stretch>
            <a:fillRect/>
          </a:stretch>
        </p:blipFill>
        <p:spPr>
          <a:xfrm rot="18900000">
            <a:off x="4521104" y="-3867439"/>
            <a:ext cx="3240780" cy="11875087"/>
          </a:xfrm>
          <a:prstGeom prst="rect">
            <a:avLst/>
          </a:prstGeom>
          <a:ln w="12700">
            <a:miter lim="400000"/>
          </a:ln>
        </p:spPr>
      </p:pic>
      <p:sp>
        <p:nvSpPr>
          <p:cNvPr id="8" name="Rectangle">
            <a:extLst>
              <a:ext uri="{FF2B5EF4-FFF2-40B4-BE49-F238E27FC236}">
                <a16:creationId xmlns:a16="http://schemas.microsoft.com/office/drawing/2014/main" id="{59F1986E-8D6C-0942-8D57-375080CF14CA}"/>
              </a:ext>
            </a:extLst>
          </p:cNvPr>
          <p:cNvSpPr/>
          <p:nvPr userDrawn="1"/>
        </p:nvSpPr>
        <p:spPr>
          <a:xfrm>
            <a:off x="0" y="0"/>
            <a:ext cx="9144000" cy="6864057"/>
          </a:xfrm>
          <a:prstGeom prst="rect">
            <a:avLst/>
          </a:prstGeom>
          <a:solidFill>
            <a:srgbClr val="FFFFFF">
              <a:alpha val="80000"/>
            </a:srgbClr>
          </a:solidFill>
          <a:ln w="12700">
            <a:miter lim="400000"/>
          </a:ln>
        </p:spPr>
        <p:txBody>
          <a:bodyPr lIns="34289" rIns="34289" anchor="ctr"/>
          <a:lstStyle/>
          <a:p>
            <a:endParaRPr sz="1350"/>
          </a:p>
        </p:txBody>
      </p:sp>
      <p:pic>
        <p:nvPicPr>
          <p:cNvPr id="9" name="ENPC logo.png" descr="ENPC logo.png">
            <a:extLst>
              <a:ext uri="{FF2B5EF4-FFF2-40B4-BE49-F238E27FC236}">
                <a16:creationId xmlns:a16="http://schemas.microsoft.com/office/drawing/2014/main" id="{85EE5C89-E8CD-9A4B-94FB-51DD468D49C8}"/>
              </a:ext>
            </a:extLst>
          </p:cNvPr>
          <p:cNvPicPr>
            <a:picLocks noChangeAspect="1"/>
          </p:cNvPicPr>
          <p:nvPr userDrawn="1"/>
        </p:nvPicPr>
        <p:blipFill>
          <a:blip r:embed="rId4"/>
          <a:stretch>
            <a:fillRect/>
          </a:stretch>
        </p:blipFill>
        <p:spPr>
          <a:xfrm>
            <a:off x="6248630" y="6116621"/>
            <a:ext cx="1335461" cy="618602"/>
          </a:xfrm>
          <a:prstGeom prst="rect">
            <a:avLst/>
          </a:prstGeom>
          <a:ln w="12700">
            <a:miter lim="400000"/>
          </a:ln>
        </p:spPr>
      </p:pic>
      <p:sp>
        <p:nvSpPr>
          <p:cNvPr id="10" name="Line">
            <a:extLst>
              <a:ext uri="{FF2B5EF4-FFF2-40B4-BE49-F238E27FC236}">
                <a16:creationId xmlns:a16="http://schemas.microsoft.com/office/drawing/2014/main" id="{2B46AF19-D33D-7545-B6AC-E97D8AF4E75E}"/>
              </a:ext>
            </a:extLst>
          </p:cNvPr>
          <p:cNvSpPr/>
          <p:nvPr userDrawn="1"/>
        </p:nvSpPr>
        <p:spPr>
          <a:xfrm>
            <a:off x="-12700" y="6007100"/>
            <a:ext cx="9169400" cy="0"/>
          </a:xfrm>
          <a:prstGeom prst="line">
            <a:avLst/>
          </a:prstGeom>
          <a:ln w="12700">
            <a:solidFill>
              <a:srgbClr val="A7A7A7"/>
            </a:solidFill>
          </a:ln>
        </p:spPr>
        <p:txBody>
          <a:bodyPr lIns="45719" rIns="45719"/>
          <a:lstStyle/>
          <a:p>
            <a:endParaRPr/>
          </a:p>
        </p:txBody>
      </p:sp>
      <p:pic>
        <p:nvPicPr>
          <p:cNvPr id="12" name="Picture 11">
            <a:extLst>
              <a:ext uri="{FF2B5EF4-FFF2-40B4-BE49-F238E27FC236}">
                <a16:creationId xmlns:a16="http://schemas.microsoft.com/office/drawing/2014/main" id="{567D33B1-74AD-344E-B2BA-E2339989BB51}"/>
              </a:ext>
            </a:extLst>
          </p:cNvPr>
          <p:cNvPicPr>
            <a:picLocks noChangeAspect="1"/>
          </p:cNvPicPr>
          <p:nvPr userDrawn="1"/>
        </p:nvPicPr>
        <p:blipFill>
          <a:blip r:embed="rId5"/>
          <a:stretch>
            <a:fillRect/>
          </a:stretch>
        </p:blipFill>
        <p:spPr>
          <a:xfrm>
            <a:off x="7821315" y="6116621"/>
            <a:ext cx="1085461" cy="623601"/>
          </a:xfrm>
          <a:prstGeom prst="rect">
            <a:avLst/>
          </a:prstGeom>
        </p:spPr>
      </p:pic>
    </p:spTree>
    <p:extLst>
      <p:ext uri="{BB962C8B-B14F-4D97-AF65-F5344CB8AC3E}">
        <p14:creationId xmlns:p14="http://schemas.microsoft.com/office/powerpoint/2010/main" val="1434395749"/>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enpcGraphic-01.png" descr="enpcGraphic-01.png">
            <a:extLst>
              <a:ext uri="{FF2B5EF4-FFF2-40B4-BE49-F238E27FC236}">
                <a16:creationId xmlns:a16="http://schemas.microsoft.com/office/drawing/2014/main" id="{9AD22367-78B1-9B4E-ACBE-7E9836B5676D}"/>
              </a:ext>
            </a:extLst>
          </p:cNvPr>
          <p:cNvPicPr>
            <a:picLocks noChangeAspect="1"/>
          </p:cNvPicPr>
          <p:nvPr userDrawn="1"/>
        </p:nvPicPr>
        <p:blipFill>
          <a:blip r:embed="rId3">
            <a:alphaModFix amt="70000"/>
          </a:blip>
          <a:stretch>
            <a:fillRect/>
          </a:stretch>
        </p:blipFill>
        <p:spPr>
          <a:xfrm rot="18900000">
            <a:off x="4521104" y="-3867439"/>
            <a:ext cx="3240780" cy="11875087"/>
          </a:xfrm>
          <a:prstGeom prst="rect">
            <a:avLst/>
          </a:prstGeom>
          <a:ln w="12700">
            <a:miter lim="400000"/>
          </a:ln>
        </p:spPr>
      </p:pic>
      <p:sp>
        <p:nvSpPr>
          <p:cNvPr id="8" name="Rectangle">
            <a:extLst>
              <a:ext uri="{FF2B5EF4-FFF2-40B4-BE49-F238E27FC236}">
                <a16:creationId xmlns:a16="http://schemas.microsoft.com/office/drawing/2014/main" id="{59F1986E-8D6C-0942-8D57-375080CF14CA}"/>
              </a:ext>
            </a:extLst>
          </p:cNvPr>
          <p:cNvSpPr/>
          <p:nvPr userDrawn="1"/>
        </p:nvSpPr>
        <p:spPr>
          <a:xfrm>
            <a:off x="0" y="0"/>
            <a:ext cx="9144000" cy="6864057"/>
          </a:xfrm>
          <a:prstGeom prst="rect">
            <a:avLst/>
          </a:prstGeom>
          <a:solidFill>
            <a:srgbClr val="FFFFFF">
              <a:alpha val="80000"/>
            </a:srgbClr>
          </a:solidFill>
          <a:ln w="12700">
            <a:miter lim="400000"/>
          </a:ln>
        </p:spPr>
        <p:txBody>
          <a:bodyPr lIns="34289" rIns="34289" anchor="ctr"/>
          <a:lstStyle/>
          <a:p>
            <a:endParaRPr sz="1350"/>
          </a:p>
        </p:txBody>
      </p:sp>
    </p:spTree>
    <p:extLst>
      <p:ext uri="{BB962C8B-B14F-4D97-AF65-F5344CB8AC3E}">
        <p14:creationId xmlns:p14="http://schemas.microsoft.com/office/powerpoint/2010/main" val="2658607074"/>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F3A6399C-717E-6345-8D4C-403D5A18E7AF}"/>
              </a:ext>
            </a:extLst>
          </p:cNvPr>
          <p:cNvSpPr/>
          <p:nvPr userDrawn="1"/>
        </p:nvSpPr>
        <p:spPr>
          <a:xfrm>
            <a:off x="0" y="0"/>
            <a:ext cx="9144000" cy="796580"/>
          </a:xfrm>
          <a:prstGeom prst="rect">
            <a:avLst/>
          </a:prstGeom>
          <a:solidFill>
            <a:srgbClr val="41BFB2"/>
          </a:solidFill>
          <a:ln w="12700">
            <a:miter lim="400000"/>
          </a:ln>
        </p:spPr>
        <p:txBody>
          <a:bodyPr lIns="34289" rIns="34289" anchor="ctr"/>
          <a:lstStyle/>
          <a:p>
            <a:endParaRPr sz="1350"/>
          </a:p>
        </p:txBody>
      </p:sp>
      <p:pic>
        <p:nvPicPr>
          <p:cNvPr id="8" name="enpcGraphic-01.png" descr="enpcGraphic-01.png">
            <a:extLst>
              <a:ext uri="{FF2B5EF4-FFF2-40B4-BE49-F238E27FC236}">
                <a16:creationId xmlns:a16="http://schemas.microsoft.com/office/drawing/2014/main" id="{C1F062C4-E223-554D-9C52-181C031024BC}"/>
              </a:ext>
            </a:extLst>
          </p:cNvPr>
          <p:cNvPicPr>
            <a:picLocks noChangeAspect="1"/>
          </p:cNvPicPr>
          <p:nvPr userDrawn="1"/>
        </p:nvPicPr>
        <p:blipFill>
          <a:blip r:embed="rId5">
            <a:alphaModFix amt="70000"/>
          </a:blip>
          <a:stretch>
            <a:fillRect/>
          </a:stretch>
        </p:blipFill>
        <p:spPr>
          <a:xfrm rot="18900000">
            <a:off x="4470305" y="-3867439"/>
            <a:ext cx="3240780" cy="11875087"/>
          </a:xfrm>
          <a:prstGeom prst="rect">
            <a:avLst/>
          </a:prstGeom>
          <a:ln w="12700">
            <a:miter lim="400000"/>
          </a:ln>
        </p:spPr>
      </p:pic>
      <p:sp>
        <p:nvSpPr>
          <p:cNvPr id="9" name="Rectangle">
            <a:extLst>
              <a:ext uri="{FF2B5EF4-FFF2-40B4-BE49-F238E27FC236}">
                <a16:creationId xmlns:a16="http://schemas.microsoft.com/office/drawing/2014/main" id="{83DBA2CE-30E0-0F41-A0F7-E417ACA80A93}"/>
              </a:ext>
            </a:extLst>
          </p:cNvPr>
          <p:cNvSpPr/>
          <p:nvPr userDrawn="1"/>
        </p:nvSpPr>
        <p:spPr>
          <a:xfrm>
            <a:off x="0" y="796584"/>
            <a:ext cx="9144000" cy="6067473"/>
          </a:xfrm>
          <a:prstGeom prst="rect">
            <a:avLst/>
          </a:prstGeom>
          <a:solidFill>
            <a:srgbClr val="FFFFFF">
              <a:alpha val="80000"/>
            </a:srgbClr>
          </a:solidFill>
          <a:ln w="12700">
            <a:miter lim="400000"/>
          </a:ln>
        </p:spPr>
        <p:txBody>
          <a:bodyPr lIns="34289" rIns="34289" anchor="ctr"/>
          <a:lstStyle/>
          <a:p>
            <a:endParaRPr sz="1350"/>
          </a:p>
        </p:txBody>
      </p:sp>
      <p:sp>
        <p:nvSpPr>
          <p:cNvPr id="10" name="Title Placeholder 1">
            <a:extLst>
              <a:ext uri="{FF2B5EF4-FFF2-40B4-BE49-F238E27FC236}">
                <a16:creationId xmlns:a16="http://schemas.microsoft.com/office/drawing/2014/main" id="{C677F6E8-094C-804A-B1E6-7F95D84CA6C2}"/>
              </a:ext>
            </a:extLst>
          </p:cNvPr>
          <p:cNvSpPr>
            <a:spLocks noGrp="1"/>
          </p:cNvSpPr>
          <p:nvPr>
            <p:ph type="title"/>
          </p:nvPr>
        </p:nvSpPr>
        <p:spPr>
          <a:xfrm>
            <a:off x="628650" y="182880"/>
            <a:ext cx="7886700" cy="593379"/>
          </a:xfrm>
          <a:prstGeom prst="rect">
            <a:avLst/>
          </a:prstGeom>
          <a:noFill/>
        </p:spPr>
        <p:txBody>
          <a:bodyPr vert="horz" lIns="91440" tIns="45720" rIns="91440" bIns="45720" rtlCol="0" anchor="ctr">
            <a:noAutofit/>
          </a:bodyPr>
          <a:lstStyle/>
          <a:p>
            <a:r>
              <a:rPr lang="en-US"/>
              <a:t>Click to edit Master title style</a:t>
            </a:r>
          </a:p>
        </p:txBody>
      </p:sp>
      <p:sp>
        <p:nvSpPr>
          <p:cNvPr id="11" name="Text Placeholder 2">
            <a:extLst>
              <a:ext uri="{FF2B5EF4-FFF2-40B4-BE49-F238E27FC236}">
                <a16:creationId xmlns:a16="http://schemas.microsoft.com/office/drawing/2014/main" id="{46731C26-00EE-614F-8A38-2D5C53005A9E}"/>
              </a:ext>
            </a:extLst>
          </p:cNvPr>
          <p:cNvSpPr>
            <a:spLocks noGrp="1"/>
          </p:cNvSpPr>
          <p:nvPr>
            <p:ph type="body" idx="1"/>
          </p:nvPr>
        </p:nvSpPr>
        <p:spPr>
          <a:xfrm>
            <a:off x="628650" y="1825631"/>
            <a:ext cx="7886700" cy="42066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ENPC logo.png" descr="ENPC logo.png">
            <a:extLst>
              <a:ext uri="{FF2B5EF4-FFF2-40B4-BE49-F238E27FC236}">
                <a16:creationId xmlns:a16="http://schemas.microsoft.com/office/drawing/2014/main" id="{C0F8C54C-B4E2-1240-97E3-7932D6FC8FFC}"/>
              </a:ext>
            </a:extLst>
          </p:cNvPr>
          <p:cNvPicPr>
            <a:picLocks noChangeAspect="1"/>
          </p:cNvPicPr>
          <p:nvPr userDrawn="1"/>
        </p:nvPicPr>
        <p:blipFill>
          <a:blip r:embed="rId6"/>
          <a:stretch>
            <a:fillRect/>
          </a:stretch>
        </p:blipFill>
        <p:spPr>
          <a:xfrm>
            <a:off x="6248630" y="6116621"/>
            <a:ext cx="1335461" cy="618602"/>
          </a:xfrm>
          <a:prstGeom prst="rect">
            <a:avLst/>
          </a:prstGeom>
          <a:ln w="12700">
            <a:miter lim="400000"/>
          </a:ln>
        </p:spPr>
      </p:pic>
      <p:sp>
        <p:nvSpPr>
          <p:cNvPr id="13" name="Line">
            <a:extLst>
              <a:ext uri="{FF2B5EF4-FFF2-40B4-BE49-F238E27FC236}">
                <a16:creationId xmlns:a16="http://schemas.microsoft.com/office/drawing/2014/main" id="{12414E78-84F1-6C4C-83C4-18C3B0F8FDBD}"/>
              </a:ext>
            </a:extLst>
          </p:cNvPr>
          <p:cNvSpPr/>
          <p:nvPr userDrawn="1"/>
        </p:nvSpPr>
        <p:spPr>
          <a:xfrm>
            <a:off x="-12700" y="6007100"/>
            <a:ext cx="9169400" cy="0"/>
          </a:xfrm>
          <a:prstGeom prst="line">
            <a:avLst/>
          </a:prstGeom>
          <a:ln w="12700">
            <a:solidFill>
              <a:srgbClr val="A7A7A7"/>
            </a:solidFill>
          </a:ln>
        </p:spPr>
        <p:txBody>
          <a:bodyPr lIns="45719" rIns="45719"/>
          <a:lstStyle/>
          <a:p>
            <a:endParaRPr/>
          </a:p>
        </p:txBody>
      </p:sp>
      <p:pic>
        <p:nvPicPr>
          <p:cNvPr id="14" name="Picture 13">
            <a:extLst>
              <a:ext uri="{FF2B5EF4-FFF2-40B4-BE49-F238E27FC236}">
                <a16:creationId xmlns:a16="http://schemas.microsoft.com/office/drawing/2014/main" id="{26787F49-8540-8143-8065-D0A8C93654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830839" y="6122836"/>
            <a:ext cx="1071204" cy="621298"/>
          </a:xfrm>
          <a:prstGeom prst="rect">
            <a:avLst/>
          </a:prstGeom>
        </p:spPr>
      </p:pic>
    </p:spTree>
    <p:extLst>
      <p:ext uri="{BB962C8B-B14F-4D97-AF65-F5344CB8AC3E}">
        <p14:creationId xmlns:p14="http://schemas.microsoft.com/office/powerpoint/2010/main" val="26978968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Lst>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unsplash.com/s/photos/crying-newborn?utm_source=unsplash&amp;utm_medium=referral&amp;utm_content=creditCopyText" TargetMode="External"/><Relationship Id="rId4" Type="http://schemas.openxmlformats.org/officeDocument/2006/relationships/hyperlink" Target="https://unsplash.com/@yenyen11011998?utm_source=unsplash&amp;utm_medium=referral&amp;utm_content=creditCopyTex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B0D96E-ED2D-347E-E1E2-8058274CDD22}"/>
              </a:ext>
            </a:extLst>
          </p:cNvPr>
          <p:cNvSpPr txBox="1"/>
          <p:nvPr/>
        </p:nvSpPr>
        <p:spPr>
          <a:xfrm>
            <a:off x="2625213" y="5008542"/>
            <a:ext cx="3996813"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The Child with an Abdominal Concern</a:t>
            </a:r>
          </a:p>
        </p:txBody>
      </p:sp>
    </p:spTree>
    <p:custDataLst>
      <p:tags r:id="rId1"/>
    </p:custDataLst>
    <p:extLst>
      <p:ext uri="{BB962C8B-B14F-4D97-AF65-F5344CB8AC3E}">
        <p14:creationId xmlns:p14="http://schemas.microsoft.com/office/powerpoint/2010/main" val="3092821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80E68-6E36-9219-50F3-3A44D7E341E0}"/>
              </a:ext>
            </a:extLst>
          </p:cNvPr>
          <p:cNvSpPr>
            <a:spLocks noGrp="1"/>
          </p:cNvSpPr>
          <p:nvPr>
            <p:ph type="ctrTitle"/>
          </p:nvPr>
        </p:nvSpPr>
        <p:spPr>
          <a:xfrm>
            <a:off x="1143000" y="3770029"/>
            <a:ext cx="6858000" cy="2387600"/>
          </a:xfrm>
        </p:spPr>
        <p:txBody>
          <a:bodyPr/>
          <a:lstStyle/>
          <a:p>
            <a:pPr algn="l"/>
            <a:r>
              <a:rPr lang="en-US" dirty="0"/>
              <a:t>What do you suspect?</a:t>
            </a:r>
            <a:br>
              <a:rPr lang="en-US" dirty="0"/>
            </a:br>
            <a:r>
              <a:rPr lang="en-US" dirty="0"/>
              <a:t>What can you anticipate?</a:t>
            </a:r>
          </a:p>
        </p:txBody>
      </p:sp>
      <p:pic>
        <p:nvPicPr>
          <p:cNvPr id="6" name="Picture 5" descr="Stopwatch">
            <a:extLst>
              <a:ext uri="{FF2B5EF4-FFF2-40B4-BE49-F238E27FC236}">
                <a16:creationId xmlns:a16="http://schemas.microsoft.com/office/drawing/2014/main" id="{CC4337B1-78FA-F42E-5196-CADA80A4390D}"/>
              </a:ext>
            </a:extLst>
          </p:cNvPr>
          <p:cNvPicPr>
            <a:picLocks noChangeAspect="1"/>
          </p:cNvPicPr>
          <p:nvPr/>
        </p:nvPicPr>
        <p:blipFill>
          <a:blip r:embed="rId3"/>
          <a:stretch>
            <a:fillRect/>
          </a:stretch>
        </p:blipFill>
        <p:spPr>
          <a:xfrm>
            <a:off x="4459111" y="2026608"/>
            <a:ext cx="3248862" cy="1908389"/>
          </a:xfrm>
          <a:prstGeom prst="rect">
            <a:avLst/>
          </a:prstGeom>
        </p:spPr>
      </p:pic>
    </p:spTree>
    <p:extLst>
      <p:ext uri="{BB962C8B-B14F-4D97-AF65-F5344CB8AC3E}">
        <p14:creationId xmlns:p14="http://schemas.microsoft.com/office/powerpoint/2010/main" val="41925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AA4A13C-FE0C-FAB4-68E3-18E2BB8726A8}"/>
              </a:ext>
            </a:extLst>
          </p:cNvPr>
          <p:cNvSpPr txBox="1"/>
          <p:nvPr/>
        </p:nvSpPr>
        <p:spPr>
          <a:xfrm>
            <a:off x="2374134" y="6351954"/>
            <a:ext cx="6454906" cy="307777"/>
          </a:xfrm>
          <a:prstGeom prst="rect">
            <a:avLst/>
          </a:prstGeom>
          <a:solidFill>
            <a:schemeClr val="accent6">
              <a:lumMod val="60000"/>
              <a:lumOff val="40000"/>
            </a:schemeClr>
          </a:solidFill>
        </p:spPr>
        <p:txBody>
          <a:bodyPr wrap="square" rtlCol="0">
            <a:spAutoFit/>
          </a:bodyPr>
          <a:lstStyle/>
          <a:p>
            <a:pPr algn="r"/>
            <a:r>
              <a:rPr lang="en-US" sz="1400" dirty="0"/>
              <a:t>TIMES UP</a:t>
            </a:r>
          </a:p>
        </p:txBody>
      </p:sp>
      <p:sp>
        <p:nvSpPr>
          <p:cNvPr id="2" name="Title 1">
            <a:extLst>
              <a:ext uri="{FF2B5EF4-FFF2-40B4-BE49-F238E27FC236}">
                <a16:creationId xmlns:a16="http://schemas.microsoft.com/office/drawing/2014/main" id="{D3F12FE0-515E-B277-E150-25D4187F896A}"/>
              </a:ext>
            </a:extLst>
          </p:cNvPr>
          <p:cNvSpPr>
            <a:spLocks noGrp="1"/>
          </p:cNvSpPr>
          <p:nvPr>
            <p:ph type="title"/>
          </p:nvPr>
        </p:nvSpPr>
        <p:spPr/>
        <p:txBody>
          <a:bodyPr/>
          <a:lstStyle/>
          <a:p>
            <a:r>
              <a:rPr lang="en-US"/>
              <a:t>What Do You Suspect?</a:t>
            </a:r>
          </a:p>
        </p:txBody>
      </p:sp>
      <p:sp>
        <p:nvSpPr>
          <p:cNvPr id="3" name="Content Placeholder 2">
            <a:extLst>
              <a:ext uri="{FF2B5EF4-FFF2-40B4-BE49-F238E27FC236}">
                <a16:creationId xmlns:a16="http://schemas.microsoft.com/office/drawing/2014/main" id="{B251963F-3822-6138-2E23-9DC31CD9F312}"/>
              </a:ext>
            </a:extLst>
          </p:cNvPr>
          <p:cNvSpPr>
            <a:spLocks noGrp="1"/>
          </p:cNvSpPr>
          <p:nvPr>
            <p:ph idx="1"/>
          </p:nvPr>
        </p:nvSpPr>
        <p:spPr>
          <a:xfrm>
            <a:off x="628650" y="733195"/>
            <a:ext cx="7886700" cy="5394252"/>
          </a:xfrm>
        </p:spPr>
        <p:txBody>
          <a:bodyPr>
            <a:normAutofit lnSpcReduction="10000"/>
          </a:bodyPr>
          <a:lstStyle/>
          <a:p>
            <a:r>
              <a:rPr lang="en-US" dirty="0"/>
              <a:t>Hungry infant who vomits after feeding</a:t>
            </a:r>
          </a:p>
          <a:p>
            <a:pPr lvl="1"/>
            <a:r>
              <a:rPr lang="en-US" dirty="0"/>
              <a:t>Pyloric stenosis</a:t>
            </a:r>
          </a:p>
          <a:p>
            <a:r>
              <a:rPr lang="en-US" dirty="0"/>
              <a:t>Bilious emesis in a young child</a:t>
            </a:r>
          </a:p>
          <a:p>
            <a:pPr lvl="1"/>
            <a:r>
              <a:rPr lang="en-US" dirty="0"/>
              <a:t>Bowel obstruction – surgical emergency</a:t>
            </a:r>
          </a:p>
          <a:p>
            <a:r>
              <a:rPr lang="en-US" dirty="0"/>
              <a:t>Vomiting, diarrhea, hyperactive bowel sounds</a:t>
            </a:r>
          </a:p>
          <a:p>
            <a:pPr lvl="1"/>
            <a:r>
              <a:rPr lang="en-US" dirty="0"/>
              <a:t>Gastroenteritis</a:t>
            </a:r>
          </a:p>
          <a:p>
            <a:r>
              <a:rPr lang="en-US" dirty="0"/>
              <a:t>Tight, distended abdomen or rebound tenderness</a:t>
            </a:r>
          </a:p>
          <a:p>
            <a:pPr lvl="1"/>
            <a:r>
              <a:rPr lang="en-US" dirty="0"/>
              <a:t>Peritonitis, bowel perforation – surgical emergency</a:t>
            </a:r>
          </a:p>
          <a:p>
            <a:r>
              <a:rPr lang="en-US" dirty="0"/>
              <a:t>Tender mass, may bulge when crying</a:t>
            </a:r>
          </a:p>
          <a:p>
            <a:pPr lvl="1"/>
            <a:r>
              <a:rPr lang="en-US" dirty="0"/>
              <a:t>Hernia – reducible or surgical?</a:t>
            </a:r>
          </a:p>
          <a:p>
            <a:r>
              <a:rPr lang="en-US" dirty="0"/>
              <a:t>Sticky dark stools</a:t>
            </a:r>
          </a:p>
          <a:p>
            <a:pPr lvl="1"/>
            <a:r>
              <a:rPr lang="en-US" dirty="0"/>
              <a:t>GI bleeding – blood replacement if in shock</a:t>
            </a:r>
          </a:p>
          <a:p>
            <a:r>
              <a:rPr lang="en-US" dirty="0"/>
              <a:t>Diarrhea, tenesmus*, blood in stools, weight loss</a:t>
            </a:r>
          </a:p>
          <a:p>
            <a:pPr lvl="1"/>
            <a:r>
              <a:rPr lang="en-US" dirty="0"/>
              <a:t>Inflammatory bowel disease (Crohn’s, ulcerative colitis)</a:t>
            </a:r>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9A97B88E-3620-2B00-DD33-AB33F4BF54B3}"/>
              </a:ext>
            </a:extLst>
          </p:cNvPr>
          <p:cNvSpPr txBox="1"/>
          <p:nvPr/>
        </p:nvSpPr>
        <p:spPr>
          <a:xfrm>
            <a:off x="785457" y="5797247"/>
            <a:ext cx="4982145" cy="276999"/>
          </a:xfrm>
          <a:prstGeom prst="rect">
            <a:avLst/>
          </a:prstGeom>
          <a:noFill/>
        </p:spPr>
        <p:txBody>
          <a:bodyPr wrap="square" rtlCol="0">
            <a:spAutoFit/>
          </a:bodyPr>
          <a:lstStyle/>
          <a:p>
            <a:r>
              <a:rPr lang="en-US" sz="1200" dirty="0"/>
              <a:t>*the sensation of the need to pass stool with an empty bowel</a:t>
            </a:r>
          </a:p>
        </p:txBody>
      </p:sp>
      <p:sp>
        <p:nvSpPr>
          <p:cNvPr id="5" name="TextBox 4">
            <a:extLst>
              <a:ext uri="{FF2B5EF4-FFF2-40B4-BE49-F238E27FC236}">
                <a16:creationId xmlns:a16="http://schemas.microsoft.com/office/drawing/2014/main" id="{6AE9BEB6-C734-A902-4EB0-9B83E72F8FC9}"/>
              </a:ext>
            </a:extLst>
          </p:cNvPr>
          <p:cNvSpPr txBox="1"/>
          <p:nvPr/>
        </p:nvSpPr>
        <p:spPr>
          <a:xfrm>
            <a:off x="6783859" y="1305341"/>
            <a:ext cx="2224217" cy="4247317"/>
          </a:xfrm>
          <a:prstGeom prst="rect">
            <a:avLst/>
          </a:prstGeom>
          <a:noFill/>
          <a:ln w="38100">
            <a:solidFill>
              <a:srgbClr val="96C13D"/>
            </a:solidFill>
          </a:ln>
        </p:spPr>
        <p:txBody>
          <a:bodyPr wrap="square" rtlCol="0">
            <a:spAutoFit/>
          </a:bodyPr>
          <a:lstStyle/>
          <a:p>
            <a:endParaRPr lang="en-US" dirty="0"/>
          </a:p>
          <a:p>
            <a:r>
              <a:rPr lang="en-US" dirty="0"/>
              <a:t>1. GI bleeding</a:t>
            </a:r>
          </a:p>
          <a:p>
            <a:endParaRPr lang="en-US" dirty="0"/>
          </a:p>
          <a:p>
            <a:r>
              <a:rPr lang="en-US" dirty="0"/>
              <a:t>2. Gastroenteritis</a:t>
            </a:r>
          </a:p>
          <a:p>
            <a:endParaRPr lang="en-US" dirty="0"/>
          </a:p>
          <a:p>
            <a:r>
              <a:rPr lang="en-US" dirty="0"/>
              <a:t>3. Hernia</a:t>
            </a:r>
          </a:p>
          <a:p>
            <a:r>
              <a:rPr lang="en-US" dirty="0"/>
              <a:t>  </a:t>
            </a:r>
          </a:p>
          <a:p>
            <a:r>
              <a:rPr lang="en-US" dirty="0"/>
              <a:t>4. Pyloric stenosis</a:t>
            </a:r>
          </a:p>
          <a:p>
            <a:endParaRPr lang="en-US" dirty="0"/>
          </a:p>
          <a:p>
            <a:r>
              <a:rPr lang="en-US" dirty="0"/>
              <a:t>5. IBD</a:t>
            </a:r>
          </a:p>
          <a:p>
            <a:endParaRPr lang="en-US" dirty="0"/>
          </a:p>
          <a:p>
            <a:r>
              <a:rPr lang="en-US" dirty="0"/>
              <a:t>6. Peritonitis</a:t>
            </a:r>
          </a:p>
          <a:p>
            <a:endParaRPr lang="en-US" dirty="0"/>
          </a:p>
          <a:p>
            <a:r>
              <a:rPr lang="en-US" dirty="0"/>
              <a:t>7. Bowel obstruction</a:t>
            </a:r>
          </a:p>
          <a:p>
            <a:endParaRPr lang="en-US" dirty="0"/>
          </a:p>
        </p:txBody>
      </p:sp>
      <p:sp>
        <p:nvSpPr>
          <p:cNvPr id="6" name="Oval 5">
            <a:extLst>
              <a:ext uri="{FF2B5EF4-FFF2-40B4-BE49-F238E27FC236}">
                <a16:creationId xmlns:a16="http://schemas.microsoft.com/office/drawing/2014/main" id="{18AF6EBC-7F53-716E-3C4C-3130C9D971A5}"/>
              </a:ext>
            </a:extLst>
          </p:cNvPr>
          <p:cNvSpPr/>
          <p:nvPr/>
        </p:nvSpPr>
        <p:spPr>
          <a:xfrm>
            <a:off x="6842196" y="5593817"/>
            <a:ext cx="1986844" cy="53363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to Start</a:t>
            </a:r>
          </a:p>
        </p:txBody>
      </p:sp>
      <p:sp>
        <p:nvSpPr>
          <p:cNvPr id="7" name="TextBox 6">
            <a:extLst>
              <a:ext uri="{FF2B5EF4-FFF2-40B4-BE49-F238E27FC236}">
                <a16:creationId xmlns:a16="http://schemas.microsoft.com/office/drawing/2014/main" id="{7AF4D806-556C-B750-CABD-BAB4289F801F}"/>
              </a:ext>
            </a:extLst>
          </p:cNvPr>
          <p:cNvSpPr txBox="1"/>
          <p:nvPr/>
        </p:nvSpPr>
        <p:spPr>
          <a:xfrm>
            <a:off x="2264067" y="6336566"/>
            <a:ext cx="6564973" cy="338554"/>
          </a:xfrm>
          <a:prstGeom prst="rect">
            <a:avLst/>
          </a:prstGeom>
          <a:noFill/>
          <a:ln w="127000">
            <a:solidFill>
              <a:schemeClr val="accent6"/>
            </a:solidFill>
          </a:ln>
        </p:spPr>
        <p:txBody>
          <a:bodyPr wrap="square" rtlCol="0">
            <a:spAutoFit/>
          </a:bodyPr>
          <a:lstStyle/>
          <a:p>
            <a:endParaRPr lang="en-US" sz="1600" dirty="0"/>
          </a:p>
        </p:txBody>
      </p:sp>
    </p:spTree>
    <p:extLst>
      <p:ext uri="{BB962C8B-B14F-4D97-AF65-F5344CB8AC3E}">
        <p14:creationId xmlns:p14="http://schemas.microsoft.com/office/powerpoint/2010/main" val="345706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300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0" nodeType="clickEffect">
                                  <p:stCondLst>
                                    <p:cond delay="0"/>
                                  </p:stCondLst>
                                  <p:childTnLst>
                                    <p:animEffect transition="out" filter="dissolv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C3166E-A385-648B-4546-577364F0D82E}"/>
              </a:ext>
            </a:extLst>
          </p:cNvPr>
          <p:cNvSpPr>
            <a:spLocks noGrp="1"/>
          </p:cNvSpPr>
          <p:nvPr>
            <p:ph type="title"/>
          </p:nvPr>
        </p:nvSpPr>
        <p:spPr/>
        <p:txBody>
          <a:bodyPr/>
          <a:lstStyle/>
          <a:p>
            <a:r>
              <a:rPr lang="en-US">
                <a:cs typeface="Calibri"/>
              </a:rPr>
              <a:t>Appendicitis</a:t>
            </a:r>
            <a:endParaRPr lang="en-US" err="1"/>
          </a:p>
        </p:txBody>
      </p:sp>
      <p:sp>
        <p:nvSpPr>
          <p:cNvPr id="4" name="Content Placeholder 3">
            <a:extLst>
              <a:ext uri="{FF2B5EF4-FFF2-40B4-BE49-F238E27FC236}">
                <a16:creationId xmlns:a16="http://schemas.microsoft.com/office/drawing/2014/main" id="{CDE2DF6B-0505-6C21-C62F-3FFA95FE9029}"/>
              </a:ext>
            </a:extLst>
          </p:cNvPr>
          <p:cNvSpPr>
            <a:spLocks noGrp="1"/>
          </p:cNvSpPr>
          <p:nvPr>
            <p:ph idx="1"/>
          </p:nvPr>
        </p:nvSpPr>
        <p:spPr/>
        <p:txBody>
          <a:bodyPr vert="horz" lIns="91440" tIns="45720" rIns="91440" bIns="45720" rtlCol="0" anchor="t">
            <a:normAutofit/>
          </a:bodyPr>
          <a:lstStyle/>
          <a:p>
            <a:r>
              <a:rPr lang="en-US">
                <a:ea typeface="+mn-lt"/>
                <a:cs typeface="+mn-lt"/>
              </a:rPr>
              <a:t>Most common abdominal surgical emergency in childhood </a:t>
            </a:r>
            <a:endParaRPr lang="en-US"/>
          </a:p>
          <a:p>
            <a:r>
              <a:rPr lang="en-US">
                <a:ea typeface="+mn-lt"/>
                <a:cs typeface="+mn-lt"/>
              </a:rPr>
              <a:t>Peaks between the ages of 9–12 </a:t>
            </a:r>
          </a:p>
          <a:p>
            <a:r>
              <a:rPr lang="en-US">
                <a:ea typeface="+mn-lt"/>
                <a:cs typeface="+mn-lt"/>
              </a:rPr>
              <a:t>While rare, appendicitis is more dangerous in infants</a:t>
            </a:r>
          </a:p>
          <a:p>
            <a:pPr lvl="1"/>
            <a:r>
              <a:rPr lang="en-US">
                <a:ea typeface="+mn-lt"/>
                <a:cs typeface="+mn-lt"/>
              </a:rPr>
              <a:t>Higher perforation rate (70–85%) than in children (7%)  </a:t>
            </a:r>
          </a:p>
          <a:p>
            <a:r>
              <a:rPr lang="en-US">
                <a:ea typeface="+mn-lt"/>
                <a:cs typeface="+mn-lt"/>
              </a:rPr>
              <a:t>Vague presentations and delays in seeking care may lead to a perforated appendix, septic shock, and death</a:t>
            </a:r>
          </a:p>
          <a:p>
            <a:pPr marL="0" indent="0">
              <a:buNone/>
            </a:pPr>
            <a:endParaRPr lang="en-US">
              <a:cs typeface="Calibri"/>
            </a:endParaRPr>
          </a:p>
        </p:txBody>
      </p:sp>
      <p:pic>
        <p:nvPicPr>
          <p:cNvPr id="5" name="Picture 4">
            <a:extLst>
              <a:ext uri="{FF2B5EF4-FFF2-40B4-BE49-F238E27FC236}">
                <a16:creationId xmlns:a16="http://schemas.microsoft.com/office/drawing/2014/main" id="{A645151D-FC8E-73CF-91EB-F35EBA859C44}"/>
              </a:ext>
            </a:extLst>
          </p:cNvPr>
          <p:cNvPicPr>
            <a:picLocks noChangeAspect="1"/>
          </p:cNvPicPr>
          <p:nvPr/>
        </p:nvPicPr>
        <p:blipFill>
          <a:blip r:embed="rId3"/>
          <a:stretch>
            <a:fillRect/>
          </a:stretch>
        </p:blipFill>
        <p:spPr>
          <a:xfrm>
            <a:off x="2202502" y="3804540"/>
            <a:ext cx="4214225" cy="2453853"/>
          </a:xfrm>
          <a:prstGeom prst="rect">
            <a:avLst/>
          </a:prstGeom>
        </p:spPr>
      </p:pic>
    </p:spTree>
    <p:extLst>
      <p:ext uri="{BB962C8B-B14F-4D97-AF65-F5344CB8AC3E}">
        <p14:creationId xmlns:p14="http://schemas.microsoft.com/office/powerpoint/2010/main" val="2724210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C3166E-A385-648B-4546-577364F0D82E}"/>
              </a:ext>
            </a:extLst>
          </p:cNvPr>
          <p:cNvSpPr>
            <a:spLocks noGrp="1"/>
          </p:cNvSpPr>
          <p:nvPr>
            <p:ph type="title"/>
          </p:nvPr>
        </p:nvSpPr>
        <p:spPr/>
        <p:txBody>
          <a:bodyPr/>
          <a:lstStyle/>
          <a:p>
            <a:r>
              <a:rPr lang="en-US" dirty="0">
                <a:cs typeface="Calibri"/>
              </a:rPr>
              <a:t>Other Signs and Symptoms</a:t>
            </a:r>
            <a:endParaRPr lang="en-US" dirty="0"/>
          </a:p>
        </p:txBody>
      </p:sp>
      <p:sp>
        <p:nvSpPr>
          <p:cNvPr id="4" name="Content Placeholder 3">
            <a:extLst>
              <a:ext uri="{FF2B5EF4-FFF2-40B4-BE49-F238E27FC236}">
                <a16:creationId xmlns:a16="http://schemas.microsoft.com/office/drawing/2014/main" id="{CDE2DF6B-0505-6C21-C62F-3FFA95FE9029}"/>
              </a:ext>
            </a:extLst>
          </p:cNvPr>
          <p:cNvSpPr>
            <a:spLocks noGrp="1"/>
          </p:cNvSpPr>
          <p:nvPr>
            <p:ph idx="1"/>
          </p:nvPr>
        </p:nvSpPr>
        <p:spPr/>
        <p:txBody>
          <a:bodyPr vert="horz" lIns="91440" tIns="45720" rIns="91440" bIns="45720" rtlCol="0" anchor="t">
            <a:normAutofit/>
          </a:bodyPr>
          <a:lstStyle/>
          <a:p>
            <a:r>
              <a:rPr lang="en-US" dirty="0">
                <a:ea typeface="+mn-lt"/>
                <a:cs typeface="+mn-lt"/>
              </a:rPr>
              <a:t>Difficulty ambulating</a:t>
            </a:r>
          </a:p>
          <a:p>
            <a:r>
              <a:rPr lang="en-US" dirty="0">
                <a:ea typeface="+mn-lt"/>
                <a:cs typeface="+mn-lt"/>
              </a:rPr>
              <a:t>Anorexia</a:t>
            </a:r>
          </a:p>
          <a:p>
            <a:r>
              <a:rPr lang="en-US" dirty="0">
                <a:ea typeface="+mn-lt"/>
                <a:cs typeface="+mn-lt"/>
              </a:rPr>
              <a:t>Irritability </a:t>
            </a:r>
          </a:p>
          <a:p>
            <a:r>
              <a:rPr lang="en-US" dirty="0">
                <a:ea typeface="+mn-lt"/>
                <a:cs typeface="+mn-lt"/>
              </a:rPr>
              <a:t>Grunting respirations  </a:t>
            </a:r>
          </a:p>
          <a:p>
            <a:pPr marL="0" indent="0">
              <a:buNone/>
            </a:pPr>
            <a:endParaRPr lang="en-US" dirty="0">
              <a:ea typeface="+mn-lt"/>
              <a:cs typeface="+mn-lt"/>
            </a:endParaRPr>
          </a:p>
          <a:p>
            <a:pPr marL="0" indent="0">
              <a:buNone/>
            </a:pPr>
            <a:endParaRPr lang="en-US" dirty="0">
              <a:cs typeface="Calibri"/>
            </a:endParaRPr>
          </a:p>
        </p:txBody>
      </p:sp>
      <p:pic>
        <p:nvPicPr>
          <p:cNvPr id="7" name="Picture 6">
            <a:extLst>
              <a:ext uri="{FF2B5EF4-FFF2-40B4-BE49-F238E27FC236}">
                <a16:creationId xmlns:a16="http://schemas.microsoft.com/office/drawing/2014/main" id="{86553711-AAE7-5299-CCEE-8BE2C23D7E2D}"/>
              </a:ext>
            </a:extLst>
          </p:cNvPr>
          <p:cNvPicPr>
            <a:picLocks noChangeAspect="1"/>
          </p:cNvPicPr>
          <p:nvPr/>
        </p:nvPicPr>
        <p:blipFill>
          <a:blip r:embed="rId3"/>
          <a:stretch>
            <a:fillRect/>
          </a:stretch>
        </p:blipFill>
        <p:spPr>
          <a:xfrm>
            <a:off x="4002374" y="948265"/>
            <a:ext cx="4961744" cy="5451975"/>
          </a:xfrm>
          <a:prstGeom prst="rect">
            <a:avLst/>
          </a:prstGeom>
          <a:ln>
            <a:noFill/>
          </a:ln>
          <a:effectLst>
            <a:softEdge rad="112500"/>
          </a:effectLst>
        </p:spPr>
      </p:pic>
    </p:spTree>
    <p:extLst>
      <p:ext uri="{BB962C8B-B14F-4D97-AF65-F5344CB8AC3E}">
        <p14:creationId xmlns:p14="http://schemas.microsoft.com/office/powerpoint/2010/main" val="3778396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se 608 Primary Video">
            <a:hlinkClick r:id="" action="ppaction://media"/>
            <a:extLst>
              <a:ext uri="{FF2B5EF4-FFF2-40B4-BE49-F238E27FC236}">
                <a16:creationId xmlns:a16="http://schemas.microsoft.com/office/drawing/2014/main" id="{C9D74B8A-C7C2-AB15-44E2-66340FC01D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171117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E7AF95F-C175-B3FA-90FC-78CA7EB0EC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564" y="23950"/>
            <a:ext cx="8906494" cy="6123214"/>
          </a:xfrm>
          <a:prstGeom prst="rect">
            <a:avLst/>
          </a:prstGeom>
        </p:spPr>
      </p:pic>
      <p:sp>
        <p:nvSpPr>
          <p:cNvPr id="4" name="TextBox 3">
            <a:extLst>
              <a:ext uri="{FF2B5EF4-FFF2-40B4-BE49-F238E27FC236}">
                <a16:creationId xmlns:a16="http://schemas.microsoft.com/office/drawing/2014/main" id="{91FDF99C-1D8D-763F-634E-2B361CDE1083}"/>
              </a:ext>
            </a:extLst>
          </p:cNvPr>
          <p:cNvSpPr txBox="1"/>
          <p:nvPr/>
        </p:nvSpPr>
        <p:spPr>
          <a:xfrm>
            <a:off x="4971185" y="6396335"/>
            <a:ext cx="5251270" cy="461665"/>
          </a:xfrm>
          <a:prstGeom prst="rect">
            <a:avLst/>
          </a:prstGeom>
          <a:noFill/>
        </p:spPr>
        <p:txBody>
          <a:bodyPr wrap="square" rtlCol="0">
            <a:spAutoFit/>
          </a:bodyPr>
          <a:lstStyle/>
          <a:p>
            <a:r>
              <a:rPr lang="en-US" sz="800" b="0" i="0" dirty="0" err="1">
                <a:solidFill>
                  <a:srgbClr val="333333"/>
                </a:solidFill>
                <a:effectLst/>
                <a:latin typeface="Helvetica Neue"/>
              </a:rPr>
              <a:t>Olek</a:t>
            </a:r>
            <a:r>
              <a:rPr lang="en-US" sz="800" b="0" i="0" dirty="0">
                <a:solidFill>
                  <a:srgbClr val="333333"/>
                </a:solidFill>
                <a:effectLst/>
                <a:latin typeface="Helvetica Neue"/>
              </a:rPr>
              <a:t> </a:t>
            </a:r>
            <a:r>
              <a:rPr lang="en-US" sz="800" b="0" i="0" dirty="0" err="1">
                <a:solidFill>
                  <a:srgbClr val="333333"/>
                </a:solidFill>
                <a:effectLst/>
                <a:latin typeface="Helvetica Neue"/>
              </a:rPr>
              <a:t>Remesz</a:t>
            </a:r>
            <a:r>
              <a:rPr lang="en-US" sz="800" b="0" i="0" dirty="0">
                <a:solidFill>
                  <a:srgbClr val="333333"/>
                </a:solidFill>
                <a:effectLst/>
                <a:latin typeface="Helvetica Neue"/>
              </a:rPr>
              <a:t> (wiki-pl: Orem, commons: Orem) (https://commons.wikimedia.org/wiki/File:Intussusception_EN.svg), „Intussusception EN“, https://creativecommons.org/licenses/by-sa/3.0/legalcode</a:t>
            </a:r>
            <a:endParaRPr lang="en-US" sz="800" dirty="0"/>
          </a:p>
        </p:txBody>
      </p:sp>
    </p:spTree>
    <p:extLst>
      <p:ext uri="{BB962C8B-B14F-4D97-AF65-F5344CB8AC3E}">
        <p14:creationId xmlns:p14="http://schemas.microsoft.com/office/powerpoint/2010/main" val="1616723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C43CC9-5B3A-E3A4-B43D-B36C6A12033D}"/>
              </a:ext>
            </a:extLst>
          </p:cNvPr>
          <p:cNvPicPr>
            <a:picLocks noChangeAspect="1"/>
          </p:cNvPicPr>
          <p:nvPr/>
        </p:nvPicPr>
        <p:blipFill>
          <a:blip r:embed="rId3"/>
          <a:stretch>
            <a:fillRect/>
          </a:stretch>
        </p:blipFill>
        <p:spPr>
          <a:xfrm>
            <a:off x="1" y="-1"/>
            <a:ext cx="4950553" cy="3429001"/>
          </a:xfrm>
          <a:prstGeom prst="rect">
            <a:avLst/>
          </a:prstGeom>
          <a:ln>
            <a:noFill/>
          </a:ln>
          <a:effectLst>
            <a:softEdge rad="112500"/>
          </a:effectLst>
        </p:spPr>
      </p:pic>
      <p:pic>
        <p:nvPicPr>
          <p:cNvPr id="8" name="Picture 7">
            <a:extLst>
              <a:ext uri="{FF2B5EF4-FFF2-40B4-BE49-F238E27FC236}">
                <a16:creationId xmlns:a16="http://schemas.microsoft.com/office/drawing/2014/main" id="{BEE14065-A645-D05D-D713-4CBA502284C8}"/>
              </a:ext>
            </a:extLst>
          </p:cNvPr>
          <p:cNvPicPr>
            <a:picLocks noChangeAspect="1"/>
          </p:cNvPicPr>
          <p:nvPr/>
        </p:nvPicPr>
        <p:blipFill>
          <a:blip r:embed="rId4"/>
          <a:stretch>
            <a:fillRect/>
          </a:stretch>
        </p:blipFill>
        <p:spPr>
          <a:xfrm>
            <a:off x="4230668" y="3480085"/>
            <a:ext cx="4913332" cy="3377915"/>
          </a:xfrm>
          <a:prstGeom prst="rect">
            <a:avLst/>
          </a:prstGeom>
          <a:ln>
            <a:noFill/>
          </a:ln>
          <a:effectLst>
            <a:softEdge rad="112500"/>
          </a:effectLst>
        </p:spPr>
      </p:pic>
    </p:spTree>
    <p:extLst>
      <p:ext uri="{BB962C8B-B14F-4D97-AF65-F5344CB8AC3E}">
        <p14:creationId xmlns:p14="http://schemas.microsoft.com/office/powerpoint/2010/main" val="3034002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8200E-0FF2-4CBF-B657-8506E4953754}"/>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E8CA8ED2-B766-43A2-8FA5-708472F34962}"/>
              </a:ext>
            </a:extLst>
          </p:cNvPr>
          <p:cNvSpPr>
            <a:spLocks noGrp="1"/>
          </p:cNvSpPr>
          <p:nvPr>
            <p:ph idx="1"/>
          </p:nvPr>
        </p:nvSpPr>
        <p:spPr/>
        <p:txBody>
          <a:bodyPr/>
          <a:lstStyle/>
          <a:p>
            <a:r>
              <a:rPr lang="en-US" sz="2400"/>
              <a:t>Vomiting in children has many causes, from benign to life-threatening</a:t>
            </a:r>
          </a:p>
          <a:p>
            <a:r>
              <a:rPr lang="en-US" sz="2400"/>
              <a:t>In the infant and young toddler, be suspicious of head trauma in the child with vomiting, especially in the absence of fever and diarrhea.</a:t>
            </a:r>
          </a:p>
          <a:p>
            <a:r>
              <a:rPr lang="en-US" sz="2400"/>
              <a:t>A history of vomiting upon awakening is concerning at any age for a space-occupying lesion</a:t>
            </a:r>
          </a:p>
          <a:p>
            <a:r>
              <a:rPr lang="en-US" sz="2400"/>
              <a:t>For mild to moderate dehydration, oral rehydration is the preferred method of rehydration.</a:t>
            </a:r>
          </a:p>
          <a:p>
            <a:r>
              <a:rPr lang="en-US" sz="2400"/>
              <a:t>Rapid fluid administration is essential with signs of poor perfusion. Fluid bolus for a neonate is 10 mL/kg. </a:t>
            </a:r>
          </a:p>
          <a:p>
            <a:pPr lvl="1"/>
            <a:endParaRPr lang="en-US"/>
          </a:p>
          <a:p>
            <a:pPr marL="342900" lvl="1" indent="-342900"/>
            <a:endParaRPr lang="en-US" sz="2200"/>
          </a:p>
          <a:p>
            <a:pPr lvl="1"/>
            <a:endParaRPr lang="en-US"/>
          </a:p>
          <a:p>
            <a:pPr marL="228600" lvl="1"/>
            <a:endParaRPr lang="en-US"/>
          </a:p>
        </p:txBody>
      </p:sp>
    </p:spTree>
    <p:extLst>
      <p:ext uri="{BB962C8B-B14F-4D97-AF65-F5344CB8AC3E}">
        <p14:creationId xmlns:p14="http://schemas.microsoft.com/office/powerpoint/2010/main" val="2731864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D798"/>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C1708D23-9D15-40C0-935A-A0B05138F320}"/>
              </a:ext>
            </a:extLst>
          </p:cNvPr>
          <p:cNvPicPr>
            <a:picLocks noChangeAspect="1"/>
          </p:cNvPicPr>
          <p:nvPr/>
        </p:nvPicPr>
        <p:blipFill rotWithShape="1">
          <a:blip r:embed="rId4"/>
          <a:srcRect l="23883" r="4317" b="9091"/>
          <a:stretch/>
        </p:blipFill>
        <p:spPr>
          <a:xfrm>
            <a:off x="1922044" y="1"/>
            <a:ext cx="7221956" cy="6857999"/>
          </a:xfrm>
          <a:prstGeom prst="rect">
            <a:avLst/>
          </a:prstGeom>
          <a:gradFill>
            <a:gsLst>
              <a:gs pos="0">
                <a:srgbClr val="F4D79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6" name="Freeform: Shape 15">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06573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4465335"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AA29658-D17D-2342-B359-626BA4026DBE}"/>
              </a:ext>
            </a:extLst>
          </p:cNvPr>
          <p:cNvSpPr>
            <a:spLocks noGrp="1"/>
          </p:cNvSpPr>
          <p:nvPr>
            <p:ph type="ctrTitle"/>
          </p:nvPr>
        </p:nvSpPr>
        <p:spPr>
          <a:xfrm>
            <a:off x="467332" y="866661"/>
            <a:ext cx="2909424" cy="2248122"/>
          </a:xfrm>
        </p:spPr>
        <p:txBody>
          <a:bodyPr vert="horz" lIns="91440" tIns="45720" rIns="91440" bIns="45720" rtlCol="0" anchor="b">
            <a:normAutofit fontScale="90000"/>
          </a:bodyPr>
          <a:lstStyle/>
          <a:p>
            <a:pPr algn="l"/>
            <a:r>
              <a:rPr lang="en-US" sz="4000" b="1" dirty="0">
                <a:solidFill>
                  <a:schemeClr val="tx1"/>
                </a:solidFill>
                <a:latin typeface="+mj-lt"/>
              </a:rPr>
              <a:t>The Child with an Abdominal Concern</a:t>
            </a:r>
            <a:br>
              <a:rPr lang="en-US" sz="4000" b="1" dirty="0">
                <a:solidFill>
                  <a:schemeClr val="tx1"/>
                </a:solidFill>
                <a:latin typeface="+mj-lt"/>
              </a:rPr>
            </a:br>
            <a:endParaRPr lang="en-US" sz="4000" dirty="0">
              <a:solidFill>
                <a:schemeClr val="tx1"/>
              </a:solidFill>
              <a:latin typeface="+mj-lt"/>
            </a:endParaRPr>
          </a:p>
        </p:txBody>
      </p:sp>
    </p:spTree>
    <p:custDataLst>
      <p:tags r:id="rId1"/>
    </p:custDataLst>
    <p:extLst>
      <p:ext uri="{BB962C8B-B14F-4D97-AF65-F5344CB8AC3E}">
        <p14:creationId xmlns:p14="http://schemas.microsoft.com/office/powerpoint/2010/main" val="14214635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80E68-6E36-9219-50F3-3A44D7E341E0}"/>
              </a:ext>
            </a:extLst>
          </p:cNvPr>
          <p:cNvSpPr>
            <a:spLocks noGrp="1"/>
          </p:cNvSpPr>
          <p:nvPr>
            <p:ph type="ctrTitle"/>
          </p:nvPr>
        </p:nvSpPr>
        <p:spPr>
          <a:xfrm>
            <a:off x="1143000" y="1122363"/>
            <a:ext cx="6858000" cy="2387600"/>
          </a:xfrm>
        </p:spPr>
        <p:txBody>
          <a:bodyPr/>
          <a:lstStyle/>
          <a:p>
            <a:pPr algn="l"/>
            <a:r>
              <a:rPr lang="en-US" dirty="0"/>
              <a:t>Write down 3 things that went well the last time you worked.</a:t>
            </a:r>
          </a:p>
        </p:txBody>
      </p:sp>
    </p:spTree>
    <p:extLst>
      <p:ext uri="{BB962C8B-B14F-4D97-AF65-F5344CB8AC3E}">
        <p14:creationId xmlns:p14="http://schemas.microsoft.com/office/powerpoint/2010/main" val="1400785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B9DF08-4E52-9195-AF57-26986F1DD36A}"/>
              </a:ext>
            </a:extLst>
          </p:cNvPr>
          <p:cNvSpPr txBox="1"/>
          <p:nvPr/>
        </p:nvSpPr>
        <p:spPr>
          <a:xfrm>
            <a:off x="1061156" y="2412999"/>
            <a:ext cx="6624239" cy="1015663"/>
          </a:xfrm>
          <a:prstGeom prst="rect">
            <a:avLst/>
          </a:prstGeom>
          <a:solidFill>
            <a:schemeClr val="accent6">
              <a:lumMod val="60000"/>
              <a:lumOff val="40000"/>
            </a:schemeClr>
          </a:solidFill>
        </p:spPr>
        <p:txBody>
          <a:bodyPr wrap="square" rtlCol="0">
            <a:spAutoFit/>
          </a:bodyPr>
          <a:lstStyle/>
          <a:p>
            <a:pPr algn="r"/>
            <a:r>
              <a:rPr lang="en-US" sz="6000" dirty="0"/>
              <a:t>TIMES UP</a:t>
            </a:r>
          </a:p>
        </p:txBody>
      </p:sp>
      <p:sp>
        <p:nvSpPr>
          <p:cNvPr id="2" name="Title 1">
            <a:extLst>
              <a:ext uri="{FF2B5EF4-FFF2-40B4-BE49-F238E27FC236}">
                <a16:creationId xmlns:a16="http://schemas.microsoft.com/office/drawing/2014/main" id="{29680E68-6E36-9219-50F3-3A44D7E341E0}"/>
              </a:ext>
            </a:extLst>
          </p:cNvPr>
          <p:cNvSpPr>
            <a:spLocks noGrp="1"/>
          </p:cNvSpPr>
          <p:nvPr>
            <p:ph type="ctrTitle"/>
          </p:nvPr>
        </p:nvSpPr>
        <p:spPr>
          <a:xfrm>
            <a:off x="821635" y="3770029"/>
            <a:ext cx="7527235" cy="2387600"/>
          </a:xfrm>
        </p:spPr>
        <p:txBody>
          <a:bodyPr/>
          <a:lstStyle/>
          <a:p>
            <a:pPr algn="l"/>
            <a:r>
              <a:rPr lang="en-US" dirty="0"/>
              <a:t>List potentially life-threatening concerns presenting with pediatric vomiting and/or abdominal pain.</a:t>
            </a:r>
          </a:p>
        </p:txBody>
      </p:sp>
      <p:pic>
        <p:nvPicPr>
          <p:cNvPr id="6" name="Picture 5" descr="Stopwatch">
            <a:extLst>
              <a:ext uri="{FF2B5EF4-FFF2-40B4-BE49-F238E27FC236}">
                <a16:creationId xmlns:a16="http://schemas.microsoft.com/office/drawing/2014/main" id="{CC4337B1-78FA-F42E-5196-CADA80A4390D}"/>
              </a:ext>
            </a:extLst>
          </p:cNvPr>
          <p:cNvPicPr>
            <a:picLocks noChangeAspect="1"/>
          </p:cNvPicPr>
          <p:nvPr/>
        </p:nvPicPr>
        <p:blipFill>
          <a:blip r:embed="rId3"/>
          <a:stretch>
            <a:fillRect/>
          </a:stretch>
        </p:blipFill>
        <p:spPr>
          <a:xfrm>
            <a:off x="4655087" y="376168"/>
            <a:ext cx="3030308" cy="1780010"/>
          </a:xfrm>
          <a:prstGeom prst="rect">
            <a:avLst/>
          </a:prstGeom>
        </p:spPr>
      </p:pic>
      <p:sp>
        <p:nvSpPr>
          <p:cNvPr id="3" name="Oval 2">
            <a:extLst>
              <a:ext uri="{FF2B5EF4-FFF2-40B4-BE49-F238E27FC236}">
                <a16:creationId xmlns:a16="http://schemas.microsoft.com/office/drawing/2014/main" id="{652D1885-6711-749D-D7D1-67B1A34A07BF}"/>
              </a:ext>
            </a:extLst>
          </p:cNvPr>
          <p:cNvSpPr/>
          <p:nvPr/>
        </p:nvSpPr>
        <p:spPr>
          <a:xfrm>
            <a:off x="914378" y="677793"/>
            <a:ext cx="2937565" cy="124177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to Start</a:t>
            </a:r>
          </a:p>
        </p:txBody>
      </p:sp>
      <p:sp>
        <p:nvSpPr>
          <p:cNvPr id="4" name="TextBox 3">
            <a:extLst>
              <a:ext uri="{FF2B5EF4-FFF2-40B4-BE49-F238E27FC236}">
                <a16:creationId xmlns:a16="http://schemas.microsoft.com/office/drawing/2014/main" id="{B72F7455-DE07-A824-CEBE-9D3FD2C370DA}"/>
              </a:ext>
            </a:extLst>
          </p:cNvPr>
          <p:cNvSpPr txBox="1"/>
          <p:nvPr/>
        </p:nvSpPr>
        <p:spPr>
          <a:xfrm>
            <a:off x="914378" y="2398090"/>
            <a:ext cx="6771017" cy="1027289"/>
          </a:xfrm>
          <a:prstGeom prst="rect">
            <a:avLst/>
          </a:prstGeom>
          <a:noFill/>
          <a:ln w="127000">
            <a:solidFill>
              <a:schemeClr val="accent6"/>
            </a:solidFill>
          </a:ln>
        </p:spPr>
        <p:txBody>
          <a:bodyPr wrap="square" rtlCol="0">
            <a:spAutoFit/>
          </a:bodyPr>
          <a:lstStyle/>
          <a:p>
            <a:endParaRPr lang="en-US" dirty="0"/>
          </a:p>
        </p:txBody>
      </p:sp>
    </p:spTree>
    <p:extLst>
      <p:ext uri="{BB962C8B-B14F-4D97-AF65-F5344CB8AC3E}">
        <p14:creationId xmlns:p14="http://schemas.microsoft.com/office/powerpoint/2010/main" val="211909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300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A3D6B-3B5C-4578-932A-97D79E2F32C7}"/>
              </a:ext>
            </a:extLst>
          </p:cNvPr>
          <p:cNvSpPr>
            <a:spLocks noGrp="1"/>
          </p:cNvSpPr>
          <p:nvPr>
            <p:ph type="title"/>
          </p:nvPr>
        </p:nvSpPr>
        <p:spPr/>
        <p:txBody>
          <a:bodyPr/>
          <a:lstStyle/>
          <a:p>
            <a:r>
              <a:rPr lang="en-US" dirty="0"/>
              <a:t>Infant Dehydration</a:t>
            </a:r>
          </a:p>
        </p:txBody>
      </p:sp>
      <p:sp>
        <p:nvSpPr>
          <p:cNvPr id="3" name="Content Placeholder 2">
            <a:extLst>
              <a:ext uri="{FF2B5EF4-FFF2-40B4-BE49-F238E27FC236}">
                <a16:creationId xmlns:a16="http://schemas.microsoft.com/office/drawing/2014/main" id="{E87AB662-4AF1-440A-BCAD-095AF35ABD23}"/>
              </a:ext>
            </a:extLst>
          </p:cNvPr>
          <p:cNvSpPr>
            <a:spLocks noGrp="1"/>
          </p:cNvSpPr>
          <p:nvPr>
            <p:ph idx="1"/>
          </p:nvPr>
        </p:nvSpPr>
        <p:spPr/>
        <p:txBody>
          <a:bodyPr>
            <a:normAutofit lnSpcReduction="10000"/>
          </a:bodyPr>
          <a:lstStyle/>
          <a:p>
            <a:r>
              <a:rPr lang="en-US" dirty="0"/>
              <a:t>Altered mental status</a:t>
            </a:r>
          </a:p>
          <a:p>
            <a:r>
              <a:rPr lang="en-US" dirty="0"/>
              <a:t>Decreased urine output</a:t>
            </a:r>
          </a:p>
          <a:p>
            <a:r>
              <a:rPr lang="en-US" dirty="0"/>
              <a:t>Dry mucous membranes</a:t>
            </a:r>
          </a:p>
          <a:p>
            <a:r>
              <a:rPr lang="en-US" dirty="0"/>
              <a:t>Hypotension</a:t>
            </a:r>
          </a:p>
          <a:p>
            <a:r>
              <a:rPr lang="en-US" dirty="0"/>
              <a:t>Irritable when touched</a:t>
            </a:r>
          </a:p>
          <a:p>
            <a:r>
              <a:rPr lang="en-US" dirty="0"/>
              <a:t>Restless or sleepy</a:t>
            </a:r>
          </a:p>
          <a:p>
            <a:r>
              <a:rPr lang="en-US" dirty="0"/>
              <a:t>Poor feeding</a:t>
            </a:r>
          </a:p>
          <a:p>
            <a:r>
              <a:rPr lang="en-US" dirty="0"/>
              <a:t>Signs of shock</a:t>
            </a:r>
          </a:p>
          <a:p>
            <a:pPr lvl="1"/>
            <a:r>
              <a:rPr lang="en-US" dirty="0"/>
              <a:t>Delayed capillary refill, hypotension, weak pulses, tachycardia, tachypnea</a:t>
            </a:r>
          </a:p>
          <a:p>
            <a:r>
              <a:rPr lang="en-US" dirty="0"/>
              <a:t>Sunken eyes</a:t>
            </a:r>
          </a:p>
          <a:p>
            <a:r>
              <a:rPr lang="en-US" dirty="0"/>
              <a:t>Sunken fontanelle</a:t>
            </a:r>
          </a:p>
        </p:txBody>
      </p:sp>
      <p:pic>
        <p:nvPicPr>
          <p:cNvPr id="7" name="Picture 6" descr="A picture containing bed, indoor, laying&#10;&#10;Description automatically generated">
            <a:extLst>
              <a:ext uri="{FF2B5EF4-FFF2-40B4-BE49-F238E27FC236}">
                <a16:creationId xmlns:a16="http://schemas.microsoft.com/office/drawing/2014/main" id="{F9D99D45-9AA8-499E-B49A-95A13E32F367}"/>
              </a:ext>
            </a:extLst>
          </p:cNvPr>
          <p:cNvPicPr>
            <a:picLocks noChangeAspect="1"/>
          </p:cNvPicPr>
          <p:nvPr/>
        </p:nvPicPr>
        <p:blipFill rotWithShape="1">
          <a:blip r:embed="rId3"/>
          <a:srcRect t="4953" b="47619"/>
          <a:stretch/>
        </p:blipFill>
        <p:spPr>
          <a:xfrm>
            <a:off x="4232365" y="974785"/>
            <a:ext cx="4572000" cy="3252652"/>
          </a:xfrm>
          <a:prstGeom prst="flowChartConnector">
            <a:avLst/>
          </a:prstGeom>
        </p:spPr>
      </p:pic>
      <p:sp>
        <p:nvSpPr>
          <p:cNvPr id="9" name="TextBox 8">
            <a:extLst>
              <a:ext uri="{FF2B5EF4-FFF2-40B4-BE49-F238E27FC236}">
                <a16:creationId xmlns:a16="http://schemas.microsoft.com/office/drawing/2014/main" id="{B1E683B0-3B43-46F2-A929-20B48C4769A1}"/>
              </a:ext>
            </a:extLst>
          </p:cNvPr>
          <p:cNvSpPr txBox="1"/>
          <p:nvPr/>
        </p:nvSpPr>
        <p:spPr>
          <a:xfrm>
            <a:off x="7349785" y="6552009"/>
            <a:ext cx="2024742" cy="246221"/>
          </a:xfrm>
          <a:prstGeom prst="rect">
            <a:avLst/>
          </a:prstGeom>
          <a:noFill/>
        </p:spPr>
        <p:txBody>
          <a:bodyPr wrap="square" rtlCol="0">
            <a:spAutoFit/>
          </a:bodyPr>
          <a:lstStyle/>
          <a:p>
            <a:r>
              <a:rPr lang="en-US" sz="1000"/>
              <a:t>Photo by </a:t>
            </a:r>
            <a:r>
              <a:rPr lang="en-US" sz="1000" err="1">
                <a:hlinkClick r:id="rId4"/>
              </a:rPr>
              <a:t>Yến</a:t>
            </a:r>
            <a:r>
              <a:rPr lang="en-US" sz="1000">
                <a:hlinkClick r:id="rId4"/>
              </a:rPr>
              <a:t> </a:t>
            </a:r>
            <a:r>
              <a:rPr lang="en-US" sz="1000" err="1">
                <a:hlinkClick r:id="rId4"/>
              </a:rPr>
              <a:t>Yến</a:t>
            </a:r>
            <a:r>
              <a:rPr lang="en-US" sz="1000"/>
              <a:t> on </a:t>
            </a:r>
            <a:r>
              <a:rPr lang="en-US" sz="1000" err="1">
                <a:hlinkClick r:id="rId5"/>
              </a:rPr>
              <a:t>Unsplash</a:t>
            </a:r>
            <a:endParaRPr lang="en-US" sz="1000"/>
          </a:p>
        </p:txBody>
      </p:sp>
    </p:spTree>
    <p:extLst>
      <p:ext uri="{BB962C8B-B14F-4D97-AF65-F5344CB8AC3E}">
        <p14:creationId xmlns:p14="http://schemas.microsoft.com/office/powerpoint/2010/main" val="17772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bed, pillow, bedclothes&#10;&#10;Description automatically generated">
            <a:extLst>
              <a:ext uri="{FF2B5EF4-FFF2-40B4-BE49-F238E27FC236}">
                <a16:creationId xmlns:a16="http://schemas.microsoft.com/office/drawing/2014/main" id="{4E1BC13B-C816-407C-B57D-B04153D53CB9}"/>
              </a:ext>
            </a:extLst>
          </p:cNvPr>
          <p:cNvPicPr>
            <a:picLocks noGrp="1" noChangeAspect="1"/>
          </p:cNvPicPr>
          <p:nvPr>
            <p:ph idx="1"/>
          </p:nvPr>
        </p:nvPicPr>
        <p:blipFill>
          <a:blip r:embed="rId3"/>
          <a:stretch>
            <a:fillRect/>
          </a:stretch>
        </p:blipFill>
        <p:spPr>
          <a:xfrm>
            <a:off x="-20950" y="0"/>
            <a:ext cx="9144000" cy="6858000"/>
          </a:xfrm>
        </p:spPr>
      </p:pic>
      <p:sp>
        <p:nvSpPr>
          <p:cNvPr id="7" name="TextBox 6">
            <a:extLst>
              <a:ext uri="{FF2B5EF4-FFF2-40B4-BE49-F238E27FC236}">
                <a16:creationId xmlns:a16="http://schemas.microsoft.com/office/drawing/2014/main" id="{D2DFAAC2-F80A-4AAE-9291-0068B4D3FF9C}"/>
              </a:ext>
            </a:extLst>
          </p:cNvPr>
          <p:cNvSpPr txBox="1"/>
          <p:nvPr/>
        </p:nvSpPr>
        <p:spPr>
          <a:xfrm rot="16200000">
            <a:off x="-3239931" y="2985745"/>
            <a:ext cx="6858000" cy="336238"/>
          </a:xfrm>
          <a:prstGeom prst="rect">
            <a:avLst/>
          </a:prstGeom>
          <a:noFill/>
        </p:spPr>
        <p:txBody>
          <a:bodyPr wrap="square" rtlCol="0">
            <a:spAutoFit/>
          </a:bodyPr>
          <a:lstStyle/>
          <a:p>
            <a:r>
              <a:rPr lang="en-US" sz="800" b="0" i="0" dirty="0">
                <a:solidFill>
                  <a:srgbClr val="333333"/>
                </a:solidFill>
                <a:effectLst/>
                <a:latin typeface="Helvetica Neue"/>
              </a:rPr>
              <a:t>Johann </a:t>
            </a:r>
            <a:r>
              <a:rPr lang="en-US" sz="800" b="0" i="0" dirty="0" err="1">
                <a:solidFill>
                  <a:srgbClr val="333333"/>
                </a:solidFill>
                <a:effectLst/>
                <a:latin typeface="Helvetica Neue"/>
              </a:rPr>
              <a:t>Dréo</a:t>
            </a:r>
            <a:r>
              <a:rPr lang="en-US" sz="800" b="0" i="0" dirty="0">
                <a:solidFill>
                  <a:srgbClr val="333333"/>
                </a:solidFill>
                <a:effectLst/>
                <a:latin typeface="Helvetica Neue"/>
              </a:rPr>
              <a:t> (</a:t>
            </a:r>
            <a:r>
              <a:rPr lang="en-US" sz="800" b="0" i="0" dirty="0" err="1">
                <a:solidFill>
                  <a:srgbClr val="333333"/>
                </a:solidFill>
                <a:effectLst/>
                <a:latin typeface="Helvetica Neue"/>
              </a:rPr>
              <a:t>User:Nojhan</a:t>
            </a:r>
            <a:r>
              <a:rPr lang="en-US" sz="800" b="0" i="0" dirty="0">
                <a:solidFill>
                  <a:srgbClr val="333333"/>
                </a:solidFill>
                <a:effectLst/>
                <a:latin typeface="Helvetica Neue"/>
              </a:rPr>
              <a:t>) (https://commons.wikimedia.org/wiki/File:Human_anterior_fontanelle_1_month_dscn1449.jpg), „Human anterior fontanelle 1 month dscn1449“, https://creativecommons.org/licenses/by-sa/3.0/legalcode</a:t>
            </a:r>
            <a:endParaRPr lang="en-US" sz="800" dirty="0"/>
          </a:p>
        </p:txBody>
      </p:sp>
    </p:spTree>
    <p:extLst>
      <p:ext uri="{BB962C8B-B14F-4D97-AF65-F5344CB8AC3E}">
        <p14:creationId xmlns:p14="http://schemas.microsoft.com/office/powerpoint/2010/main" val="574249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5459B4-D817-0453-FAEB-29D7486F7D74}"/>
              </a:ext>
            </a:extLst>
          </p:cNvPr>
          <p:cNvPicPr>
            <a:picLocks noChangeAspect="1"/>
          </p:cNvPicPr>
          <p:nvPr/>
        </p:nvPicPr>
        <p:blipFill>
          <a:blip r:embed="rId3"/>
          <a:stretch>
            <a:fillRect/>
          </a:stretch>
        </p:blipFill>
        <p:spPr>
          <a:xfrm>
            <a:off x="0" y="1757624"/>
            <a:ext cx="9144000" cy="3342752"/>
          </a:xfrm>
          <a:prstGeom prst="rect">
            <a:avLst/>
          </a:prstGeom>
        </p:spPr>
      </p:pic>
    </p:spTree>
    <p:extLst>
      <p:ext uri="{BB962C8B-B14F-4D97-AF65-F5344CB8AC3E}">
        <p14:creationId xmlns:p14="http://schemas.microsoft.com/office/powerpoint/2010/main" val="4002807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DFA628-6E8C-947B-CB36-9FCD60390683}"/>
              </a:ext>
            </a:extLst>
          </p:cNvPr>
          <p:cNvPicPr>
            <a:picLocks noChangeAspect="1"/>
          </p:cNvPicPr>
          <p:nvPr/>
        </p:nvPicPr>
        <p:blipFill>
          <a:blip r:embed="rId3"/>
          <a:stretch>
            <a:fillRect/>
          </a:stretch>
        </p:blipFill>
        <p:spPr>
          <a:xfrm rot="16200000">
            <a:off x="3599581" y="1121502"/>
            <a:ext cx="2655613" cy="5659292"/>
          </a:xfrm>
          <a:prstGeom prst="rect">
            <a:avLst/>
          </a:prstGeom>
          <a:ln>
            <a:noFill/>
          </a:ln>
          <a:effectLst>
            <a:softEdge rad="112500"/>
          </a:effectLst>
        </p:spPr>
      </p:pic>
      <p:sp>
        <p:nvSpPr>
          <p:cNvPr id="2" name="Title 1">
            <a:extLst>
              <a:ext uri="{FF2B5EF4-FFF2-40B4-BE49-F238E27FC236}">
                <a16:creationId xmlns:a16="http://schemas.microsoft.com/office/drawing/2014/main" id="{426F80F9-D924-4B8E-AD4C-7F2AAB2793DB}"/>
              </a:ext>
            </a:extLst>
          </p:cNvPr>
          <p:cNvSpPr>
            <a:spLocks noGrp="1"/>
          </p:cNvSpPr>
          <p:nvPr>
            <p:ph type="title"/>
          </p:nvPr>
        </p:nvSpPr>
        <p:spPr/>
        <p:txBody>
          <a:bodyPr/>
          <a:lstStyle/>
          <a:p>
            <a:r>
              <a:rPr lang="en-US" dirty="0"/>
              <a:t>Dehydration Concerns and Options</a:t>
            </a:r>
          </a:p>
        </p:txBody>
      </p:sp>
      <p:sp>
        <p:nvSpPr>
          <p:cNvPr id="3" name="Content Placeholder 2">
            <a:extLst>
              <a:ext uri="{FF2B5EF4-FFF2-40B4-BE49-F238E27FC236}">
                <a16:creationId xmlns:a16="http://schemas.microsoft.com/office/drawing/2014/main" id="{F2B45E45-D180-4565-9CB6-98F484C91A7C}"/>
              </a:ext>
            </a:extLst>
          </p:cNvPr>
          <p:cNvSpPr>
            <a:spLocks noGrp="1"/>
          </p:cNvSpPr>
          <p:nvPr>
            <p:ph idx="1"/>
          </p:nvPr>
        </p:nvSpPr>
        <p:spPr>
          <a:xfrm>
            <a:off x="628650" y="970279"/>
            <a:ext cx="7886700" cy="5510349"/>
          </a:xfrm>
        </p:spPr>
        <p:txBody>
          <a:bodyPr vert="horz" lIns="91440" tIns="45720" rIns="91440" bIns="45720" rtlCol="0" anchor="t">
            <a:normAutofit/>
          </a:bodyPr>
          <a:lstStyle/>
          <a:p>
            <a:r>
              <a:rPr lang="en-US" sz="2800" dirty="0"/>
              <a:t>When is it safe to offer oral fluids?</a:t>
            </a:r>
          </a:p>
          <a:p>
            <a:pPr marL="0" indent="0">
              <a:buNone/>
            </a:pPr>
            <a:endParaRPr lang="en-US" sz="2800" dirty="0"/>
          </a:p>
          <a:p>
            <a:r>
              <a:rPr lang="en-US" sz="2800" dirty="0">
                <a:cs typeface="Calibri"/>
              </a:rPr>
              <a:t>How do you teach a parent to encourage oral intake?</a:t>
            </a:r>
          </a:p>
          <a:p>
            <a:pPr marL="0" indent="0">
              <a:buNone/>
            </a:pPr>
            <a:endParaRPr lang="en-US" sz="2800" dirty="0">
              <a:cs typeface="Calibri"/>
            </a:endParaRPr>
          </a:p>
          <a:p>
            <a:endParaRPr lang="en-US" sz="2800" dirty="0"/>
          </a:p>
          <a:p>
            <a:endParaRPr lang="en-US" sz="2800" dirty="0"/>
          </a:p>
          <a:p>
            <a:endParaRPr lang="en-US" sz="2800" dirty="0"/>
          </a:p>
          <a:p>
            <a:r>
              <a:rPr lang="en-US" sz="2800" dirty="0"/>
              <a:t>How do you measure an infant’s intake and output?</a:t>
            </a:r>
          </a:p>
          <a:p>
            <a:pPr marL="0" indent="0">
              <a:buNone/>
            </a:pPr>
            <a:endParaRPr lang="en-US" sz="2800" dirty="0"/>
          </a:p>
          <a:p>
            <a:endParaRPr lang="en-US" sz="2800" dirty="0"/>
          </a:p>
          <a:p>
            <a:endParaRPr lang="en-US" sz="2800" dirty="0"/>
          </a:p>
          <a:p>
            <a:pPr marL="0" indent="0">
              <a:buNone/>
            </a:pPr>
            <a:endParaRPr lang="en-US" sz="2800" dirty="0"/>
          </a:p>
        </p:txBody>
      </p:sp>
    </p:spTree>
    <p:extLst>
      <p:ext uri="{BB962C8B-B14F-4D97-AF65-F5344CB8AC3E}">
        <p14:creationId xmlns:p14="http://schemas.microsoft.com/office/powerpoint/2010/main" val="309800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470A0-43BC-AA20-5D63-516685E57F90}"/>
              </a:ext>
            </a:extLst>
          </p:cNvPr>
          <p:cNvSpPr>
            <a:spLocks noGrp="1"/>
          </p:cNvSpPr>
          <p:nvPr>
            <p:ph type="title"/>
          </p:nvPr>
        </p:nvSpPr>
        <p:spPr/>
        <p:txBody>
          <a:bodyPr/>
          <a:lstStyle/>
          <a:p>
            <a:r>
              <a:rPr lang="en-US" dirty="0"/>
              <a:t>Fluid Options</a:t>
            </a:r>
          </a:p>
        </p:txBody>
      </p:sp>
      <p:sp>
        <p:nvSpPr>
          <p:cNvPr id="3" name="Content Placeholder 2">
            <a:extLst>
              <a:ext uri="{FF2B5EF4-FFF2-40B4-BE49-F238E27FC236}">
                <a16:creationId xmlns:a16="http://schemas.microsoft.com/office/drawing/2014/main" id="{BDC6841A-91CB-3553-1393-4ACA534AF4DC}"/>
              </a:ext>
            </a:extLst>
          </p:cNvPr>
          <p:cNvSpPr>
            <a:spLocks noGrp="1"/>
          </p:cNvSpPr>
          <p:nvPr>
            <p:ph idx="1"/>
          </p:nvPr>
        </p:nvSpPr>
        <p:spPr/>
        <p:txBody>
          <a:bodyPr/>
          <a:lstStyle/>
          <a:p>
            <a:r>
              <a:rPr lang="en-US" sz="2800" dirty="0"/>
              <a:t>How much fluid do you administer, and what type?</a:t>
            </a:r>
          </a:p>
          <a:p>
            <a:pPr lvl="1"/>
            <a:r>
              <a:rPr lang="en-US" sz="2400" dirty="0"/>
              <a:t>Oral, IV</a:t>
            </a:r>
          </a:p>
          <a:p>
            <a:pPr lvl="1"/>
            <a:r>
              <a:rPr lang="en-US" sz="2400" dirty="0"/>
              <a:t>Neonate, cardiac/fluid overload concern</a:t>
            </a:r>
          </a:p>
          <a:p>
            <a:pPr lvl="1"/>
            <a:r>
              <a:rPr lang="en-US" sz="2400" dirty="0"/>
              <a:t>Bolus, maintenance</a:t>
            </a:r>
          </a:p>
          <a:p>
            <a:endParaRPr lang="en-US" dirty="0"/>
          </a:p>
        </p:txBody>
      </p:sp>
      <p:pic>
        <p:nvPicPr>
          <p:cNvPr id="4" name="Picture 3">
            <a:extLst>
              <a:ext uri="{FF2B5EF4-FFF2-40B4-BE49-F238E27FC236}">
                <a16:creationId xmlns:a16="http://schemas.microsoft.com/office/drawing/2014/main" id="{F464D26D-E7E3-BE71-AD40-0E17D99CDEFC}"/>
              </a:ext>
            </a:extLst>
          </p:cNvPr>
          <p:cNvPicPr>
            <a:picLocks noChangeAspect="1"/>
          </p:cNvPicPr>
          <p:nvPr/>
        </p:nvPicPr>
        <p:blipFill>
          <a:blip r:embed="rId3"/>
          <a:stretch>
            <a:fillRect/>
          </a:stretch>
        </p:blipFill>
        <p:spPr>
          <a:xfrm>
            <a:off x="0" y="3509963"/>
            <a:ext cx="9144000" cy="2588682"/>
          </a:xfrm>
          <a:prstGeom prst="rect">
            <a:avLst/>
          </a:prstGeom>
        </p:spPr>
      </p:pic>
    </p:spTree>
    <p:extLst>
      <p:ext uri="{BB962C8B-B14F-4D97-AF65-F5344CB8AC3E}">
        <p14:creationId xmlns:p14="http://schemas.microsoft.com/office/powerpoint/2010/main" val="1383105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F80F9-D924-4B8E-AD4C-7F2AAB2793DB}"/>
              </a:ext>
            </a:extLst>
          </p:cNvPr>
          <p:cNvSpPr>
            <a:spLocks noGrp="1"/>
          </p:cNvSpPr>
          <p:nvPr>
            <p:ph type="title"/>
          </p:nvPr>
        </p:nvSpPr>
        <p:spPr/>
        <p:txBody>
          <a:bodyPr/>
          <a:lstStyle/>
          <a:p>
            <a:r>
              <a:rPr lang="en-US" dirty="0"/>
              <a:t>Hypoglycemia Management</a:t>
            </a:r>
          </a:p>
        </p:txBody>
      </p:sp>
      <p:sp>
        <p:nvSpPr>
          <p:cNvPr id="3" name="Content Placeholder 2">
            <a:extLst>
              <a:ext uri="{FF2B5EF4-FFF2-40B4-BE49-F238E27FC236}">
                <a16:creationId xmlns:a16="http://schemas.microsoft.com/office/drawing/2014/main" id="{F2B45E45-D180-4565-9CB6-98F484C91A7C}"/>
              </a:ext>
            </a:extLst>
          </p:cNvPr>
          <p:cNvSpPr>
            <a:spLocks noGrp="1"/>
          </p:cNvSpPr>
          <p:nvPr>
            <p:ph idx="1"/>
          </p:nvPr>
        </p:nvSpPr>
        <p:spPr>
          <a:xfrm>
            <a:off x="628650" y="974785"/>
            <a:ext cx="8075512" cy="5202178"/>
          </a:xfrm>
        </p:spPr>
        <p:txBody>
          <a:bodyPr vert="horz" lIns="91440" tIns="45720" rIns="91440" bIns="45720" rtlCol="0" anchor="t">
            <a:normAutofit/>
          </a:bodyPr>
          <a:lstStyle/>
          <a:p>
            <a:pPr marL="0" indent="0">
              <a:buNone/>
            </a:pPr>
            <a:r>
              <a:rPr lang="en-US" sz="2800" dirty="0"/>
              <a:t>An infant has a blood glucose of 40 mg/dL (2.22 mmol/L).</a:t>
            </a:r>
          </a:p>
          <a:p>
            <a:r>
              <a:rPr lang="en-US" sz="2400" dirty="0">
                <a:cs typeface="Calibri"/>
              </a:rPr>
              <a:t>If you do not have IV access, what are your options?</a:t>
            </a:r>
          </a:p>
          <a:p>
            <a:pPr lvl="1"/>
            <a:r>
              <a:rPr lang="en-US" sz="2000" dirty="0">
                <a:cs typeface="Calibri"/>
              </a:rPr>
              <a:t>Oral — caution</a:t>
            </a:r>
          </a:p>
          <a:p>
            <a:pPr lvl="1"/>
            <a:r>
              <a:rPr lang="en-US" sz="2000" dirty="0">
                <a:cs typeface="Calibri"/>
              </a:rPr>
              <a:t>Glucagon — caution</a:t>
            </a:r>
          </a:p>
          <a:p>
            <a:r>
              <a:rPr lang="en-US" sz="2800" dirty="0"/>
              <a:t>What is the ideal concentration of dextrose to administer? Why?</a:t>
            </a:r>
          </a:p>
          <a:p>
            <a:r>
              <a:rPr lang="en-US" sz="2800" dirty="0"/>
              <a:t>What can you do if you only have D50?</a:t>
            </a:r>
          </a:p>
          <a:p>
            <a:pPr lvl="1"/>
            <a:r>
              <a:rPr lang="en-US" sz="2400" dirty="0"/>
              <a:t>10 kg child, need 2 mL/kg of D25</a:t>
            </a:r>
          </a:p>
          <a:p>
            <a:pPr lvl="1"/>
            <a:r>
              <a:rPr lang="en-US" sz="2400" dirty="0"/>
              <a:t>Dilute 10 mL of D50 with 10 mL of compatible IV solution for an appropriate dose of D25</a:t>
            </a:r>
          </a:p>
          <a:p>
            <a:endParaRPr lang="en-US" sz="2400" dirty="0"/>
          </a:p>
          <a:p>
            <a:pPr marL="0" indent="0">
              <a:buNone/>
            </a:pPr>
            <a:endParaRPr lang="en-US" sz="2400" dirty="0"/>
          </a:p>
          <a:p>
            <a:endParaRPr lang="en-US" dirty="0"/>
          </a:p>
        </p:txBody>
      </p:sp>
    </p:spTree>
    <p:extLst>
      <p:ext uri="{BB962C8B-B14F-4D97-AF65-F5344CB8AC3E}">
        <p14:creationId xmlns:p14="http://schemas.microsoft.com/office/powerpoint/2010/main" val="150524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98AB2-8EEB-A66A-06B1-5028B0CDCB2D}"/>
              </a:ext>
            </a:extLst>
          </p:cNvPr>
          <p:cNvSpPr>
            <a:spLocks noGrp="1"/>
          </p:cNvSpPr>
          <p:nvPr>
            <p:ph type="title"/>
          </p:nvPr>
        </p:nvSpPr>
        <p:spPr/>
        <p:txBody>
          <a:bodyPr/>
          <a:lstStyle/>
          <a:p>
            <a:r>
              <a:rPr lang="en-US" dirty="0"/>
              <a:t>History Questions</a:t>
            </a:r>
          </a:p>
        </p:txBody>
      </p:sp>
      <p:sp>
        <p:nvSpPr>
          <p:cNvPr id="3" name="Content Placeholder 2">
            <a:extLst>
              <a:ext uri="{FF2B5EF4-FFF2-40B4-BE49-F238E27FC236}">
                <a16:creationId xmlns:a16="http://schemas.microsoft.com/office/drawing/2014/main" id="{EEC86403-412B-A737-D904-2BED09692F9C}"/>
              </a:ext>
            </a:extLst>
          </p:cNvPr>
          <p:cNvSpPr>
            <a:spLocks noGrp="1"/>
          </p:cNvSpPr>
          <p:nvPr>
            <p:ph idx="1"/>
          </p:nvPr>
        </p:nvSpPr>
        <p:spPr>
          <a:xfrm>
            <a:off x="628650" y="1010193"/>
            <a:ext cx="7886700" cy="5521235"/>
          </a:xfrm>
        </p:spPr>
        <p:txBody>
          <a:bodyPr>
            <a:normAutofit/>
          </a:bodyPr>
          <a:lstStyle/>
          <a:p>
            <a:pPr defTabSz="931774">
              <a:defRPr/>
            </a:pPr>
            <a:r>
              <a:rPr lang="en-US" b="0" dirty="0"/>
              <a:t>Onset of vomiting, diarrhea, or abdominal pain</a:t>
            </a:r>
          </a:p>
          <a:p>
            <a:pPr defTabSz="931774">
              <a:defRPr/>
            </a:pPr>
            <a:r>
              <a:rPr lang="en-US" b="0" dirty="0"/>
              <a:t>Pattern of vomiting, diarrhea, or abdominal pain</a:t>
            </a:r>
          </a:p>
          <a:p>
            <a:pPr lvl="1" defTabSz="931774">
              <a:defRPr/>
            </a:pPr>
            <a:r>
              <a:rPr lang="en-US" b="0" dirty="0"/>
              <a:t>Vomiting on awakening is concerning for a space-occupying lesion</a:t>
            </a:r>
          </a:p>
          <a:p>
            <a:pPr defTabSz="931774">
              <a:defRPr/>
            </a:pPr>
            <a:r>
              <a:rPr lang="en-US" b="0" dirty="0"/>
              <a:t>Description of vomitus and stools</a:t>
            </a:r>
          </a:p>
          <a:p>
            <a:pPr defTabSz="931774">
              <a:defRPr/>
            </a:pPr>
            <a:r>
              <a:rPr lang="en-US" b="0" dirty="0"/>
              <a:t>Description and location of abdominal pain  </a:t>
            </a:r>
          </a:p>
          <a:p>
            <a:pPr lvl="1" defTabSz="931774">
              <a:defRPr/>
            </a:pPr>
            <a:r>
              <a:rPr lang="en-US" dirty="0"/>
              <a:t>R</a:t>
            </a:r>
            <a:r>
              <a:rPr lang="en-US" b="0" dirty="0"/>
              <a:t>adiating, sharp, crampy, intermittent?</a:t>
            </a:r>
          </a:p>
          <a:p>
            <a:pPr defTabSz="931774">
              <a:defRPr/>
            </a:pPr>
            <a:r>
              <a:rPr lang="en-US" b="0" dirty="0"/>
              <a:t>Last bowel movement, normal bowel pattern</a:t>
            </a:r>
          </a:p>
          <a:p>
            <a:pPr defTabSz="931774">
              <a:defRPr/>
            </a:pPr>
            <a:r>
              <a:rPr lang="en-US" b="0" dirty="0"/>
              <a:t>Associated symptoms such as headache, cough, fever</a:t>
            </a:r>
          </a:p>
          <a:p>
            <a:pPr defTabSz="931774">
              <a:defRPr/>
            </a:pPr>
            <a:r>
              <a:rPr lang="en-US" b="0" dirty="0"/>
              <a:t>Ill contacts</a:t>
            </a:r>
          </a:p>
          <a:p>
            <a:pPr defTabSz="931774">
              <a:defRPr/>
            </a:pPr>
            <a:r>
              <a:rPr lang="en-US" b="0" dirty="0"/>
              <a:t>Dietary or medication changes</a:t>
            </a:r>
          </a:p>
          <a:p>
            <a:pPr defTabSz="931774">
              <a:defRPr/>
            </a:pPr>
            <a:r>
              <a:rPr lang="en-US" b="0" dirty="0"/>
              <a:t>Any changes to the child’s routine</a:t>
            </a:r>
          </a:p>
          <a:p>
            <a:pPr defTabSz="931774">
              <a:defRPr/>
            </a:pPr>
            <a:r>
              <a:rPr lang="en-US" b="0" dirty="0"/>
              <a:t>Sexual health history</a:t>
            </a:r>
          </a:p>
          <a:p>
            <a:endParaRPr lang="en-US" dirty="0"/>
          </a:p>
        </p:txBody>
      </p:sp>
    </p:spTree>
    <p:extLst>
      <p:ext uri="{BB962C8B-B14F-4D97-AF65-F5344CB8AC3E}">
        <p14:creationId xmlns:p14="http://schemas.microsoft.com/office/powerpoint/2010/main" val="361998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79&quot;/&gt;&lt;/object&gt;&lt;object type=&quot;3&quot; unique_id=&quot;10004&quot;&gt;&lt;property id=&quot;20148&quot; value=&quot;5&quot;/&gt;&lt;property id=&quot;20300&quot; value=&quot;Slide 2 - &amp;quot;Prioritization&amp;quot;&quot;/&gt;&lt;property id=&quot;20307&quot; value=&quot;256&quot;/&gt;&lt;/object&gt;&lt;object type=&quot;3&quot; unique_id=&quot;10005&quot;&gt;&lt;property id=&quot;20148&quot; value=&quot;5&quot;/&gt;&lt;property id=&quot;20300&quot; value=&quot;Slide 3 - &amp;quot;Objectives&amp;quot;&quot;/&gt;&lt;property id=&quot;20307&quot; value=&quot;257&quot;/&gt;&lt;/object&gt;&lt;object type=&quot;3&quot; unique_id=&quot;10006&quot;&gt;&lt;property id=&quot;20148&quot; value=&quot;5&quot;/&gt;&lt;property id=&quot;20300&quot; value=&quot;Slide 4 - &amp;quot;Overview of Pediatric Triage&amp;quot;&quot;/&gt;&lt;property id=&quot;20307&quot; value=&quot;263&quot;/&gt;&lt;/object&gt;&lt;object type=&quot;3&quot; unique_id=&quot;10007&quot;&gt;&lt;property id=&quot;20148&quot; value=&quot;5&quot;/&gt;&lt;property id=&quot;20300&quot; value=&quot;Slide 5 - &amp;quot;The Pediatric Assessment Triangle&amp;quot;&quot;/&gt;&lt;property id=&quot;20307&quot; value=&quot;258&quot;/&gt;&lt;/object&gt;&lt;object type=&quot;3&quot; unique_id=&quot;10008&quot;&gt;&lt;property id=&quot;20148&quot; value=&quot;5&quot;/&gt;&lt;property id=&quot;20300&quot; value=&quot;Slide 6 - &amp;quot;The three components of the PAT include the following:&amp;quot;&quot;/&gt;&lt;property id=&quot;20307&quot; value=&quot;259&quot;/&gt;&lt;/object&gt;&lt;object type=&quot;3&quot; unique_id=&quot;10009&quot;&gt;&lt;property id=&quot;20148&quot; value=&quot;5&quot;/&gt;&lt;property id=&quot;20300&quot; value=&quot;Slide 7 - &amp;quot;General Appearance&amp;quot;&quot;/&gt;&lt;property id=&quot;20307&quot; value=&quot;260&quot;/&gt;&lt;/object&gt;&lt;object type=&quot;3&quot; unique_id=&quot;10010&quot;&gt;&lt;property id=&quot;20148&quot; value=&quot;5&quot;/&gt;&lt;property id=&quot;20300&quot; value=&quot;Slide 8 - &amp;quot;Work of Breathing &amp;quot;&quot;/&gt;&lt;property id=&quot;20307&quot; value=&quot;264&quot;/&gt;&lt;/object&gt;&lt;object type=&quot;3&quot; unique_id=&quot;10011&quot;&gt;&lt;property id=&quot;20148&quot; value=&quot;5&quot;/&gt;&lt;property id=&quot;20300&quot; value=&quot;Slide 9 - &amp;quot;Circulation&amp;quot;&quot;/&gt;&lt;property id=&quot;20307&quot; value=&quot;265&quot;/&gt;&lt;/object&gt;&lt;object type=&quot;3&quot; unique_id=&quot;10012&quot;&gt;&lt;property id=&quot;20148&quot; value=&quot;5&quot;/&gt;&lt;property id=&quot;20300&quot; value=&quot;Slide 10 - &amp;quot;Triage Categories&amp;quot;&quot;/&gt;&lt;property id=&quot;20307&quot; value=&quot;266&quot;/&gt;&lt;/object&gt;&lt;object type=&quot;3&quot; unique_id=&quot;10013&quot;&gt;&lt;property id=&quot;20148&quot; value=&quot;5&quot;/&gt;&lt;property id=&quot;20300&quot; value=&quot;Slide 11 - &amp;quot;Example 1&amp;quot;&quot;/&gt;&lt;property id=&quot;20307&quot; value=&quot;271&quot;/&gt;&lt;/object&gt;&lt;object type=&quot;3&quot; unique_id=&quot;10014&quot;&gt;&lt;property id=&quot;20148&quot; value=&quot;5&quot;/&gt;&lt;property id=&quot;20300&quot; value=&quot;Slide 12 - &amp;quot;Example 2&amp;quot;&quot;/&gt;&lt;property id=&quot;20307&quot; value=&quot;272&quot;/&gt;&lt;/object&gt;&lt;object type=&quot;3&quot; unique_id=&quot;10015&quot;&gt;&lt;property id=&quot;20148&quot; value=&quot;5&quot;/&gt;&lt;property id=&quot;20300&quot; value=&quot;Slide 13 - &amp;quot;Example 3&amp;quot;&quot;/&gt;&lt;property id=&quot;20307&quot; value=&quot;273&quot;/&gt;&lt;/object&gt;&lt;object type=&quot;3&quot; unique_id=&quot;10016&quot;&gt;&lt;property id=&quot;20148&quot; value=&quot;5&quot;/&gt;&lt;property id=&quot;20300&quot; value=&quot;Slide 14 - &amp;quot;Special Considerations&amp;quot;&quot;/&gt;&lt;property id=&quot;20307&quot; value=&quot;267&quot;/&gt;&lt;/object&gt;&lt;object type=&quot;3&quot; unique_id=&quot;10017&quot;&gt;&lt;property id=&quot;20148&quot; value=&quot;5&quot;/&gt;&lt;property id=&quot;20300&quot; value=&quot;Slide 15 - &amp;quot;Special Considerations&amp;quot;&quot;/&gt;&lt;property id=&quot;20307&quot; value=&quot;268&quot;/&gt;&lt;/object&gt;&lt;object type=&quot;3&quot; unique_id=&quot;10018&quot;&gt;&lt;property id=&quot;20148&quot; value=&quot;5&quot;/&gt;&lt;property id=&quot;20300&quot; value=&quot;Slide 16 - &amp;quot;Considerations for infants and children difficult to console&amp;quot;&quot;/&gt;&lt;property id=&quot;20307&quot; value=&quot;277&quot;/&gt;&lt;/object&gt;&lt;object type=&quot;3&quot; unique_id=&quot;10019&quot;&gt;&lt;property id=&quot;20148&quot; value=&quot;5&quot;/&gt;&lt;property id=&quot;20300&quot; value=&quot;Slide 17 - &amp;quot;Special Considerations&amp;quot;&quot;/&gt;&lt;property id=&quot;20307&quot; value=&quot;269&quot;/&gt;&lt;/object&gt;&lt;object type=&quot;3&quot; unique_id=&quot;10020&quot;&gt;&lt;property id=&quot;20148&quot; value=&quot;5&quot;/&gt;&lt;property id=&quot;20300&quot; value=&quot;Slide 18 - &amp;quot;Group Activity&amp;quot;&quot;/&gt;&lt;property id=&quot;20307&quot; value=&quot;278&quot;/&gt;&lt;/object&gt;&lt;object type=&quot;3&quot; unique_id=&quot;10021&quot;&gt;&lt;property id=&quot;20148&quot; value=&quot;5&quot;/&gt;&lt;property id=&quot;20300&quot; value=&quot;Slide 19 - &amp;quot;The three components of the PAT&amp;quot;&quot;/&gt;&lt;property id=&quot;20307&quot; value=&quot;276&quot;/&gt;&lt;/object&gt;&lt;/object&gt;&lt;object type=&quot;8&quot; unique_id=&quot;10042&quot;&gt;&lt;/object&gt;&lt;/object&gt;&lt;/database&gt;"/>
  <p:tag name="MMPROD_NEXTUNIQUEID" val="10009"/>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PC PPT Template_6-23-2022.potx" id="{AB6C701E-0E5C-4C6C-BCD3-38883762E5E1}" vid="{40C8F116-2FF4-4D55-8F6E-42C292F3F2E2}"/>
    </a:ext>
  </a:extLst>
</a:theme>
</file>

<file path=ppt/theme/theme2.xml><?xml version="1.0" encoding="utf-8"?>
<a:theme xmlns:a="http://schemas.openxmlformats.org/drawingml/2006/main" name="2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PC PPT Template_6-23-2022.potx" id="{AB6C701E-0E5C-4C6C-BCD3-38883762E5E1}" vid="{36B8BD8D-4580-4677-9770-E3462284C0D5}"/>
    </a:ext>
  </a:extLst>
</a:theme>
</file>

<file path=ppt/theme/theme3.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PC PPT Template_6-23-2022.potx" id="{AB6C701E-0E5C-4C6C-BCD3-38883762E5E1}" vid="{13D3E6B7-80FE-40DE-B806-248E9D009CAD}"/>
    </a:ext>
  </a:extLst>
</a:theme>
</file>

<file path=ppt/theme/theme4.xml><?xml version="1.0" encoding="utf-8"?>
<a:theme xmlns:a="http://schemas.openxmlformats.org/drawingml/2006/main" name="1_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PC PPT Template_6-23-2022.potx" id="{AB6C701E-0E5C-4C6C-BCD3-38883762E5E1}" vid="{94688CDD-3F0B-4C3D-A0E6-7AB195E38B93}"/>
    </a:ext>
  </a:extLst>
</a:theme>
</file>

<file path=ppt/theme/theme5.xml><?xml version="1.0" encoding="utf-8"?>
<a:theme xmlns:a="http://schemas.openxmlformats.org/drawingml/2006/main" name="3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1147d2a-6d8f-4d7c-971b-cd6fd2951ee0">
      <UserInfo>
        <DisplayName>Mackey, Yolanda</DisplayName>
        <AccountId>11</AccountId>
        <AccountType/>
      </UserInfo>
      <UserInfo>
        <DisplayName>Zahn, Chris</DisplayName>
        <AccountId>12</AccountId>
        <AccountType/>
      </UserInfo>
      <UserInfo>
        <DisplayName>Adams, Doug</DisplayName>
        <AccountId>52</AccountId>
        <AccountType/>
      </UserInfo>
      <UserInfo>
        <DisplayName>Ceci, Katrina</DisplayName>
        <AccountId>13</AccountId>
        <AccountType/>
      </UserInfo>
      <UserInfo>
        <DisplayName>Graunke, Sharon</DisplayName>
        <AccountId>94</AccountId>
        <AccountType/>
      </UserInfo>
      <UserInfo>
        <DisplayName>Hamm, Lauren</DisplayName>
        <AccountId>53</AccountId>
        <AccountType/>
      </UserInfo>
      <UserInfo>
        <DisplayName>Loredo, Ken</DisplayName>
        <AccountId>100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A69ADEF35AC24489524350A9EC2F002" ma:contentTypeVersion="4" ma:contentTypeDescription="Create a new document." ma:contentTypeScope="" ma:versionID="32c55efd29d432dc937e6dd5f49c3da9">
  <xsd:schema xmlns:xsd="http://www.w3.org/2001/XMLSchema" xmlns:xs="http://www.w3.org/2001/XMLSchema" xmlns:p="http://schemas.microsoft.com/office/2006/metadata/properties" xmlns:ns2="56b8bf38-8c87-435e-87ba-75cd51c08274" xmlns:ns3="c1147d2a-6d8f-4d7c-971b-cd6fd2951ee0" targetNamespace="http://schemas.microsoft.com/office/2006/metadata/properties" ma:root="true" ma:fieldsID="0fd6838f961069dfe0abdcf1f645abab" ns2:_="" ns3:_="">
    <xsd:import namespace="56b8bf38-8c87-435e-87ba-75cd51c08274"/>
    <xsd:import namespace="c1147d2a-6d8f-4d7c-971b-cd6fd2951e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b8bf38-8c87-435e-87ba-75cd51c082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147d2a-6d8f-4d7c-971b-cd6fd2951e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812C17-FA50-426F-A979-2CDC367C96B7}">
  <ds:schemaRefs>
    <ds:schemaRef ds:uri="http://purl.org/dc/dcmitype/"/>
    <ds:schemaRef ds:uri="http://www.w3.org/XML/1998/namespac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56b8bf38-8c87-435e-87ba-75cd51c08274"/>
    <ds:schemaRef ds:uri="c1147d2a-6d8f-4d7c-971b-cd6fd2951ee0"/>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2D1F3F6-32C0-4AFA-8C00-771776E982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b8bf38-8c87-435e-87ba-75cd51c08274"/>
    <ds:schemaRef ds:uri="c1147d2a-6d8f-4d7c-971b-cd6fd2951e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A2B6AF-CE55-4CA2-9167-F1F9A63B8D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2233</TotalTime>
  <Words>2492</Words>
  <Application>Microsoft Office PowerPoint</Application>
  <PresentationFormat>On-screen Show (4:3)</PresentationFormat>
  <Paragraphs>252</Paragraphs>
  <Slides>19</Slides>
  <Notes>19</Notes>
  <HiddenSlides>0</HiddenSlides>
  <MMClips>1</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19</vt:i4>
      </vt:variant>
    </vt:vector>
  </HeadingPairs>
  <TitlesOfParts>
    <vt:vector size="28" baseType="lpstr">
      <vt:lpstr>Arial</vt:lpstr>
      <vt:lpstr>Calibri</vt:lpstr>
      <vt:lpstr>Calibri Light</vt:lpstr>
      <vt:lpstr>Helvetica Neue</vt:lpstr>
      <vt:lpstr>Custom Design</vt:lpstr>
      <vt:lpstr>2_Custom Design</vt:lpstr>
      <vt:lpstr>Title Slide</vt:lpstr>
      <vt:lpstr>1_Title Slide</vt:lpstr>
      <vt:lpstr>3_Custom Design</vt:lpstr>
      <vt:lpstr>PowerPoint Presentation</vt:lpstr>
      <vt:lpstr>List potentially life-threatening concerns presenting with pediatric vomiting and/or abdominal pain.</vt:lpstr>
      <vt:lpstr>Infant Dehydration</vt:lpstr>
      <vt:lpstr>PowerPoint Presentation</vt:lpstr>
      <vt:lpstr>PowerPoint Presentation</vt:lpstr>
      <vt:lpstr>Dehydration Concerns and Options</vt:lpstr>
      <vt:lpstr>Fluid Options</vt:lpstr>
      <vt:lpstr>Hypoglycemia Management</vt:lpstr>
      <vt:lpstr>History Questions</vt:lpstr>
      <vt:lpstr>What do you suspect? What can you anticipate?</vt:lpstr>
      <vt:lpstr>What Do You Suspect?</vt:lpstr>
      <vt:lpstr>Appendicitis</vt:lpstr>
      <vt:lpstr>Other Signs and Symptoms</vt:lpstr>
      <vt:lpstr>PowerPoint Presentation</vt:lpstr>
      <vt:lpstr>PowerPoint Presentation</vt:lpstr>
      <vt:lpstr>PowerPoint Presentation</vt:lpstr>
      <vt:lpstr>Summary</vt:lpstr>
      <vt:lpstr>The Child with an Abdominal Concern </vt:lpstr>
      <vt:lpstr>Write down 3 things that went well the last time you worked.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Presentation Template</dc:title>
  <dc:creator>ENA</dc:creator>
  <cp:lastModifiedBy>Eric Christensen</cp:lastModifiedBy>
  <cp:revision>2</cp:revision>
  <cp:lastPrinted>2022-07-08T16:53:21Z</cp:lastPrinted>
  <dcterms:created xsi:type="dcterms:W3CDTF">2018-04-15T19:27:46Z</dcterms:created>
  <dcterms:modified xsi:type="dcterms:W3CDTF">2023-04-10T03:52:00Z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0x010100FA69ADEF35AC24489524350A9EC2F002</vt:lpwstr>
  </property>
  <property fmtid="{D5CDD505-2E9C-101B-9397-08002B2CF9AE}" pid="3" name="Order">
    <vt:lpwstr>13900.0000000000</vt:lpwstr>
  </property>
  <property fmtid="{D5CDD505-2E9C-101B-9397-08002B2CF9AE}" pid="4" name="SharedWithUsers">
    <vt:lpwstr>11;#Mackey, Yolanda;#12;#Zahn, Chris;#52;#Adams, Doug;#13;#Ceci, Katrina;#94;#Graunke, Sharon;#53;#Hamm, Lauren;#100;#Loredo, Ken</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