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1" r:id="rId7"/>
    <p:sldId id="262" r:id="rId8"/>
    <p:sldId id="263" r:id="rId9"/>
    <p:sldId id="264" r:id="rId10"/>
    <p:sldId id="265" r:id="rId11"/>
    <p:sldId id="266" r:id="rId12"/>
    <p:sldId id="272" r:id="rId13"/>
    <p:sldId id="267" r:id="rId14"/>
    <p:sldId id="271" r:id="rId15"/>
    <p:sldId id="270" r:id="rId16"/>
    <p:sldId id="269" r:id="rId17"/>
    <p:sldId id="268" r:id="rId18"/>
    <p:sldId id="276" r:id="rId19"/>
    <p:sldId id="278" r:id="rId20"/>
    <p:sldId id="277" r:id="rId21"/>
    <p:sldId id="275" r:id="rId22"/>
    <p:sldId id="273"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EB08-FBA9-4A68-845B-25D25A4B7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F6DB6-5CFE-472F-9EA9-5EA5E2851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F8307A-0EBC-45AF-8B1A-EF54BF642AFE}"/>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5" name="Footer Placeholder 4">
            <a:extLst>
              <a:ext uri="{FF2B5EF4-FFF2-40B4-BE49-F238E27FC236}">
                <a16:creationId xmlns:a16="http://schemas.microsoft.com/office/drawing/2014/main" id="{0FA2F3BE-AC71-49F6-9C4A-D121F1A94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89E3-4532-4520-A454-F20C80552B34}"/>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112379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3677-5940-4655-8357-F3166AD8B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6BF8E-23D9-4991-BCEB-B20B89E94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8741C-85D8-4BBA-A182-24E1A513A18A}"/>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5" name="Footer Placeholder 4">
            <a:extLst>
              <a:ext uri="{FF2B5EF4-FFF2-40B4-BE49-F238E27FC236}">
                <a16:creationId xmlns:a16="http://schemas.microsoft.com/office/drawing/2014/main" id="{6CFFE1F9-0299-4557-B390-C108CEC9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520C0-C4ED-4721-A2F1-F87BB5E4D14A}"/>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163729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F960D-FA68-45CD-8A6F-FB52EA3E66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C2DA14-0076-470E-BBFC-C6F63D7D4E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38A7B-4E54-4EE5-8BD6-C69E73A4259F}"/>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5" name="Footer Placeholder 4">
            <a:extLst>
              <a:ext uri="{FF2B5EF4-FFF2-40B4-BE49-F238E27FC236}">
                <a16:creationId xmlns:a16="http://schemas.microsoft.com/office/drawing/2014/main" id="{E34A7C95-3F31-48F4-851E-C348DC051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3AA20-92B9-44D8-8AE2-AFBC8257ECE5}"/>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68249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584C-BF55-490F-BBE2-11E380BC3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B0B7B9-B7DF-4204-B992-FB35E801D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C02D8F-408D-4C9A-B9CF-009DE96FCB7F}"/>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7C26859A-3D63-437A-B791-BE49E8407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1C89-E67F-47F1-A67C-5D868CB49424}"/>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75323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EC71-BFBB-4CAB-A1D2-87240C03D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261D5-EA5D-47EB-B0A2-9AAD6194F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88DA1-0CEA-4995-BFBF-5780BD582659}"/>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42AEFDE9-1D4A-45FB-9BBF-3C81B8D15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D98FE-0BFF-45BE-9599-B685566C26F7}"/>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11987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48B9-7A97-4B70-A996-6EC40D9D0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020C9-F3FB-4C96-A14B-EBEF9171A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8C8E63-5E48-4B9A-85B0-CE6212410607}"/>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8B25368A-412C-4F79-AA40-C64D9B94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446-540A-42A5-BFB5-F7B39AE06AA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51125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B61B-09D0-4483-BAF7-2101AFD88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C2FCE-1D5D-4863-9DCC-C3D4C4467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624E4-A9C8-4219-AA00-A59BD0FEF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9EC12-6505-4D8F-ABD5-D5027A022C96}"/>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6" name="Footer Placeholder 5">
            <a:extLst>
              <a:ext uri="{FF2B5EF4-FFF2-40B4-BE49-F238E27FC236}">
                <a16:creationId xmlns:a16="http://schemas.microsoft.com/office/drawing/2014/main" id="{8DD52C7A-0603-41C8-9C23-BCF60E2DC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D16D2-B9A6-47BB-AC1B-739874810B1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99536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BEF8-3ECF-4D22-970E-0767F825C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2B7EF-4742-4101-8682-E4F4A0601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FF930-502E-48AB-B98B-E55809A1A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D5715-C933-4DCD-BB3F-DE90C6B4F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0B084-D298-48E0-844F-6ECA616E4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CC01B8-E25E-421C-A9F2-5206F7C3961A}"/>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8" name="Footer Placeholder 7">
            <a:extLst>
              <a:ext uri="{FF2B5EF4-FFF2-40B4-BE49-F238E27FC236}">
                <a16:creationId xmlns:a16="http://schemas.microsoft.com/office/drawing/2014/main" id="{6A22F86F-0827-430B-9FCC-650E669D9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80899-5AE2-4A60-947B-3E2983CBDBCB}"/>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725690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F966-7871-4BB2-890D-42BA394A7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90178-D56C-44B9-BE4D-7AFBA6F9CC4C}"/>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4" name="Footer Placeholder 3">
            <a:extLst>
              <a:ext uri="{FF2B5EF4-FFF2-40B4-BE49-F238E27FC236}">
                <a16:creationId xmlns:a16="http://schemas.microsoft.com/office/drawing/2014/main" id="{EA580A24-78DD-42EF-A666-8D58A7F07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1C3F4-0447-491A-95BE-2FABED2A9BA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17483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48EE2-FF88-44C2-A4A3-B1F8459AC76B}"/>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3" name="Footer Placeholder 2">
            <a:extLst>
              <a:ext uri="{FF2B5EF4-FFF2-40B4-BE49-F238E27FC236}">
                <a16:creationId xmlns:a16="http://schemas.microsoft.com/office/drawing/2014/main" id="{149DFA79-CC09-4B5F-A646-7ADA352161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CEBCC-2FA0-46AF-A382-7F682262C3B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50144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56BE-48E5-4053-AA3E-43AF59290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4B170-93FD-4D7F-8F2F-D6F82A772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0199D-3100-422C-939C-4F5E0EEF6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899CA-B362-4888-A354-A8E4BB47034F}"/>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6" name="Footer Placeholder 5">
            <a:extLst>
              <a:ext uri="{FF2B5EF4-FFF2-40B4-BE49-F238E27FC236}">
                <a16:creationId xmlns:a16="http://schemas.microsoft.com/office/drawing/2014/main" id="{9C5CF759-C46D-4966-8FCE-95FA5DA29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B4079-6402-4408-A940-647C9C09BE4A}"/>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40930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7E4A-BB02-4923-AD9C-21EA1F86C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EFEE1-B998-4095-BDE7-A1E70DCDED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9F8DD-86D7-45FE-8AD8-C1F739CD7F9F}"/>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5" name="Footer Placeholder 4">
            <a:extLst>
              <a:ext uri="{FF2B5EF4-FFF2-40B4-BE49-F238E27FC236}">
                <a16:creationId xmlns:a16="http://schemas.microsoft.com/office/drawing/2014/main" id="{CE5DB9CE-A99E-4D68-AD0F-AE22A4731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D833B-E81D-451C-AFA1-F4E09D55B16B}"/>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3783883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24A4-1A01-40AA-A529-34EA84272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9BA41-38C0-47D6-AC5D-FBE33F1C4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12B43B-5F49-4703-9B35-C5A51DEB8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0B80C-DA68-4C6C-AD8E-E17220B7AB66}"/>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6" name="Footer Placeholder 5">
            <a:extLst>
              <a:ext uri="{FF2B5EF4-FFF2-40B4-BE49-F238E27FC236}">
                <a16:creationId xmlns:a16="http://schemas.microsoft.com/office/drawing/2014/main" id="{838CADEB-A1F9-42AE-85BF-44E43BB67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FFA8C-4240-4A96-976D-6EB9037BDB1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400196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E673-6F73-463B-9699-EB385A31D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05F35-A3BD-4281-AD20-0B78DE6F3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1C81-F31F-4EEE-B8B0-77F105991A48}"/>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6BC90A57-6515-4B65-BF09-E170BD7CE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BDC5E-7815-44A8-8957-34A55840675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69770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3FD2-E1C8-4EDF-BBBA-AB20B57E28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A1D10-BAFE-4B41-8573-11FF104F1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36067-1721-4C1B-8DBF-450C54EEFDD1}"/>
              </a:ext>
            </a:extLst>
          </p:cNvPr>
          <p:cNvSpPr>
            <a:spLocks noGrp="1"/>
          </p:cNvSpPr>
          <p:nvPr>
            <p:ph type="dt" sz="half" idx="10"/>
          </p:nvPr>
        </p:nvSpPr>
        <p:spPr/>
        <p:txBody>
          <a:body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3C8C85C1-B551-4DB5-9874-F020682D2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81B9C-30D1-42CD-A07C-1762C60B3A2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56205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1BEC-6D9F-4C2D-90BC-2A7FA1470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309A54-0CF7-4C20-A438-BABEFC2EA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761A34-6ECB-40E7-8066-36294043F5CC}"/>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5" name="Footer Placeholder 4">
            <a:extLst>
              <a:ext uri="{FF2B5EF4-FFF2-40B4-BE49-F238E27FC236}">
                <a16:creationId xmlns:a16="http://schemas.microsoft.com/office/drawing/2014/main" id="{835F9E4A-BFA5-487F-8F09-C84CA6EE6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AA590-6E63-415B-9495-D17E79275753}"/>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20717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49EE-69F8-4938-BF13-AD1E86672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A1F843-6C2C-42C2-97C3-1395F87CFA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CD11D-C01F-4DDA-A8B3-530ED82C88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A5AEC-EE1F-4A2D-AB0A-3CE307C292E4}"/>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6" name="Footer Placeholder 5">
            <a:extLst>
              <a:ext uri="{FF2B5EF4-FFF2-40B4-BE49-F238E27FC236}">
                <a16:creationId xmlns:a16="http://schemas.microsoft.com/office/drawing/2014/main" id="{60FEEF64-3041-4DD6-985A-85350744A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63016-C92B-49B1-B199-2EF08AC43594}"/>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102933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6285-15A4-4053-8498-09A2337BF2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16AEE8-EF3F-48F6-ADC3-526FAE06F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F5F6D9-039F-4C7E-AAE9-60C49C31B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DBCE6-1DB8-4BDE-A654-9E64EE7DD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CBE7B5-85AC-44F7-A126-86A231C13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D5FC7C-2381-46F1-B461-385245B43A77}"/>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8" name="Footer Placeholder 7">
            <a:extLst>
              <a:ext uri="{FF2B5EF4-FFF2-40B4-BE49-F238E27FC236}">
                <a16:creationId xmlns:a16="http://schemas.microsoft.com/office/drawing/2014/main" id="{43CF3052-03D1-4646-9C85-27F6984687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20FC01-1218-405A-B601-F8EE3A4CF2FB}"/>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243773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EECE-DC18-4EC2-89C1-06C441B481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D15C80-AC43-4380-B042-6925A9F32D32}"/>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4" name="Footer Placeholder 3">
            <a:extLst>
              <a:ext uri="{FF2B5EF4-FFF2-40B4-BE49-F238E27FC236}">
                <a16:creationId xmlns:a16="http://schemas.microsoft.com/office/drawing/2014/main" id="{58F60E37-8EC8-4A12-B27D-EF6C54568C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02ED71-DB0F-441F-AE63-0D9BCC36DC2A}"/>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356634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9D97B-DE4A-41E1-A203-B642CF5BF806}"/>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3" name="Footer Placeholder 2">
            <a:extLst>
              <a:ext uri="{FF2B5EF4-FFF2-40B4-BE49-F238E27FC236}">
                <a16:creationId xmlns:a16="http://schemas.microsoft.com/office/drawing/2014/main" id="{F434F112-5031-4A5C-9E0C-5C23DDFF0B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20AC75-0EFB-4B93-96DB-40C24FF976AA}"/>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222997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392A-5E96-4206-97DE-7056CA903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3DADF4-45C5-417E-A7F5-D1F4C2D6B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81F49-86EC-4D77-8E23-F14002D32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8CA49-2E34-47A8-9D17-2154E34C15B3}"/>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6" name="Footer Placeholder 5">
            <a:extLst>
              <a:ext uri="{FF2B5EF4-FFF2-40B4-BE49-F238E27FC236}">
                <a16:creationId xmlns:a16="http://schemas.microsoft.com/office/drawing/2014/main" id="{94C94672-49F0-475D-B2FD-D8325F958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F6264-6215-4F08-8B65-34E35F01E7AD}"/>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39759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8C49-B7F5-433A-85BE-A2258B09C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F0CFC-6B52-4CE9-BFED-0EB70A8DB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FBC2F-7160-4085-A879-1E913166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4A3AF4-9FF4-4259-842E-1C03F60CCA0A}"/>
              </a:ext>
            </a:extLst>
          </p:cNvPr>
          <p:cNvSpPr>
            <a:spLocks noGrp="1"/>
          </p:cNvSpPr>
          <p:nvPr>
            <p:ph type="dt" sz="half" idx="10"/>
          </p:nvPr>
        </p:nvSpPr>
        <p:spPr/>
        <p:txBody>
          <a:bodyPr/>
          <a:lstStyle/>
          <a:p>
            <a:fld id="{50197F95-669C-475A-9E1E-182249054DA4}" type="datetimeFigureOut">
              <a:rPr lang="en-US" smtClean="0"/>
              <a:t>12/19/2020</a:t>
            </a:fld>
            <a:endParaRPr lang="en-US"/>
          </a:p>
        </p:txBody>
      </p:sp>
      <p:sp>
        <p:nvSpPr>
          <p:cNvPr id="6" name="Footer Placeholder 5">
            <a:extLst>
              <a:ext uri="{FF2B5EF4-FFF2-40B4-BE49-F238E27FC236}">
                <a16:creationId xmlns:a16="http://schemas.microsoft.com/office/drawing/2014/main" id="{97434D08-CB10-4D14-A08A-3F5B032B3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06827-F505-4962-ABE5-37152DB6BD97}"/>
              </a:ext>
            </a:extLst>
          </p:cNvPr>
          <p:cNvSpPr>
            <a:spLocks noGrp="1"/>
          </p:cNvSpPr>
          <p:nvPr>
            <p:ph type="sldNum" sz="quarter" idx="12"/>
          </p:nvPr>
        </p:nvSpPr>
        <p:spPr/>
        <p:txBody>
          <a:bodyPr/>
          <a:lstStyle/>
          <a:p>
            <a:fld id="{878AC6A3-1E76-4819-8ED8-35B2CC8A4182}" type="slidenum">
              <a:rPr lang="en-US" smtClean="0"/>
              <a:t>‹#›</a:t>
            </a:fld>
            <a:endParaRPr lang="en-US"/>
          </a:p>
        </p:txBody>
      </p:sp>
    </p:spTree>
    <p:extLst>
      <p:ext uri="{BB962C8B-B14F-4D97-AF65-F5344CB8AC3E}">
        <p14:creationId xmlns:p14="http://schemas.microsoft.com/office/powerpoint/2010/main" val="221019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629C8A-5592-454F-9001-F2FB62CD4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CE176-DE2C-438D-B493-DCDDCB9F95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D9C05-A784-467F-9D66-E0BA25D4A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97F95-669C-475A-9E1E-182249054DA4}" type="datetimeFigureOut">
              <a:rPr lang="en-US" smtClean="0"/>
              <a:t>12/19/2020</a:t>
            </a:fld>
            <a:endParaRPr lang="en-US"/>
          </a:p>
        </p:txBody>
      </p:sp>
      <p:sp>
        <p:nvSpPr>
          <p:cNvPr id="5" name="Footer Placeholder 4">
            <a:extLst>
              <a:ext uri="{FF2B5EF4-FFF2-40B4-BE49-F238E27FC236}">
                <a16:creationId xmlns:a16="http://schemas.microsoft.com/office/drawing/2014/main" id="{721260AD-1359-4BE1-BA3C-2E5D6E912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546EE6-D2F2-406F-A492-40CFE9D6D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AC6A3-1E76-4819-8ED8-35B2CC8A4182}" type="slidenum">
              <a:rPr lang="en-US" smtClean="0"/>
              <a:t>‹#›</a:t>
            </a:fld>
            <a:endParaRPr lang="en-US"/>
          </a:p>
        </p:txBody>
      </p:sp>
    </p:spTree>
    <p:extLst>
      <p:ext uri="{BB962C8B-B14F-4D97-AF65-F5344CB8AC3E}">
        <p14:creationId xmlns:p14="http://schemas.microsoft.com/office/powerpoint/2010/main" val="3607432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F4A04-D730-4A0E-A41D-BB8FF1BFE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991C8-9F63-466F-B634-13DDD2763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CC190-1847-4EF0-85F7-D896B2476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F9F14-DAC0-4E3D-95C2-6086284ED4B3}" type="datetimeFigureOut">
              <a:rPr lang="en-US" smtClean="0"/>
              <a:t>12/19/2020</a:t>
            </a:fld>
            <a:endParaRPr lang="en-US"/>
          </a:p>
        </p:txBody>
      </p:sp>
      <p:sp>
        <p:nvSpPr>
          <p:cNvPr id="5" name="Footer Placeholder 4">
            <a:extLst>
              <a:ext uri="{FF2B5EF4-FFF2-40B4-BE49-F238E27FC236}">
                <a16:creationId xmlns:a16="http://schemas.microsoft.com/office/drawing/2014/main" id="{B8A65895-CE41-4A82-987D-D29FCAEF8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3B4DCE-7E20-4F3D-BE48-F6C7AAF37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E5217-6AD1-4228-A081-FC5C4793753A}" type="slidenum">
              <a:rPr lang="en-US" smtClean="0"/>
              <a:t>‹#›</a:t>
            </a:fld>
            <a:endParaRPr lang="en-US"/>
          </a:p>
        </p:txBody>
      </p:sp>
    </p:spTree>
    <p:extLst>
      <p:ext uri="{BB962C8B-B14F-4D97-AF65-F5344CB8AC3E}">
        <p14:creationId xmlns:p14="http://schemas.microsoft.com/office/powerpoint/2010/main" val="216521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eignpolicyi.org/importance-and-purposes-of-a-business-plan/"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balancesmb.com/unique-selling-proposition-2948356" TargetMode="External"/><Relationship Id="rId2" Type="http://schemas.openxmlformats.org/officeDocument/2006/relationships/hyperlink" Target="https://www.thebalancesmb.com/retail-pricing-strategies-2890279" TargetMode="External"/><Relationship Id="rId1" Type="http://schemas.openxmlformats.org/officeDocument/2006/relationships/slideLayout" Target="../slideLayouts/slideLayout2.xml"/><Relationship Id="rId4" Type="http://schemas.openxmlformats.org/officeDocument/2006/relationships/hyperlink" Target="https://www.thebalancesmb.com/breakeven-analysis-2947266"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thebalancesmb.com/small-business-advertising-ideas-2947892" TargetMode="External"/><Relationship Id="rId3" Type="http://schemas.openxmlformats.org/officeDocument/2006/relationships/hyperlink" Target="https://www.thebalancesmb.com/how-to-create-a-social-media-plan-2948529" TargetMode="External"/><Relationship Id="rId7" Type="http://schemas.openxmlformats.org/officeDocument/2006/relationships/hyperlink" Target="https://www.thebalancesmb.com/before-you-attend-that-trade-show-2947181" TargetMode="External"/><Relationship Id="rId2" Type="http://schemas.openxmlformats.org/officeDocument/2006/relationships/hyperlink" Target="https://www.thebalancesmb.com/how-to-create-a-small-business-website-that-works-2947218" TargetMode="External"/><Relationship Id="rId1" Type="http://schemas.openxmlformats.org/officeDocument/2006/relationships/slideLayout" Target="../slideLayouts/slideLayout2.xml"/><Relationship Id="rId6" Type="http://schemas.openxmlformats.org/officeDocument/2006/relationships/hyperlink" Target="https://www.thebalancesmb.com/brochures-5-tips-for-a-great-brochure-1794595" TargetMode="External"/><Relationship Id="rId5" Type="http://schemas.openxmlformats.org/officeDocument/2006/relationships/hyperlink" Target="https://www.thebalancesmb.com/business-cards-2947923" TargetMode="External"/><Relationship Id="rId4" Type="http://schemas.openxmlformats.org/officeDocument/2006/relationships/hyperlink" Target="https://www.thebalancesmb.com/business-promotion-definition-294718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hebalancesmb.com/sole-proprietorship-2947269" TargetMode="External"/><Relationship Id="rId2" Type="http://schemas.openxmlformats.org/officeDocument/2006/relationships/hyperlink" Target="https://www.thebalancesmb.com/what-is-a-limited-liability-company-llc-39831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balancesmb.com/small-business-consulting-4140676" TargetMode="External"/><Relationship Id="rId2" Type="http://schemas.openxmlformats.org/officeDocument/2006/relationships/hyperlink" Target="https://www.thebalancesmb.com/how-to-find-a-good-accountant-for-your-small-business-2947890" TargetMode="External"/><Relationship Id="rId1" Type="http://schemas.openxmlformats.org/officeDocument/2006/relationships/slideLayout" Target="../slideLayouts/slideLayout2.xml"/><Relationship Id="rId5" Type="http://schemas.openxmlformats.org/officeDocument/2006/relationships/hyperlink" Target="https://www.thebalancesmb.com/harness-the-power-of-an-advisory-board-2948319" TargetMode="External"/><Relationship Id="rId4" Type="http://schemas.openxmlformats.org/officeDocument/2006/relationships/hyperlink" Target="https://www.thebalancesmb.com/hiring-employees-vs-hiring-contractors-the-pros-and-cons-294820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hebalancesmb.com/top-ways-to-attract-quality-employees-2948197" TargetMode="External"/><Relationship Id="rId2" Type="http://schemas.openxmlformats.org/officeDocument/2006/relationships/hyperlink" Target="https://www.thebalancesmb.com/home-based-business-2948188" TargetMode="External"/><Relationship Id="rId1" Type="http://schemas.openxmlformats.org/officeDocument/2006/relationships/slideLayout" Target="../slideLayouts/slideLayout2.xml"/><Relationship Id="rId4" Type="http://schemas.openxmlformats.org/officeDocument/2006/relationships/hyperlink" Target="https://www.thebalancesmb.com/non-supply-chain-manager-222130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hebalancesmb.com/reduce-business-overhead-costs-2948305" TargetMode="External"/><Relationship Id="rId2" Type="http://schemas.openxmlformats.org/officeDocument/2006/relationships/hyperlink" Target="https://www.thebalancesmb.com/should-your-business-lease-or-purchase-commercial-space-2948304" TargetMode="External"/><Relationship Id="rId1" Type="http://schemas.openxmlformats.org/officeDocument/2006/relationships/slideLayout" Target="../slideLayouts/slideLayout2.xml"/><Relationship Id="rId4" Type="http://schemas.openxmlformats.org/officeDocument/2006/relationships/hyperlink" Target="https://www.thebalancesmb.com/the-advantages-of-being-a-contractor-294855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hebalancesmb.com/top-ways-of-growing-your-business-2948140" TargetMode="External"/><Relationship Id="rId2" Type="http://schemas.openxmlformats.org/officeDocument/2006/relationships/hyperlink" Target="https://www.thebalancesmb.com/prepare-an-investor-ready-business-plan-2947200" TargetMode="External"/><Relationship Id="rId1" Type="http://schemas.openxmlformats.org/officeDocument/2006/relationships/slideLayout" Target="../slideLayouts/slideLayout2.xml"/><Relationship Id="rId6" Type="http://schemas.openxmlformats.org/officeDocument/2006/relationships/hyperlink" Target="https://www.thebalancesmb.com/cash-flow-analysis-for-small-business-owners-2947137" TargetMode="External"/><Relationship Id="rId5" Type="http://schemas.openxmlformats.org/officeDocument/2006/relationships/hyperlink" Target="https://www.thebalancesmb.com/cash-management-is-important-for-your-small-business-393118" TargetMode="External"/><Relationship Id="rId4" Type="http://schemas.openxmlformats.org/officeDocument/2006/relationships/hyperlink" Target="https://www.thebalancesmb.com/increase-your-service-business-profits-294814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hebalancesmb.com/assets-definition-2947887" TargetMode="External"/><Relationship Id="rId2" Type="http://schemas.openxmlformats.org/officeDocument/2006/relationships/hyperlink" Target="https://www.thebalancesmb.com/balance-sheet-definition-294694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hebalancesmb.com/reasons-small-business-website-294841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izardingworldpark.com/universal-studios-florida-adult-tour-pla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ecoworldreactor.wordpress.com/category/sustainable-development/page/2/"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thebalancesmb.com/debt-financing-2947067" TargetMode="External"/><Relationship Id="rId3" Type="http://schemas.openxmlformats.org/officeDocument/2006/relationships/hyperlink" Target="https://www.thebalancesmb.com/market-research-2948350" TargetMode="External"/><Relationship Id="rId7" Type="http://schemas.openxmlformats.org/officeDocument/2006/relationships/hyperlink" Target="https://www.thebalancesmb.com/writing-the-business-plan-section-8-2947026" TargetMode="External"/><Relationship Id="rId2" Type="http://schemas.openxmlformats.org/officeDocument/2006/relationships/hyperlink" Target="https://www.thebalancesmb.com/business-plan-2947267" TargetMode="External"/><Relationship Id="rId1" Type="http://schemas.openxmlformats.org/officeDocument/2006/relationships/slideLayout" Target="../slideLayouts/slideLayout2.xml"/><Relationship Id="rId6" Type="http://schemas.openxmlformats.org/officeDocument/2006/relationships/hyperlink" Target="https://www.thebalancesmb.com/capital-investment-2948114" TargetMode="External"/><Relationship Id="rId11" Type="http://schemas.openxmlformats.org/officeDocument/2006/relationships/hyperlink" Target="http://ecoworldreactor.wordpress.com/category/sustainable-development/page/2/" TargetMode="External"/><Relationship Id="rId5" Type="http://schemas.openxmlformats.org/officeDocument/2006/relationships/hyperlink" Target="https://www.thebalancesmb.com/how-to-increase-sales-2948460" TargetMode="External"/><Relationship Id="rId10" Type="http://schemas.openxmlformats.org/officeDocument/2006/relationships/image" Target="../media/image4.gif"/><Relationship Id="rId4" Type="http://schemas.openxmlformats.org/officeDocument/2006/relationships/hyperlink" Target="https://www.thebalancesmb.com/how-to-write-the-competitive-analysis-section-of-the-business-plan-2947025" TargetMode="External"/><Relationship Id="rId9" Type="http://schemas.openxmlformats.org/officeDocument/2006/relationships/hyperlink" Target="https://www.thebalancesmb.com/equity-financing-294706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ycon.com/blog/the-anatomy-of-a-business-plan-cover-pag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balancesmb.com/how-to-write-a-mission-statement-2948001" TargetMode="External"/><Relationship Id="rId2" Type="http://schemas.openxmlformats.org/officeDocument/2006/relationships/hyperlink" Target="https://www.thebalancesmb.com/business-plan-executive-summary-example-2948007" TargetMode="External"/><Relationship Id="rId1" Type="http://schemas.openxmlformats.org/officeDocument/2006/relationships/slideLayout" Target="../slideLayouts/slideLayout2.xml"/><Relationship Id="rId5" Type="http://schemas.openxmlformats.org/officeDocument/2006/relationships/hyperlink" Target="https://www.thebalancesmb.com/business-plan-example-of-the-industry-overview-2948009" TargetMode="External"/><Relationship Id="rId4" Type="http://schemas.openxmlformats.org/officeDocument/2006/relationships/hyperlink" Target="https://www.thebalancesmb.com/how-do-i-find-small-business-start-up-money-2948600"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thebalancesmb.com/define-your-customer-before-marketing-29471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balancesmb.com/target-marketing-2948355" TargetMode="External"/><Relationship Id="rId2" Type="http://schemas.openxmlformats.org/officeDocument/2006/relationships/hyperlink" Target="https://www.thebalancesmb.com/how-to-write-the-competitive-analysis-section-of-the-business-plan-2947025" TargetMode="External"/><Relationship Id="rId1" Type="http://schemas.openxmlformats.org/officeDocument/2006/relationships/slideLayout" Target="../slideLayouts/slideLayout2.xml"/><Relationship Id="rId4" Type="http://schemas.openxmlformats.org/officeDocument/2006/relationships/hyperlink" Target="https://www.thebalancesmb.com/how-to-scope-out-competition-29483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E4B7FA9F-CA73-4A99-B1B7-13111F03D5B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624" b="3122"/>
          <a:stretch/>
        </p:blipFill>
        <p:spPr>
          <a:xfrm>
            <a:off x="20" y="1282"/>
            <a:ext cx="12191980" cy="6856718"/>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8EB9BD2C-D3D9-4277-A2ED-8FAF7249D52C}"/>
              </a:ext>
            </a:extLst>
          </p:cNvPr>
          <p:cNvPicPr>
            <a:picLocks noChangeAspect="1"/>
          </p:cNvPicPr>
          <p:nvPr/>
        </p:nvPicPr>
        <p:blipFill rotWithShape="1">
          <a:blip r:embed="rId4">
            <a:extLst>
              <a:ext uri="{28A0092B-C50C-407E-A947-70E740481C1C}">
                <a14:useLocalDpi xmlns:a14="http://schemas.microsoft.com/office/drawing/2010/main" val="0"/>
              </a:ext>
            </a:extLst>
          </a:blip>
          <a:srcRect l="23577" r="12764" b="4"/>
          <a:stretch/>
        </p:blipFill>
        <p:spPr>
          <a:xfrm>
            <a:off x="87683" y="5928507"/>
            <a:ext cx="931397" cy="822960"/>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Tree>
    <p:extLst>
      <p:ext uri="{BB962C8B-B14F-4D97-AF65-F5344CB8AC3E}">
        <p14:creationId xmlns:p14="http://schemas.microsoft.com/office/powerpoint/2010/main" val="413224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C8168E-8150-46DF-86D6-99CFCE0A6005}"/>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3400" b="0" i="0" kern="1200">
                <a:solidFill>
                  <a:srgbClr val="FFFFFF"/>
                </a:solidFill>
                <a:effectLst/>
                <a:latin typeface="+mj-lt"/>
                <a:ea typeface="+mj-ea"/>
                <a:cs typeface="+mj-cs"/>
              </a:rPr>
              <a:t>Section 3: Market Analysis and Competition - continued</a:t>
            </a:r>
            <a:endParaRPr lang="en-US" sz="3400" kern="1200">
              <a:solidFill>
                <a:srgbClr val="FFFFFF"/>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DA528DCA-4627-4922-A2A6-D4B66530E700}"/>
              </a:ext>
            </a:extLst>
          </p:cNvPr>
          <p:cNvGraphicFramePr>
            <a:graphicFrameLocks noGrp="1"/>
          </p:cNvGraphicFramePr>
          <p:nvPr>
            <p:ph idx="1"/>
            <p:extLst>
              <p:ext uri="{D42A27DB-BD31-4B8C-83A1-F6EECF244321}">
                <p14:modId xmlns:p14="http://schemas.microsoft.com/office/powerpoint/2010/main" val="1240347407"/>
              </p:ext>
            </p:extLst>
          </p:nvPr>
        </p:nvGraphicFramePr>
        <p:xfrm>
          <a:off x="5320996" y="1789458"/>
          <a:ext cx="6274298" cy="3279087"/>
        </p:xfrm>
        <a:graphic>
          <a:graphicData uri="http://schemas.openxmlformats.org/drawingml/2006/table">
            <a:tbl>
              <a:tblPr firstRow="1" bandRow="1">
                <a:noFill/>
              </a:tblPr>
              <a:tblGrid>
                <a:gridCol w="1604925">
                  <a:extLst>
                    <a:ext uri="{9D8B030D-6E8A-4147-A177-3AD203B41FA5}">
                      <a16:colId xmlns:a16="http://schemas.microsoft.com/office/drawing/2014/main" val="3914817981"/>
                    </a:ext>
                  </a:extLst>
                </a:gridCol>
                <a:gridCol w="1630311">
                  <a:extLst>
                    <a:ext uri="{9D8B030D-6E8A-4147-A177-3AD203B41FA5}">
                      <a16:colId xmlns:a16="http://schemas.microsoft.com/office/drawing/2014/main" val="4037675480"/>
                    </a:ext>
                  </a:extLst>
                </a:gridCol>
                <a:gridCol w="1630311">
                  <a:extLst>
                    <a:ext uri="{9D8B030D-6E8A-4147-A177-3AD203B41FA5}">
                      <a16:colId xmlns:a16="http://schemas.microsoft.com/office/drawing/2014/main" val="2401487368"/>
                    </a:ext>
                  </a:extLst>
                </a:gridCol>
                <a:gridCol w="1408751">
                  <a:extLst>
                    <a:ext uri="{9D8B030D-6E8A-4147-A177-3AD203B41FA5}">
                      <a16:colId xmlns:a16="http://schemas.microsoft.com/office/drawing/2014/main" val="3061630712"/>
                    </a:ext>
                  </a:extLst>
                </a:gridCol>
              </a:tblGrid>
              <a:tr h="859652">
                <a:tc>
                  <a:txBody>
                    <a:bodyPr/>
                    <a:lstStyle/>
                    <a:p>
                      <a:pPr algn="l" fontAlgn="t"/>
                      <a:r>
                        <a:rPr lang="en-US" sz="2000" b="0" cap="none" spc="0">
                          <a:solidFill>
                            <a:schemeClr val="tx1"/>
                          </a:solidFill>
                          <a:effectLst/>
                          <a:latin typeface="Rubik"/>
                        </a:rPr>
                        <a:t>Business</a:t>
                      </a:r>
                    </a:p>
                  </a:txBody>
                  <a:tcPr marL="132936" marR="132936" marT="93055" marB="93055">
                    <a:lnL w="12700" cmpd="sng">
                      <a:noFill/>
                    </a:lnL>
                    <a:lnR w="12700" cmpd="sng">
                      <a:noFill/>
                    </a:lnR>
                    <a:lnT w="28575" cap="flat" cmpd="sng" algn="ctr">
                      <a:solidFill>
                        <a:schemeClr val="tx1"/>
                      </a:solidFill>
                      <a:prstDash val="solid"/>
                    </a:lnT>
                    <a:lnB w="38100" cmpd="sng">
                      <a:noFill/>
                    </a:lnB>
                    <a:noFill/>
                  </a:tcPr>
                </a:tc>
                <a:tc>
                  <a:txBody>
                    <a:bodyPr/>
                    <a:lstStyle/>
                    <a:p>
                      <a:pPr algn="l" fontAlgn="t"/>
                      <a:r>
                        <a:rPr lang="en-US" sz="2000" b="0" cap="none" spc="0">
                          <a:solidFill>
                            <a:schemeClr val="tx1"/>
                          </a:solidFill>
                          <a:effectLst/>
                          <a:latin typeface="Rubik"/>
                        </a:rPr>
                        <a:t>Competitor A</a:t>
                      </a:r>
                    </a:p>
                  </a:txBody>
                  <a:tcPr marL="132936" marR="132936" marT="93055" marB="93055">
                    <a:lnL w="12700" cmpd="sng">
                      <a:noFill/>
                    </a:lnL>
                    <a:lnR w="12700" cmpd="sng">
                      <a:noFill/>
                    </a:lnR>
                    <a:lnT w="28575" cap="flat" cmpd="sng" algn="ctr">
                      <a:solidFill>
                        <a:schemeClr val="tx1"/>
                      </a:solidFill>
                      <a:prstDash val="solid"/>
                    </a:lnT>
                    <a:lnB w="38100" cmpd="sng">
                      <a:noFill/>
                    </a:lnB>
                    <a:noFill/>
                  </a:tcPr>
                </a:tc>
                <a:tc>
                  <a:txBody>
                    <a:bodyPr/>
                    <a:lstStyle/>
                    <a:p>
                      <a:pPr algn="l" fontAlgn="t"/>
                      <a:r>
                        <a:rPr lang="en-US" sz="2000" b="0" cap="none" spc="0">
                          <a:solidFill>
                            <a:schemeClr val="tx1"/>
                          </a:solidFill>
                          <a:effectLst/>
                          <a:latin typeface="Rubik"/>
                        </a:rPr>
                        <a:t>Competitor B</a:t>
                      </a:r>
                    </a:p>
                  </a:txBody>
                  <a:tcPr marL="132936" marR="132936" marT="93055" marB="93055">
                    <a:lnL w="12700" cmpd="sng">
                      <a:noFill/>
                    </a:lnL>
                    <a:lnR w="12700" cmpd="sng">
                      <a:noFill/>
                    </a:lnR>
                    <a:lnT w="28575" cap="flat" cmpd="sng" algn="ctr">
                      <a:solidFill>
                        <a:schemeClr val="tx1"/>
                      </a:solidFill>
                      <a:prstDash val="solid"/>
                    </a:lnT>
                    <a:lnB w="38100" cmpd="sng">
                      <a:noFill/>
                    </a:lnB>
                    <a:noFill/>
                  </a:tcPr>
                </a:tc>
                <a:tc>
                  <a:txBody>
                    <a:bodyPr/>
                    <a:lstStyle/>
                    <a:p>
                      <a:pPr algn="l" fontAlgn="t"/>
                      <a:r>
                        <a:rPr lang="en-US" sz="2000" b="0" cap="none" spc="0">
                          <a:solidFill>
                            <a:schemeClr val="tx1"/>
                          </a:solidFill>
                          <a:effectLst/>
                          <a:latin typeface="Rubik"/>
                        </a:rPr>
                        <a:t>Your Business</a:t>
                      </a:r>
                    </a:p>
                  </a:txBody>
                  <a:tcPr marL="132936" marR="132936" marT="93055" marB="9305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99288218"/>
                  </a:ext>
                </a:extLst>
              </a:tr>
              <a:tr h="859652">
                <a:tc>
                  <a:txBody>
                    <a:bodyPr/>
                    <a:lstStyle/>
                    <a:p>
                      <a:pPr algn="l" fontAlgn="t"/>
                      <a:r>
                        <a:rPr lang="en-US" sz="2000" cap="none" spc="0">
                          <a:solidFill>
                            <a:schemeClr val="tx1"/>
                          </a:solidFill>
                          <a:effectLst/>
                          <a:latin typeface="Rubik"/>
                        </a:rPr>
                        <a:t>Est. Annual Revenue</a:t>
                      </a:r>
                    </a:p>
                  </a:txBody>
                  <a:tcPr marL="132936" marR="132936" marT="93055" marB="93055">
                    <a:lnL w="28575" cap="flat" cmpd="sng" algn="ctr">
                      <a:noFill/>
                      <a:prstDash val="solid"/>
                    </a:lnL>
                    <a:lnR w="12700" cmpd="sng">
                      <a:noFill/>
                      <a:prstDash val="solid"/>
                    </a:lnR>
                    <a:lnT w="38100" cmpd="sng">
                      <a:noFill/>
                    </a:lnT>
                    <a:lnB w="12700" cap="flat" cmpd="sng" algn="ctr">
                      <a:noFill/>
                      <a:prstDash val="solid"/>
                    </a:lnB>
                    <a:noFill/>
                  </a:tcPr>
                </a:tc>
                <a:tc>
                  <a:txBody>
                    <a:bodyPr/>
                    <a:lstStyle/>
                    <a:p>
                      <a:pPr algn="l" fontAlgn="t"/>
                      <a:r>
                        <a:rPr lang="en-US" sz="2000" cap="none" spc="0">
                          <a:solidFill>
                            <a:schemeClr val="tx1"/>
                          </a:solidFill>
                          <a:effectLst/>
                          <a:latin typeface="Rubik"/>
                        </a:rPr>
                        <a:t>$1,000,000</a:t>
                      </a:r>
                    </a:p>
                  </a:txBody>
                  <a:tcPr marL="132936" marR="132936" marT="93055" marB="93055">
                    <a:lnL w="12700" cmpd="sng">
                      <a:noFill/>
                      <a:prstDash val="solid"/>
                    </a:lnL>
                    <a:lnR w="12700" cmpd="sng">
                      <a:noFill/>
                      <a:prstDash val="solid"/>
                    </a:lnR>
                    <a:lnT w="38100" cmpd="sng">
                      <a:noFill/>
                    </a:lnT>
                    <a:lnB w="12700" cap="flat" cmpd="sng" algn="ctr">
                      <a:noFill/>
                      <a:prstDash val="solid"/>
                    </a:lnB>
                    <a:noFill/>
                  </a:tcPr>
                </a:tc>
                <a:tc>
                  <a:txBody>
                    <a:bodyPr/>
                    <a:lstStyle/>
                    <a:p>
                      <a:pPr algn="l" fontAlgn="t"/>
                      <a:r>
                        <a:rPr lang="en-US" sz="2000" cap="none" spc="0">
                          <a:solidFill>
                            <a:schemeClr val="tx1"/>
                          </a:solidFill>
                          <a:effectLst/>
                          <a:latin typeface="Rubik"/>
                        </a:rPr>
                        <a:t>$600,000</a:t>
                      </a:r>
                    </a:p>
                  </a:txBody>
                  <a:tcPr marL="132936" marR="132936" marT="93055" marB="93055">
                    <a:lnL w="12700" cmpd="sng">
                      <a:noFill/>
                      <a:prstDash val="solid"/>
                    </a:lnL>
                    <a:lnR w="12700" cmpd="sng">
                      <a:noFill/>
                      <a:prstDash val="solid"/>
                    </a:lnR>
                    <a:lnT w="38100" cmpd="sng">
                      <a:noFill/>
                    </a:lnT>
                    <a:lnB w="12700" cap="flat" cmpd="sng" algn="ctr">
                      <a:noFill/>
                      <a:prstDash val="solid"/>
                    </a:lnB>
                    <a:noFill/>
                  </a:tcPr>
                </a:tc>
                <a:tc>
                  <a:txBody>
                    <a:bodyPr/>
                    <a:lstStyle/>
                    <a:p>
                      <a:pPr algn="l" fontAlgn="t"/>
                      <a:r>
                        <a:rPr lang="en-US" sz="2000" cap="none" spc="0">
                          <a:solidFill>
                            <a:schemeClr val="tx1"/>
                          </a:solidFill>
                          <a:effectLst/>
                          <a:latin typeface="Rubik"/>
                        </a:rPr>
                        <a:t>$500,000</a:t>
                      </a:r>
                    </a:p>
                  </a:txBody>
                  <a:tcPr marL="132936" marR="132936" marT="93055" marB="9305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2487257138"/>
                  </a:ext>
                </a:extLst>
              </a:tr>
              <a:tr h="505157">
                <a:tc>
                  <a:txBody>
                    <a:bodyPr/>
                    <a:lstStyle/>
                    <a:p>
                      <a:pPr algn="l" fontAlgn="t"/>
                      <a:r>
                        <a:rPr lang="en-US" sz="1700" cap="none" spc="0">
                          <a:solidFill>
                            <a:schemeClr val="tx1"/>
                          </a:solidFill>
                          <a:effectLst/>
                          <a:latin typeface="Rubik"/>
                        </a:rPr>
                        <a:t>Employees</a:t>
                      </a:r>
                    </a:p>
                  </a:txBody>
                  <a:tcPr marL="132936" marR="132936" marT="93055" marB="930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t"/>
                      <a:r>
                        <a:rPr lang="en-US" sz="1700" cap="none" spc="0">
                          <a:solidFill>
                            <a:schemeClr val="tx1"/>
                          </a:solidFill>
                          <a:effectLst/>
                          <a:latin typeface="Rubik"/>
                        </a:rPr>
                        <a:t>20</a:t>
                      </a:r>
                    </a:p>
                  </a:txBody>
                  <a:tcPr marL="132936" marR="132936" marT="93055" marB="930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t"/>
                      <a:r>
                        <a:rPr lang="en-US" sz="1700" cap="none" spc="0">
                          <a:solidFill>
                            <a:schemeClr val="tx1"/>
                          </a:solidFill>
                          <a:effectLst/>
                          <a:latin typeface="Rubik"/>
                        </a:rPr>
                        <a:t>10</a:t>
                      </a:r>
                    </a:p>
                  </a:txBody>
                  <a:tcPr marL="132936" marR="132936" marT="93055" marB="930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t"/>
                      <a:r>
                        <a:rPr lang="en-US" sz="1700" cap="none" spc="0">
                          <a:solidFill>
                            <a:schemeClr val="tx1"/>
                          </a:solidFill>
                          <a:effectLst/>
                          <a:latin typeface="Rubik"/>
                        </a:rPr>
                        <a:t>5</a:t>
                      </a:r>
                    </a:p>
                  </a:txBody>
                  <a:tcPr marL="132936" marR="132936" marT="93055" marB="930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78971366"/>
                  </a:ext>
                </a:extLst>
              </a:tr>
              <a:tr h="549469">
                <a:tc>
                  <a:txBody>
                    <a:bodyPr/>
                    <a:lstStyle/>
                    <a:p>
                      <a:pPr algn="l" fontAlgn="t"/>
                      <a:r>
                        <a:rPr lang="en-US" sz="2000" cap="none" spc="0">
                          <a:solidFill>
                            <a:schemeClr val="tx1"/>
                          </a:solidFill>
                          <a:effectLst/>
                          <a:latin typeface="Rubik"/>
                        </a:rPr>
                        <a:t>Price</a:t>
                      </a:r>
                    </a:p>
                  </a:txBody>
                  <a:tcPr marL="132936" marR="132936" marT="93055" marB="93055">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t"/>
                      <a:r>
                        <a:rPr lang="en-US" sz="2000" cap="none" spc="0">
                          <a:solidFill>
                            <a:schemeClr val="tx1"/>
                          </a:solidFill>
                          <a:effectLst/>
                          <a:latin typeface="Rubik"/>
                        </a:rPr>
                        <a:t>Average</a:t>
                      </a:r>
                    </a:p>
                  </a:txBody>
                  <a:tcPr marL="132936" marR="132936" marT="93055" marB="93055">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t"/>
                      <a:r>
                        <a:rPr lang="en-US" sz="2000" cap="none" spc="0">
                          <a:solidFill>
                            <a:schemeClr val="tx1"/>
                          </a:solidFill>
                          <a:effectLst/>
                          <a:latin typeface="Rubik"/>
                        </a:rPr>
                        <a:t>High</a:t>
                      </a:r>
                    </a:p>
                  </a:txBody>
                  <a:tcPr marL="132936" marR="132936" marT="93055" marB="93055">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t"/>
                      <a:r>
                        <a:rPr lang="en-US" sz="2000" cap="none" spc="0">
                          <a:solidFill>
                            <a:schemeClr val="tx1"/>
                          </a:solidFill>
                          <a:effectLst/>
                          <a:latin typeface="Rubik"/>
                        </a:rPr>
                        <a:t>High</a:t>
                      </a:r>
                    </a:p>
                  </a:txBody>
                  <a:tcPr marL="132936" marR="132936" marT="93055" marB="93055">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063591412"/>
                  </a:ext>
                </a:extLst>
              </a:tr>
              <a:tr h="505157">
                <a:tc>
                  <a:txBody>
                    <a:bodyPr/>
                    <a:lstStyle/>
                    <a:p>
                      <a:pPr algn="l" fontAlgn="t"/>
                      <a:r>
                        <a:rPr lang="en-US" sz="1700" cap="none" spc="0">
                          <a:solidFill>
                            <a:schemeClr val="tx1"/>
                          </a:solidFill>
                          <a:effectLst/>
                          <a:latin typeface="Rubik"/>
                        </a:rPr>
                        <a:t>Quality</a:t>
                      </a:r>
                    </a:p>
                  </a:txBody>
                  <a:tcPr marL="132936" marR="132936" marT="93055" marB="930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t"/>
                      <a:r>
                        <a:rPr lang="en-US" sz="1700" cap="none" spc="0">
                          <a:solidFill>
                            <a:schemeClr val="tx1"/>
                          </a:solidFill>
                          <a:effectLst/>
                          <a:latin typeface="Rubik"/>
                        </a:rPr>
                        <a:t>Low</a:t>
                      </a:r>
                    </a:p>
                  </a:txBody>
                  <a:tcPr marL="132936" marR="132936" marT="93055" marB="930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t"/>
                      <a:r>
                        <a:rPr lang="en-US" sz="1700" cap="none" spc="0">
                          <a:solidFill>
                            <a:schemeClr val="tx1"/>
                          </a:solidFill>
                          <a:effectLst/>
                          <a:latin typeface="Rubik"/>
                        </a:rPr>
                        <a:t>Average</a:t>
                      </a:r>
                    </a:p>
                  </a:txBody>
                  <a:tcPr marL="132936" marR="132936" marT="93055" marB="930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t"/>
                      <a:r>
                        <a:rPr lang="en-US" sz="1700" cap="none" spc="0">
                          <a:solidFill>
                            <a:schemeClr val="tx1"/>
                          </a:solidFill>
                          <a:effectLst/>
                          <a:latin typeface="Rubik"/>
                        </a:rPr>
                        <a:t>High</a:t>
                      </a:r>
                    </a:p>
                  </a:txBody>
                  <a:tcPr marL="132936" marR="132936" marT="93055" marB="930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262389600"/>
                  </a:ext>
                </a:extLst>
              </a:tr>
            </a:tbl>
          </a:graphicData>
        </a:graphic>
      </p:graphicFrame>
    </p:spTree>
    <p:extLst>
      <p:ext uri="{BB962C8B-B14F-4D97-AF65-F5344CB8AC3E}">
        <p14:creationId xmlns:p14="http://schemas.microsoft.com/office/powerpoint/2010/main" val="369739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E9914E-96F7-49C2-9F4E-87737EB49774}"/>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4: Sales and Marketing Plan</a:t>
            </a:r>
            <a:br>
              <a:rPr lang="en-US" b="0" i="0">
                <a:effectLst/>
                <a:latin typeface="Publico"/>
              </a:rPr>
            </a:br>
            <a:endParaRPr lang="en-US" dirty="0"/>
          </a:p>
        </p:txBody>
      </p:sp>
      <p:sp>
        <p:nvSpPr>
          <p:cNvPr id="3" name="Content Placeholder 2">
            <a:extLst>
              <a:ext uri="{FF2B5EF4-FFF2-40B4-BE49-F238E27FC236}">
                <a16:creationId xmlns:a16="http://schemas.microsoft.com/office/drawing/2014/main" id="{4927C96F-F5DF-4B2D-A326-3EA48EED2DAA}"/>
              </a:ext>
            </a:extLst>
          </p:cNvPr>
          <p:cNvSpPr>
            <a:spLocks noGrp="1"/>
          </p:cNvSpPr>
          <p:nvPr>
            <p:ph idx="1"/>
          </p:nvPr>
        </p:nvSpPr>
        <p:spPr>
          <a:xfrm>
            <a:off x="5358384" y="640263"/>
            <a:ext cx="6028944" cy="5254510"/>
          </a:xfrm>
        </p:spPr>
        <p:txBody>
          <a:bodyPr anchor="ctr">
            <a:normAutofit/>
          </a:bodyPr>
          <a:lstStyle/>
          <a:p>
            <a:r>
              <a:rPr lang="en-US" sz="1700" b="0" i="0">
                <a:solidFill>
                  <a:schemeClr val="bg1"/>
                </a:solidFill>
                <a:effectLst/>
                <a:latin typeface="Rubik"/>
              </a:rPr>
              <a:t>A description of how you intend to entice customers to buy your product(s) or service(s), including advertising/promotion, </a:t>
            </a:r>
            <a:r>
              <a:rPr lang="en-US" sz="1700" b="0" i="0" u="none" strike="noStrike">
                <a:solidFill>
                  <a:schemeClr val="bg1"/>
                </a:solidFill>
                <a:effectLst/>
                <a:latin typeface="Rubik"/>
                <a:hlinkClick r:id="rId2"/>
              </a:rPr>
              <a:t>pricing strategy</a:t>
            </a:r>
            <a:r>
              <a:rPr lang="en-US" sz="1700" b="0" i="0">
                <a:solidFill>
                  <a:schemeClr val="bg1"/>
                </a:solidFill>
                <a:effectLst/>
                <a:latin typeface="Rubik"/>
              </a:rPr>
              <a:t>, sales and distribution, and post-sales support if applicable.</a:t>
            </a:r>
          </a:p>
          <a:p>
            <a:r>
              <a:rPr lang="en-US" sz="1700" b="1" i="0">
                <a:solidFill>
                  <a:schemeClr val="bg1"/>
                </a:solidFill>
                <a:effectLst/>
                <a:latin typeface="Rubik"/>
              </a:rPr>
              <a:t>Product or Service Offerings</a:t>
            </a:r>
            <a:endParaRPr lang="en-US" sz="1700" b="0" i="0">
              <a:solidFill>
                <a:schemeClr val="bg1"/>
              </a:solidFill>
              <a:effectLst/>
              <a:latin typeface="Rubik"/>
            </a:endParaRPr>
          </a:p>
          <a:p>
            <a:pPr>
              <a:buFont typeface="Arial" panose="020B0604020202020204" pitchFamily="34" charset="0"/>
              <a:buChar char="•"/>
            </a:pPr>
            <a:r>
              <a:rPr lang="en-US" sz="1700" b="0" i="0">
                <a:solidFill>
                  <a:schemeClr val="bg1"/>
                </a:solidFill>
                <a:effectLst/>
                <a:latin typeface="Rubik"/>
              </a:rPr>
              <a:t>Describe your product or service, how it benefits the customer, and what sets it apart from competitor offerings (i.e., what is your </a:t>
            </a:r>
            <a:r>
              <a:rPr lang="en-US" sz="1700" b="0" i="0" u="none" strike="noStrike">
                <a:solidFill>
                  <a:schemeClr val="bg1"/>
                </a:solidFill>
                <a:effectLst/>
                <a:latin typeface="Rubik"/>
                <a:hlinkClick r:id="rId3"/>
              </a:rPr>
              <a:t>Unique Selling Proposition</a:t>
            </a:r>
            <a:r>
              <a:rPr lang="en-US" sz="1700" b="0" i="0">
                <a:solidFill>
                  <a:schemeClr val="bg1"/>
                </a:solidFill>
                <a:effectLst/>
                <a:latin typeface="Rubik"/>
              </a:rPr>
              <a:t>?).</a:t>
            </a:r>
          </a:p>
          <a:p>
            <a:r>
              <a:rPr lang="en-US" sz="1700" b="1" i="0">
                <a:solidFill>
                  <a:schemeClr val="bg1"/>
                </a:solidFill>
                <a:effectLst/>
                <a:latin typeface="Rubik"/>
              </a:rPr>
              <a:t>Pricing Strategy</a:t>
            </a:r>
            <a:endParaRPr lang="en-US" sz="1700" b="0" i="0">
              <a:solidFill>
                <a:schemeClr val="bg1"/>
              </a:solidFill>
              <a:effectLst/>
              <a:latin typeface="Rubik"/>
            </a:endParaRPr>
          </a:p>
          <a:p>
            <a:pPr>
              <a:buFont typeface="Arial" panose="020B0604020202020204" pitchFamily="34" charset="0"/>
              <a:buChar char="•"/>
            </a:pPr>
            <a:r>
              <a:rPr lang="en-US" sz="1700" b="0" i="0">
                <a:solidFill>
                  <a:schemeClr val="bg1"/>
                </a:solidFill>
                <a:effectLst/>
                <a:latin typeface="Rubik"/>
              </a:rPr>
              <a:t>Describe how you intend to price your product or service. Pricing has to be competitive to attract customers but high enough to cover costs and generate a profit. Pricing can be based on markup from cost, value to the buyer, or in comparison with similar products/services in the marketplace. </a:t>
            </a:r>
            <a:r>
              <a:rPr lang="en-US" sz="1700" b="0" i="0" u="none" strike="noStrike">
                <a:solidFill>
                  <a:schemeClr val="bg1"/>
                </a:solidFill>
                <a:effectLst/>
                <a:latin typeface="Rubik"/>
                <a:hlinkClick r:id="rId4"/>
              </a:rPr>
              <a:t>Breakeven analysis</a:t>
            </a:r>
            <a:r>
              <a:rPr lang="en-US" sz="1700" b="0" i="0">
                <a:solidFill>
                  <a:schemeClr val="bg1"/>
                </a:solidFill>
                <a:effectLst/>
                <a:latin typeface="Rubik"/>
              </a:rPr>
              <a:t> can help determine sales and pricing for profitability. You'll also want to take a look at </a:t>
            </a:r>
            <a:r>
              <a:rPr lang="en-US" sz="1700" b="0" i="0" u="none" strike="noStrike">
                <a:solidFill>
                  <a:schemeClr val="bg1"/>
                </a:solidFill>
                <a:effectLst/>
                <a:latin typeface="Rubik"/>
                <a:hlinkClick r:id="rId2"/>
              </a:rPr>
              <a:t>Retail Pricing Strategies to Increase Profitability</a:t>
            </a:r>
            <a:r>
              <a:rPr lang="en-US" sz="1700" b="0" i="0">
                <a:solidFill>
                  <a:schemeClr val="bg1"/>
                </a:solidFill>
                <a:effectLst/>
                <a:latin typeface="Rubik"/>
              </a:rPr>
              <a:t>.</a:t>
            </a:r>
          </a:p>
          <a:p>
            <a:endParaRPr lang="en-US" sz="1700">
              <a:solidFill>
                <a:schemeClr val="bg1"/>
              </a:solidFill>
            </a:endParaRPr>
          </a:p>
        </p:txBody>
      </p:sp>
    </p:spTree>
    <p:extLst>
      <p:ext uri="{BB962C8B-B14F-4D97-AF65-F5344CB8AC3E}">
        <p14:creationId xmlns:p14="http://schemas.microsoft.com/office/powerpoint/2010/main" val="56897508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B235D6-576D-46D2-ADCB-7081391237D2}"/>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4: Sales and Marketing Plan - continued</a:t>
            </a:r>
            <a:br>
              <a:rPr lang="en-US" b="0" i="0">
                <a:effectLst/>
                <a:latin typeface="Publico"/>
              </a:rPr>
            </a:br>
            <a:endParaRPr lang="en-US" dirty="0"/>
          </a:p>
        </p:txBody>
      </p:sp>
      <p:sp>
        <p:nvSpPr>
          <p:cNvPr id="3" name="Content Placeholder 2">
            <a:extLst>
              <a:ext uri="{FF2B5EF4-FFF2-40B4-BE49-F238E27FC236}">
                <a16:creationId xmlns:a16="http://schemas.microsoft.com/office/drawing/2014/main" id="{5BB69DBD-8B0F-4C48-8021-B8FFCD9E915E}"/>
              </a:ext>
            </a:extLst>
          </p:cNvPr>
          <p:cNvSpPr>
            <a:spLocks noGrp="1"/>
          </p:cNvSpPr>
          <p:nvPr>
            <p:ph idx="1"/>
          </p:nvPr>
        </p:nvSpPr>
        <p:spPr>
          <a:xfrm>
            <a:off x="5358384" y="640263"/>
            <a:ext cx="6028944" cy="5254510"/>
          </a:xfrm>
        </p:spPr>
        <p:txBody>
          <a:bodyPr anchor="ctr">
            <a:normAutofit/>
          </a:bodyPr>
          <a:lstStyle/>
          <a:p>
            <a:r>
              <a:rPr lang="en-US" sz="1900" b="1" i="0">
                <a:solidFill>
                  <a:schemeClr val="bg1"/>
                </a:solidFill>
                <a:effectLst/>
                <a:latin typeface="Rubik"/>
              </a:rPr>
              <a:t>Sales and Distribution</a:t>
            </a:r>
            <a:endParaRPr lang="en-US" sz="1900" b="0" i="0">
              <a:solidFill>
                <a:schemeClr val="bg1"/>
              </a:solidFill>
              <a:effectLst/>
              <a:latin typeface="Rubik"/>
            </a:endParaRPr>
          </a:p>
          <a:p>
            <a:pPr>
              <a:buFont typeface="Arial" panose="020B0604020202020204" pitchFamily="34" charset="0"/>
              <a:buChar char="•"/>
            </a:pPr>
            <a:r>
              <a:rPr lang="en-US" sz="1900" b="0" i="0">
                <a:solidFill>
                  <a:schemeClr val="bg1"/>
                </a:solidFill>
                <a:effectLst/>
                <a:latin typeface="Rubik"/>
              </a:rPr>
              <a:t>Describe how you will distribute your products to the customer (if applicable). Will you be selling wholesale or retail? What type of packaging will be required? How will the product(s) be shipped? What methods will be used for payment?</a:t>
            </a:r>
          </a:p>
          <a:p>
            <a:r>
              <a:rPr lang="en-US" sz="1900" b="1" i="0">
                <a:solidFill>
                  <a:schemeClr val="bg1"/>
                </a:solidFill>
                <a:effectLst/>
                <a:latin typeface="Rubik"/>
              </a:rPr>
              <a:t>Advertising and Promotion</a:t>
            </a:r>
            <a:endParaRPr lang="en-US" sz="1900" b="0" i="0">
              <a:solidFill>
                <a:schemeClr val="bg1"/>
              </a:solidFill>
              <a:effectLst/>
              <a:latin typeface="Rubik"/>
            </a:endParaRPr>
          </a:p>
          <a:p>
            <a:pPr>
              <a:buFont typeface="Arial" panose="020B0604020202020204" pitchFamily="34" charset="0"/>
              <a:buChar char="•"/>
            </a:pPr>
            <a:r>
              <a:rPr lang="en-US" sz="1900" b="0" i="0">
                <a:solidFill>
                  <a:schemeClr val="bg1"/>
                </a:solidFill>
                <a:effectLst/>
                <a:latin typeface="Rubik"/>
              </a:rPr>
              <a:t>List the different media you will use to get your message to customers (e.g., </a:t>
            </a:r>
            <a:r>
              <a:rPr lang="en-US" sz="1900" b="0" i="0" u="none" strike="noStrike">
                <a:solidFill>
                  <a:schemeClr val="bg1"/>
                </a:solidFill>
                <a:effectLst/>
                <a:latin typeface="Rubik"/>
                <a:hlinkClick r:id="rId2"/>
              </a:rPr>
              <a:t>business website</a:t>
            </a:r>
            <a:r>
              <a:rPr lang="en-US" sz="1900" b="0" i="0">
                <a:solidFill>
                  <a:schemeClr val="bg1"/>
                </a:solidFill>
                <a:effectLst/>
                <a:latin typeface="Rubik"/>
              </a:rPr>
              <a:t>, email, </a:t>
            </a:r>
            <a:r>
              <a:rPr lang="en-US" sz="1900" b="0" i="0" u="none" strike="noStrike">
                <a:solidFill>
                  <a:schemeClr val="bg1"/>
                </a:solidFill>
                <a:effectLst/>
                <a:latin typeface="Rubik"/>
                <a:hlinkClick r:id="rId3"/>
              </a:rPr>
              <a:t>social media</a:t>
            </a:r>
            <a:r>
              <a:rPr lang="en-US" sz="1900" b="0" i="0">
                <a:solidFill>
                  <a:schemeClr val="bg1"/>
                </a:solidFill>
                <a:effectLst/>
                <a:latin typeface="Rubik"/>
              </a:rPr>
              <a:t>, traditional media like newspapers, etc.). Will you use </a:t>
            </a:r>
            <a:r>
              <a:rPr lang="en-US" sz="1900" b="0" i="0" u="none" strike="noStrike">
                <a:solidFill>
                  <a:schemeClr val="bg1"/>
                </a:solidFill>
                <a:effectLst/>
                <a:latin typeface="Rubik"/>
                <a:hlinkClick r:id="rId4"/>
              </a:rPr>
              <a:t>sales promotional</a:t>
            </a:r>
            <a:r>
              <a:rPr lang="en-US" sz="1900" b="0" i="0">
                <a:solidFill>
                  <a:schemeClr val="bg1"/>
                </a:solidFill>
                <a:effectLst/>
                <a:latin typeface="Rubik"/>
              </a:rPr>
              <a:t> methods such as free samples, product demonstrations, etc.?</a:t>
            </a:r>
          </a:p>
          <a:p>
            <a:pPr>
              <a:buFont typeface="Arial" panose="020B0604020202020204" pitchFamily="34" charset="0"/>
              <a:buChar char="•"/>
            </a:pPr>
            <a:r>
              <a:rPr lang="en-US" sz="1900" b="0" i="0">
                <a:solidFill>
                  <a:schemeClr val="bg1"/>
                </a:solidFill>
                <a:effectLst/>
                <a:latin typeface="Rubik"/>
              </a:rPr>
              <a:t>What marketing materials you'll use such as </a:t>
            </a:r>
            <a:r>
              <a:rPr lang="en-US" sz="1900" b="0" i="0" u="none" strike="noStrike">
                <a:solidFill>
                  <a:schemeClr val="bg1"/>
                </a:solidFill>
                <a:effectLst/>
                <a:latin typeface="Rubik"/>
                <a:hlinkClick r:id="rId5"/>
              </a:rPr>
              <a:t>business cards</a:t>
            </a:r>
            <a:r>
              <a:rPr lang="en-US" sz="1900" b="0" i="0">
                <a:solidFill>
                  <a:schemeClr val="bg1"/>
                </a:solidFill>
                <a:effectLst/>
                <a:latin typeface="Rubik"/>
              </a:rPr>
              <a:t>, flyers, </a:t>
            </a:r>
            <a:r>
              <a:rPr lang="en-US" sz="1900" b="0" i="0" u="none" strike="noStrike">
                <a:solidFill>
                  <a:schemeClr val="bg1"/>
                </a:solidFill>
                <a:effectLst/>
                <a:latin typeface="Rubik"/>
                <a:hlinkClick r:id="rId6"/>
              </a:rPr>
              <a:t>brochures</a:t>
            </a:r>
            <a:r>
              <a:rPr lang="en-US" sz="1900" b="0" i="0">
                <a:solidFill>
                  <a:schemeClr val="bg1"/>
                </a:solidFill>
                <a:effectLst/>
                <a:latin typeface="Rubik"/>
              </a:rPr>
              <a:t>, etc. What about product launches and </a:t>
            </a:r>
            <a:r>
              <a:rPr lang="en-US" sz="1900" b="0" i="0" u="none" strike="noStrike">
                <a:solidFill>
                  <a:schemeClr val="bg1"/>
                </a:solidFill>
                <a:effectLst/>
                <a:latin typeface="Rubik"/>
                <a:hlinkClick r:id="rId7"/>
              </a:rPr>
              <a:t>tradeshows</a:t>
            </a:r>
            <a:r>
              <a:rPr lang="en-US" sz="1900" b="0" i="0">
                <a:solidFill>
                  <a:schemeClr val="bg1"/>
                </a:solidFill>
                <a:effectLst/>
                <a:latin typeface="Rubik"/>
              </a:rPr>
              <a:t>? Include an approximate budget for </a:t>
            </a:r>
            <a:r>
              <a:rPr lang="en-US" sz="1900" b="0" i="0" u="none" strike="noStrike">
                <a:solidFill>
                  <a:schemeClr val="bg1"/>
                </a:solidFill>
                <a:effectLst/>
                <a:latin typeface="Rubik"/>
                <a:hlinkClick r:id="rId8"/>
              </a:rPr>
              <a:t>advertising</a:t>
            </a:r>
            <a:r>
              <a:rPr lang="en-US" sz="1900" b="0" i="0">
                <a:solidFill>
                  <a:schemeClr val="bg1"/>
                </a:solidFill>
                <a:effectLst/>
                <a:latin typeface="Rubik"/>
              </a:rPr>
              <a:t> and promotion.</a:t>
            </a:r>
          </a:p>
          <a:p>
            <a:endParaRPr lang="en-US" sz="1900">
              <a:solidFill>
                <a:schemeClr val="bg1"/>
              </a:solidFill>
            </a:endParaRPr>
          </a:p>
        </p:txBody>
      </p:sp>
    </p:spTree>
    <p:extLst>
      <p:ext uri="{BB962C8B-B14F-4D97-AF65-F5344CB8AC3E}">
        <p14:creationId xmlns:p14="http://schemas.microsoft.com/office/powerpoint/2010/main" val="170720609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ACA3EC-0F42-43F8-ADB3-653A6451BB63}"/>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5: Ownership and Management Plan</a:t>
            </a:r>
            <a:br>
              <a:rPr lang="en-US" b="0" i="0">
                <a:effectLst/>
                <a:latin typeface="Publico"/>
              </a:rPr>
            </a:br>
            <a:endParaRPr lang="en-US" dirty="0"/>
          </a:p>
        </p:txBody>
      </p:sp>
      <p:sp>
        <p:nvSpPr>
          <p:cNvPr id="3" name="Content Placeholder 2">
            <a:extLst>
              <a:ext uri="{FF2B5EF4-FFF2-40B4-BE49-F238E27FC236}">
                <a16:creationId xmlns:a16="http://schemas.microsoft.com/office/drawing/2014/main" id="{6A51CDBE-A89E-4D66-8DCB-B58234A15A4B}"/>
              </a:ext>
            </a:extLst>
          </p:cNvPr>
          <p:cNvSpPr>
            <a:spLocks noGrp="1"/>
          </p:cNvSpPr>
          <p:nvPr>
            <p:ph idx="1"/>
          </p:nvPr>
        </p:nvSpPr>
        <p:spPr>
          <a:xfrm>
            <a:off x="5358384" y="640263"/>
            <a:ext cx="6028944" cy="5254510"/>
          </a:xfrm>
        </p:spPr>
        <p:txBody>
          <a:bodyPr anchor="ctr">
            <a:normAutofit/>
          </a:bodyPr>
          <a:lstStyle/>
          <a:p>
            <a:r>
              <a:rPr lang="en-US" sz="2200" b="0" i="0">
                <a:solidFill>
                  <a:schemeClr val="bg1"/>
                </a:solidFill>
                <a:effectLst/>
                <a:latin typeface="Rubik"/>
              </a:rPr>
              <a:t>This section describes the legal structure, ownership, and (if applicable) the management, and staffing requirements of your business.</a:t>
            </a:r>
          </a:p>
          <a:p>
            <a:r>
              <a:rPr lang="en-US" sz="2200" b="1" i="0">
                <a:solidFill>
                  <a:schemeClr val="bg1"/>
                </a:solidFill>
                <a:effectLst/>
                <a:latin typeface="Rubik"/>
              </a:rPr>
              <a:t>Ownership Structure</a:t>
            </a:r>
            <a:endParaRPr lang="en-US" sz="2200" b="0" i="0">
              <a:solidFill>
                <a:schemeClr val="bg1"/>
              </a:solidFill>
              <a:effectLst/>
              <a:latin typeface="Rubik"/>
            </a:endParaRPr>
          </a:p>
          <a:p>
            <a:pPr>
              <a:buFont typeface="Arial" panose="020B0604020202020204" pitchFamily="34" charset="0"/>
              <a:buChar char="•"/>
            </a:pPr>
            <a:r>
              <a:rPr lang="en-US" sz="2200" b="0" i="0">
                <a:solidFill>
                  <a:schemeClr val="bg1"/>
                </a:solidFill>
                <a:effectLst/>
                <a:latin typeface="Rubik"/>
              </a:rPr>
              <a:t>Describe the legal structure of your company (e.g., corporation, partnership, </a:t>
            </a:r>
            <a:r>
              <a:rPr lang="en-US" sz="2200" b="0" i="0" u="none" strike="noStrike">
                <a:solidFill>
                  <a:schemeClr val="bg1"/>
                </a:solidFill>
                <a:effectLst/>
                <a:latin typeface="Rubik"/>
                <a:hlinkClick r:id="rId2"/>
              </a:rPr>
              <a:t>Limited Liability Company</a:t>
            </a:r>
            <a:r>
              <a:rPr lang="en-US" sz="2200" b="0" i="0">
                <a:solidFill>
                  <a:schemeClr val="bg1"/>
                </a:solidFill>
                <a:effectLst/>
                <a:latin typeface="Rubik"/>
              </a:rPr>
              <a:t>, or </a:t>
            </a:r>
            <a:r>
              <a:rPr lang="en-US" sz="2200" b="0" i="0" u="none" strike="noStrike">
                <a:solidFill>
                  <a:schemeClr val="bg1"/>
                </a:solidFill>
                <a:effectLst/>
                <a:latin typeface="Rubik"/>
                <a:hlinkClick r:id="rId3"/>
              </a:rPr>
              <a:t>sole proprietorship</a:t>
            </a:r>
            <a:r>
              <a:rPr lang="en-US" sz="2200" b="0" i="0">
                <a:solidFill>
                  <a:schemeClr val="bg1"/>
                </a:solidFill>
                <a:effectLst/>
                <a:latin typeface="Rubik"/>
              </a:rPr>
              <a:t>). List ownership percentages if applicable. If the business is a sole proprietorship this is the only section required.</a:t>
            </a:r>
          </a:p>
          <a:p>
            <a:r>
              <a:rPr lang="en-US" sz="2200" b="1" i="0">
                <a:solidFill>
                  <a:schemeClr val="bg1"/>
                </a:solidFill>
                <a:effectLst/>
                <a:latin typeface="Rubik"/>
              </a:rPr>
              <a:t>Management Team</a:t>
            </a:r>
            <a:endParaRPr lang="en-US" sz="2200" b="0" i="0">
              <a:solidFill>
                <a:schemeClr val="bg1"/>
              </a:solidFill>
              <a:effectLst/>
              <a:latin typeface="Rubik"/>
            </a:endParaRPr>
          </a:p>
          <a:p>
            <a:pPr>
              <a:buFont typeface="Arial" panose="020B0604020202020204" pitchFamily="34" charset="0"/>
              <a:buChar char="•"/>
            </a:pPr>
            <a:r>
              <a:rPr lang="en-US" sz="2200" b="0" i="0">
                <a:solidFill>
                  <a:schemeClr val="bg1"/>
                </a:solidFill>
                <a:effectLst/>
                <a:latin typeface="Rubik"/>
              </a:rPr>
              <a:t>Describe managers and their roles, key employee positions, and how each will be compensated. Include brief resumés.</a:t>
            </a:r>
          </a:p>
          <a:p>
            <a:endParaRPr lang="en-US" sz="2200">
              <a:solidFill>
                <a:schemeClr val="bg1"/>
              </a:solidFill>
            </a:endParaRPr>
          </a:p>
        </p:txBody>
      </p:sp>
    </p:spTree>
    <p:extLst>
      <p:ext uri="{BB962C8B-B14F-4D97-AF65-F5344CB8AC3E}">
        <p14:creationId xmlns:p14="http://schemas.microsoft.com/office/powerpoint/2010/main" val="42284781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25C51F-8686-43FD-BDC0-BE12C4C26D58}"/>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5: Ownership and Management Plan - continued</a:t>
            </a:r>
            <a:endParaRPr lang="en-US" dirty="0"/>
          </a:p>
        </p:txBody>
      </p:sp>
      <p:sp>
        <p:nvSpPr>
          <p:cNvPr id="3" name="Content Placeholder 2">
            <a:extLst>
              <a:ext uri="{FF2B5EF4-FFF2-40B4-BE49-F238E27FC236}">
                <a16:creationId xmlns:a16="http://schemas.microsoft.com/office/drawing/2014/main" id="{FE41B99A-E8C7-4B76-BC1D-2151ED967750}"/>
              </a:ext>
            </a:extLst>
          </p:cNvPr>
          <p:cNvSpPr>
            <a:spLocks noGrp="1"/>
          </p:cNvSpPr>
          <p:nvPr>
            <p:ph idx="1"/>
          </p:nvPr>
        </p:nvSpPr>
        <p:spPr>
          <a:xfrm>
            <a:off x="5358384" y="640263"/>
            <a:ext cx="6028944" cy="5254510"/>
          </a:xfrm>
        </p:spPr>
        <p:txBody>
          <a:bodyPr anchor="ctr">
            <a:normAutofit/>
          </a:bodyPr>
          <a:lstStyle/>
          <a:p>
            <a:r>
              <a:rPr lang="en-US" sz="2200" b="1" i="0">
                <a:solidFill>
                  <a:schemeClr val="bg1"/>
                </a:solidFill>
                <a:effectLst/>
                <a:latin typeface="Rubik"/>
              </a:rPr>
              <a:t>External Resources and Services</a:t>
            </a:r>
            <a:endParaRPr lang="en-US" sz="2200" b="0" i="0">
              <a:solidFill>
                <a:schemeClr val="bg1"/>
              </a:solidFill>
              <a:effectLst/>
              <a:latin typeface="Rubik"/>
            </a:endParaRPr>
          </a:p>
          <a:p>
            <a:pPr>
              <a:buFont typeface="Arial" panose="020B0604020202020204" pitchFamily="34" charset="0"/>
              <a:buChar char="•"/>
            </a:pPr>
            <a:r>
              <a:rPr lang="en-US" sz="2200" b="0" i="0">
                <a:solidFill>
                  <a:schemeClr val="bg1"/>
                </a:solidFill>
                <a:effectLst/>
                <a:latin typeface="Rubik"/>
              </a:rPr>
              <a:t>List any external professional resources required, such as </a:t>
            </a:r>
            <a:r>
              <a:rPr lang="en-US" sz="2200" b="0" i="0" u="none" strike="noStrike">
                <a:solidFill>
                  <a:schemeClr val="bg1"/>
                </a:solidFill>
                <a:effectLst/>
                <a:latin typeface="Rubik"/>
                <a:hlinkClick r:id="rId2"/>
              </a:rPr>
              <a:t>accountants</a:t>
            </a:r>
            <a:r>
              <a:rPr lang="en-US" sz="2200" b="0" i="0">
                <a:solidFill>
                  <a:schemeClr val="bg1"/>
                </a:solidFill>
                <a:effectLst/>
                <a:latin typeface="Rubik"/>
              </a:rPr>
              <a:t>, lawyers, </a:t>
            </a:r>
            <a:r>
              <a:rPr lang="en-US" sz="2200" b="0" i="0" u="none" strike="noStrike">
                <a:solidFill>
                  <a:schemeClr val="bg1"/>
                </a:solidFill>
                <a:effectLst/>
                <a:latin typeface="Rubik"/>
                <a:hlinkClick r:id="rId3"/>
              </a:rPr>
              <a:t>consultants</a:t>
            </a:r>
            <a:r>
              <a:rPr lang="en-US" sz="2200" b="0" i="0">
                <a:solidFill>
                  <a:schemeClr val="bg1"/>
                </a:solidFill>
                <a:effectLst/>
                <a:latin typeface="Rubik"/>
              </a:rPr>
              <a:t>, etc.</a:t>
            </a:r>
          </a:p>
          <a:p>
            <a:r>
              <a:rPr lang="en-US" sz="2200" b="1" i="0">
                <a:solidFill>
                  <a:schemeClr val="bg1"/>
                </a:solidFill>
                <a:effectLst/>
                <a:latin typeface="Rubik"/>
              </a:rPr>
              <a:t>Human Resources</a:t>
            </a:r>
            <a:endParaRPr lang="en-US" sz="2200" b="0" i="0">
              <a:solidFill>
                <a:schemeClr val="bg1"/>
              </a:solidFill>
              <a:effectLst/>
              <a:latin typeface="Rubik"/>
            </a:endParaRPr>
          </a:p>
          <a:p>
            <a:pPr>
              <a:buFont typeface="Arial" panose="020B0604020202020204" pitchFamily="34" charset="0"/>
              <a:buChar char="•"/>
            </a:pPr>
            <a:r>
              <a:rPr lang="en-US" sz="2200" b="0" i="0">
                <a:solidFill>
                  <a:schemeClr val="bg1"/>
                </a:solidFill>
                <a:effectLst/>
                <a:latin typeface="Rubik"/>
              </a:rPr>
              <a:t>List the type and number of </a:t>
            </a:r>
            <a:r>
              <a:rPr lang="en-US" sz="2200" b="0" i="0" u="none" strike="noStrike">
                <a:solidFill>
                  <a:schemeClr val="bg1"/>
                </a:solidFill>
                <a:effectLst/>
                <a:latin typeface="Rubik"/>
                <a:hlinkClick r:id="rId4"/>
              </a:rPr>
              <a:t>employees or contractors</a:t>
            </a:r>
            <a:r>
              <a:rPr lang="en-US" sz="2200" b="0" i="0">
                <a:solidFill>
                  <a:schemeClr val="bg1"/>
                </a:solidFill>
                <a:effectLst/>
                <a:latin typeface="Rubik"/>
              </a:rPr>
              <a:t> you will need and an estimate of the salary and benefit costs of each.</a:t>
            </a:r>
          </a:p>
          <a:p>
            <a:r>
              <a:rPr lang="en-US" sz="2200" b="1" i="0" u="none" strike="noStrike">
                <a:solidFill>
                  <a:schemeClr val="bg1"/>
                </a:solidFill>
                <a:effectLst/>
                <a:latin typeface="Rubik"/>
                <a:hlinkClick r:id="rId5"/>
              </a:rPr>
              <a:t>Advisory Board</a:t>
            </a:r>
            <a:r>
              <a:rPr lang="en-US" sz="2200" b="1" i="0">
                <a:solidFill>
                  <a:schemeClr val="bg1"/>
                </a:solidFill>
                <a:effectLst/>
                <a:latin typeface="Rubik"/>
              </a:rPr>
              <a:t> (if required)</a:t>
            </a:r>
            <a:endParaRPr lang="en-US" sz="2200" b="0" i="0">
              <a:solidFill>
                <a:schemeClr val="bg1"/>
              </a:solidFill>
              <a:effectLst/>
              <a:latin typeface="Rubik"/>
            </a:endParaRPr>
          </a:p>
          <a:p>
            <a:pPr>
              <a:buFont typeface="Arial" panose="020B0604020202020204" pitchFamily="34" charset="0"/>
              <a:buChar char="•"/>
            </a:pPr>
            <a:r>
              <a:rPr lang="en-US" sz="2200" b="0" i="0">
                <a:solidFill>
                  <a:schemeClr val="bg1"/>
                </a:solidFill>
                <a:effectLst/>
                <a:latin typeface="Rubik"/>
              </a:rPr>
              <a:t>Include an </a:t>
            </a:r>
            <a:r>
              <a:rPr lang="en-US" sz="2200" b="0" i="0" u="none" strike="noStrike">
                <a:solidFill>
                  <a:schemeClr val="bg1"/>
                </a:solidFill>
                <a:effectLst/>
                <a:latin typeface="Rubik"/>
                <a:hlinkClick r:id="rId5"/>
              </a:rPr>
              <a:t>advisory board</a:t>
            </a:r>
            <a:r>
              <a:rPr lang="en-US" sz="2200" b="0" i="0">
                <a:solidFill>
                  <a:schemeClr val="bg1"/>
                </a:solidFill>
                <a:effectLst/>
                <a:latin typeface="Rubik"/>
              </a:rPr>
              <a:t> as a supplemental management resource (if applicable).</a:t>
            </a:r>
          </a:p>
          <a:p>
            <a:endParaRPr lang="en-US" sz="2200">
              <a:solidFill>
                <a:schemeClr val="bg1"/>
              </a:solidFill>
            </a:endParaRPr>
          </a:p>
        </p:txBody>
      </p:sp>
    </p:spTree>
    <p:extLst>
      <p:ext uri="{BB962C8B-B14F-4D97-AF65-F5344CB8AC3E}">
        <p14:creationId xmlns:p14="http://schemas.microsoft.com/office/powerpoint/2010/main" val="265282704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DF6F2-3BDE-43C0-98DB-10AB569F711C}"/>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6: Operating Plan</a:t>
            </a:r>
            <a:br>
              <a:rPr lang="en-US" b="0" i="0">
                <a:effectLst/>
                <a:latin typeface="Publico"/>
              </a:rPr>
            </a:br>
            <a:endParaRPr lang="en-US" dirty="0"/>
          </a:p>
        </p:txBody>
      </p:sp>
      <p:sp>
        <p:nvSpPr>
          <p:cNvPr id="3" name="Content Placeholder 2">
            <a:extLst>
              <a:ext uri="{FF2B5EF4-FFF2-40B4-BE49-F238E27FC236}">
                <a16:creationId xmlns:a16="http://schemas.microsoft.com/office/drawing/2014/main" id="{539462C8-92A1-47A0-91C1-3C4ABA6F6A47}"/>
              </a:ext>
            </a:extLst>
          </p:cNvPr>
          <p:cNvSpPr>
            <a:spLocks noGrp="1"/>
          </p:cNvSpPr>
          <p:nvPr>
            <p:ph idx="1"/>
          </p:nvPr>
        </p:nvSpPr>
        <p:spPr>
          <a:xfrm>
            <a:off x="5358384" y="640263"/>
            <a:ext cx="6028944" cy="5254510"/>
          </a:xfrm>
        </p:spPr>
        <p:txBody>
          <a:bodyPr anchor="ctr">
            <a:normAutofit/>
          </a:bodyPr>
          <a:lstStyle/>
          <a:p>
            <a:r>
              <a:rPr lang="en-US" sz="1700" b="0" i="0">
                <a:solidFill>
                  <a:schemeClr val="bg1"/>
                </a:solidFill>
                <a:effectLst/>
                <a:latin typeface="Rubik"/>
              </a:rPr>
              <a:t>The operating plan outlines the physical requirements of your business, such as office, warehouse, retail space, equipment, inventory and supplies, labor, etc. For a one-person, </a:t>
            </a:r>
            <a:r>
              <a:rPr lang="en-US" sz="1700" b="0" i="0" u="none" strike="noStrike">
                <a:solidFill>
                  <a:schemeClr val="bg1"/>
                </a:solidFill>
                <a:effectLst/>
                <a:latin typeface="Rubik"/>
                <a:hlinkClick r:id="rId2"/>
              </a:rPr>
              <a:t>home-based</a:t>
            </a:r>
            <a:r>
              <a:rPr lang="en-US" sz="1700" b="0" i="0">
                <a:solidFill>
                  <a:schemeClr val="bg1"/>
                </a:solidFill>
                <a:effectLst/>
                <a:latin typeface="Rubik"/>
              </a:rPr>
              <a:t> consulting business the operating plan will be short and simple, but for a business such as a restaurant or a manufacturer that requires custom facilities, supply chains, specialized equipment, and </a:t>
            </a:r>
            <a:r>
              <a:rPr lang="en-US" sz="1700" b="0" i="0" u="none" strike="noStrike">
                <a:solidFill>
                  <a:schemeClr val="bg1"/>
                </a:solidFill>
                <a:effectLst/>
                <a:latin typeface="Rubik"/>
                <a:hlinkClick r:id="rId3"/>
              </a:rPr>
              <a:t>multiple employees</a:t>
            </a:r>
            <a:r>
              <a:rPr lang="en-US" sz="1700" b="0" i="0">
                <a:solidFill>
                  <a:schemeClr val="bg1"/>
                </a:solidFill>
                <a:effectLst/>
                <a:latin typeface="Rubik"/>
              </a:rPr>
              <a:t>, the operating plan needs to be very detailed.</a:t>
            </a:r>
          </a:p>
          <a:p>
            <a:r>
              <a:rPr lang="en-US" sz="1700" b="1" i="0">
                <a:solidFill>
                  <a:schemeClr val="bg1"/>
                </a:solidFill>
                <a:effectLst/>
                <a:latin typeface="Rubik"/>
              </a:rPr>
              <a:t>Development (if applicable)</a:t>
            </a:r>
            <a:endParaRPr lang="en-US" sz="1700" b="0" i="0">
              <a:solidFill>
                <a:schemeClr val="bg1"/>
              </a:solidFill>
              <a:effectLst/>
              <a:latin typeface="Rubik"/>
            </a:endParaRPr>
          </a:p>
          <a:p>
            <a:pPr>
              <a:buFont typeface="Arial" panose="020B0604020202020204" pitchFamily="34" charset="0"/>
              <a:buChar char="•"/>
            </a:pPr>
            <a:r>
              <a:rPr lang="en-US" sz="1700" b="0" i="0">
                <a:solidFill>
                  <a:schemeClr val="bg1"/>
                </a:solidFill>
                <a:effectLst/>
                <a:latin typeface="Rubik"/>
              </a:rPr>
              <a:t>Explain what you have done to date in terms of identifying possible locations, sources of equipment, </a:t>
            </a:r>
            <a:r>
              <a:rPr lang="en-US" sz="1700" b="0" i="0" u="none" strike="noStrike">
                <a:solidFill>
                  <a:schemeClr val="bg1"/>
                </a:solidFill>
                <a:effectLst/>
                <a:latin typeface="Rubik"/>
                <a:hlinkClick r:id="rId4"/>
              </a:rPr>
              <a:t>supply chains</a:t>
            </a:r>
            <a:r>
              <a:rPr lang="en-US" sz="1700" b="0" i="0">
                <a:solidFill>
                  <a:schemeClr val="bg1"/>
                </a:solidFill>
                <a:effectLst/>
                <a:latin typeface="Rubik"/>
              </a:rPr>
              <a:t>, etc. Describe your production workflow.</a:t>
            </a:r>
          </a:p>
          <a:p>
            <a:r>
              <a:rPr lang="en-US" sz="1700" b="1" i="0">
                <a:solidFill>
                  <a:schemeClr val="bg1"/>
                </a:solidFill>
                <a:effectLst/>
                <a:latin typeface="Rubik"/>
              </a:rPr>
              <a:t>Production</a:t>
            </a:r>
            <a:endParaRPr lang="en-US" sz="1700" b="0" i="0">
              <a:solidFill>
                <a:schemeClr val="bg1"/>
              </a:solidFill>
              <a:effectLst/>
              <a:latin typeface="Rubik"/>
            </a:endParaRPr>
          </a:p>
          <a:p>
            <a:pPr>
              <a:buFont typeface="Arial" panose="020B0604020202020204" pitchFamily="34" charset="0"/>
              <a:buChar char="•"/>
            </a:pPr>
            <a:r>
              <a:rPr lang="en-US" sz="1700" b="0" i="0">
                <a:solidFill>
                  <a:schemeClr val="bg1"/>
                </a:solidFill>
                <a:effectLst/>
                <a:latin typeface="Rubik"/>
              </a:rPr>
              <a:t>For manufacturing, explain how long it takes to produce a unit and when you'll be able to start producing your product or service. Include factors that may affect the time frame of production and how you'll deal with potential problems such as rush orders.</a:t>
            </a:r>
          </a:p>
          <a:p>
            <a:endParaRPr lang="en-US" sz="1700">
              <a:solidFill>
                <a:schemeClr val="bg1"/>
              </a:solidFill>
            </a:endParaRPr>
          </a:p>
        </p:txBody>
      </p:sp>
    </p:spTree>
    <p:extLst>
      <p:ext uri="{BB962C8B-B14F-4D97-AF65-F5344CB8AC3E}">
        <p14:creationId xmlns:p14="http://schemas.microsoft.com/office/powerpoint/2010/main" val="86552946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70AA0D-D101-4B37-95BF-D26D0962A064}"/>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6: Operating Plan - continued</a:t>
            </a:r>
            <a:endParaRPr lang="en-US" dirty="0"/>
          </a:p>
        </p:txBody>
      </p:sp>
      <p:sp>
        <p:nvSpPr>
          <p:cNvPr id="3" name="Content Placeholder 2">
            <a:extLst>
              <a:ext uri="{FF2B5EF4-FFF2-40B4-BE49-F238E27FC236}">
                <a16:creationId xmlns:a16="http://schemas.microsoft.com/office/drawing/2014/main" id="{F2DE5673-BFD1-4D70-87E5-4DBB27CC8689}"/>
              </a:ext>
            </a:extLst>
          </p:cNvPr>
          <p:cNvSpPr>
            <a:spLocks noGrp="1"/>
          </p:cNvSpPr>
          <p:nvPr>
            <p:ph idx="1"/>
          </p:nvPr>
        </p:nvSpPr>
        <p:spPr>
          <a:xfrm>
            <a:off x="5358384" y="640263"/>
            <a:ext cx="6028944" cy="5254510"/>
          </a:xfrm>
        </p:spPr>
        <p:txBody>
          <a:bodyPr anchor="ctr">
            <a:normAutofit/>
          </a:bodyPr>
          <a:lstStyle/>
          <a:p>
            <a:r>
              <a:rPr lang="en-US" sz="1400" b="1" i="0">
                <a:solidFill>
                  <a:schemeClr val="bg1"/>
                </a:solidFill>
                <a:effectLst/>
                <a:latin typeface="Rubik"/>
              </a:rPr>
              <a:t>Facilities</a:t>
            </a:r>
            <a:endParaRPr lang="en-US" sz="1400" b="0" i="0">
              <a:solidFill>
                <a:schemeClr val="bg1"/>
              </a:solidFill>
              <a:effectLst/>
              <a:latin typeface="Rubik"/>
            </a:endParaRPr>
          </a:p>
          <a:p>
            <a:pPr>
              <a:buFont typeface="Arial" panose="020B0604020202020204" pitchFamily="34" charset="0"/>
              <a:buChar char="•"/>
            </a:pPr>
            <a:r>
              <a:rPr lang="en-US" sz="1400" b="0" i="0">
                <a:solidFill>
                  <a:schemeClr val="bg1"/>
                </a:solidFill>
                <a:effectLst/>
                <a:latin typeface="Rubik"/>
              </a:rPr>
              <a:t>Describe the physical location of the business including location, land, and building requirements. Include square footage estimates with room for expansion if expected. Include the </a:t>
            </a:r>
            <a:r>
              <a:rPr lang="en-US" sz="1400" b="0" i="0" u="none" strike="noStrike">
                <a:solidFill>
                  <a:schemeClr val="bg1"/>
                </a:solidFill>
                <a:effectLst/>
                <a:latin typeface="Rubik"/>
                <a:hlinkClick r:id="rId2"/>
              </a:rPr>
              <a:t>mortgage or leasing costs</a:t>
            </a:r>
            <a:r>
              <a:rPr lang="en-US" sz="1400" b="0" i="0">
                <a:solidFill>
                  <a:schemeClr val="bg1"/>
                </a:solidFill>
                <a:effectLst/>
                <a:latin typeface="Rubik"/>
              </a:rPr>
              <a:t>. Also include estimates of expected maintenance, utilities, and related </a:t>
            </a:r>
            <a:r>
              <a:rPr lang="en-US" sz="1400" b="0" i="0" u="none" strike="noStrike">
                <a:solidFill>
                  <a:schemeClr val="bg1"/>
                </a:solidFill>
                <a:effectLst/>
                <a:latin typeface="Rubik"/>
                <a:hlinkClick r:id="rId3"/>
              </a:rPr>
              <a:t>overhead costs</a:t>
            </a:r>
            <a:r>
              <a:rPr lang="en-US" sz="1400" b="0" i="0">
                <a:solidFill>
                  <a:schemeClr val="bg1"/>
                </a:solidFill>
                <a:effectLst/>
                <a:latin typeface="Rubik"/>
              </a:rPr>
              <a:t>. Include zoning approvals and other permissions necessary to operate your business.</a:t>
            </a:r>
          </a:p>
          <a:p>
            <a:r>
              <a:rPr lang="en-US" sz="1400" b="1" i="0">
                <a:solidFill>
                  <a:schemeClr val="bg1"/>
                </a:solidFill>
                <a:effectLst/>
                <a:latin typeface="Rubik"/>
              </a:rPr>
              <a:t>Staffing</a:t>
            </a:r>
            <a:endParaRPr lang="en-US" sz="1400" b="0" i="0">
              <a:solidFill>
                <a:schemeClr val="bg1"/>
              </a:solidFill>
              <a:effectLst/>
              <a:latin typeface="Rubik"/>
            </a:endParaRPr>
          </a:p>
          <a:p>
            <a:pPr>
              <a:buFont typeface="Arial" panose="020B0604020202020204" pitchFamily="34" charset="0"/>
              <a:buChar char="•"/>
            </a:pPr>
            <a:r>
              <a:rPr lang="en-US" sz="1400" b="0" i="0">
                <a:solidFill>
                  <a:schemeClr val="bg1"/>
                </a:solidFill>
                <a:effectLst/>
                <a:latin typeface="Rubik"/>
              </a:rPr>
              <a:t>Outline expected staffing needs and the main duties of staff members, especially the key employees. Describe how the employees will be sourced and the employment relationship (i.e., </a:t>
            </a:r>
            <a:r>
              <a:rPr lang="en-US" sz="1400" b="0" i="0" u="none" strike="noStrike">
                <a:solidFill>
                  <a:schemeClr val="bg1"/>
                </a:solidFill>
                <a:effectLst/>
                <a:latin typeface="Rubik"/>
                <a:hlinkClick r:id="rId4"/>
              </a:rPr>
              <a:t>contract</a:t>
            </a:r>
            <a:r>
              <a:rPr lang="en-US" sz="1400" b="0" i="0">
                <a:solidFill>
                  <a:schemeClr val="bg1"/>
                </a:solidFill>
                <a:effectLst/>
                <a:latin typeface="Rubik"/>
              </a:rPr>
              <a:t>, full-time, part-time, etc.). Detail any employee training needed and how it will be provided.</a:t>
            </a:r>
          </a:p>
          <a:p>
            <a:r>
              <a:rPr lang="en-US" sz="1400" b="1" i="0">
                <a:solidFill>
                  <a:schemeClr val="bg1"/>
                </a:solidFill>
                <a:effectLst/>
                <a:latin typeface="Rubik"/>
              </a:rPr>
              <a:t>Equipment</a:t>
            </a:r>
            <a:endParaRPr lang="en-US" sz="1400" b="0" i="0">
              <a:solidFill>
                <a:schemeClr val="bg1"/>
              </a:solidFill>
              <a:effectLst/>
              <a:latin typeface="Rubik"/>
            </a:endParaRPr>
          </a:p>
          <a:p>
            <a:pPr>
              <a:buFont typeface="Arial" panose="020B0604020202020204" pitchFamily="34" charset="0"/>
              <a:buChar char="•"/>
            </a:pPr>
            <a:r>
              <a:rPr lang="en-US" sz="1400" b="0" i="0">
                <a:solidFill>
                  <a:schemeClr val="bg1"/>
                </a:solidFill>
                <a:effectLst/>
                <a:latin typeface="Rubik"/>
              </a:rPr>
              <a:t>Include a list of any specialized equipment needed. Include the cost and whether it will be leased or purchased and the sources.</a:t>
            </a:r>
          </a:p>
          <a:p>
            <a:r>
              <a:rPr lang="en-US" sz="1400" b="1" i="0">
                <a:solidFill>
                  <a:schemeClr val="bg1"/>
                </a:solidFill>
                <a:effectLst/>
                <a:latin typeface="Rubik"/>
              </a:rPr>
              <a:t>Supplies</a:t>
            </a:r>
            <a:endParaRPr lang="en-US" sz="1400" b="0" i="0">
              <a:solidFill>
                <a:schemeClr val="bg1"/>
              </a:solidFill>
              <a:effectLst/>
              <a:latin typeface="Rubik"/>
            </a:endParaRPr>
          </a:p>
          <a:p>
            <a:pPr>
              <a:buFont typeface="Arial" panose="020B0604020202020204" pitchFamily="34" charset="0"/>
              <a:buChar char="•"/>
            </a:pPr>
            <a:r>
              <a:rPr lang="en-US" sz="1400" b="0" i="0">
                <a:solidFill>
                  <a:schemeClr val="bg1"/>
                </a:solidFill>
                <a:effectLst/>
                <a:latin typeface="Rubik"/>
              </a:rPr>
              <a:t>If your business is manufacturing, retail, food services, etc. include a description of the materials needed and how you will reliably source them. Give descriptions of major suppliers if needed. Describe how you will manage inventory.</a:t>
            </a:r>
          </a:p>
          <a:p>
            <a:endParaRPr lang="en-US" sz="1400">
              <a:solidFill>
                <a:schemeClr val="bg1"/>
              </a:solidFill>
            </a:endParaRPr>
          </a:p>
        </p:txBody>
      </p:sp>
    </p:spTree>
    <p:extLst>
      <p:ext uri="{BB962C8B-B14F-4D97-AF65-F5344CB8AC3E}">
        <p14:creationId xmlns:p14="http://schemas.microsoft.com/office/powerpoint/2010/main" val="345265603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52A546-112C-466B-80CA-C28192A373A6}"/>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7: Financial Plan</a:t>
            </a:r>
            <a:br>
              <a:rPr lang="en-US" b="0" i="0">
                <a:effectLst/>
                <a:latin typeface="Publico"/>
              </a:rPr>
            </a:br>
            <a:endParaRPr lang="en-US" dirty="0"/>
          </a:p>
        </p:txBody>
      </p:sp>
      <p:sp>
        <p:nvSpPr>
          <p:cNvPr id="3" name="Content Placeholder 2">
            <a:extLst>
              <a:ext uri="{FF2B5EF4-FFF2-40B4-BE49-F238E27FC236}">
                <a16:creationId xmlns:a16="http://schemas.microsoft.com/office/drawing/2014/main" id="{4CCA205A-8018-45D3-8734-DC09CC3D9249}"/>
              </a:ext>
            </a:extLst>
          </p:cNvPr>
          <p:cNvSpPr>
            <a:spLocks noGrp="1"/>
          </p:cNvSpPr>
          <p:nvPr>
            <p:ph idx="1"/>
          </p:nvPr>
        </p:nvSpPr>
        <p:spPr>
          <a:xfrm>
            <a:off x="5358384" y="640263"/>
            <a:ext cx="6028944" cy="5254510"/>
          </a:xfrm>
        </p:spPr>
        <p:txBody>
          <a:bodyPr anchor="ctr">
            <a:normAutofit/>
          </a:bodyPr>
          <a:lstStyle/>
          <a:p>
            <a:r>
              <a:rPr lang="en-US" sz="1700" b="0" i="0">
                <a:solidFill>
                  <a:schemeClr val="bg1"/>
                </a:solidFill>
                <a:effectLst/>
                <a:latin typeface="Rubik"/>
              </a:rPr>
              <a:t>The financial plan section is the most important section of the business plan, especially if you need debt financing or want to </a:t>
            </a:r>
            <a:r>
              <a:rPr lang="en-US" sz="1700" b="0" i="0" u="none" strike="noStrike">
                <a:solidFill>
                  <a:schemeClr val="bg1"/>
                </a:solidFill>
                <a:effectLst/>
                <a:latin typeface="Rubik"/>
                <a:hlinkClick r:id="rId2"/>
              </a:rPr>
              <a:t>attract investors</a:t>
            </a:r>
            <a:r>
              <a:rPr lang="en-US" sz="1700" b="0" i="0">
                <a:solidFill>
                  <a:schemeClr val="bg1"/>
                </a:solidFill>
                <a:effectLst/>
                <a:latin typeface="Rubik"/>
              </a:rPr>
              <a:t>. The financial plan has to demonstrate that your </a:t>
            </a:r>
            <a:r>
              <a:rPr lang="en-US" sz="1700" b="0" i="0" u="none" strike="noStrike">
                <a:solidFill>
                  <a:schemeClr val="bg1"/>
                </a:solidFill>
                <a:effectLst/>
                <a:latin typeface="Rubik"/>
                <a:hlinkClick r:id="rId3"/>
              </a:rPr>
              <a:t>business will grow</a:t>
            </a:r>
            <a:r>
              <a:rPr lang="en-US" sz="1700" b="0" i="0">
                <a:solidFill>
                  <a:schemeClr val="bg1"/>
                </a:solidFill>
                <a:effectLst/>
                <a:latin typeface="Rubik"/>
              </a:rPr>
              <a:t> and be </a:t>
            </a:r>
            <a:r>
              <a:rPr lang="en-US" sz="1700" b="0" i="0" u="none" strike="noStrike">
                <a:solidFill>
                  <a:schemeClr val="bg1"/>
                </a:solidFill>
                <a:effectLst/>
                <a:latin typeface="Rubik"/>
                <a:hlinkClick r:id="rId4"/>
              </a:rPr>
              <a:t>profitable</a:t>
            </a:r>
            <a:r>
              <a:rPr lang="en-US" sz="1700" b="0" i="0">
                <a:solidFill>
                  <a:schemeClr val="bg1"/>
                </a:solidFill>
                <a:effectLst/>
                <a:latin typeface="Rubik"/>
              </a:rPr>
              <a:t>. To do this, you will need to create projected income statements, </a:t>
            </a:r>
            <a:r>
              <a:rPr lang="en-US" sz="1700" b="0" i="0" u="none" strike="noStrike">
                <a:solidFill>
                  <a:schemeClr val="bg1"/>
                </a:solidFill>
                <a:effectLst/>
                <a:latin typeface="Rubik"/>
                <a:hlinkClick r:id="rId5"/>
              </a:rPr>
              <a:t>cash flow</a:t>
            </a:r>
            <a:r>
              <a:rPr lang="en-US" sz="1700" b="0" i="0">
                <a:solidFill>
                  <a:schemeClr val="bg1"/>
                </a:solidFill>
                <a:effectLst/>
                <a:latin typeface="Rubik"/>
              </a:rPr>
              <a:t> statements, and balance sheets. For a new business, these are forecasts. A good rule of thumb is to underestimate revenues and overestimate expenses.</a:t>
            </a:r>
          </a:p>
          <a:p>
            <a:r>
              <a:rPr lang="en-US" sz="1700" b="1" i="0">
                <a:solidFill>
                  <a:schemeClr val="bg1"/>
                </a:solidFill>
                <a:effectLst/>
                <a:latin typeface="Rubik"/>
              </a:rPr>
              <a:t>Income Statements</a:t>
            </a:r>
            <a:endParaRPr lang="en-US" sz="1700" b="0" i="0">
              <a:solidFill>
                <a:schemeClr val="bg1"/>
              </a:solidFill>
              <a:effectLst/>
              <a:latin typeface="Rubik"/>
            </a:endParaRPr>
          </a:p>
          <a:p>
            <a:pPr>
              <a:buFont typeface="Arial" panose="020B0604020202020204" pitchFamily="34" charset="0"/>
              <a:buChar char="•"/>
            </a:pPr>
            <a:r>
              <a:rPr lang="en-US" sz="1700" b="0" i="0">
                <a:solidFill>
                  <a:schemeClr val="bg1"/>
                </a:solidFill>
                <a:effectLst/>
                <a:latin typeface="Rubik"/>
              </a:rPr>
              <a:t>The income statement shows your projected revenues, expenses and profit. Do this on a monthly basis for at least the first year for a startup business.</a:t>
            </a:r>
          </a:p>
          <a:p>
            <a:r>
              <a:rPr lang="en-US" sz="1700" b="1" i="0">
                <a:solidFill>
                  <a:schemeClr val="bg1"/>
                </a:solidFill>
                <a:effectLst/>
                <a:latin typeface="Rubik"/>
              </a:rPr>
              <a:t>Cash Flow Projections</a:t>
            </a:r>
            <a:endParaRPr lang="en-US" sz="1700" b="0" i="0">
              <a:solidFill>
                <a:schemeClr val="bg1"/>
              </a:solidFill>
              <a:effectLst/>
              <a:latin typeface="Rubik"/>
            </a:endParaRPr>
          </a:p>
          <a:p>
            <a:pPr>
              <a:buFont typeface="Arial" panose="020B0604020202020204" pitchFamily="34" charset="0"/>
              <a:buChar char="•"/>
            </a:pPr>
            <a:r>
              <a:rPr lang="en-US" sz="1700" b="0" i="0">
                <a:solidFill>
                  <a:schemeClr val="bg1"/>
                </a:solidFill>
                <a:effectLst/>
                <a:latin typeface="Rubik"/>
              </a:rPr>
              <a:t>The cash flow projection shows your monthly anticipated cash revenues and disbursements for expenses. It is important for demonstrating that you can manage your </a:t>
            </a:r>
            <a:r>
              <a:rPr lang="en-US" sz="1700" b="0" i="0" u="none" strike="noStrike">
                <a:solidFill>
                  <a:schemeClr val="bg1"/>
                </a:solidFill>
                <a:effectLst/>
                <a:latin typeface="Rubik"/>
                <a:hlinkClick r:id="rId6"/>
              </a:rPr>
              <a:t>cash flow</a:t>
            </a:r>
            <a:r>
              <a:rPr lang="en-US" sz="1700" b="0" i="0">
                <a:solidFill>
                  <a:schemeClr val="bg1"/>
                </a:solidFill>
                <a:effectLst/>
                <a:latin typeface="Rubik"/>
              </a:rPr>
              <a:t> and will be a good credit risk.</a:t>
            </a:r>
          </a:p>
          <a:p>
            <a:endParaRPr lang="en-US" sz="1700">
              <a:solidFill>
                <a:schemeClr val="bg1"/>
              </a:solidFill>
            </a:endParaRPr>
          </a:p>
        </p:txBody>
      </p:sp>
    </p:spTree>
    <p:extLst>
      <p:ext uri="{BB962C8B-B14F-4D97-AF65-F5344CB8AC3E}">
        <p14:creationId xmlns:p14="http://schemas.microsoft.com/office/powerpoint/2010/main" val="227093430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D54F7-3146-4DE1-ADE9-5698A75C998A}"/>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7: Financial Plan - Continued</a:t>
            </a:r>
            <a:endParaRPr lang="en-US" dirty="0"/>
          </a:p>
        </p:txBody>
      </p:sp>
      <p:sp>
        <p:nvSpPr>
          <p:cNvPr id="3" name="Content Placeholder 2">
            <a:extLst>
              <a:ext uri="{FF2B5EF4-FFF2-40B4-BE49-F238E27FC236}">
                <a16:creationId xmlns:a16="http://schemas.microsoft.com/office/drawing/2014/main" id="{1A165C38-99BD-4E30-89B5-1D6EE2117432}"/>
              </a:ext>
            </a:extLst>
          </p:cNvPr>
          <p:cNvSpPr>
            <a:spLocks noGrp="1"/>
          </p:cNvSpPr>
          <p:nvPr>
            <p:ph idx="1"/>
          </p:nvPr>
        </p:nvSpPr>
        <p:spPr>
          <a:xfrm>
            <a:off x="5358384" y="640263"/>
            <a:ext cx="6028944" cy="5254510"/>
          </a:xfrm>
        </p:spPr>
        <p:txBody>
          <a:bodyPr anchor="ctr">
            <a:normAutofit/>
          </a:bodyPr>
          <a:lstStyle/>
          <a:p>
            <a:r>
              <a:rPr lang="en-US" sz="2000" b="1" i="0">
                <a:solidFill>
                  <a:schemeClr val="bg1"/>
                </a:solidFill>
                <a:effectLst/>
                <a:latin typeface="Rubik"/>
              </a:rPr>
              <a:t>Balance Sheet</a:t>
            </a:r>
            <a:endParaRPr lang="en-US" sz="2000" b="0" i="0">
              <a:solidFill>
                <a:schemeClr val="bg1"/>
              </a:solidFill>
              <a:effectLst/>
              <a:latin typeface="Rubik"/>
            </a:endParaRPr>
          </a:p>
          <a:p>
            <a:pPr>
              <a:buFont typeface="Arial" panose="020B0604020202020204" pitchFamily="34" charset="0"/>
              <a:buChar char="•"/>
            </a:pPr>
            <a:r>
              <a:rPr lang="en-US" sz="2000" b="0" i="0">
                <a:solidFill>
                  <a:schemeClr val="bg1"/>
                </a:solidFill>
                <a:effectLst/>
                <a:latin typeface="Rubik"/>
              </a:rPr>
              <a:t>The </a:t>
            </a:r>
            <a:r>
              <a:rPr lang="en-US" sz="2000" b="0" i="0" u="none" strike="noStrike">
                <a:solidFill>
                  <a:schemeClr val="bg1"/>
                </a:solidFill>
                <a:effectLst/>
                <a:latin typeface="Rubik"/>
                <a:hlinkClick r:id="rId2"/>
              </a:rPr>
              <a:t>balance sheet</a:t>
            </a:r>
            <a:r>
              <a:rPr lang="en-US" sz="2000" b="0" i="0">
                <a:solidFill>
                  <a:schemeClr val="bg1"/>
                </a:solidFill>
                <a:effectLst/>
                <a:latin typeface="Rubik"/>
              </a:rPr>
              <a:t> is a snapshot summary of the </a:t>
            </a:r>
            <a:r>
              <a:rPr lang="en-US" sz="2000" b="0" i="0" u="none" strike="noStrike">
                <a:solidFill>
                  <a:schemeClr val="bg1"/>
                </a:solidFill>
                <a:effectLst/>
                <a:latin typeface="Rubik"/>
                <a:hlinkClick r:id="rId3"/>
              </a:rPr>
              <a:t>assets</a:t>
            </a:r>
            <a:r>
              <a:rPr lang="en-US" sz="2000" b="0" i="0">
                <a:solidFill>
                  <a:schemeClr val="bg1"/>
                </a:solidFill>
                <a:effectLst/>
                <a:latin typeface="Rubik"/>
              </a:rPr>
              <a:t>, liabilities, and equity of your business at a particular point in time. For a startup, this would be on the day the business opens. Note that a new business will have no accounts receivable entries on the balance sheet. Note also that the Balance Sheet is much simpler for unincorporated businesses without employees. Income tax, pensions, medical, etc. are only applicable to incorporated businesses, as are earnings/retained earnings.</a:t>
            </a:r>
          </a:p>
          <a:p>
            <a:r>
              <a:rPr lang="en-US" sz="2000" b="1" i="0">
                <a:solidFill>
                  <a:schemeClr val="bg1"/>
                </a:solidFill>
                <a:effectLst/>
                <a:latin typeface="Rubik"/>
              </a:rPr>
              <a:t>Breakeven Analysis</a:t>
            </a:r>
            <a:endParaRPr lang="en-US" sz="2000" b="0" i="0">
              <a:solidFill>
                <a:schemeClr val="bg1"/>
              </a:solidFill>
              <a:effectLst/>
              <a:latin typeface="Rubik"/>
            </a:endParaRPr>
          </a:p>
          <a:p>
            <a:pPr>
              <a:buFont typeface="Arial" panose="020B0604020202020204" pitchFamily="34" charset="0"/>
              <a:buChar char="•"/>
            </a:pPr>
            <a:r>
              <a:rPr lang="en-US" sz="2000" b="0" i="0">
                <a:solidFill>
                  <a:schemeClr val="bg1"/>
                </a:solidFill>
                <a:effectLst/>
                <a:latin typeface="Rubik"/>
              </a:rPr>
              <a:t>Including a breakeven analysis will demonstrate to financiers or investors what level of sales you need to achieve to make a profit.</a:t>
            </a:r>
          </a:p>
          <a:p>
            <a:endParaRPr lang="en-US" sz="2000">
              <a:solidFill>
                <a:schemeClr val="bg1"/>
              </a:solidFill>
            </a:endParaRPr>
          </a:p>
        </p:txBody>
      </p:sp>
    </p:spTree>
    <p:extLst>
      <p:ext uri="{BB962C8B-B14F-4D97-AF65-F5344CB8AC3E}">
        <p14:creationId xmlns:p14="http://schemas.microsoft.com/office/powerpoint/2010/main" val="383441971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852858-D02C-4E50-9CD2-178EC62B2F47}"/>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8: Appendices and Exhibits</a:t>
            </a:r>
            <a:br>
              <a:rPr lang="en-US" b="0" i="0">
                <a:effectLst/>
                <a:latin typeface="Publico"/>
              </a:rPr>
            </a:br>
            <a:endParaRPr lang="en-US" dirty="0"/>
          </a:p>
        </p:txBody>
      </p:sp>
      <p:sp>
        <p:nvSpPr>
          <p:cNvPr id="3" name="Content Placeholder 2">
            <a:extLst>
              <a:ext uri="{FF2B5EF4-FFF2-40B4-BE49-F238E27FC236}">
                <a16:creationId xmlns:a16="http://schemas.microsoft.com/office/drawing/2014/main" id="{240E41AF-822B-4024-BF25-C120789CEF48}"/>
              </a:ext>
            </a:extLst>
          </p:cNvPr>
          <p:cNvSpPr>
            <a:spLocks noGrp="1"/>
          </p:cNvSpPr>
          <p:nvPr>
            <p:ph idx="1"/>
          </p:nvPr>
        </p:nvSpPr>
        <p:spPr>
          <a:xfrm>
            <a:off x="5358384" y="640263"/>
            <a:ext cx="6028944" cy="5254510"/>
          </a:xfrm>
        </p:spPr>
        <p:txBody>
          <a:bodyPr anchor="ctr">
            <a:normAutofit/>
          </a:bodyPr>
          <a:lstStyle/>
          <a:p>
            <a:r>
              <a:rPr lang="en-US" sz="1500" b="0" i="0">
                <a:solidFill>
                  <a:schemeClr val="bg1"/>
                </a:solidFill>
                <a:effectLst/>
                <a:latin typeface="Rubik"/>
              </a:rPr>
              <a:t>The appendices and exhibits section contains any detailed information needed to support other sections of the plan.  </a:t>
            </a:r>
          </a:p>
          <a:p>
            <a:r>
              <a:rPr lang="en-US" sz="1500" b="1" i="0">
                <a:solidFill>
                  <a:schemeClr val="bg1"/>
                </a:solidFill>
                <a:effectLst/>
                <a:latin typeface="Rubik"/>
              </a:rPr>
              <a:t>Possible Appendix/Exhibit Items</a:t>
            </a:r>
            <a:endParaRPr lang="en-US" sz="1500" b="0" i="0">
              <a:solidFill>
                <a:schemeClr val="bg1"/>
              </a:solidFill>
              <a:effectLst/>
              <a:latin typeface="Rubik"/>
            </a:endParaRPr>
          </a:p>
          <a:p>
            <a:pPr>
              <a:buFont typeface="Arial" panose="020B0604020202020204" pitchFamily="34" charset="0"/>
              <a:buChar char="•"/>
            </a:pPr>
            <a:r>
              <a:rPr lang="en-US" sz="1500" b="0" i="0">
                <a:solidFill>
                  <a:schemeClr val="bg1"/>
                </a:solidFill>
                <a:effectLst/>
                <a:latin typeface="Rubik"/>
              </a:rPr>
              <a:t>Credit histories for the business owners</a:t>
            </a:r>
          </a:p>
          <a:p>
            <a:pPr>
              <a:buFont typeface="Arial" panose="020B0604020202020204" pitchFamily="34" charset="0"/>
              <a:buChar char="•"/>
            </a:pPr>
            <a:r>
              <a:rPr lang="en-US" sz="1500" b="0" i="0">
                <a:solidFill>
                  <a:schemeClr val="bg1"/>
                </a:solidFill>
                <a:effectLst/>
                <a:latin typeface="Rubik"/>
              </a:rPr>
              <a:t>Detailed market research and analysis of competitors</a:t>
            </a:r>
          </a:p>
          <a:p>
            <a:pPr>
              <a:buFont typeface="Arial" panose="020B0604020202020204" pitchFamily="34" charset="0"/>
              <a:buChar char="•"/>
            </a:pPr>
            <a:r>
              <a:rPr lang="en-US" sz="1500" b="0" i="0">
                <a:solidFill>
                  <a:schemeClr val="bg1"/>
                </a:solidFill>
                <a:effectLst/>
                <a:latin typeface="Rubik"/>
              </a:rPr>
              <a:t>Resumés of the owners and key employees</a:t>
            </a:r>
          </a:p>
          <a:p>
            <a:pPr>
              <a:buFont typeface="Arial" panose="020B0604020202020204" pitchFamily="34" charset="0"/>
              <a:buChar char="•"/>
            </a:pPr>
            <a:r>
              <a:rPr lang="en-US" sz="1500" b="0" i="0">
                <a:solidFill>
                  <a:schemeClr val="bg1"/>
                </a:solidFill>
                <a:effectLst/>
                <a:latin typeface="Rubik"/>
              </a:rPr>
              <a:t>Information about your industry</a:t>
            </a:r>
          </a:p>
          <a:p>
            <a:pPr>
              <a:buFont typeface="Arial" panose="020B0604020202020204" pitchFamily="34" charset="0"/>
              <a:buChar char="•"/>
            </a:pPr>
            <a:r>
              <a:rPr lang="en-US" sz="1500" b="0" i="0">
                <a:solidFill>
                  <a:schemeClr val="bg1"/>
                </a:solidFill>
                <a:effectLst/>
                <a:latin typeface="Rubik"/>
              </a:rPr>
              <a:t>Information about your products/services</a:t>
            </a:r>
          </a:p>
          <a:p>
            <a:pPr>
              <a:buFont typeface="Arial" panose="020B0604020202020204" pitchFamily="34" charset="0"/>
              <a:buChar char="•"/>
            </a:pPr>
            <a:r>
              <a:rPr lang="en-US" sz="1500" b="0" i="0">
                <a:solidFill>
                  <a:schemeClr val="bg1"/>
                </a:solidFill>
                <a:effectLst/>
                <a:latin typeface="Rubik"/>
              </a:rPr>
              <a:t>Site/building/office plans</a:t>
            </a:r>
          </a:p>
          <a:p>
            <a:pPr>
              <a:buFont typeface="Arial" panose="020B0604020202020204" pitchFamily="34" charset="0"/>
              <a:buChar char="•"/>
            </a:pPr>
            <a:r>
              <a:rPr lang="en-US" sz="1500" b="0" i="0">
                <a:solidFill>
                  <a:schemeClr val="bg1"/>
                </a:solidFill>
                <a:effectLst/>
                <a:latin typeface="Rubik"/>
              </a:rPr>
              <a:t>Copies of mortgage documents, equipment leases, etc. (or quotes on these)</a:t>
            </a:r>
          </a:p>
          <a:p>
            <a:pPr>
              <a:buFont typeface="Arial" panose="020B0604020202020204" pitchFamily="34" charset="0"/>
              <a:buChar char="•"/>
            </a:pPr>
            <a:r>
              <a:rPr lang="en-US" sz="1500" b="0" i="0">
                <a:solidFill>
                  <a:schemeClr val="bg1"/>
                </a:solidFill>
                <a:effectLst/>
                <a:latin typeface="Rubik"/>
              </a:rPr>
              <a:t>Marketing brochures and other materials</a:t>
            </a:r>
          </a:p>
          <a:p>
            <a:pPr>
              <a:buFont typeface="Arial" panose="020B0604020202020204" pitchFamily="34" charset="0"/>
              <a:buChar char="•"/>
            </a:pPr>
            <a:r>
              <a:rPr lang="en-US" sz="1500" b="0" i="0">
                <a:solidFill>
                  <a:schemeClr val="bg1"/>
                </a:solidFill>
                <a:effectLst/>
                <a:latin typeface="Rubik"/>
              </a:rPr>
              <a:t>References from business colleagues</a:t>
            </a:r>
          </a:p>
          <a:p>
            <a:pPr>
              <a:buFont typeface="Arial" panose="020B0604020202020204" pitchFamily="34" charset="0"/>
              <a:buChar char="•"/>
            </a:pPr>
            <a:r>
              <a:rPr lang="en-US" sz="1500" b="0" i="0">
                <a:solidFill>
                  <a:schemeClr val="bg1"/>
                </a:solidFill>
                <a:effectLst/>
                <a:latin typeface="Rubik"/>
              </a:rPr>
              <a:t>Links to your </a:t>
            </a:r>
            <a:r>
              <a:rPr lang="en-US" sz="1500" b="0" i="0" u="none" strike="noStrike">
                <a:solidFill>
                  <a:schemeClr val="bg1"/>
                </a:solidFill>
                <a:effectLst/>
                <a:latin typeface="Rubik"/>
                <a:hlinkClick r:id="rId2"/>
              </a:rPr>
              <a:t>business website</a:t>
            </a:r>
            <a:endParaRPr lang="en-US" sz="1500" b="0" i="0">
              <a:solidFill>
                <a:schemeClr val="bg1"/>
              </a:solidFill>
              <a:effectLst/>
              <a:latin typeface="Rubik"/>
            </a:endParaRPr>
          </a:p>
          <a:p>
            <a:pPr>
              <a:buFont typeface="Arial" panose="020B0604020202020204" pitchFamily="34" charset="0"/>
              <a:buChar char="•"/>
            </a:pPr>
            <a:r>
              <a:rPr lang="en-US" sz="1500" b="0" i="0">
                <a:solidFill>
                  <a:schemeClr val="bg1"/>
                </a:solidFill>
                <a:effectLst/>
                <a:latin typeface="Rubik"/>
              </a:rPr>
              <a:t>Any other supporting material that may impress potential lenders or investors if you are looking for financing​</a:t>
            </a:r>
          </a:p>
          <a:p>
            <a:endParaRPr lang="en-US" sz="1500">
              <a:solidFill>
                <a:schemeClr val="bg1"/>
              </a:solidFill>
            </a:endParaRPr>
          </a:p>
        </p:txBody>
      </p:sp>
    </p:spTree>
    <p:extLst>
      <p:ext uri="{BB962C8B-B14F-4D97-AF65-F5344CB8AC3E}">
        <p14:creationId xmlns:p14="http://schemas.microsoft.com/office/powerpoint/2010/main" val="22566530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A35D-779D-4A07-8248-2AF292A5EB44}"/>
              </a:ext>
            </a:extLst>
          </p:cNvPr>
          <p:cNvSpPr>
            <a:spLocks noGrp="1"/>
          </p:cNvSpPr>
          <p:nvPr>
            <p:ph type="title"/>
          </p:nvPr>
        </p:nvSpPr>
        <p:spPr>
          <a:xfrm>
            <a:off x="4965430" y="629268"/>
            <a:ext cx="6586491" cy="1286160"/>
          </a:xfrm>
        </p:spPr>
        <p:txBody>
          <a:bodyPr anchor="b">
            <a:normAutofit/>
          </a:bodyPr>
          <a:lstStyle/>
          <a:p>
            <a:r>
              <a:rPr lang="en-US" dirty="0"/>
              <a:t>Business Plan Template</a:t>
            </a:r>
          </a:p>
        </p:txBody>
      </p:sp>
      <p:sp>
        <p:nvSpPr>
          <p:cNvPr id="3" name="Content Placeholder 2">
            <a:extLst>
              <a:ext uri="{FF2B5EF4-FFF2-40B4-BE49-F238E27FC236}">
                <a16:creationId xmlns:a16="http://schemas.microsoft.com/office/drawing/2014/main" id="{E316AF37-B899-4C73-BF2D-0878E34652FD}"/>
              </a:ext>
            </a:extLst>
          </p:cNvPr>
          <p:cNvSpPr>
            <a:spLocks noGrp="1"/>
          </p:cNvSpPr>
          <p:nvPr>
            <p:ph idx="1"/>
          </p:nvPr>
        </p:nvSpPr>
        <p:spPr>
          <a:xfrm>
            <a:off x="4965431" y="2438400"/>
            <a:ext cx="6586489" cy="3785419"/>
          </a:xfrm>
        </p:spPr>
        <p:txBody>
          <a:bodyPr>
            <a:normAutofit/>
          </a:bodyPr>
          <a:lstStyle/>
          <a:p>
            <a:r>
              <a:rPr lang="en-US" sz="2000" b="0" i="0" dirty="0">
                <a:effectLst/>
                <a:latin typeface="Rubik"/>
              </a:rPr>
              <a:t>Think you have a great idea for a business? That best way to find out whether you do or not is to do your research and write a business plan to see if your idea is feasible.  </a:t>
            </a:r>
            <a:r>
              <a:rPr lang="en-US" sz="2000" b="1" i="0" dirty="0">
                <a:effectLst/>
                <a:latin typeface="Rubik"/>
              </a:rPr>
              <a:t>Susan Ward </a:t>
            </a:r>
            <a:r>
              <a:rPr lang="en-US" sz="2000" dirty="0">
                <a:latin typeface="Rubik"/>
              </a:rPr>
              <a:t>w</a:t>
            </a:r>
            <a:r>
              <a:rPr lang="en-US" sz="2000" b="0" i="0" dirty="0">
                <a:effectLst/>
                <a:latin typeface="Rubik"/>
              </a:rPr>
              <a:t>rote about and served small businesses for 20 years. She was also Co-head of Cypress Technologies, an IT consulting business.  She has put together a simple business plan template that is laid out beginning at slide 4 -19.</a:t>
            </a:r>
            <a:endParaRPr lang="en-US" sz="2000" dirty="0"/>
          </a:p>
        </p:txBody>
      </p:sp>
      <p:pic>
        <p:nvPicPr>
          <p:cNvPr id="4" name="Picture 3">
            <a:extLst>
              <a:ext uri="{FF2B5EF4-FFF2-40B4-BE49-F238E27FC236}">
                <a16:creationId xmlns:a16="http://schemas.microsoft.com/office/drawing/2014/main" id="{68F60223-BC1E-4209-9216-A043B4018F6D}"/>
              </a:ext>
            </a:extLst>
          </p:cNvPr>
          <p:cNvPicPr>
            <a:picLocks noChangeAspect="1"/>
          </p:cNvPicPr>
          <p:nvPr/>
        </p:nvPicPr>
        <p:blipFill rotWithShape="1">
          <a:blip r:embed="rId2"/>
          <a:srcRect l="18160" r="14246"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57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70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B2D36-CF62-4770-A214-6593DFEE8E9D}"/>
              </a:ext>
            </a:extLst>
          </p:cNvPr>
          <p:cNvSpPr>
            <a:spLocks noGrp="1"/>
          </p:cNvSpPr>
          <p:nvPr>
            <p:ph type="title"/>
          </p:nvPr>
        </p:nvSpPr>
        <p:spPr>
          <a:xfrm>
            <a:off x="640080" y="325369"/>
            <a:ext cx="4368602" cy="1956841"/>
          </a:xfrm>
        </p:spPr>
        <p:txBody>
          <a:bodyPr anchor="b">
            <a:normAutofit/>
          </a:bodyPr>
          <a:lstStyle/>
          <a:p>
            <a:r>
              <a:rPr lang="en-US" sz="5400" b="1"/>
              <a:t>No Universal Business Plan</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5DC51C-DB12-444A-904F-4F0A02BD1702}"/>
              </a:ext>
            </a:extLst>
          </p:cNvPr>
          <p:cNvSpPr>
            <a:spLocks noGrp="1"/>
          </p:cNvSpPr>
          <p:nvPr>
            <p:ph idx="1"/>
          </p:nvPr>
        </p:nvSpPr>
        <p:spPr>
          <a:xfrm>
            <a:off x="640080" y="2872899"/>
            <a:ext cx="4243589" cy="3320668"/>
          </a:xfrm>
        </p:spPr>
        <p:txBody>
          <a:bodyPr>
            <a:normAutofit/>
          </a:bodyPr>
          <a:lstStyle/>
          <a:p>
            <a:r>
              <a:rPr lang="en-US" sz="1700"/>
              <a:t>There are various template that can be used.  The business plans serves two purpose for you: 1. To help you truly understand your business in a truthful manner, 2. To help any investors, business partners, financial institutions, etc. have a solid understanding of your business.</a:t>
            </a:r>
          </a:p>
          <a:p>
            <a:r>
              <a:rPr lang="en-US" sz="1700"/>
              <a:t>I used the template by the Small Business Administration since I was registering my business with them.  Quick excerpt of my title page and executive summary are on the next slide.</a:t>
            </a:r>
          </a:p>
        </p:txBody>
      </p:sp>
      <p:pic>
        <p:nvPicPr>
          <p:cNvPr id="5" name="Picture 4" descr="A picture containing text, outdoor, tree&#10;&#10;Description automatically generated">
            <a:extLst>
              <a:ext uri="{FF2B5EF4-FFF2-40B4-BE49-F238E27FC236}">
                <a16:creationId xmlns:a16="http://schemas.microsoft.com/office/drawing/2014/main" id="{E9A889D2-AE72-4CD2-9FBF-FA44B07F66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261" r="65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121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996E8-913E-45CA-BA3E-E9026193CD2C}"/>
              </a:ext>
            </a:extLst>
          </p:cNvPr>
          <p:cNvSpPr>
            <a:spLocks noGrp="1"/>
          </p:cNvSpPr>
          <p:nvPr>
            <p:ph type="title"/>
          </p:nvPr>
        </p:nvSpPr>
        <p:spPr/>
        <p:txBody>
          <a:bodyPr/>
          <a:lstStyle/>
          <a:p>
            <a:pPr algn="ctr"/>
            <a:r>
              <a:rPr lang="en-US" b="1" dirty="0"/>
              <a:t>My Business Plan</a:t>
            </a:r>
          </a:p>
        </p:txBody>
      </p:sp>
      <p:sp>
        <p:nvSpPr>
          <p:cNvPr id="7" name="Content Placeholder 6">
            <a:extLst>
              <a:ext uri="{FF2B5EF4-FFF2-40B4-BE49-F238E27FC236}">
                <a16:creationId xmlns:a16="http://schemas.microsoft.com/office/drawing/2014/main" id="{FB681DF4-C14D-497D-8737-3FBE268C6D98}"/>
              </a:ext>
            </a:extLst>
          </p:cNvPr>
          <p:cNvSpPr>
            <a:spLocks noGrp="1"/>
          </p:cNvSpPr>
          <p:nvPr>
            <p:ph sz="half" idx="1"/>
          </p:nvPr>
        </p:nvSpPr>
        <p:spPr/>
        <p:txBody>
          <a:bodyPr>
            <a:normAutofit fontScale="62500" lnSpcReduction="20000"/>
          </a:bodyPr>
          <a:lstStyle/>
          <a:p>
            <a:pPr marL="0" marR="0" algn="ctr">
              <a:spcBef>
                <a:spcPts val="1200"/>
              </a:spcBef>
              <a:spcAft>
                <a:spcPts val="600"/>
              </a:spcAft>
            </a:pPr>
            <a:r>
              <a:rPr lang="en-US" sz="1800" b="1" kern="150" dirty="0">
                <a:effectLst/>
                <a:latin typeface="Times New Roman" panose="02020603050405020304" pitchFamily="18" charset="0"/>
                <a:ea typeface="Microsoft YaHei" panose="020B0503020204020204" pitchFamily="34" charset="-122"/>
                <a:cs typeface="Times New Roman" panose="02020603050405020304" pitchFamily="18" charset="0"/>
              </a:rPr>
              <a:t>BUSINESS PLAN</a:t>
            </a:r>
            <a:endParaRPr lang="en-US" sz="1800" b="1" kern="150" dirty="0">
              <a:effectLst/>
              <a:latin typeface="Times New Roman" panose="02020603050405020304" pitchFamily="18" charset="0"/>
              <a:ea typeface="Microsoft YaHei" panose="020B0503020204020204" pitchFamily="34" charset="-122"/>
              <a:cs typeface="Mangal" panose="02040503050203030202" pitchFamily="18" charset="0"/>
            </a:endParaRPr>
          </a:p>
          <a:p>
            <a:pPr marL="0" marR="0" algn="ctr">
              <a:spcBef>
                <a:spcPts val="1200"/>
              </a:spcBef>
              <a:spcAft>
                <a:spcPts val="600"/>
              </a:spcAft>
            </a:pPr>
            <a:r>
              <a:rPr lang="en-US" sz="1800" b="1" kern="150" dirty="0">
                <a:effectLst/>
                <a:latin typeface="Times New Roman" panose="02020603050405020304" pitchFamily="18" charset="0"/>
                <a:ea typeface="Microsoft YaHei" panose="020B0503020204020204" pitchFamily="34" charset="-122"/>
                <a:cs typeface="Times New Roman" panose="02020603050405020304" pitchFamily="18" charset="0"/>
              </a:rPr>
              <a:t> </a:t>
            </a:r>
            <a:endParaRPr lang="en-US" sz="1800" b="1" kern="150" dirty="0">
              <a:effectLst/>
              <a:latin typeface="Times New Roman" panose="02020603050405020304" pitchFamily="18" charset="0"/>
              <a:ea typeface="Microsoft YaHei" panose="020B0503020204020204" pitchFamily="34" charset="-122"/>
              <a:cs typeface="Mangal" panose="02040503050203030202" pitchFamily="18" charset="0"/>
            </a:endParaRPr>
          </a:p>
          <a:p>
            <a:pPr marL="0" marR="0" algn="ctr">
              <a:spcBef>
                <a:spcPts val="1200"/>
              </a:spcBef>
              <a:spcAft>
                <a:spcPts val="600"/>
              </a:spcAft>
            </a:pPr>
            <a:r>
              <a:rPr lang="en-US" sz="1800" b="1" kern="150" dirty="0">
                <a:effectLst/>
                <a:latin typeface="Times New Roman" panose="02020603050405020304" pitchFamily="18" charset="0"/>
                <a:ea typeface="Microsoft YaHei" panose="020B0503020204020204" pitchFamily="34" charset="-122"/>
                <a:cs typeface="Times New Roman" panose="02020603050405020304" pitchFamily="18" charset="0"/>
              </a:rPr>
              <a:t>BBV2M-BROTHERS BROOKS VISION 2 MISSION LLC</a:t>
            </a:r>
            <a:endParaRPr lang="en-US" sz="1800" b="1" kern="150" dirty="0">
              <a:effectLst/>
              <a:latin typeface="Times New Roman" panose="02020603050405020304" pitchFamily="18" charset="0"/>
              <a:ea typeface="Microsoft YaHei" panose="020B0503020204020204" pitchFamily="34" charset="-122"/>
              <a:cs typeface="Mangal" panose="02040503050203030202" pitchFamily="18" charset="0"/>
            </a:endParaRPr>
          </a:p>
          <a:p>
            <a:pPr marL="0" marR="0" algn="ctr">
              <a:spcBef>
                <a:spcPts val="0"/>
              </a:spcBef>
              <a:spcAft>
                <a:spcPts val="600"/>
              </a:spcAft>
            </a:pPr>
            <a:r>
              <a:rPr lang="en-US" sz="1800" b="1" kern="1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800" kern="150" dirty="0">
              <a:effectLst/>
              <a:latin typeface="Times New Roman" panose="02020603050405020304" pitchFamily="18" charset="0"/>
              <a:ea typeface="SimSun" panose="02010600030101010101" pitchFamily="2" charset="-122"/>
              <a:cs typeface="Mangal" panose="02040503050203030202" pitchFamily="18" charset="0"/>
            </a:endParaRPr>
          </a:p>
          <a:p>
            <a:pPr marL="0" marR="0" algn="ctr">
              <a:spcBef>
                <a:spcPts val="0"/>
              </a:spcBef>
              <a:spcAft>
                <a:spcPts val="600"/>
              </a:spcAft>
            </a:pPr>
            <a:r>
              <a:rPr lang="en-US" sz="1800" b="1" kern="1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800" kern="150" dirty="0">
              <a:effectLst/>
              <a:latin typeface="Times New Roman" panose="02020603050405020304" pitchFamily="18" charset="0"/>
              <a:ea typeface="SimSun" panose="02010600030101010101" pitchFamily="2" charset="-122"/>
              <a:cs typeface="Mangal" panose="02040503050203030202" pitchFamily="18" charset="0"/>
            </a:endParaRPr>
          </a:p>
          <a:p>
            <a:pPr marL="0" marR="0" algn="ctr">
              <a:spcBef>
                <a:spcPts val="1200"/>
              </a:spcBef>
              <a:spcAft>
                <a:spcPts val="600"/>
              </a:spcAft>
            </a:pPr>
            <a:r>
              <a:rPr lang="en-US" sz="1800" b="1" kern="150" dirty="0">
                <a:effectLst/>
                <a:latin typeface="Times New Roman" panose="02020603050405020304" pitchFamily="18" charset="0"/>
                <a:ea typeface="Microsoft YaHei" panose="020B0503020204020204" pitchFamily="34" charset="-122"/>
                <a:cs typeface="Times New Roman" panose="02020603050405020304" pitchFamily="18" charset="0"/>
              </a:rPr>
              <a:t>Brooks Rodney D, Owner</a:t>
            </a:r>
            <a:br>
              <a:rPr lang="en-US" sz="1800" b="1" kern="150" dirty="0">
                <a:effectLst/>
                <a:latin typeface="Times New Roman" panose="02020603050405020304" pitchFamily="18" charset="0"/>
                <a:ea typeface="Microsoft YaHei" panose="020B0503020204020204" pitchFamily="34" charset="-122"/>
                <a:cs typeface="Times New Roman" panose="02020603050405020304" pitchFamily="18" charset="0"/>
              </a:rPr>
            </a:br>
            <a:endParaRPr lang="en-US" sz="1800" b="1" kern="150" dirty="0">
              <a:effectLst/>
              <a:latin typeface="Times New Roman" panose="02020603050405020304" pitchFamily="18" charset="0"/>
              <a:ea typeface="Microsoft YaHei" panose="020B0503020204020204" pitchFamily="34" charset="-122"/>
              <a:cs typeface="Mangal" panose="02040503050203030202" pitchFamily="18" charset="0"/>
            </a:endParaRPr>
          </a:p>
          <a:p>
            <a:pPr marL="0" marR="0" algn="ctr">
              <a:spcBef>
                <a:spcPts val="1200"/>
              </a:spcBef>
              <a:spcAft>
                <a:spcPts val="600"/>
              </a:spcAft>
            </a:pPr>
            <a:r>
              <a:rPr lang="en-US" sz="1800" b="1" kern="150" dirty="0">
                <a:effectLst/>
                <a:latin typeface="Times New Roman" panose="02020603050405020304" pitchFamily="18" charset="0"/>
                <a:ea typeface="Microsoft YaHei" panose="020B0503020204020204" pitchFamily="34" charset="-122"/>
                <a:cs typeface="Times New Roman" panose="02020603050405020304" pitchFamily="18" charset="0"/>
              </a:rPr>
              <a:t>July 3, 2015</a:t>
            </a:r>
            <a:endParaRPr lang="en-US" sz="1800" b="1" kern="150" dirty="0">
              <a:effectLst/>
              <a:latin typeface="Times New Roman" panose="02020603050405020304" pitchFamily="18" charset="0"/>
              <a:ea typeface="Microsoft YaHei" panose="020B0503020204020204" pitchFamily="34" charset="-122"/>
              <a:cs typeface="Mangal" panose="02040503050203030202" pitchFamily="18" charset="0"/>
            </a:endParaRPr>
          </a:p>
          <a:p>
            <a:br>
              <a:rPr lang="en-US" sz="1800" b="1" dirty="0">
                <a:effectLst/>
                <a:latin typeface="Times New Roman" panose="02020603050405020304" pitchFamily="18" charset="0"/>
                <a:ea typeface="Microsoft YaHei" panose="020B0503020204020204" pitchFamily="34" charset="-122"/>
              </a:rPr>
            </a:br>
            <a:endParaRPr lang="en-US" dirty="0"/>
          </a:p>
        </p:txBody>
      </p:sp>
      <p:sp>
        <p:nvSpPr>
          <p:cNvPr id="8" name="Content Placeholder 7">
            <a:extLst>
              <a:ext uri="{FF2B5EF4-FFF2-40B4-BE49-F238E27FC236}">
                <a16:creationId xmlns:a16="http://schemas.microsoft.com/office/drawing/2014/main" id="{C2B50F74-D565-401B-B1F1-BDC416F61189}"/>
              </a:ext>
            </a:extLst>
          </p:cNvPr>
          <p:cNvSpPr>
            <a:spLocks noGrp="1"/>
          </p:cNvSpPr>
          <p:nvPr>
            <p:ph sz="half" idx="2"/>
          </p:nvPr>
        </p:nvSpPr>
        <p:spPr/>
        <p:txBody>
          <a:bodyPr>
            <a:normAutofit fontScale="62500" lnSpcReduction="20000"/>
          </a:bodyPr>
          <a:lstStyle/>
          <a:p>
            <a:pPr marL="0" marR="0">
              <a:spcBef>
                <a:spcPts val="1200"/>
              </a:spcBef>
              <a:spcAft>
                <a:spcPts val="600"/>
              </a:spcAft>
            </a:pPr>
            <a:r>
              <a:rPr lang="en-US" sz="1800" b="1" i="0" kern="150" dirty="0">
                <a:effectLst/>
                <a:latin typeface="Times New Roman" panose="02020603050405020304" pitchFamily="18" charset="0"/>
                <a:ea typeface="Microsoft YaHei" panose="020B0503020204020204" pitchFamily="34" charset="-122"/>
                <a:cs typeface="Mangal" panose="02040503050203030202" pitchFamily="18" charset="0"/>
              </a:rPr>
              <a:t>1. EXECUTIVE SUMMARY</a:t>
            </a:r>
            <a:endParaRPr lang="en-US" sz="1800" b="1" i="1" kern="150" dirty="0">
              <a:effectLst/>
              <a:latin typeface="Times New Roman" panose="02020603050405020304" pitchFamily="18" charset="0"/>
              <a:ea typeface="Microsoft YaHei" panose="020B0503020204020204" pitchFamily="34" charset="-122"/>
              <a:cs typeface="Mangal" panose="02040503050203030202" pitchFamily="18" charset="0"/>
            </a:endParaRPr>
          </a:p>
          <a:p>
            <a:pPr marL="0" marR="0">
              <a:spcBef>
                <a:spcPts val="0"/>
              </a:spcBef>
              <a:spcAft>
                <a:spcPts val="600"/>
              </a:spcAft>
            </a:pP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a:t>
            </a:r>
          </a:p>
          <a:p>
            <a:pPr marL="0" marR="0">
              <a:spcBef>
                <a:spcPts val="1200"/>
              </a:spcBef>
              <a:spcAft>
                <a:spcPts val="600"/>
              </a:spcAft>
            </a:pPr>
            <a:r>
              <a:rPr lang="en-US" sz="1800" b="1" kern="150" dirty="0">
                <a:effectLst/>
                <a:latin typeface="Times New Roman" panose="02020603050405020304" pitchFamily="18" charset="0"/>
                <a:ea typeface="Microsoft YaHei" panose="020B0503020204020204" pitchFamily="34" charset="-122"/>
                <a:cs typeface="Mangal" panose="02040503050203030202" pitchFamily="18" charset="0"/>
              </a:rPr>
              <a:t>1.1 Product</a:t>
            </a:r>
          </a:p>
          <a:p>
            <a:pPr marL="0" marR="0">
              <a:spcBef>
                <a:spcPts val="0"/>
              </a:spcBef>
              <a:spcAft>
                <a:spcPts val="600"/>
              </a:spcAft>
            </a:pP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a:t>
            </a:r>
          </a:p>
          <a:p>
            <a:pPr marL="0" marR="0">
              <a:spcBef>
                <a:spcPts val="0"/>
              </a:spcBef>
              <a:spcAft>
                <a:spcPts val="0"/>
              </a:spcAft>
            </a:pPr>
            <a:r>
              <a:rPr lang="en-US" sz="1800" kern="150" dirty="0">
                <a:effectLst/>
                <a:latin typeface="Times New Roman" panose="02020603050405020304" pitchFamily="18" charset="0"/>
                <a:ea typeface="SimSun" panose="02010600030101010101" pitchFamily="2" charset="-122"/>
                <a:cs typeface="Mangal" panose="02040503050203030202" pitchFamily="18" charset="0"/>
              </a:rPr>
              <a:t>Our business model for BBV2M has three major components to it: 1) Helping; 2) Writing; 3) Consulting and Merchandising.</a:t>
            </a:r>
          </a:p>
          <a:p>
            <a:pPr marL="0" marR="0">
              <a:spcBef>
                <a:spcPts val="0"/>
              </a:spcBef>
              <a:spcAft>
                <a:spcPts val="0"/>
              </a:spcAft>
            </a:pP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a:t>
            </a:r>
          </a:p>
          <a:p>
            <a:pPr marL="0" marR="0">
              <a:spcBef>
                <a:spcPts val="0"/>
              </a:spcBef>
              <a:spcAft>
                <a:spcPts val="0"/>
              </a:spcAft>
            </a:pPr>
            <a:r>
              <a:rPr lang="en-US" sz="1800" b="1" kern="150" dirty="0">
                <a:effectLst/>
                <a:latin typeface="Times New Roman" panose="02020603050405020304" pitchFamily="18" charset="0"/>
                <a:ea typeface="SimSun" panose="02010600030101010101" pitchFamily="2" charset="-122"/>
                <a:cs typeface="Mangal" panose="02040503050203030202" pitchFamily="18" charset="0"/>
              </a:rPr>
              <a:t>HELPING</a:t>
            </a: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 Our helping efforts are centered around our nonprofit initiatives in helping the homeless through our "We Care Program and informational campaign that is targeted to be the bridge to help individuals find assistance with churches, civic organizations and government entities; as well as our awareness campaigns that is speared headed through our website, physical literature and social media accounts. Another element of our helping efforts is to also partner with churches, civic organizations and government entities to help in the area human relations assistance i.e. …..</a:t>
            </a:r>
          </a:p>
          <a:p>
            <a:pPr marL="0" marR="0">
              <a:spcBef>
                <a:spcPts val="0"/>
              </a:spcBef>
              <a:spcAft>
                <a:spcPts val="0"/>
              </a:spcAft>
            </a:pPr>
            <a:r>
              <a:rPr lang="en-US" sz="1800" b="1" kern="150" dirty="0">
                <a:effectLst/>
                <a:latin typeface="Times New Roman" panose="02020603050405020304" pitchFamily="18" charset="0"/>
                <a:ea typeface="SimSun" panose="02010600030101010101" pitchFamily="2" charset="-122"/>
                <a:cs typeface="Mangal" panose="02040503050203030202" pitchFamily="18" charset="0"/>
              </a:rPr>
              <a:t>WRITING</a:t>
            </a: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 Our principal products in this area will are our books and self-help material for sale. There are currently two main novels, two self-help, and one novel book that has been written: 1) A documentary type novel on the homeless called The Millipede Effect 2) A social consciousness book …..</a:t>
            </a:r>
          </a:p>
          <a:p>
            <a:pPr marL="0" marR="0">
              <a:spcBef>
                <a:spcPts val="0"/>
              </a:spcBef>
              <a:spcAft>
                <a:spcPts val="0"/>
              </a:spcAft>
            </a:pP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a:t>
            </a:r>
          </a:p>
          <a:p>
            <a:pPr marL="0" marR="0">
              <a:spcBef>
                <a:spcPts val="0"/>
              </a:spcBef>
              <a:spcAft>
                <a:spcPts val="0"/>
              </a:spcAft>
            </a:pPr>
            <a:r>
              <a:rPr lang="en-US" sz="1800" b="1" kern="150" dirty="0">
                <a:effectLst/>
                <a:latin typeface="Times New Roman" panose="02020603050405020304" pitchFamily="18" charset="0"/>
                <a:ea typeface="SimSun" panose="02010600030101010101" pitchFamily="2" charset="-122"/>
                <a:cs typeface="Mangal" panose="02040503050203030202" pitchFamily="18" charset="0"/>
              </a:rPr>
              <a:t>CONSULTING</a:t>
            </a: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 Our consulting will be in the areas Motivation, Human Relations, and behavioral psychology. Our motivation will consist our speaking to schools and youth organizations, Human Relations consulting will consist of assessing, developing, and consulting with organization both profit and non-profit as well as …..</a:t>
            </a:r>
          </a:p>
          <a:p>
            <a:pPr marL="0" marR="0">
              <a:spcBef>
                <a:spcPts val="0"/>
              </a:spcBef>
              <a:spcAft>
                <a:spcPts val="0"/>
              </a:spcAft>
            </a:pP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a:t>
            </a:r>
          </a:p>
          <a:p>
            <a:pPr marL="0" marR="0">
              <a:spcBef>
                <a:spcPts val="0"/>
              </a:spcBef>
              <a:spcAft>
                <a:spcPts val="0"/>
              </a:spcAft>
            </a:pPr>
            <a:r>
              <a:rPr lang="en-US" sz="1800" b="1" kern="150" dirty="0">
                <a:effectLst/>
                <a:latin typeface="Times New Roman" panose="02020603050405020304" pitchFamily="18" charset="0"/>
                <a:ea typeface="SimSun" panose="02010600030101010101" pitchFamily="2" charset="-122"/>
                <a:cs typeface="Mangal" panose="02040503050203030202" pitchFamily="18" charset="0"/>
              </a:rPr>
              <a:t>MERCHANDISING</a:t>
            </a:r>
            <a:r>
              <a:rPr lang="en-US" sz="1800" kern="150" dirty="0">
                <a:effectLst/>
                <a:latin typeface="Times New Roman" panose="02020603050405020304" pitchFamily="18" charset="0"/>
                <a:ea typeface="SimSun" panose="02010600030101010101" pitchFamily="2" charset="-122"/>
                <a:cs typeface="Mangal" panose="02040503050203030202" pitchFamily="18" charset="0"/>
              </a:rPr>
              <a:t> - Our merchandising connects to our branding of our logo, which are our registered trademarks with the U.S. Patent and Trademark office. All the above activities from non-profit activities to consulting will have our logo attached to it. Our shirt designs, cups, and hats that we sell …….</a:t>
            </a:r>
          </a:p>
          <a:p>
            <a:endParaRPr lang="en-US" dirty="0"/>
          </a:p>
        </p:txBody>
      </p:sp>
      <p:pic>
        <p:nvPicPr>
          <p:cNvPr id="10" name="Picture 9">
            <a:extLst>
              <a:ext uri="{FF2B5EF4-FFF2-40B4-BE49-F238E27FC236}">
                <a16:creationId xmlns:a16="http://schemas.microsoft.com/office/drawing/2014/main" id="{FED845B8-1871-4279-BC05-29AA75325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788" y="4269867"/>
            <a:ext cx="1106424" cy="585216"/>
          </a:xfrm>
          <a:prstGeom prst="rect">
            <a:avLst/>
          </a:prstGeom>
        </p:spPr>
      </p:pic>
    </p:spTree>
    <p:extLst>
      <p:ext uri="{BB962C8B-B14F-4D97-AF65-F5344CB8AC3E}">
        <p14:creationId xmlns:p14="http://schemas.microsoft.com/office/powerpoint/2010/main" val="400482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E02FF1DF-3AE8-4C08-B86B-23B90DE60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287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3A1C-9CB2-4780-8D4C-BFFD00206772}"/>
              </a:ext>
            </a:extLst>
          </p:cNvPr>
          <p:cNvSpPr>
            <a:spLocks noGrp="1"/>
          </p:cNvSpPr>
          <p:nvPr>
            <p:ph type="title"/>
          </p:nvPr>
        </p:nvSpPr>
        <p:spPr>
          <a:xfrm>
            <a:off x="4965430" y="629268"/>
            <a:ext cx="6586491" cy="1286160"/>
          </a:xfrm>
        </p:spPr>
        <p:txBody>
          <a:bodyPr anchor="b">
            <a:normAutofit/>
          </a:bodyPr>
          <a:lstStyle/>
          <a:p>
            <a:r>
              <a:rPr lang="en-US" b="1" dirty="0"/>
              <a:t>What is a business Plan?</a:t>
            </a:r>
          </a:p>
        </p:txBody>
      </p:sp>
      <p:sp>
        <p:nvSpPr>
          <p:cNvPr id="3" name="Content Placeholder 2">
            <a:extLst>
              <a:ext uri="{FF2B5EF4-FFF2-40B4-BE49-F238E27FC236}">
                <a16:creationId xmlns:a16="http://schemas.microsoft.com/office/drawing/2014/main" id="{74A7204B-CAAC-4B28-B651-828EA2DB4BCA}"/>
              </a:ext>
            </a:extLst>
          </p:cNvPr>
          <p:cNvSpPr>
            <a:spLocks noGrp="1"/>
          </p:cNvSpPr>
          <p:nvPr>
            <p:ph idx="1"/>
          </p:nvPr>
        </p:nvSpPr>
        <p:spPr>
          <a:xfrm>
            <a:off x="4965431" y="2438400"/>
            <a:ext cx="6586489" cy="3785419"/>
          </a:xfrm>
        </p:spPr>
        <p:txBody>
          <a:bodyPr>
            <a:normAutofit/>
          </a:bodyPr>
          <a:lstStyle/>
          <a:p>
            <a:r>
              <a:rPr lang="en-US" sz="2000" b="0" i="0">
                <a:effectLst/>
                <a:latin typeface="Roboto"/>
              </a:rPr>
              <a:t>A business plan is a formal written document containing business goals, the methods on how these goals can be attained, and the time frame within which these goals need to be achieved. It also describes the nature of the business, background information on the organization, the organization's financial projections, and the strategies it intends to implement to achieve the stated targets. In its entirety, this document serves as a road map that provides direction to the business.</a:t>
            </a:r>
            <a:endParaRPr lang="en-US" sz="2000"/>
          </a:p>
        </p:txBody>
      </p:sp>
      <p:pic>
        <p:nvPicPr>
          <p:cNvPr id="5" name="Picture 4" descr="Text&#10;&#10;Description automatically generated">
            <a:extLst>
              <a:ext uri="{FF2B5EF4-FFF2-40B4-BE49-F238E27FC236}">
                <a16:creationId xmlns:a16="http://schemas.microsoft.com/office/drawing/2014/main" id="{4B8D9269-D095-4EF1-A83C-88AF511A33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342" r="27750" b="-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ECF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55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9E2A-9FE5-47FB-B70D-9D2EDB11C593}"/>
              </a:ext>
            </a:extLst>
          </p:cNvPr>
          <p:cNvSpPr>
            <a:spLocks noGrp="1"/>
          </p:cNvSpPr>
          <p:nvPr>
            <p:ph type="title"/>
          </p:nvPr>
        </p:nvSpPr>
        <p:spPr>
          <a:xfrm>
            <a:off x="4965430" y="629268"/>
            <a:ext cx="6586491" cy="1286160"/>
          </a:xfrm>
        </p:spPr>
        <p:txBody>
          <a:bodyPr anchor="b">
            <a:normAutofit/>
          </a:bodyPr>
          <a:lstStyle/>
          <a:p>
            <a:r>
              <a:rPr lang="en-US" sz="4100" b="1" dirty="0"/>
              <a:t>Components to a Business Plan</a:t>
            </a:r>
          </a:p>
        </p:txBody>
      </p:sp>
      <p:sp>
        <p:nvSpPr>
          <p:cNvPr id="3" name="Content Placeholder 2">
            <a:extLst>
              <a:ext uri="{FF2B5EF4-FFF2-40B4-BE49-F238E27FC236}">
                <a16:creationId xmlns:a16="http://schemas.microsoft.com/office/drawing/2014/main" id="{38051BAE-0312-4317-A520-9AAB69CDA095}"/>
              </a:ext>
            </a:extLst>
          </p:cNvPr>
          <p:cNvSpPr>
            <a:spLocks noGrp="1"/>
          </p:cNvSpPr>
          <p:nvPr>
            <p:ph idx="1"/>
          </p:nvPr>
        </p:nvSpPr>
        <p:spPr>
          <a:xfrm>
            <a:off x="4965431" y="2438400"/>
            <a:ext cx="6586489" cy="3785419"/>
          </a:xfrm>
        </p:spPr>
        <p:txBody>
          <a:bodyPr>
            <a:normAutofit/>
          </a:bodyPr>
          <a:lstStyle/>
          <a:p>
            <a:r>
              <a:rPr lang="en-US" sz="2000" b="0" i="0">
                <a:effectLst/>
                <a:latin typeface="Rubik"/>
              </a:rPr>
              <a:t>A standard </a:t>
            </a:r>
            <a:r>
              <a:rPr lang="en-US" sz="2000" b="0" i="0" u="none" strike="noStrike">
                <a:effectLst/>
                <a:latin typeface="Rubik"/>
                <a:hlinkClick r:id="rId2"/>
              </a:rPr>
              <a:t>business plan</a:t>
            </a:r>
            <a:r>
              <a:rPr lang="en-US" sz="2000" b="0" i="0">
                <a:effectLst/>
                <a:latin typeface="Rubik"/>
              </a:rPr>
              <a:t> consists of a single document divided into several sections including a description of the organization, the </a:t>
            </a:r>
            <a:r>
              <a:rPr lang="en-US" sz="2000" b="0" i="0" u="none" strike="noStrike">
                <a:effectLst/>
                <a:latin typeface="Rubik"/>
                <a:hlinkClick r:id="rId3"/>
              </a:rPr>
              <a:t>market research</a:t>
            </a:r>
            <a:r>
              <a:rPr lang="en-US" sz="2000" b="0" i="0">
                <a:effectLst/>
                <a:latin typeface="Rubik"/>
              </a:rPr>
              <a:t>, </a:t>
            </a:r>
            <a:r>
              <a:rPr lang="en-US" sz="2000" b="0" i="0" u="none" strike="noStrike">
                <a:effectLst/>
                <a:latin typeface="Rubik"/>
                <a:hlinkClick r:id="rId4"/>
              </a:rPr>
              <a:t>competitive analysis</a:t>
            </a:r>
            <a:r>
              <a:rPr lang="en-US" sz="2000" b="0" i="0">
                <a:effectLst/>
                <a:latin typeface="Rubik"/>
              </a:rPr>
              <a:t>, </a:t>
            </a:r>
            <a:r>
              <a:rPr lang="en-US" sz="2000" b="0" i="0" u="none" strike="noStrike">
                <a:effectLst/>
                <a:latin typeface="Rubik"/>
                <a:hlinkClick r:id="rId5"/>
              </a:rPr>
              <a:t>sales strategies</a:t>
            </a:r>
            <a:r>
              <a:rPr lang="en-US" sz="2000" b="0" i="0">
                <a:effectLst/>
                <a:latin typeface="Rubik"/>
              </a:rPr>
              <a:t>, </a:t>
            </a:r>
            <a:r>
              <a:rPr lang="en-US" sz="2000" b="0" i="0" u="none" strike="noStrike">
                <a:effectLst/>
                <a:latin typeface="Rubik"/>
                <a:hlinkClick r:id="rId6"/>
              </a:rPr>
              <a:t>capital</a:t>
            </a:r>
            <a:r>
              <a:rPr lang="en-US" sz="2000" b="0" i="0">
                <a:effectLst/>
                <a:latin typeface="Rubik"/>
              </a:rPr>
              <a:t> and labor requirements, and </a:t>
            </a:r>
            <a:r>
              <a:rPr lang="en-US" sz="2000" b="0" i="0" u="none" strike="noStrike">
                <a:effectLst/>
                <a:latin typeface="Rubik"/>
                <a:hlinkClick r:id="rId7"/>
              </a:rPr>
              <a:t>financial data</a:t>
            </a:r>
            <a:r>
              <a:rPr lang="en-US" sz="2000" b="0" i="0">
                <a:effectLst/>
                <a:latin typeface="Rubik"/>
              </a:rPr>
              <a:t>. The resulting document can serve as the blueprint for your business and be supplied to financial institutions or investors if </a:t>
            </a:r>
            <a:r>
              <a:rPr lang="en-US" sz="2000" b="0" i="0" u="none" strike="noStrike">
                <a:effectLst/>
                <a:latin typeface="Rubik"/>
                <a:hlinkClick r:id="rId8"/>
              </a:rPr>
              <a:t>debt</a:t>
            </a:r>
            <a:r>
              <a:rPr lang="en-US" sz="2000" b="0" i="0">
                <a:effectLst/>
                <a:latin typeface="Rubik"/>
              </a:rPr>
              <a:t> or </a:t>
            </a:r>
            <a:r>
              <a:rPr lang="en-US" sz="2000" b="0" i="0" u="none" strike="noStrike">
                <a:effectLst/>
                <a:latin typeface="Rubik"/>
                <a:hlinkClick r:id="rId9"/>
              </a:rPr>
              <a:t>equity financing</a:t>
            </a:r>
            <a:r>
              <a:rPr lang="en-US" sz="2000" b="0" i="0">
                <a:effectLst/>
                <a:latin typeface="Rubik"/>
              </a:rPr>
              <a:t> is needed to get your business off the ground.</a:t>
            </a:r>
            <a:endParaRPr lang="en-US" sz="2000"/>
          </a:p>
        </p:txBody>
      </p:sp>
      <p:pic>
        <p:nvPicPr>
          <p:cNvPr id="5" name="Picture 4" descr="Text&#10;&#10;Description automatically generated">
            <a:extLst>
              <a:ext uri="{FF2B5EF4-FFF2-40B4-BE49-F238E27FC236}">
                <a16:creationId xmlns:a16="http://schemas.microsoft.com/office/drawing/2014/main" id="{BED19F3E-C665-4E57-B878-5FB18D170E21}"/>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24342" r="27750" b="-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ECF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9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300B-2DF7-477B-9D1D-7513776A0906}"/>
              </a:ext>
            </a:extLst>
          </p:cNvPr>
          <p:cNvSpPr>
            <a:spLocks noGrp="1"/>
          </p:cNvSpPr>
          <p:nvPr>
            <p:ph type="title"/>
          </p:nvPr>
        </p:nvSpPr>
        <p:spPr>
          <a:xfrm>
            <a:off x="4965430" y="629268"/>
            <a:ext cx="6586491" cy="1286160"/>
          </a:xfrm>
        </p:spPr>
        <p:txBody>
          <a:bodyPr anchor="b">
            <a:normAutofit/>
          </a:bodyPr>
          <a:lstStyle/>
          <a:p>
            <a:r>
              <a:rPr lang="en-US" sz="4100" b="0" i="0">
                <a:effectLst/>
                <a:latin typeface="Publico"/>
              </a:rPr>
              <a:t>Title Page</a:t>
            </a:r>
            <a:br>
              <a:rPr lang="en-US" sz="4100" b="0" i="0">
                <a:effectLst/>
                <a:latin typeface="Publico"/>
              </a:rPr>
            </a:br>
            <a:endParaRPr lang="en-US" sz="4100"/>
          </a:p>
        </p:txBody>
      </p:sp>
      <p:sp>
        <p:nvSpPr>
          <p:cNvPr id="3" name="Content Placeholder 2">
            <a:extLst>
              <a:ext uri="{FF2B5EF4-FFF2-40B4-BE49-F238E27FC236}">
                <a16:creationId xmlns:a16="http://schemas.microsoft.com/office/drawing/2014/main" id="{0B23EC8C-34FC-4791-BCEE-69DEB023D2E3}"/>
              </a:ext>
            </a:extLst>
          </p:cNvPr>
          <p:cNvSpPr>
            <a:spLocks noGrp="1"/>
          </p:cNvSpPr>
          <p:nvPr>
            <p:ph idx="1"/>
          </p:nvPr>
        </p:nvSpPr>
        <p:spPr>
          <a:xfrm>
            <a:off x="4965431" y="2438400"/>
            <a:ext cx="6586489" cy="3785419"/>
          </a:xfrm>
        </p:spPr>
        <p:txBody>
          <a:bodyPr>
            <a:normAutofit/>
          </a:bodyPr>
          <a:lstStyle/>
          <a:p>
            <a:r>
              <a:rPr lang="en-US" sz="1700" b="0" i="0">
                <a:effectLst/>
                <a:latin typeface="Rubik"/>
              </a:rPr>
              <a:t>Enter your business information including the legal name, address, etc. If you already have a business logo you can add it at the top or bottom of the title page.</a:t>
            </a:r>
          </a:p>
          <a:p>
            <a:pPr>
              <a:buFont typeface="Arial" panose="020B0604020202020204" pitchFamily="34" charset="0"/>
              <a:buChar char="•"/>
            </a:pPr>
            <a:r>
              <a:rPr lang="en-US" sz="1700" b="1" i="0">
                <a:effectLst/>
                <a:latin typeface="Rubik"/>
              </a:rPr>
              <a:t>Business Plan for "Business Name"</a:t>
            </a:r>
            <a:endParaRPr lang="en-US" sz="1700" b="0" i="0">
              <a:effectLst/>
              <a:latin typeface="Rubik"/>
            </a:endParaRPr>
          </a:p>
          <a:p>
            <a:pPr marL="742950" lvl="1" indent="-285750">
              <a:buFont typeface="Arial" panose="020B0604020202020204" pitchFamily="34" charset="0"/>
              <a:buChar char="•"/>
            </a:pPr>
            <a:r>
              <a:rPr lang="en-US" sz="1700" b="0" i="0">
                <a:effectLst/>
                <a:latin typeface="Rubik"/>
              </a:rPr>
              <a:t>Date</a:t>
            </a:r>
          </a:p>
          <a:p>
            <a:pPr marL="742950" lvl="1" indent="-285750">
              <a:buFont typeface="Arial" panose="020B0604020202020204" pitchFamily="34" charset="0"/>
              <a:buChar char="•"/>
            </a:pPr>
            <a:r>
              <a:rPr lang="en-US" sz="1700" b="0" i="0">
                <a:effectLst/>
                <a:latin typeface="Rubik"/>
              </a:rPr>
              <a:t>Business address</a:t>
            </a:r>
          </a:p>
          <a:p>
            <a:pPr marL="742950" lvl="1" indent="-285750">
              <a:buFont typeface="Arial" panose="020B0604020202020204" pitchFamily="34" charset="0"/>
              <a:buChar char="•"/>
            </a:pPr>
            <a:r>
              <a:rPr lang="en-US" sz="1700" b="0" i="0">
                <a:effectLst/>
                <a:latin typeface="Rubik"/>
              </a:rPr>
              <a:t>Phone</a:t>
            </a:r>
          </a:p>
          <a:p>
            <a:pPr marL="742950" lvl="1" indent="-285750">
              <a:buFont typeface="Arial" panose="020B0604020202020204" pitchFamily="34" charset="0"/>
              <a:buChar char="•"/>
            </a:pPr>
            <a:r>
              <a:rPr lang="en-US" sz="1700" b="0" i="0">
                <a:effectLst/>
                <a:latin typeface="Rubik"/>
              </a:rPr>
              <a:t>Email</a:t>
            </a:r>
          </a:p>
          <a:p>
            <a:pPr marL="742950" lvl="1" indent="-285750">
              <a:buFont typeface="Arial" panose="020B0604020202020204" pitchFamily="34" charset="0"/>
              <a:buChar char="•"/>
            </a:pPr>
            <a:r>
              <a:rPr lang="en-US" sz="1700" b="0" i="0">
                <a:effectLst/>
                <a:latin typeface="Rubik"/>
              </a:rPr>
              <a:t>Website</a:t>
            </a:r>
          </a:p>
          <a:p>
            <a:pPr marL="742950" lvl="1" indent="-285750">
              <a:buFont typeface="Arial" panose="020B0604020202020204" pitchFamily="34" charset="0"/>
              <a:buChar char="•"/>
            </a:pPr>
            <a:r>
              <a:rPr lang="en-US" sz="1700" b="0" i="0">
                <a:effectLst/>
                <a:latin typeface="Rubik"/>
              </a:rPr>
              <a:t>If addressing to a company or individual include:</a:t>
            </a:r>
            <a:br>
              <a:rPr lang="en-US" sz="1700" b="0" i="0">
                <a:effectLst/>
                <a:latin typeface="Rubik"/>
              </a:rPr>
            </a:br>
            <a:r>
              <a:rPr lang="en-US" sz="1700" b="0" i="0">
                <a:effectLst/>
                <a:latin typeface="Rubik"/>
              </a:rPr>
              <a:t>Presented to: "Name"</a:t>
            </a:r>
          </a:p>
          <a:p>
            <a:pPr marL="742950" lvl="1" indent="-285750">
              <a:buFont typeface="Arial" panose="020B0604020202020204" pitchFamily="34" charset="0"/>
              <a:buChar char="•"/>
            </a:pPr>
            <a:r>
              <a:rPr lang="en-US" sz="1700" b="0" i="0">
                <a:effectLst/>
                <a:latin typeface="Rubik"/>
              </a:rPr>
              <a:t>Company or Financial Institution</a:t>
            </a:r>
          </a:p>
          <a:p>
            <a:endParaRPr lang="en-US" sz="1700"/>
          </a:p>
        </p:txBody>
      </p:sp>
      <p:pic>
        <p:nvPicPr>
          <p:cNvPr id="5" name="Picture 4" descr="Graphical user interface, application, Teams&#10;&#10;Description automatically generated">
            <a:extLst>
              <a:ext uri="{FF2B5EF4-FFF2-40B4-BE49-F238E27FC236}">
                <a16:creationId xmlns:a16="http://schemas.microsoft.com/office/drawing/2014/main" id="{ABC906E2-2033-4E67-9783-9234B913D3D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80" r="12444" b="-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957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8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FF60-96BF-4F66-AA5A-14F9A935EB16}"/>
              </a:ext>
            </a:extLst>
          </p:cNvPr>
          <p:cNvSpPr>
            <a:spLocks noGrp="1"/>
          </p:cNvSpPr>
          <p:nvPr>
            <p:ph type="title"/>
          </p:nvPr>
        </p:nvSpPr>
        <p:spPr/>
        <p:txBody>
          <a:bodyPr/>
          <a:lstStyle/>
          <a:p>
            <a:r>
              <a:rPr lang="en-US" b="0" i="0" dirty="0">
                <a:solidFill>
                  <a:srgbClr val="222222"/>
                </a:solidFill>
                <a:effectLst/>
                <a:latin typeface="Publico"/>
              </a:rPr>
              <a:t>Table of Contents</a:t>
            </a:r>
            <a:br>
              <a:rPr lang="en-US" b="0" i="0" dirty="0">
                <a:solidFill>
                  <a:srgbClr val="222222"/>
                </a:solidFill>
                <a:effectLst/>
                <a:latin typeface="Publico"/>
              </a:rPr>
            </a:br>
            <a:endParaRPr lang="en-US" dirty="0"/>
          </a:p>
        </p:txBody>
      </p:sp>
      <p:sp>
        <p:nvSpPr>
          <p:cNvPr id="3" name="Content Placeholder 2">
            <a:extLst>
              <a:ext uri="{FF2B5EF4-FFF2-40B4-BE49-F238E27FC236}">
                <a16:creationId xmlns:a16="http://schemas.microsoft.com/office/drawing/2014/main" id="{979D26EC-3C4B-4DE9-9C1E-A1FBA3EAA831}"/>
              </a:ext>
            </a:extLst>
          </p:cNvPr>
          <p:cNvSpPr>
            <a:spLocks noGrp="1"/>
          </p:cNvSpPr>
          <p:nvPr>
            <p:ph idx="1"/>
          </p:nvPr>
        </p:nvSpPr>
        <p:spPr/>
        <p:txBody>
          <a:bodyPr/>
          <a:lstStyle/>
          <a:p>
            <a:pPr algn="l">
              <a:buFont typeface="+mj-lt"/>
              <a:buAutoNum type="arabicPeriod"/>
            </a:pPr>
            <a:r>
              <a:rPr lang="en-US" b="0" i="0" dirty="0">
                <a:solidFill>
                  <a:srgbClr val="222222"/>
                </a:solidFill>
                <a:effectLst/>
                <a:latin typeface="Rubik"/>
              </a:rPr>
              <a:t>Executive Summary..............................................Page #</a:t>
            </a:r>
          </a:p>
          <a:p>
            <a:pPr algn="l">
              <a:buFont typeface="+mj-lt"/>
              <a:buAutoNum type="arabicPeriod"/>
            </a:pPr>
            <a:r>
              <a:rPr lang="en-US" b="0" i="0" dirty="0">
                <a:solidFill>
                  <a:srgbClr val="222222"/>
                </a:solidFill>
                <a:effectLst/>
                <a:latin typeface="Rubik"/>
              </a:rPr>
              <a:t>Business/Industry Overview.................................Page #</a:t>
            </a:r>
          </a:p>
          <a:p>
            <a:pPr algn="l">
              <a:buFont typeface="+mj-lt"/>
              <a:buAutoNum type="arabicPeriod"/>
            </a:pPr>
            <a:r>
              <a:rPr lang="en-US" b="0" i="0" dirty="0">
                <a:solidFill>
                  <a:srgbClr val="222222"/>
                </a:solidFill>
                <a:effectLst/>
                <a:latin typeface="Rubik"/>
              </a:rPr>
              <a:t>Market Analysis and Competition........................Page #</a:t>
            </a:r>
          </a:p>
          <a:p>
            <a:pPr algn="l">
              <a:buFont typeface="+mj-lt"/>
              <a:buAutoNum type="arabicPeriod"/>
            </a:pPr>
            <a:r>
              <a:rPr lang="en-US" b="0" i="0" dirty="0">
                <a:solidFill>
                  <a:srgbClr val="222222"/>
                </a:solidFill>
                <a:effectLst/>
                <a:latin typeface="Rubik"/>
              </a:rPr>
              <a:t>Sales and Marketing Plan....................................Page #</a:t>
            </a:r>
          </a:p>
          <a:p>
            <a:pPr algn="l">
              <a:buFont typeface="+mj-lt"/>
              <a:buAutoNum type="arabicPeriod"/>
            </a:pPr>
            <a:r>
              <a:rPr lang="en-US" b="0" i="0" dirty="0">
                <a:solidFill>
                  <a:srgbClr val="222222"/>
                </a:solidFill>
                <a:effectLst/>
                <a:latin typeface="Rubik"/>
              </a:rPr>
              <a:t>Ownership and Management Plan.......................Page #</a:t>
            </a:r>
          </a:p>
          <a:p>
            <a:pPr algn="l">
              <a:buFont typeface="+mj-lt"/>
              <a:buAutoNum type="arabicPeriod"/>
            </a:pPr>
            <a:r>
              <a:rPr lang="en-US" b="0" i="0" dirty="0">
                <a:solidFill>
                  <a:srgbClr val="222222"/>
                </a:solidFill>
                <a:effectLst/>
                <a:latin typeface="Rubik"/>
              </a:rPr>
              <a:t>Operating Plan.....................................................Page #</a:t>
            </a:r>
          </a:p>
          <a:p>
            <a:pPr algn="l">
              <a:buFont typeface="+mj-lt"/>
              <a:buAutoNum type="arabicPeriod"/>
            </a:pPr>
            <a:r>
              <a:rPr lang="en-US" b="0" i="0" dirty="0">
                <a:solidFill>
                  <a:srgbClr val="222222"/>
                </a:solidFill>
                <a:effectLst/>
                <a:latin typeface="Rubik"/>
              </a:rPr>
              <a:t>Financial Plan.......................................................Page #</a:t>
            </a:r>
          </a:p>
          <a:p>
            <a:pPr algn="l">
              <a:buFont typeface="+mj-lt"/>
              <a:buAutoNum type="arabicPeriod"/>
            </a:pPr>
            <a:r>
              <a:rPr lang="en-US" b="0" i="0" dirty="0">
                <a:solidFill>
                  <a:srgbClr val="222222"/>
                </a:solidFill>
                <a:effectLst/>
                <a:latin typeface="Rubik"/>
              </a:rPr>
              <a:t>Appendices and Exhibits......................................Page #</a:t>
            </a:r>
          </a:p>
          <a:p>
            <a:endParaRPr lang="en-US" dirty="0"/>
          </a:p>
        </p:txBody>
      </p:sp>
    </p:spTree>
    <p:extLst>
      <p:ext uri="{BB962C8B-B14F-4D97-AF65-F5344CB8AC3E}">
        <p14:creationId xmlns:p14="http://schemas.microsoft.com/office/powerpoint/2010/main" val="176785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8127CB-0DC2-44A1-A913-C941581FAC86}"/>
              </a:ext>
            </a:extLst>
          </p:cNvPr>
          <p:cNvSpPr>
            <a:spLocks noGrp="1"/>
          </p:cNvSpPr>
          <p:nvPr>
            <p:ph type="title"/>
          </p:nvPr>
        </p:nvSpPr>
        <p:spPr>
          <a:xfrm>
            <a:off x="804671" y="640263"/>
            <a:ext cx="3284331" cy="5254510"/>
          </a:xfrm>
        </p:spPr>
        <p:txBody>
          <a:bodyPr>
            <a:normAutofit/>
          </a:bodyPr>
          <a:lstStyle/>
          <a:p>
            <a:r>
              <a:rPr lang="en-US" b="0" i="0">
                <a:effectLst/>
                <a:latin typeface="Publico"/>
              </a:rPr>
              <a:t>Section 1: Executive Summary</a:t>
            </a:r>
            <a:br>
              <a:rPr lang="en-US" b="0" i="0">
                <a:effectLst/>
                <a:latin typeface="Publico"/>
              </a:rPr>
            </a:br>
            <a:endParaRPr lang="en-US" dirty="0"/>
          </a:p>
        </p:txBody>
      </p:sp>
      <p:sp>
        <p:nvSpPr>
          <p:cNvPr id="3" name="Content Placeholder 2">
            <a:extLst>
              <a:ext uri="{FF2B5EF4-FFF2-40B4-BE49-F238E27FC236}">
                <a16:creationId xmlns:a16="http://schemas.microsoft.com/office/drawing/2014/main" id="{62B29C84-3B30-4D7A-A0F5-250BC25772BF}"/>
              </a:ext>
            </a:extLst>
          </p:cNvPr>
          <p:cNvSpPr>
            <a:spLocks noGrp="1"/>
          </p:cNvSpPr>
          <p:nvPr>
            <p:ph idx="1"/>
          </p:nvPr>
        </p:nvSpPr>
        <p:spPr>
          <a:xfrm>
            <a:off x="5358384" y="640263"/>
            <a:ext cx="6028944" cy="5254510"/>
          </a:xfrm>
        </p:spPr>
        <p:txBody>
          <a:bodyPr anchor="ctr">
            <a:normAutofit/>
          </a:bodyPr>
          <a:lstStyle/>
          <a:p>
            <a:r>
              <a:rPr lang="en-US" sz="1500" b="0" i="0">
                <a:solidFill>
                  <a:schemeClr val="bg1"/>
                </a:solidFill>
                <a:effectLst/>
                <a:latin typeface="Rubik"/>
              </a:rPr>
              <a:t>The </a:t>
            </a:r>
            <a:r>
              <a:rPr lang="en-US" sz="1500" b="0" i="0" u="none" strike="noStrike">
                <a:solidFill>
                  <a:schemeClr val="bg1"/>
                </a:solidFill>
                <a:effectLst/>
                <a:latin typeface="Rubik"/>
                <a:hlinkClick r:id="rId2"/>
              </a:rPr>
              <a:t>executive summary</a:t>
            </a:r>
            <a:r>
              <a:rPr lang="en-US" sz="1500" b="0" i="0">
                <a:solidFill>
                  <a:schemeClr val="bg1"/>
                </a:solidFill>
                <a:effectLst/>
                <a:latin typeface="Rubik"/>
              </a:rPr>
              <a:t> goes near the beginning of the plan but is written last. It provides a short, concise, and optimistic overview of your business that captures the reader's attention and creates a need to learn more. The executive summary should be no more than two pages long, with brief summaries of other sections of the plan.</a:t>
            </a:r>
          </a:p>
          <a:p>
            <a:pPr>
              <a:buFont typeface="Arial" panose="020B0604020202020204" pitchFamily="34" charset="0"/>
              <a:buChar char="•"/>
            </a:pPr>
            <a:r>
              <a:rPr lang="en-US" sz="1500" b="0" i="0">
                <a:solidFill>
                  <a:schemeClr val="bg1"/>
                </a:solidFill>
                <a:effectLst/>
                <a:latin typeface="Rubik"/>
              </a:rPr>
              <a:t>Describe your </a:t>
            </a:r>
            <a:r>
              <a:rPr lang="en-US" sz="1500" b="0" i="0" u="none" strike="noStrike">
                <a:solidFill>
                  <a:schemeClr val="bg1"/>
                </a:solidFill>
                <a:effectLst/>
                <a:latin typeface="Rubik"/>
                <a:hlinkClick r:id="rId3"/>
              </a:rPr>
              <a:t>mission</a:t>
            </a:r>
            <a:r>
              <a:rPr lang="en-US" sz="1500" b="0" i="0">
                <a:solidFill>
                  <a:schemeClr val="bg1"/>
                </a:solidFill>
                <a:effectLst/>
                <a:latin typeface="Rubik"/>
              </a:rPr>
              <a:t> - what is the need for your new business?</a:t>
            </a:r>
          </a:p>
          <a:p>
            <a:pPr>
              <a:buFont typeface="Arial" panose="020B0604020202020204" pitchFamily="34" charset="0"/>
              <a:buChar char="•"/>
            </a:pPr>
            <a:r>
              <a:rPr lang="en-US" sz="1500" b="0" i="0">
                <a:solidFill>
                  <a:schemeClr val="bg1"/>
                </a:solidFill>
                <a:effectLst/>
                <a:latin typeface="Rubik"/>
              </a:rPr>
              <a:t>Introduce your company and the management and ownership.</a:t>
            </a:r>
          </a:p>
          <a:p>
            <a:pPr>
              <a:buFont typeface="Arial" panose="020B0604020202020204" pitchFamily="34" charset="0"/>
              <a:buChar char="•"/>
            </a:pPr>
            <a:r>
              <a:rPr lang="en-US" sz="1500" b="0" i="0">
                <a:solidFill>
                  <a:schemeClr val="bg1"/>
                </a:solidFill>
                <a:effectLst/>
                <a:latin typeface="Rubik"/>
              </a:rPr>
              <a:t>Describe your main product and service offerings.</a:t>
            </a:r>
          </a:p>
          <a:p>
            <a:pPr>
              <a:buFont typeface="Arial" panose="020B0604020202020204" pitchFamily="34" charset="0"/>
              <a:buChar char="•"/>
            </a:pPr>
            <a:r>
              <a:rPr lang="en-US" sz="1500" b="0" i="0">
                <a:solidFill>
                  <a:schemeClr val="bg1"/>
                </a:solidFill>
                <a:effectLst/>
                <a:latin typeface="Rubik"/>
              </a:rPr>
              <a:t>Briefly describe the customer base you will be targeting and how your business will serve those customers.</a:t>
            </a:r>
          </a:p>
          <a:p>
            <a:pPr>
              <a:buFont typeface="Arial" panose="020B0604020202020204" pitchFamily="34" charset="0"/>
              <a:buChar char="•"/>
            </a:pPr>
            <a:r>
              <a:rPr lang="en-US" sz="1500" b="0" i="0">
                <a:solidFill>
                  <a:schemeClr val="bg1"/>
                </a:solidFill>
                <a:effectLst/>
                <a:latin typeface="Rubik"/>
              </a:rPr>
              <a:t>Summarize the competition and how you will get market share (i.e., what is your competitive advantage?)</a:t>
            </a:r>
          </a:p>
          <a:p>
            <a:pPr>
              <a:buFont typeface="Arial" panose="020B0604020202020204" pitchFamily="34" charset="0"/>
              <a:buChar char="•"/>
            </a:pPr>
            <a:r>
              <a:rPr lang="en-US" sz="1500" b="0" i="0">
                <a:solidFill>
                  <a:schemeClr val="bg1"/>
                </a:solidFill>
                <a:effectLst/>
                <a:latin typeface="Rubik"/>
              </a:rPr>
              <a:t>Briefly outline your financial projections for the first few years of operation.</a:t>
            </a:r>
          </a:p>
          <a:p>
            <a:pPr>
              <a:buFont typeface="Arial" panose="020B0604020202020204" pitchFamily="34" charset="0"/>
              <a:buChar char="•"/>
            </a:pPr>
            <a:r>
              <a:rPr lang="en-US" sz="1500" b="0" i="0">
                <a:solidFill>
                  <a:schemeClr val="bg1"/>
                </a:solidFill>
                <a:effectLst/>
                <a:latin typeface="Rubik"/>
              </a:rPr>
              <a:t>Describe your </a:t>
            </a:r>
            <a:r>
              <a:rPr lang="en-US" sz="1500" b="0" i="0" u="none" strike="noStrike">
                <a:solidFill>
                  <a:schemeClr val="bg1"/>
                </a:solidFill>
                <a:effectLst/>
                <a:latin typeface="Rubik"/>
                <a:hlinkClick r:id="rId4"/>
              </a:rPr>
              <a:t>start-up financing</a:t>
            </a:r>
            <a:r>
              <a:rPr lang="en-US" sz="1500" b="0" i="0">
                <a:solidFill>
                  <a:schemeClr val="bg1"/>
                </a:solidFill>
                <a:effectLst/>
                <a:latin typeface="Rubik"/>
              </a:rPr>
              <a:t> requirements (if applicable).</a:t>
            </a:r>
          </a:p>
          <a:p>
            <a:r>
              <a:rPr lang="en-US" sz="1500" b="0" i="0">
                <a:solidFill>
                  <a:schemeClr val="bg1"/>
                </a:solidFill>
                <a:effectLst/>
                <a:latin typeface="Rubik"/>
              </a:rPr>
              <a:t>An overview of the industry and how your business will compete in the sector. If you need guidance, a </a:t>
            </a:r>
            <a:r>
              <a:rPr lang="en-US" sz="1500" b="0" i="0" u="none" strike="noStrike">
                <a:solidFill>
                  <a:schemeClr val="bg1"/>
                </a:solidFill>
                <a:effectLst/>
                <a:latin typeface="Rubik"/>
                <a:hlinkClick r:id="rId5"/>
              </a:rPr>
              <a:t>Business Plan Example of the Industry Overview</a:t>
            </a:r>
            <a:r>
              <a:rPr lang="en-US" sz="1500" b="0" i="0">
                <a:solidFill>
                  <a:schemeClr val="bg1"/>
                </a:solidFill>
                <a:effectLst/>
                <a:latin typeface="Rubik"/>
              </a:rPr>
              <a:t> will prove useful.</a:t>
            </a:r>
          </a:p>
          <a:p>
            <a:endParaRPr lang="en-US" sz="1500">
              <a:solidFill>
                <a:schemeClr val="bg1"/>
              </a:solidFill>
            </a:endParaRPr>
          </a:p>
        </p:txBody>
      </p:sp>
    </p:spTree>
    <p:extLst>
      <p:ext uri="{BB962C8B-B14F-4D97-AF65-F5344CB8AC3E}">
        <p14:creationId xmlns:p14="http://schemas.microsoft.com/office/powerpoint/2010/main" val="40106112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7EEE40-3957-4343-BC31-F09DCEF7A68A}"/>
              </a:ext>
            </a:extLst>
          </p:cNvPr>
          <p:cNvSpPr>
            <a:spLocks noGrp="1"/>
          </p:cNvSpPr>
          <p:nvPr>
            <p:ph type="title"/>
          </p:nvPr>
        </p:nvSpPr>
        <p:spPr>
          <a:xfrm>
            <a:off x="804671" y="640263"/>
            <a:ext cx="3284331" cy="5254510"/>
          </a:xfrm>
        </p:spPr>
        <p:txBody>
          <a:bodyPr>
            <a:normAutofit/>
          </a:bodyPr>
          <a:lstStyle/>
          <a:p>
            <a:r>
              <a:rPr lang="en-US" sz="3100" b="0" i="0">
                <a:effectLst/>
                <a:latin typeface="Publico"/>
              </a:rPr>
              <a:t>Section 2: Business/Industry Overview</a:t>
            </a:r>
            <a:br>
              <a:rPr lang="en-US" sz="3100" b="0" i="0">
                <a:effectLst/>
                <a:latin typeface="Publico"/>
              </a:rPr>
            </a:br>
            <a:endParaRPr lang="en-US" sz="3100"/>
          </a:p>
        </p:txBody>
      </p:sp>
      <p:sp>
        <p:nvSpPr>
          <p:cNvPr id="3" name="Content Placeholder 2">
            <a:extLst>
              <a:ext uri="{FF2B5EF4-FFF2-40B4-BE49-F238E27FC236}">
                <a16:creationId xmlns:a16="http://schemas.microsoft.com/office/drawing/2014/main" id="{7537D037-A9EE-40B8-950B-379050F33907}"/>
              </a:ext>
            </a:extLst>
          </p:cNvPr>
          <p:cNvSpPr>
            <a:spLocks noGrp="1"/>
          </p:cNvSpPr>
          <p:nvPr>
            <p:ph idx="1"/>
          </p:nvPr>
        </p:nvSpPr>
        <p:spPr>
          <a:xfrm>
            <a:off x="5358384" y="640263"/>
            <a:ext cx="6028944" cy="5254510"/>
          </a:xfrm>
        </p:spPr>
        <p:txBody>
          <a:bodyPr anchor="ctr">
            <a:normAutofit/>
          </a:bodyPr>
          <a:lstStyle/>
          <a:p>
            <a:pPr>
              <a:buFont typeface="Arial" panose="020B0604020202020204" pitchFamily="34" charset="0"/>
              <a:buChar char="•"/>
            </a:pPr>
            <a:r>
              <a:rPr lang="en-US" sz="2200" b="0" i="0">
                <a:solidFill>
                  <a:schemeClr val="bg1"/>
                </a:solidFill>
                <a:effectLst/>
                <a:latin typeface="Rubik"/>
              </a:rPr>
              <a:t>Describe the overall nature of the industry, including sales and other statistics. Include trends and demographics, and economic, cultural, and governmental influences.</a:t>
            </a:r>
          </a:p>
          <a:p>
            <a:pPr>
              <a:buFont typeface="Arial" panose="020B0604020202020204" pitchFamily="34" charset="0"/>
              <a:buChar char="•"/>
            </a:pPr>
            <a:r>
              <a:rPr lang="en-US" sz="2200" b="0" i="0">
                <a:solidFill>
                  <a:schemeClr val="bg1"/>
                </a:solidFill>
                <a:effectLst/>
                <a:latin typeface="Rubik"/>
              </a:rPr>
              <a:t>Describe your business and how it fits into the industry.</a:t>
            </a:r>
          </a:p>
          <a:p>
            <a:pPr>
              <a:buFont typeface="Arial" panose="020B0604020202020204" pitchFamily="34" charset="0"/>
              <a:buChar char="•"/>
            </a:pPr>
            <a:r>
              <a:rPr lang="en-US" sz="2200" b="0" i="0">
                <a:solidFill>
                  <a:schemeClr val="bg1"/>
                </a:solidFill>
                <a:effectLst/>
                <a:latin typeface="Rubik"/>
              </a:rPr>
              <a:t>Describe the existing competition.</a:t>
            </a:r>
          </a:p>
          <a:p>
            <a:pPr>
              <a:buFont typeface="Arial" panose="020B0604020202020204" pitchFamily="34" charset="0"/>
              <a:buChar char="•"/>
            </a:pPr>
            <a:r>
              <a:rPr lang="en-US" sz="2200" b="0" i="0">
                <a:solidFill>
                  <a:schemeClr val="bg1"/>
                </a:solidFill>
                <a:effectLst/>
                <a:latin typeface="Rubik"/>
              </a:rPr>
              <a:t>Describe what </a:t>
            </a:r>
            <a:r>
              <a:rPr lang="en-US" sz="2200" b="0" i="0" u="none" strike="noStrike">
                <a:solidFill>
                  <a:schemeClr val="bg1"/>
                </a:solidFill>
                <a:effectLst/>
                <a:latin typeface="Rubik"/>
                <a:hlinkClick r:id="rId2"/>
              </a:rPr>
              <a:t>area(s) of the market you will target</a:t>
            </a:r>
            <a:r>
              <a:rPr lang="en-US" sz="2200" b="0" i="0">
                <a:solidFill>
                  <a:schemeClr val="bg1"/>
                </a:solidFill>
                <a:effectLst/>
                <a:latin typeface="Rubik"/>
              </a:rPr>
              <a:t> and what unique, improved or lower cost services you will offer.</a:t>
            </a:r>
          </a:p>
          <a:p>
            <a:endParaRPr lang="en-US" sz="2200">
              <a:solidFill>
                <a:schemeClr val="bg1"/>
              </a:solidFill>
            </a:endParaRPr>
          </a:p>
        </p:txBody>
      </p:sp>
    </p:spTree>
    <p:extLst>
      <p:ext uri="{BB962C8B-B14F-4D97-AF65-F5344CB8AC3E}">
        <p14:creationId xmlns:p14="http://schemas.microsoft.com/office/powerpoint/2010/main" val="321367525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910926-D1E5-466B-9C5A-4E4D9C866426}"/>
              </a:ext>
            </a:extLst>
          </p:cNvPr>
          <p:cNvSpPr>
            <a:spLocks noGrp="1"/>
          </p:cNvSpPr>
          <p:nvPr>
            <p:ph type="title"/>
          </p:nvPr>
        </p:nvSpPr>
        <p:spPr>
          <a:xfrm>
            <a:off x="804671" y="640263"/>
            <a:ext cx="3284331" cy="5254510"/>
          </a:xfrm>
        </p:spPr>
        <p:txBody>
          <a:bodyPr>
            <a:normAutofit/>
          </a:bodyPr>
          <a:lstStyle/>
          <a:p>
            <a:r>
              <a:rPr lang="en-US" sz="3400" b="0" i="0">
                <a:effectLst/>
                <a:latin typeface="Publico"/>
              </a:rPr>
              <a:t>Section 3: Market Analysis and Competition</a:t>
            </a:r>
            <a:br>
              <a:rPr lang="en-US" sz="3400" b="0" i="0">
                <a:effectLst/>
                <a:latin typeface="Publico"/>
              </a:rPr>
            </a:br>
            <a:endParaRPr lang="en-US" sz="3400"/>
          </a:p>
        </p:txBody>
      </p:sp>
      <p:sp>
        <p:nvSpPr>
          <p:cNvPr id="3" name="Content Placeholder 2">
            <a:extLst>
              <a:ext uri="{FF2B5EF4-FFF2-40B4-BE49-F238E27FC236}">
                <a16:creationId xmlns:a16="http://schemas.microsoft.com/office/drawing/2014/main" id="{DA62EEA0-54B7-4C64-9517-784C687A80D4}"/>
              </a:ext>
            </a:extLst>
          </p:cNvPr>
          <p:cNvSpPr>
            <a:spLocks noGrp="1"/>
          </p:cNvSpPr>
          <p:nvPr>
            <p:ph idx="1"/>
          </p:nvPr>
        </p:nvSpPr>
        <p:spPr>
          <a:xfrm>
            <a:off x="5358384" y="640263"/>
            <a:ext cx="6028944" cy="5254510"/>
          </a:xfrm>
        </p:spPr>
        <p:txBody>
          <a:bodyPr anchor="ctr">
            <a:normAutofit/>
          </a:bodyPr>
          <a:lstStyle/>
          <a:p>
            <a:r>
              <a:rPr lang="en-US" sz="1400" b="0" i="0">
                <a:solidFill>
                  <a:schemeClr val="bg1"/>
                </a:solidFill>
                <a:effectLst/>
                <a:latin typeface="Rubik"/>
              </a:rPr>
              <a:t>In this section, you need to demonstrate that you have thoroughly analyzed the target market and that there is enough demand for your product or service to make your business viable. The competitive analysis includes an assessment of your competition and how your business will compete in the sector. You can turn to </a:t>
            </a:r>
            <a:r>
              <a:rPr lang="en-US" sz="1400" b="0" i="0" u="none" strike="noStrike">
                <a:solidFill>
                  <a:schemeClr val="bg1"/>
                </a:solidFill>
                <a:effectLst/>
                <a:latin typeface="Rubik"/>
                <a:hlinkClick r:id="rId2"/>
              </a:rPr>
              <a:t>How to Write the Competitor Analysis Section of the Business Plan</a:t>
            </a:r>
            <a:r>
              <a:rPr lang="en-US" sz="1400" b="0" i="0">
                <a:solidFill>
                  <a:schemeClr val="bg1"/>
                </a:solidFill>
                <a:effectLst/>
                <a:latin typeface="Rubik"/>
              </a:rPr>
              <a:t> for help. The </a:t>
            </a:r>
            <a:r>
              <a:rPr lang="en-US" sz="1400" b="0" i="0" u="none" strike="noStrike">
                <a:solidFill>
                  <a:schemeClr val="bg1"/>
                </a:solidFill>
                <a:effectLst/>
                <a:latin typeface="Rubik"/>
                <a:hlinkClick r:id="rId3"/>
              </a:rPr>
              <a:t>target market</a:t>
            </a:r>
            <a:r>
              <a:rPr lang="en-US" sz="1400" b="0" i="0">
                <a:solidFill>
                  <a:schemeClr val="bg1"/>
                </a:solidFill>
                <a:effectLst/>
                <a:latin typeface="Rubik"/>
              </a:rPr>
              <a:t> description and competitive analysis portions can be two separate sections in the plan or combined as shown:</a:t>
            </a:r>
          </a:p>
          <a:p>
            <a:pPr>
              <a:buFont typeface="Arial" panose="020B0604020202020204" pitchFamily="34" charset="0"/>
              <a:buChar char="•"/>
            </a:pPr>
            <a:r>
              <a:rPr lang="en-US" sz="1400" b="0" i="0">
                <a:solidFill>
                  <a:schemeClr val="bg1"/>
                </a:solidFill>
                <a:effectLst/>
                <a:latin typeface="Rubik"/>
              </a:rPr>
              <a:t>Define the target market(s) for your product or service in your geographic locale.</a:t>
            </a:r>
          </a:p>
          <a:p>
            <a:pPr>
              <a:buFont typeface="Arial" panose="020B0604020202020204" pitchFamily="34" charset="0"/>
              <a:buChar char="•"/>
            </a:pPr>
            <a:r>
              <a:rPr lang="en-US" sz="1400" b="0" i="0">
                <a:solidFill>
                  <a:schemeClr val="bg1"/>
                </a:solidFill>
                <a:effectLst/>
                <a:latin typeface="Rubik"/>
              </a:rPr>
              <a:t>Describe the need for your products or services.</a:t>
            </a:r>
          </a:p>
          <a:p>
            <a:pPr>
              <a:buFont typeface="Arial" panose="020B0604020202020204" pitchFamily="34" charset="0"/>
              <a:buChar char="•"/>
            </a:pPr>
            <a:r>
              <a:rPr lang="en-US" sz="1400" b="0" i="0">
                <a:solidFill>
                  <a:schemeClr val="bg1"/>
                </a:solidFill>
                <a:effectLst/>
                <a:latin typeface="Rubik"/>
              </a:rPr>
              <a:t>Estimate the overall size of the market and the units of your product or service the target market might buy, potential repeat purchase volume, and how the market might be affected by economic or demographic changes.</a:t>
            </a:r>
          </a:p>
          <a:p>
            <a:pPr>
              <a:buFont typeface="Arial" panose="020B0604020202020204" pitchFamily="34" charset="0"/>
              <a:buChar char="•"/>
            </a:pPr>
            <a:r>
              <a:rPr lang="en-US" sz="1400" b="0" i="0">
                <a:solidFill>
                  <a:schemeClr val="bg1"/>
                </a:solidFill>
                <a:effectLst/>
                <a:latin typeface="Rubik"/>
              </a:rPr>
              <a:t>Estimate the volume and value of your sales in comparison with any </a:t>
            </a:r>
            <a:r>
              <a:rPr lang="en-US" sz="1400" b="0" i="0" u="none" strike="noStrike">
                <a:solidFill>
                  <a:schemeClr val="bg1"/>
                </a:solidFill>
                <a:effectLst/>
                <a:latin typeface="Rubik"/>
                <a:hlinkClick r:id="rId4"/>
              </a:rPr>
              <a:t>existing competitors</a:t>
            </a:r>
            <a:r>
              <a:rPr lang="en-US" sz="1400" b="0" i="0">
                <a:solidFill>
                  <a:schemeClr val="bg1"/>
                </a:solidFill>
                <a:effectLst/>
                <a:latin typeface="Rubik"/>
              </a:rPr>
              <a:t>. It helps to summarize the results in table form as in the following example which demonstrates that there is a gap in the high-quality sector of the market that your business intends to target.</a:t>
            </a:r>
          </a:p>
          <a:p>
            <a:pPr>
              <a:buFont typeface="Arial" panose="020B0604020202020204" pitchFamily="34" charset="0"/>
              <a:buChar char="•"/>
            </a:pPr>
            <a:r>
              <a:rPr lang="en-US" sz="1400" b="0" i="0">
                <a:solidFill>
                  <a:schemeClr val="bg1"/>
                </a:solidFill>
                <a:effectLst/>
                <a:latin typeface="Rubik"/>
              </a:rPr>
              <a:t>Describe any helpful barriers to entry that may protect your business from competition, such as access to capital, technology, regulations, employee skill sets, location, etc.  </a:t>
            </a:r>
          </a:p>
          <a:p>
            <a:endParaRPr lang="en-US" sz="1400">
              <a:solidFill>
                <a:schemeClr val="bg1"/>
              </a:solidFill>
            </a:endParaRPr>
          </a:p>
        </p:txBody>
      </p:sp>
    </p:spTree>
    <p:extLst>
      <p:ext uri="{BB962C8B-B14F-4D97-AF65-F5344CB8AC3E}">
        <p14:creationId xmlns:p14="http://schemas.microsoft.com/office/powerpoint/2010/main" val="420142452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2597</Words>
  <Application>Microsoft Office PowerPoint</Application>
  <PresentationFormat>Widescreen</PresentationFormat>
  <Paragraphs>157</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Publico</vt:lpstr>
      <vt:lpstr>Roboto</vt:lpstr>
      <vt:lpstr>Rubik</vt:lpstr>
      <vt:lpstr>Times New Roman</vt:lpstr>
      <vt:lpstr>Office Theme</vt:lpstr>
      <vt:lpstr>1_Office Theme</vt:lpstr>
      <vt:lpstr>PowerPoint Presentation</vt:lpstr>
      <vt:lpstr>Business Plan Template</vt:lpstr>
      <vt:lpstr>What is a business Plan?</vt:lpstr>
      <vt:lpstr>Components to a Business Plan</vt:lpstr>
      <vt:lpstr>Title Page </vt:lpstr>
      <vt:lpstr>Table of Contents </vt:lpstr>
      <vt:lpstr>Section 1: Executive Summary </vt:lpstr>
      <vt:lpstr>Section 2: Business/Industry Overview </vt:lpstr>
      <vt:lpstr>Section 3: Market Analysis and Competition </vt:lpstr>
      <vt:lpstr>Section 3: Market Analysis and Competition - continued</vt:lpstr>
      <vt:lpstr>Section 4: Sales and Marketing Plan </vt:lpstr>
      <vt:lpstr>Section 4: Sales and Marketing Plan - continued </vt:lpstr>
      <vt:lpstr>Section 5: Ownership and Management Plan </vt:lpstr>
      <vt:lpstr>Section 5: Ownership and Management Plan - continued</vt:lpstr>
      <vt:lpstr>Section 6: Operating Plan </vt:lpstr>
      <vt:lpstr>Section 6: Operating Plan - continued</vt:lpstr>
      <vt:lpstr>Section 7: Financial Plan </vt:lpstr>
      <vt:lpstr>Section 7: Financial Plan - Continued</vt:lpstr>
      <vt:lpstr>Section 8: Appendices and Exhibits </vt:lpstr>
      <vt:lpstr>No Universal Business Plan</vt:lpstr>
      <vt:lpstr>My Business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 brooks</dc:creator>
  <cp:lastModifiedBy>darrel brooks</cp:lastModifiedBy>
  <cp:revision>1</cp:revision>
  <dcterms:created xsi:type="dcterms:W3CDTF">2020-12-19T12:20:07Z</dcterms:created>
  <dcterms:modified xsi:type="dcterms:W3CDTF">2020-12-19T12:20:23Z</dcterms:modified>
</cp:coreProperties>
</file>