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18A_EA43EF80.xml" ContentType="application/vnd.ms-powerpoint.comments+xml"/>
  <Override PartName="/ppt/notesSlides/notesSlide12.xml" ContentType="application/vnd.openxmlformats-officedocument.presentationml.notesSlide+xml"/>
  <Override PartName="/ppt/comments/modernComment_1A5_CFE2B3CC.xml" ContentType="application/vnd.ms-powerpoint.comments+xml"/>
  <Override PartName="/ppt/notesSlides/notesSlide13.xml" ContentType="application/vnd.openxmlformats-officedocument.presentationml.notesSlide+xml"/>
  <Override PartName="/ppt/comments/modernComment_17F_44557054.xml" ContentType="application/vnd.ms-powerpoint.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15D_27A08696.xml" ContentType="application/vnd.ms-powerpoint.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modernComment_1A6_9210EFE2.xml" ContentType="application/vnd.ms-powerpoint.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4"/>
    <p:sldMasterId id="2147483682" r:id="rId5"/>
    <p:sldMasterId id="2147483761" r:id="rId6"/>
    <p:sldMasterId id="2147483676" r:id="rId7"/>
    <p:sldMasterId id="2147483679" r:id="rId8"/>
    <p:sldMasterId id="2147483751" r:id="rId9"/>
  </p:sldMasterIdLst>
  <p:notesMasterIdLst>
    <p:notesMasterId r:id="rId59"/>
  </p:notesMasterIdLst>
  <p:sldIdLst>
    <p:sldId id="2145707524" r:id="rId10"/>
    <p:sldId id="406" r:id="rId11"/>
    <p:sldId id="2145707520" r:id="rId12"/>
    <p:sldId id="2145707470" r:id="rId13"/>
    <p:sldId id="324" r:id="rId14"/>
    <p:sldId id="258" r:id="rId15"/>
    <p:sldId id="288" r:id="rId16"/>
    <p:sldId id="420" r:id="rId17"/>
    <p:sldId id="412" r:id="rId18"/>
    <p:sldId id="413" r:id="rId19"/>
    <p:sldId id="405" r:id="rId20"/>
    <p:sldId id="414" r:id="rId21"/>
    <p:sldId id="323" r:id="rId22"/>
    <p:sldId id="327" r:id="rId23"/>
    <p:sldId id="361" r:id="rId24"/>
    <p:sldId id="379" r:id="rId25"/>
    <p:sldId id="380" r:id="rId26"/>
    <p:sldId id="393" r:id="rId27"/>
    <p:sldId id="394" r:id="rId28"/>
    <p:sldId id="421" r:id="rId29"/>
    <p:sldId id="396" r:id="rId30"/>
    <p:sldId id="331" r:id="rId31"/>
    <p:sldId id="383" r:id="rId32"/>
    <p:sldId id="333" r:id="rId33"/>
    <p:sldId id="384" r:id="rId34"/>
    <p:sldId id="349" r:id="rId35"/>
    <p:sldId id="348" r:id="rId36"/>
    <p:sldId id="397" r:id="rId37"/>
    <p:sldId id="398" r:id="rId38"/>
    <p:sldId id="416" r:id="rId39"/>
    <p:sldId id="334" r:id="rId40"/>
    <p:sldId id="409" r:id="rId41"/>
    <p:sldId id="363" r:id="rId42"/>
    <p:sldId id="422" r:id="rId43"/>
    <p:sldId id="389" r:id="rId44"/>
    <p:sldId id="408" r:id="rId45"/>
    <p:sldId id="423" r:id="rId46"/>
    <p:sldId id="402" r:id="rId47"/>
    <p:sldId id="344" r:id="rId48"/>
    <p:sldId id="381" r:id="rId49"/>
    <p:sldId id="351" r:id="rId50"/>
    <p:sldId id="353" r:id="rId51"/>
    <p:sldId id="345" r:id="rId52"/>
    <p:sldId id="347" r:id="rId53"/>
    <p:sldId id="346" r:id="rId54"/>
    <p:sldId id="300" r:id="rId55"/>
    <p:sldId id="364" r:id="rId56"/>
    <p:sldId id="2145707523" r:id="rId57"/>
    <p:sldId id="404" r:id="rId5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655FA17-51FF-041C-9403-E478238E15AE}" name="Katherine Lee" initials="KL" userId="S::leek@knowfully.com::c512d15e-4855-4c56-9cfe-006a570ae8e2" providerId="AD"/>
  <p188:author id="{1E41173D-75A3-455C-2227-A540BA6F0BF1}" name="Nichole Lainhart" initials="NL" userId="S::lainhartn@knowfully.com::2443b616-d30f-4d6a-9076-c6d3becda364" providerId="AD"/>
  <p188:author id="{887A8989-07F6-630A-581D-5F358BB6A681}" name="Jessica Hall" initials="JH" userId="S::hallj@knowfully.com::75eac296-6367-43e9-a0e4-bcb25499f22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1D19"/>
    <a:srgbClr val="F79036"/>
    <a:srgbClr val="58A776"/>
    <a:srgbClr val="DD2526"/>
    <a:srgbClr val="55B186"/>
    <a:srgbClr val="008B8B"/>
    <a:srgbClr val="00505A"/>
    <a:srgbClr val="007D7B"/>
    <a:srgbClr val="66AD76"/>
    <a:srgbClr val="62AB7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DDAAD2-6A19-41EF-BE63-CEAF98D5DE24}" v="5" dt="2023-08-30T13:53:20.0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18"/>
    <p:restoredTop sz="95306" autoAdjust="0"/>
  </p:normalViewPr>
  <p:slideViewPr>
    <p:cSldViewPr snapToGrid="0" snapToObjects="1">
      <p:cViewPr varScale="1">
        <p:scale>
          <a:sx n="122" d="100"/>
          <a:sy n="122" d="100"/>
        </p:scale>
        <p:origin x="376" y="80"/>
      </p:cViewPr>
      <p:guideLst>
        <p:guide orient="horz" pos="1620"/>
        <p:guide pos="2880"/>
      </p:guideLst>
    </p:cSldViewPr>
  </p:slid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microsoft.com/office/2016/11/relationships/changesInfo" Target="changesInfos/changesInfo1.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notesMaster" Target="notesMasters/notesMaster1.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Hall" userId="75eac296-6367-43e9-a0e4-bcb25499f221" providerId="ADAL" clId="{11DDAAD2-6A19-41EF-BE63-CEAF98D5DE24}"/>
    <pc:docChg chg="undo custSel addSld delSld modSld">
      <pc:chgData name="Jessica Hall" userId="75eac296-6367-43e9-a0e4-bcb25499f221" providerId="ADAL" clId="{11DDAAD2-6A19-41EF-BE63-CEAF98D5DE24}" dt="2023-08-30T13:53:21.703" v="8" actId="47"/>
      <pc:docMkLst>
        <pc:docMk/>
      </pc:docMkLst>
      <pc:sldChg chg="del">
        <pc:chgData name="Jessica Hall" userId="75eac296-6367-43e9-a0e4-bcb25499f221" providerId="ADAL" clId="{11DDAAD2-6A19-41EF-BE63-CEAF98D5DE24}" dt="2023-08-30T13:49:55.304" v="2" actId="2696"/>
        <pc:sldMkLst>
          <pc:docMk/>
          <pc:sldMk cId="1082789596" sldId="312"/>
        </pc:sldMkLst>
      </pc:sldChg>
      <pc:sldChg chg="delSp del mod">
        <pc:chgData name="Jessica Hall" userId="75eac296-6367-43e9-a0e4-bcb25499f221" providerId="ADAL" clId="{11DDAAD2-6A19-41EF-BE63-CEAF98D5DE24}" dt="2023-08-30T13:53:21.703" v="8" actId="47"/>
        <pc:sldMkLst>
          <pc:docMk/>
          <pc:sldMk cId="1973734545" sldId="403"/>
        </pc:sldMkLst>
        <pc:spChg chg="del">
          <ac:chgData name="Jessica Hall" userId="75eac296-6367-43e9-a0e4-bcb25499f221" providerId="ADAL" clId="{11DDAAD2-6A19-41EF-BE63-CEAF98D5DE24}" dt="2023-08-30T13:48:38.353" v="0" actId="478"/>
          <ac:spMkLst>
            <pc:docMk/>
            <pc:sldMk cId="1973734545" sldId="403"/>
            <ac:spMk id="6" creationId="{CA85EE8A-6342-59E6-CFA5-A6FE600AE47B}"/>
          </ac:spMkLst>
        </pc:spChg>
      </pc:sldChg>
      <pc:sldChg chg="addSp delSp mod">
        <pc:chgData name="Jessica Hall" userId="75eac296-6367-43e9-a0e4-bcb25499f221" providerId="ADAL" clId="{11DDAAD2-6A19-41EF-BE63-CEAF98D5DE24}" dt="2023-08-30T13:52:42.576" v="5" actId="478"/>
        <pc:sldMkLst>
          <pc:docMk/>
          <pc:sldMk cId="2946235979" sldId="404"/>
        </pc:sldMkLst>
        <pc:spChg chg="add del">
          <ac:chgData name="Jessica Hall" userId="75eac296-6367-43e9-a0e4-bcb25499f221" providerId="ADAL" clId="{11DDAAD2-6A19-41EF-BE63-CEAF98D5DE24}" dt="2023-08-30T13:52:42.576" v="5" actId="478"/>
          <ac:spMkLst>
            <pc:docMk/>
            <pc:sldMk cId="2946235979" sldId="404"/>
            <ac:spMk id="6" creationId="{CA85EE8A-6342-59E6-CFA5-A6FE600AE47B}"/>
          </ac:spMkLst>
        </pc:spChg>
      </pc:sldChg>
      <pc:sldChg chg="del">
        <pc:chgData name="Jessica Hall" userId="75eac296-6367-43e9-a0e4-bcb25499f221" providerId="ADAL" clId="{11DDAAD2-6A19-41EF-BE63-CEAF98D5DE24}" dt="2023-08-30T13:49:48.642" v="1" actId="2696"/>
        <pc:sldMkLst>
          <pc:docMk/>
          <pc:sldMk cId="3468326092" sldId="2145707521"/>
        </pc:sldMkLst>
      </pc:sldChg>
      <pc:sldChg chg="del">
        <pc:chgData name="Jessica Hall" userId="75eac296-6367-43e9-a0e4-bcb25499f221" providerId="ADAL" clId="{11DDAAD2-6A19-41EF-BE63-CEAF98D5DE24}" dt="2023-08-30T13:52:33.785" v="3" actId="47"/>
        <pc:sldMkLst>
          <pc:docMk/>
          <pc:sldMk cId="2768675206" sldId="2145707522"/>
        </pc:sldMkLst>
      </pc:sldChg>
      <pc:sldChg chg="add del">
        <pc:chgData name="Jessica Hall" userId="75eac296-6367-43e9-a0e4-bcb25499f221" providerId="ADAL" clId="{11DDAAD2-6A19-41EF-BE63-CEAF98D5DE24}" dt="2023-08-30T13:52:57.712" v="7"/>
        <pc:sldMkLst>
          <pc:docMk/>
          <pc:sldMk cId="2447079757" sldId="2145707524"/>
        </pc:sldMkLst>
      </pc:sldChg>
    </pc:docChg>
  </pc:docChgLst>
</pc:chgInfo>
</file>

<file path=ppt/comments/modernComment_15D_27A08696.xml><?xml version="1.0" encoding="utf-8"?>
<p188:cmLst xmlns:a="http://schemas.openxmlformats.org/drawingml/2006/main" xmlns:r="http://schemas.openxmlformats.org/officeDocument/2006/relationships" xmlns:p188="http://schemas.microsoft.com/office/powerpoint/2018/8/main">
  <p188:cm id="{8BD46BB0-C575-49F3-9FC0-13EE99E3866D}" authorId="{1E41173D-75A3-455C-2227-A540BA6F0BF1}" status="resolved" created="2022-12-06T16:07:37.800" complete="100000">
    <ac:txMkLst xmlns:ac="http://schemas.microsoft.com/office/drawing/2013/main/command">
      <pc:docMk xmlns:pc="http://schemas.microsoft.com/office/powerpoint/2013/main/command"/>
      <pc:sldMk xmlns:pc="http://schemas.microsoft.com/office/powerpoint/2013/main/command" cId="664831638" sldId="349"/>
      <ac:spMk id="5" creationId="{44C3449E-DEA0-28A6-6C27-FC03E268960F}"/>
      <ac:txMk cp="32" len="43">
        <ac:context len="131" hash="43848379"/>
      </ac:txMk>
    </ac:txMkLst>
    <p188:pos x="8845755" y="225868"/>
    <p188:txBody>
      <a:bodyPr/>
      <a:lstStyle/>
      <a:p>
        <a:r>
          <a:rPr lang="en-US"/>
          <a:t>Cannot access for free. 
https://pubmed.ncbi.nlm.nih.gov/36449117/</a:t>
        </a:r>
      </a:p>
    </p188:txBody>
  </p188:cm>
  <p188:cm id="{DF2A7356-23F7-4E73-9168-AF95ECA001EA}" authorId="{1E41173D-75A3-455C-2227-A540BA6F0BF1}" status="resolved" created="2022-12-12T18:50:54.339" complete="100000">
    <ac:txMkLst xmlns:ac="http://schemas.microsoft.com/office/drawing/2013/main/command">
      <pc:docMk xmlns:pc="http://schemas.microsoft.com/office/powerpoint/2013/main/command"/>
      <pc:sldMk xmlns:pc="http://schemas.microsoft.com/office/powerpoint/2013/main/command" cId="664831638" sldId="349"/>
      <ac:spMk id="6" creationId="{A023C0B9-E563-5222-3FAC-D75BD72A4431}"/>
      <ac:txMk cp="126" len="8">
        <ac:context len="297" hash="3834035307"/>
      </ac:txMk>
    </ac:txMkLst>
    <p188:pos x="1552129" y="1738063"/>
    <p188:txBody>
      <a:bodyPr/>
      <a:lstStyle/>
      <a:p>
        <a:r>
          <a:rPr lang="en-US"/>
          <a:t>Italicize?</a:t>
        </a:r>
      </a:p>
    </p188:txBody>
  </p188:cm>
</p188:cmLst>
</file>

<file path=ppt/comments/modernComment_17F_44557054.xml><?xml version="1.0" encoding="utf-8"?>
<p188:cmLst xmlns:a="http://schemas.openxmlformats.org/drawingml/2006/main" xmlns:r="http://schemas.openxmlformats.org/officeDocument/2006/relationships" xmlns:p188="http://schemas.microsoft.com/office/powerpoint/2018/8/main">
  <p188:cm id="{998653AC-7BF7-474E-A333-B859FD2E72F8}" authorId="{1E41173D-75A3-455C-2227-A540BA6F0BF1}" status="resolved" created="2022-12-12T16:07:23.512" complete="100000">
    <ac:txMkLst xmlns:ac="http://schemas.microsoft.com/office/drawing/2013/main/command">
      <pc:docMk xmlns:pc="http://schemas.microsoft.com/office/powerpoint/2013/main/command"/>
      <pc:sldMk xmlns:pc="http://schemas.microsoft.com/office/powerpoint/2013/main/command" cId="1146450004" sldId="383"/>
      <ac:graphicFrameMk id="6" creationId="{696AB0F9-7797-FC13-9B8B-1A88B0B29EB1}"/>
      <ac:tblMk/>
      <ac:tcMk rowId="1086953740" colId="816670507"/>
      <ac:txMk cp="0" len="3">
        <ac:context len="4" hash="2027104"/>
      </ac:txMk>
    </ac:txMkLst>
    <p188:pos x="410427" y="1260284"/>
    <p188:replyLst>
      <p188:reply id="{93C1622C-6712-AD41-9D95-DFE0DC4AD18F}" authorId="{8655FA17-51FF-041C-9403-E478238E15AE}" created="2022-12-13T18:48:08.626">
        <p188:txBody>
          <a:bodyPr/>
          <a:lstStyle/>
          <a:p>
            <a:r>
              <a:rPr lang="en-US"/>
              <a:t>Added footnote </a:t>
            </a:r>
          </a:p>
        </p188:txBody>
      </p188:reply>
    </p188:replyLst>
    <p188:txBody>
      <a:bodyPr/>
      <a:lstStyle/>
      <a:p>
        <a:r>
          <a:rPr lang="en-US"/>
          <a:t>Spell out? Mercaptopurine</a:t>
        </a:r>
      </a:p>
    </p188:txBody>
  </p188:cm>
  <p188:cm id="{112CB202-CC21-4BAE-840C-48BE2A49A8C0}" authorId="{1E41173D-75A3-455C-2227-A540BA6F0BF1}" status="resolved" created="2022-12-12T16:07:52.465" complete="100000">
    <ac:txMkLst xmlns:ac="http://schemas.microsoft.com/office/drawing/2013/main/command">
      <pc:docMk xmlns:pc="http://schemas.microsoft.com/office/powerpoint/2013/main/command"/>
      <pc:sldMk xmlns:pc="http://schemas.microsoft.com/office/powerpoint/2013/main/command" cId="1146450004" sldId="383"/>
      <ac:graphicFrameMk id="6" creationId="{696AB0F9-7797-FC13-9B8B-1A88B0B29EB1}"/>
      <ac:tblMk/>
      <ac:tcMk rowId="480548554" colId="816670507"/>
      <ac:txMk cp="3" len="3">
        <ac:context len="8" hash="4045906115"/>
      </ac:txMk>
    </ac:txMkLst>
    <p188:pos x="516225" y="2008429"/>
    <p188:replyLst>
      <p188:reply id="{A77A566D-5245-EB4E-9994-81CBA7FB525E}" authorId="{8655FA17-51FF-041C-9403-E478238E15AE}" created="2022-12-13T18:48:19.925">
        <p188:txBody>
          <a:bodyPr/>
          <a:lstStyle/>
          <a:p>
            <a:r>
              <a:rPr lang="en-US"/>
              <a:t>Added footnote </a:t>
            </a:r>
          </a:p>
        </p188:txBody>
      </p188:reply>
    </p188:replyLst>
    <p188:txBody>
      <a:bodyPr/>
      <a:lstStyle/>
      <a:p>
        <a:r>
          <a:rPr lang="en-US"/>
          <a:t>Spell out methotrexate?</a:t>
        </a:r>
      </a:p>
    </p188:txBody>
  </p188:cm>
  <p188:cm id="{284E369A-C954-4CC4-B510-C50ED40E8F6F}" authorId="{1E41173D-75A3-455C-2227-A540BA6F0BF1}" status="resolved" created="2022-12-12T18:13:04.383" complete="100000">
    <pc:sldMkLst xmlns:pc="http://schemas.microsoft.com/office/powerpoint/2013/main/command">
      <pc:docMk/>
      <pc:sldMk cId="1146450004" sldId="383"/>
    </pc:sldMkLst>
    <p188:replyLst>
      <p188:reply id="{95858779-A644-1540-8538-D18C95C3336C}" authorId="{8655FA17-51FF-041C-9403-E478238E15AE}" created="2022-12-13T18:46:06.945">
        <p188:txBody>
          <a:bodyPr/>
          <a:lstStyle/>
          <a:p>
            <a:r>
              <a:rPr lang="en-US"/>
              <a:t>It is okay not to here because it’s an example from practice </a:t>
            </a:r>
          </a:p>
        </p188:txBody>
      </p188:reply>
    </p188:replyLst>
    <p188:txBody>
      <a:bodyPr/>
      <a:lstStyle/>
      <a:p>
        <a:r>
          <a:rPr lang="en-US"/>
          <a:t>Add "FDA Prescribing Information" citation?</a:t>
        </a:r>
      </a:p>
    </p188:txBody>
  </p188:cm>
</p188:cmLst>
</file>

<file path=ppt/comments/modernComment_18A_EA43EF80.xml><?xml version="1.0" encoding="utf-8"?>
<p188:cmLst xmlns:a="http://schemas.openxmlformats.org/drawingml/2006/main" xmlns:r="http://schemas.openxmlformats.org/officeDocument/2006/relationships" xmlns:p188="http://schemas.microsoft.com/office/powerpoint/2018/8/main">
  <p188:cm id="{CA3B05D3-C212-420B-A54E-FA9091CC75B4}" authorId="{1E41173D-75A3-455C-2227-A540BA6F0BF1}" status="resolved" created="2022-12-09T18:18:31.676" complete="100000">
    <ac:txMkLst xmlns:ac="http://schemas.microsoft.com/office/drawing/2013/main/command">
      <pc:docMk xmlns:pc="http://schemas.microsoft.com/office/powerpoint/2013/main/command"/>
      <pc:sldMk xmlns:pc="http://schemas.microsoft.com/office/powerpoint/2013/main/command" cId="3930320768" sldId="394"/>
      <ac:spMk id="5" creationId="{6B02765C-A54F-0B18-0E6C-0C4165E2D809}"/>
      <ac:txMk cp="370" len="2">
        <ac:context len="528" hash="604105861"/>
      </ac:txMk>
    </ac:txMkLst>
    <p188:pos x="2907021" y="2220579"/>
    <p188:replyLst>
      <p188:reply id="{993AB3E1-21B5-5148-8125-C9A38C5A6AE7}" authorId="{8655FA17-51FF-041C-9403-E478238E15AE}" created="2022-12-12T00:47:32.626">
        <p188:txBody>
          <a:bodyPr/>
          <a:lstStyle/>
          <a:p>
            <a:r>
              <a:rPr lang="en-US"/>
              <a:t>Just mg </a:t>
            </a:r>
          </a:p>
        </p188:txBody>
      </p188:reply>
    </p188:replyLst>
    <p188:txBody>
      <a:bodyPr/>
      <a:lstStyle/>
      <a:p>
        <a:r>
          <a:rPr lang="en-US"/>
          <a:t>Mg/mL?</a:t>
        </a:r>
      </a:p>
    </p188:txBody>
  </p188:cm>
  <p188:cm id="{C8417067-8973-406A-A654-C758C02F402F}" authorId="{1E41173D-75A3-455C-2227-A540BA6F0BF1}" status="resolved" created="2022-12-09T18:18:54.393" complete="100000">
    <ac:txMkLst xmlns:ac="http://schemas.microsoft.com/office/drawing/2013/main/command">
      <pc:docMk xmlns:pc="http://schemas.microsoft.com/office/powerpoint/2013/main/command"/>
      <pc:sldMk xmlns:pc="http://schemas.microsoft.com/office/powerpoint/2013/main/command" cId="3930320768" sldId="394"/>
      <ac:spMk id="5" creationId="{6B02765C-A54F-0B18-0E6C-0C4165E2D809}"/>
      <ac:txMk cp="386" len="2">
        <ac:context len="528" hash="604105861"/>
      </ac:txMk>
    </ac:txMkLst>
    <p188:pos x="3103504" y="2220579"/>
    <p188:replyLst>
      <p188:reply id="{CAED66A0-0ECF-3B42-8353-F1929AF4A21C}" authorId="{8655FA17-51FF-041C-9403-E478238E15AE}" created="2022-12-12T00:46:04.947">
        <p188:txBody>
          <a:bodyPr/>
          <a:lstStyle/>
          <a:p>
            <a:r>
              <a:rPr lang="en-US"/>
              <a:t>Yes</a:t>
            </a:r>
          </a:p>
        </p188:txBody>
      </p188:reply>
    </p188:replyLst>
    <p188:txBody>
      <a:bodyPr/>
      <a:lstStyle/>
      <a:p>
        <a:r>
          <a:rPr lang="en-US"/>
          <a:t>Intrathecal?</a:t>
        </a:r>
      </a:p>
    </p188:txBody>
  </p188:cm>
  <p188:cm id="{3182D5D0-9EB9-4CF2-9CBD-8EB53D688301}" authorId="{1E41173D-75A3-455C-2227-A540BA6F0BF1}" status="resolved" created="2022-12-09T18:19:39.204" complete="100000">
    <ac:txMkLst xmlns:ac="http://schemas.microsoft.com/office/drawing/2013/main/command">
      <pc:docMk xmlns:pc="http://schemas.microsoft.com/office/powerpoint/2013/main/command"/>
      <pc:sldMk xmlns:pc="http://schemas.microsoft.com/office/powerpoint/2013/main/command" cId="3930320768" sldId="394"/>
      <ac:spMk id="5" creationId="{6B02765C-A54F-0B18-0E6C-0C4165E2D809}"/>
      <ac:txMk cp="330" len="19">
        <ac:context len="528" hash="604105861"/>
      </ac:txMk>
    </ac:txMkLst>
    <p188:pos x="783497" y="2220579"/>
    <p188:replyLst>
      <p188:reply id="{38D7CE89-4FFD-6F46-AB54-3FDA877F5597}" authorId="{8655FA17-51FF-041C-9403-E478238E15AE}" created="2022-12-12T00:45:59.829">
        <p188:txBody>
          <a:bodyPr/>
          <a:lstStyle/>
          <a:p>
            <a:r>
              <a:rPr lang="en-US"/>
              <a:t>Lumbar Puncture</a:t>
            </a:r>
          </a:p>
        </p188:txBody>
      </p188:reply>
    </p188:replyLst>
    <p188:txBody>
      <a:bodyPr/>
      <a:lstStyle/>
      <a:p>
        <a:r>
          <a:rPr lang="en-US"/>
          <a:t>Liposomal?</a:t>
        </a:r>
      </a:p>
    </p188:txBody>
  </p188:cm>
</p188:cmLst>
</file>

<file path=ppt/comments/modernComment_1A5_CFE2B3CC.xml><?xml version="1.0" encoding="utf-8"?>
<p188:cmLst xmlns:a="http://schemas.openxmlformats.org/drawingml/2006/main" xmlns:r="http://schemas.openxmlformats.org/officeDocument/2006/relationships" xmlns:p188="http://schemas.microsoft.com/office/powerpoint/2018/8/main">
  <p188:cm id="{9985B476-4CD2-6E46-A8EB-5BF091D9F51E}" authorId="{8655FA17-51FF-041C-9403-E478238E15AE}" created="2022-12-13T18:43:31.614">
    <pc:sldMkLst xmlns:pc="http://schemas.microsoft.com/office/powerpoint/2013/main/command">
      <pc:docMk/>
      <pc:sldMk cId="3487740876" sldId="421"/>
    </pc:sldMkLst>
    <p188:txBody>
      <a:bodyPr/>
      <a:lstStyle/>
      <a:p>
        <a:r>
          <a:rPr lang="en-US"/>
          <a:t>Post -test 1</a:t>
        </a:r>
      </a:p>
    </p188:txBody>
  </p188:cm>
</p188:cmLst>
</file>

<file path=ppt/comments/modernComment_1A6_9210EFE2.xml><?xml version="1.0" encoding="utf-8"?>
<p188:cmLst xmlns:a="http://schemas.openxmlformats.org/drawingml/2006/main" xmlns:r="http://schemas.openxmlformats.org/officeDocument/2006/relationships" xmlns:p188="http://schemas.microsoft.com/office/powerpoint/2018/8/main">
  <p188:cm id="{6FF06F7C-0F5E-7142-8CF9-65999CBE0205}" authorId="{8655FA17-51FF-041C-9403-E478238E15AE}" created="2022-12-13T19:00:59.125">
    <ac:deMkLst xmlns:ac="http://schemas.microsoft.com/office/drawing/2013/main/command">
      <pc:docMk xmlns:pc="http://schemas.microsoft.com/office/powerpoint/2013/main/command"/>
      <pc:sldMk xmlns:pc="http://schemas.microsoft.com/office/powerpoint/2013/main/command" cId="2450583522" sldId="422"/>
      <ac:spMk id="2" creationId="{92171734-C386-E926-5236-D1D5485E32F5}"/>
    </ac:deMkLst>
    <p188:txBody>
      <a:bodyPr/>
      <a:lstStyle/>
      <a:p>
        <a:r>
          <a:rPr lang="en-US"/>
          <a:t>Post-test #3</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5A8C18-BB64-E843-876C-F68BF3DE84DF}" type="datetimeFigureOut">
              <a:rPr lang="en-US" smtClean="0"/>
              <a:t>8/30/2023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1D3658-505D-8147-AF5E-3032D04F79F0}" type="slidenum">
              <a:rPr lang="en-US" smtClean="0"/>
              <a:t>‹#›</a:t>
            </a:fld>
            <a:endParaRPr lang="en-US"/>
          </a:p>
        </p:txBody>
      </p:sp>
    </p:spTree>
    <p:extLst>
      <p:ext uri="{BB962C8B-B14F-4D97-AF65-F5344CB8AC3E}">
        <p14:creationId xmlns:p14="http://schemas.microsoft.com/office/powerpoint/2010/main" val="2066195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doi.org/10.1182/blood.2019002477"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1D3658-505D-8147-AF5E-3032D04F79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1130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1D3658-505D-8147-AF5E-3032D04F79F0}" type="slidenum">
              <a:rPr lang="en-US" smtClean="0"/>
              <a:t>17</a:t>
            </a:fld>
            <a:endParaRPr lang="en-US"/>
          </a:p>
        </p:txBody>
      </p:sp>
    </p:spTree>
    <p:extLst>
      <p:ext uri="{BB962C8B-B14F-4D97-AF65-F5344CB8AC3E}">
        <p14:creationId xmlns:p14="http://schemas.microsoft.com/office/powerpoint/2010/main" val="3773706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1D3658-505D-8147-AF5E-3032D04F79F0}" type="slidenum">
              <a:rPr lang="en-US" smtClean="0"/>
              <a:t>19</a:t>
            </a:fld>
            <a:endParaRPr lang="en-US"/>
          </a:p>
        </p:txBody>
      </p:sp>
    </p:spTree>
    <p:extLst>
      <p:ext uri="{BB962C8B-B14F-4D97-AF65-F5344CB8AC3E}">
        <p14:creationId xmlns:p14="http://schemas.microsoft.com/office/powerpoint/2010/main" val="316039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Pre-test Question</a:t>
            </a:r>
          </a:p>
          <a:p>
            <a:r>
              <a:rPr lang="en-US" dirty="0"/>
              <a:t>Correct Answer: A</a:t>
            </a:r>
          </a:p>
        </p:txBody>
      </p:sp>
      <p:sp>
        <p:nvSpPr>
          <p:cNvPr id="4" name="Slide Number Placeholder 3"/>
          <p:cNvSpPr>
            <a:spLocks noGrp="1"/>
          </p:cNvSpPr>
          <p:nvPr>
            <p:ph type="sldNum" sz="quarter" idx="5"/>
          </p:nvPr>
        </p:nvSpPr>
        <p:spPr/>
        <p:txBody>
          <a:bodyPr/>
          <a:lstStyle/>
          <a:p>
            <a:fld id="{751D3658-505D-8147-AF5E-3032D04F79F0}" type="slidenum">
              <a:rPr lang="en-US" smtClean="0"/>
              <a:t>20</a:t>
            </a:fld>
            <a:endParaRPr lang="en-US"/>
          </a:p>
        </p:txBody>
      </p:sp>
    </p:spTree>
    <p:extLst>
      <p:ext uri="{BB962C8B-B14F-4D97-AF65-F5344CB8AC3E}">
        <p14:creationId xmlns:p14="http://schemas.microsoft.com/office/powerpoint/2010/main" val="3413414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Juluri</a:t>
            </a:r>
            <a:r>
              <a:rPr lang="en-US" dirty="0"/>
              <a:t>, K. R., Siu, C., &amp; </a:t>
            </a:r>
            <a:r>
              <a:rPr lang="en-US" dirty="0" err="1"/>
              <a:t>Cassaday</a:t>
            </a:r>
            <a:r>
              <a:rPr lang="en-US" dirty="0"/>
              <a:t>, R. D. (2022). Asparaginase in the Treatment of Acute Lymphoblastic Leukemia in Adults: Current Evidence and Place in Therapy. Blood </a:t>
            </a:r>
            <a:r>
              <a:rPr lang="en-US" dirty="0" err="1"/>
              <a:t>Lymphat</a:t>
            </a:r>
            <a:r>
              <a:rPr lang="en-US" dirty="0"/>
              <a:t> Cancer, 12, 55-79. https://doi.org/10.2147/blctt.S342052 </a:t>
            </a:r>
            <a:endParaRPr lang="en-VI" dirty="0"/>
          </a:p>
        </p:txBody>
      </p:sp>
      <p:sp>
        <p:nvSpPr>
          <p:cNvPr id="4" name="Slide Number Placeholder 3"/>
          <p:cNvSpPr>
            <a:spLocks noGrp="1"/>
          </p:cNvSpPr>
          <p:nvPr>
            <p:ph type="sldNum" sz="quarter" idx="5"/>
          </p:nvPr>
        </p:nvSpPr>
        <p:spPr/>
        <p:txBody>
          <a:bodyPr/>
          <a:lstStyle/>
          <a:p>
            <a:fld id="{751D3658-505D-8147-AF5E-3032D04F79F0}" type="slidenum">
              <a:rPr lang="en-US" smtClean="0"/>
              <a:t>22</a:t>
            </a:fld>
            <a:endParaRPr lang="en-US"/>
          </a:p>
        </p:txBody>
      </p:sp>
    </p:spTree>
    <p:extLst>
      <p:ext uri="{BB962C8B-B14F-4D97-AF65-F5344CB8AC3E}">
        <p14:creationId xmlns:p14="http://schemas.microsoft.com/office/powerpoint/2010/main" val="1767780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ASPARLAS™ (</a:t>
            </a:r>
            <a:r>
              <a:rPr lang="en-US" dirty="0" err="1"/>
              <a:t>calaspargase</a:t>
            </a:r>
            <a:r>
              <a:rPr lang="en-US" dirty="0"/>
              <a:t> pegol – </a:t>
            </a:r>
            <a:r>
              <a:rPr lang="en-US" dirty="0" err="1"/>
              <a:t>mknl</a:t>
            </a:r>
            <a:r>
              <a:rPr lang="en-US" dirty="0"/>
              <a:t>) [package insert]. Boston, MA: </a:t>
            </a:r>
            <a:r>
              <a:rPr lang="en-US" dirty="0" err="1"/>
              <a:t>Servier</a:t>
            </a:r>
            <a:r>
              <a:rPr lang="en-US" dirty="0"/>
              <a:t> Pharmaceuticals; 2021. </a:t>
            </a:r>
          </a:p>
          <a:p>
            <a:r>
              <a:rPr lang="en-US" dirty="0"/>
              <a:t>ONCASPAR (pegaspargase) [package insert]. Boston, MA: </a:t>
            </a:r>
            <a:r>
              <a:rPr lang="en-US" dirty="0" err="1"/>
              <a:t>Servier</a:t>
            </a:r>
            <a:r>
              <a:rPr lang="en-US" dirty="0"/>
              <a:t> Pharmaceuticals; 2021.</a:t>
            </a:r>
          </a:p>
          <a:p>
            <a:r>
              <a:rPr lang="en-US" dirty="0"/>
              <a:t>ERWINAZE™ (asparaginase Erwinia </a:t>
            </a:r>
            <a:r>
              <a:rPr lang="en-US" dirty="0" err="1"/>
              <a:t>chrysanthemi</a:t>
            </a:r>
            <a:r>
              <a:rPr lang="en-US" dirty="0"/>
              <a:t>) [package insert]. Palo Alto, CA: Jazz Pharmaceuticals, Inc; 2019. </a:t>
            </a:r>
          </a:p>
          <a:p>
            <a:r>
              <a:rPr lang="en-US" dirty="0"/>
              <a:t>RYLAZE™ (asparaginase erwinia </a:t>
            </a:r>
            <a:r>
              <a:rPr lang="en-US" dirty="0" err="1"/>
              <a:t>chrysanthemi</a:t>
            </a:r>
            <a:r>
              <a:rPr lang="en-US" dirty="0"/>
              <a:t> (recombinant)-</a:t>
            </a:r>
            <a:r>
              <a:rPr lang="en-US" dirty="0" err="1"/>
              <a:t>rywn</a:t>
            </a:r>
            <a:r>
              <a:rPr lang="en-US" dirty="0"/>
              <a:t>) [package insert]. Palo Alto, CA: Jazz Pharmaceuticals; 2021.</a:t>
            </a:r>
          </a:p>
          <a:p>
            <a:r>
              <a:rPr lang="en-US" dirty="0" err="1"/>
              <a:t>Juluri</a:t>
            </a:r>
            <a:r>
              <a:rPr lang="en-US" dirty="0"/>
              <a:t>, K. R., Siu, C., &amp; </a:t>
            </a:r>
            <a:r>
              <a:rPr lang="en-US" dirty="0" err="1"/>
              <a:t>Cassaday</a:t>
            </a:r>
            <a:r>
              <a:rPr lang="en-US" dirty="0"/>
              <a:t>, R. D. (2022). Blood </a:t>
            </a:r>
            <a:r>
              <a:rPr lang="en-US" dirty="0" err="1"/>
              <a:t>Lymphat</a:t>
            </a:r>
            <a:r>
              <a:rPr lang="en-US" dirty="0"/>
              <a:t> Cancer, 12, 55-79</a:t>
            </a:r>
          </a:p>
          <a:p>
            <a:endParaRPr lang="en-US" dirty="0"/>
          </a:p>
          <a:p>
            <a:endParaRPr lang="en-US" dirty="0"/>
          </a:p>
          <a:p>
            <a:endParaRPr lang="en-VI" dirty="0"/>
          </a:p>
        </p:txBody>
      </p:sp>
      <p:sp>
        <p:nvSpPr>
          <p:cNvPr id="4" name="Slide Number Placeholder 3"/>
          <p:cNvSpPr>
            <a:spLocks noGrp="1"/>
          </p:cNvSpPr>
          <p:nvPr>
            <p:ph type="sldNum" sz="quarter" idx="5"/>
          </p:nvPr>
        </p:nvSpPr>
        <p:spPr/>
        <p:txBody>
          <a:bodyPr/>
          <a:lstStyle/>
          <a:p>
            <a:fld id="{751D3658-505D-8147-AF5E-3032D04F79F0}" type="slidenum">
              <a:rPr lang="en-US" smtClean="0"/>
              <a:t>24</a:t>
            </a:fld>
            <a:endParaRPr lang="en-US"/>
          </a:p>
        </p:txBody>
      </p:sp>
    </p:spTree>
    <p:extLst>
      <p:ext uri="{BB962C8B-B14F-4D97-AF65-F5344CB8AC3E}">
        <p14:creationId xmlns:p14="http://schemas.microsoft.com/office/powerpoint/2010/main" val="2194172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Aldoss</a:t>
            </a:r>
            <a:r>
              <a:rPr lang="en-US" dirty="0"/>
              <a:t>, I., &amp; </a:t>
            </a:r>
            <a:r>
              <a:rPr lang="en-US" dirty="0" err="1"/>
              <a:t>Douer</a:t>
            </a:r>
            <a:r>
              <a:rPr lang="en-US" dirty="0"/>
              <a:t>, D. (2020). How I treat the toxicities of </a:t>
            </a:r>
            <a:r>
              <a:rPr lang="en-US" dirty="0" err="1"/>
              <a:t>pegasparaginase</a:t>
            </a:r>
            <a:r>
              <a:rPr lang="en-US" dirty="0"/>
              <a:t> in adults with acute lymphoblastic leukemia. Blood, 135(13), 987-995. https://doi.org/10.1182/blood.2019002477 </a:t>
            </a:r>
            <a:endParaRPr lang="en-VI" dirty="0"/>
          </a:p>
        </p:txBody>
      </p:sp>
      <p:sp>
        <p:nvSpPr>
          <p:cNvPr id="4" name="Slide Number Placeholder 3"/>
          <p:cNvSpPr>
            <a:spLocks noGrp="1"/>
          </p:cNvSpPr>
          <p:nvPr>
            <p:ph type="sldNum" sz="quarter" idx="5"/>
          </p:nvPr>
        </p:nvSpPr>
        <p:spPr/>
        <p:txBody>
          <a:bodyPr/>
          <a:lstStyle/>
          <a:p>
            <a:fld id="{751D3658-505D-8147-AF5E-3032D04F79F0}" type="slidenum">
              <a:rPr lang="en-US" smtClean="0"/>
              <a:t>25</a:t>
            </a:fld>
            <a:endParaRPr lang="en-US"/>
          </a:p>
        </p:txBody>
      </p:sp>
    </p:spTree>
    <p:extLst>
      <p:ext uri="{BB962C8B-B14F-4D97-AF65-F5344CB8AC3E}">
        <p14:creationId xmlns:p14="http://schemas.microsoft.com/office/powerpoint/2010/main" val="1887416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 Department of Health and Human Services. (2017). Common Terminology Criteria for Adverse Events (CTCAE) Version 5.0. Retrieved from https://ctep.cancer.gov/protocolDevelopment/electronic_applications/ctc.htm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effectLst/>
                <a:latin typeface="Calibri" panose="020F0502020204030204" pitchFamily="34" charset="0"/>
                <a:ea typeface="Calibri" panose="020F0502020204030204" pitchFamily="34" charset="0"/>
              </a:rPr>
              <a:t>Aldoss</a:t>
            </a:r>
            <a:r>
              <a:rPr lang="en-US" sz="1800" dirty="0">
                <a:effectLst/>
                <a:latin typeface="Calibri" panose="020F0502020204030204" pitchFamily="34" charset="0"/>
                <a:ea typeface="Calibri" panose="020F0502020204030204" pitchFamily="34" charset="0"/>
              </a:rPr>
              <a:t>, I., &amp; </a:t>
            </a:r>
            <a:r>
              <a:rPr lang="en-US" sz="1800" dirty="0" err="1">
                <a:effectLst/>
                <a:latin typeface="Calibri" panose="020F0502020204030204" pitchFamily="34" charset="0"/>
                <a:ea typeface="Calibri" panose="020F0502020204030204" pitchFamily="34" charset="0"/>
              </a:rPr>
              <a:t>Douer</a:t>
            </a:r>
            <a:r>
              <a:rPr lang="en-US" sz="1800" dirty="0">
                <a:effectLst/>
                <a:latin typeface="Calibri" panose="020F0502020204030204" pitchFamily="34" charset="0"/>
                <a:ea typeface="Calibri" panose="020F0502020204030204" pitchFamily="34" charset="0"/>
              </a:rPr>
              <a:t>, D. (2020). How I treat the toxicities of </a:t>
            </a:r>
            <a:r>
              <a:rPr lang="en-US" sz="1800" dirty="0" err="1">
                <a:effectLst/>
                <a:latin typeface="Calibri" panose="020F0502020204030204" pitchFamily="34" charset="0"/>
                <a:ea typeface="Calibri" panose="020F0502020204030204" pitchFamily="34" charset="0"/>
              </a:rPr>
              <a:t>pegasparaginase</a:t>
            </a:r>
            <a:r>
              <a:rPr lang="en-US" sz="1800" dirty="0">
                <a:effectLst/>
                <a:latin typeface="Calibri" panose="020F0502020204030204" pitchFamily="34" charset="0"/>
                <a:ea typeface="Calibri" panose="020F0502020204030204" pitchFamily="34" charset="0"/>
              </a:rPr>
              <a:t> in adults with acute lymphoblastic leukemia. </a:t>
            </a:r>
            <a:r>
              <a:rPr lang="en-US" sz="1800" i="1" dirty="0">
                <a:effectLst/>
                <a:latin typeface="Calibri" panose="020F0502020204030204" pitchFamily="34" charset="0"/>
                <a:ea typeface="Calibri" panose="020F0502020204030204" pitchFamily="34" charset="0"/>
              </a:rPr>
              <a:t>Blood</a:t>
            </a:r>
            <a:r>
              <a:rPr lang="en-US" sz="1800" dirty="0">
                <a:effectLst/>
                <a:latin typeface="Calibri" panose="020F0502020204030204" pitchFamily="34" charset="0"/>
                <a:ea typeface="Calibri" panose="020F0502020204030204" pitchFamily="34" charset="0"/>
              </a:rPr>
              <a:t>,</a:t>
            </a:r>
            <a:r>
              <a:rPr lang="en-US" sz="1800" i="1" dirty="0">
                <a:effectLst/>
                <a:latin typeface="Calibri" panose="020F0502020204030204" pitchFamily="34" charset="0"/>
                <a:ea typeface="Calibri" panose="020F0502020204030204" pitchFamily="34" charset="0"/>
              </a:rPr>
              <a:t> 135</a:t>
            </a:r>
            <a:r>
              <a:rPr lang="en-US" sz="1800" dirty="0">
                <a:effectLst/>
                <a:latin typeface="Calibri" panose="020F0502020204030204" pitchFamily="34" charset="0"/>
                <a:ea typeface="Calibri" panose="020F0502020204030204" pitchFamily="34" charset="0"/>
              </a:rPr>
              <a:t>(13), 987-995. </a:t>
            </a:r>
            <a:r>
              <a:rPr lang="en-US" sz="1800" u="sng" dirty="0">
                <a:solidFill>
                  <a:srgbClr val="0563C1"/>
                </a:solidFill>
                <a:effectLst/>
                <a:latin typeface="Calibri" panose="020F0502020204030204" pitchFamily="34" charset="0"/>
                <a:ea typeface="Calibri" panose="020F0502020204030204" pitchFamily="34" charset="0"/>
                <a:hlinkClick r:id="rId3"/>
              </a:rPr>
              <a:t>https://doi.org/10.1182/blood.2019002477</a:t>
            </a:r>
            <a:r>
              <a:rPr lang="en-US" sz="1800" dirty="0">
                <a:effectLst/>
                <a:latin typeface="Calibri" panose="020F0502020204030204" pitchFamily="34" charset="0"/>
                <a:ea typeface="Calibri" panose="020F0502020204030204" pitchFamily="34" charset="0"/>
              </a:rPr>
              <a:t> </a:t>
            </a:r>
            <a:endParaRPr lang="en-VI" sz="1800" dirty="0">
              <a:effectLst/>
              <a:latin typeface="Calibri" panose="020F0502020204030204" pitchFamily="34" charset="0"/>
              <a:ea typeface="Calibri" panose="020F0502020204030204" pitchFamily="34" charset="0"/>
            </a:endParaRPr>
          </a:p>
          <a:p>
            <a:endParaRPr lang="en-VI" dirty="0"/>
          </a:p>
        </p:txBody>
      </p:sp>
      <p:sp>
        <p:nvSpPr>
          <p:cNvPr id="4" name="Slide Number Placeholder 3"/>
          <p:cNvSpPr>
            <a:spLocks noGrp="1"/>
          </p:cNvSpPr>
          <p:nvPr>
            <p:ph type="sldNum" sz="quarter" idx="5"/>
          </p:nvPr>
        </p:nvSpPr>
        <p:spPr/>
        <p:txBody>
          <a:bodyPr/>
          <a:lstStyle/>
          <a:p>
            <a:fld id="{751D3658-505D-8147-AF5E-3032D04F79F0}" type="slidenum">
              <a:rPr lang="en-US" smtClean="0"/>
              <a:t>26</a:t>
            </a:fld>
            <a:endParaRPr lang="en-US"/>
          </a:p>
        </p:txBody>
      </p:sp>
    </p:spTree>
    <p:extLst>
      <p:ext uri="{BB962C8B-B14F-4D97-AF65-F5344CB8AC3E}">
        <p14:creationId xmlns:p14="http://schemas.microsoft.com/office/powerpoint/2010/main" val="220251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I" dirty="0"/>
          </a:p>
        </p:txBody>
      </p:sp>
      <p:sp>
        <p:nvSpPr>
          <p:cNvPr id="4" name="Slide Number Placeholder 3"/>
          <p:cNvSpPr>
            <a:spLocks noGrp="1"/>
          </p:cNvSpPr>
          <p:nvPr>
            <p:ph type="sldNum" sz="quarter" idx="5"/>
          </p:nvPr>
        </p:nvSpPr>
        <p:spPr/>
        <p:txBody>
          <a:bodyPr/>
          <a:lstStyle/>
          <a:p>
            <a:fld id="{751D3658-505D-8147-AF5E-3032D04F79F0}" type="slidenum">
              <a:rPr lang="en-US" smtClean="0"/>
              <a:t>27</a:t>
            </a:fld>
            <a:endParaRPr lang="en-US"/>
          </a:p>
        </p:txBody>
      </p:sp>
    </p:spTree>
    <p:extLst>
      <p:ext uri="{BB962C8B-B14F-4D97-AF65-F5344CB8AC3E}">
        <p14:creationId xmlns:p14="http://schemas.microsoft.com/office/powerpoint/2010/main" val="10922887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
            </a:r>
          </a:p>
        </p:txBody>
      </p:sp>
      <p:sp>
        <p:nvSpPr>
          <p:cNvPr id="4" name="Slide Number Placeholder 3"/>
          <p:cNvSpPr>
            <a:spLocks noGrp="1"/>
          </p:cNvSpPr>
          <p:nvPr>
            <p:ph type="sldNum" sz="quarter" idx="5"/>
          </p:nvPr>
        </p:nvSpPr>
        <p:spPr/>
        <p:txBody>
          <a:bodyPr/>
          <a:lstStyle/>
          <a:p>
            <a:fld id="{751D3658-505D-8147-AF5E-3032D04F79F0}" type="slidenum">
              <a:rPr lang="en-US" smtClean="0"/>
              <a:t>30</a:t>
            </a:fld>
            <a:endParaRPr lang="en-US"/>
          </a:p>
        </p:txBody>
      </p:sp>
    </p:spTree>
    <p:extLst>
      <p:ext uri="{BB962C8B-B14F-4D97-AF65-F5344CB8AC3E}">
        <p14:creationId xmlns:p14="http://schemas.microsoft.com/office/powerpoint/2010/main" val="4230188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van der </a:t>
            </a:r>
            <a:r>
              <a:rPr lang="en-US" dirty="0" err="1"/>
              <a:t>Sluis</a:t>
            </a:r>
            <a:r>
              <a:rPr lang="en-US" dirty="0"/>
              <a:t>, I. M., </a:t>
            </a:r>
            <a:r>
              <a:rPr lang="en-US" dirty="0" err="1"/>
              <a:t>Vrooman</a:t>
            </a:r>
            <a:r>
              <a:rPr lang="en-US" dirty="0"/>
              <a:t>, L. M., Pieters, R., Baruchel, A., </a:t>
            </a:r>
            <a:r>
              <a:rPr lang="en-US" dirty="0" err="1"/>
              <a:t>Escherich</a:t>
            </a:r>
            <a:r>
              <a:rPr lang="en-US" dirty="0"/>
              <a:t>, G., </a:t>
            </a:r>
            <a:r>
              <a:rPr lang="en-US" dirty="0" err="1"/>
              <a:t>Goulden</a:t>
            </a:r>
            <a:r>
              <a:rPr lang="en-US" dirty="0"/>
              <a:t>, N., </a:t>
            </a:r>
            <a:r>
              <a:rPr lang="en-US" dirty="0" err="1"/>
              <a:t>Mondelaers</a:t>
            </a:r>
            <a:r>
              <a:rPr lang="en-US" dirty="0"/>
              <a:t>, V., Sanchez de Toledo, J., </a:t>
            </a:r>
            <a:r>
              <a:rPr lang="en-US" dirty="0" err="1"/>
              <a:t>Rizzari</a:t>
            </a:r>
            <a:r>
              <a:rPr lang="en-US" dirty="0"/>
              <a:t>, C., Silverman, L. B., &amp; Whitlock, J. A. (2016). Consensus expert recommendations for identification and management of asparaginase hypersensitivity and silent inactivation. </a:t>
            </a:r>
            <a:r>
              <a:rPr lang="en-US" dirty="0" err="1"/>
              <a:t>Haematologica</a:t>
            </a:r>
            <a:r>
              <a:rPr lang="en-US" dirty="0"/>
              <a:t>, 101(3), 279-285. https://doi.org/10.3324/haematol.2015.137380 </a:t>
            </a:r>
            <a:endParaRPr lang="en-VI" dirty="0"/>
          </a:p>
        </p:txBody>
      </p:sp>
      <p:sp>
        <p:nvSpPr>
          <p:cNvPr id="4" name="Slide Number Placeholder 3"/>
          <p:cNvSpPr>
            <a:spLocks noGrp="1"/>
          </p:cNvSpPr>
          <p:nvPr>
            <p:ph type="sldNum" sz="quarter" idx="5"/>
          </p:nvPr>
        </p:nvSpPr>
        <p:spPr/>
        <p:txBody>
          <a:bodyPr/>
          <a:lstStyle/>
          <a:p>
            <a:fld id="{751D3658-505D-8147-AF5E-3032D04F79F0}" type="slidenum">
              <a:rPr lang="en-US" smtClean="0"/>
              <a:t>31</a:t>
            </a:fld>
            <a:endParaRPr lang="en-US"/>
          </a:p>
        </p:txBody>
      </p:sp>
    </p:spTree>
    <p:extLst>
      <p:ext uri="{BB962C8B-B14F-4D97-AF65-F5344CB8AC3E}">
        <p14:creationId xmlns:p14="http://schemas.microsoft.com/office/powerpoint/2010/main" val="869425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BBF6A036-46A6-0D49-9699-17CF8B65E4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a:extLst>
              <a:ext uri="{FF2B5EF4-FFF2-40B4-BE49-F238E27FC236}">
                <a16:creationId xmlns:a16="http://schemas.microsoft.com/office/drawing/2014/main" id="{F66142D1-CA04-2D46-B86E-A29B38FACC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General use graphics to be customized according to your poll’s instructions</a:t>
            </a:r>
          </a:p>
        </p:txBody>
      </p:sp>
      <p:sp>
        <p:nvSpPr>
          <p:cNvPr id="24579" name="Slide Number Placeholder 3">
            <a:extLst>
              <a:ext uri="{FF2B5EF4-FFF2-40B4-BE49-F238E27FC236}">
                <a16:creationId xmlns:a16="http://schemas.microsoft.com/office/drawing/2014/main" id="{46BAF25E-3DA9-F144-84B1-4E2A1A5A33D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7048" indent="-291172">
              <a:defRPr>
                <a:solidFill>
                  <a:schemeClr val="tx1"/>
                </a:solidFill>
                <a:latin typeface="Arial" panose="020B0604020202020204" pitchFamily="34" charset="0"/>
                <a:ea typeface="MS PGothic" panose="020B0600070205080204" pitchFamily="34" charset="-128"/>
              </a:defRPr>
            </a:lvl2pPr>
            <a:lvl3pPr marL="1164688" indent="-232938">
              <a:defRPr>
                <a:solidFill>
                  <a:schemeClr val="tx1"/>
                </a:solidFill>
                <a:latin typeface="Arial" panose="020B0604020202020204" pitchFamily="34" charset="0"/>
                <a:ea typeface="MS PGothic" panose="020B0600070205080204" pitchFamily="34" charset="-128"/>
              </a:defRPr>
            </a:lvl3pPr>
            <a:lvl4pPr marL="1630564" indent="-232938">
              <a:defRPr>
                <a:solidFill>
                  <a:schemeClr val="tx1"/>
                </a:solidFill>
                <a:latin typeface="Arial" panose="020B0604020202020204" pitchFamily="34" charset="0"/>
                <a:ea typeface="MS PGothic" panose="020B0600070205080204" pitchFamily="34" charset="-128"/>
              </a:defRPr>
            </a:lvl4pPr>
            <a:lvl5pPr marL="2096439" indent="-232938">
              <a:defRPr>
                <a:solidFill>
                  <a:schemeClr val="tx1"/>
                </a:solidFill>
                <a:latin typeface="Arial" panose="020B0604020202020204" pitchFamily="34" charset="0"/>
                <a:ea typeface="MS PGothic" panose="020B0600070205080204" pitchFamily="34" charset="-128"/>
              </a:defRPr>
            </a:lvl5pPr>
            <a:lvl6pPr marL="2562314" indent="-232938" defTabSz="465876"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28189" indent="-232938" defTabSz="465876"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94065" indent="-232938" defTabSz="465876"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59941" indent="-232938" defTabSz="465876"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465876">
              <a:defRPr/>
            </a:pPr>
            <a:fld id="{ECD8E972-C88C-584E-B5E8-8ACA99647990}" type="slidenum">
              <a:rPr lang="en-US" altLang="en-US">
                <a:solidFill>
                  <a:prstClr val="black"/>
                </a:solidFill>
                <a:latin typeface="Calibri" panose="020F0502020204030204" pitchFamily="34" charset="0"/>
              </a:rPr>
              <a:pPr defTabSz="465876">
                <a:defRPr/>
              </a:pPr>
              <a:t>7</a:t>
            </a:fld>
            <a:endParaRPr lang="en-US" altLang="en-US" dirty="0">
              <a:solidFill>
                <a:prstClr val="black"/>
              </a:solidFill>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I" dirty="0"/>
          </a:p>
        </p:txBody>
      </p:sp>
      <p:sp>
        <p:nvSpPr>
          <p:cNvPr id="4" name="Slide Number Placeholder 3"/>
          <p:cNvSpPr>
            <a:spLocks noGrp="1"/>
          </p:cNvSpPr>
          <p:nvPr>
            <p:ph type="sldNum" sz="quarter" idx="5"/>
          </p:nvPr>
        </p:nvSpPr>
        <p:spPr/>
        <p:txBody>
          <a:bodyPr/>
          <a:lstStyle/>
          <a:p>
            <a:fld id="{751D3658-505D-8147-AF5E-3032D04F79F0}" type="slidenum">
              <a:rPr lang="en-US" smtClean="0"/>
              <a:t>33</a:t>
            </a:fld>
            <a:endParaRPr lang="en-US"/>
          </a:p>
        </p:txBody>
      </p:sp>
    </p:spTree>
    <p:extLst>
      <p:ext uri="{BB962C8B-B14F-4D97-AF65-F5344CB8AC3E}">
        <p14:creationId xmlns:p14="http://schemas.microsoft.com/office/powerpoint/2010/main" val="1891831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Pre-test Question</a:t>
            </a:r>
          </a:p>
          <a:p>
            <a:r>
              <a:rPr lang="en-US" dirty="0"/>
              <a:t>Correct Answer: D</a:t>
            </a:r>
          </a:p>
        </p:txBody>
      </p:sp>
      <p:sp>
        <p:nvSpPr>
          <p:cNvPr id="4" name="Slide Number Placeholder 3"/>
          <p:cNvSpPr>
            <a:spLocks noGrp="1"/>
          </p:cNvSpPr>
          <p:nvPr>
            <p:ph type="sldNum" sz="quarter" idx="5"/>
          </p:nvPr>
        </p:nvSpPr>
        <p:spPr/>
        <p:txBody>
          <a:bodyPr/>
          <a:lstStyle/>
          <a:p>
            <a:fld id="{751D3658-505D-8147-AF5E-3032D04F79F0}" type="slidenum">
              <a:rPr lang="en-US" smtClean="0"/>
              <a:t>34</a:t>
            </a:fld>
            <a:endParaRPr lang="en-US"/>
          </a:p>
        </p:txBody>
      </p:sp>
    </p:spTree>
    <p:extLst>
      <p:ext uri="{BB962C8B-B14F-4D97-AF65-F5344CB8AC3E}">
        <p14:creationId xmlns:p14="http://schemas.microsoft.com/office/powerpoint/2010/main" val="25544403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Pre-test Question</a:t>
            </a:r>
          </a:p>
          <a:p>
            <a:r>
              <a:rPr lang="en-US" dirty="0"/>
              <a:t>Correct Answer: C</a:t>
            </a:r>
          </a:p>
        </p:txBody>
      </p:sp>
      <p:sp>
        <p:nvSpPr>
          <p:cNvPr id="4" name="Slide Number Placeholder 3"/>
          <p:cNvSpPr>
            <a:spLocks noGrp="1"/>
          </p:cNvSpPr>
          <p:nvPr>
            <p:ph type="sldNum" sz="quarter" idx="5"/>
          </p:nvPr>
        </p:nvSpPr>
        <p:spPr/>
        <p:txBody>
          <a:bodyPr/>
          <a:lstStyle/>
          <a:p>
            <a:fld id="{751D3658-505D-8147-AF5E-3032D04F79F0}" type="slidenum">
              <a:rPr lang="en-US" smtClean="0"/>
              <a:t>37</a:t>
            </a:fld>
            <a:endParaRPr lang="en-US"/>
          </a:p>
        </p:txBody>
      </p:sp>
    </p:spTree>
    <p:extLst>
      <p:ext uri="{BB962C8B-B14F-4D97-AF65-F5344CB8AC3E}">
        <p14:creationId xmlns:p14="http://schemas.microsoft.com/office/powerpoint/2010/main" val="35871466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I" dirty="0"/>
          </a:p>
        </p:txBody>
      </p:sp>
      <p:sp>
        <p:nvSpPr>
          <p:cNvPr id="4" name="Slide Number Placeholder 3"/>
          <p:cNvSpPr>
            <a:spLocks noGrp="1"/>
          </p:cNvSpPr>
          <p:nvPr>
            <p:ph type="sldNum" sz="quarter" idx="5"/>
          </p:nvPr>
        </p:nvSpPr>
        <p:spPr/>
        <p:txBody>
          <a:bodyPr/>
          <a:lstStyle/>
          <a:p>
            <a:fld id="{751D3658-505D-8147-AF5E-3032D04F79F0}" type="slidenum">
              <a:rPr lang="en-US" smtClean="0"/>
              <a:t>40</a:t>
            </a:fld>
            <a:endParaRPr lang="en-US"/>
          </a:p>
        </p:txBody>
      </p:sp>
    </p:spTree>
    <p:extLst>
      <p:ext uri="{BB962C8B-B14F-4D97-AF65-F5344CB8AC3E}">
        <p14:creationId xmlns:p14="http://schemas.microsoft.com/office/powerpoint/2010/main" val="20675275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I" dirty="0"/>
          </a:p>
        </p:txBody>
      </p:sp>
      <p:sp>
        <p:nvSpPr>
          <p:cNvPr id="4" name="Slide Number Placeholder 3"/>
          <p:cNvSpPr>
            <a:spLocks noGrp="1"/>
          </p:cNvSpPr>
          <p:nvPr>
            <p:ph type="sldNum" sz="quarter" idx="5"/>
          </p:nvPr>
        </p:nvSpPr>
        <p:spPr/>
        <p:txBody>
          <a:bodyPr/>
          <a:lstStyle/>
          <a:p>
            <a:fld id="{751D3658-505D-8147-AF5E-3032D04F79F0}" type="slidenum">
              <a:rPr lang="en-US" smtClean="0"/>
              <a:t>42</a:t>
            </a:fld>
            <a:endParaRPr lang="en-US"/>
          </a:p>
        </p:txBody>
      </p:sp>
    </p:spTree>
    <p:extLst>
      <p:ext uri="{BB962C8B-B14F-4D97-AF65-F5344CB8AC3E}">
        <p14:creationId xmlns:p14="http://schemas.microsoft.com/office/powerpoint/2010/main" val="1263207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I" dirty="0"/>
          </a:p>
        </p:txBody>
      </p:sp>
      <p:sp>
        <p:nvSpPr>
          <p:cNvPr id="4" name="Slide Number Placeholder 3"/>
          <p:cNvSpPr>
            <a:spLocks noGrp="1"/>
          </p:cNvSpPr>
          <p:nvPr>
            <p:ph type="sldNum" sz="quarter" idx="5"/>
          </p:nvPr>
        </p:nvSpPr>
        <p:spPr/>
        <p:txBody>
          <a:bodyPr/>
          <a:lstStyle/>
          <a:p>
            <a:fld id="{751D3658-505D-8147-AF5E-3032D04F79F0}" type="slidenum">
              <a:rPr lang="en-US" smtClean="0"/>
              <a:t>44</a:t>
            </a:fld>
            <a:endParaRPr lang="en-US"/>
          </a:p>
        </p:txBody>
      </p:sp>
    </p:spTree>
    <p:extLst>
      <p:ext uri="{BB962C8B-B14F-4D97-AF65-F5344CB8AC3E}">
        <p14:creationId xmlns:p14="http://schemas.microsoft.com/office/powerpoint/2010/main" val="969998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Pre-test Question</a:t>
            </a:r>
          </a:p>
          <a:p>
            <a:r>
              <a:rPr lang="en-US" dirty="0"/>
              <a:t>Correct Answer: A</a:t>
            </a:r>
          </a:p>
        </p:txBody>
      </p:sp>
      <p:sp>
        <p:nvSpPr>
          <p:cNvPr id="4" name="Slide Number Placeholder 3"/>
          <p:cNvSpPr>
            <a:spLocks noGrp="1"/>
          </p:cNvSpPr>
          <p:nvPr>
            <p:ph type="sldNum" sz="quarter" idx="5"/>
          </p:nvPr>
        </p:nvSpPr>
        <p:spPr/>
        <p:txBody>
          <a:bodyPr/>
          <a:lstStyle/>
          <a:p>
            <a:fld id="{751D3658-505D-8147-AF5E-3032D04F79F0}" type="slidenum">
              <a:rPr lang="en-US" smtClean="0"/>
              <a:t>9</a:t>
            </a:fld>
            <a:endParaRPr lang="en-US"/>
          </a:p>
        </p:txBody>
      </p:sp>
    </p:spTree>
    <p:extLst>
      <p:ext uri="{BB962C8B-B14F-4D97-AF65-F5344CB8AC3E}">
        <p14:creationId xmlns:p14="http://schemas.microsoft.com/office/powerpoint/2010/main" val="1045803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Pre-test Question</a:t>
            </a:r>
          </a:p>
          <a:p>
            <a:r>
              <a:rPr lang="en-US" dirty="0"/>
              <a:t>Correct Answer: C</a:t>
            </a:r>
          </a:p>
        </p:txBody>
      </p:sp>
      <p:sp>
        <p:nvSpPr>
          <p:cNvPr id="4" name="Slide Number Placeholder 3"/>
          <p:cNvSpPr>
            <a:spLocks noGrp="1"/>
          </p:cNvSpPr>
          <p:nvPr>
            <p:ph type="sldNum" sz="quarter" idx="5"/>
          </p:nvPr>
        </p:nvSpPr>
        <p:spPr/>
        <p:txBody>
          <a:bodyPr/>
          <a:lstStyle/>
          <a:p>
            <a:fld id="{751D3658-505D-8147-AF5E-3032D04F79F0}" type="slidenum">
              <a:rPr lang="en-US" smtClean="0"/>
              <a:t>10</a:t>
            </a:fld>
            <a:endParaRPr lang="en-US"/>
          </a:p>
        </p:txBody>
      </p:sp>
    </p:spTree>
    <p:extLst>
      <p:ext uri="{BB962C8B-B14F-4D97-AF65-F5344CB8AC3E}">
        <p14:creationId xmlns:p14="http://schemas.microsoft.com/office/powerpoint/2010/main" val="3451938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Pre-test Question</a:t>
            </a:r>
          </a:p>
          <a:p>
            <a:r>
              <a:rPr lang="en-US" dirty="0"/>
              <a:t>Correct Answer: D</a:t>
            </a:r>
          </a:p>
        </p:txBody>
      </p:sp>
      <p:sp>
        <p:nvSpPr>
          <p:cNvPr id="4" name="Slide Number Placeholder 3"/>
          <p:cNvSpPr>
            <a:spLocks noGrp="1"/>
          </p:cNvSpPr>
          <p:nvPr>
            <p:ph type="sldNum" sz="quarter" idx="5"/>
          </p:nvPr>
        </p:nvSpPr>
        <p:spPr/>
        <p:txBody>
          <a:bodyPr/>
          <a:lstStyle/>
          <a:p>
            <a:fld id="{751D3658-505D-8147-AF5E-3032D04F79F0}" type="slidenum">
              <a:rPr lang="en-US" smtClean="0"/>
              <a:t>11</a:t>
            </a:fld>
            <a:endParaRPr lang="en-US"/>
          </a:p>
        </p:txBody>
      </p:sp>
    </p:spTree>
    <p:extLst>
      <p:ext uri="{BB962C8B-B14F-4D97-AF65-F5344CB8AC3E}">
        <p14:creationId xmlns:p14="http://schemas.microsoft.com/office/powerpoint/2010/main" val="753291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Pre-test Question</a:t>
            </a:r>
          </a:p>
          <a:p>
            <a:r>
              <a:rPr lang="en-US" dirty="0"/>
              <a:t>Correct Answer: C</a:t>
            </a:r>
          </a:p>
        </p:txBody>
      </p:sp>
      <p:sp>
        <p:nvSpPr>
          <p:cNvPr id="4" name="Slide Number Placeholder 3"/>
          <p:cNvSpPr>
            <a:spLocks noGrp="1"/>
          </p:cNvSpPr>
          <p:nvPr>
            <p:ph type="sldNum" sz="quarter" idx="5"/>
          </p:nvPr>
        </p:nvSpPr>
        <p:spPr/>
        <p:txBody>
          <a:bodyPr/>
          <a:lstStyle/>
          <a:p>
            <a:fld id="{751D3658-505D-8147-AF5E-3032D04F79F0}" type="slidenum">
              <a:rPr lang="en-US" smtClean="0"/>
              <a:t>12</a:t>
            </a:fld>
            <a:endParaRPr lang="en-US"/>
          </a:p>
        </p:txBody>
      </p:sp>
    </p:spTree>
    <p:extLst>
      <p:ext uri="{BB962C8B-B14F-4D97-AF65-F5344CB8AC3E}">
        <p14:creationId xmlns:p14="http://schemas.microsoft.com/office/powerpoint/2010/main" val="1896823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Bispo</a:t>
            </a:r>
            <a:r>
              <a:rPr lang="en-US" dirty="0"/>
              <a:t>, J. A. B., Pinheiro, P. S., &amp; </a:t>
            </a:r>
            <a:r>
              <a:rPr lang="en-US" dirty="0" err="1"/>
              <a:t>Kobetz</a:t>
            </a:r>
            <a:r>
              <a:rPr lang="en-US" dirty="0"/>
              <a:t>, E. K. (2020). Epidemiology and Etiology of Leukemia and Lymphoma. Cold Spring </a:t>
            </a:r>
            <a:r>
              <a:rPr lang="en-US" dirty="0" err="1"/>
              <a:t>Harb</a:t>
            </a:r>
            <a:r>
              <a:rPr lang="en-US" dirty="0"/>
              <a:t> </a:t>
            </a:r>
            <a:r>
              <a:rPr lang="en-US" dirty="0" err="1"/>
              <a:t>Perspect</a:t>
            </a:r>
            <a:r>
              <a:rPr lang="en-US" dirty="0"/>
              <a:t> Med, 10(6). https://doi.org/10.1101/cshperspect.a034819 </a:t>
            </a:r>
          </a:p>
          <a:p>
            <a:r>
              <a:rPr lang="en-US" dirty="0"/>
              <a:t>Davis, A. S., Viera, A. J., &amp; Mead, M. D. (2014). Leukemia: an overview for primary care. Am Fam Physician, 89(9), 731-738. </a:t>
            </a:r>
          </a:p>
          <a:p>
            <a:endParaRPr lang="en-US" dirty="0"/>
          </a:p>
          <a:p>
            <a:endParaRPr lang="en-VI" dirty="0"/>
          </a:p>
        </p:txBody>
      </p:sp>
      <p:sp>
        <p:nvSpPr>
          <p:cNvPr id="4" name="Slide Number Placeholder 3"/>
          <p:cNvSpPr>
            <a:spLocks noGrp="1"/>
          </p:cNvSpPr>
          <p:nvPr>
            <p:ph type="sldNum" sz="quarter" idx="5"/>
          </p:nvPr>
        </p:nvSpPr>
        <p:spPr/>
        <p:txBody>
          <a:bodyPr/>
          <a:lstStyle/>
          <a:p>
            <a:fld id="{751D3658-505D-8147-AF5E-3032D04F79F0}" type="slidenum">
              <a:rPr lang="en-US" smtClean="0"/>
              <a:t>13</a:t>
            </a:fld>
            <a:endParaRPr lang="en-US"/>
          </a:p>
        </p:txBody>
      </p:sp>
    </p:spTree>
    <p:extLst>
      <p:ext uri="{BB962C8B-B14F-4D97-AF65-F5344CB8AC3E}">
        <p14:creationId xmlns:p14="http://schemas.microsoft.com/office/powerpoint/2010/main" val="1245447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Jabbour</a:t>
            </a:r>
            <a:r>
              <a:rPr lang="en-US" dirty="0"/>
              <a:t> et al, J</a:t>
            </a:r>
            <a:r>
              <a:rPr lang="it-IT" dirty="0"/>
              <a:t>AMA Oncol. 2018;4(10):1413-1420. doi:10.1001/jamaoncol.2018.1915</a:t>
            </a:r>
            <a:endParaRPr lang="en-US" dirty="0"/>
          </a:p>
          <a:p>
            <a:r>
              <a:rPr lang="en-US" dirty="0"/>
              <a:t>Kurtin, S. (2019). Interdisciplinary Management of Acute Leukemia Across the Continuum of Care. Semin Oncol </a:t>
            </a:r>
            <a:r>
              <a:rPr lang="en-US" dirty="0" err="1"/>
              <a:t>Nurs</a:t>
            </a:r>
            <a:r>
              <a:rPr lang="en-US" dirty="0"/>
              <a:t>, 35(6), 150953. https://doi.org/10.1016/j.soncn.2019.150953 </a:t>
            </a:r>
            <a:endParaRPr lang="en-VI" dirty="0"/>
          </a:p>
        </p:txBody>
      </p:sp>
      <p:sp>
        <p:nvSpPr>
          <p:cNvPr id="4" name="Slide Number Placeholder 3"/>
          <p:cNvSpPr>
            <a:spLocks noGrp="1"/>
          </p:cNvSpPr>
          <p:nvPr>
            <p:ph type="sldNum" sz="quarter" idx="5"/>
          </p:nvPr>
        </p:nvSpPr>
        <p:spPr/>
        <p:txBody>
          <a:bodyPr/>
          <a:lstStyle/>
          <a:p>
            <a:fld id="{751D3658-505D-8147-AF5E-3032D04F79F0}" type="slidenum">
              <a:rPr lang="en-US" smtClean="0"/>
              <a:t>14</a:t>
            </a:fld>
            <a:endParaRPr lang="en-US"/>
          </a:p>
        </p:txBody>
      </p:sp>
    </p:spTree>
    <p:extLst>
      <p:ext uri="{BB962C8B-B14F-4D97-AF65-F5344CB8AC3E}">
        <p14:creationId xmlns:p14="http://schemas.microsoft.com/office/powerpoint/2010/main" val="3212444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Intermesoli</a:t>
            </a:r>
            <a:r>
              <a:rPr lang="en-US" dirty="0"/>
              <a:t>, T., Weber, A., </a:t>
            </a:r>
            <a:r>
              <a:rPr lang="en-US" dirty="0" err="1"/>
              <a:t>Leoncin</a:t>
            </a:r>
            <a:r>
              <a:rPr lang="en-US" dirty="0"/>
              <a:t>, M., </a:t>
            </a:r>
            <a:r>
              <a:rPr lang="en-US" dirty="0" err="1"/>
              <a:t>Frison</a:t>
            </a:r>
            <a:r>
              <a:rPr lang="en-US" dirty="0"/>
              <a:t>, L., </a:t>
            </a:r>
            <a:r>
              <a:rPr lang="en-US" dirty="0" err="1"/>
              <a:t>Skert</a:t>
            </a:r>
            <a:r>
              <a:rPr lang="en-US" dirty="0"/>
              <a:t>, C., &amp; </a:t>
            </a:r>
            <a:r>
              <a:rPr lang="en-US" dirty="0" err="1"/>
              <a:t>Bassan</a:t>
            </a:r>
            <a:r>
              <a:rPr lang="en-US" dirty="0"/>
              <a:t>, R. (2022). Lymphoblastic Lymphoma: a Concise Review. </a:t>
            </a:r>
            <a:r>
              <a:rPr lang="en-US" dirty="0" err="1"/>
              <a:t>Curr</a:t>
            </a:r>
            <a:r>
              <a:rPr lang="en-US" dirty="0"/>
              <a:t> Oncol Rep, 24(1), 1-12. https://doi.org/10.1007/s11912-021-01168-x </a:t>
            </a:r>
            <a:endParaRPr lang="en-VI" dirty="0"/>
          </a:p>
        </p:txBody>
      </p:sp>
      <p:sp>
        <p:nvSpPr>
          <p:cNvPr id="4" name="Slide Number Placeholder 3"/>
          <p:cNvSpPr>
            <a:spLocks noGrp="1"/>
          </p:cNvSpPr>
          <p:nvPr>
            <p:ph type="sldNum" sz="quarter" idx="5"/>
          </p:nvPr>
        </p:nvSpPr>
        <p:spPr/>
        <p:txBody>
          <a:bodyPr/>
          <a:lstStyle/>
          <a:p>
            <a:fld id="{751D3658-505D-8147-AF5E-3032D04F79F0}" type="slidenum">
              <a:rPr lang="en-US" smtClean="0"/>
              <a:t>15</a:t>
            </a:fld>
            <a:endParaRPr lang="en-US"/>
          </a:p>
        </p:txBody>
      </p:sp>
    </p:spTree>
    <p:extLst>
      <p:ext uri="{BB962C8B-B14F-4D97-AF65-F5344CB8AC3E}">
        <p14:creationId xmlns:p14="http://schemas.microsoft.com/office/powerpoint/2010/main" val="71872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2700" y="12700"/>
            <a:ext cx="9118600" cy="1041400"/>
          </a:xfrm>
          <a:prstGeom prst="rect">
            <a:avLst/>
          </a:prstGeom>
        </p:spPr>
        <p:txBody>
          <a:bodyPr anchor="ctr">
            <a:normAutofit/>
          </a:bodyPr>
          <a:lstStyle>
            <a:lvl1pPr algn="ctr">
              <a:lnSpc>
                <a:spcPct val="90000"/>
              </a:lnSpc>
              <a:defRPr sz="4000" b="1">
                <a:solidFill>
                  <a:srgbClr val="FFFFFF"/>
                </a:solidFill>
                <a:latin typeface="Calibri" panose="020F0502020204030204" pitchFamily="34" charset="0"/>
                <a:ea typeface="Calibri" charset="0"/>
                <a:cs typeface="Calibri" charset="0"/>
              </a:defRPr>
            </a:lvl1pPr>
          </a:lstStyle>
          <a:p>
            <a:r>
              <a:rPr lang="en-US" dirty="0"/>
              <a:t>Click to edit slide title</a:t>
            </a:r>
          </a:p>
        </p:txBody>
      </p:sp>
      <p:sp>
        <p:nvSpPr>
          <p:cNvPr id="3" name="Content Placeholder 2"/>
          <p:cNvSpPr>
            <a:spLocks noGrp="1"/>
          </p:cNvSpPr>
          <p:nvPr>
            <p:ph idx="1"/>
          </p:nvPr>
        </p:nvSpPr>
        <p:spPr>
          <a:xfrm>
            <a:off x="254000" y="1143000"/>
            <a:ext cx="8661400" cy="3746500"/>
          </a:xfrm>
          <a:prstGeom prst="rect">
            <a:avLst/>
          </a:prstGeom>
        </p:spPr>
        <p:txBody>
          <a:bodyPr>
            <a:normAutofit/>
          </a:bodyPr>
          <a:lstStyle>
            <a:lvl1pPr marL="274320" indent="-274320">
              <a:lnSpc>
                <a:spcPct val="90000"/>
              </a:lnSpc>
              <a:spcBef>
                <a:spcPts val="0"/>
              </a:spcBef>
              <a:spcAft>
                <a:spcPts val="600"/>
              </a:spcAft>
              <a:buClr>
                <a:srgbClr val="F79036"/>
              </a:buClr>
              <a:buFont typeface="Arial" panose="020B0604020202020204" pitchFamily="34" charset="0"/>
              <a:buChar char="•"/>
              <a:defRPr sz="2400">
                <a:solidFill>
                  <a:srgbClr val="000000"/>
                </a:solidFill>
                <a:latin typeface="Calibri" panose="020F0502020204030204" pitchFamily="34" charset="0"/>
                <a:ea typeface="Calibri" charset="0"/>
                <a:cs typeface="Calibri" charset="0"/>
              </a:defRPr>
            </a:lvl1pPr>
            <a:lvl2pPr marL="731520" indent="-274320">
              <a:lnSpc>
                <a:spcPct val="90000"/>
              </a:lnSpc>
              <a:spcBef>
                <a:spcPts val="0"/>
              </a:spcBef>
              <a:spcAft>
                <a:spcPts val="600"/>
              </a:spcAft>
              <a:buClr>
                <a:srgbClr val="F79036"/>
              </a:buClr>
              <a:buFont typeface="Arial" panose="020B0604020202020204" pitchFamily="34" charset="0"/>
              <a:buChar char="•"/>
              <a:defRPr sz="2000">
                <a:solidFill>
                  <a:srgbClr val="000000"/>
                </a:solidFill>
                <a:latin typeface="Calibri" panose="020F0502020204030204" pitchFamily="34" charset="0"/>
                <a:ea typeface="Calibri" charset="0"/>
                <a:cs typeface="Calibri" charset="0"/>
              </a:defRPr>
            </a:lvl2pPr>
            <a:lvl3pPr marL="1188720" indent="-274320">
              <a:lnSpc>
                <a:spcPct val="90000"/>
              </a:lnSpc>
              <a:spcBef>
                <a:spcPts val="0"/>
              </a:spcBef>
              <a:spcAft>
                <a:spcPts val="600"/>
              </a:spcAft>
              <a:buClr>
                <a:srgbClr val="F79036"/>
              </a:buClr>
              <a:buFont typeface="Arial" panose="020B0604020202020204" pitchFamily="34" charset="0"/>
              <a:buChar char="•"/>
              <a:defRPr sz="1800">
                <a:solidFill>
                  <a:srgbClr val="000000"/>
                </a:solidFill>
                <a:latin typeface="Calibri" panose="020F0502020204030204" pitchFamily="34" charset="0"/>
                <a:ea typeface="Calibri" charset="0"/>
                <a:cs typeface="Calibri" charset="0"/>
              </a:defRPr>
            </a:lvl3pPr>
            <a:lvl4pPr marL="1645920" indent="-274320">
              <a:lnSpc>
                <a:spcPct val="90000"/>
              </a:lnSpc>
              <a:spcBef>
                <a:spcPts val="0"/>
              </a:spcBef>
              <a:spcAft>
                <a:spcPts val="600"/>
              </a:spcAft>
              <a:buClr>
                <a:srgbClr val="F79036"/>
              </a:buClr>
              <a:buFont typeface="Arial" panose="020B0604020202020204" pitchFamily="34" charset="0"/>
              <a:buChar char="•"/>
              <a:defRPr sz="1600">
                <a:solidFill>
                  <a:srgbClr val="000000"/>
                </a:solidFill>
                <a:latin typeface="Calibri" panose="020F0502020204030204" pitchFamily="34" charset="0"/>
                <a:ea typeface="Calibri" charset="0"/>
                <a:cs typeface="Calibri" charset="0"/>
              </a:defRPr>
            </a:lvl4pPr>
            <a:lvl5pPr marL="2057400" indent="-274320">
              <a:lnSpc>
                <a:spcPct val="90000"/>
              </a:lnSpc>
              <a:spcBef>
                <a:spcPts val="0"/>
              </a:spcBef>
              <a:spcAft>
                <a:spcPts val="600"/>
              </a:spcAft>
              <a:buClr>
                <a:srgbClr val="00B050"/>
              </a:buClr>
              <a:buFont typeface="Arial" panose="020B0604020202020204" pitchFamily="34" charset="0"/>
              <a:buChar char="•"/>
              <a:defRPr sz="2400">
                <a:solidFill>
                  <a:srgbClr val="000000"/>
                </a:solidFill>
                <a:latin typeface="Calibri" panose="020F0502020204030204" pitchFamily="34" charset="0"/>
                <a:ea typeface="Calibri" charset="0"/>
                <a:cs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ext Placeholder 7">
            <a:extLst>
              <a:ext uri="{FF2B5EF4-FFF2-40B4-BE49-F238E27FC236}">
                <a16:creationId xmlns:a16="http://schemas.microsoft.com/office/drawing/2014/main" id="{09E455E3-62F3-E523-3D01-B56B5EF1D97B}"/>
              </a:ext>
            </a:extLst>
          </p:cNvPr>
          <p:cNvSpPr>
            <a:spLocks noGrp="1"/>
          </p:cNvSpPr>
          <p:nvPr>
            <p:ph type="body" sz="quarter" idx="10" hasCustomPrompt="1"/>
          </p:nvPr>
        </p:nvSpPr>
        <p:spPr>
          <a:xfrm>
            <a:off x="254000" y="4889500"/>
            <a:ext cx="8890000" cy="254000"/>
          </a:xfrm>
          <a:prstGeom prst="rect">
            <a:avLst/>
          </a:prstGeom>
        </p:spPr>
        <p:txBody>
          <a:bodyPr anchor="ctr">
            <a:noAutofit/>
          </a:bodyPr>
          <a:lstStyle>
            <a:lvl1pPr marL="0" indent="0" algn="r">
              <a:lnSpc>
                <a:spcPct val="90000"/>
              </a:lnSpc>
              <a:buNone/>
              <a:defRPr sz="1000" b="0">
                <a:solidFill>
                  <a:srgbClr val="000000"/>
                </a:solidFill>
                <a:latin typeface="Calibri" panose="020F0502020204030204" pitchFamily="34" charset="0"/>
              </a:defRPr>
            </a:lvl1pPr>
          </a:lstStyle>
          <a:p>
            <a:pPr lvl="0"/>
            <a:r>
              <a:rPr lang="en-US" dirty="0"/>
              <a:t>Citations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A1829-7832-9CBA-7703-D128A0F7FA68}"/>
              </a:ext>
            </a:extLst>
          </p:cNvPr>
          <p:cNvSpPr>
            <a:spLocks noGrp="1"/>
          </p:cNvSpPr>
          <p:nvPr>
            <p:ph type="title" hasCustomPrompt="1"/>
          </p:nvPr>
        </p:nvSpPr>
        <p:spPr>
          <a:xfrm>
            <a:off x="12700" y="12700"/>
            <a:ext cx="9118600" cy="762000"/>
          </a:xfrm>
          <a:prstGeom prst="rect">
            <a:avLst/>
          </a:prstGeom>
        </p:spPr>
        <p:txBody>
          <a:bodyPr anchor="ctr">
            <a:normAutofit/>
          </a:bodyPr>
          <a:lstStyle>
            <a:lvl1pPr>
              <a:lnSpc>
                <a:spcPct val="90000"/>
              </a:lnSpc>
              <a:defRPr sz="4000" b="1">
                <a:solidFill>
                  <a:srgbClr val="F79036"/>
                </a:solidFill>
                <a:latin typeface="Calibri" panose="020F0502020204030204" pitchFamily="34" charset="0"/>
              </a:defRPr>
            </a:lvl1pPr>
          </a:lstStyle>
          <a:p>
            <a:r>
              <a:rPr lang="en-US" dirty="0"/>
              <a:t>Click to edit slide title</a:t>
            </a:r>
          </a:p>
        </p:txBody>
      </p:sp>
      <p:sp>
        <p:nvSpPr>
          <p:cNvPr id="6" name="Text Placeholder 7">
            <a:extLst>
              <a:ext uri="{FF2B5EF4-FFF2-40B4-BE49-F238E27FC236}">
                <a16:creationId xmlns:a16="http://schemas.microsoft.com/office/drawing/2014/main" id="{7E57B661-3B21-52F6-81E4-35BA078DF097}"/>
              </a:ext>
            </a:extLst>
          </p:cNvPr>
          <p:cNvSpPr>
            <a:spLocks noGrp="1"/>
          </p:cNvSpPr>
          <p:nvPr>
            <p:ph type="body" sz="quarter" idx="10" hasCustomPrompt="1"/>
          </p:nvPr>
        </p:nvSpPr>
        <p:spPr>
          <a:xfrm>
            <a:off x="254000" y="4889500"/>
            <a:ext cx="8890000" cy="254000"/>
          </a:xfrm>
          <a:prstGeom prst="rect">
            <a:avLst/>
          </a:prstGeom>
        </p:spPr>
        <p:txBody>
          <a:bodyPr anchor="ctr">
            <a:noAutofit/>
          </a:bodyPr>
          <a:lstStyle>
            <a:lvl1pPr marL="0" indent="0" algn="r">
              <a:lnSpc>
                <a:spcPct val="90000"/>
              </a:lnSpc>
              <a:buNone/>
              <a:defRPr sz="1000" b="0">
                <a:solidFill>
                  <a:srgbClr val="FFFFFF"/>
                </a:solidFill>
                <a:latin typeface="Calibri" panose="020F0502020204030204" pitchFamily="34" charset="0"/>
              </a:defRPr>
            </a:lvl1pPr>
          </a:lstStyle>
          <a:p>
            <a:pPr lvl="0"/>
            <a:r>
              <a:rPr lang="en-US" dirty="0"/>
              <a:t>Citations</a:t>
            </a:r>
          </a:p>
        </p:txBody>
      </p:sp>
    </p:spTree>
    <p:extLst>
      <p:ext uri="{BB962C8B-B14F-4D97-AF65-F5344CB8AC3E}">
        <p14:creationId xmlns:p14="http://schemas.microsoft.com/office/powerpoint/2010/main" val="1011675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Text Placeholder 7">
            <a:extLst>
              <a:ext uri="{FF2B5EF4-FFF2-40B4-BE49-F238E27FC236}">
                <a16:creationId xmlns:a16="http://schemas.microsoft.com/office/drawing/2014/main" id="{89CC66FE-A5D0-F719-6120-6D47DC132C9C}"/>
              </a:ext>
            </a:extLst>
          </p:cNvPr>
          <p:cNvSpPr>
            <a:spLocks noGrp="1"/>
          </p:cNvSpPr>
          <p:nvPr>
            <p:ph type="body" sz="quarter" idx="10" hasCustomPrompt="1"/>
          </p:nvPr>
        </p:nvSpPr>
        <p:spPr>
          <a:xfrm>
            <a:off x="254000" y="4889500"/>
            <a:ext cx="8890000" cy="254000"/>
          </a:xfrm>
          <a:prstGeom prst="rect">
            <a:avLst/>
          </a:prstGeom>
        </p:spPr>
        <p:txBody>
          <a:bodyPr anchor="ctr">
            <a:noAutofit/>
          </a:bodyPr>
          <a:lstStyle>
            <a:lvl1pPr marL="0" indent="0" algn="r">
              <a:lnSpc>
                <a:spcPct val="90000"/>
              </a:lnSpc>
              <a:buNone/>
              <a:defRPr sz="1000" b="0">
                <a:solidFill>
                  <a:srgbClr val="FFFFFF"/>
                </a:solidFill>
                <a:latin typeface="Calibri" panose="020F0502020204030204" pitchFamily="34" charset="0"/>
              </a:defRPr>
            </a:lvl1pPr>
          </a:lstStyle>
          <a:p>
            <a:pPr lvl="0"/>
            <a:r>
              <a:rPr lang="en-US" dirty="0"/>
              <a:t>Citations</a:t>
            </a:r>
          </a:p>
        </p:txBody>
      </p:sp>
    </p:spTree>
    <p:extLst>
      <p:ext uri="{BB962C8B-B14F-4D97-AF65-F5344CB8AC3E}">
        <p14:creationId xmlns:p14="http://schemas.microsoft.com/office/powerpoint/2010/main" val="2534462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1143000"/>
            <a:ext cx="9144000" cy="1397000"/>
          </a:xfrm>
          <a:prstGeom prst="rect">
            <a:avLst/>
          </a:prstGeom>
        </p:spPr>
        <p:txBody>
          <a:bodyPr anchor="b">
            <a:normAutofit/>
          </a:bodyPr>
          <a:lstStyle>
            <a:lvl1pPr algn="ctr">
              <a:lnSpc>
                <a:spcPct val="90000"/>
              </a:lnSpc>
              <a:defRPr sz="4000" b="1">
                <a:solidFill>
                  <a:srgbClr val="F79036"/>
                </a:solidFill>
                <a:latin typeface="Calibri" panose="020F0502020204030204" pitchFamily="34" charset="0"/>
              </a:defRPr>
            </a:lvl1pPr>
          </a:lstStyle>
          <a:p>
            <a:r>
              <a:rPr lang="en-US" dirty="0"/>
              <a:t>Click to title</a:t>
            </a:r>
          </a:p>
        </p:txBody>
      </p:sp>
      <p:sp>
        <p:nvSpPr>
          <p:cNvPr id="3" name="Subtitle 2"/>
          <p:cNvSpPr>
            <a:spLocks noGrp="1"/>
          </p:cNvSpPr>
          <p:nvPr>
            <p:ph type="subTitle" idx="1" hasCustomPrompt="1"/>
          </p:nvPr>
        </p:nvSpPr>
        <p:spPr>
          <a:xfrm>
            <a:off x="0" y="2540000"/>
            <a:ext cx="9144000" cy="1016000"/>
          </a:xfrm>
          <a:prstGeom prst="rect">
            <a:avLst/>
          </a:prstGeom>
        </p:spPr>
        <p:txBody>
          <a:bodyPr anchor="t">
            <a:normAutofit/>
          </a:bodyPr>
          <a:lstStyle>
            <a:lvl1pPr marL="0" indent="0" algn="ctr">
              <a:lnSpc>
                <a:spcPct val="90000"/>
              </a:lnSpc>
              <a:buNone/>
              <a:defRPr sz="3200" b="1" i="1">
                <a:solidFill>
                  <a:srgbClr val="861D19"/>
                </a:solidFill>
                <a:latin typeface="Calibri" panose="020F0502020204030204" pitchFamily="34" charset="0"/>
                <a:ea typeface="Calibri" charset="0"/>
                <a:cs typeface="Calibri"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
        <p:nvSpPr>
          <p:cNvPr id="7" name="Text Placeholder 7">
            <a:extLst>
              <a:ext uri="{FF2B5EF4-FFF2-40B4-BE49-F238E27FC236}">
                <a16:creationId xmlns:a16="http://schemas.microsoft.com/office/drawing/2014/main" id="{E76E7880-E0D2-96EF-1824-1730047FB0F0}"/>
              </a:ext>
            </a:extLst>
          </p:cNvPr>
          <p:cNvSpPr>
            <a:spLocks noGrp="1"/>
          </p:cNvSpPr>
          <p:nvPr>
            <p:ph type="body" sz="quarter" idx="10" hasCustomPrompt="1"/>
          </p:nvPr>
        </p:nvSpPr>
        <p:spPr>
          <a:xfrm>
            <a:off x="254000" y="4889500"/>
            <a:ext cx="8890000" cy="254000"/>
          </a:xfrm>
          <a:prstGeom prst="rect">
            <a:avLst/>
          </a:prstGeom>
        </p:spPr>
        <p:txBody>
          <a:bodyPr anchor="ctr">
            <a:noAutofit/>
          </a:bodyPr>
          <a:lstStyle>
            <a:lvl1pPr marL="0" indent="0" algn="r">
              <a:lnSpc>
                <a:spcPct val="90000"/>
              </a:lnSpc>
              <a:buNone/>
              <a:defRPr sz="1000" b="0">
                <a:solidFill>
                  <a:srgbClr val="FFFFFF"/>
                </a:solidFill>
                <a:latin typeface="Calibri" panose="020F0502020204030204" pitchFamily="34" charset="0"/>
              </a:defRPr>
            </a:lvl1pPr>
          </a:lstStyle>
          <a:p>
            <a:pPr lvl="0"/>
            <a:r>
              <a:rPr lang="en-US" dirty="0"/>
              <a:t>Citations</a:t>
            </a:r>
          </a:p>
        </p:txBody>
      </p:sp>
    </p:spTree>
    <p:extLst>
      <p:ext uri="{BB962C8B-B14F-4D97-AF65-F5344CB8AC3E}">
        <p14:creationId xmlns:p14="http://schemas.microsoft.com/office/powerpoint/2010/main" val="1379874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841D7-EC11-DE46-30CD-49028872D8B5}"/>
              </a:ext>
            </a:extLst>
          </p:cNvPr>
          <p:cNvSpPr>
            <a:spLocks noGrp="1"/>
          </p:cNvSpPr>
          <p:nvPr>
            <p:ph type="ctrTitle"/>
          </p:nvPr>
        </p:nvSpPr>
        <p:spPr>
          <a:xfrm>
            <a:off x="312234" y="1143000"/>
            <a:ext cx="8831766" cy="1397000"/>
          </a:xfrm>
          <a:prstGeom prst="rect">
            <a:avLst/>
          </a:prstGeom>
        </p:spPr>
        <p:txBody>
          <a:bodyPr anchor="b"/>
          <a:lstStyle>
            <a:lvl1pPr algn="ctr">
              <a:defRPr sz="4000" b="1">
                <a:solidFill>
                  <a:srgbClr val="F79036"/>
                </a:solidFill>
                <a:latin typeface="Calibri" panose="020F050202020403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428B4CB8-02AB-FD7E-0250-09020555DE8D}"/>
              </a:ext>
            </a:extLst>
          </p:cNvPr>
          <p:cNvSpPr>
            <a:spLocks noGrp="1"/>
          </p:cNvSpPr>
          <p:nvPr>
            <p:ph type="subTitle" idx="1"/>
          </p:nvPr>
        </p:nvSpPr>
        <p:spPr>
          <a:xfrm>
            <a:off x="312234" y="2540000"/>
            <a:ext cx="8831766" cy="1016000"/>
          </a:xfrm>
          <a:prstGeom prst="rect">
            <a:avLst/>
          </a:prstGeom>
        </p:spPr>
        <p:txBody>
          <a:bodyPr anchor="t"/>
          <a:lstStyle>
            <a:lvl1pPr marL="0" indent="0" algn="ctr">
              <a:buNone/>
              <a:defRPr sz="3200" b="1" i="1">
                <a:solidFill>
                  <a:srgbClr val="861D19"/>
                </a:solidFill>
                <a:latin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45645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60623-715F-9667-DAE4-AA2FD6F864E8}"/>
              </a:ext>
            </a:extLst>
          </p:cNvPr>
          <p:cNvSpPr>
            <a:spLocks noGrp="1"/>
          </p:cNvSpPr>
          <p:nvPr>
            <p:ph type="title"/>
          </p:nvPr>
        </p:nvSpPr>
        <p:spPr>
          <a:xfrm>
            <a:off x="319668" y="12700"/>
            <a:ext cx="8811632" cy="762000"/>
          </a:xfrm>
          <a:prstGeom prst="rect">
            <a:avLst/>
          </a:prstGeom>
        </p:spPr>
        <p:txBody>
          <a:bodyPr anchor="ctr"/>
          <a:lstStyle>
            <a:lvl1pPr algn="ctr">
              <a:defRPr sz="4000" b="1">
                <a:solidFill>
                  <a:srgbClr val="F79036"/>
                </a:solidFill>
                <a:latin typeface="Calibri" panose="020F050202020403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F070FCF5-E73A-7623-70ED-619E144EF980}"/>
              </a:ext>
            </a:extLst>
          </p:cNvPr>
          <p:cNvSpPr>
            <a:spLocks noGrp="1"/>
          </p:cNvSpPr>
          <p:nvPr>
            <p:ph idx="1"/>
          </p:nvPr>
        </p:nvSpPr>
        <p:spPr>
          <a:xfrm>
            <a:off x="319668" y="787400"/>
            <a:ext cx="8570332" cy="4102100"/>
          </a:xfrm>
          <a:prstGeom prst="rect">
            <a:avLst/>
          </a:prstGeom>
        </p:spPr>
        <p:txBody>
          <a:bodyPr/>
          <a:lstStyle>
            <a:lvl1pPr marL="274320" indent="-274320">
              <a:spcBef>
                <a:spcPts val="0"/>
              </a:spcBef>
              <a:spcAft>
                <a:spcPts val="600"/>
              </a:spcAft>
              <a:buClr>
                <a:srgbClr val="F79036"/>
              </a:buClr>
              <a:defRPr sz="2400">
                <a:solidFill>
                  <a:srgbClr val="000000"/>
                </a:solidFill>
                <a:latin typeface="Calibri" panose="020F0502020204030204" pitchFamily="34" charset="0"/>
              </a:defRPr>
            </a:lvl1pPr>
            <a:lvl2pPr marL="731520" indent="-274320">
              <a:spcBef>
                <a:spcPts val="0"/>
              </a:spcBef>
              <a:spcAft>
                <a:spcPts val="600"/>
              </a:spcAft>
              <a:buClr>
                <a:srgbClr val="F79036"/>
              </a:buClr>
              <a:defRPr sz="2000">
                <a:solidFill>
                  <a:srgbClr val="000000"/>
                </a:solidFill>
                <a:latin typeface="Calibri" panose="020F0502020204030204" pitchFamily="34" charset="0"/>
              </a:defRPr>
            </a:lvl2pPr>
            <a:lvl3pPr marL="1188720" indent="-274320">
              <a:spcBef>
                <a:spcPts val="0"/>
              </a:spcBef>
              <a:spcAft>
                <a:spcPts val="600"/>
              </a:spcAft>
              <a:buClr>
                <a:srgbClr val="F79036"/>
              </a:buClr>
              <a:defRPr sz="1800">
                <a:solidFill>
                  <a:srgbClr val="000000"/>
                </a:solidFill>
                <a:latin typeface="Calibri" panose="020F0502020204030204" pitchFamily="34" charset="0"/>
              </a:defRPr>
            </a:lvl3pPr>
            <a:lvl4pPr marL="1645920" indent="-274320">
              <a:spcBef>
                <a:spcPts val="0"/>
              </a:spcBef>
              <a:spcAft>
                <a:spcPts val="600"/>
              </a:spcAft>
              <a:buClr>
                <a:srgbClr val="F79036"/>
              </a:buClr>
              <a:defRPr sz="1600">
                <a:solidFill>
                  <a:srgbClr val="000000"/>
                </a:solidFill>
                <a:latin typeface="Calibri" panose="020F0502020204030204" pitchFamily="34" charset="0"/>
              </a:defRPr>
            </a:lvl4pPr>
            <a:lvl5pPr>
              <a:defRPr sz="2400">
                <a:solidFill>
                  <a:srgbClr val="000000"/>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7">
            <a:extLst>
              <a:ext uri="{FF2B5EF4-FFF2-40B4-BE49-F238E27FC236}">
                <a16:creationId xmlns:a16="http://schemas.microsoft.com/office/drawing/2014/main" id="{F65581E8-CC4B-EEDE-AC0B-2A3804341C7F}"/>
              </a:ext>
            </a:extLst>
          </p:cNvPr>
          <p:cNvSpPr>
            <a:spLocks noGrp="1"/>
          </p:cNvSpPr>
          <p:nvPr>
            <p:ph type="body" sz="quarter" idx="10" hasCustomPrompt="1"/>
          </p:nvPr>
        </p:nvSpPr>
        <p:spPr>
          <a:xfrm>
            <a:off x="254000" y="4889500"/>
            <a:ext cx="8890000" cy="254000"/>
          </a:xfrm>
          <a:prstGeom prst="rect">
            <a:avLst/>
          </a:prstGeom>
        </p:spPr>
        <p:txBody>
          <a:bodyPr anchor="ctr">
            <a:noAutofit/>
          </a:bodyPr>
          <a:lstStyle>
            <a:lvl1pPr marL="0" indent="0" algn="r">
              <a:lnSpc>
                <a:spcPct val="90000"/>
              </a:lnSpc>
              <a:buNone/>
              <a:defRPr sz="1000" b="0">
                <a:solidFill>
                  <a:srgbClr val="000000"/>
                </a:solidFill>
                <a:latin typeface="Calibri" panose="020F0502020204030204" pitchFamily="34" charset="0"/>
              </a:defRPr>
            </a:lvl1pPr>
          </a:lstStyle>
          <a:p>
            <a:pPr lvl="0"/>
            <a:r>
              <a:rPr lang="en-US" dirty="0"/>
              <a:t>Citations</a:t>
            </a:r>
          </a:p>
        </p:txBody>
      </p:sp>
    </p:spTree>
    <p:extLst>
      <p:ext uri="{BB962C8B-B14F-4D97-AF65-F5344CB8AC3E}">
        <p14:creationId xmlns:p14="http://schemas.microsoft.com/office/powerpoint/2010/main" val="40531682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3D905FB0-2FFF-6478-07C3-DE77323195FC}"/>
              </a:ext>
            </a:extLst>
          </p:cNvPr>
          <p:cNvSpPr>
            <a:spLocks noGrp="1"/>
          </p:cNvSpPr>
          <p:nvPr>
            <p:ph type="body" sz="quarter" idx="10" hasCustomPrompt="1"/>
          </p:nvPr>
        </p:nvSpPr>
        <p:spPr>
          <a:xfrm>
            <a:off x="254000" y="4889500"/>
            <a:ext cx="8890000" cy="254000"/>
          </a:xfrm>
          <a:prstGeom prst="rect">
            <a:avLst/>
          </a:prstGeom>
        </p:spPr>
        <p:txBody>
          <a:bodyPr anchor="ctr">
            <a:noAutofit/>
          </a:bodyPr>
          <a:lstStyle>
            <a:lvl1pPr marL="0" indent="0" algn="r">
              <a:lnSpc>
                <a:spcPct val="90000"/>
              </a:lnSpc>
              <a:buNone/>
              <a:defRPr sz="1000" b="0">
                <a:solidFill>
                  <a:srgbClr val="000000"/>
                </a:solidFill>
                <a:latin typeface="Calibri" panose="020F0502020204030204" pitchFamily="34" charset="0"/>
              </a:defRPr>
            </a:lvl1pPr>
          </a:lstStyle>
          <a:p>
            <a:pPr lvl="0"/>
            <a:r>
              <a:rPr lang="en-US" dirty="0"/>
              <a:t>Citations</a:t>
            </a:r>
          </a:p>
        </p:txBody>
      </p:sp>
      <p:sp>
        <p:nvSpPr>
          <p:cNvPr id="6" name="Title 1">
            <a:extLst>
              <a:ext uri="{FF2B5EF4-FFF2-40B4-BE49-F238E27FC236}">
                <a16:creationId xmlns:a16="http://schemas.microsoft.com/office/drawing/2014/main" id="{4DFCC3E0-C78F-3C58-89E4-9B9E1143B6D7}"/>
              </a:ext>
            </a:extLst>
          </p:cNvPr>
          <p:cNvSpPr>
            <a:spLocks noGrp="1"/>
          </p:cNvSpPr>
          <p:nvPr>
            <p:ph type="title"/>
          </p:nvPr>
        </p:nvSpPr>
        <p:spPr>
          <a:xfrm>
            <a:off x="319668" y="12700"/>
            <a:ext cx="8811632" cy="762000"/>
          </a:xfrm>
          <a:prstGeom prst="rect">
            <a:avLst/>
          </a:prstGeom>
        </p:spPr>
        <p:txBody>
          <a:bodyPr anchor="ctr"/>
          <a:lstStyle>
            <a:lvl1pPr algn="ctr">
              <a:defRPr sz="4000" b="1">
                <a:solidFill>
                  <a:srgbClr val="F79036"/>
                </a:solidFill>
                <a:latin typeface="Calibri" panose="020F0502020204030204" pitchFamily="34" charset="0"/>
              </a:defRPr>
            </a:lvl1pPr>
          </a:lstStyle>
          <a:p>
            <a:r>
              <a:rPr lang="en-US"/>
              <a:t>Click to edit Master title style</a:t>
            </a:r>
          </a:p>
        </p:txBody>
      </p:sp>
    </p:spTree>
    <p:extLst>
      <p:ext uri="{BB962C8B-B14F-4D97-AF65-F5344CB8AC3E}">
        <p14:creationId xmlns:p14="http://schemas.microsoft.com/office/powerpoint/2010/main" val="4792727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3D905FB0-2FFF-6478-07C3-DE77323195FC}"/>
              </a:ext>
            </a:extLst>
          </p:cNvPr>
          <p:cNvSpPr>
            <a:spLocks noGrp="1"/>
          </p:cNvSpPr>
          <p:nvPr>
            <p:ph type="body" sz="quarter" idx="10" hasCustomPrompt="1"/>
          </p:nvPr>
        </p:nvSpPr>
        <p:spPr>
          <a:xfrm>
            <a:off x="254000" y="4889500"/>
            <a:ext cx="8890000" cy="254000"/>
          </a:xfrm>
          <a:prstGeom prst="rect">
            <a:avLst/>
          </a:prstGeom>
        </p:spPr>
        <p:txBody>
          <a:bodyPr anchor="ctr">
            <a:noAutofit/>
          </a:bodyPr>
          <a:lstStyle>
            <a:lvl1pPr marL="0" indent="0" algn="r">
              <a:lnSpc>
                <a:spcPct val="90000"/>
              </a:lnSpc>
              <a:buNone/>
              <a:defRPr sz="1000" b="0">
                <a:solidFill>
                  <a:srgbClr val="000000"/>
                </a:solidFill>
                <a:latin typeface="Calibri" panose="020F0502020204030204" pitchFamily="34" charset="0"/>
              </a:defRPr>
            </a:lvl1pPr>
          </a:lstStyle>
          <a:p>
            <a:pPr lvl="0"/>
            <a:r>
              <a:rPr lang="en-US" dirty="0"/>
              <a:t>Citations</a:t>
            </a:r>
          </a:p>
        </p:txBody>
      </p:sp>
    </p:spTree>
    <p:extLst>
      <p:ext uri="{BB962C8B-B14F-4D97-AF65-F5344CB8AC3E}">
        <p14:creationId xmlns:p14="http://schemas.microsoft.com/office/powerpoint/2010/main" val="4173953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42900" y="1206500"/>
            <a:ext cx="8572500" cy="3683000"/>
          </a:xfrm>
          <a:prstGeom prst="rect">
            <a:avLst/>
          </a:prstGeom>
        </p:spPr>
        <p:txBody>
          <a:bodyPr>
            <a:normAutofit/>
          </a:bodyPr>
          <a:lstStyle>
            <a:lvl1pPr marL="457200" indent="-457200" algn="l">
              <a:lnSpc>
                <a:spcPct val="90000"/>
              </a:lnSpc>
              <a:spcBef>
                <a:spcPts val="0"/>
              </a:spcBef>
              <a:spcAft>
                <a:spcPts val="600"/>
              </a:spcAft>
              <a:buClr>
                <a:srgbClr val="F79036"/>
              </a:buClr>
              <a:buFont typeface="+mj-lt"/>
              <a:buAutoNum type="alphaUcPeriod"/>
              <a:defRPr sz="2800">
                <a:solidFill>
                  <a:srgbClr val="000000"/>
                </a:solidFill>
                <a:latin typeface="Calibri" panose="020F0502020204030204" pitchFamily="34" charset="0"/>
                <a:ea typeface="Calibri" charset="0"/>
                <a:cs typeface="Calibri" charset="0"/>
              </a:defRPr>
            </a:lvl1pPr>
            <a:lvl2pPr marL="457200" indent="0">
              <a:buClr>
                <a:srgbClr val="00B050"/>
              </a:buClr>
              <a:buNone/>
              <a:defRPr>
                <a:solidFill>
                  <a:schemeClr val="tx1"/>
                </a:solidFill>
                <a:latin typeface="Calibri" charset="0"/>
                <a:ea typeface="Calibri" charset="0"/>
                <a:cs typeface="Calibri" charset="0"/>
              </a:defRPr>
            </a:lvl2pPr>
            <a:lvl3pPr>
              <a:buClr>
                <a:srgbClr val="00B050"/>
              </a:buClr>
              <a:defRPr>
                <a:solidFill>
                  <a:schemeClr val="tx1"/>
                </a:solidFill>
                <a:latin typeface="Calibri" charset="0"/>
                <a:ea typeface="Calibri" charset="0"/>
                <a:cs typeface="Calibri" charset="0"/>
              </a:defRPr>
            </a:lvl3pPr>
            <a:lvl4pPr>
              <a:buClr>
                <a:srgbClr val="00B050"/>
              </a:buClr>
              <a:defRPr>
                <a:solidFill>
                  <a:schemeClr val="tx1"/>
                </a:solidFill>
                <a:latin typeface="Calibri" charset="0"/>
                <a:ea typeface="Calibri" charset="0"/>
                <a:cs typeface="Calibri" charset="0"/>
              </a:defRPr>
            </a:lvl4pPr>
            <a:lvl5pPr>
              <a:buClr>
                <a:srgbClr val="00B050"/>
              </a:buClr>
              <a:defRPr>
                <a:solidFill>
                  <a:schemeClr val="tx1"/>
                </a:solidFill>
                <a:latin typeface="Calibri" charset="0"/>
                <a:ea typeface="Calibri" charset="0"/>
                <a:cs typeface="Calibri" charset="0"/>
              </a:defRPr>
            </a:lvl5pPr>
          </a:lstStyle>
          <a:p>
            <a:pPr lvl="0"/>
            <a:r>
              <a:rPr lang="en-US" dirty="0"/>
              <a:t>Click to edit answer options</a:t>
            </a:r>
          </a:p>
        </p:txBody>
      </p:sp>
      <p:sp>
        <p:nvSpPr>
          <p:cNvPr id="7" name="Title 1"/>
          <p:cNvSpPr>
            <a:spLocks noGrp="1"/>
          </p:cNvSpPr>
          <p:nvPr>
            <p:ph type="ctrTitle" hasCustomPrompt="1"/>
          </p:nvPr>
        </p:nvSpPr>
        <p:spPr>
          <a:xfrm>
            <a:off x="1016000" y="12700"/>
            <a:ext cx="8128000" cy="1041400"/>
          </a:xfrm>
          <a:prstGeom prst="rect">
            <a:avLst/>
          </a:prstGeom>
        </p:spPr>
        <p:txBody>
          <a:bodyPr anchor="ctr">
            <a:normAutofit/>
          </a:bodyPr>
          <a:lstStyle>
            <a:lvl1pPr algn="l">
              <a:lnSpc>
                <a:spcPct val="90000"/>
              </a:lnSpc>
              <a:defRPr sz="2800" b="1">
                <a:solidFill>
                  <a:srgbClr val="FFFFFF"/>
                </a:solidFill>
                <a:latin typeface="Calibri" panose="020F0502020204030204" pitchFamily="34" charset="0"/>
                <a:ea typeface="Calibri" charset="0"/>
                <a:cs typeface="Calibri" charset="0"/>
              </a:defRPr>
            </a:lvl1pPr>
          </a:lstStyle>
          <a:p>
            <a:r>
              <a:rPr lang="en-US" dirty="0"/>
              <a:t>Click to edit question text</a:t>
            </a:r>
          </a:p>
        </p:txBody>
      </p:sp>
    </p:spTree>
    <p:extLst>
      <p:ext uri="{BB962C8B-B14F-4D97-AF65-F5344CB8AC3E}">
        <p14:creationId xmlns:p14="http://schemas.microsoft.com/office/powerpoint/2010/main" val="26750735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42900" y="1206500"/>
            <a:ext cx="8572500" cy="3683000"/>
          </a:xfrm>
        </p:spPr>
        <p:txBody>
          <a:bodyPr>
            <a:normAutofit/>
          </a:bodyPr>
          <a:lstStyle>
            <a:lvl1pPr marL="457200" indent="-457200" algn="l">
              <a:lnSpc>
                <a:spcPct val="90000"/>
              </a:lnSpc>
              <a:spcBef>
                <a:spcPts val="0"/>
              </a:spcBef>
              <a:spcAft>
                <a:spcPts val="600"/>
              </a:spcAft>
              <a:buClr>
                <a:srgbClr val="00B050"/>
              </a:buClr>
              <a:buFont typeface="+mj-lt"/>
              <a:buAutoNum type="alphaUcPeriod"/>
              <a:defRPr sz="2800">
                <a:solidFill>
                  <a:srgbClr val="000000"/>
                </a:solidFill>
                <a:latin typeface="Calibri" panose="020F0502020204030204" pitchFamily="34" charset="0"/>
                <a:ea typeface="Calibri" charset="0"/>
                <a:cs typeface="Calibri" charset="0"/>
              </a:defRPr>
            </a:lvl1pPr>
            <a:lvl2pPr marL="457200" indent="0">
              <a:buClr>
                <a:srgbClr val="00B050"/>
              </a:buClr>
              <a:buNone/>
              <a:defRPr>
                <a:solidFill>
                  <a:schemeClr val="tx1"/>
                </a:solidFill>
                <a:latin typeface="Calibri" charset="0"/>
                <a:ea typeface="Calibri" charset="0"/>
                <a:cs typeface="Calibri" charset="0"/>
              </a:defRPr>
            </a:lvl2pPr>
            <a:lvl3pPr>
              <a:buClr>
                <a:srgbClr val="00B050"/>
              </a:buClr>
              <a:defRPr>
                <a:solidFill>
                  <a:schemeClr val="tx1"/>
                </a:solidFill>
                <a:latin typeface="Calibri" charset="0"/>
                <a:ea typeface="Calibri" charset="0"/>
                <a:cs typeface="Calibri" charset="0"/>
              </a:defRPr>
            </a:lvl3pPr>
            <a:lvl4pPr>
              <a:buClr>
                <a:srgbClr val="00B050"/>
              </a:buClr>
              <a:defRPr>
                <a:solidFill>
                  <a:schemeClr val="tx1"/>
                </a:solidFill>
                <a:latin typeface="Calibri" charset="0"/>
                <a:ea typeface="Calibri" charset="0"/>
                <a:cs typeface="Calibri" charset="0"/>
              </a:defRPr>
            </a:lvl4pPr>
            <a:lvl5pPr>
              <a:buClr>
                <a:srgbClr val="00B050"/>
              </a:buClr>
              <a:defRPr>
                <a:solidFill>
                  <a:schemeClr val="tx1"/>
                </a:solidFill>
                <a:latin typeface="Calibri" charset="0"/>
                <a:ea typeface="Calibri" charset="0"/>
                <a:cs typeface="Calibri" charset="0"/>
              </a:defRPr>
            </a:lvl5pPr>
          </a:lstStyle>
          <a:p>
            <a:pPr lvl="0"/>
            <a:r>
              <a:rPr lang="en-US" dirty="0"/>
              <a:t>Click to edit answer options</a:t>
            </a:r>
          </a:p>
        </p:txBody>
      </p:sp>
      <p:sp>
        <p:nvSpPr>
          <p:cNvPr id="7" name="Title 1"/>
          <p:cNvSpPr>
            <a:spLocks noGrp="1"/>
          </p:cNvSpPr>
          <p:nvPr>
            <p:ph type="ctrTitle" hasCustomPrompt="1"/>
          </p:nvPr>
        </p:nvSpPr>
        <p:spPr>
          <a:xfrm>
            <a:off x="1016000" y="12700"/>
            <a:ext cx="8128000" cy="990600"/>
          </a:xfrm>
        </p:spPr>
        <p:txBody>
          <a:bodyPr anchor="ctr">
            <a:normAutofit/>
          </a:bodyPr>
          <a:lstStyle>
            <a:lvl1pPr algn="l">
              <a:lnSpc>
                <a:spcPct val="90000"/>
              </a:lnSpc>
              <a:defRPr sz="2800" b="1">
                <a:solidFill>
                  <a:srgbClr val="FFFFFF"/>
                </a:solidFill>
                <a:latin typeface="Calibri" panose="020F0502020204030204" pitchFamily="34" charset="0"/>
                <a:ea typeface="Calibri" charset="0"/>
                <a:cs typeface="Calibri" charset="0"/>
              </a:defRPr>
            </a:lvl1pPr>
          </a:lstStyle>
          <a:p>
            <a:r>
              <a:rPr lang="en-US" dirty="0"/>
              <a:t>Click to edit question text</a:t>
            </a:r>
          </a:p>
        </p:txBody>
      </p:sp>
    </p:spTree>
    <p:extLst>
      <p:ext uri="{BB962C8B-B14F-4D97-AF65-F5344CB8AC3E}">
        <p14:creationId xmlns:p14="http://schemas.microsoft.com/office/powerpoint/2010/main" val="29929407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42900" y="1714500"/>
            <a:ext cx="8572500" cy="3175000"/>
          </a:xfrm>
          <a:prstGeom prst="rect">
            <a:avLst/>
          </a:prstGeom>
        </p:spPr>
        <p:txBody>
          <a:bodyPr>
            <a:normAutofit/>
          </a:bodyPr>
          <a:lstStyle>
            <a:lvl1pPr marL="457200" indent="-457200" algn="l">
              <a:lnSpc>
                <a:spcPct val="90000"/>
              </a:lnSpc>
              <a:spcBef>
                <a:spcPts val="0"/>
              </a:spcBef>
              <a:spcAft>
                <a:spcPts val="600"/>
              </a:spcAft>
              <a:buClr>
                <a:srgbClr val="F79036"/>
              </a:buClr>
              <a:buFont typeface="+mj-lt"/>
              <a:buAutoNum type="alphaUcPeriod"/>
              <a:defRPr sz="2800">
                <a:solidFill>
                  <a:srgbClr val="000000"/>
                </a:solidFill>
                <a:latin typeface="Calibri" panose="020F0502020204030204" pitchFamily="34" charset="0"/>
                <a:ea typeface="Calibri" charset="0"/>
                <a:cs typeface="Calibri" charset="0"/>
              </a:defRPr>
            </a:lvl1pPr>
            <a:lvl2pPr>
              <a:buClr>
                <a:srgbClr val="00B050"/>
              </a:buClr>
              <a:defRPr>
                <a:solidFill>
                  <a:schemeClr val="tx1"/>
                </a:solidFill>
                <a:latin typeface="Calibri" charset="0"/>
                <a:ea typeface="Calibri" charset="0"/>
                <a:cs typeface="Calibri" charset="0"/>
              </a:defRPr>
            </a:lvl2pPr>
            <a:lvl3pPr>
              <a:buClr>
                <a:srgbClr val="00B050"/>
              </a:buClr>
              <a:defRPr>
                <a:solidFill>
                  <a:schemeClr val="tx1"/>
                </a:solidFill>
                <a:latin typeface="Calibri" charset="0"/>
                <a:ea typeface="Calibri" charset="0"/>
                <a:cs typeface="Calibri" charset="0"/>
              </a:defRPr>
            </a:lvl3pPr>
            <a:lvl4pPr>
              <a:buClr>
                <a:srgbClr val="00B050"/>
              </a:buClr>
              <a:defRPr>
                <a:solidFill>
                  <a:schemeClr val="tx1"/>
                </a:solidFill>
                <a:latin typeface="Calibri" charset="0"/>
                <a:ea typeface="Calibri" charset="0"/>
                <a:cs typeface="Calibri" charset="0"/>
              </a:defRPr>
            </a:lvl4pPr>
            <a:lvl5pPr>
              <a:buClr>
                <a:srgbClr val="00B050"/>
              </a:buClr>
              <a:defRPr>
                <a:solidFill>
                  <a:schemeClr val="tx1"/>
                </a:solidFill>
                <a:latin typeface="Calibri" charset="0"/>
                <a:ea typeface="Calibri" charset="0"/>
                <a:cs typeface="Calibri" charset="0"/>
              </a:defRPr>
            </a:lvl5pPr>
          </a:lstStyle>
          <a:p>
            <a:pPr lvl="0"/>
            <a:r>
              <a:rPr lang="en-US" dirty="0"/>
              <a:t>Click to edit answer options</a:t>
            </a:r>
          </a:p>
        </p:txBody>
      </p:sp>
      <p:sp>
        <p:nvSpPr>
          <p:cNvPr id="7" name="Title 1"/>
          <p:cNvSpPr>
            <a:spLocks noGrp="1"/>
          </p:cNvSpPr>
          <p:nvPr>
            <p:ph type="ctrTitle" hasCustomPrompt="1"/>
          </p:nvPr>
        </p:nvSpPr>
        <p:spPr>
          <a:xfrm>
            <a:off x="1016000" y="12700"/>
            <a:ext cx="8128000" cy="1651000"/>
          </a:xfrm>
          <a:prstGeom prst="rect">
            <a:avLst/>
          </a:prstGeom>
        </p:spPr>
        <p:txBody>
          <a:bodyPr anchor="ctr">
            <a:normAutofit/>
          </a:bodyPr>
          <a:lstStyle>
            <a:lvl1pPr algn="l">
              <a:lnSpc>
                <a:spcPct val="90000"/>
              </a:lnSpc>
              <a:defRPr sz="2800" b="1">
                <a:solidFill>
                  <a:srgbClr val="FFFFFF"/>
                </a:solidFill>
                <a:latin typeface="Calibri" panose="020F0502020204030204" pitchFamily="34" charset="0"/>
                <a:ea typeface="Calibri" charset="0"/>
                <a:cs typeface="Calibri" charset="0"/>
              </a:defRPr>
            </a:lvl1pPr>
          </a:lstStyle>
          <a:p>
            <a:r>
              <a:rPr lang="en-US" dirty="0"/>
              <a:t>Click to edit question text</a:t>
            </a:r>
          </a:p>
        </p:txBody>
      </p:sp>
    </p:spTree>
    <p:extLst>
      <p:ext uri="{BB962C8B-B14F-4D97-AF65-F5344CB8AC3E}">
        <p14:creationId xmlns:p14="http://schemas.microsoft.com/office/powerpoint/2010/main" val="4216073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F6628-0D34-1DB5-EF27-73D0A0587BEB}"/>
              </a:ext>
            </a:extLst>
          </p:cNvPr>
          <p:cNvSpPr>
            <a:spLocks noGrp="1"/>
          </p:cNvSpPr>
          <p:nvPr>
            <p:ph type="title" hasCustomPrompt="1"/>
          </p:nvPr>
        </p:nvSpPr>
        <p:spPr>
          <a:xfrm>
            <a:off x="12700" y="12700"/>
            <a:ext cx="9118600" cy="1041400"/>
          </a:xfrm>
          <a:prstGeom prst="rect">
            <a:avLst/>
          </a:prstGeom>
        </p:spPr>
        <p:txBody>
          <a:bodyPr anchor="ctr">
            <a:normAutofit/>
          </a:bodyPr>
          <a:lstStyle>
            <a:lvl1pPr>
              <a:lnSpc>
                <a:spcPct val="90000"/>
              </a:lnSpc>
              <a:defRPr sz="4000" b="1">
                <a:solidFill>
                  <a:srgbClr val="FFFFFF"/>
                </a:solidFill>
                <a:latin typeface="Calibri" panose="020F0502020204030204" pitchFamily="34" charset="0"/>
              </a:defRPr>
            </a:lvl1pPr>
          </a:lstStyle>
          <a:p>
            <a:r>
              <a:rPr lang="en-US" dirty="0"/>
              <a:t>Click to edit slide title</a:t>
            </a:r>
          </a:p>
        </p:txBody>
      </p:sp>
      <p:sp>
        <p:nvSpPr>
          <p:cNvPr id="6" name="Text Placeholder 7">
            <a:extLst>
              <a:ext uri="{FF2B5EF4-FFF2-40B4-BE49-F238E27FC236}">
                <a16:creationId xmlns:a16="http://schemas.microsoft.com/office/drawing/2014/main" id="{3CAA7638-BB37-5114-DC17-7078B78C0022}"/>
              </a:ext>
            </a:extLst>
          </p:cNvPr>
          <p:cNvSpPr>
            <a:spLocks noGrp="1"/>
          </p:cNvSpPr>
          <p:nvPr>
            <p:ph type="body" sz="quarter" idx="10" hasCustomPrompt="1"/>
          </p:nvPr>
        </p:nvSpPr>
        <p:spPr>
          <a:xfrm>
            <a:off x="254000" y="4889500"/>
            <a:ext cx="8890000" cy="254000"/>
          </a:xfrm>
          <a:prstGeom prst="rect">
            <a:avLst/>
          </a:prstGeom>
        </p:spPr>
        <p:txBody>
          <a:bodyPr anchor="ctr">
            <a:noAutofit/>
          </a:bodyPr>
          <a:lstStyle>
            <a:lvl1pPr marL="0" indent="0" algn="r">
              <a:lnSpc>
                <a:spcPct val="90000"/>
              </a:lnSpc>
              <a:buNone/>
              <a:defRPr sz="1000" b="0">
                <a:solidFill>
                  <a:srgbClr val="000000"/>
                </a:solidFill>
                <a:latin typeface="Calibri" panose="020F0502020204030204" pitchFamily="34" charset="0"/>
              </a:defRPr>
            </a:lvl1pPr>
          </a:lstStyle>
          <a:p>
            <a:pPr lvl="0"/>
            <a:r>
              <a:rPr lang="en-US" dirty="0"/>
              <a:t>Citations</a:t>
            </a:r>
          </a:p>
        </p:txBody>
      </p:sp>
    </p:spTree>
    <p:extLst>
      <p:ext uri="{BB962C8B-B14F-4D97-AF65-F5344CB8AC3E}">
        <p14:creationId xmlns:p14="http://schemas.microsoft.com/office/powerpoint/2010/main" val="28879792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A478F-338D-E1D6-B3A2-1ABE8995B1A6}"/>
              </a:ext>
            </a:extLst>
          </p:cNvPr>
          <p:cNvSpPr>
            <a:spLocks noGrp="1"/>
          </p:cNvSpPr>
          <p:nvPr>
            <p:ph type="title"/>
          </p:nvPr>
        </p:nvSpPr>
        <p:spPr>
          <a:xfrm>
            <a:off x="4635500" y="1270000"/>
            <a:ext cx="4508500" cy="762000"/>
          </a:xfrm>
          <a:prstGeom prst="rect">
            <a:avLst/>
          </a:prstGeom>
        </p:spPr>
        <p:txBody>
          <a:bodyPr anchor="b"/>
          <a:lstStyle>
            <a:lvl1pPr algn="ctr">
              <a:defRPr sz="2800" b="1">
                <a:solidFill>
                  <a:srgbClr val="861D19"/>
                </a:solidFill>
                <a:latin typeface="Calibri" panose="020F050202020403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250F67B6-1045-71B4-04BA-024D49E2A3A4}"/>
              </a:ext>
            </a:extLst>
          </p:cNvPr>
          <p:cNvSpPr>
            <a:spLocks noGrp="1"/>
          </p:cNvSpPr>
          <p:nvPr>
            <p:ph type="pic" idx="1"/>
          </p:nvPr>
        </p:nvSpPr>
        <p:spPr>
          <a:xfrm>
            <a:off x="1003355" y="964948"/>
            <a:ext cx="2593777" cy="3213603"/>
          </a:xfrm>
          <a:prstGeom prst="rect">
            <a:avLst/>
          </a:prstGeom>
          <a:ln w="28575">
            <a:solidFill>
              <a:srgbClr val="F79036"/>
            </a:solidFill>
          </a:ln>
          <a:effectLst>
            <a:outerShdw blurRad="50800"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346E82-D0D1-A694-4B1A-5BA0493E5BC7}"/>
              </a:ext>
            </a:extLst>
          </p:cNvPr>
          <p:cNvSpPr>
            <a:spLocks noGrp="1"/>
          </p:cNvSpPr>
          <p:nvPr>
            <p:ph type="body" sz="half" idx="2"/>
          </p:nvPr>
        </p:nvSpPr>
        <p:spPr>
          <a:xfrm>
            <a:off x="4635500" y="2032000"/>
            <a:ext cx="4508500" cy="2540000"/>
          </a:xfrm>
          <a:prstGeom prst="rect">
            <a:avLst/>
          </a:prstGeom>
        </p:spPr>
        <p:txBody>
          <a:bodyPr anchor="t"/>
          <a:lstStyle>
            <a:lvl1pPr marL="0" indent="0" algn="ctr">
              <a:spcBef>
                <a:spcPts val="0"/>
              </a:spcBef>
              <a:buNone/>
              <a:defRPr sz="2400" b="0">
                <a:solidFill>
                  <a:srgbClr val="F79036"/>
                </a:solidFill>
                <a:latin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40670FBE-1301-AFE4-FD79-96CB647C07B9}"/>
              </a:ext>
            </a:extLst>
          </p:cNvPr>
          <p:cNvSpPr/>
          <p:nvPr userDrawn="1"/>
        </p:nvSpPr>
        <p:spPr>
          <a:xfrm>
            <a:off x="891472" y="840059"/>
            <a:ext cx="2817541" cy="3479180"/>
          </a:xfrm>
          <a:prstGeom prst="rect">
            <a:avLst/>
          </a:prstGeom>
          <a:noFill/>
          <a:ln w="28575">
            <a:solidFill>
              <a:srgbClr val="861D1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7728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3159" y="1504950"/>
            <a:ext cx="6400801" cy="1711200"/>
          </a:xfrm>
          <a:prstGeom prst="rect">
            <a:avLst/>
          </a:prstGeom>
        </p:spPr>
        <p:txBody>
          <a:bodyPr anchor="b">
            <a:normAutofit/>
          </a:bodyPr>
          <a:lstStyle>
            <a:lvl1pPr algn="l">
              <a:defRPr sz="2700" b="0" cap="all"/>
            </a:lvl1pPr>
          </a:lstStyle>
          <a:p>
            <a:r>
              <a:rPr lang="en-US"/>
              <a:t>Click to edit Master title style</a:t>
            </a:r>
            <a:endParaRPr lang="en-US" dirty="0"/>
          </a:p>
        </p:txBody>
      </p:sp>
      <p:sp>
        <p:nvSpPr>
          <p:cNvPr id="3" name="Text Placeholder 2"/>
          <p:cNvSpPr>
            <a:spLocks noGrp="1"/>
          </p:cNvSpPr>
          <p:nvPr>
            <p:ph type="body" idx="1"/>
          </p:nvPr>
        </p:nvSpPr>
        <p:spPr>
          <a:xfrm>
            <a:off x="513160" y="3371850"/>
            <a:ext cx="6400800" cy="1123950"/>
          </a:xfrm>
          <a:prstGeom prst="rect">
            <a:avLst/>
          </a:prstGeo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FD9F8B8A-DEF6-4528-BDA2-DDAB176BAB53}" type="datetimeFigureOut">
              <a:rPr lang="en-VI" smtClean="0"/>
              <a:t>08/30/2023</a:t>
            </a:fld>
            <a:endParaRPr lang="en-VI"/>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VI"/>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7235D1DE-3194-4203-B192-AFBA0FD1AD3E}" type="slidenum">
              <a:rPr lang="en-VI" smtClean="0"/>
              <a:t>‹#›</a:t>
            </a:fld>
            <a:endParaRPr lang="en-VI"/>
          </a:p>
        </p:txBody>
      </p:sp>
    </p:spTree>
    <p:extLst>
      <p:ext uri="{BB962C8B-B14F-4D97-AF65-F5344CB8AC3E}">
        <p14:creationId xmlns:p14="http://schemas.microsoft.com/office/powerpoint/2010/main" val="1984887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FD9F8B8A-DEF6-4528-BDA2-DDAB176BAB53}" type="datetimeFigureOut">
              <a:rPr lang="en-VI" smtClean="0"/>
              <a:t>08/30/2023</a:t>
            </a:fld>
            <a:endParaRPr lang="en-VI"/>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VI"/>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7235D1DE-3194-4203-B192-AFBA0FD1AD3E}" type="slidenum">
              <a:rPr lang="en-VI" smtClean="0"/>
              <a:t>‹#›</a:t>
            </a:fld>
            <a:endParaRPr lang="en-VI"/>
          </a:p>
        </p:txBody>
      </p:sp>
    </p:spTree>
    <p:extLst>
      <p:ext uri="{BB962C8B-B14F-4D97-AF65-F5344CB8AC3E}">
        <p14:creationId xmlns:p14="http://schemas.microsoft.com/office/powerpoint/2010/main" val="2548095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FD9F8B8A-DEF6-4528-BDA2-DDAB176BAB53}" type="datetimeFigureOut">
              <a:rPr lang="en-VI" smtClean="0"/>
              <a:t>08/30/2023</a:t>
            </a:fld>
            <a:endParaRPr lang="en-VI"/>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VI"/>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7235D1DE-3194-4203-B192-AFBA0FD1AD3E}" type="slidenum">
              <a:rPr lang="en-VI" smtClean="0"/>
              <a:t>‹#›</a:t>
            </a:fld>
            <a:endParaRPr lang="en-VI"/>
          </a:p>
        </p:txBody>
      </p:sp>
    </p:spTree>
    <p:extLst>
      <p:ext uri="{BB962C8B-B14F-4D97-AF65-F5344CB8AC3E}">
        <p14:creationId xmlns:p14="http://schemas.microsoft.com/office/powerpoint/2010/main" val="2012008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42900" y="1206500"/>
            <a:ext cx="8572500" cy="3683000"/>
          </a:xfrm>
          <a:prstGeom prst="rect">
            <a:avLst/>
          </a:prstGeom>
        </p:spPr>
        <p:txBody>
          <a:bodyPr>
            <a:normAutofit/>
          </a:bodyPr>
          <a:lstStyle>
            <a:lvl1pPr marL="457200" indent="-457200" algn="l">
              <a:lnSpc>
                <a:spcPct val="90000"/>
              </a:lnSpc>
              <a:spcBef>
                <a:spcPts val="0"/>
              </a:spcBef>
              <a:spcAft>
                <a:spcPts val="600"/>
              </a:spcAft>
              <a:buClr>
                <a:srgbClr val="00B050"/>
              </a:buClr>
              <a:buFont typeface="+mj-lt"/>
              <a:buAutoNum type="alphaUcPeriod"/>
              <a:defRPr sz="2800">
                <a:solidFill>
                  <a:srgbClr val="000000"/>
                </a:solidFill>
                <a:latin typeface="Calibri" panose="020F0502020204030204" pitchFamily="34" charset="0"/>
                <a:ea typeface="Calibri" charset="0"/>
                <a:cs typeface="Calibri" charset="0"/>
              </a:defRPr>
            </a:lvl1pPr>
            <a:lvl2pPr marL="457200" indent="0">
              <a:buClr>
                <a:srgbClr val="00B050"/>
              </a:buClr>
              <a:buNone/>
              <a:defRPr>
                <a:solidFill>
                  <a:schemeClr val="tx1"/>
                </a:solidFill>
                <a:latin typeface="Calibri" charset="0"/>
                <a:ea typeface="Calibri" charset="0"/>
                <a:cs typeface="Calibri" charset="0"/>
              </a:defRPr>
            </a:lvl2pPr>
            <a:lvl3pPr>
              <a:buClr>
                <a:srgbClr val="00B050"/>
              </a:buClr>
              <a:defRPr>
                <a:solidFill>
                  <a:schemeClr val="tx1"/>
                </a:solidFill>
                <a:latin typeface="Calibri" charset="0"/>
                <a:ea typeface="Calibri" charset="0"/>
                <a:cs typeface="Calibri" charset="0"/>
              </a:defRPr>
            </a:lvl3pPr>
            <a:lvl4pPr>
              <a:buClr>
                <a:srgbClr val="00B050"/>
              </a:buClr>
              <a:defRPr>
                <a:solidFill>
                  <a:schemeClr val="tx1"/>
                </a:solidFill>
                <a:latin typeface="Calibri" charset="0"/>
                <a:ea typeface="Calibri" charset="0"/>
                <a:cs typeface="Calibri" charset="0"/>
              </a:defRPr>
            </a:lvl4pPr>
            <a:lvl5pPr>
              <a:buClr>
                <a:srgbClr val="00B050"/>
              </a:buClr>
              <a:defRPr>
                <a:solidFill>
                  <a:schemeClr val="tx1"/>
                </a:solidFill>
                <a:latin typeface="Calibri" charset="0"/>
                <a:ea typeface="Calibri" charset="0"/>
                <a:cs typeface="Calibri" charset="0"/>
              </a:defRPr>
            </a:lvl5pPr>
          </a:lstStyle>
          <a:p>
            <a:pPr lvl="0"/>
            <a:r>
              <a:rPr lang="en-US" dirty="0"/>
              <a:t>Click to edit answer options</a:t>
            </a:r>
          </a:p>
        </p:txBody>
      </p:sp>
      <p:sp>
        <p:nvSpPr>
          <p:cNvPr id="7" name="Title 1"/>
          <p:cNvSpPr>
            <a:spLocks noGrp="1"/>
          </p:cNvSpPr>
          <p:nvPr>
            <p:ph type="ctrTitle" hasCustomPrompt="1"/>
          </p:nvPr>
        </p:nvSpPr>
        <p:spPr>
          <a:xfrm>
            <a:off x="1016000" y="12700"/>
            <a:ext cx="8128000" cy="990600"/>
          </a:xfrm>
          <a:prstGeom prst="rect">
            <a:avLst/>
          </a:prstGeom>
        </p:spPr>
        <p:txBody>
          <a:bodyPr anchor="ctr">
            <a:normAutofit/>
          </a:bodyPr>
          <a:lstStyle>
            <a:lvl1pPr algn="l">
              <a:lnSpc>
                <a:spcPct val="90000"/>
              </a:lnSpc>
              <a:defRPr sz="2800" b="1">
                <a:solidFill>
                  <a:srgbClr val="FFFFFF"/>
                </a:solidFill>
                <a:latin typeface="Calibri" panose="020F0502020204030204" pitchFamily="34" charset="0"/>
                <a:ea typeface="Calibri" charset="0"/>
                <a:cs typeface="Calibri" charset="0"/>
              </a:defRPr>
            </a:lvl1pPr>
          </a:lstStyle>
          <a:p>
            <a:r>
              <a:rPr lang="en-US" dirty="0"/>
              <a:t>Click to edit question text</a:t>
            </a:r>
          </a:p>
        </p:txBody>
      </p:sp>
    </p:spTree>
    <p:extLst>
      <p:ext uri="{BB962C8B-B14F-4D97-AF65-F5344CB8AC3E}">
        <p14:creationId xmlns:p14="http://schemas.microsoft.com/office/powerpoint/2010/main" val="2484948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98098"/>
            <a:ext cx="8229600" cy="3394472"/>
          </a:xfrm>
        </p:spPr>
        <p:txBody>
          <a:bodyPr/>
          <a:lstStyle>
            <a:lvl1pPr>
              <a:buClr>
                <a:srgbClr val="00B050"/>
              </a:buClr>
              <a:defRPr>
                <a:solidFill>
                  <a:schemeClr val="tx1"/>
                </a:solidFill>
                <a:latin typeface="Calibri" charset="0"/>
                <a:ea typeface="Calibri" charset="0"/>
                <a:cs typeface="Calibri" charset="0"/>
              </a:defRPr>
            </a:lvl1pPr>
            <a:lvl2pPr>
              <a:buClr>
                <a:srgbClr val="00B050"/>
              </a:buClr>
              <a:defRPr>
                <a:solidFill>
                  <a:schemeClr val="tx1"/>
                </a:solidFill>
                <a:latin typeface="Calibri" charset="0"/>
                <a:ea typeface="Calibri" charset="0"/>
                <a:cs typeface="Calibri" charset="0"/>
              </a:defRPr>
            </a:lvl2pPr>
            <a:lvl3pPr>
              <a:buClr>
                <a:srgbClr val="00B050"/>
              </a:buClr>
              <a:defRPr>
                <a:solidFill>
                  <a:schemeClr val="tx1"/>
                </a:solidFill>
                <a:latin typeface="Calibri" charset="0"/>
                <a:ea typeface="Calibri" charset="0"/>
                <a:cs typeface="Calibri" charset="0"/>
              </a:defRPr>
            </a:lvl3pPr>
            <a:lvl4pPr>
              <a:buClr>
                <a:srgbClr val="00B050"/>
              </a:buClr>
              <a:defRPr>
                <a:solidFill>
                  <a:schemeClr val="tx1"/>
                </a:solidFill>
                <a:latin typeface="Calibri" charset="0"/>
                <a:ea typeface="Calibri" charset="0"/>
                <a:cs typeface="Calibri" charset="0"/>
              </a:defRPr>
            </a:lvl4pPr>
            <a:lvl5pPr>
              <a:buClr>
                <a:srgbClr val="00B050"/>
              </a:buClr>
              <a:defRPr>
                <a:solidFill>
                  <a:schemeClr val="tx1"/>
                </a:solidFill>
                <a:latin typeface="Calibri" charset="0"/>
                <a:ea typeface="Calibri" charset="0"/>
                <a:cs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01512F7-0039-F249-B0ED-B0A545D7C127}"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C22BBC-CD36-E94C-B78A-FF1602AA487C}" type="slidenum">
              <a:rPr lang="en-US" smtClean="0"/>
              <a:t>‹#›</a:t>
            </a:fld>
            <a:endParaRPr lang="en-US"/>
          </a:p>
        </p:txBody>
      </p:sp>
      <p:sp>
        <p:nvSpPr>
          <p:cNvPr id="7" name="Title 1"/>
          <p:cNvSpPr>
            <a:spLocks noGrp="1"/>
          </p:cNvSpPr>
          <p:nvPr>
            <p:ph type="ctrTitle"/>
          </p:nvPr>
        </p:nvSpPr>
        <p:spPr>
          <a:xfrm>
            <a:off x="457200" y="20337"/>
            <a:ext cx="8229601" cy="1102519"/>
          </a:xfrm>
        </p:spPr>
        <p:txBody>
          <a:bodyPr/>
          <a:lstStyle>
            <a:lvl1pPr algn="ctr">
              <a:defRPr>
                <a:solidFill>
                  <a:srgbClr val="FFFFFF"/>
                </a:solidFill>
                <a:latin typeface="Calibri" charset="0"/>
                <a:ea typeface="Calibri" charset="0"/>
                <a:cs typeface="Calibri" charset="0"/>
              </a:defRPr>
            </a:lvl1pPr>
          </a:lstStyle>
          <a:p>
            <a:r>
              <a:rPr lang="en-US" dirty="0"/>
              <a:t>Click to edit Master title style</a:t>
            </a:r>
          </a:p>
        </p:txBody>
      </p:sp>
    </p:spTree>
    <p:extLst>
      <p:ext uri="{BB962C8B-B14F-4D97-AF65-F5344CB8AC3E}">
        <p14:creationId xmlns:p14="http://schemas.microsoft.com/office/powerpoint/2010/main" val="1261890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4000" y="1143000"/>
            <a:ext cx="8661400" cy="3746500"/>
          </a:xfrm>
        </p:spPr>
        <p:txBody>
          <a:bodyPr vert="horz" lIns="91440" tIns="45720" rIns="91440" bIns="45720" rtlCol="0">
            <a:normAutofit/>
          </a:bodyPr>
          <a:lstStyle>
            <a:lvl1pPr>
              <a:defRPr lang="en-US" sz="2400" dirty="0">
                <a:solidFill>
                  <a:srgbClr val="000000"/>
                </a:solidFill>
                <a:latin typeface="Calibri" panose="020F0502020204030204" pitchFamily="34" charset="0"/>
                <a:ea typeface="Calibri" charset="0"/>
                <a:cs typeface="Calibri" charset="0"/>
              </a:defRPr>
            </a:lvl1pPr>
            <a:lvl2pPr>
              <a:defRPr lang="en-US" sz="2000" dirty="0">
                <a:solidFill>
                  <a:srgbClr val="000000"/>
                </a:solidFill>
                <a:latin typeface="Calibri" panose="020F0502020204030204" pitchFamily="34" charset="0"/>
                <a:ea typeface="Calibri" charset="0"/>
                <a:cs typeface="Calibri" charset="0"/>
              </a:defRPr>
            </a:lvl2pPr>
            <a:lvl3pPr>
              <a:defRPr lang="en-US" sz="1800" dirty="0">
                <a:solidFill>
                  <a:srgbClr val="000000"/>
                </a:solidFill>
                <a:latin typeface="Calibri" panose="020F0502020204030204" pitchFamily="34" charset="0"/>
                <a:ea typeface="Calibri" charset="0"/>
                <a:cs typeface="Calibri" charset="0"/>
              </a:defRPr>
            </a:lvl3pPr>
            <a:lvl4pPr>
              <a:defRPr lang="en-US" sz="1600" dirty="0">
                <a:solidFill>
                  <a:srgbClr val="000000"/>
                </a:solidFill>
                <a:latin typeface="Calibri" panose="020F0502020204030204" pitchFamily="34" charset="0"/>
                <a:ea typeface="Calibri" charset="0"/>
                <a:cs typeface="Calibri" charset="0"/>
              </a:defRPr>
            </a:lvl4pPr>
          </a:lstStyle>
          <a:p>
            <a:pPr marL="274320" lvl="0" indent="-274320">
              <a:lnSpc>
                <a:spcPct val="90000"/>
              </a:lnSpc>
              <a:spcBef>
                <a:spcPts val="0"/>
              </a:spcBef>
              <a:spcAft>
                <a:spcPts val="600"/>
              </a:spcAft>
              <a:buClr>
                <a:srgbClr val="ED917A"/>
              </a:buClr>
              <a:buFont typeface="Arial" panose="020B0604020202020204" pitchFamily="34" charset="0"/>
            </a:pPr>
            <a:r>
              <a:rPr lang="en-US" dirty="0"/>
              <a:t>Click to edit Master text styles</a:t>
            </a:r>
          </a:p>
          <a:p>
            <a:pPr marL="731520" lvl="1" indent="-274320">
              <a:lnSpc>
                <a:spcPct val="90000"/>
              </a:lnSpc>
              <a:spcBef>
                <a:spcPts val="0"/>
              </a:spcBef>
              <a:spcAft>
                <a:spcPts val="600"/>
              </a:spcAft>
              <a:buClr>
                <a:srgbClr val="ED917A"/>
              </a:buClr>
              <a:buFont typeface="Arial" panose="020B0604020202020204" pitchFamily="34" charset="0"/>
              <a:buChar char="•"/>
            </a:pPr>
            <a:r>
              <a:rPr lang="en-US" dirty="0"/>
              <a:t>Second level</a:t>
            </a:r>
          </a:p>
          <a:p>
            <a:pPr marL="1188720" lvl="2" indent="-274320">
              <a:lnSpc>
                <a:spcPct val="90000"/>
              </a:lnSpc>
              <a:spcBef>
                <a:spcPts val="0"/>
              </a:spcBef>
              <a:spcAft>
                <a:spcPts val="600"/>
              </a:spcAft>
              <a:buClr>
                <a:srgbClr val="ED917A"/>
              </a:buClr>
              <a:buFont typeface="Arial" panose="020B0604020202020204" pitchFamily="34" charset="0"/>
            </a:pPr>
            <a:r>
              <a:rPr lang="en-US" dirty="0"/>
              <a:t>Third level</a:t>
            </a:r>
          </a:p>
          <a:p>
            <a:pPr marL="1645920" lvl="3" indent="-274320">
              <a:lnSpc>
                <a:spcPct val="90000"/>
              </a:lnSpc>
              <a:spcBef>
                <a:spcPts val="0"/>
              </a:spcBef>
              <a:spcAft>
                <a:spcPts val="600"/>
              </a:spcAft>
              <a:buClr>
                <a:srgbClr val="ED917A"/>
              </a:buClr>
              <a:buFont typeface="Arial" panose="020B0604020202020204" pitchFamily="34" charset="0"/>
              <a:buChar char="•"/>
            </a:pPr>
            <a:r>
              <a:rPr lang="en-US" dirty="0"/>
              <a:t>Fourth level</a:t>
            </a:r>
          </a:p>
        </p:txBody>
      </p:sp>
      <p:sp>
        <p:nvSpPr>
          <p:cNvPr id="7" name="Title 1"/>
          <p:cNvSpPr>
            <a:spLocks noGrp="1"/>
          </p:cNvSpPr>
          <p:nvPr>
            <p:ph type="ctrTitle"/>
          </p:nvPr>
        </p:nvSpPr>
        <p:spPr>
          <a:xfrm>
            <a:off x="12700" y="12700"/>
            <a:ext cx="9118600" cy="990600"/>
          </a:xfrm>
        </p:spPr>
        <p:txBody>
          <a:bodyPr anchor="ctr">
            <a:normAutofit/>
          </a:bodyPr>
          <a:lstStyle>
            <a:lvl1pPr algn="ctr">
              <a:defRPr sz="4000" b="1">
                <a:solidFill>
                  <a:srgbClr val="FFFFFF"/>
                </a:solidFill>
                <a:latin typeface="Calibri" panose="020F0502020204030204" pitchFamily="34" charset="0"/>
                <a:ea typeface="Calibri" charset="0"/>
                <a:cs typeface="Calibri" charset="0"/>
              </a:defRPr>
            </a:lvl1pPr>
          </a:lstStyle>
          <a:p>
            <a:r>
              <a:rPr lang="en-US" dirty="0"/>
              <a:t>Click to edit Master title style</a:t>
            </a:r>
          </a:p>
        </p:txBody>
      </p:sp>
    </p:spTree>
    <p:extLst>
      <p:ext uri="{BB962C8B-B14F-4D97-AF65-F5344CB8AC3E}">
        <p14:creationId xmlns:p14="http://schemas.microsoft.com/office/powerpoint/2010/main" val="757073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54000" y="787400"/>
            <a:ext cx="8636000" cy="3975100"/>
          </a:xfrm>
          <a:prstGeom prst="rect">
            <a:avLst/>
          </a:prstGeom>
        </p:spPr>
        <p:txBody>
          <a:bodyPr>
            <a:normAutofit/>
          </a:bodyPr>
          <a:lstStyle>
            <a:lvl1pPr marL="274320" indent="-274320">
              <a:lnSpc>
                <a:spcPct val="90000"/>
              </a:lnSpc>
              <a:spcBef>
                <a:spcPts val="0"/>
              </a:spcBef>
              <a:spcAft>
                <a:spcPts val="600"/>
              </a:spcAft>
              <a:buClr>
                <a:srgbClr val="F79036"/>
              </a:buClr>
              <a:buFont typeface="Arial" panose="020B0604020202020204" pitchFamily="34" charset="0"/>
              <a:buChar char="•"/>
              <a:defRPr sz="2400">
                <a:solidFill>
                  <a:srgbClr val="000000"/>
                </a:solidFill>
                <a:latin typeface="Calibri" panose="020F0502020204030204" pitchFamily="34" charset="0"/>
                <a:ea typeface="Calibri" charset="0"/>
                <a:cs typeface="Calibri" charset="0"/>
              </a:defRPr>
            </a:lvl1pPr>
            <a:lvl2pPr marL="731520" indent="-274320">
              <a:lnSpc>
                <a:spcPct val="90000"/>
              </a:lnSpc>
              <a:spcBef>
                <a:spcPts val="0"/>
              </a:spcBef>
              <a:spcAft>
                <a:spcPts val="600"/>
              </a:spcAft>
              <a:buClr>
                <a:srgbClr val="F79036"/>
              </a:buClr>
              <a:buFont typeface="Arial" panose="020B0604020202020204" pitchFamily="34" charset="0"/>
              <a:buChar char="•"/>
              <a:defRPr sz="2000">
                <a:solidFill>
                  <a:srgbClr val="000000"/>
                </a:solidFill>
                <a:latin typeface="Calibri" panose="020F0502020204030204" pitchFamily="34" charset="0"/>
                <a:ea typeface="Calibri" charset="0"/>
                <a:cs typeface="Calibri" charset="0"/>
              </a:defRPr>
            </a:lvl2pPr>
            <a:lvl3pPr marL="1188720" indent="-274320">
              <a:lnSpc>
                <a:spcPct val="90000"/>
              </a:lnSpc>
              <a:spcBef>
                <a:spcPts val="0"/>
              </a:spcBef>
              <a:spcAft>
                <a:spcPts val="600"/>
              </a:spcAft>
              <a:buClr>
                <a:srgbClr val="F79036"/>
              </a:buClr>
              <a:buFont typeface="Arial" panose="020B0604020202020204" pitchFamily="34" charset="0"/>
              <a:buChar char="•"/>
              <a:defRPr sz="1800">
                <a:solidFill>
                  <a:srgbClr val="000000"/>
                </a:solidFill>
                <a:latin typeface="Calibri" panose="020F0502020204030204" pitchFamily="34" charset="0"/>
                <a:ea typeface="Calibri" charset="0"/>
                <a:cs typeface="Calibri" charset="0"/>
              </a:defRPr>
            </a:lvl3pPr>
            <a:lvl4pPr marL="1645920" indent="-274320">
              <a:lnSpc>
                <a:spcPct val="90000"/>
              </a:lnSpc>
              <a:spcBef>
                <a:spcPts val="0"/>
              </a:spcBef>
              <a:spcAft>
                <a:spcPts val="600"/>
              </a:spcAft>
              <a:buClr>
                <a:srgbClr val="F79036"/>
              </a:buClr>
              <a:buFont typeface="Arial" panose="020B0604020202020204" pitchFamily="34" charset="0"/>
              <a:buChar char="•"/>
              <a:defRPr sz="1600">
                <a:solidFill>
                  <a:srgbClr val="000000"/>
                </a:solidFill>
                <a:latin typeface="Calibri" panose="020F0502020204030204" pitchFamily="34" charset="0"/>
                <a:ea typeface="Calibri" charset="0"/>
                <a:cs typeface="Calibri" charset="0"/>
              </a:defRPr>
            </a:lvl4pPr>
            <a:lvl5pPr marL="2057400" indent="-274320">
              <a:lnSpc>
                <a:spcPct val="90000"/>
              </a:lnSpc>
              <a:spcBef>
                <a:spcPts val="0"/>
              </a:spcBef>
              <a:spcAft>
                <a:spcPts val="600"/>
              </a:spcAft>
              <a:buClr>
                <a:srgbClr val="00B050"/>
              </a:buClr>
              <a:buFont typeface="Arial" panose="020B0604020202020204" pitchFamily="34" charset="0"/>
              <a:buChar char="•"/>
              <a:defRPr sz="2400">
                <a:solidFill>
                  <a:srgbClr val="000000"/>
                </a:solidFill>
                <a:latin typeface="Calibri" panose="020F0502020204030204" pitchFamily="34" charset="0"/>
                <a:ea typeface="Calibri" charset="0"/>
                <a:cs typeface="Calibri" charset="0"/>
              </a:defRPr>
            </a:lvl5pPr>
          </a:lstStyle>
          <a:p>
            <a:pPr lvl="0"/>
            <a:r>
              <a:rPr lang="en-US" dirty="0"/>
              <a:t>Click to edit slide body</a:t>
            </a:r>
          </a:p>
          <a:p>
            <a:pPr lvl="1"/>
            <a:r>
              <a:rPr lang="en-US" dirty="0"/>
              <a:t>Second level</a:t>
            </a:r>
          </a:p>
          <a:p>
            <a:pPr lvl="2"/>
            <a:r>
              <a:rPr lang="en-US" dirty="0"/>
              <a:t>Third level</a:t>
            </a:r>
          </a:p>
          <a:p>
            <a:pPr lvl="3"/>
            <a:r>
              <a:rPr lang="en-US" dirty="0"/>
              <a:t>Fourth level</a:t>
            </a:r>
          </a:p>
        </p:txBody>
      </p:sp>
      <p:sp>
        <p:nvSpPr>
          <p:cNvPr id="7" name="Title 1"/>
          <p:cNvSpPr>
            <a:spLocks noGrp="1"/>
          </p:cNvSpPr>
          <p:nvPr>
            <p:ph type="ctrTitle" hasCustomPrompt="1"/>
          </p:nvPr>
        </p:nvSpPr>
        <p:spPr>
          <a:xfrm>
            <a:off x="12700" y="12700"/>
            <a:ext cx="9118600" cy="762000"/>
          </a:xfrm>
          <a:prstGeom prst="rect">
            <a:avLst/>
          </a:prstGeom>
        </p:spPr>
        <p:txBody>
          <a:bodyPr anchor="ctr">
            <a:normAutofit/>
          </a:bodyPr>
          <a:lstStyle>
            <a:lvl1pPr algn="ctr">
              <a:lnSpc>
                <a:spcPct val="90000"/>
              </a:lnSpc>
              <a:defRPr sz="4000" b="1">
                <a:solidFill>
                  <a:srgbClr val="F79036"/>
                </a:solidFill>
                <a:latin typeface="Calibri" panose="020F0502020204030204" pitchFamily="34" charset="0"/>
                <a:ea typeface="Calibri" charset="0"/>
                <a:cs typeface="Calibri" charset="0"/>
              </a:defRPr>
            </a:lvl1pPr>
          </a:lstStyle>
          <a:p>
            <a:r>
              <a:rPr lang="en-US" dirty="0"/>
              <a:t>Click to edit slide title</a:t>
            </a:r>
          </a:p>
        </p:txBody>
      </p:sp>
      <p:sp>
        <p:nvSpPr>
          <p:cNvPr id="8" name="Text Placeholder 7">
            <a:extLst>
              <a:ext uri="{FF2B5EF4-FFF2-40B4-BE49-F238E27FC236}">
                <a16:creationId xmlns:a16="http://schemas.microsoft.com/office/drawing/2014/main" id="{FB065166-B9D0-6C11-F440-D300309DD7EE}"/>
              </a:ext>
            </a:extLst>
          </p:cNvPr>
          <p:cNvSpPr>
            <a:spLocks noGrp="1"/>
          </p:cNvSpPr>
          <p:nvPr>
            <p:ph type="body" sz="quarter" idx="10" hasCustomPrompt="1"/>
          </p:nvPr>
        </p:nvSpPr>
        <p:spPr>
          <a:xfrm>
            <a:off x="254000" y="4889500"/>
            <a:ext cx="8890000" cy="254000"/>
          </a:xfrm>
          <a:prstGeom prst="rect">
            <a:avLst/>
          </a:prstGeom>
        </p:spPr>
        <p:txBody>
          <a:bodyPr anchor="ctr">
            <a:noAutofit/>
          </a:bodyPr>
          <a:lstStyle>
            <a:lvl1pPr marL="0" indent="0" algn="r">
              <a:lnSpc>
                <a:spcPct val="90000"/>
              </a:lnSpc>
              <a:buNone/>
              <a:defRPr sz="1000" b="0">
                <a:solidFill>
                  <a:srgbClr val="FFFFFF"/>
                </a:solidFill>
                <a:latin typeface="Calibri" panose="020F0502020204030204" pitchFamily="34" charset="0"/>
              </a:defRPr>
            </a:lvl1pPr>
          </a:lstStyle>
          <a:p>
            <a:pPr lvl="0"/>
            <a:r>
              <a:rPr lang="en-US" dirty="0"/>
              <a:t>Citations</a:t>
            </a:r>
          </a:p>
        </p:txBody>
      </p:sp>
    </p:spTree>
    <p:extLst>
      <p:ext uri="{BB962C8B-B14F-4D97-AF65-F5344CB8AC3E}">
        <p14:creationId xmlns:p14="http://schemas.microsoft.com/office/powerpoint/2010/main" val="3029171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2.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3.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9.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57AE88-3D3D-9F32-3D15-ABBA2EDC7187}"/>
              </a:ext>
            </a:extLst>
          </p:cNvPr>
          <p:cNvSpPr/>
          <p:nvPr userDrawn="1"/>
        </p:nvSpPr>
        <p:spPr>
          <a:xfrm>
            <a:off x="0" y="0"/>
            <a:ext cx="9144000" cy="1063230"/>
          </a:xfrm>
          <a:prstGeom prst="rect">
            <a:avLst/>
          </a:prstGeom>
          <a:gradFill flip="none" rotWithShape="1">
            <a:gsLst>
              <a:gs pos="0">
                <a:srgbClr val="007D7B"/>
              </a:gs>
              <a:gs pos="100000">
                <a:srgbClr val="66AD76"/>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98A69384-039B-DE84-A29C-2A55AF5F3E9F}"/>
              </a:ext>
            </a:extLst>
          </p:cNvPr>
          <p:cNvGrpSpPr/>
          <p:nvPr userDrawn="1"/>
        </p:nvGrpSpPr>
        <p:grpSpPr>
          <a:xfrm>
            <a:off x="7410450" y="252215"/>
            <a:ext cx="1641476" cy="1170169"/>
            <a:chOff x="6622096" y="3299753"/>
            <a:chExt cx="2413953" cy="1720850"/>
          </a:xfrm>
        </p:grpSpPr>
        <p:grpSp>
          <p:nvGrpSpPr>
            <p:cNvPr id="19" name="Group 18">
              <a:extLst>
                <a:ext uri="{FF2B5EF4-FFF2-40B4-BE49-F238E27FC236}">
                  <a16:creationId xmlns:a16="http://schemas.microsoft.com/office/drawing/2014/main" id="{2DC17781-4986-43D4-4074-ED739F22514C}"/>
                </a:ext>
              </a:extLst>
            </p:cNvPr>
            <p:cNvGrpSpPr/>
            <p:nvPr/>
          </p:nvGrpSpPr>
          <p:grpSpPr>
            <a:xfrm>
              <a:off x="6622096" y="3299753"/>
              <a:ext cx="2413953" cy="704850"/>
              <a:chOff x="10039350" y="5405438"/>
              <a:chExt cx="1557338" cy="704850"/>
            </a:xfrm>
          </p:grpSpPr>
          <p:cxnSp>
            <p:nvCxnSpPr>
              <p:cNvPr id="24" name="Straight Connector 23">
                <a:extLst>
                  <a:ext uri="{FF2B5EF4-FFF2-40B4-BE49-F238E27FC236}">
                    <a16:creationId xmlns:a16="http://schemas.microsoft.com/office/drawing/2014/main" id="{8F978F1B-ACAD-E9D5-9437-C3E880D5F5DE}"/>
                  </a:ext>
                </a:extLst>
              </p:cNvPr>
              <p:cNvCxnSpPr/>
              <p:nvPr/>
            </p:nvCxnSpPr>
            <p:spPr>
              <a:xfrm>
                <a:off x="10039350" y="5405438"/>
                <a:ext cx="1557338" cy="0"/>
              </a:xfrm>
              <a:prstGeom prst="line">
                <a:avLst/>
              </a:prstGeom>
              <a:ln w="92075" cap="rnd">
                <a:solidFill>
                  <a:schemeClr val="bg1">
                    <a:alpha val="34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C2827B9-3767-3116-FF3D-1D62BEB5A21E}"/>
                  </a:ext>
                </a:extLst>
              </p:cNvPr>
              <p:cNvCxnSpPr/>
              <p:nvPr/>
            </p:nvCxnSpPr>
            <p:spPr>
              <a:xfrm>
                <a:off x="10039350" y="5753100"/>
                <a:ext cx="1557338" cy="0"/>
              </a:xfrm>
              <a:prstGeom prst="line">
                <a:avLst/>
              </a:prstGeom>
              <a:ln w="92075" cap="rnd">
                <a:solidFill>
                  <a:schemeClr val="bg1">
                    <a:alpha val="34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C80588B-B686-D9A5-C26D-9C27C4EDD7EC}"/>
                  </a:ext>
                </a:extLst>
              </p:cNvPr>
              <p:cNvCxnSpPr/>
              <p:nvPr/>
            </p:nvCxnSpPr>
            <p:spPr>
              <a:xfrm>
                <a:off x="10039350" y="6110288"/>
                <a:ext cx="1557338" cy="0"/>
              </a:xfrm>
              <a:prstGeom prst="line">
                <a:avLst/>
              </a:prstGeom>
              <a:ln w="92075" cap="rnd">
                <a:solidFill>
                  <a:schemeClr val="bg1">
                    <a:alpha val="34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4A6BCA58-F248-E509-3AF6-2DFF2F7A5136}"/>
                </a:ext>
              </a:extLst>
            </p:cNvPr>
            <p:cNvGrpSpPr/>
            <p:nvPr/>
          </p:nvGrpSpPr>
          <p:grpSpPr>
            <a:xfrm>
              <a:off x="6622096" y="4315753"/>
              <a:ext cx="2413953" cy="704850"/>
              <a:chOff x="10039350" y="5405438"/>
              <a:chExt cx="1557338" cy="704850"/>
            </a:xfrm>
          </p:grpSpPr>
          <p:cxnSp>
            <p:nvCxnSpPr>
              <p:cNvPr id="21" name="Straight Connector 20">
                <a:extLst>
                  <a:ext uri="{FF2B5EF4-FFF2-40B4-BE49-F238E27FC236}">
                    <a16:creationId xmlns:a16="http://schemas.microsoft.com/office/drawing/2014/main" id="{7884B318-B704-5977-C325-934C897B2C11}"/>
                  </a:ext>
                </a:extLst>
              </p:cNvPr>
              <p:cNvCxnSpPr/>
              <p:nvPr/>
            </p:nvCxnSpPr>
            <p:spPr>
              <a:xfrm>
                <a:off x="10039350" y="5405438"/>
                <a:ext cx="1557338" cy="0"/>
              </a:xfrm>
              <a:prstGeom prst="line">
                <a:avLst/>
              </a:prstGeom>
              <a:ln w="92075" cap="rnd">
                <a:solidFill>
                  <a:schemeClr val="bg1">
                    <a:alpha val="34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A434E66-0664-230B-5594-36EBEE7D7B93}"/>
                  </a:ext>
                </a:extLst>
              </p:cNvPr>
              <p:cNvCxnSpPr/>
              <p:nvPr/>
            </p:nvCxnSpPr>
            <p:spPr>
              <a:xfrm>
                <a:off x="10039350" y="5753100"/>
                <a:ext cx="1557338" cy="0"/>
              </a:xfrm>
              <a:prstGeom prst="line">
                <a:avLst/>
              </a:prstGeom>
              <a:ln w="92075" cap="rnd">
                <a:solidFill>
                  <a:schemeClr val="bg1">
                    <a:alpha val="34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DDD26DA-9A83-9C19-7E9A-99BAF753C6ED}"/>
                  </a:ext>
                </a:extLst>
              </p:cNvPr>
              <p:cNvCxnSpPr/>
              <p:nvPr/>
            </p:nvCxnSpPr>
            <p:spPr>
              <a:xfrm>
                <a:off x="10039350" y="6110288"/>
                <a:ext cx="1557338" cy="0"/>
              </a:xfrm>
              <a:prstGeom prst="line">
                <a:avLst/>
              </a:prstGeom>
              <a:ln w="92075" cap="rnd">
                <a:solidFill>
                  <a:schemeClr val="bg1">
                    <a:alpha val="34000"/>
                  </a:schemeClr>
                </a:solidFill>
                <a:prstDash val="sysDot"/>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006584529"/>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747" r:id="rId3"/>
    <p:sldLayoutId id="2147483748" r:id="rId4"/>
    <p:sldLayoutId id="2147483749" r:id="rId5"/>
    <p:sldLayoutId id="2147483750" r:id="rId6"/>
    <p:sldLayoutId id="2147483771" r:id="rId7"/>
    <p:sldLayoutId id="2147483772" r:id="rId8"/>
  </p:sldLayoutIdLst>
  <p:txStyles>
    <p:titleStyle>
      <a:lvl1pPr algn="ctr"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19B569-DA0D-C85B-F447-48D6580F6C8C}"/>
              </a:ext>
            </a:extLst>
          </p:cNvPr>
          <p:cNvSpPr/>
          <p:nvPr userDrawn="1"/>
        </p:nvSpPr>
        <p:spPr>
          <a:xfrm>
            <a:off x="0" y="4850196"/>
            <a:ext cx="9144000" cy="311068"/>
          </a:xfrm>
          <a:prstGeom prst="rect">
            <a:avLst/>
          </a:prstGeom>
          <a:gradFill flip="none" rotWithShape="1">
            <a:gsLst>
              <a:gs pos="0">
                <a:srgbClr val="007D7B"/>
              </a:gs>
              <a:gs pos="100000">
                <a:srgbClr val="66AD76"/>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0C127D5E-854E-2738-E8D8-0620374AE565}"/>
              </a:ext>
            </a:extLst>
          </p:cNvPr>
          <p:cNvGrpSpPr/>
          <p:nvPr/>
        </p:nvGrpSpPr>
        <p:grpSpPr>
          <a:xfrm>
            <a:off x="86997" y="4931866"/>
            <a:ext cx="4165600" cy="130980"/>
            <a:chOff x="10039350" y="5753100"/>
            <a:chExt cx="1557338" cy="357188"/>
          </a:xfrm>
        </p:grpSpPr>
        <p:cxnSp>
          <p:nvCxnSpPr>
            <p:cNvPr id="13" name="Straight Connector 12">
              <a:extLst>
                <a:ext uri="{FF2B5EF4-FFF2-40B4-BE49-F238E27FC236}">
                  <a16:creationId xmlns:a16="http://schemas.microsoft.com/office/drawing/2014/main" id="{D4799155-8B1B-C84F-1919-C6F7F602FD59}"/>
                </a:ext>
              </a:extLst>
            </p:cNvPr>
            <p:cNvCxnSpPr/>
            <p:nvPr/>
          </p:nvCxnSpPr>
          <p:spPr>
            <a:xfrm>
              <a:off x="10039350" y="5753100"/>
              <a:ext cx="1557338" cy="0"/>
            </a:xfrm>
            <a:prstGeom prst="line">
              <a:avLst/>
            </a:prstGeom>
            <a:ln w="63500" cap="rnd">
              <a:solidFill>
                <a:schemeClr val="bg1">
                  <a:alpha val="34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9E3396A-363A-2386-80C8-A1E375B9DBF6}"/>
                </a:ext>
              </a:extLst>
            </p:cNvPr>
            <p:cNvCxnSpPr/>
            <p:nvPr/>
          </p:nvCxnSpPr>
          <p:spPr>
            <a:xfrm>
              <a:off x="10039350" y="6110288"/>
              <a:ext cx="1557338" cy="0"/>
            </a:xfrm>
            <a:prstGeom prst="line">
              <a:avLst/>
            </a:prstGeom>
            <a:ln w="63500" cap="rnd">
              <a:solidFill>
                <a:schemeClr val="bg1">
                  <a:alpha val="34000"/>
                </a:scheme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1823746"/>
      </p:ext>
    </p:extLst>
  </p:cSld>
  <p:clrMap bg1="lt1" tx1="dk1" bg2="lt2" tx2="dk2" accent1="accent1" accent2="accent2" accent3="accent3" accent4="accent4" accent5="accent5" accent6="accent6" hlink="hlink" folHlink="folHlink"/>
  <p:sldLayoutIdLst>
    <p:sldLayoutId id="2147483684" r:id="rId1"/>
    <p:sldLayoutId id="2147483695" r:id="rId2"/>
    <p:sldLayoutId id="2147483696" r:id="rId3"/>
    <p:sldLayoutId id="2147483683"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35B3A6-6B3D-B729-DB2D-E8F7E6312AA3}"/>
              </a:ext>
            </a:extLst>
          </p:cNvPr>
          <p:cNvSpPr/>
          <p:nvPr userDrawn="1"/>
        </p:nvSpPr>
        <p:spPr>
          <a:xfrm rot="5400000">
            <a:off x="-2415610" y="2416217"/>
            <a:ext cx="5143501" cy="311068"/>
          </a:xfrm>
          <a:prstGeom prst="rect">
            <a:avLst/>
          </a:prstGeom>
          <a:gradFill flip="none" rotWithShape="1">
            <a:gsLst>
              <a:gs pos="0">
                <a:srgbClr val="007D7B"/>
              </a:gs>
              <a:gs pos="100000">
                <a:srgbClr val="66AD76"/>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024D647D-0F17-858E-1603-AFD3BE323E91}"/>
              </a:ext>
            </a:extLst>
          </p:cNvPr>
          <p:cNvGrpSpPr/>
          <p:nvPr userDrawn="1"/>
        </p:nvGrpSpPr>
        <p:grpSpPr>
          <a:xfrm rot="5400000">
            <a:off x="-124630" y="3693041"/>
            <a:ext cx="1743543" cy="1092797"/>
            <a:chOff x="10039350" y="2240628"/>
            <a:chExt cx="1557338" cy="3512472"/>
          </a:xfrm>
        </p:grpSpPr>
        <p:cxnSp>
          <p:nvCxnSpPr>
            <p:cNvPr id="9" name="Straight Connector 8">
              <a:extLst>
                <a:ext uri="{FF2B5EF4-FFF2-40B4-BE49-F238E27FC236}">
                  <a16:creationId xmlns:a16="http://schemas.microsoft.com/office/drawing/2014/main" id="{8CF22E63-6218-48C7-F049-C498B7846EB3}"/>
                </a:ext>
              </a:extLst>
            </p:cNvPr>
            <p:cNvCxnSpPr/>
            <p:nvPr/>
          </p:nvCxnSpPr>
          <p:spPr>
            <a:xfrm>
              <a:off x="10039350" y="5753100"/>
              <a:ext cx="1557338" cy="0"/>
            </a:xfrm>
            <a:prstGeom prst="line">
              <a:avLst/>
            </a:prstGeom>
            <a:ln w="63500" cap="rnd">
              <a:solidFill>
                <a:schemeClr val="bg1">
                  <a:alpha val="34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7F048D8-137B-0D4D-041B-8EC8012E77D2}"/>
                </a:ext>
              </a:extLst>
            </p:cNvPr>
            <p:cNvCxnSpPr>
              <a:cxnSpLocks/>
            </p:cNvCxnSpPr>
            <p:nvPr userDrawn="1"/>
          </p:nvCxnSpPr>
          <p:spPr>
            <a:xfrm>
              <a:off x="10039350" y="6110288"/>
              <a:ext cx="1557338" cy="0"/>
            </a:xfrm>
            <a:prstGeom prst="line">
              <a:avLst/>
            </a:prstGeom>
            <a:ln w="63500" cap="rnd">
              <a:solidFill>
                <a:schemeClr val="bg1">
                  <a:alpha val="34000"/>
                </a:scheme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19085561"/>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8" r:id="rId3"/>
    <p:sldLayoutId id="214748376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0E20E5-58EB-AB5D-6AA9-50551F3CB630}"/>
              </a:ext>
            </a:extLst>
          </p:cNvPr>
          <p:cNvSpPr/>
          <p:nvPr userDrawn="1"/>
        </p:nvSpPr>
        <p:spPr>
          <a:xfrm>
            <a:off x="0" y="0"/>
            <a:ext cx="9144000" cy="1063230"/>
          </a:xfrm>
          <a:prstGeom prst="rect">
            <a:avLst/>
          </a:prstGeom>
          <a:gradFill flip="none" rotWithShape="1">
            <a:gsLst>
              <a:gs pos="0">
                <a:srgbClr val="007D7B"/>
              </a:gs>
              <a:gs pos="100000">
                <a:srgbClr val="66AD76"/>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32B37094-5C7F-4547-2405-EFECD76A26DE}"/>
              </a:ext>
            </a:extLst>
          </p:cNvPr>
          <p:cNvGrpSpPr/>
          <p:nvPr userDrawn="1"/>
        </p:nvGrpSpPr>
        <p:grpSpPr>
          <a:xfrm>
            <a:off x="7410450" y="252215"/>
            <a:ext cx="1641476" cy="1170169"/>
            <a:chOff x="6622096" y="3299753"/>
            <a:chExt cx="2413953" cy="1720850"/>
          </a:xfrm>
        </p:grpSpPr>
        <p:grpSp>
          <p:nvGrpSpPr>
            <p:cNvPr id="10" name="Group 9">
              <a:extLst>
                <a:ext uri="{FF2B5EF4-FFF2-40B4-BE49-F238E27FC236}">
                  <a16:creationId xmlns:a16="http://schemas.microsoft.com/office/drawing/2014/main" id="{7099DDA0-7117-84B2-E7CB-C0C248AD8003}"/>
                </a:ext>
              </a:extLst>
            </p:cNvPr>
            <p:cNvGrpSpPr/>
            <p:nvPr/>
          </p:nvGrpSpPr>
          <p:grpSpPr>
            <a:xfrm>
              <a:off x="6622096" y="3299753"/>
              <a:ext cx="2413953" cy="704850"/>
              <a:chOff x="10039350" y="5405438"/>
              <a:chExt cx="1557338" cy="704850"/>
            </a:xfrm>
          </p:grpSpPr>
          <p:cxnSp>
            <p:nvCxnSpPr>
              <p:cNvPr id="15" name="Straight Connector 14">
                <a:extLst>
                  <a:ext uri="{FF2B5EF4-FFF2-40B4-BE49-F238E27FC236}">
                    <a16:creationId xmlns:a16="http://schemas.microsoft.com/office/drawing/2014/main" id="{3612418D-8FB5-20E0-9C10-BE72C85109A3}"/>
                  </a:ext>
                </a:extLst>
              </p:cNvPr>
              <p:cNvCxnSpPr/>
              <p:nvPr/>
            </p:nvCxnSpPr>
            <p:spPr>
              <a:xfrm>
                <a:off x="10039350" y="5405438"/>
                <a:ext cx="1557338" cy="0"/>
              </a:xfrm>
              <a:prstGeom prst="line">
                <a:avLst/>
              </a:prstGeom>
              <a:ln w="92075" cap="rnd">
                <a:solidFill>
                  <a:schemeClr val="bg1">
                    <a:alpha val="34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CE26956-E12F-51A7-497B-CA4CC7DEF0FA}"/>
                  </a:ext>
                </a:extLst>
              </p:cNvPr>
              <p:cNvCxnSpPr/>
              <p:nvPr/>
            </p:nvCxnSpPr>
            <p:spPr>
              <a:xfrm>
                <a:off x="10039350" y="5753100"/>
                <a:ext cx="1557338" cy="0"/>
              </a:xfrm>
              <a:prstGeom prst="line">
                <a:avLst/>
              </a:prstGeom>
              <a:ln w="92075" cap="rnd">
                <a:solidFill>
                  <a:schemeClr val="bg1">
                    <a:alpha val="34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750CA62-1A27-12DF-9058-6B4347D84FD2}"/>
                  </a:ext>
                </a:extLst>
              </p:cNvPr>
              <p:cNvCxnSpPr/>
              <p:nvPr/>
            </p:nvCxnSpPr>
            <p:spPr>
              <a:xfrm>
                <a:off x="10039350" y="6110288"/>
                <a:ext cx="1557338" cy="0"/>
              </a:xfrm>
              <a:prstGeom prst="line">
                <a:avLst/>
              </a:prstGeom>
              <a:ln w="92075" cap="rnd">
                <a:solidFill>
                  <a:schemeClr val="bg1">
                    <a:alpha val="34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38FD3C92-5537-ED10-5783-2F00E3159654}"/>
                </a:ext>
              </a:extLst>
            </p:cNvPr>
            <p:cNvGrpSpPr/>
            <p:nvPr/>
          </p:nvGrpSpPr>
          <p:grpSpPr>
            <a:xfrm>
              <a:off x="6622096" y="4315753"/>
              <a:ext cx="2413953" cy="704850"/>
              <a:chOff x="10039350" y="5405438"/>
              <a:chExt cx="1557338" cy="704850"/>
            </a:xfrm>
          </p:grpSpPr>
          <p:cxnSp>
            <p:nvCxnSpPr>
              <p:cNvPr id="12" name="Straight Connector 11">
                <a:extLst>
                  <a:ext uri="{FF2B5EF4-FFF2-40B4-BE49-F238E27FC236}">
                    <a16:creationId xmlns:a16="http://schemas.microsoft.com/office/drawing/2014/main" id="{C11F4469-804A-5AD9-78DC-8F6B2D673DF4}"/>
                  </a:ext>
                </a:extLst>
              </p:cNvPr>
              <p:cNvCxnSpPr/>
              <p:nvPr/>
            </p:nvCxnSpPr>
            <p:spPr>
              <a:xfrm>
                <a:off x="10039350" y="5405438"/>
                <a:ext cx="1557338" cy="0"/>
              </a:xfrm>
              <a:prstGeom prst="line">
                <a:avLst/>
              </a:prstGeom>
              <a:ln w="92075" cap="rnd">
                <a:solidFill>
                  <a:schemeClr val="bg1">
                    <a:alpha val="34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1A8B0B3-DAB1-2909-08DE-66E0A414BB4A}"/>
                  </a:ext>
                </a:extLst>
              </p:cNvPr>
              <p:cNvCxnSpPr/>
              <p:nvPr/>
            </p:nvCxnSpPr>
            <p:spPr>
              <a:xfrm>
                <a:off x="10039350" y="5753100"/>
                <a:ext cx="1557338" cy="0"/>
              </a:xfrm>
              <a:prstGeom prst="line">
                <a:avLst/>
              </a:prstGeom>
              <a:ln w="92075" cap="rnd">
                <a:solidFill>
                  <a:schemeClr val="bg1">
                    <a:alpha val="34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D40C859-1EE7-1107-729C-35C92CB1258F}"/>
                  </a:ext>
                </a:extLst>
              </p:cNvPr>
              <p:cNvCxnSpPr/>
              <p:nvPr/>
            </p:nvCxnSpPr>
            <p:spPr>
              <a:xfrm>
                <a:off x="10039350" y="6110288"/>
                <a:ext cx="1557338" cy="0"/>
              </a:xfrm>
              <a:prstGeom prst="line">
                <a:avLst/>
              </a:prstGeom>
              <a:ln w="92075" cap="rnd">
                <a:solidFill>
                  <a:schemeClr val="bg1">
                    <a:alpha val="34000"/>
                  </a:schemeClr>
                </a:solidFill>
                <a:prstDash val="sysDot"/>
              </a:ln>
            </p:spPr>
            <p:style>
              <a:lnRef idx="1">
                <a:schemeClr val="accent1"/>
              </a:lnRef>
              <a:fillRef idx="0">
                <a:schemeClr val="accent1"/>
              </a:fillRef>
              <a:effectRef idx="0">
                <a:schemeClr val="accent1"/>
              </a:effectRef>
              <a:fontRef idx="minor">
                <a:schemeClr val="tx1"/>
              </a:fontRef>
            </p:style>
          </p:cxnSp>
        </p:grpSp>
      </p:grpSp>
      <p:sp>
        <p:nvSpPr>
          <p:cNvPr id="18" name="Oval 17">
            <a:extLst>
              <a:ext uri="{FF2B5EF4-FFF2-40B4-BE49-F238E27FC236}">
                <a16:creationId xmlns:a16="http://schemas.microsoft.com/office/drawing/2014/main" id="{31A20D90-90EB-E273-2929-3E71664DEC89}"/>
              </a:ext>
            </a:extLst>
          </p:cNvPr>
          <p:cNvSpPr/>
          <p:nvPr userDrawn="1"/>
        </p:nvSpPr>
        <p:spPr>
          <a:xfrm>
            <a:off x="123826" y="82669"/>
            <a:ext cx="1139824" cy="1063620"/>
          </a:xfrm>
          <a:prstGeom prst="ellipse">
            <a:avLst/>
          </a:prstGeom>
          <a:solidFill>
            <a:srgbClr val="62AB76">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effectLst>
                  <a:outerShdw blurRad="38100" dist="38100" dir="2700000" algn="tl">
                    <a:srgbClr val="000000">
                      <a:alpha val="43137"/>
                    </a:srgbClr>
                  </a:outerShdw>
                </a:effectLst>
                <a:latin typeface="Arial Black" panose="020B0A04020102020204" pitchFamily="34" charset="0"/>
              </a:rPr>
              <a:t>?</a:t>
            </a:r>
          </a:p>
        </p:txBody>
      </p:sp>
    </p:spTree>
    <p:extLst>
      <p:ext uri="{BB962C8B-B14F-4D97-AF65-F5344CB8AC3E}">
        <p14:creationId xmlns:p14="http://schemas.microsoft.com/office/powerpoint/2010/main" val="1183266929"/>
      </p:ext>
    </p:extLst>
  </p:cSld>
  <p:clrMap bg1="lt1" tx1="dk1" bg2="lt2" tx2="dk2" accent1="accent1" accent2="accent2" accent3="accent3" accent4="accent4" accent5="accent5" accent6="accent6" hlink="hlink" folHlink="folHlink"/>
  <p:sldLayoutIdLst>
    <p:sldLayoutId id="2147483678" r:id="rId1"/>
    <p:sldLayoutId id="2147483770" r:id="rId2"/>
  </p:sldLayoutIdLst>
  <p:txStyles>
    <p:titleStyle>
      <a:lvl1pPr algn="ctr" defTabSz="457200" rtl="0" eaLnBrk="1" latinLnBrk="0" hangingPunct="1">
        <a:spcBef>
          <a:spcPct val="0"/>
        </a:spcBef>
        <a:buNone/>
        <a:defRPr sz="40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2B5C7E-8B5C-6AE9-AFE4-E6661909676A}"/>
              </a:ext>
            </a:extLst>
          </p:cNvPr>
          <p:cNvSpPr/>
          <p:nvPr userDrawn="1"/>
        </p:nvSpPr>
        <p:spPr>
          <a:xfrm>
            <a:off x="0" y="1"/>
            <a:ext cx="9144000" cy="1680116"/>
          </a:xfrm>
          <a:prstGeom prst="rect">
            <a:avLst/>
          </a:prstGeom>
          <a:gradFill flip="none" rotWithShape="1">
            <a:gsLst>
              <a:gs pos="0">
                <a:srgbClr val="007D7B"/>
              </a:gs>
              <a:gs pos="100000">
                <a:srgbClr val="66AD76"/>
              </a:gs>
            </a:gsLst>
            <a:lin ang="0" scaled="1"/>
            <a:tileRec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9EE1D602-4FC1-436B-76BB-038241E751D1}"/>
              </a:ext>
            </a:extLst>
          </p:cNvPr>
          <p:cNvGrpSpPr/>
          <p:nvPr userDrawn="1"/>
        </p:nvGrpSpPr>
        <p:grpSpPr>
          <a:xfrm>
            <a:off x="7410450" y="252215"/>
            <a:ext cx="1641476" cy="1170169"/>
            <a:chOff x="6622096" y="3299753"/>
            <a:chExt cx="2413953" cy="1720850"/>
          </a:xfrm>
        </p:grpSpPr>
        <p:grpSp>
          <p:nvGrpSpPr>
            <p:cNvPr id="10" name="Group 9">
              <a:extLst>
                <a:ext uri="{FF2B5EF4-FFF2-40B4-BE49-F238E27FC236}">
                  <a16:creationId xmlns:a16="http://schemas.microsoft.com/office/drawing/2014/main" id="{780DCC39-5DB1-6206-C857-4C29AD75C6F2}"/>
                </a:ext>
              </a:extLst>
            </p:cNvPr>
            <p:cNvGrpSpPr/>
            <p:nvPr/>
          </p:nvGrpSpPr>
          <p:grpSpPr>
            <a:xfrm>
              <a:off x="6622096" y="3299753"/>
              <a:ext cx="2413953" cy="704850"/>
              <a:chOff x="10039350" y="5405438"/>
              <a:chExt cx="1557338" cy="704850"/>
            </a:xfrm>
          </p:grpSpPr>
          <p:cxnSp>
            <p:nvCxnSpPr>
              <p:cNvPr id="15" name="Straight Connector 14">
                <a:extLst>
                  <a:ext uri="{FF2B5EF4-FFF2-40B4-BE49-F238E27FC236}">
                    <a16:creationId xmlns:a16="http://schemas.microsoft.com/office/drawing/2014/main" id="{532BB792-9E3B-98A7-F7B9-50759C4BAFD5}"/>
                  </a:ext>
                </a:extLst>
              </p:cNvPr>
              <p:cNvCxnSpPr/>
              <p:nvPr/>
            </p:nvCxnSpPr>
            <p:spPr>
              <a:xfrm>
                <a:off x="10039350" y="5405438"/>
                <a:ext cx="1557338" cy="0"/>
              </a:xfrm>
              <a:prstGeom prst="line">
                <a:avLst/>
              </a:prstGeom>
              <a:ln w="92075" cap="rnd">
                <a:solidFill>
                  <a:schemeClr val="bg1">
                    <a:alpha val="34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221716A-67A6-24BE-75BE-A26A90F567D7}"/>
                  </a:ext>
                </a:extLst>
              </p:cNvPr>
              <p:cNvCxnSpPr/>
              <p:nvPr/>
            </p:nvCxnSpPr>
            <p:spPr>
              <a:xfrm>
                <a:off x="10039350" y="5753100"/>
                <a:ext cx="1557338" cy="0"/>
              </a:xfrm>
              <a:prstGeom prst="line">
                <a:avLst/>
              </a:prstGeom>
              <a:ln w="92075" cap="rnd">
                <a:solidFill>
                  <a:schemeClr val="bg1">
                    <a:alpha val="34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2883883-867D-5319-136F-6B3745AEC9E4}"/>
                  </a:ext>
                </a:extLst>
              </p:cNvPr>
              <p:cNvCxnSpPr/>
              <p:nvPr/>
            </p:nvCxnSpPr>
            <p:spPr>
              <a:xfrm>
                <a:off x="10039350" y="6110288"/>
                <a:ext cx="1557338" cy="0"/>
              </a:xfrm>
              <a:prstGeom prst="line">
                <a:avLst/>
              </a:prstGeom>
              <a:ln w="92075" cap="rnd">
                <a:solidFill>
                  <a:schemeClr val="bg1">
                    <a:alpha val="34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2B4B26D6-4D8D-76F1-693A-1CC741654508}"/>
                </a:ext>
              </a:extLst>
            </p:cNvPr>
            <p:cNvGrpSpPr/>
            <p:nvPr/>
          </p:nvGrpSpPr>
          <p:grpSpPr>
            <a:xfrm>
              <a:off x="6622096" y="4315753"/>
              <a:ext cx="2413953" cy="704850"/>
              <a:chOff x="10039350" y="5405438"/>
              <a:chExt cx="1557338" cy="704850"/>
            </a:xfrm>
          </p:grpSpPr>
          <p:cxnSp>
            <p:nvCxnSpPr>
              <p:cNvPr id="12" name="Straight Connector 11">
                <a:extLst>
                  <a:ext uri="{FF2B5EF4-FFF2-40B4-BE49-F238E27FC236}">
                    <a16:creationId xmlns:a16="http://schemas.microsoft.com/office/drawing/2014/main" id="{7D96B41B-CCB2-C9E2-EF86-C669FF7078D9}"/>
                  </a:ext>
                </a:extLst>
              </p:cNvPr>
              <p:cNvCxnSpPr/>
              <p:nvPr/>
            </p:nvCxnSpPr>
            <p:spPr>
              <a:xfrm>
                <a:off x="10039350" y="5405438"/>
                <a:ext cx="1557338" cy="0"/>
              </a:xfrm>
              <a:prstGeom prst="line">
                <a:avLst/>
              </a:prstGeom>
              <a:ln w="92075" cap="rnd">
                <a:solidFill>
                  <a:schemeClr val="bg1">
                    <a:alpha val="34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C52DD8F-1F8B-9941-75DF-CD404E2F8B83}"/>
                  </a:ext>
                </a:extLst>
              </p:cNvPr>
              <p:cNvCxnSpPr/>
              <p:nvPr/>
            </p:nvCxnSpPr>
            <p:spPr>
              <a:xfrm>
                <a:off x="10039350" y="5753100"/>
                <a:ext cx="1557338" cy="0"/>
              </a:xfrm>
              <a:prstGeom prst="line">
                <a:avLst/>
              </a:prstGeom>
              <a:ln w="92075" cap="rnd">
                <a:solidFill>
                  <a:schemeClr val="bg1">
                    <a:alpha val="34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4966036-292F-B5B0-459E-F02D13159AE8}"/>
                  </a:ext>
                </a:extLst>
              </p:cNvPr>
              <p:cNvCxnSpPr/>
              <p:nvPr/>
            </p:nvCxnSpPr>
            <p:spPr>
              <a:xfrm>
                <a:off x="10039350" y="6110288"/>
                <a:ext cx="1557338" cy="0"/>
              </a:xfrm>
              <a:prstGeom prst="line">
                <a:avLst/>
              </a:prstGeom>
              <a:ln w="92075" cap="rnd">
                <a:solidFill>
                  <a:schemeClr val="bg1">
                    <a:alpha val="34000"/>
                  </a:schemeClr>
                </a:solidFill>
                <a:prstDash val="sysDot"/>
              </a:ln>
            </p:spPr>
            <p:style>
              <a:lnRef idx="1">
                <a:schemeClr val="accent1"/>
              </a:lnRef>
              <a:fillRef idx="0">
                <a:schemeClr val="accent1"/>
              </a:fillRef>
              <a:effectRef idx="0">
                <a:schemeClr val="accent1"/>
              </a:effectRef>
              <a:fontRef idx="minor">
                <a:schemeClr val="tx1"/>
              </a:fontRef>
            </p:style>
          </p:cxnSp>
        </p:grpSp>
      </p:grpSp>
      <p:sp>
        <p:nvSpPr>
          <p:cNvPr id="18" name="Oval 17">
            <a:extLst>
              <a:ext uri="{FF2B5EF4-FFF2-40B4-BE49-F238E27FC236}">
                <a16:creationId xmlns:a16="http://schemas.microsoft.com/office/drawing/2014/main" id="{936839B8-0E58-7881-D9A4-4A3F91BEA09C}"/>
              </a:ext>
            </a:extLst>
          </p:cNvPr>
          <p:cNvSpPr/>
          <p:nvPr userDrawn="1"/>
        </p:nvSpPr>
        <p:spPr>
          <a:xfrm>
            <a:off x="123826" y="283387"/>
            <a:ext cx="1139824" cy="1063620"/>
          </a:xfrm>
          <a:prstGeom prst="ellipse">
            <a:avLst/>
          </a:prstGeom>
          <a:solidFill>
            <a:srgbClr val="62AB76">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effectLst>
                  <a:outerShdw blurRad="38100" dist="38100" dir="2700000" algn="tl">
                    <a:srgbClr val="000000">
                      <a:alpha val="43137"/>
                    </a:srgbClr>
                  </a:outerShdw>
                </a:effectLst>
                <a:latin typeface="Arial Black" panose="020B0A04020102020204" pitchFamily="34" charset="0"/>
              </a:rPr>
              <a:t>?</a:t>
            </a:r>
          </a:p>
        </p:txBody>
      </p:sp>
    </p:spTree>
    <p:extLst>
      <p:ext uri="{BB962C8B-B14F-4D97-AF65-F5344CB8AC3E}">
        <p14:creationId xmlns:p14="http://schemas.microsoft.com/office/powerpoint/2010/main" val="1857258409"/>
      </p:ext>
    </p:extLst>
  </p:cSld>
  <p:clrMap bg1="lt1" tx1="dk1" bg2="lt2" tx2="dk2" accent1="accent1" accent2="accent2" accent3="accent3" accent4="accent4" accent5="accent5" accent6="accent6" hlink="hlink" folHlink="folHlink"/>
  <p:sldLayoutIdLst>
    <p:sldLayoutId id="2147483681" r:id="rId1"/>
  </p:sldLayoutIdLst>
  <p:txStyles>
    <p:titleStyle>
      <a:lvl1pPr algn="ctr" defTabSz="457200" rtl="0" eaLnBrk="1" latinLnBrk="0" hangingPunct="1">
        <a:spcBef>
          <a:spcPct val="0"/>
        </a:spcBef>
        <a:buNone/>
        <a:defRPr sz="40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58055F6-A1DE-7607-16AE-D351DFF6288E}"/>
              </a:ext>
            </a:extLst>
          </p:cNvPr>
          <p:cNvSpPr/>
          <p:nvPr userDrawn="1"/>
        </p:nvSpPr>
        <p:spPr>
          <a:xfrm>
            <a:off x="1" y="0"/>
            <a:ext cx="4572000" cy="5143500"/>
          </a:xfrm>
          <a:prstGeom prst="rect">
            <a:avLst/>
          </a:prstGeom>
          <a:gradFill flip="none" rotWithShape="1">
            <a:gsLst>
              <a:gs pos="1000">
                <a:srgbClr val="008B8B"/>
              </a:gs>
              <a:gs pos="100000">
                <a:srgbClr val="55B186"/>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50" dirty="0">
              <a:latin typeface="Univers Condensed Light" panose="020B0306020202040204" pitchFamily="34" charset="0"/>
            </a:endParaRPr>
          </a:p>
        </p:txBody>
      </p:sp>
      <p:grpSp>
        <p:nvGrpSpPr>
          <p:cNvPr id="8" name="Group 7">
            <a:extLst>
              <a:ext uri="{FF2B5EF4-FFF2-40B4-BE49-F238E27FC236}">
                <a16:creationId xmlns:a16="http://schemas.microsoft.com/office/drawing/2014/main" id="{C7240C8E-CF7F-21FA-F4CB-C7AD350E64D6}"/>
              </a:ext>
            </a:extLst>
          </p:cNvPr>
          <p:cNvGrpSpPr/>
          <p:nvPr userDrawn="1"/>
        </p:nvGrpSpPr>
        <p:grpSpPr>
          <a:xfrm>
            <a:off x="2857239" y="3759503"/>
            <a:ext cx="1641476" cy="1170169"/>
            <a:chOff x="6622096" y="3299753"/>
            <a:chExt cx="2413953" cy="1720850"/>
          </a:xfrm>
        </p:grpSpPr>
        <p:grpSp>
          <p:nvGrpSpPr>
            <p:cNvPr id="9" name="Group 8">
              <a:extLst>
                <a:ext uri="{FF2B5EF4-FFF2-40B4-BE49-F238E27FC236}">
                  <a16:creationId xmlns:a16="http://schemas.microsoft.com/office/drawing/2014/main" id="{104192EB-CA59-91CC-975F-CB2970F1CA05}"/>
                </a:ext>
              </a:extLst>
            </p:cNvPr>
            <p:cNvGrpSpPr/>
            <p:nvPr/>
          </p:nvGrpSpPr>
          <p:grpSpPr>
            <a:xfrm>
              <a:off x="6622096" y="3299753"/>
              <a:ext cx="2413953" cy="704850"/>
              <a:chOff x="10039350" y="5405438"/>
              <a:chExt cx="1557338" cy="704850"/>
            </a:xfrm>
          </p:grpSpPr>
          <p:cxnSp>
            <p:nvCxnSpPr>
              <p:cNvPr id="14" name="Straight Connector 13">
                <a:extLst>
                  <a:ext uri="{FF2B5EF4-FFF2-40B4-BE49-F238E27FC236}">
                    <a16:creationId xmlns:a16="http://schemas.microsoft.com/office/drawing/2014/main" id="{B9509756-B841-F570-3F78-4A13A67FBDE4}"/>
                  </a:ext>
                </a:extLst>
              </p:cNvPr>
              <p:cNvCxnSpPr/>
              <p:nvPr/>
            </p:nvCxnSpPr>
            <p:spPr>
              <a:xfrm>
                <a:off x="10039350" y="5405438"/>
                <a:ext cx="1557338" cy="0"/>
              </a:xfrm>
              <a:prstGeom prst="line">
                <a:avLst/>
              </a:prstGeom>
              <a:ln w="92075" cap="rnd">
                <a:solidFill>
                  <a:schemeClr val="bg1">
                    <a:alpha val="34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59C2054-CDB0-2286-C97D-FDE3342B2C46}"/>
                  </a:ext>
                </a:extLst>
              </p:cNvPr>
              <p:cNvCxnSpPr/>
              <p:nvPr/>
            </p:nvCxnSpPr>
            <p:spPr>
              <a:xfrm>
                <a:off x="10039350" y="5753100"/>
                <a:ext cx="1557338" cy="0"/>
              </a:xfrm>
              <a:prstGeom prst="line">
                <a:avLst/>
              </a:prstGeom>
              <a:ln w="92075" cap="rnd">
                <a:solidFill>
                  <a:schemeClr val="bg1">
                    <a:alpha val="34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C1CB626-80B5-8C16-4E18-49238830AF22}"/>
                  </a:ext>
                </a:extLst>
              </p:cNvPr>
              <p:cNvCxnSpPr/>
              <p:nvPr/>
            </p:nvCxnSpPr>
            <p:spPr>
              <a:xfrm>
                <a:off x="10039350" y="6110288"/>
                <a:ext cx="1557338" cy="0"/>
              </a:xfrm>
              <a:prstGeom prst="line">
                <a:avLst/>
              </a:prstGeom>
              <a:ln w="92075" cap="rnd">
                <a:solidFill>
                  <a:schemeClr val="bg1">
                    <a:alpha val="34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3AC3BD38-92F1-7B0B-A37F-B55AA49C84DC}"/>
                </a:ext>
              </a:extLst>
            </p:cNvPr>
            <p:cNvGrpSpPr/>
            <p:nvPr/>
          </p:nvGrpSpPr>
          <p:grpSpPr>
            <a:xfrm>
              <a:off x="6622096" y="4315753"/>
              <a:ext cx="2413953" cy="704850"/>
              <a:chOff x="10039350" y="5405438"/>
              <a:chExt cx="1557338" cy="704850"/>
            </a:xfrm>
          </p:grpSpPr>
          <p:cxnSp>
            <p:nvCxnSpPr>
              <p:cNvPr id="11" name="Straight Connector 10">
                <a:extLst>
                  <a:ext uri="{FF2B5EF4-FFF2-40B4-BE49-F238E27FC236}">
                    <a16:creationId xmlns:a16="http://schemas.microsoft.com/office/drawing/2014/main" id="{0079E179-DC3C-1A9D-32D2-267362BDCE3C}"/>
                  </a:ext>
                </a:extLst>
              </p:cNvPr>
              <p:cNvCxnSpPr/>
              <p:nvPr/>
            </p:nvCxnSpPr>
            <p:spPr>
              <a:xfrm>
                <a:off x="10039350" y="5405438"/>
                <a:ext cx="1557338" cy="0"/>
              </a:xfrm>
              <a:prstGeom prst="line">
                <a:avLst/>
              </a:prstGeom>
              <a:ln w="92075" cap="rnd">
                <a:solidFill>
                  <a:schemeClr val="bg1">
                    <a:alpha val="34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58E5AF8-1A0D-B494-430A-8138AF092081}"/>
                  </a:ext>
                </a:extLst>
              </p:cNvPr>
              <p:cNvCxnSpPr/>
              <p:nvPr/>
            </p:nvCxnSpPr>
            <p:spPr>
              <a:xfrm>
                <a:off x="10039350" y="5753100"/>
                <a:ext cx="1557338" cy="0"/>
              </a:xfrm>
              <a:prstGeom prst="line">
                <a:avLst/>
              </a:prstGeom>
              <a:ln w="92075" cap="rnd">
                <a:solidFill>
                  <a:schemeClr val="bg1">
                    <a:alpha val="34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21140D6-3750-7F10-D0B8-D6D00EC766E2}"/>
                  </a:ext>
                </a:extLst>
              </p:cNvPr>
              <p:cNvCxnSpPr/>
              <p:nvPr/>
            </p:nvCxnSpPr>
            <p:spPr>
              <a:xfrm>
                <a:off x="10039350" y="6110288"/>
                <a:ext cx="1557338" cy="0"/>
              </a:xfrm>
              <a:prstGeom prst="line">
                <a:avLst/>
              </a:prstGeom>
              <a:ln w="92075" cap="rnd">
                <a:solidFill>
                  <a:schemeClr val="bg1">
                    <a:alpha val="34000"/>
                  </a:schemeClr>
                </a:solidFill>
                <a:prstDash val="sysDot"/>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101642333"/>
      </p:ext>
    </p:extLst>
  </p:cSld>
  <p:clrMap bg1="lt1" tx1="dk1" bg2="lt2" tx2="dk2" accent1="accent1" accent2="accent2" accent3="accent3" accent4="accent4" accent5="accent5" accent6="accent6" hlink="hlink" folHlink="folHlink"/>
  <p:sldLayoutIdLst>
    <p:sldLayoutId id="214748376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18/10/relationships/comments" Target="../comments/modernComment_18A_EA43EF80.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1A5_CFE2B3CC.xml"/><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microsoft.com/office/2018/10/relationships/comments" Target="../comments/modernComment_17F_4455705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microsoft.com/office/2018/10/relationships/comments" Target="../comments/modernComment_15D_27A08696.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microsoft.com/office/2018/10/relationships/comments" Target="../comments/modernComment_1A6_9210EFE2.xml"/><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hyperlink" Target="https://www.ceconcepts.com/" TargetMode="External"/><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ceconcepts.com/" TargetMode="External"/><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8FD833-C07E-6AB5-41AD-EEF615AE65E1}"/>
              </a:ext>
            </a:extLst>
          </p:cNvPr>
          <p:cNvPicPr>
            <a:picLocks noChangeAspect="1"/>
          </p:cNvPicPr>
          <p:nvPr/>
        </p:nvPicPr>
        <p:blipFill>
          <a:blip r:embed="rId2"/>
          <a:srcRect/>
          <a:stretch/>
        </p:blipFill>
        <p:spPr>
          <a:xfrm>
            <a:off x="0" y="0"/>
            <a:ext cx="9144000" cy="5143500"/>
          </a:xfrm>
          <a:prstGeom prst="rect">
            <a:avLst/>
          </a:prstGeom>
        </p:spPr>
      </p:pic>
      <p:sp>
        <p:nvSpPr>
          <p:cNvPr id="6" name="Rectangle 5">
            <a:extLst>
              <a:ext uri="{FF2B5EF4-FFF2-40B4-BE49-F238E27FC236}">
                <a16:creationId xmlns:a16="http://schemas.microsoft.com/office/drawing/2014/main" id="{CA85EE8A-6342-59E6-CFA5-A6FE600AE47B}"/>
              </a:ext>
            </a:extLst>
          </p:cNvPr>
          <p:cNvSpPr/>
          <p:nvPr/>
        </p:nvSpPr>
        <p:spPr>
          <a:xfrm>
            <a:off x="237995" y="3407077"/>
            <a:ext cx="6388273" cy="1146131"/>
          </a:xfrm>
          <a:prstGeom prst="rect">
            <a:avLst/>
          </a:prstGeom>
          <a:gradFill flip="none" rotWithShape="1">
            <a:gsLst>
              <a:gs pos="1000">
                <a:srgbClr val="008B8B"/>
              </a:gs>
              <a:gs pos="100000">
                <a:srgbClr val="55B186"/>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Univers Condensed" panose="020B0506020202050204" pitchFamily="34" charset="0"/>
                <a:ea typeface="+mn-ea"/>
                <a:cs typeface="+mn-cs"/>
              </a:rPr>
              <a:t>Efficacy and Safety of Asparaginase-containing Treatment Regimens in AL</a:t>
            </a:r>
            <a:r>
              <a:rPr kumimoji="0" lang="en-US" sz="2000" b="1" i="0" u="none" strike="noStrike" kern="1200" cap="none" spc="150" normalizeH="0" baseline="0" noProof="0" dirty="0">
                <a:ln>
                  <a:noFill/>
                </a:ln>
                <a:solidFill>
                  <a:prstClr val="white"/>
                </a:solidFill>
                <a:effectLst/>
                <a:uLnTx/>
                <a:uFillTx/>
                <a:latin typeface="Univers Condensed" panose="020B0506020202050204" pitchFamily="34" charset="0"/>
                <a:ea typeface="+mn-ea"/>
                <a:cs typeface="+mn-cs"/>
              </a:rPr>
              <a:t>L/</a:t>
            </a:r>
            <a:r>
              <a:rPr kumimoji="0" lang="en-US" sz="2000" b="1" i="0" u="none" strike="noStrike" kern="1200" cap="none" spc="0" normalizeH="0" baseline="0" noProof="0" dirty="0">
                <a:ln>
                  <a:noFill/>
                </a:ln>
                <a:solidFill>
                  <a:prstClr val="white"/>
                </a:solidFill>
                <a:effectLst/>
                <a:uLnTx/>
                <a:uFillTx/>
                <a:latin typeface="Univers Condensed" panose="020B0506020202050204" pitchFamily="34" charset="0"/>
                <a:ea typeface="+mn-ea"/>
                <a:cs typeface="+mn-cs"/>
              </a:rPr>
              <a:t>LBL and Beyond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50" b="0" i="0" u="none" strike="noStrike" kern="1200" cap="none" spc="0" normalizeH="0" baseline="0" noProof="0" dirty="0">
                <a:ln>
                  <a:noFill/>
                </a:ln>
                <a:solidFill>
                  <a:prstClr val="white"/>
                </a:solidFill>
                <a:effectLst/>
                <a:uLnTx/>
                <a:uFillTx/>
                <a:latin typeface="Univers Condensed Light" panose="020B0306020202040204" pitchFamily="34" charset="0"/>
                <a:ea typeface="+mn-ea"/>
                <a:cs typeface="+mn-cs"/>
              </a:rPr>
              <a:t>INTERACTIVE REVIEW FOR ONCOLOGY NURSES AND NURSE PRACITIONERS</a:t>
            </a:r>
          </a:p>
        </p:txBody>
      </p:sp>
    </p:spTree>
    <p:extLst>
      <p:ext uri="{BB962C8B-B14F-4D97-AF65-F5344CB8AC3E}">
        <p14:creationId xmlns:p14="http://schemas.microsoft.com/office/powerpoint/2010/main" val="2184462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775016-C6B6-5942-822A-C3BB3B306E14}"/>
              </a:ext>
            </a:extLst>
          </p:cNvPr>
          <p:cNvSpPr>
            <a:spLocks noGrp="1"/>
          </p:cNvSpPr>
          <p:nvPr>
            <p:ph idx="1"/>
          </p:nvPr>
        </p:nvSpPr>
        <p:spPr/>
        <p:txBody>
          <a:bodyPr>
            <a:normAutofit/>
          </a:bodyPr>
          <a:lstStyle/>
          <a:p>
            <a:pPr>
              <a:buClr>
                <a:srgbClr val="F79036"/>
              </a:buClr>
            </a:pPr>
            <a:r>
              <a:rPr lang="en-US" sz="2400" dirty="0"/>
              <a:t>Rechallenge patient with pegaspargase with addition of anti-allergy </a:t>
            </a:r>
            <a:r>
              <a:rPr lang="en-US" sz="2400" dirty="0" err="1"/>
              <a:t>premedications</a:t>
            </a:r>
            <a:endParaRPr lang="en-US" sz="2400" dirty="0"/>
          </a:p>
          <a:p>
            <a:pPr>
              <a:buClr>
                <a:srgbClr val="F79036"/>
              </a:buClr>
            </a:pPr>
            <a:r>
              <a:rPr lang="en-US" sz="2400" dirty="0"/>
              <a:t>Discontinue asparaginase permanently</a:t>
            </a:r>
          </a:p>
          <a:p>
            <a:pPr>
              <a:buClr>
                <a:srgbClr val="F79036"/>
              </a:buClr>
            </a:pPr>
            <a:r>
              <a:rPr lang="en-US" sz="2400" dirty="0"/>
              <a:t>Rechallenge with an erwinia-based asparaginase formulation</a:t>
            </a:r>
          </a:p>
          <a:p>
            <a:pPr>
              <a:buClr>
                <a:srgbClr val="F79036"/>
              </a:buClr>
            </a:pPr>
            <a:r>
              <a:rPr lang="en-US" sz="2400" dirty="0"/>
              <a:t>Rechallenge patient with desensitization protocol for pegaspargase</a:t>
            </a:r>
          </a:p>
        </p:txBody>
      </p:sp>
      <p:sp>
        <p:nvSpPr>
          <p:cNvPr id="3" name="Title 2">
            <a:extLst>
              <a:ext uri="{FF2B5EF4-FFF2-40B4-BE49-F238E27FC236}">
                <a16:creationId xmlns:a16="http://schemas.microsoft.com/office/drawing/2014/main" id="{44A310BD-242F-074C-ACB4-0150AB277DE9}"/>
              </a:ext>
            </a:extLst>
          </p:cNvPr>
          <p:cNvSpPr>
            <a:spLocks noGrp="1"/>
          </p:cNvSpPr>
          <p:nvPr>
            <p:ph type="ctrTitle"/>
          </p:nvPr>
        </p:nvSpPr>
        <p:spPr>
          <a:xfrm>
            <a:off x="1396092" y="32657"/>
            <a:ext cx="7609113" cy="990600"/>
          </a:xfrm>
        </p:spPr>
        <p:txBody>
          <a:bodyPr>
            <a:normAutofit fontScale="90000"/>
          </a:bodyPr>
          <a:lstStyle/>
          <a:p>
            <a:r>
              <a:rPr lang="en-US" dirty="0"/>
              <a:t>What is an appropriate strategy to manage a patient who develops a grade 3 hypersensitivity reaction to pegaspargase? </a:t>
            </a:r>
          </a:p>
        </p:txBody>
      </p:sp>
    </p:spTree>
    <p:extLst>
      <p:ext uri="{BB962C8B-B14F-4D97-AF65-F5344CB8AC3E}">
        <p14:creationId xmlns:p14="http://schemas.microsoft.com/office/powerpoint/2010/main" val="3559166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171734-C386-E926-5236-D1D5485E32F5}"/>
              </a:ext>
            </a:extLst>
          </p:cNvPr>
          <p:cNvSpPr>
            <a:spLocks noGrp="1"/>
          </p:cNvSpPr>
          <p:nvPr>
            <p:ph idx="1"/>
          </p:nvPr>
        </p:nvSpPr>
        <p:spPr>
          <a:xfrm>
            <a:off x="342900" y="1206500"/>
            <a:ext cx="8572500" cy="3924300"/>
          </a:xfrm>
        </p:spPr>
        <p:txBody>
          <a:bodyPr>
            <a:normAutofit/>
          </a:bodyPr>
          <a:lstStyle/>
          <a:p>
            <a:pPr>
              <a:lnSpc>
                <a:spcPct val="100000"/>
              </a:lnSpc>
            </a:pPr>
            <a:r>
              <a:rPr lang="en-US" sz="2200" dirty="0">
                <a:latin typeface="+mn-lt"/>
              </a:rPr>
              <a:t>Pegaspargase and erwinia-based formulations are derived from different bacterial sources and do not pose a risk for cross-reactivity</a:t>
            </a:r>
          </a:p>
          <a:p>
            <a:pPr>
              <a:lnSpc>
                <a:spcPct val="100000"/>
              </a:lnSpc>
            </a:pPr>
            <a:r>
              <a:rPr lang="en-US" sz="2200" dirty="0">
                <a:solidFill>
                  <a:srgbClr val="282828"/>
                </a:solidFill>
                <a:latin typeface="+mn-lt"/>
              </a:rPr>
              <a:t>Patients developing any grade hypersensitivity reactions to first-line asparaginase therapy should discontinue therapy immediately and may not rechallenge with additional asparaginase-based therapies.</a:t>
            </a:r>
          </a:p>
          <a:p>
            <a:pPr>
              <a:lnSpc>
                <a:spcPct val="100000"/>
              </a:lnSpc>
            </a:pPr>
            <a:r>
              <a:rPr lang="en-US" sz="2200" dirty="0">
                <a:latin typeface="+mn-lt"/>
              </a:rPr>
              <a:t>Measuring serum asparaginase activity (SAA) may be warranted when there are gaps in asparaginase therapy or in the setting of relapse </a:t>
            </a:r>
          </a:p>
          <a:p>
            <a:pPr>
              <a:lnSpc>
                <a:spcPct val="100000"/>
              </a:lnSpc>
            </a:pPr>
            <a:r>
              <a:rPr lang="en-US" sz="2200" dirty="0">
                <a:latin typeface="+mn-lt"/>
              </a:rPr>
              <a:t>A and C</a:t>
            </a:r>
          </a:p>
          <a:p>
            <a:pPr marL="0" indent="0">
              <a:buNone/>
            </a:pPr>
            <a:endParaRPr lang="en-US" sz="2000" dirty="0">
              <a:latin typeface="+mn-lt"/>
            </a:endParaRPr>
          </a:p>
        </p:txBody>
      </p:sp>
      <p:sp>
        <p:nvSpPr>
          <p:cNvPr id="3" name="Title 2">
            <a:extLst>
              <a:ext uri="{FF2B5EF4-FFF2-40B4-BE49-F238E27FC236}">
                <a16:creationId xmlns:a16="http://schemas.microsoft.com/office/drawing/2014/main" id="{40020F4F-3FDC-44D9-B954-B4C5F277B410}"/>
              </a:ext>
            </a:extLst>
          </p:cNvPr>
          <p:cNvSpPr>
            <a:spLocks noGrp="1"/>
          </p:cNvSpPr>
          <p:nvPr>
            <p:ph type="ctrTitle"/>
          </p:nvPr>
        </p:nvSpPr>
        <p:spPr/>
        <p:txBody>
          <a:bodyPr/>
          <a:lstStyle/>
          <a:p>
            <a:r>
              <a:rPr lang="en-US" dirty="0"/>
              <a:t>Which of the following is true regarding the different asparaginase formulations? </a:t>
            </a:r>
          </a:p>
        </p:txBody>
      </p:sp>
    </p:spTree>
    <p:extLst>
      <p:ext uri="{BB962C8B-B14F-4D97-AF65-F5344CB8AC3E}">
        <p14:creationId xmlns:p14="http://schemas.microsoft.com/office/powerpoint/2010/main" val="3488700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775016-C6B6-5942-822A-C3BB3B306E14}"/>
              </a:ext>
            </a:extLst>
          </p:cNvPr>
          <p:cNvSpPr>
            <a:spLocks noGrp="1"/>
          </p:cNvSpPr>
          <p:nvPr>
            <p:ph idx="1"/>
          </p:nvPr>
        </p:nvSpPr>
        <p:spPr/>
        <p:txBody>
          <a:bodyPr>
            <a:normAutofit lnSpcReduction="10000"/>
          </a:bodyPr>
          <a:lstStyle/>
          <a:p>
            <a:r>
              <a:rPr lang="en-US" sz="2400" dirty="0"/>
              <a:t>Admit for heparin infusion, chest CT to rule out pulmonary embolism (PE), and discontinue asparaginase</a:t>
            </a:r>
          </a:p>
          <a:p>
            <a:r>
              <a:rPr lang="en-US" sz="2400" dirty="0"/>
              <a:t>Start low–molecular weight heparin, transition to direct oral anticoagulant, chest CT, and discontinue asparaginase permanently</a:t>
            </a:r>
          </a:p>
          <a:p>
            <a:r>
              <a:rPr lang="en-US" sz="2400" dirty="0"/>
              <a:t>Start low–molecular weight heparin, transition to direct oral anticoagulant, chest CT, and resume asparaginase once symptoms resolve</a:t>
            </a:r>
          </a:p>
          <a:p>
            <a:r>
              <a:rPr lang="en-US" sz="2400" dirty="0"/>
              <a:t>Admit for heparin infusion, transition to direct oral anticoagulant, and continue asparaginase</a:t>
            </a:r>
          </a:p>
          <a:p>
            <a:endParaRPr lang="en-US" sz="2400" dirty="0"/>
          </a:p>
          <a:p>
            <a:endParaRPr lang="en-US" sz="2400" dirty="0"/>
          </a:p>
        </p:txBody>
      </p:sp>
      <p:sp>
        <p:nvSpPr>
          <p:cNvPr id="3" name="Title 2">
            <a:extLst>
              <a:ext uri="{FF2B5EF4-FFF2-40B4-BE49-F238E27FC236}">
                <a16:creationId xmlns:a16="http://schemas.microsoft.com/office/drawing/2014/main" id="{44A310BD-242F-074C-ACB4-0150AB277DE9}"/>
              </a:ext>
            </a:extLst>
          </p:cNvPr>
          <p:cNvSpPr>
            <a:spLocks noGrp="1"/>
          </p:cNvSpPr>
          <p:nvPr>
            <p:ph type="ctrTitle"/>
          </p:nvPr>
        </p:nvSpPr>
        <p:spPr/>
        <p:txBody>
          <a:bodyPr>
            <a:normAutofit fontScale="90000"/>
          </a:bodyPr>
          <a:lstStyle/>
          <a:p>
            <a:r>
              <a:rPr lang="en-US" dirty="0"/>
              <a:t>How would you manage a patient on a pegaspargase treatment regimen that develops a grade 2 PICC-related thrombosis? </a:t>
            </a:r>
          </a:p>
        </p:txBody>
      </p:sp>
    </p:spTree>
    <p:extLst>
      <p:ext uri="{BB962C8B-B14F-4D97-AF65-F5344CB8AC3E}">
        <p14:creationId xmlns:p14="http://schemas.microsoft.com/office/powerpoint/2010/main" val="1520711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D4A9E0-260C-CE14-5A45-FAEEA9F83A9F}"/>
              </a:ext>
            </a:extLst>
          </p:cNvPr>
          <p:cNvSpPr>
            <a:spLocks noGrp="1"/>
          </p:cNvSpPr>
          <p:nvPr>
            <p:ph type="title"/>
          </p:nvPr>
        </p:nvSpPr>
        <p:spPr/>
        <p:txBody>
          <a:bodyPr>
            <a:normAutofit fontScale="90000"/>
          </a:bodyPr>
          <a:lstStyle/>
          <a:p>
            <a:r>
              <a:rPr lang="en-US" dirty="0"/>
              <a:t>Acute Lymphoblastic Leukemia</a:t>
            </a:r>
            <a:br>
              <a:rPr lang="en-US" dirty="0"/>
            </a:br>
            <a:r>
              <a:rPr lang="en-US" sz="3600" i="1" dirty="0"/>
              <a:t>Epidemiology and Etiology</a:t>
            </a:r>
            <a:endParaRPr lang="en-VI" i="1" dirty="0"/>
          </a:p>
        </p:txBody>
      </p:sp>
      <p:sp>
        <p:nvSpPr>
          <p:cNvPr id="5" name="Content Placeholder 4">
            <a:extLst>
              <a:ext uri="{FF2B5EF4-FFF2-40B4-BE49-F238E27FC236}">
                <a16:creationId xmlns:a16="http://schemas.microsoft.com/office/drawing/2014/main" id="{FC8F5115-C1A8-D0EF-B1BD-DC3E20F9921E}"/>
              </a:ext>
            </a:extLst>
          </p:cNvPr>
          <p:cNvSpPr>
            <a:spLocks noGrp="1"/>
          </p:cNvSpPr>
          <p:nvPr>
            <p:ph type="body" sz="quarter" idx="10"/>
          </p:nvPr>
        </p:nvSpPr>
        <p:spPr/>
        <p:txBody>
          <a:bodyPr/>
          <a:lstStyle/>
          <a:p>
            <a:r>
              <a:rPr lang="en-US" dirty="0"/>
              <a:t>https://seer.cancer.gov/statfacts/html/alyl.html; </a:t>
            </a:r>
            <a:r>
              <a:rPr lang="en-US" dirty="0" err="1"/>
              <a:t>Bispo</a:t>
            </a:r>
            <a:r>
              <a:rPr lang="en-US" dirty="0"/>
              <a:t> JAB, et al. </a:t>
            </a:r>
            <a:r>
              <a:rPr lang="en-US" i="1" dirty="0"/>
              <a:t>Cold Spring </a:t>
            </a:r>
            <a:r>
              <a:rPr lang="en-US" i="1" dirty="0" err="1"/>
              <a:t>Harb</a:t>
            </a:r>
            <a:r>
              <a:rPr lang="en-US" i="1" dirty="0"/>
              <a:t> </a:t>
            </a:r>
            <a:r>
              <a:rPr lang="en-US" i="1" dirty="0" err="1"/>
              <a:t>Perspect</a:t>
            </a:r>
            <a:r>
              <a:rPr lang="en-US" i="1" dirty="0"/>
              <a:t> Med</a:t>
            </a:r>
            <a:r>
              <a:rPr lang="en-US" dirty="0"/>
              <a:t>. 2020; Davis AS, et al. </a:t>
            </a:r>
            <a:r>
              <a:rPr lang="en-US" i="1" dirty="0"/>
              <a:t>Am Fam Physician. </a:t>
            </a:r>
            <a:r>
              <a:rPr lang="en-US" dirty="0"/>
              <a:t>2014.</a:t>
            </a:r>
            <a:endParaRPr lang="en-VI" dirty="0"/>
          </a:p>
        </p:txBody>
      </p:sp>
      <p:sp>
        <p:nvSpPr>
          <p:cNvPr id="8" name="TextBox 7">
            <a:extLst>
              <a:ext uri="{FF2B5EF4-FFF2-40B4-BE49-F238E27FC236}">
                <a16:creationId xmlns:a16="http://schemas.microsoft.com/office/drawing/2014/main" id="{2023A905-D469-3042-833F-5B9224058F48}"/>
              </a:ext>
            </a:extLst>
          </p:cNvPr>
          <p:cNvSpPr txBox="1"/>
          <p:nvPr/>
        </p:nvSpPr>
        <p:spPr>
          <a:xfrm>
            <a:off x="171844" y="1106418"/>
            <a:ext cx="4863103" cy="1812804"/>
          </a:xfrm>
          <a:prstGeom prst="rect">
            <a:avLst/>
          </a:prstGeom>
          <a:noFill/>
        </p:spPr>
        <p:txBody>
          <a:bodyPr wrap="square" rtlCol="0">
            <a:spAutoFit/>
          </a:bodyPr>
          <a:lstStyle/>
          <a:p>
            <a:pPr marL="274320" indent="-274320">
              <a:lnSpc>
                <a:spcPct val="90000"/>
              </a:lnSpc>
              <a:spcAft>
                <a:spcPts val="600"/>
              </a:spcAft>
              <a:buClr>
                <a:srgbClr val="F79036"/>
              </a:buClr>
              <a:buFont typeface="Arial" panose="020B0604020202020204" pitchFamily="34" charset="0"/>
              <a:buChar char="•"/>
            </a:pPr>
            <a:r>
              <a:rPr lang="en-US" dirty="0"/>
              <a:t>Estimated 6,660 new cases and 1,560 deaths in 2022</a:t>
            </a:r>
          </a:p>
          <a:p>
            <a:pPr marL="274320" indent="-274320">
              <a:lnSpc>
                <a:spcPct val="90000"/>
              </a:lnSpc>
              <a:spcAft>
                <a:spcPts val="600"/>
              </a:spcAft>
              <a:buClr>
                <a:srgbClr val="F79036"/>
              </a:buClr>
              <a:buFont typeface="Arial" panose="020B0604020202020204" pitchFamily="34" charset="0"/>
              <a:buChar char="•"/>
            </a:pPr>
            <a:r>
              <a:rPr lang="en-US" dirty="0"/>
              <a:t>5-year relative survival of 70.8% (2012–2018)</a:t>
            </a:r>
          </a:p>
          <a:p>
            <a:pPr marL="731520" lvl="1" indent="-274320">
              <a:lnSpc>
                <a:spcPct val="90000"/>
              </a:lnSpc>
              <a:spcAft>
                <a:spcPts val="600"/>
              </a:spcAft>
              <a:buClr>
                <a:srgbClr val="F79036"/>
              </a:buClr>
              <a:buFont typeface="Arial" panose="020B0604020202020204" pitchFamily="34" charset="0"/>
              <a:buChar char="•"/>
            </a:pPr>
            <a:r>
              <a:rPr lang="en-US" sz="1600" dirty="0"/>
              <a:t>Median age at death: 59 years  </a:t>
            </a:r>
          </a:p>
          <a:p>
            <a:pPr marL="731520" lvl="1" indent="-274320">
              <a:lnSpc>
                <a:spcPct val="90000"/>
              </a:lnSpc>
              <a:spcAft>
                <a:spcPts val="600"/>
              </a:spcAft>
              <a:buClr>
                <a:srgbClr val="F79036"/>
              </a:buClr>
              <a:buFont typeface="Arial" panose="020B0604020202020204" pitchFamily="34" charset="0"/>
              <a:buChar char="•"/>
            </a:pPr>
            <a:r>
              <a:rPr lang="en-US" sz="1600" dirty="0"/>
              <a:t>&lt;20 years: 87.6% </a:t>
            </a:r>
          </a:p>
          <a:p>
            <a:pPr marL="731520" lvl="1" indent="-274320">
              <a:lnSpc>
                <a:spcPct val="90000"/>
              </a:lnSpc>
              <a:spcAft>
                <a:spcPts val="600"/>
              </a:spcAft>
              <a:buClr>
                <a:srgbClr val="F79036"/>
              </a:buClr>
              <a:buFont typeface="Arial" panose="020B0604020202020204" pitchFamily="34" charset="0"/>
              <a:buChar char="•"/>
            </a:pPr>
            <a:r>
              <a:rPr lang="en-US" sz="1600" dirty="0"/>
              <a:t>≥65 years: &lt;20% </a:t>
            </a:r>
          </a:p>
        </p:txBody>
      </p:sp>
      <p:graphicFrame>
        <p:nvGraphicFramePr>
          <p:cNvPr id="2" name="Table 10">
            <a:extLst>
              <a:ext uri="{FF2B5EF4-FFF2-40B4-BE49-F238E27FC236}">
                <a16:creationId xmlns:a16="http://schemas.microsoft.com/office/drawing/2014/main" id="{0A4AB018-098E-98AE-1333-F41B170A7859}"/>
              </a:ext>
            </a:extLst>
          </p:cNvPr>
          <p:cNvGraphicFramePr>
            <a:graphicFrameLocks noGrp="1"/>
          </p:cNvGraphicFramePr>
          <p:nvPr>
            <p:extLst>
              <p:ext uri="{D42A27DB-BD31-4B8C-83A1-F6EECF244321}">
                <p14:modId xmlns:p14="http://schemas.microsoft.com/office/powerpoint/2010/main" val="4016928409"/>
              </p:ext>
            </p:extLst>
          </p:nvPr>
        </p:nvGraphicFramePr>
        <p:xfrm>
          <a:off x="5375646" y="1184651"/>
          <a:ext cx="3409875" cy="3679403"/>
        </p:xfrm>
        <a:graphic>
          <a:graphicData uri="http://schemas.openxmlformats.org/drawingml/2006/table">
            <a:tbl>
              <a:tblPr firstRow="1" bandRow="1">
                <a:tableStyleId>{6E25E649-3F16-4E02-A733-19D2CDBF48F0}</a:tableStyleId>
              </a:tblPr>
              <a:tblGrid>
                <a:gridCol w="3409875">
                  <a:extLst>
                    <a:ext uri="{9D8B030D-6E8A-4147-A177-3AD203B41FA5}">
                      <a16:colId xmlns:a16="http://schemas.microsoft.com/office/drawing/2014/main" val="1719479144"/>
                    </a:ext>
                  </a:extLst>
                </a:gridCol>
              </a:tblGrid>
              <a:tr h="367940">
                <a:tc>
                  <a:txBody>
                    <a:bodyPr/>
                    <a:lstStyle/>
                    <a:p>
                      <a:r>
                        <a:rPr lang="en-US" sz="1600" dirty="0"/>
                        <a:t>Etiology</a:t>
                      </a:r>
                    </a:p>
                  </a:txBody>
                  <a:tcPr anchor="ctr">
                    <a:lnT w="19050" cap="flat" cmpd="sng" algn="ctr">
                      <a:solidFill>
                        <a:srgbClr val="861D19"/>
                      </a:solidFill>
                      <a:prstDash val="solid"/>
                      <a:round/>
                      <a:headEnd type="none" w="med" len="med"/>
                      <a:tailEnd type="none" w="med" len="med"/>
                    </a:lnT>
                    <a:lnB w="19050" cap="flat" cmpd="sng" algn="ctr">
                      <a:solidFill>
                        <a:srgbClr val="861D19"/>
                      </a:solidFill>
                      <a:prstDash val="solid"/>
                      <a:round/>
                      <a:headEnd type="none" w="med" len="med"/>
                      <a:tailEnd type="none" w="med" len="med"/>
                    </a:lnB>
                  </a:tcPr>
                </a:tc>
                <a:extLst>
                  <a:ext uri="{0D108BD9-81ED-4DB2-BD59-A6C34878D82A}">
                    <a16:rowId xmlns:a16="http://schemas.microsoft.com/office/drawing/2014/main" val="112449762"/>
                  </a:ext>
                </a:extLst>
              </a:tr>
              <a:tr h="56863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srgbClr val="861D19"/>
                          </a:solidFill>
                        </a:rPr>
                        <a:t>Exposure</a:t>
                      </a:r>
                      <a:r>
                        <a:rPr lang="en-US" sz="1400" dirty="0"/>
                        <a:t> to ionizing radiation, benzene, selected chemotherapy</a:t>
                      </a:r>
                    </a:p>
                  </a:txBody>
                  <a:tcPr anchor="ctr">
                    <a:lnT w="19050" cap="flat" cmpd="sng" algn="ctr">
                      <a:solidFill>
                        <a:srgbClr val="861D19"/>
                      </a:solidFill>
                      <a:prstDash val="solid"/>
                      <a:round/>
                      <a:headEnd type="none" w="med" len="med"/>
                      <a:tailEnd type="none" w="med" len="med"/>
                    </a:lnT>
                  </a:tcPr>
                </a:tc>
                <a:extLst>
                  <a:ext uri="{0D108BD9-81ED-4DB2-BD59-A6C34878D82A}">
                    <a16:rowId xmlns:a16="http://schemas.microsoft.com/office/drawing/2014/main" val="3918626354"/>
                  </a:ext>
                </a:extLst>
              </a:tr>
              <a:tr h="33449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srgbClr val="861D19"/>
                          </a:solidFill>
                        </a:rPr>
                        <a:t>Prior history </a:t>
                      </a:r>
                      <a:r>
                        <a:rPr lang="en-US" sz="1400" dirty="0"/>
                        <a:t>of hematologic malignancy</a:t>
                      </a:r>
                    </a:p>
                  </a:txBody>
                  <a:tcPr anchor="ctr"/>
                </a:tc>
                <a:extLst>
                  <a:ext uri="{0D108BD9-81ED-4DB2-BD59-A6C34878D82A}">
                    <a16:rowId xmlns:a16="http://schemas.microsoft.com/office/drawing/2014/main" val="2671702098"/>
                  </a:ext>
                </a:extLst>
              </a:tr>
              <a:tr h="56863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srgbClr val="861D19"/>
                          </a:solidFill>
                        </a:rPr>
                        <a:t>Viral infections </a:t>
                      </a:r>
                      <a:r>
                        <a:rPr lang="en-US" sz="1400" dirty="0"/>
                        <a:t>(e.g., human T-cell leukemia virus, Epstein-Barr virus)</a:t>
                      </a:r>
                    </a:p>
                  </a:txBody>
                  <a:tcPr anchor="ctr"/>
                </a:tc>
                <a:extLst>
                  <a:ext uri="{0D108BD9-81ED-4DB2-BD59-A6C34878D82A}">
                    <a16:rowId xmlns:a16="http://schemas.microsoft.com/office/drawing/2014/main" val="2455891120"/>
                  </a:ext>
                </a:extLst>
              </a:tr>
              <a:tr h="150521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srgbClr val="861D19"/>
                          </a:solidFill>
                        </a:rPr>
                        <a:t>Genetic syndromes </a:t>
                      </a:r>
                      <a:r>
                        <a:rPr lang="en-US" sz="1400" dirty="0"/>
                        <a:t>(e.g., Down syndrome, Fanconi anemia, Bloom syndrome, Li-Fraumeni syndrome) are associated with an increased risk of acute myeloid leukemia (AML) and acute lymphoblastic leukemia (ALL)</a:t>
                      </a:r>
                    </a:p>
                  </a:txBody>
                  <a:tcPr anchor="ctr"/>
                </a:tc>
                <a:extLst>
                  <a:ext uri="{0D108BD9-81ED-4DB2-BD59-A6C34878D82A}">
                    <a16:rowId xmlns:a16="http://schemas.microsoft.com/office/drawing/2014/main" val="1857639991"/>
                  </a:ext>
                </a:extLst>
              </a:tr>
              <a:tr h="33449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srgbClr val="861D19"/>
                          </a:solidFill>
                        </a:rPr>
                        <a:t>Chronic autoimmune disease</a:t>
                      </a:r>
                    </a:p>
                  </a:txBody>
                  <a:tcPr anchor="ctr">
                    <a:lnB w="19050" cap="flat" cmpd="sng" algn="ctr">
                      <a:solidFill>
                        <a:srgbClr val="861D19"/>
                      </a:solidFill>
                      <a:prstDash val="solid"/>
                      <a:round/>
                      <a:headEnd type="none" w="med" len="med"/>
                      <a:tailEnd type="none" w="med" len="med"/>
                    </a:lnB>
                  </a:tcPr>
                </a:tc>
                <a:extLst>
                  <a:ext uri="{0D108BD9-81ED-4DB2-BD59-A6C34878D82A}">
                    <a16:rowId xmlns:a16="http://schemas.microsoft.com/office/drawing/2014/main" val="2502115178"/>
                  </a:ext>
                </a:extLst>
              </a:tr>
            </a:tbl>
          </a:graphicData>
        </a:graphic>
      </p:graphicFrame>
      <p:grpSp>
        <p:nvGrpSpPr>
          <p:cNvPr id="15" name="Group 14">
            <a:extLst>
              <a:ext uri="{FF2B5EF4-FFF2-40B4-BE49-F238E27FC236}">
                <a16:creationId xmlns:a16="http://schemas.microsoft.com/office/drawing/2014/main" id="{A97BA690-28B6-8874-FBEE-D735887191C3}"/>
              </a:ext>
            </a:extLst>
          </p:cNvPr>
          <p:cNvGrpSpPr/>
          <p:nvPr/>
        </p:nvGrpSpPr>
        <p:grpSpPr>
          <a:xfrm>
            <a:off x="512543" y="2669923"/>
            <a:ext cx="4181704" cy="2194132"/>
            <a:chOff x="512543" y="2669923"/>
            <a:chExt cx="4181704" cy="2194132"/>
          </a:xfrm>
        </p:grpSpPr>
        <p:pic>
          <p:nvPicPr>
            <p:cNvPr id="12" name="Picture 11">
              <a:extLst>
                <a:ext uri="{FF2B5EF4-FFF2-40B4-BE49-F238E27FC236}">
                  <a16:creationId xmlns:a16="http://schemas.microsoft.com/office/drawing/2014/main" id="{4FF636B2-42DF-B074-6BDC-45B001276BC3}"/>
                </a:ext>
              </a:extLst>
            </p:cNvPr>
            <p:cNvPicPr>
              <a:picLocks noChangeAspect="1"/>
            </p:cNvPicPr>
            <p:nvPr/>
          </p:nvPicPr>
          <p:blipFill>
            <a:blip r:embed="rId3"/>
            <a:stretch>
              <a:fillRect/>
            </a:stretch>
          </p:blipFill>
          <p:spPr>
            <a:xfrm>
              <a:off x="512543" y="2669923"/>
              <a:ext cx="4181704" cy="2194132"/>
            </a:xfrm>
            <a:prstGeom prst="rect">
              <a:avLst/>
            </a:prstGeom>
            <a:ln w="19050">
              <a:solidFill>
                <a:srgbClr val="861D19"/>
              </a:solidFill>
            </a:ln>
            <a:effectLst>
              <a:outerShdw blurRad="50800" dist="38100" dir="2700000" algn="tl" rotWithShape="0">
                <a:prstClr val="black">
                  <a:alpha val="40000"/>
                </a:prstClr>
              </a:outerShdw>
            </a:effectLst>
          </p:spPr>
        </p:pic>
        <p:sp>
          <p:nvSpPr>
            <p:cNvPr id="13" name="Right Brace 12">
              <a:extLst>
                <a:ext uri="{FF2B5EF4-FFF2-40B4-BE49-F238E27FC236}">
                  <a16:creationId xmlns:a16="http://schemas.microsoft.com/office/drawing/2014/main" id="{044F087A-F13D-A5B1-7F38-9453E5D39809}"/>
                </a:ext>
              </a:extLst>
            </p:cNvPr>
            <p:cNvSpPr/>
            <p:nvPr/>
          </p:nvSpPr>
          <p:spPr>
            <a:xfrm rot="16200000">
              <a:off x="2642095" y="3710504"/>
              <a:ext cx="171328" cy="744874"/>
            </a:xfrm>
            <a:prstGeom prst="rightBrace">
              <a:avLst>
                <a:gd name="adj1" fmla="val 40103"/>
                <a:gd name="adj2" fmla="val 50000"/>
              </a:avLst>
            </a:prstGeom>
            <a:ln w="190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E3C785A0-8877-F9BB-760A-E926B462F7EF}"/>
                </a:ext>
              </a:extLst>
            </p:cNvPr>
            <p:cNvSpPr txBox="1"/>
            <p:nvPr/>
          </p:nvSpPr>
          <p:spPr>
            <a:xfrm>
              <a:off x="2124499" y="3781802"/>
              <a:ext cx="1215391" cy="215444"/>
            </a:xfrm>
            <a:prstGeom prst="rect">
              <a:avLst/>
            </a:prstGeom>
            <a:noFill/>
          </p:spPr>
          <p:txBody>
            <a:bodyPr wrap="square" rtlCol="0">
              <a:spAutoFit/>
            </a:bodyPr>
            <a:lstStyle/>
            <a:p>
              <a:pPr algn="ctr"/>
              <a:r>
                <a:rPr lang="en-US" sz="800" b="1" dirty="0"/>
                <a:t>13.5% diagnosed ≥65 </a:t>
              </a:r>
            </a:p>
          </p:txBody>
        </p:sp>
      </p:grpSp>
    </p:spTree>
    <p:extLst>
      <p:ext uri="{BB962C8B-B14F-4D97-AF65-F5344CB8AC3E}">
        <p14:creationId xmlns:p14="http://schemas.microsoft.com/office/powerpoint/2010/main" val="3217500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D4A9E0-260C-CE14-5A45-FAEEA9F83A9F}"/>
              </a:ext>
            </a:extLst>
          </p:cNvPr>
          <p:cNvSpPr>
            <a:spLocks noGrp="1"/>
          </p:cNvSpPr>
          <p:nvPr>
            <p:ph type="ctrTitle"/>
          </p:nvPr>
        </p:nvSpPr>
        <p:spPr/>
        <p:txBody>
          <a:bodyPr>
            <a:normAutofit fontScale="90000"/>
          </a:bodyPr>
          <a:lstStyle/>
          <a:p>
            <a:r>
              <a:rPr lang="en-US" dirty="0"/>
              <a:t>Acute Lymphoblastic Leukemia</a:t>
            </a:r>
            <a:br>
              <a:rPr lang="en-US" dirty="0"/>
            </a:br>
            <a:r>
              <a:rPr lang="en-US" sz="3600" i="1" dirty="0"/>
              <a:t>Adult Disease Characteristics</a:t>
            </a:r>
            <a:endParaRPr lang="en-VI" i="1" dirty="0"/>
          </a:p>
        </p:txBody>
      </p:sp>
      <p:sp>
        <p:nvSpPr>
          <p:cNvPr id="3" name="Text Placeholder 2">
            <a:extLst>
              <a:ext uri="{FF2B5EF4-FFF2-40B4-BE49-F238E27FC236}">
                <a16:creationId xmlns:a16="http://schemas.microsoft.com/office/drawing/2014/main" id="{A98A2D9E-7AF9-7BC0-31B0-42494FD9859C}"/>
              </a:ext>
            </a:extLst>
          </p:cNvPr>
          <p:cNvSpPr>
            <a:spLocks noGrp="1"/>
          </p:cNvSpPr>
          <p:nvPr>
            <p:ph type="body" sz="quarter" idx="10"/>
          </p:nvPr>
        </p:nvSpPr>
        <p:spPr/>
        <p:txBody>
          <a:bodyPr/>
          <a:lstStyle/>
          <a:p>
            <a:r>
              <a:rPr lang="en-US" dirty="0" err="1"/>
              <a:t>Jabbour</a:t>
            </a:r>
            <a:r>
              <a:rPr lang="en-US" dirty="0"/>
              <a:t> E, et al. </a:t>
            </a:r>
            <a:r>
              <a:rPr lang="en-US" i="1" dirty="0"/>
              <a:t>JAMA Oncol.</a:t>
            </a:r>
            <a:r>
              <a:rPr lang="en-US" dirty="0"/>
              <a:t> 2018; </a:t>
            </a:r>
            <a:r>
              <a:rPr lang="en-US" dirty="0" err="1"/>
              <a:t>Kurtin</a:t>
            </a:r>
            <a:r>
              <a:rPr lang="en-US" dirty="0"/>
              <a:t> S. </a:t>
            </a:r>
            <a:r>
              <a:rPr lang="en-US" i="1" dirty="0"/>
              <a:t>Semin Oncol </a:t>
            </a:r>
            <a:r>
              <a:rPr lang="en-US" i="1" dirty="0" err="1"/>
              <a:t>Nurs</a:t>
            </a:r>
            <a:r>
              <a:rPr lang="en-US" dirty="0"/>
              <a:t>. 2019; Figure from https://nci-media.cancer.gov/pdq/media/images/526538.jpg.</a:t>
            </a:r>
            <a:endParaRPr lang="en-VI" dirty="0"/>
          </a:p>
        </p:txBody>
      </p:sp>
      <p:pic>
        <p:nvPicPr>
          <p:cNvPr id="6" name="Picture 5">
            <a:extLst>
              <a:ext uri="{FF2B5EF4-FFF2-40B4-BE49-F238E27FC236}">
                <a16:creationId xmlns:a16="http://schemas.microsoft.com/office/drawing/2014/main" id="{898B61C0-6365-FBB7-0833-045342D29ED0}"/>
              </a:ext>
            </a:extLst>
          </p:cNvPr>
          <p:cNvPicPr>
            <a:picLocks noChangeAspect="1"/>
          </p:cNvPicPr>
          <p:nvPr/>
        </p:nvPicPr>
        <p:blipFill>
          <a:blip r:embed="rId3"/>
          <a:stretch>
            <a:fillRect/>
          </a:stretch>
        </p:blipFill>
        <p:spPr>
          <a:xfrm>
            <a:off x="5229305" y="1605747"/>
            <a:ext cx="3660695" cy="2732106"/>
          </a:xfrm>
          <a:prstGeom prst="rect">
            <a:avLst/>
          </a:prstGeom>
          <a:ln w="19050">
            <a:solidFill>
              <a:srgbClr val="861D19"/>
            </a:solidFill>
          </a:ln>
          <a:effectLst>
            <a:outerShdw blurRad="50800" dist="38100" dir="2700000" algn="tl" rotWithShape="0">
              <a:prstClr val="black">
                <a:alpha val="40000"/>
              </a:prstClr>
            </a:outerShdw>
          </a:effectLst>
        </p:spPr>
      </p:pic>
      <p:graphicFrame>
        <p:nvGraphicFramePr>
          <p:cNvPr id="5" name="Table 6">
            <a:extLst>
              <a:ext uri="{FF2B5EF4-FFF2-40B4-BE49-F238E27FC236}">
                <a16:creationId xmlns:a16="http://schemas.microsoft.com/office/drawing/2014/main" id="{F5D02D0D-CDE8-5436-AD52-C4AD8B0AD061}"/>
              </a:ext>
            </a:extLst>
          </p:cNvPr>
          <p:cNvGraphicFramePr>
            <a:graphicFrameLocks noGrp="1"/>
          </p:cNvGraphicFramePr>
          <p:nvPr>
            <p:extLst>
              <p:ext uri="{D42A27DB-BD31-4B8C-83A1-F6EECF244321}">
                <p14:modId xmlns:p14="http://schemas.microsoft.com/office/powerpoint/2010/main" val="309877413"/>
              </p:ext>
            </p:extLst>
          </p:nvPr>
        </p:nvGraphicFramePr>
        <p:xfrm>
          <a:off x="254000" y="1227775"/>
          <a:ext cx="4827274" cy="3666704"/>
        </p:xfrm>
        <a:graphic>
          <a:graphicData uri="http://schemas.openxmlformats.org/drawingml/2006/table">
            <a:tbl>
              <a:tblPr firstRow="1" bandRow="1">
                <a:tableStyleId>{6E25E649-3F16-4E02-A733-19D2CDBF48F0}</a:tableStyleId>
              </a:tblPr>
              <a:tblGrid>
                <a:gridCol w="1539969">
                  <a:extLst>
                    <a:ext uri="{9D8B030D-6E8A-4147-A177-3AD203B41FA5}">
                      <a16:colId xmlns:a16="http://schemas.microsoft.com/office/drawing/2014/main" val="1534437917"/>
                    </a:ext>
                  </a:extLst>
                </a:gridCol>
                <a:gridCol w="1609646">
                  <a:extLst>
                    <a:ext uri="{9D8B030D-6E8A-4147-A177-3AD203B41FA5}">
                      <a16:colId xmlns:a16="http://schemas.microsoft.com/office/drawing/2014/main" val="749307791"/>
                    </a:ext>
                  </a:extLst>
                </a:gridCol>
                <a:gridCol w="1677659">
                  <a:extLst>
                    <a:ext uri="{9D8B030D-6E8A-4147-A177-3AD203B41FA5}">
                      <a16:colId xmlns:a16="http://schemas.microsoft.com/office/drawing/2014/main" val="2892262539"/>
                    </a:ext>
                  </a:extLst>
                </a:gridCol>
              </a:tblGrid>
              <a:tr h="388057">
                <a:tc>
                  <a:txBody>
                    <a:bodyPr/>
                    <a:lstStyle/>
                    <a:p>
                      <a:endParaRPr lang="en-US" sz="1400" b="1" dirty="0"/>
                    </a:p>
                  </a:txBody>
                  <a:tcPr anchor="ctr">
                    <a:lnT w="19050" cap="flat" cmpd="sng" algn="ctr">
                      <a:solidFill>
                        <a:srgbClr val="861D19"/>
                      </a:solidFill>
                      <a:prstDash val="solid"/>
                      <a:round/>
                      <a:headEnd type="none" w="med" len="med"/>
                      <a:tailEnd type="none" w="med" len="med"/>
                    </a:lnT>
                    <a:lnB w="19050" cap="flat" cmpd="sng" algn="ctr">
                      <a:solidFill>
                        <a:srgbClr val="861D19"/>
                      </a:solidFill>
                      <a:prstDash val="solid"/>
                      <a:round/>
                      <a:headEnd type="none" w="med" len="med"/>
                      <a:tailEnd type="none" w="med" len="med"/>
                    </a:lnB>
                  </a:tcPr>
                </a:tc>
                <a:tc>
                  <a:txBody>
                    <a:bodyPr/>
                    <a:lstStyle/>
                    <a:p>
                      <a:r>
                        <a:rPr lang="en-US" sz="1400" dirty="0"/>
                        <a:t>B-Cell ALL</a:t>
                      </a:r>
                    </a:p>
                  </a:txBody>
                  <a:tcPr anchor="ctr">
                    <a:lnT w="19050" cap="flat" cmpd="sng" algn="ctr">
                      <a:solidFill>
                        <a:srgbClr val="861D19"/>
                      </a:solidFill>
                      <a:prstDash val="solid"/>
                      <a:round/>
                      <a:headEnd type="none" w="med" len="med"/>
                      <a:tailEnd type="none" w="med" len="med"/>
                    </a:lnT>
                    <a:lnB w="19050" cap="flat" cmpd="sng" algn="ctr">
                      <a:solidFill>
                        <a:srgbClr val="861D19"/>
                      </a:solidFill>
                      <a:prstDash val="solid"/>
                      <a:round/>
                      <a:headEnd type="none" w="med" len="med"/>
                      <a:tailEnd type="none" w="med" len="med"/>
                    </a:lnB>
                  </a:tcPr>
                </a:tc>
                <a:tc>
                  <a:txBody>
                    <a:bodyPr/>
                    <a:lstStyle/>
                    <a:p>
                      <a:r>
                        <a:rPr lang="en-US" sz="1400" dirty="0"/>
                        <a:t>T-Cell ALL </a:t>
                      </a:r>
                    </a:p>
                  </a:txBody>
                  <a:tcPr anchor="ctr">
                    <a:lnT w="19050" cap="flat" cmpd="sng" algn="ctr">
                      <a:solidFill>
                        <a:srgbClr val="861D19"/>
                      </a:solidFill>
                      <a:prstDash val="solid"/>
                      <a:round/>
                      <a:headEnd type="none" w="med" len="med"/>
                      <a:tailEnd type="none" w="med" len="med"/>
                    </a:lnT>
                    <a:lnB w="19050" cap="flat" cmpd="sng" algn="ctr">
                      <a:solidFill>
                        <a:srgbClr val="861D19"/>
                      </a:solidFill>
                      <a:prstDash val="solid"/>
                      <a:round/>
                      <a:headEnd type="none" w="med" len="med"/>
                      <a:tailEnd type="none" w="med" len="med"/>
                    </a:lnB>
                  </a:tcPr>
                </a:tc>
                <a:extLst>
                  <a:ext uri="{0D108BD9-81ED-4DB2-BD59-A6C34878D82A}">
                    <a16:rowId xmlns:a16="http://schemas.microsoft.com/office/drawing/2014/main" val="3534545787"/>
                  </a:ext>
                </a:extLst>
              </a:tr>
              <a:tr h="689874">
                <a:tc rowSpan="2">
                  <a:txBody>
                    <a:bodyPr/>
                    <a:lstStyle/>
                    <a:p>
                      <a:r>
                        <a:rPr lang="en-US" sz="1200" b="1" dirty="0"/>
                        <a:t>Characteristics</a:t>
                      </a:r>
                    </a:p>
                  </a:txBody>
                  <a:tcPr anchor="ctr">
                    <a:lnT w="19050" cap="flat" cmpd="sng" algn="ctr">
                      <a:solidFill>
                        <a:srgbClr val="861D19"/>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75%–80%% of adult cases</a:t>
                      </a:r>
                    </a:p>
                  </a:txBody>
                  <a:tcPr anchor="ctr">
                    <a:lnT w="19050" cap="flat" cmpd="sng" algn="ctr">
                      <a:solidFill>
                        <a:srgbClr val="861D19"/>
                      </a:solidFill>
                      <a:prstDash val="solid"/>
                      <a:round/>
                      <a:headEnd type="none" w="med" len="med"/>
                      <a:tailEnd type="none" w="med" len="med"/>
                    </a:lnT>
                    <a:lnB w="9525" cap="flat" cmpd="sng" algn="ctr">
                      <a:solidFill>
                        <a:srgbClr val="861D19"/>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More favorable in adults with initial diagnosis; however, relapse is difficult to treat</a:t>
                      </a:r>
                    </a:p>
                  </a:txBody>
                  <a:tcPr anchor="ctr">
                    <a:lnT w="19050" cap="flat" cmpd="sng" algn="ctr">
                      <a:solidFill>
                        <a:srgbClr val="861D19"/>
                      </a:solidFill>
                      <a:prstDash val="solid"/>
                      <a:round/>
                      <a:headEnd type="none" w="med" len="med"/>
                      <a:tailEnd type="none" w="med" len="med"/>
                    </a:lnT>
                    <a:lnB w="9525" cap="flat" cmpd="sng" algn="ctr">
                      <a:solidFill>
                        <a:srgbClr val="861D19"/>
                      </a:solidFill>
                      <a:prstDash val="solid"/>
                      <a:round/>
                      <a:headEnd type="none" w="med" len="med"/>
                      <a:tailEnd type="none" w="med" len="med"/>
                    </a:lnB>
                    <a:noFill/>
                  </a:tcPr>
                </a:tc>
                <a:extLst>
                  <a:ext uri="{0D108BD9-81ED-4DB2-BD59-A6C34878D82A}">
                    <a16:rowId xmlns:a16="http://schemas.microsoft.com/office/drawing/2014/main" val="3017745208"/>
                  </a:ext>
                </a:extLst>
              </a:tr>
              <a:tr h="689874">
                <a:tc vMerge="1">
                  <a:txBody>
                    <a:bodyPr/>
                    <a:lstStyle/>
                    <a:p>
                      <a:endParaRPr lang="en-US" sz="1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Mature B-cell less favorable; treated with intense induction followed by allogeneic stem cell transplantation (SCT)</a:t>
                      </a:r>
                    </a:p>
                  </a:txBody>
                  <a:tcPr anchor="ctr">
                    <a:lnT w="9525" cap="flat" cmpd="sng" algn="ctr">
                      <a:solidFill>
                        <a:srgbClr val="861D19"/>
                      </a:solidFill>
                      <a:prstDash val="solid"/>
                      <a:round/>
                      <a:headEnd type="none" w="med" len="med"/>
                      <a:tailEnd type="none" w="med" len="med"/>
                    </a:lnT>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More commonly involves extra-medullary site</a:t>
                      </a:r>
                    </a:p>
                  </a:txBody>
                  <a:tcPr anchor="ctr">
                    <a:lnT w="9525" cap="flat" cmpd="sng" algn="ctr">
                      <a:solidFill>
                        <a:srgbClr val="861D19"/>
                      </a:solidFill>
                      <a:prstDash val="solid"/>
                      <a:round/>
                      <a:headEnd type="none" w="med" len="med"/>
                      <a:tailEnd type="none" w="med" len="med"/>
                    </a:lnT>
                  </a:tcPr>
                </a:tc>
                <a:extLst>
                  <a:ext uri="{0D108BD9-81ED-4DB2-BD59-A6C34878D82A}">
                    <a16:rowId xmlns:a16="http://schemas.microsoft.com/office/drawing/2014/main" val="2490334580"/>
                  </a:ext>
                </a:extLst>
              </a:tr>
              <a:tr h="1084087">
                <a:tc>
                  <a:txBody>
                    <a:bodyPr/>
                    <a:lstStyle/>
                    <a:p>
                      <a:r>
                        <a:rPr lang="en-US" sz="1200" b="1" dirty="0"/>
                        <a:t>Immunophenotype </a:t>
                      </a:r>
                    </a:p>
                  </a:txBody>
                  <a:tcPr anchor="ctr">
                    <a:lnB w="19050" cap="flat" cmpd="sng" algn="ctr">
                      <a:solidFill>
                        <a:srgbClr val="861D19"/>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CD10, CD19, CD20, surface CD22, cytoplasmic CD22, cytoplasmic CD79a, cytoplasmic IgM, Pax5</a:t>
                      </a:r>
                    </a:p>
                  </a:txBody>
                  <a:tcPr anchor="ctr">
                    <a:lnB w="19050" cap="flat" cmpd="sng" algn="ctr">
                      <a:solidFill>
                        <a:srgbClr val="861D19"/>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CD1a, CD2, cytoplasmic CD3, surface CD3, CD4, CD5, CD7, CD8</a:t>
                      </a:r>
                    </a:p>
                  </a:txBody>
                  <a:tcPr anchor="ctr">
                    <a:lnB w="19050" cap="flat" cmpd="sng" algn="ctr">
                      <a:solidFill>
                        <a:srgbClr val="861D19"/>
                      </a:solidFill>
                      <a:prstDash val="solid"/>
                      <a:round/>
                      <a:headEnd type="none" w="med" len="med"/>
                      <a:tailEnd type="none" w="med" len="med"/>
                    </a:lnB>
                  </a:tcPr>
                </a:tc>
                <a:extLst>
                  <a:ext uri="{0D108BD9-81ED-4DB2-BD59-A6C34878D82A}">
                    <a16:rowId xmlns:a16="http://schemas.microsoft.com/office/drawing/2014/main" val="677363409"/>
                  </a:ext>
                </a:extLst>
              </a:tr>
            </a:tbl>
          </a:graphicData>
        </a:graphic>
      </p:graphicFrame>
    </p:spTree>
    <p:extLst>
      <p:ext uri="{BB962C8B-B14F-4D97-AF65-F5344CB8AC3E}">
        <p14:creationId xmlns:p14="http://schemas.microsoft.com/office/powerpoint/2010/main" val="1928698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D4A9E0-260C-CE14-5A45-FAEEA9F83A9F}"/>
              </a:ext>
            </a:extLst>
          </p:cNvPr>
          <p:cNvSpPr>
            <a:spLocks noGrp="1"/>
          </p:cNvSpPr>
          <p:nvPr>
            <p:ph type="ctrTitle"/>
          </p:nvPr>
        </p:nvSpPr>
        <p:spPr/>
        <p:txBody>
          <a:bodyPr>
            <a:normAutofit fontScale="90000"/>
          </a:bodyPr>
          <a:lstStyle/>
          <a:p>
            <a:r>
              <a:rPr lang="en-US" dirty="0"/>
              <a:t>Lymphoblastic Lymphoma </a:t>
            </a:r>
            <a:br>
              <a:rPr lang="en-US" dirty="0"/>
            </a:br>
            <a:r>
              <a:rPr lang="en-US" sz="3600" i="1" dirty="0"/>
              <a:t>Disease Characteristics</a:t>
            </a:r>
            <a:endParaRPr lang="en-VI" i="1" dirty="0"/>
          </a:p>
        </p:txBody>
      </p:sp>
      <p:sp>
        <p:nvSpPr>
          <p:cNvPr id="2" name="Content Placeholder 1">
            <a:extLst>
              <a:ext uri="{FF2B5EF4-FFF2-40B4-BE49-F238E27FC236}">
                <a16:creationId xmlns:a16="http://schemas.microsoft.com/office/drawing/2014/main" id="{A93D0300-67CD-B576-A0D3-DD140AE49ACB}"/>
              </a:ext>
            </a:extLst>
          </p:cNvPr>
          <p:cNvSpPr>
            <a:spLocks noGrp="1"/>
          </p:cNvSpPr>
          <p:nvPr>
            <p:ph idx="1"/>
          </p:nvPr>
        </p:nvSpPr>
        <p:spPr>
          <a:xfrm>
            <a:off x="264246" y="1107332"/>
            <a:ext cx="4327975" cy="3400698"/>
          </a:xfrm>
        </p:spPr>
        <p:txBody>
          <a:bodyPr>
            <a:noAutofit/>
          </a:bodyPr>
          <a:lstStyle/>
          <a:p>
            <a:pPr marL="285750" indent="-285750">
              <a:spcAft>
                <a:spcPts val="300"/>
              </a:spcAft>
            </a:pPr>
            <a:r>
              <a:rPr lang="en-US" sz="1600" dirty="0"/>
              <a:t>Lymphoblastic lymphoma (LBL) is a highly aggressive lymphoma that shares biological and morphological features with ALL</a:t>
            </a:r>
          </a:p>
          <a:p>
            <a:pPr lvl="1">
              <a:spcAft>
                <a:spcPts val="300"/>
              </a:spcAft>
            </a:pPr>
            <a:r>
              <a:rPr lang="en-US" sz="1400" dirty="0"/>
              <a:t>Originates in either B-cells or T-cells</a:t>
            </a:r>
          </a:p>
          <a:p>
            <a:pPr lvl="1">
              <a:spcAft>
                <a:spcPts val="300"/>
              </a:spcAft>
            </a:pPr>
            <a:r>
              <a:rPr lang="en-US" sz="1400" dirty="0"/>
              <a:t>Most common phenotype is T-cell</a:t>
            </a:r>
          </a:p>
          <a:p>
            <a:pPr lvl="1">
              <a:spcAft>
                <a:spcPts val="300"/>
              </a:spcAft>
            </a:pPr>
            <a:r>
              <a:rPr lang="en-US" sz="1400" dirty="0"/>
              <a:t>Distinguished from ALL by having &lt;20%–25% marrow infiltrating blasts</a:t>
            </a:r>
          </a:p>
          <a:p>
            <a:pPr marL="285750" indent="-285750">
              <a:spcAft>
                <a:spcPts val="300"/>
              </a:spcAft>
            </a:pPr>
            <a:endParaRPr lang="en-US" sz="1600" dirty="0"/>
          </a:p>
        </p:txBody>
      </p:sp>
      <p:sp>
        <p:nvSpPr>
          <p:cNvPr id="3" name="Text Placeholder 2">
            <a:extLst>
              <a:ext uri="{FF2B5EF4-FFF2-40B4-BE49-F238E27FC236}">
                <a16:creationId xmlns:a16="http://schemas.microsoft.com/office/drawing/2014/main" id="{A98A2D9E-7AF9-7BC0-31B0-42494FD9859C}"/>
              </a:ext>
            </a:extLst>
          </p:cNvPr>
          <p:cNvSpPr>
            <a:spLocks noGrp="1"/>
          </p:cNvSpPr>
          <p:nvPr>
            <p:ph type="body" sz="quarter" idx="10"/>
          </p:nvPr>
        </p:nvSpPr>
        <p:spPr/>
        <p:txBody>
          <a:bodyPr/>
          <a:lstStyle/>
          <a:p>
            <a:r>
              <a:rPr lang="en-US" dirty="0" err="1"/>
              <a:t>Intermesoli</a:t>
            </a:r>
            <a:r>
              <a:rPr lang="en-US" dirty="0"/>
              <a:t> T, et al. </a:t>
            </a:r>
            <a:r>
              <a:rPr lang="en-US" i="1" dirty="0" err="1"/>
              <a:t>Curr</a:t>
            </a:r>
            <a:r>
              <a:rPr lang="en-US" i="1" dirty="0"/>
              <a:t> Oncol Rep</a:t>
            </a:r>
            <a:r>
              <a:rPr lang="en-US" dirty="0"/>
              <a:t>. 2022.</a:t>
            </a:r>
            <a:endParaRPr lang="en-VI" dirty="0"/>
          </a:p>
        </p:txBody>
      </p:sp>
      <p:sp>
        <p:nvSpPr>
          <p:cNvPr id="12" name="TextBox 11">
            <a:extLst>
              <a:ext uri="{FF2B5EF4-FFF2-40B4-BE49-F238E27FC236}">
                <a16:creationId xmlns:a16="http://schemas.microsoft.com/office/drawing/2014/main" id="{4B8F5FF1-1307-4F8E-4DEB-92D963F3428E}"/>
              </a:ext>
            </a:extLst>
          </p:cNvPr>
          <p:cNvSpPr txBox="1"/>
          <p:nvPr/>
        </p:nvSpPr>
        <p:spPr>
          <a:xfrm>
            <a:off x="264246" y="2653335"/>
            <a:ext cx="7776428" cy="2460674"/>
          </a:xfrm>
          <a:prstGeom prst="rect">
            <a:avLst/>
          </a:prstGeom>
          <a:noFill/>
        </p:spPr>
        <p:txBody>
          <a:bodyPr wrap="square">
            <a:spAutoFit/>
          </a:bodyPr>
          <a:lstStyle/>
          <a:p>
            <a:pPr marL="285750" marR="0" lvl="0" indent="-285750" algn="l" defTabSz="457200" rtl="0" eaLnBrk="1" fontAlgn="auto" latinLnBrk="0" hangingPunct="1">
              <a:lnSpc>
                <a:spcPct val="90000"/>
              </a:lnSpc>
              <a:spcAft>
                <a:spcPts val="300"/>
              </a:spcAft>
              <a:buClr>
                <a:srgbClr val="F79036"/>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cs typeface="Calibri" charset="0"/>
              </a:rPr>
              <a:t>Considered a rare disease</a:t>
            </a:r>
          </a:p>
          <a:p>
            <a:pPr marL="731520" marR="0" lvl="1" indent="-274320" algn="l" defTabSz="457200" rtl="0" eaLnBrk="1" fontAlgn="auto" latinLnBrk="0" hangingPunct="1">
              <a:lnSpc>
                <a:spcPct val="90000"/>
              </a:lnSpc>
              <a:spcAft>
                <a:spcPts val="300"/>
              </a:spcAft>
              <a:buClr>
                <a:srgbClr val="F79036"/>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cs typeface="Calibri" charset="0"/>
              </a:rPr>
              <a:t>2%–4% of adult and &lt;30% of children’s </a:t>
            </a:r>
          </a:p>
          <a:p>
            <a:pPr marL="1005840" marR="0" lvl="1" indent="-274320" algn="l" defTabSz="457200" rtl="0" eaLnBrk="1" fontAlgn="auto" latinLnBrk="0" hangingPunct="1">
              <a:lnSpc>
                <a:spcPct val="90000"/>
              </a:lnSpc>
              <a:spcAft>
                <a:spcPts val="300"/>
              </a:spcAft>
              <a:buClr>
                <a:srgbClr val="F79036"/>
              </a:buClr>
              <a:buSzTx/>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cs typeface="Calibri" charset="0"/>
              </a:rPr>
              <a:t>non-Hodgkin lymphomas</a:t>
            </a:r>
          </a:p>
          <a:p>
            <a:pPr marL="731520" marR="0" lvl="1" indent="-274320" algn="l" defTabSz="457200" rtl="0" eaLnBrk="1" fontAlgn="auto" latinLnBrk="0" hangingPunct="1">
              <a:lnSpc>
                <a:spcPct val="90000"/>
              </a:lnSpc>
              <a:spcAft>
                <a:spcPts val="300"/>
              </a:spcAft>
              <a:buClr>
                <a:srgbClr val="F79036"/>
              </a:buClr>
              <a:buSzTx/>
              <a:buFont typeface="Arial" panose="020B0604020202020204" pitchFamily="34" charset="0"/>
              <a:buChar char="•"/>
              <a:tabLst/>
              <a:defRPr/>
            </a:pPr>
            <a:r>
              <a:rPr lang="en-US" sz="1400" dirty="0">
                <a:solidFill>
                  <a:srgbClr val="000000"/>
                </a:solidFill>
                <a:latin typeface="Calibri" panose="020F0502020204030204" pitchFamily="34" charset="0"/>
                <a:cs typeface="Calibri" charset="0"/>
              </a:rPr>
              <a:t>P</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cs typeface="Calibri" charset="0"/>
              </a:rPr>
              <a:t>redominantly</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cs typeface="Calibri" charset="0"/>
              </a:rPr>
              <a:t> seen in young males (10–30 years)</a:t>
            </a:r>
          </a:p>
          <a:p>
            <a:pPr marL="285750" marR="0" lvl="0" indent="-285750" algn="l" defTabSz="457200" rtl="0" eaLnBrk="1" fontAlgn="auto" latinLnBrk="0" hangingPunct="1">
              <a:lnSpc>
                <a:spcPct val="90000"/>
              </a:lnSpc>
              <a:spcAft>
                <a:spcPts val="300"/>
              </a:spcAft>
              <a:buClr>
                <a:srgbClr val="F79036"/>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cs typeface="Calibri" charset="0"/>
              </a:rPr>
              <a:t>Treatment is similar to ALL</a:t>
            </a:r>
            <a:endParaRPr lang="en-US" sz="1600" dirty="0">
              <a:solidFill>
                <a:srgbClr val="000000"/>
              </a:solidFill>
              <a:latin typeface="Calibri" panose="020F0502020204030204" pitchFamily="34" charset="0"/>
            </a:endParaRPr>
          </a:p>
          <a:p>
            <a:pPr marL="274320" indent="-274320">
              <a:lnSpc>
                <a:spcPct val="90000"/>
              </a:lnSpc>
              <a:spcAft>
                <a:spcPts val="300"/>
              </a:spcAft>
              <a:buClr>
                <a:srgbClr val="F79036"/>
              </a:buClr>
              <a:buFont typeface="Arial" panose="020B0604020202020204" pitchFamily="34" charset="0"/>
              <a:buChar char="•"/>
            </a:pPr>
            <a:r>
              <a:rPr lang="en-US" sz="1600" dirty="0">
                <a:solidFill>
                  <a:srgbClr val="000000"/>
                </a:solidFill>
                <a:latin typeface="Calibri" panose="020F0502020204030204" pitchFamily="34" charset="0"/>
              </a:rPr>
              <a:t>Risk Factors</a:t>
            </a:r>
          </a:p>
          <a:p>
            <a:pPr marL="731520" lvl="1" indent="-274320">
              <a:lnSpc>
                <a:spcPct val="90000"/>
              </a:lnSpc>
              <a:spcAft>
                <a:spcPts val="300"/>
              </a:spcAft>
              <a:buClr>
                <a:srgbClr val="F79036"/>
              </a:buClr>
              <a:buFont typeface="Arial" panose="020B0604020202020204" pitchFamily="34" charset="0"/>
              <a:buChar char="•"/>
            </a:pPr>
            <a:r>
              <a:rPr lang="en-US" sz="1400" dirty="0">
                <a:solidFill>
                  <a:srgbClr val="000000"/>
                </a:solidFill>
                <a:latin typeface="Calibri" panose="020F0502020204030204" pitchFamily="34" charset="0"/>
              </a:rPr>
              <a:t>Ataxia-telangiectasia, Nijmegen breakage syndrome, constitutional mismatch repair deficiency</a:t>
            </a:r>
          </a:p>
          <a:p>
            <a:pPr marL="731520" lvl="1" indent="-274320">
              <a:lnSpc>
                <a:spcPct val="90000"/>
              </a:lnSpc>
              <a:spcAft>
                <a:spcPts val="300"/>
              </a:spcAft>
              <a:buClr>
                <a:srgbClr val="F79036"/>
              </a:buClr>
              <a:buFont typeface="Arial" panose="020B0604020202020204" pitchFamily="34" charset="0"/>
              <a:buChar char="•"/>
            </a:pPr>
            <a:r>
              <a:rPr lang="en-US" sz="1400" dirty="0">
                <a:solidFill>
                  <a:srgbClr val="000000"/>
                </a:solidFill>
                <a:latin typeface="Calibri" panose="020F0502020204030204" pitchFamily="34" charset="0"/>
              </a:rPr>
              <a:t>Human T-lymphotropic virus 1 (HTLV-1)</a:t>
            </a:r>
          </a:p>
          <a:p>
            <a:pPr marL="731520" lvl="1" indent="-274320">
              <a:lnSpc>
                <a:spcPct val="90000"/>
              </a:lnSpc>
              <a:spcAft>
                <a:spcPts val="300"/>
              </a:spcAft>
              <a:buClr>
                <a:srgbClr val="F79036"/>
              </a:buClr>
              <a:buFont typeface="Arial" panose="020B0604020202020204" pitchFamily="34" charset="0"/>
              <a:buChar char="•"/>
            </a:pPr>
            <a:r>
              <a:rPr lang="en-US" sz="1400" dirty="0">
                <a:solidFill>
                  <a:srgbClr val="000000"/>
                </a:solidFill>
                <a:latin typeface="Calibri" panose="020F0502020204030204" pitchFamily="34" charset="0"/>
              </a:rPr>
              <a:t>Trisomy 21</a:t>
            </a:r>
          </a:p>
          <a:p>
            <a:pPr marL="731520" lvl="1" indent="-274320">
              <a:lnSpc>
                <a:spcPct val="90000"/>
              </a:lnSpc>
              <a:spcAft>
                <a:spcPts val="300"/>
              </a:spcAft>
              <a:buClr>
                <a:srgbClr val="F79036"/>
              </a:buClr>
              <a:buFont typeface="Arial" panose="020B0604020202020204" pitchFamily="34" charset="0"/>
              <a:buChar char="•"/>
            </a:pPr>
            <a:r>
              <a:rPr lang="en-US" sz="1400" dirty="0">
                <a:solidFill>
                  <a:srgbClr val="000000"/>
                </a:solidFill>
                <a:latin typeface="Calibri" panose="020F0502020204030204" pitchFamily="34" charset="0"/>
              </a:rPr>
              <a:t>Other risk factors similar to ALL</a:t>
            </a:r>
            <a:endParaRPr lang="en-VI" sz="1400" dirty="0">
              <a:solidFill>
                <a:srgbClr val="000000"/>
              </a:solidFill>
              <a:latin typeface="Calibri" panose="020F0502020204030204" pitchFamily="34" charset="0"/>
            </a:endParaRPr>
          </a:p>
        </p:txBody>
      </p:sp>
      <p:grpSp>
        <p:nvGrpSpPr>
          <p:cNvPr id="33" name="Group 32">
            <a:extLst>
              <a:ext uri="{FF2B5EF4-FFF2-40B4-BE49-F238E27FC236}">
                <a16:creationId xmlns:a16="http://schemas.microsoft.com/office/drawing/2014/main" id="{7901AEE0-D5E6-29E7-FB10-4E0FBB732526}"/>
              </a:ext>
            </a:extLst>
          </p:cNvPr>
          <p:cNvGrpSpPr/>
          <p:nvPr/>
        </p:nvGrpSpPr>
        <p:grpSpPr>
          <a:xfrm>
            <a:off x="4707591" y="1357115"/>
            <a:ext cx="4146096" cy="1821503"/>
            <a:chOff x="4822521" y="1107332"/>
            <a:chExt cx="4146096" cy="1821503"/>
          </a:xfrm>
        </p:grpSpPr>
        <p:sp>
          <p:nvSpPr>
            <p:cNvPr id="32" name="Rectangle 31">
              <a:extLst>
                <a:ext uri="{FF2B5EF4-FFF2-40B4-BE49-F238E27FC236}">
                  <a16:creationId xmlns:a16="http://schemas.microsoft.com/office/drawing/2014/main" id="{8853FC93-7737-1739-2E7C-D6BC693FDA56}"/>
                </a:ext>
              </a:extLst>
            </p:cNvPr>
            <p:cNvSpPr/>
            <p:nvPr/>
          </p:nvSpPr>
          <p:spPr>
            <a:xfrm>
              <a:off x="4822521" y="1107332"/>
              <a:ext cx="4146096" cy="1821503"/>
            </a:xfrm>
            <a:prstGeom prst="rect">
              <a:avLst/>
            </a:prstGeom>
            <a:solidFill>
              <a:schemeClr val="bg1"/>
            </a:solidFill>
            <a:ln w="19050">
              <a:solidFill>
                <a:srgbClr val="861D19"/>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E3014B1-1977-4C25-FDEA-F861998B8A1B}"/>
                </a:ext>
              </a:extLst>
            </p:cNvPr>
            <p:cNvSpPr/>
            <p:nvPr/>
          </p:nvSpPr>
          <p:spPr>
            <a:xfrm>
              <a:off x="6063035" y="1195745"/>
              <a:ext cx="1772433" cy="359637"/>
            </a:xfrm>
            <a:prstGeom prst="rect">
              <a:avLst/>
            </a:prstGeom>
            <a:solidFill>
              <a:srgbClr val="F7903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sz="1100" dirty="0"/>
                <a:t>Lymphoblastic disorders in adults (100%)</a:t>
              </a:r>
            </a:p>
          </p:txBody>
        </p:sp>
        <p:sp>
          <p:nvSpPr>
            <p:cNvPr id="6" name="Rectangle 5">
              <a:extLst>
                <a:ext uri="{FF2B5EF4-FFF2-40B4-BE49-F238E27FC236}">
                  <a16:creationId xmlns:a16="http://schemas.microsoft.com/office/drawing/2014/main" id="{B2DBAE5A-5173-0C90-4685-F7E621A17F71}"/>
                </a:ext>
              </a:extLst>
            </p:cNvPr>
            <p:cNvSpPr/>
            <p:nvPr/>
          </p:nvSpPr>
          <p:spPr>
            <a:xfrm>
              <a:off x="4918991" y="1926363"/>
              <a:ext cx="1772433" cy="359637"/>
            </a:xfrm>
            <a:prstGeom prst="rect">
              <a:avLst/>
            </a:prstGeom>
            <a:solidFill>
              <a:srgbClr val="F7903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sz="1100" dirty="0"/>
                <a:t>Acute lymphoblastic leukemia, BM blasts &gt;25%</a:t>
              </a:r>
            </a:p>
          </p:txBody>
        </p:sp>
        <p:sp>
          <p:nvSpPr>
            <p:cNvPr id="7" name="Rectangle 6">
              <a:extLst>
                <a:ext uri="{FF2B5EF4-FFF2-40B4-BE49-F238E27FC236}">
                  <a16:creationId xmlns:a16="http://schemas.microsoft.com/office/drawing/2014/main" id="{3DAEB062-8A8E-B46D-D85C-288167E28AF2}"/>
                </a:ext>
              </a:extLst>
            </p:cNvPr>
            <p:cNvSpPr/>
            <p:nvPr/>
          </p:nvSpPr>
          <p:spPr>
            <a:xfrm>
              <a:off x="7117567" y="1926134"/>
              <a:ext cx="1772433" cy="359637"/>
            </a:xfrm>
            <a:prstGeom prst="rect">
              <a:avLst/>
            </a:prstGeom>
            <a:solidFill>
              <a:schemeClr val="tx1">
                <a:lumMod val="50000"/>
                <a:lumOff val="50000"/>
              </a:schemeClr>
            </a:solidFill>
            <a:ln w="190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sz="1100" dirty="0"/>
                <a:t>Lymphoblastic lymphoma, BM blasts &lt;25%</a:t>
              </a:r>
            </a:p>
          </p:txBody>
        </p:sp>
        <p:sp>
          <p:nvSpPr>
            <p:cNvPr id="8" name="Rectangle 7">
              <a:extLst>
                <a:ext uri="{FF2B5EF4-FFF2-40B4-BE49-F238E27FC236}">
                  <a16:creationId xmlns:a16="http://schemas.microsoft.com/office/drawing/2014/main" id="{1F3C6552-9580-18B7-535B-04304E664067}"/>
                </a:ext>
              </a:extLst>
            </p:cNvPr>
            <p:cNvSpPr/>
            <p:nvPr/>
          </p:nvSpPr>
          <p:spPr>
            <a:xfrm>
              <a:off x="4918991" y="2577122"/>
              <a:ext cx="529831" cy="203535"/>
            </a:xfrm>
            <a:prstGeom prst="rect">
              <a:avLst/>
            </a:prstGeom>
            <a:solidFill>
              <a:srgbClr val="F7903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sz="1100" dirty="0"/>
                <a:t>B-cell</a:t>
              </a:r>
            </a:p>
          </p:txBody>
        </p:sp>
        <p:sp>
          <p:nvSpPr>
            <p:cNvPr id="9" name="Rectangle 8">
              <a:extLst>
                <a:ext uri="{FF2B5EF4-FFF2-40B4-BE49-F238E27FC236}">
                  <a16:creationId xmlns:a16="http://schemas.microsoft.com/office/drawing/2014/main" id="{9A73FB4E-19AC-2AF6-8264-525182F2E02C}"/>
                </a:ext>
              </a:extLst>
            </p:cNvPr>
            <p:cNvSpPr/>
            <p:nvPr/>
          </p:nvSpPr>
          <p:spPr>
            <a:xfrm>
              <a:off x="6154505" y="2577121"/>
              <a:ext cx="529831" cy="203535"/>
            </a:xfrm>
            <a:prstGeom prst="rect">
              <a:avLst/>
            </a:prstGeom>
            <a:solidFill>
              <a:srgbClr val="F7903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sz="1100" dirty="0"/>
                <a:t>T-cell</a:t>
              </a:r>
            </a:p>
          </p:txBody>
        </p:sp>
        <p:sp>
          <p:nvSpPr>
            <p:cNvPr id="11" name="Rectangle 10">
              <a:extLst>
                <a:ext uri="{FF2B5EF4-FFF2-40B4-BE49-F238E27FC236}">
                  <a16:creationId xmlns:a16="http://schemas.microsoft.com/office/drawing/2014/main" id="{5198F6D8-B475-717A-F209-B6EE80434E78}"/>
                </a:ext>
              </a:extLst>
            </p:cNvPr>
            <p:cNvSpPr/>
            <p:nvPr/>
          </p:nvSpPr>
          <p:spPr>
            <a:xfrm>
              <a:off x="7117567" y="2580319"/>
              <a:ext cx="529831" cy="203535"/>
            </a:xfrm>
            <a:prstGeom prst="rect">
              <a:avLst/>
            </a:prstGeom>
            <a:solidFill>
              <a:schemeClr val="tx1">
                <a:lumMod val="50000"/>
                <a:lumOff val="50000"/>
              </a:schemeClr>
            </a:solidFill>
            <a:ln w="190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sz="1100" dirty="0"/>
                <a:t>T-cell</a:t>
              </a:r>
            </a:p>
          </p:txBody>
        </p:sp>
        <p:sp>
          <p:nvSpPr>
            <p:cNvPr id="13" name="Rectangle 12">
              <a:extLst>
                <a:ext uri="{FF2B5EF4-FFF2-40B4-BE49-F238E27FC236}">
                  <a16:creationId xmlns:a16="http://schemas.microsoft.com/office/drawing/2014/main" id="{280E2B35-0191-2577-DCD1-54DD173EB5CF}"/>
                </a:ext>
              </a:extLst>
            </p:cNvPr>
            <p:cNvSpPr/>
            <p:nvPr/>
          </p:nvSpPr>
          <p:spPr>
            <a:xfrm>
              <a:off x="8353081" y="2580318"/>
              <a:ext cx="529831" cy="203535"/>
            </a:xfrm>
            <a:prstGeom prst="rect">
              <a:avLst/>
            </a:prstGeom>
            <a:solidFill>
              <a:srgbClr val="F7903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sz="1100" dirty="0"/>
                <a:t>B-cell</a:t>
              </a:r>
            </a:p>
          </p:txBody>
        </p:sp>
        <p:cxnSp>
          <p:nvCxnSpPr>
            <p:cNvPr id="15" name="Connector: Elbow 14">
              <a:extLst>
                <a:ext uri="{FF2B5EF4-FFF2-40B4-BE49-F238E27FC236}">
                  <a16:creationId xmlns:a16="http://schemas.microsoft.com/office/drawing/2014/main" id="{14FB5D94-73E6-1F82-6005-2630E68DD06F}"/>
                </a:ext>
              </a:extLst>
            </p:cNvPr>
            <p:cNvCxnSpPr>
              <a:stCxn id="5" idx="2"/>
              <a:endCxn id="6" idx="0"/>
            </p:cNvCxnSpPr>
            <p:nvPr/>
          </p:nvCxnSpPr>
          <p:spPr>
            <a:xfrm rot="5400000">
              <a:off x="6191740" y="1168850"/>
              <a:ext cx="370981" cy="1144044"/>
            </a:xfrm>
            <a:prstGeom prst="bentConnector3">
              <a:avLst/>
            </a:prstGeom>
            <a:ln>
              <a:solidFill>
                <a:srgbClr val="861D19"/>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7" name="Connector: Elbow 16">
              <a:extLst>
                <a:ext uri="{FF2B5EF4-FFF2-40B4-BE49-F238E27FC236}">
                  <a16:creationId xmlns:a16="http://schemas.microsoft.com/office/drawing/2014/main" id="{F5E2B743-0DB6-F676-B215-E162D1583191}"/>
                </a:ext>
              </a:extLst>
            </p:cNvPr>
            <p:cNvCxnSpPr>
              <a:stCxn id="5" idx="2"/>
              <a:endCxn id="7" idx="0"/>
            </p:cNvCxnSpPr>
            <p:nvPr/>
          </p:nvCxnSpPr>
          <p:spPr>
            <a:xfrm rot="16200000" flipH="1">
              <a:off x="7291142" y="1213492"/>
              <a:ext cx="370752" cy="1054532"/>
            </a:xfrm>
            <a:prstGeom prst="bentConnector3">
              <a:avLst/>
            </a:prstGeom>
            <a:ln>
              <a:solidFill>
                <a:srgbClr val="861D19"/>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9" name="Connector: Elbow 18">
              <a:extLst>
                <a:ext uri="{FF2B5EF4-FFF2-40B4-BE49-F238E27FC236}">
                  <a16:creationId xmlns:a16="http://schemas.microsoft.com/office/drawing/2014/main" id="{7EC003F2-B768-5345-662E-7B77D806C29F}"/>
                </a:ext>
              </a:extLst>
            </p:cNvPr>
            <p:cNvCxnSpPr>
              <a:stCxn id="6" idx="2"/>
              <a:endCxn id="8" idx="3"/>
            </p:cNvCxnSpPr>
            <p:nvPr/>
          </p:nvCxnSpPr>
          <p:spPr>
            <a:xfrm rot="5400000">
              <a:off x="5430570" y="2304252"/>
              <a:ext cx="392890" cy="356386"/>
            </a:xfrm>
            <a:prstGeom prst="bentConnector2">
              <a:avLst/>
            </a:prstGeom>
            <a:ln>
              <a:solidFill>
                <a:srgbClr val="861D19"/>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1" name="Connector: Elbow 20">
              <a:extLst>
                <a:ext uri="{FF2B5EF4-FFF2-40B4-BE49-F238E27FC236}">
                  <a16:creationId xmlns:a16="http://schemas.microsoft.com/office/drawing/2014/main" id="{3359328E-D37A-8E9C-C5C4-2F7249C8800E}"/>
                </a:ext>
              </a:extLst>
            </p:cNvPr>
            <p:cNvCxnSpPr>
              <a:stCxn id="6" idx="2"/>
              <a:endCxn id="9" idx="1"/>
            </p:cNvCxnSpPr>
            <p:nvPr/>
          </p:nvCxnSpPr>
          <p:spPr>
            <a:xfrm rot="16200000" flipH="1">
              <a:off x="5783412" y="2307795"/>
              <a:ext cx="392889" cy="349297"/>
            </a:xfrm>
            <a:prstGeom prst="bentConnector2">
              <a:avLst/>
            </a:prstGeom>
            <a:ln>
              <a:solidFill>
                <a:srgbClr val="861D19"/>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3" name="Connector: Elbow 22">
              <a:extLst>
                <a:ext uri="{FF2B5EF4-FFF2-40B4-BE49-F238E27FC236}">
                  <a16:creationId xmlns:a16="http://schemas.microsoft.com/office/drawing/2014/main" id="{BBA3DF90-409D-EC50-2F67-A3D6BD6A249C}"/>
                </a:ext>
              </a:extLst>
            </p:cNvPr>
            <p:cNvCxnSpPr>
              <a:stCxn id="7" idx="2"/>
              <a:endCxn id="11" idx="3"/>
            </p:cNvCxnSpPr>
            <p:nvPr/>
          </p:nvCxnSpPr>
          <p:spPr>
            <a:xfrm rot="5400000">
              <a:off x="7627433" y="2305736"/>
              <a:ext cx="396316" cy="356386"/>
            </a:xfrm>
            <a:prstGeom prst="bentConnector2">
              <a:avLst/>
            </a:prstGeom>
            <a:ln>
              <a:solidFill>
                <a:srgbClr val="861D19"/>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5" name="Connector: Elbow 24">
              <a:extLst>
                <a:ext uri="{FF2B5EF4-FFF2-40B4-BE49-F238E27FC236}">
                  <a16:creationId xmlns:a16="http://schemas.microsoft.com/office/drawing/2014/main" id="{523FE0B0-C0E0-6799-7011-EFC7A9EA69B2}"/>
                </a:ext>
              </a:extLst>
            </p:cNvPr>
            <p:cNvCxnSpPr>
              <a:stCxn id="7" idx="2"/>
              <a:endCxn id="13" idx="1"/>
            </p:cNvCxnSpPr>
            <p:nvPr/>
          </p:nvCxnSpPr>
          <p:spPr>
            <a:xfrm rot="16200000" flipH="1">
              <a:off x="7980275" y="2309279"/>
              <a:ext cx="396315" cy="349297"/>
            </a:xfrm>
            <a:prstGeom prst="bentConnector2">
              <a:avLst/>
            </a:prstGeom>
            <a:ln>
              <a:solidFill>
                <a:srgbClr val="861D19"/>
              </a:solidFill>
              <a:tailEnd type="triangle"/>
            </a:ln>
            <a:effectLst/>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1F93773D-3C24-5B48-07EF-3C34E1682BF8}"/>
                </a:ext>
              </a:extLst>
            </p:cNvPr>
            <p:cNvSpPr txBox="1"/>
            <p:nvPr/>
          </p:nvSpPr>
          <p:spPr>
            <a:xfrm>
              <a:off x="5590245" y="1487143"/>
              <a:ext cx="429926" cy="261610"/>
            </a:xfrm>
            <a:prstGeom prst="rect">
              <a:avLst/>
            </a:prstGeom>
            <a:noFill/>
          </p:spPr>
          <p:txBody>
            <a:bodyPr wrap="none" rtlCol="0" anchor="ctr">
              <a:spAutoFit/>
            </a:bodyPr>
            <a:lstStyle/>
            <a:p>
              <a:pPr algn="ctr"/>
              <a:r>
                <a:rPr lang="en-US" sz="1100" dirty="0"/>
                <a:t>90%</a:t>
              </a:r>
            </a:p>
          </p:txBody>
        </p:sp>
        <p:sp>
          <p:nvSpPr>
            <p:cNvPr id="27" name="TextBox 26">
              <a:extLst>
                <a:ext uri="{FF2B5EF4-FFF2-40B4-BE49-F238E27FC236}">
                  <a16:creationId xmlns:a16="http://schemas.microsoft.com/office/drawing/2014/main" id="{27045AC0-2E2C-6135-6824-D23F9CB4A504}"/>
                </a:ext>
              </a:extLst>
            </p:cNvPr>
            <p:cNvSpPr txBox="1"/>
            <p:nvPr/>
          </p:nvSpPr>
          <p:spPr>
            <a:xfrm>
              <a:off x="7825591" y="1482608"/>
              <a:ext cx="429926" cy="261610"/>
            </a:xfrm>
            <a:prstGeom prst="rect">
              <a:avLst/>
            </a:prstGeom>
            <a:noFill/>
          </p:spPr>
          <p:txBody>
            <a:bodyPr wrap="none" rtlCol="0" anchor="ctr">
              <a:spAutoFit/>
            </a:bodyPr>
            <a:lstStyle/>
            <a:p>
              <a:pPr algn="ctr"/>
              <a:r>
                <a:rPr lang="en-US" sz="1100" dirty="0"/>
                <a:t>10%</a:t>
              </a:r>
            </a:p>
          </p:txBody>
        </p:sp>
        <p:sp>
          <p:nvSpPr>
            <p:cNvPr id="28" name="TextBox 27">
              <a:extLst>
                <a:ext uri="{FF2B5EF4-FFF2-40B4-BE49-F238E27FC236}">
                  <a16:creationId xmlns:a16="http://schemas.microsoft.com/office/drawing/2014/main" id="{82CAFF3C-9F7A-37E5-3431-9F919800B013}"/>
                </a:ext>
              </a:extLst>
            </p:cNvPr>
            <p:cNvSpPr txBox="1"/>
            <p:nvPr/>
          </p:nvSpPr>
          <p:spPr>
            <a:xfrm>
              <a:off x="5420038" y="2350539"/>
              <a:ext cx="429926" cy="261610"/>
            </a:xfrm>
            <a:prstGeom prst="rect">
              <a:avLst/>
            </a:prstGeom>
            <a:noFill/>
          </p:spPr>
          <p:txBody>
            <a:bodyPr wrap="none" rtlCol="0" anchor="ctr">
              <a:spAutoFit/>
            </a:bodyPr>
            <a:lstStyle/>
            <a:p>
              <a:pPr algn="ctr"/>
              <a:r>
                <a:rPr lang="en-US" sz="1100" dirty="0"/>
                <a:t>80%</a:t>
              </a:r>
            </a:p>
          </p:txBody>
        </p:sp>
        <p:sp>
          <p:nvSpPr>
            <p:cNvPr id="29" name="TextBox 28">
              <a:extLst>
                <a:ext uri="{FF2B5EF4-FFF2-40B4-BE49-F238E27FC236}">
                  <a16:creationId xmlns:a16="http://schemas.microsoft.com/office/drawing/2014/main" id="{55115AB1-4D09-7BF6-33C5-E32D980C6F8A}"/>
                </a:ext>
              </a:extLst>
            </p:cNvPr>
            <p:cNvSpPr txBox="1"/>
            <p:nvPr/>
          </p:nvSpPr>
          <p:spPr>
            <a:xfrm>
              <a:off x="5768438" y="2350539"/>
              <a:ext cx="429926" cy="261610"/>
            </a:xfrm>
            <a:prstGeom prst="rect">
              <a:avLst/>
            </a:prstGeom>
            <a:noFill/>
          </p:spPr>
          <p:txBody>
            <a:bodyPr wrap="none" rtlCol="0" anchor="ctr">
              <a:spAutoFit/>
            </a:bodyPr>
            <a:lstStyle/>
            <a:p>
              <a:pPr algn="ctr"/>
              <a:r>
                <a:rPr lang="en-US" sz="1100" dirty="0"/>
                <a:t>20%</a:t>
              </a:r>
            </a:p>
          </p:txBody>
        </p:sp>
        <p:sp>
          <p:nvSpPr>
            <p:cNvPr id="30" name="TextBox 29">
              <a:extLst>
                <a:ext uri="{FF2B5EF4-FFF2-40B4-BE49-F238E27FC236}">
                  <a16:creationId xmlns:a16="http://schemas.microsoft.com/office/drawing/2014/main" id="{67E6AC6B-F9B7-98CD-0E36-438EAFAC8A2D}"/>
                </a:ext>
              </a:extLst>
            </p:cNvPr>
            <p:cNvSpPr txBox="1"/>
            <p:nvPr/>
          </p:nvSpPr>
          <p:spPr>
            <a:xfrm>
              <a:off x="7605222" y="2350539"/>
              <a:ext cx="429926" cy="261610"/>
            </a:xfrm>
            <a:prstGeom prst="rect">
              <a:avLst/>
            </a:prstGeom>
            <a:noFill/>
          </p:spPr>
          <p:txBody>
            <a:bodyPr wrap="none" rtlCol="0" anchor="ctr">
              <a:spAutoFit/>
            </a:bodyPr>
            <a:lstStyle/>
            <a:p>
              <a:pPr algn="ctr"/>
              <a:r>
                <a:rPr lang="en-US" sz="1100" dirty="0"/>
                <a:t>85%</a:t>
              </a:r>
            </a:p>
          </p:txBody>
        </p:sp>
        <p:sp>
          <p:nvSpPr>
            <p:cNvPr id="31" name="TextBox 30">
              <a:extLst>
                <a:ext uri="{FF2B5EF4-FFF2-40B4-BE49-F238E27FC236}">
                  <a16:creationId xmlns:a16="http://schemas.microsoft.com/office/drawing/2014/main" id="{816328D3-EE7C-57BA-4750-BAD3625CE5E3}"/>
                </a:ext>
              </a:extLst>
            </p:cNvPr>
            <p:cNvSpPr txBox="1"/>
            <p:nvPr/>
          </p:nvSpPr>
          <p:spPr>
            <a:xfrm>
              <a:off x="7953622" y="2350539"/>
              <a:ext cx="429926" cy="261610"/>
            </a:xfrm>
            <a:prstGeom prst="rect">
              <a:avLst/>
            </a:prstGeom>
            <a:noFill/>
          </p:spPr>
          <p:txBody>
            <a:bodyPr wrap="none" rtlCol="0" anchor="ctr">
              <a:spAutoFit/>
            </a:bodyPr>
            <a:lstStyle/>
            <a:p>
              <a:pPr algn="ctr"/>
              <a:r>
                <a:rPr lang="en-US" sz="1100" dirty="0"/>
                <a:t>15%</a:t>
              </a:r>
            </a:p>
          </p:txBody>
        </p:sp>
      </p:grpSp>
    </p:spTree>
    <p:extLst>
      <p:ext uri="{BB962C8B-B14F-4D97-AF65-F5344CB8AC3E}">
        <p14:creationId xmlns:p14="http://schemas.microsoft.com/office/powerpoint/2010/main" val="4294396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5C7CD-A268-59B4-8FAC-224DD9F79578}"/>
              </a:ext>
            </a:extLst>
          </p:cNvPr>
          <p:cNvSpPr>
            <a:spLocks noGrp="1"/>
          </p:cNvSpPr>
          <p:nvPr>
            <p:ph type="title"/>
          </p:nvPr>
        </p:nvSpPr>
        <p:spPr/>
        <p:txBody>
          <a:bodyPr>
            <a:normAutofit fontScale="90000"/>
          </a:bodyPr>
          <a:lstStyle/>
          <a:p>
            <a:r>
              <a:rPr lang="en-US" sz="4000" dirty="0">
                <a:solidFill>
                  <a:schemeClr val="bg1"/>
                </a:solidFill>
              </a:rPr>
              <a:t>Adolescent and Young Adult/Adult ALL</a:t>
            </a:r>
            <a:br>
              <a:rPr lang="en-US" sz="4000" dirty="0">
                <a:solidFill>
                  <a:schemeClr val="bg1"/>
                </a:solidFill>
              </a:rPr>
            </a:br>
            <a:r>
              <a:rPr lang="en-US" sz="3600" i="1" dirty="0">
                <a:solidFill>
                  <a:schemeClr val="bg1"/>
                </a:solidFill>
              </a:rPr>
              <a:t>Risk-stratified Treatment</a:t>
            </a:r>
            <a:endParaRPr lang="en-US" i="1" dirty="0"/>
          </a:p>
        </p:txBody>
      </p:sp>
      <p:sp>
        <p:nvSpPr>
          <p:cNvPr id="3" name="Text Placeholder 2">
            <a:extLst>
              <a:ext uri="{FF2B5EF4-FFF2-40B4-BE49-F238E27FC236}">
                <a16:creationId xmlns:a16="http://schemas.microsoft.com/office/drawing/2014/main" id="{3589D7E9-BA8C-EA27-0ED6-6737554B9B05}"/>
              </a:ext>
            </a:extLst>
          </p:cNvPr>
          <p:cNvSpPr>
            <a:spLocks noGrp="1"/>
          </p:cNvSpPr>
          <p:nvPr>
            <p:ph type="body" sz="quarter" idx="10"/>
          </p:nvPr>
        </p:nvSpPr>
        <p:spPr>
          <a:xfrm>
            <a:off x="254000" y="4889500"/>
            <a:ext cx="8890000" cy="254000"/>
          </a:xfrm>
        </p:spPr>
        <p:txBody>
          <a:bodyPr anchor="ctr"/>
          <a:lstStyle/>
          <a:p>
            <a:r>
              <a:rPr lang="en-US" dirty="0"/>
              <a:t>NCCN Guidelines. Acute Lymphoblastic Leukemia. v2.2023.</a:t>
            </a:r>
          </a:p>
        </p:txBody>
      </p:sp>
      <p:sp>
        <p:nvSpPr>
          <p:cNvPr id="4" name="TextBox 3">
            <a:extLst>
              <a:ext uri="{FF2B5EF4-FFF2-40B4-BE49-F238E27FC236}">
                <a16:creationId xmlns:a16="http://schemas.microsoft.com/office/drawing/2014/main" id="{78A936F7-6199-F138-ADAE-E534E9E6473D}"/>
              </a:ext>
            </a:extLst>
          </p:cNvPr>
          <p:cNvSpPr txBox="1"/>
          <p:nvPr/>
        </p:nvSpPr>
        <p:spPr>
          <a:xfrm>
            <a:off x="1501731" y="1119226"/>
            <a:ext cx="6394538" cy="590931"/>
          </a:xfrm>
          <a:prstGeom prst="rect">
            <a:avLst/>
          </a:prstGeom>
          <a:solidFill>
            <a:schemeClr val="accent1"/>
          </a:solidFill>
          <a:ln w="19050">
            <a:solidFill>
              <a:srgbClr val="861D19"/>
            </a:solidFill>
          </a:ln>
          <a:effectLst>
            <a:outerShdw blurRad="50800" dist="38100" dir="2700000" algn="tl" rotWithShape="0">
              <a:prstClr val="black">
                <a:alpha val="40000"/>
              </a:prstClr>
            </a:outerShdw>
          </a:effectLst>
        </p:spPr>
        <p:txBody>
          <a:bodyPr wrap="square" rtlCol="0">
            <a:spAutoFit/>
          </a:bodyPr>
          <a:lstStyle/>
          <a:p>
            <a:pPr algn="ctr">
              <a:lnSpc>
                <a:spcPct val="90000"/>
              </a:lnSpc>
            </a:pPr>
            <a:r>
              <a:rPr lang="en-US" b="1" dirty="0">
                <a:solidFill>
                  <a:schemeClr val="bg1"/>
                </a:solidFill>
              </a:rPr>
              <a:t>  </a:t>
            </a:r>
            <a:r>
              <a:rPr lang="en-US" sz="1800" b="1" dirty="0">
                <a:solidFill>
                  <a:schemeClr val="bg1"/>
                </a:solidFill>
              </a:rPr>
              <a:t>ALL treatments represent one of the most complex </a:t>
            </a:r>
          </a:p>
          <a:p>
            <a:pPr algn="ctr">
              <a:lnSpc>
                <a:spcPct val="90000"/>
              </a:lnSpc>
            </a:pPr>
            <a:r>
              <a:rPr lang="en-US" sz="1800" b="1" dirty="0">
                <a:solidFill>
                  <a:schemeClr val="bg1"/>
                </a:solidFill>
              </a:rPr>
              <a:t>and intensive programs in cancer therapy.</a:t>
            </a:r>
          </a:p>
        </p:txBody>
      </p:sp>
      <p:sp>
        <p:nvSpPr>
          <p:cNvPr id="5" name="TextBox 4">
            <a:extLst>
              <a:ext uri="{FF2B5EF4-FFF2-40B4-BE49-F238E27FC236}">
                <a16:creationId xmlns:a16="http://schemas.microsoft.com/office/drawing/2014/main" id="{058B94F3-71DF-5445-10B4-F292EADC8B8E}"/>
              </a:ext>
            </a:extLst>
          </p:cNvPr>
          <p:cNvSpPr txBox="1"/>
          <p:nvPr/>
        </p:nvSpPr>
        <p:spPr>
          <a:xfrm>
            <a:off x="269309" y="1811546"/>
            <a:ext cx="4451350" cy="3056221"/>
          </a:xfrm>
          <a:prstGeom prst="rect">
            <a:avLst/>
          </a:prstGeom>
          <a:noFill/>
        </p:spPr>
        <p:txBody>
          <a:bodyPr wrap="square" rtlCol="0">
            <a:spAutoFit/>
          </a:bodyPr>
          <a:lstStyle/>
          <a:p>
            <a:pPr marL="0" lvl="1" indent="-274320">
              <a:lnSpc>
                <a:spcPct val="90000"/>
              </a:lnSpc>
              <a:spcAft>
                <a:spcPts val="600"/>
              </a:spcAft>
            </a:pPr>
            <a:r>
              <a:rPr lang="en-US" b="1" dirty="0">
                <a:solidFill>
                  <a:srgbClr val="F79036"/>
                </a:solidFill>
              </a:rPr>
              <a:t>Initial treatment selection largely driven by:</a:t>
            </a:r>
            <a:endParaRPr lang="en-US" dirty="0">
              <a:solidFill>
                <a:srgbClr val="F79036"/>
              </a:solidFill>
            </a:endParaRPr>
          </a:p>
          <a:p>
            <a:pPr lvl="1" indent="-274320">
              <a:lnSpc>
                <a:spcPct val="90000"/>
              </a:lnSpc>
              <a:spcAft>
                <a:spcPts val="600"/>
              </a:spcAft>
              <a:buClr>
                <a:srgbClr val="861D19"/>
              </a:buClr>
              <a:buFont typeface="Arial" panose="020B0604020202020204" pitchFamily="34" charset="0"/>
              <a:buChar char="•"/>
            </a:pPr>
            <a:r>
              <a:rPr lang="en-US" sz="1600" dirty="0"/>
              <a:t>Age: adult, AYA*/adult, pediatric</a:t>
            </a:r>
          </a:p>
          <a:p>
            <a:pPr lvl="1" indent="-274320">
              <a:lnSpc>
                <a:spcPct val="90000"/>
              </a:lnSpc>
              <a:spcAft>
                <a:spcPts val="600"/>
              </a:spcAft>
              <a:buClr>
                <a:srgbClr val="861D19"/>
              </a:buClr>
              <a:buFont typeface="Arial" panose="020B0604020202020204" pitchFamily="34" charset="0"/>
              <a:buChar char="•"/>
            </a:pPr>
            <a:r>
              <a:rPr lang="en-US" sz="1600" dirty="0"/>
              <a:t>Fit vs frail (physiologic age)</a:t>
            </a:r>
          </a:p>
          <a:p>
            <a:pPr lvl="1" indent="-274320">
              <a:lnSpc>
                <a:spcPct val="90000"/>
              </a:lnSpc>
              <a:spcAft>
                <a:spcPts val="600"/>
              </a:spcAft>
              <a:buClr>
                <a:srgbClr val="861D19"/>
              </a:buClr>
              <a:buFont typeface="Arial" panose="020B0604020202020204" pitchFamily="34" charset="0"/>
              <a:buChar char="•"/>
            </a:pPr>
            <a:r>
              <a:rPr lang="en-US" sz="1600" dirty="0"/>
              <a:t>Eligibility for allogeneic stem cell transplant </a:t>
            </a:r>
          </a:p>
          <a:p>
            <a:pPr lvl="1" indent="-274320">
              <a:lnSpc>
                <a:spcPct val="90000"/>
              </a:lnSpc>
              <a:spcAft>
                <a:spcPts val="600"/>
              </a:spcAft>
              <a:buClr>
                <a:srgbClr val="861D19"/>
              </a:buClr>
              <a:buFont typeface="Arial" panose="020B0604020202020204" pitchFamily="34" charset="0"/>
              <a:buChar char="•"/>
            </a:pPr>
            <a:r>
              <a:rPr lang="en-US" sz="1600" dirty="0"/>
              <a:t>Goals of care</a:t>
            </a:r>
          </a:p>
          <a:p>
            <a:pPr lvl="1" indent="-274320">
              <a:lnSpc>
                <a:spcPct val="90000"/>
              </a:lnSpc>
              <a:spcAft>
                <a:spcPts val="600"/>
              </a:spcAft>
              <a:buClr>
                <a:srgbClr val="861D19"/>
              </a:buClr>
              <a:buFont typeface="Arial" panose="020B0604020202020204" pitchFamily="34" charset="0"/>
              <a:buChar char="•"/>
            </a:pPr>
            <a:r>
              <a:rPr lang="en-US" sz="1600" dirty="0"/>
              <a:t>Characteristics of the ALL</a:t>
            </a:r>
          </a:p>
          <a:p>
            <a:pPr marL="822960" lvl="2" indent="-274320">
              <a:lnSpc>
                <a:spcPct val="90000"/>
              </a:lnSpc>
              <a:spcAft>
                <a:spcPts val="600"/>
              </a:spcAft>
              <a:buClr>
                <a:srgbClr val="861D19"/>
              </a:buClr>
              <a:buFont typeface="Arial" panose="020B0604020202020204" pitchFamily="34" charset="0"/>
              <a:buChar char="•"/>
            </a:pPr>
            <a:r>
              <a:rPr lang="en-US" sz="1400" dirty="0"/>
              <a:t>T-cell vs B-cell</a:t>
            </a:r>
          </a:p>
          <a:p>
            <a:pPr marL="822960" lvl="2" indent="-274320">
              <a:lnSpc>
                <a:spcPct val="90000"/>
              </a:lnSpc>
              <a:spcAft>
                <a:spcPts val="600"/>
              </a:spcAft>
              <a:buClr>
                <a:srgbClr val="861D19"/>
              </a:buClr>
              <a:buFont typeface="Arial" panose="020B0604020202020204" pitchFamily="34" charset="0"/>
              <a:buChar char="•"/>
            </a:pPr>
            <a:r>
              <a:rPr lang="en-US" sz="1400" dirty="0"/>
              <a:t>Degree of leukocytosis</a:t>
            </a:r>
          </a:p>
          <a:p>
            <a:pPr lvl="2" indent="-274320">
              <a:lnSpc>
                <a:spcPct val="90000"/>
              </a:lnSpc>
              <a:spcAft>
                <a:spcPts val="600"/>
              </a:spcAft>
            </a:pPr>
            <a:endParaRPr lang="en-US" dirty="0"/>
          </a:p>
          <a:p>
            <a:pPr lvl="1" indent="-274320">
              <a:lnSpc>
                <a:spcPct val="90000"/>
              </a:lnSpc>
              <a:spcAft>
                <a:spcPts val="600"/>
              </a:spcAft>
            </a:pPr>
            <a:r>
              <a:rPr lang="en-US" dirty="0"/>
              <a:t> </a:t>
            </a:r>
          </a:p>
        </p:txBody>
      </p:sp>
      <p:sp>
        <p:nvSpPr>
          <p:cNvPr id="6" name="TextBox 5">
            <a:extLst>
              <a:ext uri="{FF2B5EF4-FFF2-40B4-BE49-F238E27FC236}">
                <a16:creationId xmlns:a16="http://schemas.microsoft.com/office/drawing/2014/main" id="{0C6EB201-69E7-C85E-88AE-9D2B5FF32A92}"/>
              </a:ext>
            </a:extLst>
          </p:cNvPr>
          <p:cNvSpPr txBox="1"/>
          <p:nvPr/>
        </p:nvSpPr>
        <p:spPr>
          <a:xfrm>
            <a:off x="4496844" y="2141977"/>
            <a:ext cx="4196218" cy="2917722"/>
          </a:xfrm>
          <a:prstGeom prst="rect">
            <a:avLst/>
          </a:prstGeom>
          <a:noFill/>
        </p:spPr>
        <p:txBody>
          <a:bodyPr wrap="square" rtlCol="0">
            <a:spAutoFit/>
          </a:bodyPr>
          <a:lstStyle/>
          <a:p>
            <a:pPr marL="274320" lvl="2" indent="-274320">
              <a:lnSpc>
                <a:spcPct val="90000"/>
              </a:lnSpc>
              <a:spcAft>
                <a:spcPts val="600"/>
              </a:spcAft>
              <a:buClr>
                <a:srgbClr val="861D19"/>
              </a:buClr>
              <a:buFont typeface="Arial" panose="020B0604020202020204" pitchFamily="34" charset="0"/>
              <a:buChar char="•"/>
            </a:pPr>
            <a:r>
              <a:rPr lang="en-US" sz="1600" dirty="0"/>
              <a:t>Cytogenetic-molecular abnormalities (adult vs pediatric)</a:t>
            </a:r>
          </a:p>
          <a:p>
            <a:pPr marL="731520" lvl="3" indent="-274320">
              <a:lnSpc>
                <a:spcPct val="90000"/>
              </a:lnSpc>
              <a:spcAft>
                <a:spcPts val="600"/>
              </a:spcAft>
              <a:buClr>
                <a:srgbClr val="861D19"/>
              </a:buClr>
              <a:buFont typeface="Arial" panose="020B0604020202020204" pitchFamily="34" charset="0"/>
              <a:buChar char="•"/>
            </a:pPr>
            <a:r>
              <a:rPr lang="en-US" sz="1400" dirty="0"/>
              <a:t>Philadelphia chromosome (Ph)-positive ALL </a:t>
            </a:r>
          </a:p>
          <a:p>
            <a:pPr marL="1005840" lvl="4" indent="-274320">
              <a:lnSpc>
                <a:spcPct val="90000"/>
              </a:lnSpc>
              <a:spcAft>
                <a:spcPts val="600"/>
              </a:spcAft>
              <a:buClr>
                <a:srgbClr val="861D19"/>
              </a:buClr>
              <a:buFont typeface="Arial" panose="020B0604020202020204" pitchFamily="34" charset="0"/>
              <a:buChar char="•"/>
            </a:pPr>
            <a:r>
              <a:rPr lang="en-US" sz="1200" dirty="0"/>
              <a:t>Unfavorable; 25% vs 3%</a:t>
            </a:r>
          </a:p>
          <a:p>
            <a:pPr marL="731520" lvl="3" indent="-274320">
              <a:lnSpc>
                <a:spcPct val="90000"/>
              </a:lnSpc>
              <a:spcAft>
                <a:spcPts val="600"/>
              </a:spcAft>
              <a:buClr>
                <a:srgbClr val="861D19"/>
              </a:buClr>
              <a:buFont typeface="Arial" panose="020B0604020202020204" pitchFamily="34" charset="0"/>
              <a:buChar char="•"/>
            </a:pPr>
            <a:r>
              <a:rPr lang="en-US" sz="1400" dirty="0"/>
              <a:t>Ph-like ALL </a:t>
            </a:r>
          </a:p>
          <a:p>
            <a:pPr marL="1005840" lvl="4" indent="-274320">
              <a:lnSpc>
                <a:spcPct val="90000"/>
              </a:lnSpc>
              <a:spcAft>
                <a:spcPts val="600"/>
              </a:spcAft>
              <a:buClr>
                <a:srgbClr val="861D19"/>
              </a:buClr>
              <a:buFont typeface="Arial" panose="020B0604020202020204" pitchFamily="34" charset="0"/>
              <a:buChar char="•"/>
            </a:pPr>
            <a:r>
              <a:rPr lang="en-US" sz="1200" dirty="0"/>
              <a:t>Unfavorable; 20% vs 8%</a:t>
            </a:r>
          </a:p>
          <a:p>
            <a:pPr marL="731520" lvl="3" indent="-274320">
              <a:lnSpc>
                <a:spcPct val="90000"/>
              </a:lnSpc>
              <a:spcAft>
                <a:spcPts val="600"/>
              </a:spcAft>
              <a:buClr>
                <a:srgbClr val="861D19"/>
              </a:buClr>
              <a:buFont typeface="Arial" panose="020B0604020202020204" pitchFamily="34" charset="0"/>
              <a:buChar char="•"/>
            </a:pPr>
            <a:r>
              <a:rPr lang="en-US" sz="1400" dirty="0" err="1"/>
              <a:t>Hyperdiploidy</a:t>
            </a:r>
            <a:r>
              <a:rPr lang="en-US" sz="1400" dirty="0"/>
              <a:t> </a:t>
            </a:r>
          </a:p>
          <a:p>
            <a:pPr marL="1005840" lvl="4" indent="-274320">
              <a:lnSpc>
                <a:spcPct val="90000"/>
              </a:lnSpc>
              <a:spcAft>
                <a:spcPts val="600"/>
              </a:spcAft>
              <a:buClr>
                <a:srgbClr val="861D19"/>
              </a:buClr>
              <a:buFont typeface="Arial" panose="020B0604020202020204" pitchFamily="34" charset="0"/>
              <a:buChar char="•"/>
            </a:pPr>
            <a:r>
              <a:rPr lang="en-US" sz="1200" dirty="0"/>
              <a:t>Favorable; 2% vs 25%</a:t>
            </a:r>
          </a:p>
          <a:p>
            <a:pPr marL="731520" lvl="3" indent="-274320">
              <a:lnSpc>
                <a:spcPct val="90000"/>
              </a:lnSpc>
              <a:spcAft>
                <a:spcPts val="600"/>
              </a:spcAft>
              <a:buClr>
                <a:srgbClr val="861D19"/>
              </a:buClr>
              <a:buFont typeface="Arial" panose="020B0604020202020204" pitchFamily="34" charset="0"/>
              <a:buChar char="•"/>
            </a:pPr>
            <a:r>
              <a:rPr lang="en-US" sz="1400" dirty="0"/>
              <a:t>t(12;21)</a:t>
            </a:r>
          </a:p>
          <a:p>
            <a:pPr marL="1005840" lvl="4" indent="-274320">
              <a:lnSpc>
                <a:spcPct val="90000"/>
              </a:lnSpc>
              <a:spcAft>
                <a:spcPts val="600"/>
              </a:spcAft>
              <a:buClr>
                <a:srgbClr val="861D19"/>
              </a:buClr>
              <a:buFont typeface="Arial" panose="020B0604020202020204" pitchFamily="34" charset="0"/>
              <a:buChar char="•"/>
            </a:pPr>
            <a:r>
              <a:rPr lang="en-US" sz="1200" dirty="0"/>
              <a:t>Favorable; 2% vs 25%</a:t>
            </a:r>
          </a:p>
          <a:p>
            <a:pPr indent="-274320">
              <a:lnSpc>
                <a:spcPct val="90000"/>
              </a:lnSpc>
              <a:spcAft>
                <a:spcPts val="600"/>
              </a:spcAft>
            </a:pPr>
            <a:endParaRPr lang="en-US" dirty="0"/>
          </a:p>
        </p:txBody>
      </p:sp>
      <p:sp>
        <p:nvSpPr>
          <p:cNvPr id="8" name="TextBox 7">
            <a:extLst>
              <a:ext uri="{FF2B5EF4-FFF2-40B4-BE49-F238E27FC236}">
                <a16:creationId xmlns:a16="http://schemas.microsoft.com/office/drawing/2014/main" id="{E9F85568-BF8C-ED3D-2C35-5DD7AA6BCB0B}"/>
              </a:ext>
            </a:extLst>
          </p:cNvPr>
          <p:cNvSpPr txBox="1"/>
          <p:nvPr/>
        </p:nvSpPr>
        <p:spPr>
          <a:xfrm>
            <a:off x="0" y="4738647"/>
            <a:ext cx="5310835" cy="400110"/>
          </a:xfrm>
          <a:prstGeom prst="rect">
            <a:avLst/>
          </a:prstGeom>
          <a:noFill/>
        </p:spPr>
        <p:txBody>
          <a:bodyPr wrap="square" rtlCol="0">
            <a:spAutoFit/>
          </a:bodyPr>
          <a:lstStyle/>
          <a:p>
            <a:r>
              <a:rPr lang="en-US" sz="1000" dirty="0">
                <a:effectLst/>
                <a:latin typeface="+mj-lt"/>
              </a:rPr>
              <a:t>AYA, </a:t>
            </a:r>
            <a:r>
              <a:rPr lang="en-US" sz="1000" dirty="0">
                <a:latin typeface="+mj-lt"/>
              </a:rPr>
              <a:t>a</a:t>
            </a:r>
            <a:r>
              <a:rPr lang="en-US" sz="1000" dirty="0">
                <a:effectLst/>
                <a:latin typeface="+mj-lt"/>
              </a:rPr>
              <a:t>dolescent and young adult.</a:t>
            </a:r>
          </a:p>
          <a:p>
            <a:r>
              <a:rPr lang="en-US" sz="1000" dirty="0">
                <a:effectLst/>
                <a:latin typeface="+mj-lt"/>
              </a:rPr>
              <a:t>*The ALL panel considers AYA to be within the age range of 15–39 years. </a:t>
            </a:r>
            <a:endParaRPr lang="en-US" sz="2400" dirty="0">
              <a:latin typeface="+mj-lt"/>
            </a:endParaRPr>
          </a:p>
        </p:txBody>
      </p:sp>
    </p:spTree>
    <p:extLst>
      <p:ext uri="{BB962C8B-B14F-4D97-AF65-F5344CB8AC3E}">
        <p14:creationId xmlns:p14="http://schemas.microsoft.com/office/powerpoint/2010/main" val="2935682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E1A79-0A03-0A08-91F2-B79885E555C2}"/>
              </a:ext>
            </a:extLst>
          </p:cNvPr>
          <p:cNvSpPr>
            <a:spLocks noGrp="1"/>
          </p:cNvSpPr>
          <p:nvPr>
            <p:ph type="title"/>
          </p:nvPr>
        </p:nvSpPr>
        <p:spPr/>
        <p:txBody>
          <a:bodyPr>
            <a:normAutofit fontScale="90000"/>
          </a:bodyPr>
          <a:lstStyle/>
          <a:p>
            <a:r>
              <a:rPr lang="en-US" sz="4000" dirty="0">
                <a:solidFill>
                  <a:schemeClr val="bg1"/>
                </a:solidFill>
              </a:rPr>
              <a:t>Adolescent and Young Adult/Adult ALL</a:t>
            </a:r>
            <a:br>
              <a:rPr lang="en-US" sz="4000" dirty="0">
                <a:solidFill>
                  <a:schemeClr val="bg1"/>
                </a:solidFill>
              </a:rPr>
            </a:br>
            <a:r>
              <a:rPr lang="en-US" sz="3600" i="1" dirty="0">
                <a:solidFill>
                  <a:schemeClr val="bg1"/>
                </a:solidFill>
              </a:rPr>
              <a:t>Risk-stratified Treatment</a:t>
            </a:r>
            <a:endParaRPr lang="en-US" i="1" dirty="0"/>
          </a:p>
        </p:txBody>
      </p:sp>
      <p:sp>
        <p:nvSpPr>
          <p:cNvPr id="3" name="Text Placeholder 2">
            <a:extLst>
              <a:ext uri="{FF2B5EF4-FFF2-40B4-BE49-F238E27FC236}">
                <a16:creationId xmlns:a16="http://schemas.microsoft.com/office/drawing/2014/main" id="{845DE31F-2382-59EA-4E9C-0A8FC0ED47CC}"/>
              </a:ext>
            </a:extLst>
          </p:cNvPr>
          <p:cNvSpPr>
            <a:spLocks noGrp="1"/>
          </p:cNvSpPr>
          <p:nvPr>
            <p:ph type="body" sz="quarter" idx="10"/>
          </p:nvPr>
        </p:nvSpPr>
        <p:spPr>
          <a:xfrm>
            <a:off x="254000" y="4889500"/>
            <a:ext cx="8890000" cy="254000"/>
          </a:xfrm>
        </p:spPr>
        <p:txBody>
          <a:bodyPr anchor="ctr"/>
          <a:lstStyle/>
          <a:p>
            <a:r>
              <a:rPr lang="en-US" dirty="0"/>
              <a:t>NCCN Guidelines. Acute Lymphoblastic Leukemia. v2.2023.</a:t>
            </a:r>
          </a:p>
        </p:txBody>
      </p:sp>
      <p:sp>
        <p:nvSpPr>
          <p:cNvPr id="4" name="TextBox 3">
            <a:extLst>
              <a:ext uri="{FF2B5EF4-FFF2-40B4-BE49-F238E27FC236}">
                <a16:creationId xmlns:a16="http://schemas.microsoft.com/office/drawing/2014/main" id="{DE15678D-9901-1511-970C-02D1CF81E2C3}"/>
              </a:ext>
            </a:extLst>
          </p:cNvPr>
          <p:cNvSpPr txBox="1"/>
          <p:nvPr/>
        </p:nvSpPr>
        <p:spPr>
          <a:xfrm>
            <a:off x="230504" y="2508866"/>
            <a:ext cx="891591" cy="338554"/>
          </a:xfrm>
          <a:prstGeom prst="rect">
            <a:avLst/>
          </a:prstGeom>
          <a:noFill/>
        </p:spPr>
        <p:txBody>
          <a:bodyPr wrap="none" rtlCol="0">
            <a:spAutoFit/>
          </a:bodyPr>
          <a:lstStyle/>
          <a:p>
            <a:r>
              <a:rPr lang="en-US" sz="1600" dirty="0"/>
              <a:t>Workup </a:t>
            </a:r>
          </a:p>
        </p:txBody>
      </p:sp>
      <p:sp>
        <p:nvSpPr>
          <p:cNvPr id="5" name="TextBox 4">
            <a:extLst>
              <a:ext uri="{FF2B5EF4-FFF2-40B4-BE49-F238E27FC236}">
                <a16:creationId xmlns:a16="http://schemas.microsoft.com/office/drawing/2014/main" id="{BD6DB946-C17F-7B42-330F-3123238FA09D}"/>
              </a:ext>
            </a:extLst>
          </p:cNvPr>
          <p:cNvSpPr txBox="1"/>
          <p:nvPr/>
        </p:nvSpPr>
        <p:spPr>
          <a:xfrm>
            <a:off x="1605469" y="1207319"/>
            <a:ext cx="1911677" cy="369332"/>
          </a:xfrm>
          <a:prstGeom prst="rect">
            <a:avLst/>
          </a:prstGeom>
          <a:noFill/>
        </p:spPr>
        <p:txBody>
          <a:bodyPr wrap="none" rtlCol="0">
            <a:spAutoFit/>
          </a:bodyPr>
          <a:lstStyle/>
          <a:p>
            <a:r>
              <a:rPr lang="en-US" b="1" dirty="0">
                <a:solidFill>
                  <a:srgbClr val="861D19"/>
                </a:solidFill>
              </a:rPr>
              <a:t>Risk Stratification </a:t>
            </a:r>
          </a:p>
        </p:txBody>
      </p:sp>
      <p:sp>
        <p:nvSpPr>
          <p:cNvPr id="6" name="TextBox 5">
            <a:extLst>
              <a:ext uri="{FF2B5EF4-FFF2-40B4-BE49-F238E27FC236}">
                <a16:creationId xmlns:a16="http://schemas.microsoft.com/office/drawing/2014/main" id="{F02BDB31-E147-4473-123F-B6678FDDF3A7}"/>
              </a:ext>
            </a:extLst>
          </p:cNvPr>
          <p:cNvSpPr txBox="1"/>
          <p:nvPr/>
        </p:nvSpPr>
        <p:spPr>
          <a:xfrm>
            <a:off x="1759710" y="1682423"/>
            <a:ext cx="1552348" cy="2019014"/>
          </a:xfrm>
          <a:prstGeom prst="rect">
            <a:avLst/>
          </a:prstGeom>
          <a:noFill/>
        </p:spPr>
        <p:txBody>
          <a:bodyPr wrap="none" rtlCol="0">
            <a:spAutoFit/>
          </a:bodyPr>
          <a:lstStyle/>
          <a:p>
            <a:pPr algn="ctr">
              <a:lnSpc>
                <a:spcPct val="90000"/>
              </a:lnSpc>
            </a:pPr>
            <a:r>
              <a:rPr lang="en-US" sz="1600" dirty="0"/>
              <a:t>Ph+ ALL </a:t>
            </a:r>
          </a:p>
          <a:p>
            <a:pPr algn="ctr">
              <a:lnSpc>
                <a:spcPct val="90000"/>
              </a:lnSpc>
            </a:pPr>
            <a:r>
              <a:rPr lang="en-US" sz="1600" dirty="0"/>
              <a:t>(AYA and adult)</a:t>
            </a:r>
          </a:p>
          <a:p>
            <a:pPr algn="ctr">
              <a:lnSpc>
                <a:spcPct val="90000"/>
              </a:lnSpc>
              <a:spcAft>
                <a:spcPts val="600"/>
              </a:spcAft>
            </a:pPr>
            <a:endParaRPr lang="en-US" sz="1600" dirty="0"/>
          </a:p>
          <a:p>
            <a:pPr algn="ctr">
              <a:lnSpc>
                <a:spcPct val="90000"/>
              </a:lnSpc>
            </a:pPr>
            <a:r>
              <a:rPr lang="en-US" sz="1600" dirty="0"/>
              <a:t>Ph-negative ALL </a:t>
            </a:r>
          </a:p>
          <a:p>
            <a:pPr algn="ctr">
              <a:lnSpc>
                <a:spcPct val="90000"/>
              </a:lnSpc>
            </a:pPr>
            <a:r>
              <a:rPr lang="en-US" sz="1600" dirty="0"/>
              <a:t>(AYA) </a:t>
            </a:r>
          </a:p>
          <a:p>
            <a:pPr algn="ctr">
              <a:lnSpc>
                <a:spcPct val="90000"/>
              </a:lnSpc>
              <a:spcAft>
                <a:spcPts val="600"/>
              </a:spcAft>
            </a:pPr>
            <a:endParaRPr lang="en-US" sz="1600" dirty="0"/>
          </a:p>
          <a:p>
            <a:pPr algn="ctr">
              <a:lnSpc>
                <a:spcPct val="90000"/>
              </a:lnSpc>
            </a:pPr>
            <a:r>
              <a:rPr lang="en-US" sz="1600" dirty="0"/>
              <a:t>Ph-negative ALL</a:t>
            </a:r>
          </a:p>
          <a:p>
            <a:pPr algn="ctr">
              <a:lnSpc>
                <a:spcPct val="90000"/>
              </a:lnSpc>
            </a:pPr>
            <a:r>
              <a:rPr lang="en-US" sz="1600" dirty="0"/>
              <a:t> (Adult) </a:t>
            </a:r>
            <a:endParaRPr lang="en-US" dirty="0"/>
          </a:p>
        </p:txBody>
      </p:sp>
      <p:sp>
        <p:nvSpPr>
          <p:cNvPr id="7" name="TextBox 6">
            <a:extLst>
              <a:ext uri="{FF2B5EF4-FFF2-40B4-BE49-F238E27FC236}">
                <a16:creationId xmlns:a16="http://schemas.microsoft.com/office/drawing/2014/main" id="{954989ED-1140-DFFF-425A-D4110D5A9EBD}"/>
              </a:ext>
            </a:extLst>
          </p:cNvPr>
          <p:cNvSpPr txBox="1"/>
          <p:nvPr/>
        </p:nvSpPr>
        <p:spPr>
          <a:xfrm>
            <a:off x="3711982" y="2366740"/>
            <a:ext cx="5125129" cy="1409617"/>
          </a:xfrm>
          <a:prstGeom prst="rect">
            <a:avLst/>
          </a:prstGeom>
          <a:noFill/>
        </p:spPr>
        <p:txBody>
          <a:bodyPr wrap="square" rtlCol="0">
            <a:spAutoFit/>
          </a:bodyPr>
          <a:lstStyle/>
          <a:p>
            <a:pPr>
              <a:lnSpc>
                <a:spcPct val="90000"/>
              </a:lnSpc>
              <a:spcAft>
                <a:spcPts val="300"/>
              </a:spcAft>
            </a:pPr>
            <a:r>
              <a:rPr lang="en-US" sz="1400" dirty="0"/>
              <a:t>Ph-negative ALL in AYA*/adult patients relies on multiagent pediatric regimens with a multiphase approach</a:t>
            </a:r>
          </a:p>
          <a:p>
            <a:pPr lvl="1" indent="-182880">
              <a:lnSpc>
                <a:spcPct val="90000"/>
              </a:lnSpc>
              <a:spcAft>
                <a:spcPts val="300"/>
              </a:spcAft>
              <a:buClr>
                <a:srgbClr val="F79036"/>
              </a:buClr>
              <a:buFont typeface="Arial" panose="020B0604020202020204" pitchFamily="34" charset="0"/>
              <a:buChar char="•"/>
            </a:pPr>
            <a:r>
              <a:rPr lang="en-US" sz="1400" dirty="0"/>
              <a:t>Induction</a:t>
            </a:r>
          </a:p>
          <a:p>
            <a:pPr lvl="1" indent="-182880">
              <a:lnSpc>
                <a:spcPct val="90000"/>
              </a:lnSpc>
              <a:spcAft>
                <a:spcPts val="300"/>
              </a:spcAft>
              <a:buClr>
                <a:srgbClr val="F79036"/>
              </a:buClr>
              <a:buFont typeface="Arial" panose="020B0604020202020204" pitchFamily="34" charset="0"/>
              <a:buChar char="•"/>
            </a:pPr>
            <a:r>
              <a:rPr lang="en-US" sz="1400" dirty="0"/>
              <a:t>Consolidation/intensification</a:t>
            </a:r>
          </a:p>
          <a:p>
            <a:pPr lvl="1" indent="-182880">
              <a:lnSpc>
                <a:spcPct val="90000"/>
              </a:lnSpc>
              <a:spcAft>
                <a:spcPts val="300"/>
              </a:spcAft>
              <a:buClr>
                <a:srgbClr val="F79036"/>
              </a:buClr>
              <a:buFont typeface="Arial" panose="020B0604020202020204" pitchFamily="34" charset="0"/>
              <a:buChar char="•"/>
            </a:pPr>
            <a:r>
              <a:rPr lang="en-US" sz="1400" dirty="0"/>
              <a:t>CNS treatment/prophylaxis</a:t>
            </a:r>
          </a:p>
          <a:p>
            <a:pPr lvl="1" indent="-182880">
              <a:lnSpc>
                <a:spcPct val="90000"/>
              </a:lnSpc>
              <a:spcAft>
                <a:spcPts val="300"/>
              </a:spcAft>
              <a:buClr>
                <a:srgbClr val="F79036"/>
              </a:buClr>
              <a:buFont typeface="Arial" panose="020B0604020202020204" pitchFamily="34" charset="0"/>
              <a:buChar char="•"/>
            </a:pPr>
            <a:r>
              <a:rPr lang="en-US" sz="1400" dirty="0"/>
              <a:t>Maintenance</a:t>
            </a:r>
          </a:p>
        </p:txBody>
      </p:sp>
      <p:sp>
        <p:nvSpPr>
          <p:cNvPr id="8" name="TextBox 7">
            <a:extLst>
              <a:ext uri="{FF2B5EF4-FFF2-40B4-BE49-F238E27FC236}">
                <a16:creationId xmlns:a16="http://schemas.microsoft.com/office/drawing/2014/main" id="{1B744B63-3945-4104-4777-E41B1BB376E6}"/>
              </a:ext>
            </a:extLst>
          </p:cNvPr>
          <p:cNvSpPr txBox="1"/>
          <p:nvPr/>
        </p:nvSpPr>
        <p:spPr>
          <a:xfrm>
            <a:off x="3711982" y="1661617"/>
            <a:ext cx="5125129" cy="674031"/>
          </a:xfrm>
          <a:prstGeom prst="rect">
            <a:avLst/>
          </a:prstGeom>
          <a:noFill/>
        </p:spPr>
        <p:txBody>
          <a:bodyPr wrap="square" rtlCol="0" anchor="ctr">
            <a:spAutoFit/>
          </a:bodyPr>
          <a:lstStyle/>
          <a:p>
            <a:pPr>
              <a:lnSpc>
                <a:spcPct val="90000"/>
              </a:lnSpc>
              <a:spcAft>
                <a:spcPts val="300"/>
              </a:spcAft>
            </a:pPr>
            <a:r>
              <a:rPr lang="en-US" sz="1400" dirty="0"/>
              <a:t>Ph+ AYA patients are grouped with fit, adult patients &lt;65 years and relies on the addition of tyrosine kinase inhibitors that target BCR-ABL</a:t>
            </a:r>
            <a:endParaRPr lang="en-US" sz="2000" dirty="0"/>
          </a:p>
        </p:txBody>
      </p:sp>
      <p:cxnSp>
        <p:nvCxnSpPr>
          <p:cNvPr id="10" name="Straight Arrow Connector 9">
            <a:extLst>
              <a:ext uri="{FF2B5EF4-FFF2-40B4-BE49-F238E27FC236}">
                <a16:creationId xmlns:a16="http://schemas.microsoft.com/office/drawing/2014/main" id="{B98736DD-BC0A-7CE8-0996-2AAC9327EC89}"/>
              </a:ext>
            </a:extLst>
          </p:cNvPr>
          <p:cNvCxnSpPr>
            <a:cxnSpLocks/>
            <a:stCxn id="4" idx="3"/>
          </p:cNvCxnSpPr>
          <p:nvPr/>
        </p:nvCxnSpPr>
        <p:spPr>
          <a:xfrm flipV="1">
            <a:off x="1122095" y="2116899"/>
            <a:ext cx="763072" cy="5612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8218D117-A0C2-7009-D60C-FB5C5495034A}"/>
              </a:ext>
            </a:extLst>
          </p:cNvPr>
          <p:cNvCxnSpPr>
            <a:cxnSpLocks/>
            <a:stCxn id="4" idx="3"/>
          </p:cNvCxnSpPr>
          <p:nvPr/>
        </p:nvCxnSpPr>
        <p:spPr>
          <a:xfrm>
            <a:off x="1122095" y="2678143"/>
            <a:ext cx="769334" cy="1538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EA9D4DE9-F213-4124-4CE4-7C4E0DA748B2}"/>
              </a:ext>
            </a:extLst>
          </p:cNvPr>
          <p:cNvCxnSpPr>
            <a:cxnSpLocks/>
            <a:stCxn id="4" idx="3"/>
          </p:cNvCxnSpPr>
          <p:nvPr/>
        </p:nvCxnSpPr>
        <p:spPr>
          <a:xfrm>
            <a:off x="1122095" y="2678143"/>
            <a:ext cx="763072" cy="4909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Right Brace 17">
            <a:extLst>
              <a:ext uri="{FF2B5EF4-FFF2-40B4-BE49-F238E27FC236}">
                <a16:creationId xmlns:a16="http://schemas.microsoft.com/office/drawing/2014/main" id="{72776BEC-9468-2438-83AE-36E96E6B6042}"/>
              </a:ext>
            </a:extLst>
          </p:cNvPr>
          <p:cNvSpPr/>
          <p:nvPr/>
        </p:nvSpPr>
        <p:spPr>
          <a:xfrm>
            <a:off x="3351272" y="2449371"/>
            <a:ext cx="266766" cy="1194617"/>
          </a:xfrm>
          <a:prstGeom prst="rightBrace">
            <a:avLst>
              <a:gd name="adj1" fmla="val 33827"/>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9" name="Right Brace 18">
            <a:extLst>
              <a:ext uri="{FF2B5EF4-FFF2-40B4-BE49-F238E27FC236}">
                <a16:creationId xmlns:a16="http://schemas.microsoft.com/office/drawing/2014/main" id="{71C5549D-D2A1-DA40-42F6-C13DFEEF2501}"/>
              </a:ext>
            </a:extLst>
          </p:cNvPr>
          <p:cNvSpPr/>
          <p:nvPr/>
        </p:nvSpPr>
        <p:spPr>
          <a:xfrm>
            <a:off x="3339766" y="1676360"/>
            <a:ext cx="266765" cy="628421"/>
          </a:xfrm>
          <a:prstGeom prst="rightBrace">
            <a:avLst>
              <a:gd name="adj1" fmla="val 31811"/>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id="{371712B6-78EB-1E3E-FBDF-48C01244CE4B}"/>
              </a:ext>
            </a:extLst>
          </p:cNvPr>
          <p:cNvSpPr txBox="1"/>
          <p:nvPr/>
        </p:nvSpPr>
        <p:spPr>
          <a:xfrm>
            <a:off x="356992" y="3785049"/>
            <a:ext cx="5830866" cy="1215717"/>
          </a:xfrm>
          <a:prstGeom prst="rect">
            <a:avLst/>
          </a:prstGeom>
          <a:noFill/>
        </p:spPr>
        <p:txBody>
          <a:bodyPr wrap="square" rtlCol="0">
            <a:spAutoFit/>
          </a:bodyPr>
          <a:lstStyle/>
          <a:p>
            <a:pPr>
              <a:lnSpc>
                <a:spcPct val="90000"/>
              </a:lnSpc>
              <a:spcAft>
                <a:spcPts val="300"/>
              </a:spcAft>
            </a:pPr>
            <a:r>
              <a:rPr lang="en-US" sz="1400" dirty="0"/>
              <a:t>Risk of relapse is related to:</a:t>
            </a:r>
          </a:p>
          <a:p>
            <a:pPr marL="274320" lvl="1" indent="-182880">
              <a:lnSpc>
                <a:spcPct val="90000"/>
              </a:lnSpc>
              <a:spcAft>
                <a:spcPts val="300"/>
              </a:spcAft>
              <a:buClr>
                <a:srgbClr val="F79036"/>
              </a:buClr>
              <a:buFont typeface="Arial" panose="020B0604020202020204" pitchFamily="34" charset="0"/>
              <a:buChar char="•"/>
            </a:pPr>
            <a:r>
              <a:rPr lang="en-US" sz="1200" dirty="0"/>
              <a:t>Achievement of minimal residual disease negativity following induction</a:t>
            </a:r>
          </a:p>
          <a:p>
            <a:pPr marL="274320" lvl="1" indent="-182880">
              <a:lnSpc>
                <a:spcPct val="90000"/>
              </a:lnSpc>
              <a:spcAft>
                <a:spcPts val="300"/>
              </a:spcAft>
              <a:buClr>
                <a:srgbClr val="F79036"/>
              </a:buClr>
              <a:buFont typeface="Arial" panose="020B0604020202020204" pitchFamily="34" charset="0"/>
              <a:buChar char="•"/>
            </a:pPr>
            <a:r>
              <a:rPr lang="en-US" sz="1200" dirty="0"/>
              <a:t>Incomplete therapy</a:t>
            </a:r>
          </a:p>
          <a:p>
            <a:pPr marL="274320" lvl="1" indent="-182880">
              <a:lnSpc>
                <a:spcPct val="90000"/>
              </a:lnSpc>
              <a:spcAft>
                <a:spcPts val="300"/>
              </a:spcAft>
              <a:buClr>
                <a:srgbClr val="F79036"/>
              </a:buClr>
              <a:buFont typeface="Arial" panose="020B0604020202020204" pitchFamily="34" charset="0"/>
              <a:buChar char="•"/>
            </a:pPr>
            <a:r>
              <a:rPr lang="en-US" sz="1200" dirty="0"/>
              <a:t>High-risk features </a:t>
            </a:r>
          </a:p>
          <a:p>
            <a:pPr>
              <a:lnSpc>
                <a:spcPct val="90000"/>
              </a:lnSpc>
              <a:spcAft>
                <a:spcPts val="300"/>
              </a:spcAft>
            </a:pPr>
            <a:endParaRPr lang="en-US" sz="2000" dirty="0"/>
          </a:p>
        </p:txBody>
      </p:sp>
      <p:sp>
        <p:nvSpPr>
          <p:cNvPr id="22" name="TextBox 21">
            <a:extLst>
              <a:ext uri="{FF2B5EF4-FFF2-40B4-BE49-F238E27FC236}">
                <a16:creationId xmlns:a16="http://schemas.microsoft.com/office/drawing/2014/main" id="{37B5CF59-57A6-39D3-9B4D-65993E366F6A}"/>
              </a:ext>
            </a:extLst>
          </p:cNvPr>
          <p:cNvSpPr txBox="1"/>
          <p:nvPr/>
        </p:nvSpPr>
        <p:spPr>
          <a:xfrm>
            <a:off x="0" y="4744910"/>
            <a:ext cx="5310835" cy="400110"/>
          </a:xfrm>
          <a:prstGeom prst="rect">
            <a:avLst/>
          </a:prstGeom>
          <a:noFill/>
        </p:spPr>
        <p:txBody>
          <a:bodyPr wrap="square" rtlCol="0">
            <a:spAutoFit/>
          </a:bodyPr>
          <a:lstStyle/>
          <a:p>
            <a:r>
              <a:rPr lang="en-US" sz="1000" dirty="0">
                <a:effectLst/>
                <a:latin typeface="+mj-lt"/>
              </a:rPr>
              <a:t>AYA, adolescent and young adult.</a:t>
            </a:r>
          </a:p>
          <a:p>
            <a:r>
              <a:rPr lang="en-US" sz="1000" dirty="0">
                <a:effectLst/>
                <a:latin typeface="+mj-lt"/>
              </a:rPr>
              <a:t>*The ALL panel considers AYA to be within the age range of 15–39 years. </a:t>
            </a:r>
            <a:endParaRPr lang="en-US" sz="2400" dirty="0">
              <a:latin typeface="+mj-lt"/>
            </a:endParaRPr>
          </a:p>
        </p:txBody>
      </p:sp>
    </p:spTree>
    <p:extLst>
      <p:ext uri="{BB962C8B-B14F-4D97-AF65-F5344CB8AC3E}">
        <p14:creationId xmlns:p14="http://schemas.microsoft.com/office/powerpoint/2010/main" val="1031103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D70D2-B62E-D7B0-8E41-E955B5D23A6F}"/>
              </a:ext>
            </a:extLst>
          </p:cNvPr>
          <p:cNvSpPr>
            <a:spLocks noGrp="1"/>
          </p:cNvSpPr>
          <p:nvPr>
            <p:ph type="title"/>
          </p:nvPr>
        </p:nvSpPr>
        <p:spPr/>
        <p:txBody>
          <a:bodyPr>
            <a:normAutofit fontScale="90000"/>
          </a:bodyPr>
          <a:lstStyle/>
          <a:p>
            <a:r>
              <a:rPr lang="en-US" dirty="0"/>
              <a:t>Patient Case 1</a:t>
            </a:r>
            <a:br>
              <a:rPr lang="en-US" dirty="0"/>
            </a:br>
            <a:r>
              <a:rPr lang="en-US" dirty="0"/>
              <a:t>  </a:t>
            </a:r>
            <a:r>
              <a:rPr lang="en-US" sz="3600" i="1" dirty="0"/>
              <a:t>28-Year-old Female with Lymphadenopathy</a:t>
            </a:r>
            <a:endParaRPr lang="en-VI" i="1" dirty="0"/>
          </a:p>
        </p:txBody>
      </p:sp>
      <p:sp>
        <p:nvSpPr>
          <p:cNvPr id="5" name="TextBox 4">
            <a:extLst>
              <a:ext uri="{FF2B5EF4-FFF2-40B4-BE49-F238E27FC236}">
                <a16:creationId xmlns:a16="http://schemas.microsoft.com/office/drawing/2014/main" id="{6B02765C-A54F-0B18-0E6C-0C4165E2D809}"/>
              </a:ext>
            </a:extLst>
          </p:cNvPr>
          <p:cNvSpPr txBox="1"/>
          <p:nvPr/>
        </p:nvSpPr>
        <p:spPr>
          <a:xfrm>
            <a:off x="1148668" y="1143000"/>
            <a:ext cx="7766732" cy="3890296"/>
          </a:xfrm>
          <a:prstGeom prst="rect">
            <a:avLst/>
          </a:prstGeom>
          <a:noFill/>
        </p:spPr>
        <p:txBody>
          <a:bodyPr wrap="square">
            <a:spAutoFit/>
          </a:bodyPr>
          <a:lstStyle/>
          <a:p>
            <a:pPr>
              <a:lnSpc>
                <a:spcPct val="90000"/>
              </a:lnSpc>
              <a:spcAft>
                <a:spcPts val="1800"/>
              </a:spcAft>
              <a:buClr>
                <a:srgbClr val="F79036"/>
              </a:buClr>
            </a:pPr>
            <a:r>
              <a:rPr lang="en-US" sz="2100" dirty="0">
                <a:solidFill>
                  <a:srgbClr val="000000"/>
                </a:solidFill>
                <a:latin typeface="Calibri" panose="020F0502020204030204" pitchFamily="34" charset="0"/>
              </a:rPr>
              <a:t>A 28-year-old female presents with progressive cervical and clavicular adenopathy over a 5-month period. No precipitating factors are reported, nor are night sweats or weight loss. She is initially treated with antibiotics.</a:t>
            </a:r>
          </a:p>
          <a:p>
            <a:pPr>
              <a:lnSpc>
                <a:spcPct val="90000"/>
              </a:lnSpc>
              <a:spcAft>
                <a:spcPts val="600"/>
              </a:spcAft>
              <a:buClr>
                <a:srgbClr val="F79036"/>
              </a:buClr>
            </a:pPr>
            <a:r>
              <a:rPr lang="en-US" sz="2100" dirty="0">
                <a:solidFill>
                  <a:srgbClr val="000000"/>
                </a:solidFill>
                <a:latin typeface="Calibri" panose="020F0502020204030204" pitchFamily="34" charset="0"/>
              </a:rPr>
              <a:t>A fine needle aspiration (FNA) of right cervical level II/III nodes is performed. Flow cytometry expressed </a:t>
            </a:r>
            <a:r>
              <a:rPr lang="en-US" sz="2100" b="1" dirty="0" err="1">
                <a:solidFill>
                  <a:srgbClr val="861D19"/>
                </a:solidFill>
                <a:latin typeface="Calibri" panose="020F0502020204030204" pitchFamily="34" charset="0"/>
              </a:rPr>
              <a:t>TdT</a:t>
            </a:r>
            <a:r>
              <a:rPr lang="en-US" sz="2100" b="1" dirty="0">
                <a:solidFill>
                  <a:srgbClr val="861D19"/>
                </a:solidFill>
                <a:latin typeface="Calibri" panose="020F0502020204030204" pitchFamily="34" charset="0"/>
              </a:rPr>
              <a:t>, cytoplasmic CD2, CD3, CD4, CD5.</a:t>
            </a:r>
            <a:r>
              <a:rPr lang="en-US" sz="2100" b="1" dirty="0">
                <a:solidFill>
                  <a:srgbClr val="000000"/>
                </a:solidFill>
                <a:latin typeface="Calibri" panose="020F0502020204030204" pitchFamily="34" charset="0"/>
              </a:rPr>
              <a:t> </a:t>
            </a:r>
            <a:r>
              <a:rPr lang="en-US" sz="2100" dirty="0">
                <a:solidFill>
                  <a:srgbClr val="000000"/>
                </a:solidFill>
                <a:latin typeface="Calibri" panose="020F0502020204030204" pitchFamily="34" charset="0"/>
              </a:rPr>
              <a:t>Findings are consistent with T-cell lymphoblastic lymphoma.</a:t>
            </a:r>
          </a:p>
          <a:p>
            <a:pPr>
              <a:lnSpc>
                <a:spcPct val="90000"/>
              </a:lnSpc>
              <a:spcAft>
                <a:spcPts val="600"/>
              </a:spcAft>
              <a:buClr>
                <a:srgbClr val="F79036"/>
              </a:buClr>
            </a:pPr>
            <a:r>
              <a:rPr lang="en-US" sz="2100" dirty="0">
                <a:solidFill>
                  <a:srgbClr val="000000"/>
                </a:solidFill>
                <a:latin typeface="Calibri" panose="020F0502020204030204" pitchFamily="34" charset="0"/>
              </a:rPr>
              <a:t>A CT of the chest/abdomen/pelvis finds </a:t>
            </a:r>
            <a:r>
              <a:rPr lang="en-US" sz="2100" dirty="0" err="1">
                <a:solidFill>
                  <a:srgbClr val="000000"/>
                </a:solidFill>
                <a:latin typeface="Calibri" panose="020F0502020204030204" pitchFamily="34" charset="0"/>
              </a:rPr>
              <a:t>multistation</a:t>
            </a:r>
            <a:r>
              <a:rPr lang="en-US" sz="2100" dirty="0">
                <a:solidFill>
                  <a:srgbClr val="000000"/>
                </a:solidFill>
                <a:latin typeface="Calibri" panose="020F0502020204030204" pitchFamily="34" charset="0"/>
              </a:rPr>
              <a:t> lymphadenopathy involving the bilateral cervical chain, bilateral supraclavicular, </a:t>
            </a:r>
            <a:r>
              <a:rPr lang="en-US" sz="2100" dirty="0" err="1">
                <a:solidFill>
                  <a:srgbClr val="000000"/>
                </a:solidFill>
                <a:latin typeface="Calibri" panose="020F0502020204030204" pitchFamily="34" charset="0"/>
              </a:rPr>
              <a:t>prevascular</a:t>
            </a:r>
            <a:r>
              <a:rPr lang="en-US" sz="2100" dirty="0">
                <a:solidFill>
                  <a:srgbClr val="000000"/>
                </a:solidFill>
                <a:latin typeface="Calibri" panose="020F0502020204030204" pitchFamily="34" charset="0"/>
              </a:rPr>
              <a:t> mediastinal, and bilateral axillary lymph nodes</a:t>
            </a:r>
          </a:p>
        </p:txBody>
      </p:sp>
      <p:pic>
        <p:nvPicPr>
          <p:cNvPr id="4" name="Picture 3">
            <a:extLst>
              <a:ext uri="{FF2B5EF4-FFF2-40B4-BE49-F238E27FC236}">
                <a16:creationId xmlns:a16="http://schemas.microsoft.com/office/drawing/2014/main" id="{95F38836-A3ED-550C-5027-54055ABE5596}"/>
              </a:ext>
            </a:extLst>
          </p:cNvPr>
          <p:cNvPicPr>
            <a:picLocks noChangeAspect="1"/>
          </p:cNvPicPr>
          <p:nvPr/>
        </p:nvPicPr>
        <p:blipFill>
          <a:blip r:embed="rId2">
            <a:duotone>
              <a:schemeClr val="accent1">
                <a:shade val="45000"/>
                <a:satMod val="135000"/>
              </a:schemeClr>
              <a:prstClr val="white"/>
            </a:duotone>
          </a:blip>
          <a:stretch>
            <a:fillRect/>
          </a:stretch>
        </p:blipFill>
        <p:spPr>
          <a:xfrm>
            <a:off x="341393" y="1218570"/>
            <a:ext cx="769490" cy="798712"/>
          </a:xfrm>
          <a:prstGeom prst="rect">
            <a:avLst/>
          </a:prstGeom>
          <a:effectLst>
            <a:outerShdw blurRad="76200" dir="13500000" sy="23000" kx="1200000" algn="br" rotWithShape="0">
              <a:prstClr val="black">
                <a:alpha val="20000"/>
              </a:prstClr>
            </a:outerShdw>
          </a:effectLst>
        </p:spPr>
      </p:pic>
      <p:pic>
        <p:nvPicPr>
          <p:cNvPr id="6" name="Picture 5">
            <a:extLst>
              <a:ext uri="{FF2B5EF4-FFF2-40B4-BE49-F238E27FC236}">
                <a16:creationId xmlns:a16="http://schemas.microsoft.com/office/drawing/2014/main" id="{9ABF9E16-6C42-C86A-CF0F-B287CBF76ACF}"/>
              </a:ext>
            </a:extLst>
          </p:cNvPr>
          <p:cNvPicPr>
            <a:picLocks noChangeAspect="1"/>
          </p:cNvPicPr>
          <p:nvPr/>
        </p:nvPicPr>
        <p:blipFill>
          <a:blip r:embed="rId3">
            <a:duotone>
              <a:schemeClr val="accent1">
                <a:shade val="45000"/>
                <a:satMod val="135000"/>
              </a:schemeClr>
              <a:prstClr val="white"/>
            </a:duotone>
          </a:blip>
          <a:stretch>
            <a:fillRect/>
          </a:stretch>
        </p:blipFill>
        <p:spPr>
          <a:xfrm>
            <a:off x="342483" y="2602019"/>
            <a:ext cx="768399" cy="980010"/>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534873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B02765C-A54F-0B18-0E6C-0C4165E2D809}"/>
              </a:ext>
            </a:extLst>
          </p:cNvPr>
          <p:cNvSpPr txBox="1"/>
          <p:nvPr/>
        </p:nvSpPr>
        <p:spPr>
          <a:xfrm>
            <a:off x="1158658" y="1112069"/>
            <a:ext cx="7731342" cy="4107278"/>
          </a:xfrm>
          <a:prstGeom prst="rect">
            <a:avLst/>
          </a:prstGeom>
          <a:noFill/>
        </p:spPr>
        <p:txBody>
          <a:bodyPr wrap="square">
            <a:spAutoFit/>
          </a:bodyPr>
          <a:lstStyle/>
          <a:p>
            <a:pPr>
              <a:lnSpc>
                <a:spcPct val="90000"/>
              </a:lnSpc>
              <a:spcAft>
                <a:spcPts val="600"/>
              </a:spcAft>
            </a:pPr>
            <a:r>
              <a:rPr lang="en-US" sz="2400" dirty="0"/>
              <a:t>Further testing finds:</a:t>
            </a:r>
          </a:p>
          <a:p>
            <a:pPr marL="457200" indent="-274320">
              <a:lnSpc>
                <a:spcPct val="90000"/>
              </a:lnSpc>
              <a:spcAft>
                <a:spcPts val="600"/>
              </a:spcAft>
              <a:buClr>
                <a:srgbClr val="F79036"/>
              </a:buClr>
              <a:buFont typeface="Arial" panose="020B0604020202020204" pitchFamily="34" charset="0"/>
              <a:buChar char="•"/>
            </a:pPr>
            <a:r>
              <a:rPr lang="en-US" sz="2200" dirty="0"/>
              <a:t>Bone marrow biopsy and aspirate</a:t>
            </a:r>
          </a:p>
          <a:p>
            <a:pPr marL="822960" lvl="1" indent="-274320">
              <a:lnSpc>
                <a:spcPct val="90000"/>
              </a:lnSpc>
              <a:spcAft>
                <a:spcPts val="300"/>
              </a:spcAft>
              <a:buClr>
                <a:srgbClr val="F79036"/>
              </a:buClr>
              <a:buFont typeface="Arial" panose="020B0604020202020204" pitchFamily="34" charset="0"/>
              <a:buChar char="•"/>
            </a:pPr>
            <a:r>
              <a:rPr lang="en-US" sz="1900" dirty="0"/>
              <a:t>Normocellular with trilineage hematopoiesis and 6.2% lymphoblasts</a:t>
            </a:r>
          </a:p>
          <a:p>
            <a:pPr marL="822960" lvl="1" indent="-274320">
              <a:lnSpc>
                <a:spcPct val="90000"/>
              </a:lnSpc>
              <a:spcAft>
                <a:spcPts val="300"/>
              </a:spcAft>
              <a:buClr>
                <a:srgbClr val="F79036"/>
              </a:buClr>
              <a:buFont typeface="Arial" panose="020B0604020202020204" pitchFamily="34" charset="0"/>
              <a:buChar char="•"/>
            </a:pPr>
            <a:r>
              <a:rPr lang="en-US" sz="1900" dirty="0"/>
              <a:t>Flow cytometry finds a small population of blasts with a T-cell phenotype is detected (CD2+, sCD3-, CD7+, CD5+, TDT+, cCD3+)</a:t>
            </a:r>
          </a:p>
          <a:p>
            <a:pPr marL="822960" lvl="1" indent="-274320">
              <a:lnSpc>
                <a:spcPct val="90000"/>
              </a:lnSpc>
              <a:spcAft>
                <a:spcPts val="300"/>
              </a:spcAft>
              <a:buClr>
                <a:srgbClr val="F79036"/>
              </a:buClr>
              <a:buFont typeface="Arial" panose="020B0604020202020204" pitchFamily="34" charset="0"/>
              <a:buChar char="•"/>
            </a:pPr>
            <a:r>
              <a:rPr lang="en-US" sz="1900" dirty="0"/>
              <a:t>Collective findings indicate low-level involvement by T-cell lymphoblastic lymphoma</a:t>
            </a:r>
          </a:p>
          <a:p>
            <a:pPr marL="457200" indent="-274320">
              <a:lnSpc>
                <a:spcPct val="90000"/>
              </a:lnSpc>
              <a:spcAft>
                <a:spcPts val="600"/>
              </a:spcAft>
              <a:buClr>
                <a:srgbClr val="F79036"/>
              </a:buClr>
              <a:buFont typeface="Arial" panose="020B0604020202020204" pitchFamily="34" charset="0"/>
              <a:buChar char="•"/>
            </a:pPr>
            <a:r>
              <a:rPr lang="en-US" sz="2200" dirty="0"/>
              <a:t>Lumbar puncture (LP) with cytarabine 40 mg intrathecal (IT), flow cytometry negative</a:t>
            </a:r>
          </a:p>
          <a:p>
            <a:pPr marL="457200" indent="-274320">
              <a:lnSpc>
                <a:spcPct val="90000"/>
              </a:lnSpc>
              <a:spcAft>
                <a:spcPts val="600"/>
              </a:spcAft>
              <a:buClr>
                <a:srgbClr val="F79036"/>
              </a:buClr>
              <a:buFont typeface="Arial" panose="020B0604020202020204" pitchFamily="34" charset="0"/>
              <a:buChar char="•"/>
            </a:pPr>
            <a:r>
              <a:rPr lang="en-US" sz="2200" dirty="0"/>
              <a:t>ECHO shows ejection fraction of 64%; no left or right ventricular dysfunction</a:t>
            </a:r>
          </a:p>
          <a:p>
            <a:pPr marL="457200" indent="-274320">
              <a:lnSpc>
                <a:spcPct val="90000"/>
              </a:lnSpc>
              <a:spcAft>
                <a:spcPts val="600"/>
              </a:spcAft>
              <a:buClr>
                <a:srgbClr val="F79036"/>
              </a:buClr>
              <a:buFont typeface="Arial" panose="020B0604020202020204" pitchFamily="34" charset="0"/>
              <a:buChar char="•"/>
            </a:pPr>
            <a:r>
              <a:rPr lang="en-US" sz="2200" dirty="0"/>
              <a:t>HIV and hepatitis screens negative</a:t>
            </a:r>
          </a:p>
        </p:txBody>
      </p:sp>
      <p:sp>
        <p:nvSpPr>
          <p:cNvPr id="7" name="Title 1">
            <a:extLst>
              <a:ext uri="{FF2B5EF4-FFF2-40B4-BE49-F238E27FC236}">
                <a16:creationId xmlns:a16="http://schemas.microsoft.com/office/drawing/2014/main" id="{20230099-8EDE-ACDD-D274-8E91E5200B3F}"/>
              </a:ext>
            </a:extLst>
          </p:cNvPr>
          <p:cNvSpPr>
            <a:spLocks noGrp="1"/>
          </p:cNvSpPr>
          <p:nvPr>
            <p:ph type="title"/>
          </p:nvPr>
        </p:nvSpPr>
        <p:spPr>
          <a:xfrm>
            <a:off x="12700" y="12700"/>
            <a:ext cx="9118600" cy="1041400"/>
          </a:xfrm>
        </p:spPr>
        <p:txBody>
          <a:bodyPr>
            <a:normAutofit fontScale="90000"/>
          </a:bodyPr>
          <a:lstStyle/>
          <a:p>
            <a:r>
              <a:rPr lang="en-US" dirty="0"/>
              <a:t>Patient Case 1</a:t>
            </a:r>
            <a:br>
              <a:rPr lang="en-US" dirty="0"/>
            </a:br>
            <a:r>
              <a:rPr lang="en-US" dirty="0"/>
              <a:t>  </a:t>
            </a:r>
            <a:r>
              <a:rPr lang="en-US" sz="3600" i="1" dirty="0"/>
              <a:t>28-Year-old Female with Lymphadenopathy</a:t>
            </a:r>
            <a:endParaRPr lang="en-VI" i="1" dirty="0"/>
          </a:p>
        </p:txBody>
      </p:sp>
      <p:pic>
        <p:nvPicPr>
          <p:cNvPr id="8" name="Picture 7">
            <a:extLst>
              <a:ext uri="{FF2B5EF4-FFF2-40B4-BE49-F238E27FC236}">
                <a16:creationId xmlns:a16="http://schemas.microsoft.com/office/drawing/2014/main" id="{8542E936-19E8-B225-B279-2FE59B2FB1CC}"/>
              </a:ext>
            </a:extLst>
          </p:cNvPr>
          <p:cNvPicPr>
            <a:picLocks noChangeAspect="1"/>
          </p:cNvPicPr>
          <p:nvPr/>
        </p:nvPicPr>
        <p:blipFill>
          <a:blip r:embed="rId4">
            <a:duotone>
              <a:schemeClr val="accent1">
                <a:shade val="45000"/>
                <a:satMod val="135000"/>
              </a:schemeClr>
              <a:prstClr val="white"/>
            </a:duotone>
          </a:blip>
          <a:stretch>
            <a:fillRect/>
          </a:stretch>
        </p:blipFill>
        <p:spPr>
          <a:xfrm>
            <a:off x="342483" y="1186581"/>
            <a:ext cx="768399" cy="980010"/>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3930320768"/>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455A9B-2FEC-A2B1-5E91-4BF4A66324DB}"/>
              </a:ext>
            </a:extLst>
          </p:cNvPr>
          <p:cNvSpPr>
            <a:spLocks noGrp="1"/>
          </p:cNvSpPr>
          <p:nvPr>
            <p:ph type="title"/>
          </p:nvPr>
        </p:nvSpPr>
        <p:spPr/>
        <p:txBody>
          <a:bodyPr/>
          <a:lstStyle/>
          <a:p>
            <a:r>
              <a:rPr lang="sv-SE" dirty="0"/>
              <a:t>Sandra Kurtin</a:t>
            </a:r>
            <a:br>
              <a:rPr lang="sv-SE" dirty="0"/>
            </a:br>
            <a:r>
              <a:rPr lang="sv-SE" dirty="0"/>
              <a:t>PhD, ANP-BC, FAPO</a:t>
            </a:r>
            <a:endParaRPr lang="en-US" dirty="0"/>
          </a:p>
        </p:txBody>
      </p:sp>
      <p:pic>
        <p:nvPicPr>
          <p:cNvPr id="8" name="Picture Placeholder 7" descr="A close-up of a person smiling&#10;&#10;Description automatically generated">
            <a:extLst>
              <a:ext uri="{FF2B5EF4-FFF2-40B4-BE49-F238E27FC236}">
                <a16:creationId xmlns:a16="http://schemas.microsoft.com/office/drawing/2014/main" id="{9A79CDDC-6F2C-41D9-47DE-61D1E266FC99}"/>
              </a:ext>
            </a:extLst>
          </p:cNvPr>
          <p:cNvPicPr>
            <a:picLocks noGrp="1" noChangeAspect="1"/>
          </p:cNvPicPr>
          <p:nvPr>
            <p:ph type="pic" idx="1"/>
          </p:nvPr>
        </p:nvPicPr>
        <p:blipFill>
          <a:blip r:embed="rId2"/>
          <a:srcRect t="3550" b="3550"/>
          <a:stretch>
            <a:fillRect/>
          </a:stretch>
        </p:blipFill>
        <p:spPr>
          <a:effectLst>
            <a:outerShdw blurRad="50800" dist="38100" dir="2700000" algn="tl" rotWithShape="0">
              <a:prstClr val="black">
                <a:alpha val="40000"/>
              </a:prstClr>
            </a:outerShdw>
          </a:effectLst>
        </p:spPr>
      </p:pic>
      <p:sp>
        <p:nvSpPr>
          <p:cNvPr id="6" name="Text Placeholder 5">
            <a:extLst>
              <a:ext uri="{FF2B5EF4-FFF2-40B4-BE49-F238E27FC236}">
                <a16:creationId xmlns:a16="http://schemas.microsoft.com/office/drawing/2014/main" id="{56B1D25C-ED5F-AB46-D5C4-6B4A26F2FD83}"/>
              </a:ext>
            </a:extLst>
          </p:cNvPr>
          <p:cNvSpPr>
            <a:spLocks noGrp="1"/>
          </p:cNvSpPr>
          <p:nvPr>
            <p:ph type="body" sz="half" idx="2"/>
          </p:nvPr>
        </p:nvSpPr>
        <p:spPr/>
        <p:txBody>
          <a:bodyPr/>
          <a:lstStyle/>
          <a:p>
            <a:r>
              <a:rPr lang="en-US" sz="2000" dirty="0"/>
              <a:t>Director, Advanced Practice, </a:t>
            </a:r>
          </a:p>
          <a:p>
            <a:r>
              <a:rPr lang="en-US" sz="2000" dirty="0"/>
              <a:t>Nurse Practitioner</a:t>
            </a:r>
          </a:p>
          <a:p>
            <a:r>
              <a:rPr lang="en-US" sz="2000" dirty="0"/>
              <a:t>The University of Arizona Cancer Center</a:t>
            </a:r>
          </a:p>
          <a:p>
            <a:r>
              <a:rPr lang="en-US" sz="2000" dirty="0"/>
              <a:t>Assistant Professor of Clinical Medicine</a:t>
            </a:r>
          </a:p>
          <a:p>
            <a:r>
              <a:rPr lang="en-US" sz="2000" dirty="0"/>
              <a:t>Adjunct Clinical Professor of Nursing</a:t>
            </a:r>
          </a:p>
          <a:p>
            <a:r>
              <a:rPr lang="en-US" sz="2000" dirty="0"/>
              <a:t>The University of Arizona</a:t>
            </a:r>
          </a:p>
        </p:txBody>
      </p:sp>
    </p:spTree>
    <p:extLst>
      <p:ext uri="{BB962C8B-B14F-4D97-AF65-F5344CB8AC3E}">
        <p14:creationId xmlns:p14="http://schemas.microsoft.com/office/powerpoint/2010/main" val="2756692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775016-C6B6-5942-822A-C3BB3B306E14}"/>
              </a:ext>
            </a:extLst>
          </p:cNvPr>
          <p:cNvSpPr>
            <a:spLocks noGrp="1"/>
          </p:cNvSpPr>
          <p:nvPr>
            <p:ph idx="1"/>
          </p:nvPr>
        </p:nvSpPr>
        <p:spPr/>
        <p:txBody>
          <a:bodyPr>
            <a:normAutofit fontScale="92500" lnSpcReduction="10000"/>
          </a:bodyPr>
          <a:lstStyle/>
          <a:p>
            <a:r>
              <a:rPr lang="en-US" sz="2400" dirty="0"/>
              <a:t>She is classified as an adolescent/young adult and should be treated with a pediatric-based multi-agent regimen </a:t>
            </a:r>
          </a:p>
          <a:p>
            <a:r>
              <a:rPr lang="en-US" sz="2400" dirty="0"/>
              <a:t>She is classified as an adult and should be treated with a pediatric-based multi-agent regimen </a:t>
            </a:r>
          </a:p>
          <a:p>
            <a:r>
              <a:rPr lang="en-US" sz="2400" dirty="0"/>
              <a:t>She is classified as an adolescent/young adult and should be treated with a pediatric-based regimen that contains a tyrosine kinase inhibitor </a:t>
            </a:r>
          </a:p>
          <a:p>
            <a:r>
              <a:rPr lang="en-US" sz="2400" dirty="0"/>
              <a:t>The patient’s age does not matter as the recommended multi-agent regimens for adolescents/young adults and adults are the same for Ph-negative ALL </a:t>
            </a:r>
          </a:p>
        </p:txBody>
      </p:sp>
      <p:sp>
        <p:nvSpPr>
          <p:cNvPr id="3" name="Title 2">
            <a:extLst>
              <a:ext uri="{FF2B5EF4-FFF2-40B4-BE49-F238E27FC236}">
                <a16:creationId xmlns:a16="http://schemas.microsoft.com/office/drawing/2014/main" id="{44A310BD-242F-074C-ACB4-0150AB277DE9}"/>
              </a:ext>
            </a:extLst>
          </p:cNvPr>
          <p:cNvSpPr>
            <a:spLocks noGrp="1"/>
          </p:cNvSpPr>
          <p:nvPr>
            <p:ph type="ctrTitle"/>
          </p:nvPr>
        </p:nvSpPr>
        <p:spPr/>
        <p:txBody>
          <a:bodyPr>
            <a:normAutofit/>
          </a:bodyPr>
          <a:lstStyle/>
          <a:p>
            <a:r>
              <a:rPr lang="en-US" dirty="0"/>
              <a:t>A 28-year-old female is diagnosed with Ph-negative acute lymphoblastic leukemia. Which of the following is true regarding risk stratification and treatment choices for this patient? </a:t>
            </a:r>
          </a:p>
        </p:txBody>
      </p:sp>
    </p:spTree>
    <p:extLst>
      <p:ext uri="{BB962C8B-B14F-4D97-AF65-F5344CB8AC3E}">
        <p14:creationId xmlns:p14="http://schemas.microsoft.com/office/powerpoint/2010/main" val="3487740876"/>
      </p:ext>
    </p:extLst>
  </p:cSld>
  <p:clrMapOvr>
    <a:masterClrMapping/>
  </p:clrMapOvr>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14157-9B6E-1D0B-EF99-F4B2BDDF3AB5}"/>
              </a:ext>
            </a:extLst>
          </p:cNvPr>
          <p:cNvSpPr>
            <a:spLocks noGrp="1"/>
          </p:cNvSpPr>
          <p:nvPr>
            <p:ph type="ctrTitle"/>
          </p:nvPr>
        </p:nvSpPr>
        <p:spPr/>
        <p:txBody>
          <a:bodyPr>
            <a:noAutofit/>
          </a:bodyPr>
          <a:lstStyle/>
          <a:p>
            <a:r>
              <a:rPr lang="en-US" sz="3200" dirty="0"/>
              <a:t>Common Multi-agent, Multi-phase Drug Regimens Used in Pediatric and AYA/Adult ALL</a:t>
            </a:r>
            <a:endParaRPr lang="en-VI" sz="3200" dirty="0"/>
          </a:p>
        </p:txBody>
      </p:sp>
      <p:sp>
        <p:nvSpPr>
          <p:cNvPr id="5" name="Content Placeholder 4">
            <a:extLst>
              <a:ext uri="{FF2B5EF4-FFF2-40B4-BE49-F238E27FC236}">
                <a16:creationId xmlns:a16="http://schemas.microsoft.com/office/drawing/2014/main" id="{73584C75-E350-8476-33C9-B2D42BFA4F54}"/>
              </a:ext>
            </a:extLst>
          </p:cNvPr>
          <p:cNvSpPr>
            <a:spLocks noGrp="1"/>
          </p:cNvSpPr>
          <p:nvPr>
            <p:ph idx="1"/>
          </p:nvPr>
        </p:nvSpPr>
        <p:spPr/>
        <p:txBody>
          <a:bodyPr>
            <a:normAutofit/>
          </a:bodyPr>
          <a:lstStyle/>
          <a:p>
            <a:endParaRPr lang="en-US" dirty="0"/>
          </a:p>
          <a:p>
            <a:endParaRPr lang="en-VI" dirty="0"/>
          </a:p>
        </p:txBody>
      </p:sp>
      <p:sp>
        <p:nvSpPr>
          <p:cNvPr id="7" name="Text Placeholder 4">
            <a:extLst>
              <a:ext uri="{FF2B5EF4-FFF2-40B4-BE49-F238E27FC236}">
                <a16:creationId xmlns:a16="http://schemas.microsoft.com/office/drawing/2014/main" id="{63A55DA4-3715-07EA-7206-A22134228C2C}"/>
              </a:ext>
            </a:extLst>
          </p:cNvPr>
          <p:cNvSpPr>
            <a:spLocks noGrp="1"/>
          </p:cNvSpPr>
          <p:nvPr>
            <p:ph type="body" sz="quarter" idx="10"/>
          </p:nvPr>
        </p:nvSpPr>
        <p:spPr>
          <a:xfrm>
            <a:off x="254000" y="4889500"/>
            <a:ext cx="8890000" cy="254000"/>
          </a:xfrm>
        </p:spPr>
        <p:txBody>
          <a:bodyPr anchor="ctr"/>
          <a:lstStyle/>
          <a:p>
            <a:r>
              <a:rPr lang="en-US" dirty="0"/>
              <a:t>NCCN Guidelines. Acute Lymphoblastic Leukemia. v2.2023.</a:t>
            </a:r>
          </a:p>
        </p:txBody>
      </p:sp>
      <p:graphicFrame>
        <p:nvGraphicFramePr>
          <p:cNvPr id="3" name="Table 3">
            <a:extLst>
              <a:ext uri="{FF2B5EF4-FFF2-40B4-BE49-F238E27FC236}">
                <a16:creationId xmlns:a16="http://schemas.microsoft.com/office/drawing/2014/main" id="{EF992B7D-1426-F884-64ED-746F11C51B3C}"/>
              </a:ext>
            </a:extLst>
          </p:cNvPr>
          <p:cNvGraphicFramePr>
            <a:graphicFrameLocks noGrp="1"/>
          </p:cNvGraphicFramePr>
          <p:nvPr>
            <p:extLst>
              <p:ext uri="{D42A27DB-BD31-4B8C-83A1-F6EECF244321}">
                <p14:modId xmlns:p14="http://schemas.microsoft.com/office/powerpoint/2010/main" val="198161331"/>
              </p:ext>
            </p:extLst>
          </p:nvPr>
        </p:nvGraphicFramePr>
        <p:xfrm>
          <a:off x="816123" y="1150481"/>
          <a:ext cx="7511754" cy="3657600"/>
        </p:xfrm>
        <a:graphic>
          <a:graphicData uri="http://schemas.openxmlformats.org/drawingml/2006/table">
            <a:tbl>
              <a:tblPr firstRow="1" bandRow="1">
                <a:tableStyleId>{6E25E649-3F16-4E02-A733-19D2CDBF48F0}</a:tableStyleId>
              </a:tblPr>
              <a:tblGrid>
                <a:gridCol w="7511754">
                  <a:extLst>
                    <a:ext uri="{9D8B030D-6E8A-4147-A177-3AD203B41FA5}">
                      <a16:colId xmlns:a16="http://schemas.microsoft.com/office/drawing/2014/main" val="3165847690"/>
                    </a:ext>
                  </a:extLst>
                </a:gridCol>
              </a:tblGrid>
              <a:tr h="15786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Induction</a:t>
                      </a:r>
                    </a:p>
                  </a:txBody>
                  <a:tcPr anchor="ctr">
                    <a:lnT w="19050" cap="flat" cmpd="sng" algn="ctr">
                      <a:solidFill>
                        <a:srgbClr val="861D19"/>
                      </a:solidFill>
                      <a:prstDash val="solid"/>
                      <a:round/>
                      <a:headEnd type="none" w="med" len="med"/>
                      <a:tailEnd type="none" w="med" len="med"/>
                    </a:lnT>
                    <a:lnB w="19050" cap="flat" cmpd="sng" algn="ctr">
                      <a:solidFill>
                        <a:srgbClr val="861D19"/>
                      </a:solidFill>
                      <a:prstDash val="solid"/>
                      <a:round/>
                      <a:headEnd type="none" w="med" len="med"/>
                      <a:tailEnd type="none" w="med" len="med"/>
                    </a:lnB>
                  </a:tcPr>
                </a:tc>
                <a:extLst>
                  <a:ext uri="{0D108BD9-81ED-4DB2-BD59-A6C34878D82A}">
                    <a16:rowId xmlns:a16="http://schemas.microsoft.com/office/drawing/2014/main" val="408146777"/>
                  </a:ext>
                </a:extLst>
              </a:tr>
              <a:tr h="563619">
                <a:tc>
                  <a:txBody>
                    <a:bodyPr/>
                    <a:lstStyle/>
                    <a:p>
                      <a:pPr marL="91440" indent="-182880">
                        <a:buClr>
                          <a:srgbClr val="F79036"/>
                        </a:buClr>
                        <a:buFont typeface="Arial" panose="020B0604020202020204" pitchFamily="34" charset="0"/>
                        <a:buChar char="•"/>
                      </a:pPr>
                      <a:r>
                        <a:rPr lang="en-US" sz="1200" b="1" dirty="0">
                          <a:solidFill>
                            <a:srgbClr val="861D19"/>
                          </a:solidFill>
                        </a:rPr>
                        <a:t>Most common</a:t>
                      </a:r>
                      <a:r>
                        <a:rPr lang="en-US" sz="1200" dirty="0">
                          <a:solidFill>
                            <a:srgbClr val="861D19"/>
                          </a:solidFill>
                        </a:rPr>
                        <a:t>: </a:t>
                      </a:r>
                      <a:r>
                        <a:rPr lang="en-US" sz="1200" dirty="0"/>
                        <a:t>daunorubicin, vincristine, prednisone,</a:t>
                      </a:r>
                      <a:r>
                        <a:rPr lang="en-US" sz="1200" b="1" dirty="0"/>
                        <a:t> </a:t>
                      </a:r>
                      <a:r>
                        <a:rPr lang="en-US" sz="1200" b="1" dirty="0">
                          <a:solidFill>
                            <a:srgbClr val="861D19"/>
                          </a:solidFill>
                        </a:rPr>
                        <a:t>asparaginase</a:t>
                      </a:r>
                      <a:r>
                        <a:rPr lang="en-US" sz="1200" dirty="0"/>
                        <a:t>, methotrexate, dexamethasone, idarubicin</a:t>
                      </a:r>
                    </a:p>
                    <a:p>
                      <a:pPr marL="91440" indent="-182880">
                        <a:buClr>
                          <a:srgbClr val="F79036"/>
                        </a:buClr>
                        <a:buFont typeface="Arial" panose="020B0604020202020204" pitchFamily="34" charset="0"/>
                        <a:buChar char="•"/>
                      </a:pPr>
                      <a:r>
                        <a:rPr lang="en-US" sz="1200" dirty="0"/>
                        <a:t>May include rituximab in adult patients (hyper-CVAD regimen), may include nelarabine for T-cell ALL</a:t>
                      </a:r>
                    </a:p>
                    <a:p>
                      <a:pPr marL="91440" indent="-182880">
                        <a:buClr>
                          <a:srgbClr val="F79036"/>
                        </a:buClr>
                        <a:buFont typeface="Arial" panose="020B0604020202020204" pitchFamily="34" charset="0"/>
                        <a:buChar char="•"/>
                      </a:pPr>
                      <a:r>
                        <a:rPr lang="en-US" sz="1200" dirty="0"/>
                        <a:t>Ph+: add TKI—dasatinib, nilotinib, bosutinib, ponatinib (based on adverse event profile and mutational analyses)</a:t>
                      </a:r>
                    </a:p>
                    <a:p>
                      <a:pPr marL="91440" indent="-182880">
                        <a:buClr>
                          <a:srgbClr val="F79036"/>
                        </a:buClr>
                        <a:buFont typeface="Arial" panose="020B0604020202020204" pitchFamily="34" charset="0"/>
                        <a:buChar char="•"/>
                      </a:pPr>
                      <a:r>
                        <a:rPr lang="en-US" sz="1200" dirty="0"/>
                        <a:t>CNS prophylaxis is regimen specific (methotrexate, cytarabine)</a:t>
                      </a:r>
                    </a:p>
                    <a:p>
                      <a:pPr marL="457200" lvl="1" indent="-182880">
                        <a:buClr>
                          <a:srgbClr val="F79036"/>
                        </a:buClr>
                        <a:buFont typeface="Arial" panose="020B0604020202020204" pitchFamily="34" charset="0"/>
                        <a:buChar char="•"/>
                      </a:pPr>
                      <a:r>
                        <a:rPr lang="en-US" sz="1200" dirty="0"/>
                        <a:t>CNS treatment if positive at baseline—continued throughout induction, consolidation, and in maintenance</a:t>
                      </a:r>
                    </a:p>
                  </a:txBody>
                  <a:tcPr anchor="ctr">
                    <a:lnT w="19050" cap="flat" cmpd="sng" algn="ctr">
                      <a:solidFill>
                        <a:srgbClr val="861D19"/>
                      </a:solidFill>
                      <a:prstDash val="solid"/>
                      <a:round/>
                      <a:headEnd type="none" w="med" len="med"/>
                      <a:tailEnd type="none" w="med" len="med"/>
                    </a:lnT>
                    <a:lnB w="19050" cap="flat" cmpd="sng" algn="ctr">
                      <a:solidFill>
                        <a:srgbClr val="861D19"/>
                      </a:solidFill>
                      <a:prstDash val="solid"/>
                      <a:round/>
                      <a:headEnd type="none" w="med" len="med"/>
                      <a:tailEnd type="none" w="med" len="med"/>
                    </a:lnB>
                    <a:noFill/>
                  </a:tcPr>
                </a:tc>
                <a:extLst>
                  <a:ext uri="{0D108BD9-81ED-4DB2-BD59-A6C34878D82A}">
                    <a16:rowId xmlns:a16="http://schemas.microsoft.com/office/drawing/2014/main" val="2686726968"/>
                  </a:ext>
                </a:extLst>
              </a:tr>
              <a:tr h="207799">
                <a:tc>
                  <a:txBody>
                    <a:bodyPr/>
                    <a:lstStyle/>
                    <a:p>
                      <a:r>
                        <a:rPr lang="en-US" sz="1200" b="1" dirty="0">
                          <a:solidFill>
                            <a:schemeClr val="bg1"/>
                          </a:solidFill>
                        </a:rPr>
                        <a:t>Consolidation</a:t>
                      </a:r>
                    </a:p>
                  </a:txBody>
                  <a:tcPr anchor="ctr">
                    <a:lnT w="19050" cap="flat" cmpd="sng" algn="ctr">
                      <a:solidFill>
                        <a:srgbClr val="861D19"/>
                      </a:solidFill>
                      <a:prstDash val="solid"/>
                      <a:round/>
                      <a:headEnd type="none" w="med" len="med"/>
                      <a:tailEnd type="none" w="med" len="med"/>
                    </a:lnT>
                    <a:lnB w="19050" cap="flat" cmpd="sng" algn="ctr">
                      <a:solidFill>
                        <a:srgbClr val="861D19"/>
                      </a:solidFill>
                      <a:prstDash val="solid"/>
                      <a:round/>
                      <a:headEnd type="none" w="med" len="med"/>
                      <a:tailEnd type="none" w="med" len="med"/>
                    </a:lnB>
                    <a:solidFill>
                      <a:srgbClr val="F79036"/>
                    </a:solidFill>
                  </a:tcPr>
                </a:tc>
                <a:extLst>
                  <a:ext uri="{0D108BD9-81ED-4DB2-BD59-A6C34878D82A}">
                    <a16:rowId xmlns:a16="http://schemas.microsoft.com/office/drawing/2014/main" val="2243755401"/>
                  </a:ext>
                </a:extLst>
              </a:tr>
              <a:tr h="256190">
                <a:tc>
                  <a:txBody>
                    <a:bodyPr/>
                    <a:lstStyle/>
                    <a:p>
                      <a:pPr marL="91440" indent="-182880">
                        <a:buClr>
                          <a:srgbClr val="F79036"/>
                        </a:buClr>
                        <a:buFont typeface="Arial" panose="020B0604020202020204" pitchFamily="34" charset="0"/>
                        <a:buChar char="•"/>
                      </a:pPr>
                      <a:r>
                        <a:rPr lang="en-US" sz="1200" dirty="0"/>
                        <a:t>Cytarabine, etoposide, </a:t>
                      </a:r>
                      <a:r>
                        <a:rPr lang="en-US" sz="1200" b="1" dirty="0">
                          <a:solidFill>
                            <a:srgbClr val="861D19"/>
                          </a:solidFill>
                        </a:rPr>
                        <a:t>asparaginase</a:t>
                      </a:r>
                      <a:r>
                        <a:rPr lang="en-US" sz="1200" dirty="0"/>
                        <a:t>, daunorubicin, vincristine, prednisone</a:t>
                      </a:r>
                    </a:p>
                    <a:p>
                      <a:pPr marL="91440" indent="-182880">
                        <a:buClr>
                          <a:srgbClr val="F79036"/>
                        </a:buClr>
                        <a:buFont typeface="Arial" panose="020B0604020202020204" pitchFamily="34" charset="0"/>
                        <a:buChar char="•"/>
                      </a:pPr>
                      <a:r>
                        <a:rPr lang="en-US" sz="1200" dirty="0"/>
                        <a:t>CNS-prophylaxis continued</a:t>
                      </a:r>
                    </a:p>
                  </a:txBody>
                  <a:tcPr anchor="ctr">
                    <a:lnT w="19050" cap="flat" cmpd="sng" algn="ctr">
                      <a:solidFill>
                        <a:srgbClr val="861D19"/>
                      </a:solidFill>
                      <a:prstDash val="solid"/>
                      <a:round/>
                      <a:headEnd type="none" w="med" len="med"/>
                      <a:tailEnd type="none" w="med" len="med"/>
                    </a:lnT>
                    <a:lnB w="19050" cap="flat" cmpd="sng" algn="ctr">
                      <a:solidFill>
                        <a:srgbClr val="861D19"/>
                      </a:solidFill>
                      <a:prstDash val="solid"/>
                      <a:round/>
                      <a:headEnd type="none" w="med" len="med"/>
                      <a:tailEnd type="none" w="med" len="med"/>
                    </a:lnB>
                    <a:noFill/>
                  </a:tcPr>
                </a:tc>
                <a:extLst>
                  <a:ext uri="{0D108BD9-81ED-4DB2-BD59-A6C34878D82A}">
                    <a16:rowId xmlns:a16="http://schemas.microsoft.com/office/drawing/2014/main" val="3448243450"/>
                  </a:ext>
                </a:extLst>
              </a:tr>
              <a:tr h="153714">
                <a:tc>
                  <a:txBody>
                    <a:bodyPr/>
                    <a:lstStyle/>
                    <a:p>
                      <a:r>
                        <a:rPr lang="en-US" sz="1200" b="1" dirty="0">
                          <a:solidFill>
                            <a:schemeClr val="bg1"/>
                          </a:solidFill>
                        </a:rPr>
                        <a:t>Maintenance</a:t>
                      </a:r>
                      <a:endParaRPr lang="en-US" sz="1200" b="1" dirty="0"/>
                    </a:p>
                  </a:txBody>
                  <a:tcPr anchor="ctr">
                    <a:lnT w="19050" cap="flat" cmpd="sng" algn="ctr">
                      <a:solidFill>
                        <a:srgbClr val="861D19"/>
                      </a:solidFill>
                      <a:prstDash val="solid"/>
                      <a:round/>
                      <a:headEnd type="none" w="med" len="med"/>
                      <a:tailEnd type="none" w="med" len="med"/>
                    </a:lnT>
                    <a:lnB w="19050" cap="flat" cmpd="sng" algn="ctr">
                      <a:solidFill>
                        <a:srgbClr val="861D19"/>
                      </a:solidFill>
                      <a:prstDash val="solid"/>
                      <a:round/>
                      <a:headEnd type="none" w="med" len="med"/>
                      <a:tailEnd type="none" w="med" len="med"/>
                    </a:lnB>
                    <a:solidFill>
                      <a:srgbClr val="F79036"/>
                    </a:solidFill>
                  </a:tcPr>
                </a:tc>
                <a:extLst>
                  <a:ext uri="{0D108BD9-81ED-4DB2-BD59-A6C34878D82A}">
                    <a16:rowId xmlns:a16="http://schemas.microsoft.com/office/drawing/2014/main" val="4292854670"/>
                  </a:ext>
                </a:extLst>
              </a:tr>
              <a:tr h="153714">
                <a:tc>
                  <a:txBody>
                    <a:bodyPr/>
                    <a:lstStyle/>
                    <a:p>
                      <a:r>
                        <a:rPr lang="en-US" sz="1200" dirty="0"/>
                        <a:t>6-mercaptopurine, 6-thioguanine, methotrexate, vincristine, prednisone</a:t>
                      </a:r>
                    </a:p>
                  </a:txBody>
                  <a:tcPr anchor="ctr">
                    <a:lnT w="19050" cap="flat" cmpd="sng" algn="ctr">
                      <a:solidFill>
                        <a:srgbClr val="861D19"/>
                      </a:solidFill>
                      <a:prstDash val="solid"/>
                      <a:round/>
                      <a:headEnd type="none" w="med" len="med"/>
                      <a:tailEnd type="none" w="med" len="med"/>
                    </a:lnT>
                    <a:lnB w="19050" cap="flat" cmpd="sng" algn="ctr">
                      <a:solidFill>
                        <a:srgbClr val="861D19"/>
                      </a:solidFill>
                      <a:prstDash val="solid"/>
                      <a:round/>
                      <a:headEnd type="none" w="med" len="med"/>
                      <a:tailEnd type="none" w="med" len="med"/>
                    </a:lnB>
                    <a:noFill/>
                  </a:tcPr>
                </a:tc>
                <a:extLst>
                  <a:ext uri="{0D108BD9-81ED-4DB2-BD59-A6C34878D82A}">
                    <a16:rowId xmlns:a16="http://schemas.microsoft.com/office/drawing/2014/main" val="3503760363"/>
                  </a:ext>
                </a:extLst>
              </a:tr>
              <a:tr h="20779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Targeted Therapies</a:t>
                      </a:r>
                    </a:p>
                  </a:txBody>
                  <a:tcPr anchor="ctr">
                    <a:lnT w="19050" cap="flat" cmpd="sng" algn="ctr">
                      <a:solidFill>
                        <a:srgbClr val="861D19"/>
                      </a:solidFill>
                      <a:prstDash val="solid"/>
                      <a:round/>
                      <a:headEnd type="none" w="med" len="med"/>
                      <a:tailEnd type="none" w="med" len="med"/>
                    </a:lnT>
                    <a:lnB w="19050" cap="flat" cmpd="sng" algn="ctr">
                      <a:solidFill>
                        <a:srgbClr val="861D19"/>
                      </a:solidFill>
                      <a:prstDash val="solid"/>
                      <a:round/>
                      <a:headEnd type="none" w="med" len="med"/>
                      <a:tailEnd type="none" w="med" len="med"/>
                    </a:lnB>
                    <a:solidFill>
                      <a:srgbClr val="F79036"/>
                    </a:solidFill>
                  </a:tcPr>
                </a:tc>
                <a:extLst>
                  <a:ext uri="{0D108BD9-81ED-4DB2-BD59-A6C34878D82A}">
                    <a16:rowId xmlns:a16="http://schemas.microsoft.com/office/drawing/2014/main" val="536447467"/>
                  </a:ext>
                </a:extLst>
              </a:tr>
              <a:tr h="153714">
                <a:tc>
                  <a:txBody>
                    <a:bodyPr/>
                    <a:lstStyle/>
                    <a:p>
                      <a:r>
                        <a:rPr lang="en-US" sz="1200" dirty="0"/>
                        <a:t>Blinatumomab, inotuzumab</a:t>
                      </a:r>
                    </a:p>
                  </a:txBody>
                  <a:tcPr anchor="ctr">
                    <a:lnT w="19050" cap="flat" cmpd="sng" algn="ctr">
                      <a:solidFill>
                        <a:srgbClr val="861D19"/>
                      </a:solidFill>
                      <a:prstDash val="solid"/>
                      <a:round/>
                      <a:headEnd type="none" w="med" len="med"/>
                      <a:tailEnd type="none" w="med" len="med"/>
                    </a:lnT>
                    <a:lnB w="19050" cap="flat" cmpd="sng" algn="ctr">
                      <a:solidFill>
                        <a:srgbClr val="861D19"/>
                      </a:solidFill>
                      <a:prstDash val="solid"/>
                      <a:round/>
                      <a:headEnd type="none" w="med" len="med"/>
                      <a:tailEnd type="none" w="med" len="med"/>
                    </a:lnB>
                    <a:noFill/>
                  </a:tcPr>
                </a:tc>
                <a:extLst>
                  <a:ext uri="{0D108BD9-81ED-4DB2-BD59-A6C34878D82A}">
                    <a16:rowId xmlns:a16="http://schemas.microsoft.com/office/drawing/2014/main" val="3676488687"/>
                  </a:ext>
                </a:extLst>
              </a:tr>
              <a:tr h="1599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Cellular Therapies</a:t>
                      </a:r>
                    </a:p>
                  </a:txBody>
                  <a:tcPr anchor="ctr">
                    <a:lnT w="19050" cap="flat" cmpd="sng" algn="ctr">
                      <a:solidFill>
                        <a:srgbClr val="861D19"/>
                      </a:solidFill>
                      <a:prstDash val="solid"/>
                      <a:round/>
                      <a:headEnd type="none" w="med" len="med"/>
                      <a:tailEnd type="none" w="med" len="med"/>
                    </a:lnT>
                    <a:lnB w="19050" cap="flat" cmpd="sng" algn="ctr">
                      <a:solidFill>
                        <a:srgbClr val="861D19"/>
                      </a:solidFill>
                      <a:prstDash val="solid"/>
                      <a:round/>
                      <a:headEnd type="none" w="med" len="med"/>
                      <a:tailEnd type="none" w="med" len="med"/>
                    </a:lnB>
                    <a:solidFill>
                      <a:srgbClr val="F79036"/>
                    </a:solidFill>
                  </a:tcPr>
                </a:tc>
                <a:extLst>
                  <a:ext uri="{0D108BD9-81ED-4DB2-BD59-A6C34878D82A}">
                    <a16:rowId xmlns:a16="http://schemas.microsoft.com/office/drawing/2014/main" val="2363815198"/>
                  </a:ext>
                </a:extLst>
              </a:tr>
              <a:tr h="207799">
                <a:tc>
                  <a:txBody>
                    <a:bodyPr/>
                    <a:lstStyle/>
                    <a:p>
                      <a:r>
                        <a:rPr lang="en-US" sz="1200" dirty="0"/>
                        <a:t>CAR-T, allogeneic stem-cell transplant</a:t>
                      </a:r>
                    </a:p>
                  </a:txBody>
                  <a:tcPr anchor="ctr">
                    <a:lnT w="19050" cap="flat" cmpd="sng" algn="ctr">
                      <a:solidFill>
                        <a:srgbClr val="861D19"/>
                      </a:solidFill>
                      <a:prstDash val="solid"/>
                      <a:round/>
                      <a:headEnd type="none" w="med" len="med"/>
                      <a:tailEnd type="none" w="med" len="med"/>
                    </a:lnT>
                    <a:lnB w="19050" cap="flat" cmpd="sng" algn="ctr">
                      <a:solidFill>
                        <a:srgbClr val="861D19"/>
                      </a:solidFill>
                      <a:prstDash val="solid"/>
                      <a:round/>
                      <a:headEnd type="none" w="med" len="med"/>
                      <a:tailEnd type="none" w="med" len="med"/>
                    </a:lnB>
                    <a:noFill/>
                  </a:tcPr>
                </a:tc>
                <a:extLst>
                  <a:ext uri="{0D108BD9-81ED-4DB2-BD59-A6C34878D82A}">
                    <a16:rowId xmlns:a16="http://schemas.microsoft.com/office/drawing/2014/main" val="608016891"/>
                  </a:ext>
                </a:extLst>
              </a:tr>
            </a:tbl>
          </a:graphicData>
        </a:graphic>
      </p:graphicFrame>
    </p:spTree>
    <p:extLst>
      <p:ext uri="{BB962C8B-B14F-4D97-AF65-F5344CB8AC3E}">
        <p14:creationId xmlns:p14="http://schemas.microsoft.com/office/powerpoint/2010/main" val="2222701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0C911-2320-BB0F-DDF5-4A0DA7920890}"/>
              </a:ext>
            </a:extLst>
          </p:cNvPr>
          <p:cNvSpPr>
            <a:spLocks noGrp="1"/>
          </p:cNvSpPr>
          <p:nvPr>
            <p:ph type="ctrTitle"/>
          </p:nvPr>
        </p:nvSpPr>
        <p:spPr/>
        <p:txBody>
          <a:bodyPr>
            <a:normAutofit/>
          </a:bodyPr>
          <a:lstStyle/>
          <a:p>
            <a:r>
              <a:rPr lang="en-US" dirty="0"/>
              <a:t>Asparaginase in ALL/LBL</a:t>
            </a:r>
            <a:endParaRPr lang="en-VI" dirty="0"/>
          </a:p>
        </p:txBody>
      </p:sp>
      <p:sp>
        <p:nvSpPr>
          <p:cNvPr id="4" name="Content Placeholder 3">
            <a:extLst>
              <a:ext uri="{FF2B5EF4-FFF2-40B4-BE49-F238E27FC236}">
                <a16:creationId xmlns:a16="http://schemas.microsoft.com/office/drawing/2014/main" id="{FDEB9AF2-2C35-4B46-59F0-3F1687AACAB9}"/>
              </a:ext>
            </a:extLst>
          </p:cNvPr>
          <p:cNvSpPr>
            <a:spLocks noGrp="1"/>
          </p:cNvSpPr>
          <p:nvPr>
            <p:ph idx="1"/>
          </p:nvPr>
        </p:nvSpPr>
        <p:spPr>
          <a:xfrm>
            <a:off x="254000" y="1143000"/>
            <a:ext cx="8661400" cy="3829834"/>
          </a:xfrm>
        </p:spPr>
        <p:txBody>
          <a:bodyPr>
            <a:normAutofit lnSpcReduction="10000"/>
          </a:bodyPr>
          <a:lstStyle/>
          <a:p>
            <a:pPr>
              <a:lnSpc>
                <a:spcPct val="110000"/>
              </a:lnSpc>
              <a:spcAft>
                <a:spcPts val="300"/>
              </a:spcAft>
            </a:pPr>
            <a:r>
              <a:rPr lang="en-US" sz="1400" dirty="0"/>
              <a:t>Asparaginase is a critical component of multi-agent ALL regimens</a:t>
            </a:r>
          </a:p>
          <a:p>
            <a:pPr lvl="1">
              <a:lnSpc>
                <a:spcPct val="110000"/>
              </a:lnSpc>
              <a:spcAft>
                <a:spcPts val="300"/>
              </a:spcAft>
            </a:pPr>
            <a:r>
              <a:rPr lang="en-US" sz="1200" dirty="0"/>
              <a:t>Patients with lymphoblastic lymphoma benefit from multi-agent ALL regimens</a:t>
            </a:r>
          </a:p>
          <a:p>
            <a:pPr>
              <a:lnSpc>
                <a:spcPct val="110000"/>
              </a:lnSpc>
              <a:spcAft>
                <a:spcPts val="300"/>
              </a:spcAft>
            </a:pPr>
            <a:r>
              <a:rPr lang="en-US" sz="1400" dirty="0"/>
              <a:t>Asparagine is one of twenty amino acids necessary for cell function and survival</a:t>
            </a:r>
          </a:p>
          <a:p>
            <a:pPr>
              <a:lnSpc>
                <a:spcPct val="110000"/>
              </a:lnSpc>
              <a:spcAft>
                <a:spcPts val="300"/>
              </a:spcAft>
            </a:pPr>
            <a:r>
              <a:rPr lang="en-US" sz="1400" dirty="0"/>
              <a:t>Leukemic cells lack L-asparagine synthetase, required to make asparagine</a:t>
            </a:r>
          </a:p>
          <a:p>
            <a:pPr>
              <a:lnSpc>
                <a:spcPct val="110000"/>
              </a:lnSpc>
              <a:spcAft>
                <a:spcPts val="300"/>
              </a:spcAft>
            </a:pPr>
            <a:r>
              <a:rPr lang="en-US" sz="1400" dirty="0"/>
              <a:t>Leukemic  cells require exogenous asparagine for survival</a:t>
            </a:r>
          </a:p>
          <a:p>
            <a:pPr>
              <a:lnSpc>
                <a:spcPct val="110000"/>
              </a:lnSpc>
              <a:spcAft>
                <a:spcPts val="300"/>
              </a:spcAft>
            </a:pPr>
            <a:r>
              <a:rPr lang="en-US" sz="1400" dirty="0"/>
              <a:t>Asparaginase lowers serum asparagine</a:t>
            </a:r>
          </a:p>
          <a:p>
            <a:pPr lvl="1">
              <a:lnSpc>
                <a:spcPct val="110000"/>
              </a:lnSpc>
              <a:spcAft>
                <a:spcPts val="300"/>
              </a:spcAft>
            </a:pPr>
            <a:r>
              <a:rPr lang="en-US" sz="1200" dirty="0"/>
              <a:t>Hydrolyzing asparagine to aspartic acid and ammonia</a:t>
            </a:r>
          </a:p>
          <a:p>
            <a:pPr lvl="1">
              <a:lnSpc>
                <a:spcPct val="110000"/>
              </a:lnSpc>
              <a:spcAft>
                <a:spcPts val="300"/>
              </a:spcAft>
            </a:pPr>
            <a:r>
              <a:rPr lang="en-US" sz="1200" dirty="0"/>
              <a:t>Leads to decreased protein synthesis in leukemic cells</a:t>
            </a:r>
          </a:p>
          <a:p>
            <a:pPr lvl="1">
              <a:lnSpc>
                <a:spcPct val="110000"/>
              </a:lnSpc>
              <a:spcAft>
                <a:spcPts val="300"/>
              </a:spcAft>
            </a:pPr>
            <a:r>
              <a:rPr lang="en-US" sz="1200" dirty="0"/>
              <a:t>Eventual leukemic cell death via apoptosis </a:t>
            </a:r>
          </a:p>
          <a:p>
            <a:pPr>
              <a:lnSpc>
                <a:spcPct val="110000"/>
              </a:lnSpc>
              <a:spcAft>
                <a:spcPts val="300"/>
              </a:spcAft>
            </a:pPr>
            <a:r>
              <a:rPr lang="en-US" sz="1400" dirty="0"/>
              <a:t>Continuous and prolonged asparagine depletion is associated with apoptosis of the leukemic clone</a:t>
            </a:r>
          </a:p>
          <a:p>
            <a:pPr>
              <a:lnSpc>
                <a:spcPct val="110000"/>
              </a:lnSpc>
              <a:spcAft>
                <a:spcPts val="300"/>
              </a:spcAft>
            </a:pPr>
            <a:r>
              <a:rPr lang="en-US" sz="1400" dirty="0"/>
              <a:t>Incomplete therapy (&lt;26 consecutive weeks of asparaginase) is associated with inferior outcomes in pediatric patients  </a:t>
            </a:r>
          </a:p>
          <a:p>
            <a:pPr>
              <a:lnSpc>
                <a:spcPct val="110000"/>
              </a:lnSpc>
              <a:spcAft>
                <a:spcPts val="300"/>
              </a:spcAft>
            </a:pPr>
            <a:r>
              <a:rPr lang="en-US" sz="1400" dirty="0"/>
              <a:t>Factors associated with suboptimal dosing of asparaginase</a:t>
            </a:r>
          </a:p>
          <a:p>
            <a:pPr lvl="1">
              <a:lnSpc>
                <a:spcPct val="110000"/>
              </a:lnSpc>
              <a:spcAft>
                <a:spcPts val="300"/>
              </a:spcAft>
            </a:pPr>
            <a:r>
              <a:rPr lang="en-US" sz="1200" dirty="0"/>
              <a:t>Resistance </a:t>
            </a:r>
          </a:p>
          <a:p>
            <a:pPr lvl="1">
              <a:lnSpc>
                <a:spcPct val="110000"/>
              </a:lnSpc>
              <a:spcAft>
                <a:spcPts val="300"/>
              </a:spcAft>
            </a:pPr>
            <a:r>
              <a:rPr lang="en-US" sz="1200" dirty="0"/>
              <a:t>Adverse events</a:t>
            </a:r>
          </a:p>
          <a:p>
            <a:pPr lvl="1">
              <a:lnSpc>
                <a:spcPct val="110000"/>
              </a:lnSpc>
              <a:spcAft>
                <a:spcPts val="300"/>
              </a:spcAft>
            </a:pPr>
            <a:r>
              <a:rPr lang="en-US" sz="1200" dirty="0"/>
              <a:t>Underdosing</a:t>
            </a:r>
          </a:p>
        </p:txBody>
      </p:sp>
      <p:sp>
        <p:nvSpPr>
          <p:cNvPr id="5" name="Text Placeholder 4">
            <a:extLst>
              <a:ext uri="{FF2B5EF4-FFF2-40B4-BE49-F238E27FC236}">
                <a16:creationId xmlns:a16="http://schemas.microsoft.com/office/drawing/2014/main" id="{2869CBF3-7628-156C-B6EC-B730205488EA}"/>
              </a:ext>
            </a:extLst>
          </p:cNvPr>
          <p:cNvSpPr>
            <a:spLocks noGrp="1"/>
          </p:cNvSpPr>
          <p:nvPr>
            <p:ph type="body" sz="quarter" idx="10"/>
          </p:nvPr>
        </p:nvSpPr>
        <p:spPr/>
        <p:txBody>
          <a:bodyPr/>
          <a:lstStyle/>
          <a:p>
            <a:r>
              <a:rPr lang="en-US" dirty="0" err="1"/>
              <a:t>Juluri</a:t>
            </a:r>
            <a:r>
              <a:rPr lang="en-US" dirty="0"/>
              <a:t> KR, et al. </a:t>
            </a:r>
            <a:r>
              <a:rPr lang="en-US" i="1" dirty="0"/>
              <a:t>Blood </a:t>
            </a:r>
            <a:r>
              <a:rPr lang="en-US" i="1" dirty="0" err="1"/>
              <a:t>Lymphat</a:t>
            </a:r>
            <a:r>
              <a:rPr lang="en-US" i="1" dirty="0"/>
              <a:t> Cancer</a:t>
            </a:r>
            <a:r>
              <a:rPr lang="en-US" dirty="0"/>
              <a:t>. 2022.</a:t>
            </a:r>
            <a:endParaRPr lang="en-VI" dirty="0"/>
          </a:p>
        </p:txBody>
      </p:sp>
    </p:spTree>
    <p:extLst>
      <p:ext uri="{BB962C8B-B14F-4D97-AF65-F5344CB8AC3E}">
        <p14:creationId xmlns:p14="http://schemas.microsoft.com/office/powerpoint/2010/main" val="1498882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6DBF12-BF03-E3B1-651F-5447693F30DF}"/>
              </a:ext>
            </a:extLst>
          </p:cNvPr>
          <p:cNvSpPr>
            <a:spLocks noGrp="1"/>
          </p:cNvSpPr>
          <p:nvPr>
            <p:ph type="body" sz="quarter" idx="10"/>
          </p:nvPr>
        </p:nvSpPr>
        <p:spPr/>
        <p:txBody>
          <a:bodyPr/>
          <a:lstStyle/>
          <a:p>
            <a:endParaRPr lang="en-VI" dirty="0"/>
          </a:p>
        </p:txBody>
      </p:sp>
      <p:graphicFrame>
        <p:nvGraphicFramePr>
          <p:cNvPr id="4" name="Table 5">
            <a:extLst>
              <a:ext uri="{FF2B5EF4-FFF2-40B4-BE49-F238E27FC236}">
                <a16:creationId xmlns:a16="http://schemas.microsoft.com/office/drawing/2014/main" id="{0443DA75-AAF1-CE56-4733-548F1877A8AE}"/>
              </a:ext>
            </a:extLst>
          </p:cNvPr>
          <p:cNvGraphicFramePr>
            <a:graphicFrameLocks noGrp="1"/>
          </p:cNvGraphicFramePr>
          <p:nvPr>
            <p:extLst>
              <p:ext uri="{D42A27DB-BD31-4B8C-83A1-F6EECF244321}">
                <p14:modId xmlns:p14="http://schemas.microsoft.com/office/powerpoint/2010/main" val="3654805029"/>
              </p:ext>
            </p:extLst>
          </p:nvPr>
        </p:nvGraphicFramePr>
        <p:xfrm>
          <a:off x="538926" y="2011908"/>
          <a:ext cx="4264806" cy="2026849"/>
        </p:xfrm>
        <a:graphic>
          <a:graphicData uri="http://schemas.openxmlformats.org/drawingml/2006/table">
            <a:tbl>
              <a:tblPr firstRow="1" bandRow="1">
                <a:tableStyleId>{6E25E649-3F16-4E02-A733-19D2CDBF48F0}</a:tableStyleId>
              </a:tblPr>
              <a:tblGrid>
                <a:gridCol w="2132403">
                  <a:extLst>
                    <a:ext uri="{9D8B030D-6E8A-4147-A177-3AD203B41FA5}">
                      <a16:colId xmlns:a16="http://schemas.microsoft.com/office/drawing/2014/main" val="816670507"/>
                    </a:ext>
                  </a:extLst>
                </a:gridCol>
                <a:gridCol w="2132403">
                  <a:extLst>
                    <a:ext uri="{9D8B030D-6E8A-4147-A177-3AD203B41FA5}">
                      <a16:colId xmlns:a16="http://schemas.microsoft.com/office/drawing/2014/main" val="3561949771"/>
                    </a:ext>
                  </a:extLst>
                </a:gridCol>
              </a:tblGrid>
              <a:tr h="199682">
                <a:tc gridSpan="2">
                  <a:txBody>
                    <a:bodyPr/>
                    <a:lstStyle/>
                    <a:p>
                      <a:r>
                        <a:rPr lang="en-US" sz="1400" dirty="0"/>
                        <a:t>Induction Regimen </a:t>
                      </a:r>
                    </a:p>
                  </a:txBody>
                  <a:tcPr anchor="ctr">
                    <a:lnT w="19050" cap="flat" cmpd="sng" algn="ctr">
                      <a:solidFill>
                        <a:srgbClr val="861D19"/>
                      </a:solidFill>
                      <a:prstDash val="solid"/>
                      <a:round/>
                      <a:headEnd type="none" w="med" len="med"/>
                      <a:tailEnd type="none" w="med" len="med"/>
                    </a:lnT>
                    <a:lnB w="19050" cap="flat" cmpd="sng" algn="ctr">
                      <a:solidFill>
                        <a:srgbClr val="861D19"/>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2864896951"/>
                  </a:ext>
                </a:extLst>
              </a:tr>
              <a:tr h="41488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b="1" dirty="0">
                          <a:solidFill>
                            <a:srgbClr val="861D19"/>
                          </a:solidFill>
                        </a:rPr>
                        <a:t>Daunorubicin</a:t>
                      </a:r>
                      <a:r>
                        <a:rPr lang="en-US" sz="1100" dirty="0"/>
                        <a:t> 25 mg/m</a:t>
                      </a:r>
                      <a:r>
                        <a:rPr lang="en-US" sz="1100" baseline="30000" dirty="0"/>
                        <a:t>2</a:t>
                      </a:r>
                      <a:r>
                        <a:rPr lang="en-US" sz="1100" dirty="0"/>
                        <a:t> IV</a:t>
                      </a:r>
                    </a:p>
                  </a:txBody>
                  <a:tcPr anchor="ctr">
                    <a:lnT w="19050" cap="flat" cmpd="sng" algn="ctr">
                      <a:solidFill>
                        <a:srgbClr val="861D19"/>
                      </a:solidFill>
                      <a:prstDash val="solid"/>
                      <a:round/>
                      <a:headEnd type="none" w="med" len="med"/>
                      <a:tailEnd type="none" w="med" len="med"/>
                    </a:lnT>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t>Once per day; Days 1, 8, 15, 22</a:t>
                      </a:r>
                    </a:p>
                  </a:txBody>
                  <a:tcPr anchor="ctr">
                    <a:lnT w="19050" cap="flat" cmpd="sng" algn="ctr">
                      <a:solidFill>
                        <a:srgbClr val="861D19"/>
                      </a:solidFill>
                      <a:prstDash val="solid"/>
                      <a:round/>
                      <a:headEnd type="none" w="med" len="med"/>
                      <a:tailEnd type="none" w="med" len="med"/>
                    </a:lnT>
                  </a:tcPr>
                </a:tc>
                <a:extLst>
                  <a:ext uri="{0D108BD9-81ED-4DB2-BD59-A6C34878D82A}">
                    <a16:rowId xmlns:a16="http://schemas.microsoft.com/office/drawing/2014/main" val="3809534924"/>
                  </a:ext>
                </a:extLst>
              </a:tr>
              <a:tr h="4774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b="1" dirty="0">
                          <a:solidFill>
                            <a:srgbClr val="861D19"/>
                          </a:solidFill>
                        </a:rPr>
                        <a:t>Vincristine</a:t>
                      </a:r>
                      <a:r>
                        <a:rPr lang="en-US" sz="1100" dirty="0"/>
                        <a:t> 1.5 mg/m</a:t>
                      </a:r>
                      <a:r>
                        <a:rPr lang="en-US" sz="1100" baseline="30000" dirty="0"/>
                        <a:t>2</a:t>
                      </a:r>
                      <a:r>
                        <a:rPr lang="en-US" sz="1100" dirty="0"/>
                        <a:t>  IV (maximum dose of 2 mg/week)</a:t>
                      </a:r>
                    </a:p>
                  </a:txBody>
                  <a:tcPr anchor="ctr"/>
                </a:tc>
                <a:tc>
                  <a:txBody>
                    <a:bodyPr/>
                    <a:lstStyle/>
                    <a:p>
                      <a:r>
                        <a:rPr lang="en-US" sz="1100" dirty="0"/>
                        <a:t>Once per day; Days 1, 8, 15, 22</a:t>
                      </a:r>
                    </a:p>
                  </a:txBody>
                  <a:tcPr anchor="ctr"/>
                </a:tc>
                <a:extLst>
                  <a:ext uri="{0D108BD9-81ED-4DB2-BD59-A6C34878D82A}">
                    <a16:rowId xmlns:a16="http://schemas.microsoft.com/office/drawing/2014/main" val="1138803160"/>
                  </a:ext>
                </a:extLst>
              </a:tr>
              <a:tr h="41488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b="1" dirty="0">
                          <a:solidFill>
                            <a:srgbClr val="861D19"/>
                          </a:solidFill>
                        </a:rPr>
                        <a:t>Pegaspargase</a:t>
                      </a:r>
                      <a:r>
                        <a:rPr lang="en-US" sz="1100" dirty="0"/>
                        <a:t> 2,500 units/m</a:t>
                      </a:r>
                      <a:r>
                        <a:rPr lang="en-US" sz="1100" baseline="30000" dirty="0"/>
                        <a:t>2</a:t>
                      </a:r>
                      <a:r>
                        <a:rPr lang="en-US" sz="1100" dirty="0"/>
                        <a:t> IV</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t>Once; Day 4</a:t>
                      </a:r>
                    </a:p>
                  </a:txBody>
                  <a:tcPr anchor="ctr"/>
                </a:tc>
                <a:extLst>
                  <a:ext uri="{0D108BD9-81ED-4DB2-BD59-A6C34878D82A}">
                    <a16:rowId xmlns:a16="http://schemas.microsoft.com/office/drawing/2014/main" val="3596707395"/>
                  </a:ext>
                </a:extLst>
              </a:tr>
              <a:tr h="41488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b="1" dirty="0">
                          <a:solidFill>
                            <a:srgbClr val="861D19"/>
                          </a:solidFill>
                        </a:rPr>
                        <a:t>Prednisone</a:t>
                      </a:r>
                      <a:r>
                        <a:rPr lang="en-US" sz="1100" dirty="0"/>
                        <a:t> 30 mg/m</a:t>
                      </a:r>
                      <a:r>
                        <a:rPr lang="en-US" sz="1100" baseline="30000" dirty="0"/>
                        <a:t>2</a:t>
                      </a:r>
                      <a:r>
                        <a:rPr lang="en-US" sz="1100" dirty="0"/>
                        <a:t> PO</a:t>
                      </a:r>
                    </a:p>
                  </a:txBody>
                  <a:tcPr anchor="ctr">
                    <a:lnB w="19050" cap="flat" cmpd="sng" algn="ctr">
                      <a:solidFill>
                        <a:srgbClr val="861D19"/>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t>Twice per day; Days 1 to 28</a:t>
                      </a:r>
                    </a:p>
                  </a:txBody>
                  <a:tcPr anchor="ctr">
                    <a:lnB w="19050" cap="flat" cmpd="sng" algn="ctr">
                      <a:solidFill>
                        <a:srgbClr val="861D19"/>
                      </a:solidFill>
                      <a:prstDash val="solid"/>
                      <a:round/>
                      <a:headEnd type="none" w="med" len="med"/>
                      <a:tailEnd type="none" w="med" len="med"/>
                    </a:lnB>
                  </a:tcPr>
                </a:tc>
                <a:extLst>
                  <a:ext uri="{0D108BD9-81ED-4DB2-BD59-A6C34878D82A}">
                    <a16:rowId xmlns:a16="http://schemas.microsoft.com/office/drawing/2014/main" val="1086953740"/>
                  </a:ext>
                </a:extLst>
              </a:tr>
            </a:tbl>
          </a:graphicData>
        </a:graphic>
      </p:graphicFrame>
      <p:graphicFrame>
        <p:nvGraphicFramePr>
          <p:cNvPr id="6" name="Table 5">
            <a:extLst>
              <a:ext uri="{FF2B5EF4-FFF2-40B4-BE49-F238E27FC236}">
                <a16:creationId xmlns:a16="http://schemas.microsoft.com/office/drawing/2014/main" id="{696AB0F9-7797-FC13-9B8B-1A88B0B29EB1}"/>
              </a:ext>
            </a:extLst>
          </p:cNvPr>
          <p:cNvGraphicFramePr>
            <a:graphicFrameLocks noGrp="1"/>
          </p:cNvGraphicFramePr>
          <p:nvPr>
            <p:extLst>
              <p:ext uri="{D42A27DB-BD31-4B8C-83A1-F6EECF244321}">
                <p14:modId xmlns:p14="http://schemas.microsoft.com/office/powerpoint/2010/main" val="1210818174"/>
              </p:ext>
            </p:extLst>
          </p:nvPr>
        </p:nvGraphicFramePr>
        <p:xfrm>
          <a:off x="4977732" y="2011908"/>
          <a:ext cx="3560998" cy="2026850"/>
        </p:xfrm>
        <a:graphic>
          <a:graphicData uri="http://schemas.openxmlformats.org/drawingml/2006/table">
            <a:tbl>
              <a:tblPr firstRow="1" bandRow="1">
                <a:tableStyleId>{6E25E649-3F16-4E02-A733-19D2CDBF48F0}</a:tableStyleId>
              </a:tblPr>
              <a:tblGrid>
                <a:gridCol w="1780499">
                  <a:extLst>
                    <a:ext uri="{9D8B030D-6E8A-4147-A177-3AD203B41FA5}">
                      <a16:colId xmlns:a16="http://schemas.microsoft.com/office/drawing/2014/main" val="816670507"/>
                    </a:ext>
                  </a:extLst>
                </a:gridCol>
                <a:gridCol w="1780499">
                  <a:extLst>
                    <a:ext uri="{9D8B030D-6E8A-4147-A177-3AD203B41FA5}">
                      <a16:colId xmlns:a16="http://schemas.microsoft.com/office/drawing/2014/main" val="3561949771"/>
                    </a:ext>
                  </a:extLst>
                </a:gridCol>
              </a:tblGrid>
              <a:tr h="311472">
                <a:tc gridSpan="2">
                  <a:txBody>
                    <a:bodyPr/>
                    <a:lstStyle/>
                    <a:p>
                      <a:pPr>
                        <a:lnSpc>
                          <a:spcPct val="90000"/>
                        </a:lnSpc>
                      </a:pPr>
                      <a:r>
                        <a:rPr lang="en-US" sz="1400" dirty="0"/>
                        <a:t>Consolidation</a:t>
                      </a:r>
                    </a:p>
                  </a:txBody>
                  <a:tcPr>
                    <a:lnT w="19050" cap="flat" cmpd="sng" algn="ctr">
                      <a:solidFill>
                        <a:srgbClr val="861D19"/>
                      </a:solidFill>
                      <a:prstDash val="solid"/>
                      <a:round/>
                      <a:headEnd type="none" w="med" len="med"/>
                      <a:tailEnd type="none" w="med" len="med"/>
                    </a:lnT>
                    <a:lnB w="19050" cap="flat" cmpd="sng" algn="ctr">
                      <a:solidFill>
                        <a:srgbClr val="861D19"/>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2864896951"/>
                  </a:ext>
                </a:extLst>
              </a:tr>
              <a:tr h="245054">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100" b="1" dirty="0">
                          <a:solidFill>
                            <a:srgbClr val="861D19"/>
                          </a:solidFill>
                        </a:rPr>
                        <a:t>Nelarabine</a:t>
                      </a:r>
                    </a:p>
                  </a:txBody>
                  <a:tcPr>
                    <a:lnT w="19050" cap="flat" cmpd="sng" algn="ctr">
                      <a:solidFill>
                        <a:srgbClr val="861D19"/>
                      </a:solidFill>
                      <a:prstDash val="solid"/>
                      <a:round/>
                      <a:headEnd type="none" w="med" len="med"/>
                      <a:tailEnd type="none" w="med" len="med"/>
                    </a:lnT>
                  </a:tcPr>
                </a:tc>
                <a:tc>
                  <a:txBody>
                    <a:bodyPr/>
                    <a:lstStyle/>
                    <a:p>
                      <a:pPr>
                        <a:lnSpc>
                          <a:spcPct val="90000"/>
                        </a:lnSpc>
                      </a:pPr>
                      <a:r>
                        <a:rPr lang="en-US" sz="1100" dirty="0"/>
                        <a:t>Days 1–5</a:t>
                      </a:r>
                    </a:p>
                  </a:txBody>
                  <a:tcPr>
                    <a:lnT w="19050" cap="flat" cmpd="sng" algn="ctr">
                      <a:solidFill>
                        <a:srgbClr val="861D19"/>
                      </a:solidFill>
                      <a:prstDash val="solid"/>
                      <a:round/>
                      <a:headEnd type="none" w="med" len="med"/>
                      <a:tailEnd type="none" w="med" len="med"/>
                    </a:lnT>
                  </a:tcPr>
                </a:tc>
                <a:extLst>
                  <a:ext uri="{0D108BD9-81ED-4DB2-BD59-A6C34878D82A}">
                    <a16:rowId xmlns:a16="http://schemas.microsoft.com/office/drawing/2014/main" val="3809534924"/>
                  </a:ext>
                </a:extLst>
              </a:tr>
              <a:tr h="245054">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100" b="1" dirty="0">
                          <a:solidFill>
                            <a:srgbClr val="861D19"/>
                          </a:solidFill>
                        </a:rPr>
                        <a:t>Cyclophosphamide</a:t>
                      </a:r>
                    </a:p>
                  </a:txBody>
                  <a:tcPr/>
                </a:tc>
                <a:tc>
                  <a:txBody>
                    <a:bodyPr/>
                    <a:lstStyle/>
                    <a:p>
                      <a:pPr>
                        <a:lnSpc>
                          <a:spcPct val="90000"/>
                        </a:lnSpc>
                      </a:pPr>
                      <a:r>
                        <a:rPr lang="en-US" sz="1100" dirty="0"/>
                        <a:t>Day 8 </a:t>
                      </a:r>
                    </a:p>
                  </a:txBody>
                  <a:tcPr/>
                </a:tc>
                <a:extLst>
                  <a:ext uri="{0D108BD9-81ED-4DB2-BD59-A6C34878D82A}">
                    <a16:rowId xmlns:a16="http://schemas.microsoft.com/office/drawing/2014/main" val="1138803160"/>
                  </a:ext>
                </a:extLst>
              </a:tr>
              <a:tr h="245054">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100" b="1" dirty="0">
                          <a:solidFill>
                            <a:srgbClr val="861D19"/>
                          </a:solidFill>
                        </a:rPr>
                        <a:t>Cytarabine</a:t>
                      </a:r>
                    </a:p>
                  </a:txBody>
                  <a:tcPr/>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100" dirty="0"/>
                        <a:t>Days 8–11, 15–18</a:t>
                      </a:r>
                    </a:p>
                  </a:txBody>
                  <a:tcPr/>
                </a:tc>
                <a:extLst>
                  <a:ext uri="{0D108BD9-81ED-4DB2-BD59-A6C34878D82A}">
                    <a16:rowId xmlns:a16="http://schemas.microsoft.com/office/drawing/2014/main" val="3596707395"/>
                  </a:ext>
                </a:extLst>
              </a:tr>
              <a:tr h="245054">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100" b="1" dirty="0">
                          <a:solidFill>
                            <a:srgbClr val="861D19"/>
                          </a:solidFill>
                        </a:rPr>
                        <a:t>6MP</a:t>
                      </a:r>
                    </a:p>
                  </a:txBody>
                  <a:tcPr/>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100" dirty="0"/>
                        <a:t>Days 8–21</a:t>
                      </a:r>
                    </a:p>
                  </a:txBody>
                  <a:tcPr/>
                </a:tc>
                <a:extLst>
                  <a:ext uri="{0D108BD9-81ED-4DB2-BD59-A6C34878D82A}">
                    <a16:rowId xmlns:a16="http://schemas.microsoft.com/office/drawing/2014/main" val="1086953740"/>
                  </a:ext>
                </a:extLst>
              </a:tr>
              <a:tr h="245054">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100" b="1" dirty="0">
                          <a:solidFill>
                            <a:srgbClr val="861D19"/>
                          </a:solidFill>
                        </a:rPr>
                        <a:t>Pegaspargase</a:t>
                      </a:r>
                    </a:p>
                  </a:txBody>
                  <a:tcPr/>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100" dirty="0"/>
                        <a:t>Day 22</a:t>
                      </a:r>
                    </a:p>
                  </a:txBody>
                  <a:tcPr/>
                </a:tc>
                <a:extLst>
                  <a:ext uri="{0D108BD9-81ED-4DB2-BD59-A6C34878D82A}">
                    <a16:rowId xmlns:a16="http://schemas.microsoft.com/office/drawing/2014/main" val="4159361634"/>
                  </a:ext>
                </a:extLst>
              </a:tr>
              <a:tr h="245054">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100" b="1" dirty="0">
                          <a:solidFill>
                            <a:srgbClr val="861D19"/>
                          </a:solidFill>
                        </a:rPr>
                        <a:t>Vincristine</a:t>
                      </a:r>
                    </a:p>
                  </a:txBody>
                  <a:tcPr/>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100" dirty="0"/>
                        <a:t>Days 22, 29</a:t>
                      </a:r>
                    </a:p>
                  </a:txBody>
                  <a:tcPr/>
                </a:tc>
                <a:extLst>
                  <a:ext uri="{0D108BD9-81ED-4DB2-BD59-A6C34878D82A}">
                    <a16:rowId xmlns:a16="http://schemas.microsoft.com/office/drawing/2014/main" val="2840091602"/>
                  </a:ext>
                </a:extLst>
              </a:tr>
              <a:tr h="245054">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100" b="1" dirty="0">
                          <a:solidFill>
                            <a:srgbClr val="861D19"/>
                          </a:solidFill>
                        </a:rPr>
                        <a:t>IT MTX </a:t>
                      </a:r>
                    </a:p>
                  </a:txBody>
                  <a:tcPr>
                    <a:lnB w="19050" cap="flat" cmpd="sng" algn="ctr">
                      <a:solidFill>
                        <a:srgbClr val="861D19"/>
                      </a:solidFill>
                      <a:prstDash val="solid"/>
                      <a:round/>
                      <a:headEnd type="none" w="med" len="med"/>
                      <a:tailEnd type="none" w="med" len="med"/>
                    </a:lnB>
                  </a:tcPr>
                </a:tc>
                <a:tc>
                  <a:txBody>
                    <a:bodyPr/>
                    <a:lstStyle/>
                    <a:p>
                      <a:pPr>
                        <a:lnSpc>
                          <a:spcPct val="90000"/>
                        </a:lnSpc>
                      </a:pPr>
                      <a:r>
                        <a:rPr lang="en-US" sz="1100" dirty="0"/>
                        <a:t>Days 18, 25</a:t>
                      </a:r>
                    </a:p>
                  </a:txBody>
                  <a:tcPr>
                    <a:lnB w="19050" cap="flat" cmpd="sng" algn="ctr">
                      <a:solidFill>
                        <a:srgbClr val="861D19"/>
                      </a:solidFill>
                      <a:prstDash val="solid"/>
                      <a:round/>
                      <a:headEnd type="none" w="med" len="med"/>
                      <a:tailEnd type="none" w="med" len="med"/>
                    </a:lnB>
                  </a:tcPr>
                </a:tc>
                <a:extLst>
                  <a:ext uri="{0D108BD9-81ED-4DB2-BD59-A6C34878D82A}">
                    <a16:rowId xmlns:a16="http://schemas.microsoft.com/office/drawing/2014/main" val="480548554"/>
                  </a:ext>
                </a:extLst>
              </a:tr>
            </a:tbl>
          </a:graphicData>
        </a:graphic>
      </p:graphicFrame>
      <p:sp>
        <p:nvSpPr>
          <p:cNvPr id="7" name="TextBox 6">
            <a:extLst>
              <a:ext uri="{FF2B5EF4-FFF2-40B4-BE49-F238E27FC236}">
                <a16:creationId xmlns:a16="http://schemas.microsoft.com/office/drawing/2014/main" id="{7A745F83-DE5B-3E11-8190-0BA67B4A0C36}"/>
              </a:ext>
            </a:extLst>
          </p:cNvPr>
          <p:cNvSpPr txBox="1"/>
          <p:nvPr/>
        </p:nvSpPr>
        <p:spPr>
          <a:xfrm>
            <a:off x="1205022" y="1221511"/>
            <a:ext cx="7593485" cy="590931"/>
          </a:xfrm>
          <a:prstGeom prst="rect">
            <a:avLst/>
          </a:prstGeom>
          <a:noFill/>
        </p:spPr>
        <p:txBody>
          <a:bodyPr wrap="square" rtlCol="0">
            <a:spAutoFit/>
          </a:bodyPr>
          <a:lstStyle/>
          <a:p>
            <a:pPr>
              <a:lnSpc>
                <a:spcPct val="90000"/>
              </a:lnSpc>
              <a:spcAft>
                <a:spcPts val="600"/>
              </a:spcAft>
              <a:buClr>
                <a:srgbClr val="F79036"/>
              </a:buClr>
            </a:pPr>
            <a:r>
              <a:rPr lang="en-US" dirty="0"/>
              <a:t>The patient is within the age range for AYA/adult-based treatment (age 15–39). She is started on the AALL0434 protocol (pediatric-based regimen). </a:t>
            </a:r>
          </a:p>
        </p:txBody>
      </p:sp>
      <p:sp>
        <p:nvSpPr>
          <p:cNvPr id="11" name="Title 1">
            <a:extLst>
              <a:ext uri="{FF2B5EF4-FFF2-40B4-BE49-F238E27FC236}">
                <a16:creationId xmlns:a16="http://schemas.microsoft.com/office/drawing/2014/main" id="{2694E18A-6BA2-2EA4-77FB-4268F17B2EC1}"/>
              </a:ext>
            </a:extLst>
          </p:cNvPr>
          <p:cNvSpPr>
            <a:spLocks noGrp="1"/>
          </p:cNvSpPr>
          <p:nvPr>
            <p:ph type="title"/>
          </p:nvPr>
        </p:nvSpPr>
        <p:spPr>
          <a:xfrm>
            <a:off x="12700" y="12700"/>
            <a:ext cx="9118600" cy="1041400"/>
          </a:xfrm>
        </p:spPr>
        <p:txBody>
          <a:bodyPr>
            <a:normAutofit fontScale="90000"/>
          </a:bodyPr>
          <a:lstStyle/>
          <a:p>
            <a:r>
              <a:rPr lang="en-US" dirty="0"/>
              <a:t>Patient Case 1</a:t>
            </a:r>
            <a:br>
              <a:rPr lang="en-US" dirty="0"/>
            </a:br>
            <a:r>
              <a:rPr lang="en-US" dirty="0"/>
              <a:t>  </a:t>
            </a:r>
            <a:r>
              <a:rPr lang="en-US" sz="3600" i="1" dirty="0"/>
              <a:t>28-Year-old Female with Lymphadenopathy</a:t>
            </a:r>
            <a:endParaRPr lang="en-VI" i="1" dirty="0"/>
          </a:p>
        </p:txBody>
      </p:sp>
      <p:pic>
        <p:nvPicPr>
          <p:cNvPr id="12" name="Picture 11">
            <a:extLst>
              <a:ext uri="{FF2B5EF4-FFF2-40B4-BE49-F238E27FC236}">
                <a16:creationId xmlns:a16="http://schemas.microsoft.com/office/drawing/2014/main" id="{DE52842F-6658-D9C7-9488-362875EE1AE6}"/>
              </a:ext>
            </a:extLst>
          </p:cNvPr>
          <p:cNvPicPr>
            <a:picLocks noChangeAspect="1"/>
          </p:cNvPicPr>
          <p:nvPr/>
        </p:nvPicPr>
        <p:blipFill>
          <a:blip r:embed="rId3">
            <a:duotone>
              <a:schemeClr val="accent1">
                <a:shade val="45000"/>
                <a:satMod val="135000"/>
              </a:schemeClr>
              <a:prstClr val="white"/>
            </a:duotone>
          </a:blip>
          <a:stretch>
            <a:fillRect/>
          </a:stretch>
        </p:blipFill>
        <p:spPr>
          <a:xfrm>
            <a:off x="345492" y="1136584"/>
            <a:ext cx="765390" cy="792840"/>
          </a:xfrm>
          <a:prstGeom prst="rect">
            <a:avLst/>
          </a:prstGeom>
          <a:effectLst>
            <a:outerShdw blurRad="76200" dir="13500000" sy="23000" kx="1200000" algn="br" rotWithShape="0">
              <a:prstClr val="black">
                <a:alpha val="20000"/>
              </a:prstClr>
            </a:outerShdw>
          </a:effectLst>
        </p:spPr>
      </p:pic>
      <p:sp>
        <p:nvSpPr>
          <p:cNvPr id="2" name="TextBox 1">
            <a:extLst>
              <a:ext uri="{FF2B5EF4-FFF2-40B4-BE49-F238E27FC236}">
                <a16:creationId xmlns:a16="http://schemas.microsoft.com/office/drawing/2014/main" id="{F58EB52A-B67A-57E7-89BA-47AD14DC8A63}"/>
              </a:ext>
            </a:extLst>
          </p:cNvPr>
          <p:cNvSpPr txBox="1"/>
          <p:nvPr/>
        </p:nvSpPr>
        <p:spPr>
          <a:xfrm>
            <a:off x="254000" y="4873454"/>
            <a:ext cx="2533066" cy="246221"/>
          </a:xfrm>
          <a:prstGeom prst="rect">
            <a:avLst/>
          </a:prstGeom>
          <a:noFill/>
        </p:spPr>
        <p:txBody>
          <a:bodyPr wrap="none" rtlCol="0">
            <a:spAutoFit/>
          </a:bodyPr>
          <a:lstStyle/>
          <a:p>
            <a:r>
              <a:rPr lang="en-US" sz="1000" dirty="0"/>
              <a:t>6MP, mercaptopurine; MTX, methotrexate.   </a:t>
            </a:r>
          </a:p>
        </p:txBody>
      </p:sp>
    </p:spTree>
    <p:extLst>
      <p:ext uri="{BB962C8B-B14F-4D97-AF65-F5344CB8AC3E}">
        <p14:creationId xmlns:p14="http://schemas.microsoft.com/office/powerpoint/2010/main" val="1146450004"/>
      </p:ext>
    </p:extLst>
  </p:cSld>
  <p:clrMapOvr>
    <a:masterClrMapping/>
  </p:clrMapOvr>
  <p:extLst>
    <p:ext uri="{6950BFC3-D8DA-4A85-94F7-54DA5524770B}">
      <p188:commentRel xmlns:p188="http://schemas.microsoft.com/office/powerpoint/2018/8/main" r:id="rId2"/>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E6FF8-FE88-A8F3-BF79-82A121C4C63F}"/>
              </a:ext>
            </a:extLst>
          </p:cNvPr>
          <p:cNvSpPr>
            <a:spLocks noGrp="1"/>
          </p:cNvSpPr>
          <p:nvPr>
            <p:ph type="ctrTitle"/>
          </p:nvPr>
        </p:nvSpPr>
        <p:spPr>
          <a:xfrm>
            <a:off x="12700" y="12700"/>
            <a:ext cx="9118600" cy="1041400"/>
          </a:xfrm>
        </p:spPr>
        <p:txBody>
          <a:bodyPr anchor="ctr">
            <a:normAutofit/>
          </a:bodyPr>
          <a:lstStyle/>
          <a:p>
            <a:r>
              <a:rPr lang="en-US" dirty="0"/>
              <a:t>Asparaginase Formulations </a:t>
            </a:r>
            <a:endParaRPr lang="en-VI" dirty="0"/>
          </a:p>
        </p:txBody>
      </p:sp>
      <p:graphicFrame>
        <p:nvGraphicFramePr>
          <p:cNvPr id="7" name="Table 7">
            <a:extLst>
              <a:ext uri="{FF2B5EF4-FFF2-40B4-BE49-F238E27FC236}">
                <a16:creationId xmlns:a16="http://schemas.microsoft.com/office/drawing/2014/main" id="{BDC1A632-2DA7-4A49-8E00-918C91F4226E}"/>
              </a:ext>
            </a:extLst>
          </p:cNvPr>
          <p:cNvGraphicFramePr>
            <a:graphicFrameLocks noGrp="1"/>
          </p:cNvGraphicFramePr>
          <p:nvPr>
            <p:ph idx="1"/>
            <p:extLst>
              <p:ext uri="{D42A27DB-BD31-4B8C-83A1-F6EECF244321}">
                <p14:modId xmlns:p14="http://schemas.microsoft.com/office/powerpoint/2010/main" val="1536141375"/>
              </p:ext>
            </p:extLst>
          </p:nvPr>
        </p:nvGraphicFramePr>
        <p:xfrm>
          <a:off x="347624" y="1150455"/>
          <a:ext cx="8463868" cy="3648255"/>
        </p:xfrm>
        <a:graphic>
          <a:graphicData uri="http://schemas.openxmlformats.org/drawingml/2006/table">
            <a:tbl>
              <a:tblPr firstRow="1" bandRow="1">
                <a:tableStyleId>{6E25E649-3F16-4E02-A733-19D2CDBF48F0}</a:tableStyleId>
              </a:tblPr>
              <a:tblGrid>
                <a:gridCol w="1385952">
                  <a:extLst>
                    <a:ext uri="{9D8B030D-6E8A-4147-A177-3AD203B41FA5}">
                      <a16:colId xmlns:a16="http://schemas.microsoft.com/office/drawing/2014/main" val="2913430560"/>
                    </a:ext>
                  </a:extLst>
                </a:gridCol>
                <a:gridCol w="854181">
                  <a:extLst>
                    <a:ext uri="{9D8B030D-6E8A-4147-A177-3AD203B41FA5}">
                      <a16:colId xmlns:a16="http://schemas.microsoft.com/office/drawing/2014/main" val="1408866875"/>
                    </a:ext>
                  </a:extLst>
                </a:gridCol>
                <a:gridCol w="3699688">
                  <a:extLst>
                    <a:ext uri="{9D8B030D-6E8A-4147-A177-3AD203B41FA5}">
                      <a16:colId xmlns:a16="http://schemas.microsoft.com/office/drawing/2014/main" val="2869042165"/>
                    </a:ext>
                  </a:extLst>
                </a:gridCol>
                <a:gridCol w="944628">
                  <a:extLst>
                    <a:ext uri="{9D8B030D-6E8A-4147-A177-3AD203B41FA5}">
                      <a16:colId xmlns:a16="http://schemas.microsoft.com/office/drawing/2014/main" val="320323409"/>
                    </a:ext>
                  </a:extLst>
                </a:gridCol>
                <a:gridCol w="1579419">
                  <a:extLst>
                    <a:ext uri="{9D8B030D-6E8A-4147-A177-3AD203B41FA5}">
                      <a16:colId xmlns:a16="http://schemas.microsoft.com/office/drawing/2014/main" val="2731662628"/>
                    </a:ext>
                  </a:extLst>
                </a:gridCol>
              </a:tblGrid>
              <a:tr h="423280">
                <a:tc>
                  <a:txBody>
                    <a:bodyPr/>
                    <a:lstStyle/>
                    <a:p>
                      <a:r>
                        <a:rPr lang="en-US" sz="1200" dirty="0"/>
                        <a:t>Formulation</a:t>
                      </a:r>
                      <a:endParaRPr lang="en-VI" sz="1200" dirty="0"/>
                    </a:p>
                  </a:txBody>
                  <a:tcPr anchor="ctr">
                    <a:lnT w="19050" cap="flat" cmpd="sng" algn="ctr">
                      <a:solidFill>
                        <a:srgbClr val="861D19"/>
                      </a:solidFill>
                      <a:prstDash val="solid"/>
                      <a:round/>
                      <a:headEnd type="none" w="med" len="med"/>
                      <a:tailEnd type="none" w="med" len="med"/>
                    </a:lnT>
                    <a:lnB w="19050" cap="flat" cmpd="sng" algn="ctr">
                      <a:solidFill>
                        <a:srgbClr val="861D19"/>
                      </a:solidFill>
                      <a:prstDash val="solid"/>
                      <a:round/>
                      <a:headEnd type="none" w="med" len="med"/>
                      <a:tailEnd type="none" w="med" len="med"/>
                    </a:lnB>
                  </a:tcPr>
                </a:tc>
                <a:tc>
                  <a:txBody>
                    <a:bodyPr/>
                    <a:lstStyle/>
                    <a:p>
                      <a:r>
                        <a:rPr lang="en-US" sz="1050" dirty="0"/>
                        <a:t>Derived from </a:t>
                      </a:r>
                      <a:r>
                        <a:rPr lang="en-US" sz="1050" i="1" dirty="0"/>
                        <a:t>E. coli</a:t>
                      </a:r>
                      <a:endParaRPr lang="en-VI" sz="1050" dirty="0"/>
                    </a:p>
                  </a:txBody>
                  <a:tcPr anchor="ctr">
                    <a:lnT w="19050" cap="flat" cmpd="sng" algn="ctr">
                      <a:solidFill>
                        <a:srgbClr val="861D19"/>
                      </a:solidFill>
                      <a:prstDash val="solid"/>
                      <a:round/>
                      <a:headEnd type="none" w="med" len="med"/>
                      <a:tailEnd type="none" w="med" len="med"/>
                    </a:lnT>
                    <a:lnB w="19050" cap="flat" cmpd="sng" algn="ctr">
                      <a:solidFill>
                        <a:srgbClr val="861D19"/>
                      </a:solidFill>
                      <a:prstDash val="solid"/>
                      <a:round/>
                      <a:headEnd type="none" w="med" len="med"/>
                      <a:tailEnd type="none" w="med" len="med"/>
                    </a:lnB>
                  </a:tcPr>
                </a:tc>
                <a:tc>
                  <a:txBody>
                    <a:bodyPr/>
                    <a:lstStyle/>
                    <a:p>
                      <a:r>
                        <a:rPr lang="en-US" sz="1200" dirty="0"/>
                        <a:t>FDA-approved Indication</a:t>
                      </a:r>
                      <a:endParaRPr lang="en-VI" sz="1200" dirty="0"/>
                    </a:p>
                  </a:txBody>
                  <a:tcPr anchor="ctr">
                    <a:lnT w="19050" cap="flat" cmpd="sng" algn="ctr">
                      <a:solidFill>
                        <a:srgbClr val="861D19"/>
                      </a:solidFill>
                      <a:prstDash val="solid"/>
                      <a:round/>
                      <a:headEnd type="none" w="med" len="med"/>
                      <a:tailEnd type="none" w="med" len="med"/>
                    </a:lnT>
                    <a:lnB w="19050" cap="flat" cmpd="sng" algn="ctr">
                      <a:solidFill>
                        <a:srgbClr val="861D19"/>
                      </a:solidFill>
                      <a:prstDash val="solid"/>
                      <a:round/>
                      <a:headEnd type="none" w="med" len="med"/>
                      <a:tailEnd type="none" w="med" len="med"/>
                    </a:lnB>
                  </a:tcPr>
                </a:tc>
                <a:tc>
                  <a:txBody>
                    <a:bodyPr/>
                    <a:lstStyle/>
                    <a:p>
                      <a:r>
                        <a:rPr lang="en-US" sz="1200" dirty="0"/>
                        <a:t>Half-life</a:t>
                      </a:r>
                    </a:p>
                  </a:txBody>
                  <a:tcPr anchor="ctr">
                    <a:lnT w="19050" cap="flat" cmpd="sng" algn="ctr">
                      <a:solidFill>
                        <a:srgbClr val="861D19"/>
                      </a:solidFill>
                      <a:prstDash val="solid"/>
                      <a:round/>
                      <a:headEnd type="none" w="med" len="med"/>
                      <a:tailEnd type="none" w="med" len="med"/>
                    </a:lnT>
                    <a:lnB w="19050" cap="flat" cmpd="sng" algn="ctr">
                      <a:solidFill>
                        <a:srgbClr val="861D19"/>
                      </a:solidFill>
                      <a:prstDash val="solid"/>
                      <a:round/>
                      <a:headEnd type="none" w="med" len="med"/>
                      <a:tailEnd type="none" w="med" len="med"/>
                    </a:lnB>
                  </a:tcPr>
                </a:tc>
                <a:tc>
                  <a:txBody>
                    <a:bodyPr/>
                    <a:lstStyle/>
                    <a:p>
                      <a:r>
                        <a:rPr lang="en-US" sz="1200" dirty="0"/>
                        <a:t>Administration</a:t>
                      </a:r>
                    </a:p>
                  </a:txBody>
                  <a:tcPr anchor="ctr">
                    <a:lnT w="19050" cap="flat" cmpd="sng" algn="ctr">
                      <a:solidFill>
                        <a:srgbClr val="861D19"/>
                      </a:solidFill>
                      <a:prstDash val="solid"/>
                      <a:round/>
                      <a:headEnd type="none" w="med" len="med"/>
                      <a:tailEnd type="none" w="med" len="med"/>
                    </a:lnT>
                    <a:lnB w="19050" cap="flat" cmpd="sng" algn="ctr">
                      <a:solidFill>
                        <a:srgbClr val="861D19"/>
                      </a:solidFill>
                      <a:prstDash val="solid"/>
                      <a:round/>
                      <a:headEnd type="none" w="med" len="med"/>
                      <a:tailEnd type="none" w="med" len="med"/>
                    </a:lnB>
                  </a:tcPr>
                </a:tc>
                <a:extLst>
                  <a:ext uri="{0D108BD9-81ED-4DB2-BD59-A6C34878D82A}">
                    <a16:rowId xmlns:a16="http://schemas.microsoft.com/office/drawing/2014/main" val="2691029239"/>
                  </a:ext>
                </a:extLst>
              </a:tr>
              <a:tr h="956298">
                <a:tc>
                  <a:txBody>
                    <a:bodyPr/>
                    <a:lstStyle/>
                    <a:p>
                      <a:r>
                        <a:rPr lang="en-US" sz="1100" b="0" dirty="0"/>
                        <a:t>Pegylated asparaginase (pegaspargase)</a:t>
                      </a:r>
                      <a:endParaRPr lang="en-VI" sz="1100" b="0" dirty="0"/>
                    </a:p>
                  </a:txBody>
                  <a:tcPr anchor="ctr">
                    <a:lnT w="19050" cap="flat" cmpd="sng" algn="ctr">
                      <a:solidFill>
                        <a:srgbClr val="861D19"/>
                      </a:solidFill>
                      <a:prstDash val="solid"/>
                      <a:round/>
                      <a:headEnd type="none" w="med" len="med"/>
                      <a:tailEnd type="none" w="med" len="med"/>
                    </a:lnT>
                  </a:tcPr>
                </a:tc>
                <a:tc>
                  <a:txBody>
                    <a:bodyPr/>
                    <a:lstStyle/>
                    <a:p>
                      <a:r>
                        <a:rPr lang="en-029" sz="1100" dirty="0"/>
                        <a:t>Yes</a:t>
                      </a:r>
                      <a:endParaRPr lang="en-VI" sz="1100" dirty="0"/>
                    </a:p>
                  </a:txBody>
                  <a:tcPr anchor="ctr">
                    <a:lnT w="19050" cap="flat" cmpd="sng" algn="ctr">
                      <a:solidFill>
                        <a:srgbClr val="861D19"/>
                      </a:solidFill>
                      <a:prstDash val="solid"/>
                      <a:round/>
                      <a:headEnd type="none" w="med" len="med"/>
                      <a:tailEnd type="none" w="med" len="med"/>
                    </a:lnT>
                  </a:tcPr>
                </a:tc>
                <a:tc>
                  <a:txBody>
                    <a:bodyPr/>
                    <a:lstStyle/>
                    <a:p>
                      <a:r>
                        <a:rPr lang="en-US" sz="1100" dirty="0"/>
                        <a:t>As a component of a multi-agent chemotherapeutic regimen for the treatment of pediatric and adult patients with:</a:t>
                      </a:r>
                    </a:p>
                    <a:p>
                      <a:pPr marL="182880" indent="-91440">
                        <a:buClr>
                          <a:srgbClr val="F79036"/>
                        </a:buClr>
                        <a:buFont typeface="Arial" panose="020B0604020202020204" pitchFamily="34" charset="0"/>
                        <a:buChar char="•"/>
                      </a:pPr>
                      <a:r>
                        <a:rPr lang="en-US" sz="1100" dirty="0"/>
                        <a:t>First-line ALL</a:t>
                      </a:r>
                    </a:p>
                    <a:p>
                      <a:pPr marL="182880" indent="-91440">
                        <a:buClr>
                          <a:srgbClr val="F79036"/>
                        </a:buClr>
                        <a:buFont typeface="Arial" panose="020B0604020202020204" pitchFamily="34" charset="0"/>
                        <a:buChar char="•"/>
                      </a:pPr>
                      <a:r>
                        <a:rPr lang="en-US" sz="1100" dirty="0"/>
                        <a:t>ALL and hypersensitivity to native forms of L-asparaginase</a:t>
                      </a:r>
                      <a:endParaRPr lang="en-VI" sz="1100" dirty="0"/>
                    </a:p>
                  </a:txBody>
                  <a:tcPr anchor="ctr">
                    <a:lnT w="19050" cap="flat" cmpd="sng" algn="ctr">
                      <a:solidFill>
                        <a:srgbClr val="861D19"/>
                      </a:solidFill>
                      <a:prstDash val="solid"/>
                      <a:round/>
                      <a:headEnd type="none" w="med" len="med"/>
                      <a:tailEnd type="none" w="med" len="med"/>
                    </a:lnT>
                  </a:tcPr>
                </a:tc>
                <a:tc>
                  <a:txBody>
                    <a:bodyPr/>
                    <a:lstStyle/>
                    <a:p>
                      <a:r>
                        <a:rPr lang="en-US" sz="1100" dirty="0"/>
                        <a:t>IM: 5.8 days</a:t>
                      </a:r>
                    </a:p>
                    <a:p>
                      <a:r>
                        <a:rPr lang="en-US" sz="1100" dirty="0"/>
                        <a:t>IV: 5.3 days</a:t>
                      </a:r>
                      <a:endParaRPr lang="en-VI" sz="1100" dirty="0"/>
                    </a:p>
                  </a:txBody>
                  <a:tcPr anchor="ctr">
                    <a:lnT w="19050" cap="flat" cmpd="sng" algn="ctr">
                      <a:solidFill>
                        <a:srgbClr val="861D19"/>
                      </a:solidFill>
                      <a:prstDash val="solid"/>
                      <a:round/>
                      <a:headEnd type="none" w="med" len="med"/>
                      <a:tailEnd type="none" w="med" len="med"/>
                    </a:lnT>
                  </a:tcPr>
                </a:tc>
                <a:tc>
                  <a:txBody>
                    <a:bodyPr/>
                    <a:lstStyle/>
                    <a:p>
                      <a:r>
                        <a:rPr lang="en-US" sz="1100" dirty="0"/>
                        <a:t>Dose: 2,000–2,500 IU/m</a:t>
                      </a:r>
                      <a:r>
                        <a:rPr lang="en-US" sz="1100" baseline="30000" dirty="0"/>
                        <a:t>2</a:t>
                      </a:r>
                    </a:p>
                    <a:p>
                      <a:r>
                        <a:rPr lang="en-US" sz="1100" dirty="0"/>
                        <a:t>Route: IM or IV</a:t>
                      </a:r>
                    </a:p>
                    <a:p>
                      <a:r>
                        <a:rPr lang="en-US" sz="1100" dirty="0"/>
                        <a:t>Frequency: every 2 weeks</a:t>
                      </a:r>
                      <a:endParaRPr lang="en-VI" sz="1100" dirty="0"/>
                    </a:p>
                  </a:txBody>
                  <a:tcPr anchor="ctr">
                    <a:lnT w="19050" cap="flat" cmpd="sng" algn="ctr">
                      <a:solidFill>
                        <a:srgbClr val="861D19"/>
                      </a:solidFill>
                      <a:prstDash val="solid"/>
                      <a:round/>
                      <a:headEnd type="none" w="med" len="med"/>
                      <a:tailEnd type="none" w="med" len="med"/>
                    </a:lnT>
                  </a:tcPr>
                </a:tc>
                <a:extLst>
                  <a:ext uri="{0D108BD9-81ED-4DB2-BD59-A6C34878D82A}">
                    <a16:rowId xmlns:a16="http://schemas.microsoft.com/office/drawing/2014/main" val="1180273495"/>
                  </a:ext>
                </a:extLst>
              </a:tr>
              <a:tr h="611404">
                <a:tc>
                  <a:txBody>
                    <a:bodyPr/>
                    <a:lstStyle/>
                    <a:p>
                      <a:r>
                        <a:rPr lang="en-US" sz="1100" b="0" dirty="0"/>
                        <a:t>Erwinia asparaginase</a:t>
                      </a:r>
                    </a:p>
                    <a:p>
                      <a:r>
                        <a:rPr lang="en-US" sz="1100" b="0" dirty="0"/>
                        <a:t>(asparaginase)</a:t>
                      </a:r>
                    </a:p>
                    <a:p>
                      <a:r>
                        <a:rPr lang="en-US" sz="1100" b="0" dirty="0"/>
                        <a:t>(native)**</a:t>
                      </a:r>
                      <a:endParaRPr lang="en-VI" sz="1100" b="0" dirty="0"/>
                    </a:p>
                  </a:txBody>
                  <a:tcPr anchor="ctr"/>
                </a:tc>
                <a:tc>
                  <a:txBody>
                    <a:bodyPr/>
                    <a:lstStyle/>
                    <a:p>
                      <a:r>
                        <a:rPr lang="en-029" sz="1100" dirty="0"/>
                        <a:t>No</a:t>
                      </a:r>
                      <a:endParaRPr lang="en-VI" sz="1100" dirty="0"/>
                    </a:p>
                  </a:txBody>
                  <a:tcPr anchor="ctr"/>
                </a:tc>
                <a:tc>
                  <a:txBody>
                    <a:bodyPr/>
                    <a:lstStyle/>
                    <a:p>
                      <a:r>
                        <a:rPr lang="en-US" sz="1100" dirty="0"/>
                        <a:t>Treatment of patients with ALL as part of a multi-agent chemotherapeutic regimen</a:t>
                      </a:r>
                      <a:endParaRPr lang="en-VI" sz="1100" dirty="0"/>
                    </a:p>
                  </a:txBody>
                  <a:tcPr anchor="ctr"/>
                </a:tc>
                <a:tc>
                  <a:txBody>
                    <a:bodyPr/>
                    <a:lstStyle/>
                    <a:p>
                      <a:r>
                        <a:rPr lang="en-US" sz="1100" dirty="0"/>
                        <a:t>IM: 16 hours</a:t>
                      </a:r>
                    </a:p>
                    <a:p>
                      <a:r>
                        <a:rPr lang="en-US" sz="1100" dirty="0"/>
                        <a:t>IV: 7.5 hours</a:t>
                      </a:r>
                      <a:endParaRPr lang="en-VI" sz="1100" dirty="0"/>
                    </a:p>
                  </a:txBody>
                  <a:tcPr anchor="ctr"/>
                </a:tc>
                <a:tc>
                  <a:txBody>
                    <a:bodyPr/>
                    <a:lstStyle/>
                    <a:p>
                      <a:r>
                        <a:rPr lang="en-US" sz="1100" dirty="0"/>
                        <a:t>Dose: 25,000 IU/m</a:t>
                      </a:r>
                      <a:r>
                        <a:rPr lang="en-US" sz="1100" baseline="30000" dirty="0"/>
                        <a:t>2</a:t>
                      </a:r>
                    </a:p>
                    <a:p>
                      <a:r>
                        <a:rPr lang="en-US" sz="1100" dirty="0"/>
                        <a:t>Route: IM or IV</a:t>
                      </a:r>
                    </a:p>
                    <a:p>
                      <a:r>
                        <a:rPr lang="en-US" sz="1100" dirty="0"/>
                        <a:t>Frequency: 3× a week </a:t>
                      </a:r>
                      <a:endParaRPr lang="en-VI" sz="1100" dirty="0"/>
                    </a:p>
                  </a:txBody>
                  <a:tcPr anchor="ctr"/>
                </a:tc>
                <a:extLst>
                  <a:ext uri="{0D108BD9-81ED-4DB2-BD59-A6C34878D82A}">
                    <a16:rowId xmlns:a16="http://schemas.microsoft.com/office/drawing/2014/main" val="1074766625"/>
                  </a:ext>
                </a:extLst>
              </a:tr>
              <a:tr h="783851">
                <a:tc>
                  <a:txBody>
                    <a:bodyPr/>
                    <a:lstStyle/>
                    <a:p>
                      <a:r>
                        <a:rPr lang="en-US" sz="1100" b="0" dirty="0" err="1"/>
                        <a:t>Calaspargase</a:t>
                      </a:r>
                      <a:r>
                        <a:rPr lang="en-US" sz="1100" b="0" dirty="0"/>
                        <a:t> pegol-</a:t>
                      </a:r>
                      <a:r>
                        <a:rPr lang="en-US" sz="1100" b="0" dirty="0" err="1"/>
                        <a:t>mknl</a:t>
                      </a:r>
                      <a:endParaRPr lang="en-VI" sz="1100" b="0" dirty="0"/>
                    </a:p>
                  </a:txBody>
                  <a:tcPr anchor="ctr"/>
                </a:tc>
                <a:tc>
                  <a:txBody>
                    <a:bodyPr/>
                    <a:lstStyle/>
                    <a:p>
                      <a:r>
                        <a:rPr lang="en-029" sz="1100" dirty="0"/>
                        <a:t>Yes</a:t>
                      </a:r>
                      <a:endParaRPr lang="en-VI" sz="1100" dirty="0"/>
                    </a:p>
                  </a:txBody>
                  <a:tcPr anchor="ctr"/>
                </a:tc>
                <a:tc>
                  <a:txBody>
                    <a:bodyPr/>
                    <a:lstStyle/>
                    <a:p>
                      <a:r>
                        <a:rPr lang="en-US" sz="1100" dirty="0"/>
                        <a:t>As a component of a multi-agent chemotherapeutic regimen for the treatment of ALL in pediatric and young adult patients age 1 month to 21 years</a:t>
                      </a:r>
                    </a:p>
                  </a:txBody>
                  <a:tcPr anchor="ctr"/>
                </a:tc>
                <a:tc>
                  <a:txBody>
                    <a:bodyPr/>
                    <a:lstStyle/>
                    <a:p>
                      <a:r>
                        <a:rPr lang="en-US" sz="1100" dirty="0"/>
                        <a:t>IV: 16.2 days</a:t>
                      </a:r>
                      <a:endParaRPr lang="en-VI" sz="1100" dirty="0"/>
                    </a:p>
                  </a:txBody>
                  <a:tcPr anchor="ctr"/>
                </a:tc>
                <a:tc>
                  <a:txBody>
                    <a:bodyPr/>
                    <a:lstStyle/>
                    <a:p>
                      <a:r>
                        <a:rPr lang="en-US" sz="1100" dirty="0"/>
                        <a:t>Dose: 2,500 IU/m</a:t>
                      </a:r>
                      <a:r>
                        <a:rPr lang="en-US" sz="1100" baseline="30000" dirty="0"/>
                        <a:t>2</a:t>
                      </a:r>
                    </a:p>
                    <a:p>
                      <a:r>
                        <a:rPr lang="en-US" sz="1100" dirty="0"/>
                        <a:t>Route: IV</a:t>
                      </a:r>
                    </a:p>
                    <a:p>
                      <a:r>
                        <a:rPr lang="en-US" sz="1100" dirty="0"/>
                        <a:t>Frequency: every 3 weeks</a:t>
                      </a:r>
                      <a:endParaRPr lang="en-VI" sz="1100" dirty="0"/>
                    </a:p>
                  </a:txBody>
                  <a:tcPr anchor="ctr"/>
                </a:tc>
                <a:extLst>
                  <a:ext uri="{0D108BD9-81ED-4DB2-BD59-A6C34878D82A}">
                    <a16:rowId xmlns:a16="http://schemas.microsoft.com/office/drawing/2014/main" val="180377158"/>
                  </a:ext>
                </a:extLst>
              </a:tr>
              <a:tr h="873422">
                <a:tc>
                  <a:txBody>
                    <a:bodyPr/>
                    <a:lstStyle/>
                    <a:p>
                      <a:r>
                        <a:rPr lang="en-US" sz="1100" b="0" dirty="0"/>
                        <a:t>Erwinia </a:t>
                      </a:r>
                      <a:r>
                        <a:rPr lang="en-US" sz="1100" b="0" dirty="0" err="1"/>
                        <a:t>chrysanthemi</a:t>
                      </a:r>
                      <a:endParaRPr lang="en-US" sz="1100" b="0" dirty="0"/>
                    </a:p>
                    <a:p>
                      <a:r>
                        <a:rPr lang="en-US" sz="1100" b="0" dirty="0"/>
                        <a:t>asparaginase-</a:t>
                      </a:r>
                      <a:r>
                        <a:rPr lang="en-US" sz="1100" b="0" dirty="0" err="1"/>
                        <a:t>rywn</a:t>
                      </a:r>
                      <a:endParaRPr lang="en-US" sz="1100" b="0" dirty="0"/>
                    </a:p>
                    <a:p>
                      <a:r>
                        <a:rPr lang="en-US" sz="1100" b="0" dirty="0"/>
                        <a:t>(recombinant)</a:t>
                      </a:r>
                      <a:endParaRPr lang="en-VI" sz="1100" b="0" dirty="0"/>
                    </a:p>
                  </a:txBody>
                  <a:tcPr anchor="ctr">
                    <a:lnB w="19050" cap="flat" cmpd="sng" algn="ctr">
                      <a:solidFill>
                        <a:srgbClr val="861D19"/>
                      </a:solidFill>
                      <a:prstDash val="solid"/>
                      <a:round/>
                      <a:headEnd type="none" w="med" len="med"/>
                      <a:tailEnd type="none" w="med" len="med"/>
                    </a:lnB>
                  </a:tcPr>
                </a:tc>
                <a:tc>
                  <a:txBody>
                    <a:bodyPr/>
                    <a:lstStyle/>
                    <a:p>
                      <a:r>
                        <a:rPr lang="en-029" sz="1100" dirty="0"/>
                        <a:t>No</a:t>
                      </a:r>
                      <a:endParaRPr lang="en-VI" sz="1100" dirty="0"/>
                    </a:p>
                  </a:txBody>
                  <a:tcPr anchor="ctr">
                    <a:lnB w="19050" cap="flat" cmpd="sng" algn="ctr">
                      <a:solidFill>
                        <a:srgbClr val="861D19"/>
                      </a:solidFill>
                      <a:prstDash val="solid"/>
                      <a:round/>
                      <a:headEnd type="none" w="med" len="med"/>
                      <a:tailEnd type="none" w="med" len="med"/>
                    </a:lnB>
                  </a:tcPr>
                </a:tc>
                <a:tc>
                  <a:txBody>
                    <a:bodyPr/>
                    <a:lstStyle/>
                    <a:p>
                      <a:r>
                        <a:rPr lang="en-US" sz="1100" dirty="0"/>
                        <a:t>As a component of a multi-agent chemotherapeutic regimen given by intramuscular injection for the treatment of ALL and LBL in adult and pediatric patients 1 month or older who have developed hypersensitivity to </a:t>
                      </a:r>
                      <a:r>
                        <a:rPr lang="en-US" sz="1100" i="1" dirty="0"/>
                        <a:t>E coli</a:t>
                      </a:r>
                      <a:r>
                        <a:rPr lang="en-US" sz="1100" dirty="0"/>
                        <a:t>-derived asparaginase</a:t>
                      </a:r>
                      <a:endParaRPr lang="en-VI" sz="1100" dirty="0"/>
                    </a:p>
                  </a:txBody>
                  <a:tcPr anchor="ctr">
                    <a:lnB w="19050" cap="flat" cmpd="sng" algn="ctr">
                      <a:solidFill>
                        <a:srgbClr val="861D19"/>
                      </a:solidFill>
                      <a:prstDash val="solid"/>
                      <a:round/>
                      <a:headEnd type="none" w="med" len="med"/>
                      <a:tailEnd type="none" w="med" len="med"/>
                    </a:lnB>
                  </a:tcPr>
                </a:tc>
                <a:tc>
                  <a:txBody>
                    <a:bodyPr/>
                    <a:lstStyle/>
                    <a:p>
                      <a:r>
                        <a:rPr lang="en-US" sz="1100" dirty="0"/>
                        <a:t>IM: 18.2 hours</a:t>
                      </a:r>
                      <a:endParaRPr lang="en-VI" sz="1100" dirty="0"/>
                    </a:p>
                  </a:txBody>
                  <a:tcPr anchor="ctr">
                    <a:lnB w="19050" cap="flat" cmpd="sng" algn="ctr">
                      <a:solidFill>
                        <a:srgbClr val="861D19"/>
                      </a:solidFill>
                      <a:prstDash val="solid"/>
                      <a:round/>
                      <a:headEnd type="none" w="med" len="med"/>
                      <a:tailEnd type="none" w="med" len="med"/>
                    </a:lnB>
                  </a:tcPr>
                </a:tc>
                <a:tc>
                  <a:txBody>
                    <a:bodyPr/>
                    <a:lstStyle/>
                    <a:p>
                      <a:r>
                        <a:rPr lang="en-US" sz="1100" dirty="0"/>
                        <a:t>Dose: 25 mg/m</a:t>
                      </a:r>
                      <a:r>
                        <a:rPr lang="en-US" sz="1100" baseline="30000" dirty="0"/>
                        <a:t>2</a:t>
                      </a:r>
                    </a:p>
                    <a:p>
                      <a:r>
                        <a:rPr lang="en-US" sz="1100" dirty="0"/>
                        <a:t>Route: IM</a:t>
                      </a:r>
                    </a:p>
                    <a:p>
                      <a:r>
                        <a:rPr lang="en-US" sz="1100" dirty="0"/>
                        <a:t>Frequency: every 48 hours </a:t>
                      </a:r>
                      <a:endParaRPr lang="en-VI" sz="1100" dirty="0"/>
                    </a:p>
                  </a:txBody>
                  <a:tcPr anchor="ctr">
                    <a:lnB w="19050" cap="flat" cmpd="sng" algn="ctr">
                      <a:solidFill>
                        <a:srgbClr val="861D19"/>
                      </a:solidFill>
                      <a:prstDash val="solid"/>
                      <a:round/>
                      <a:headEnd type="none" w="med" len="med"/>
                      <a:tailEnd type="none" w="med" len="med"/>
                    </a:lnB>
                  </a:tcPr>
                </a:tc>
                <a:extLst>
                  <a:ext uri="{0D108BD9-81ED-4DB2-BD59-A6C34878D82A}">
                    <a16:rowId xmlns:a16="http://schemas.microsoft.com/office/drawing/2014/main" val="4176876439"/>
                  </a:ext>
                </a:extLst>
              </a:tr>
            </a:tbl>
          </a:graphicData>
        </a:graphic>
      </p:graphicFrame>
      <p:sp>
        <p:nvSpPr>
          <p:cNvPr id="6" name="Text Placeholder 5">
            <a:extLst>
              <a:ext uri="{FF2B5EF4-FFF2-40B4-BE49-F238E27FC236}">
                <a16:creationId xmlns:a16="http://schemas.microsoft.com/office/drawing/2014/main" id="{23BE8B3E-26D8-23F9-7B0B-5A78FD5885A2}"/>
              </a:ext>
            </a:extLst>
          </p:cNvPr>
          <p:cNvSpPr>
            <a:spLocks noGrp="1"/>
          </p:cNvSpPr>
          <p:nvPr>
            <p:ph type="body" sz="quarter" idx="10"/>
          </p:nvPr>
        </p:nvSpPr>
        <p:spPr>
          <a:xfrm>
            <a:off x="4461308" y="4881905"/>
            <a:ext cx="4682692" cy="248895"/>
          </a:xfrm>
        </p:spPr>
        <p:txBody>
          <a:bodyPr/>
          <a:lstStyle/>
          <a:p>
            <a:pPr>
              <a:lnSpc>
                <a:spcPct val="100000"/>
              </a:lnSpc>
              <a:spcBef>
                <a:spcPts val="0"/>
              </a:spcBef>
            </a:pPr>
            <a:r>
              <a:rPr lang="en-US" dirty="0" err="1"/>
              <a:t>Maese</a:t>
            </a:r>
            <a:r>
              <a:rPr lang="en-US" dirty="0"/>
              <a:t> L, et al. </a:t>
            </a:r>
            <a:r>
              <a:rPr lang="en-US" i="1" dirty="0"/>
              <a:t>Blood</a:t>
            </a:r>
            <a:r>
              <a:rPr lang="en-US" dirty="0"/>
              <a:t>. 2022; </a:t>
            </a:r>
            <a:r>
              <a:rPr lang="en-US" dirty="0" err="1"/>
              <a:t>Vrooman</a:t>
            </a:r>
            <a:r>
              <a:rPr lang="en-US" dirty="0"/>
              <a:t> LM, et al. </a:t>
            </a:r>
            <a:r>
              <a:rPr lang="en-US" i="1" dirty="0"/>
              <a:t>J Clin Oncol. 2022; </a:t>
            </a:r>
          </a:p>
          <a:p>
            <a:pPr>
              <a:lnSpc>
                <a:spcPct val="100000"/>
              </a:lnSpc>
              <a:spcBef>
                <a:spcPts val="0"/>
              </a:spcBef>
            </a:pPr>
            <a:r>
              <a:rPr lang="en-US" dirty="0" err="1"/>
              <a:t>Juluri</a:t>
            </a:r>
            <a:r>
              <a:rPr lang="en-US" dirty="0"/>
              <a:t> KR, et al. </a:t>
            </a:r>
            <a:r>
              <a:rPr lang="en-US" i="1" dirty="0"/>
              <a:t>Blood </a:t>
            </a:r>
            <a:r>
              <a:rPr lang="en-US" i="1" dirty="0" err="1"/>
              <a:t>Lymphat</a:t>
            </a:r>
            <a:r>
              <a:rPr lang="en-US" i="1" dirty="0"/>
              <a:t> Cancer</a:t>
            </a:r>
            <a:r>
              <a:rPr lang="en-US" dirty="0"/>
              <a:t>. 2022; FDA Prescribing Information.</a:t>
            </a:r>
          </a:p>
        </p:txBody>
      </p:sp>
      <p:sp>
        <p:nvSpPr>
          <p:cNvPr id="3" name="TextBox 2">
            <a:extLst>
              <a:ext uri="{FF2B5EF4-FFF2-40B4-BE49-F238E27FC236}">
                <a16:creationId xmlns:a16="http://schemas.microsoft.com/office/drawing/2014/main" id="{2D7D200B-3797-3EB1-EAEB-2DE47D8B71A9}"/>
              </a:ext>
            </a:extLst>
          </p:cNvPr>
          <p:cNvSpPr txBox="1"/>
          <p:nvPr/>
        </p:nvSpPr>
        <p:spPr>
          <a:xfrm>
            <a:off x="0" y="4914511"/>
            <a:ext cx="4682692" cy="253916"/>
          </a:xfrm>
          <a:prstGeom prst="rect">
            <a:avLst/>
          </a:prstGeom>
          <a:noFill/>
        </p:spPr>
        <p:txBody>
          <a:bodyPr wrap="none" rtlCol="0">
            <a:spAutoFit/>
          </a:bodyPr>
          <a:lstStyle/>
          <a:p>
            <a:r>
              <a:rPr lang="en-US" sz="1050" dirty="0">
                <a:solidFill>
                  <a:srgbClr val="000000"/>
                </a:solidFill>
                <a:latin typeface="Calibri" panose="020F0502020204030204" pitchFamily="34" charset="0"/>
                <a:cs typeface="Calibri" panose="020F0502020204030204" pitchFamily="34" charset="0"/>
              </a:rPr>
              <a:t>**Non-recombinant asparaginase Erwinia chrysanthemi no longer available in U.S.</a:t>
            </a:r>
            <a:endParaRPr lang="en-US" sz="1050" dirty="0"/>
          </a:p>
        </p:txBody>
      </p:sp>
    </p:spTree>
    <p:extLst>
      <p:ext uri="{BB962C8B-B14F-4D97-AF65-F5344CB8AC3E}">
        <p14:creationId xmlns:p14="http://schemas.microsoft.com/office/powerpoint/2010/main" val="3702241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C13FE-A9E2-6D97-3A57-706F50E5CDF2}"/>
              </a:ext>
            </a:extLst>
          </p:cNvPr>
          <p:cNvSpPr>
            <a:spLocks noGrp="1"/>
          </p:cNvSpPr>
          <p:nvPr>
            <p:ph type="ctrTitle"/>
          </p:nvPr>
        </p:nvSpPr>
        <p:spPr/>
        <p:txBody>
          <a:bodyPr>
            <a:normAutofit fontScale="90000"/>
          </a:bodyPr>
          <a:lstStyle/>
          <a:p>
            <a:r>
              <a:rPr lang="en-US" dirty="0"/>
              <a:t>Incidence of Common</a:t>
            </a:r>
            <a:br>
              <a:rPr lang="en-US" dirty="0"/>
            </a:br>
            <a:r>
              <a:rPr lang="en-US" dirty="0"/>
              <a:t>Adverse Events for Asparaginase</a:t>
            </a:r>
            <a:endParaRPr lang="en-VI" dirty="0"/>
          </a:p>
        </p:txBody>
      </p:sp>
      <p:graphicFrame>
        <p:nvGraphicFramePr>
          <p:cNvPr id="3" name="Table 5">
            <a:extLst>
              <a:ext uri="{FF2B5EF4-FFF2-40B4-BE49-F238E27FC236}">
                <a16:creationId xmlns:a16="http://schemas.microsoft.com/office/drawing/2014/main" id="{C49F40BC-92BA-E2A9-485A-CE28154F2CC1}"/>
              </a:ext>
            </a:extLst>
          </p:cNvPr>
          <p:cNvGraphicFramePr>
            <a:graphicFrameLocks noGrp="1"/>
          </p:cNvGraphicFramePr>
          <p:nvPr>
            <p:ph idx="1"/>
            <p:extLst>
              <p:ext uri="{D42A27DB-BD31-4B8C-83A1-F6EECF244321}">
                <p14:modId xmlns:p14="http://schemas.microsoft.com/office/powerpoint/2010/main" val="1301371358"/>
              </p:ext>
            </p:extLst>
          </p:nvPr>
        </p:nvGraphicFramePr>
        <p:xfrm>
          <a:off x="933189" y="1249472"/>
          <a:ext cx="7308936" cy="2966720"/>
        </p:xfrm>
        <a:graphic>
          <a:graphicData uri="http://schemas.openxmlformats.org/drawingml/2006/table">
            <a:tbl>
              <a:tblPr firstRow="1" bandRow="1">
                <a:tableStyleId>{6E25E649-3F16-4E02-A733-19D2CDBF48F0}</a:tableStyleId>
              </a:tblPr>
              <a:tblGrid>
                <a:gridCol w="3294345">
                  <a:extLst>
                    <a:ext uri="{9D8B030D-6E8A-4147-A177-3AD203B41FA5}">
                      <a16:colId xmlns:a16="http://schemas.microsoft.com/office/drawing/2014/main" val="2725313530"/>
                    </a:ext>
                  </a:extLst>
                </a:gridCol>
                <a:gridCol w="2016691">
                  <a:extLst>
                    <a:ext uri="{9D8B030D-6E8A-4147-A177-3AD203B41FA5}">
                      <a16:colId xmlns:a16="http://schemas.microsoft.com/office/drawing/2014/main" val="2181210853"/>
                    </a:ext>
                  </a:extLst>
                </a:gridCol>
                <a:gridCol w="1997900">
                  <a:extLst>
                    <a:ext uri="{9D8B030D-6E8A-4147-A177-3AD203B41FA5}">
                      <a16:colId xmlns:a16="http://schemas.microsoft.com/office/drawing/2014/main" val="1029372600"/>
                    </a:ext>
                  </a:extLst>
                </a:gridCol>
              </a:tblGrid>
              <a:tr h="370840">
                <a:tc>
                  <a:txBody>
                    <a:bodyPr/>
                    <a:lstStyle/>
                    <a:p>
                      <a:r>
                        <a:rPr lang="en-US" dirty="0"/>
                        <a:t>Adverse Event</a:t>
                      </a:r>
                      <a:endParaRPr lang="en-VI" dirty="0"/>
                    </a:p>
                  </a:txBody>
                  <a:tcPr>
                    <a:lnT w="19050" cap="flat" cmpd="sng" algn="ctr">
                      <a:solidFill>
                        <a:srgbClr val="861D19"/>
                      </a:solidFill>
                      <a:prstDash val="solid"/>
                      <a:round/>
                      <a:headEnd type="none" w="med" len="med"/>
                      <a:tailEnd type="none" w="med" len="med"/>
                    </a:lnT>
                    <a:lnB w="19050" cap="flat" cmpd="sng" algn="ctr">
                      <a:solidFill>
                        <a:srgbClr val="861D19"/>
                      </a:solidFill>
                      <a:prstDash val="solid"/>
                      <a:round/>
                      <a:headEnd type="none" w="med" len="med"/>
                      <a:tailEnd type="none" w="med" len="med"/>
                    </a:lnB>
                  </a:tcPr>
                </a:tc>
                <a:tc>
                  <a:txBody>
                    <a:bodyPr/>
                    <a:lstStyle/>
                    <a:p>
                      <a:r>
                        <a:rPr lang="en-US" dirty="0"/>
                        <a:t>All Grades (%)</a:t>
                      </a:r>
                      <a:endParaRPr lang="en-VI" dirty="0"/>
                    </a:p>
                  </a:txBody>
                  <a:tcPr>
                    <a:lnT w="19050" cap="flat" cmpd="sng" algn="ctr">
                      <a:solidFill>
                        <a:srgbClr val="861D19"/>
                      </a:solidFill>
                      <a:prstDash val="solid"/>
                      <a:round/>
                      <a:headEnd type="none" w="med" len="med"/>
                      <a:tailEnd type="none" w="med" len="med"/>
                    </a:lnT>
                    <a:lnB w="19050" cap="flat" cmpd="sng" algn="ctr">
                      <a:solidFill>
                        <a:srgbClr val="861D19"/>
                      </a:solidFill>
                      <a:prstDash val="solid"/>
                      <a:round/>
                      <a:headEnd type="none" w="med" len="med"/>
                      <a:tailEnd type="none" w="med" len="med"/>
                    </a:lnB>
                  </a:tcPr>
                </a:tc>
                <a:tc>
                  <a:txBody>
                    <a:bodyPr/>
                    <a:lstStyle/>
                    <a:p>
                      <a:r>
                        <a:rPr lang="en-US" dirty="0"/>
                        <a:t>Grade ≥3 (%)</a:t>
                      </a:r>
                      <a:endParaRPr lang="en-VI" dirty="0"/>
                    </a:p>
                  </a:txBody>
                  <a:tcPr>
                    <a:lnT w="19050" cap="flat" cmpd="sng" algn="ctr">
                      <a:solidFill>
                        <a:srgbClr val="861D19"/>
                      </a:solidFill>
                      <a:prstDash val="solid"/>
                      <a:round/>
                      <a:headEnd type="none" w="med" len="med"/>
                      <a:tailEnd type="none" w="med" len="med"/>
                    </a:lnT>
                    <a:lnB w="19050" cap="flat" cmpd="sng" algn="ctr">
                      <a:solidFill>
                        <a:srgbClr val="861D19"/>
                      </a:solidFill>
                      <a:prstDash val="solid"/>
                      <a:round/>
                      <a:headEnd type="none" w="med" len="med"/>
                      <a:tailEnd type="none" w="med" len="med"/>
                    </a:lnB>
                  </a:tcPr>
                </a:tc>
                <a:extLst>
                  <a:ext uri="{0D108BD9-81ED-4DB2-BD59-A6C34878D82A}">
                    <a16:rowId xmlns:a16="http://schemas.microsoft.com/office/drawing/2014/main" val="2538017548"/>
                  </a:ext>
                </a:extLst>
              </a:tr>
              <a:tr h="370840">
                <a:tc>
                  <a:txBody>
                    <a:bodyPr/>
                    <a:lstStyle/>
                    <a:p>
                      <a:r>
                        <a:rPr lang="en-US" sz="1600" dirty="0"/>
                        <a:t>Hypersensitivity</a:t>
                      </a:r>
                      <a:endParaRPr lang="en-VI" sz="1600" dirty="0"/>
                    </a:p>
                  </a:txBody>
                  <a:tcPr>
                    <a:lnT w="19050" cap="flat" cmpd="sng" algn="ctr">
                      <a:solidFill>
                        <a:srgbClr val="861D19"/>
                      </a:solidFill>
                      <a:prstDash val="solid"/>
                      <a:round/>
                      <a:headEnd type="none" w="med" len="med"/>
                      <a:tailEnd type="none" w="med" len="med"/>
                    </a:lnT>
                  </a:tcPr>
                </a:tc>
                <a:tc>
                  <a:txBody>
                    <a:bodyPr/>
                    <a:lstStyle/>
                    <a:p>
                      <a:r>
                        <a:rPr lang="en-US" sz="1600" dirty="0"/>
                        <a:t>7–22</a:t>
                      </a:r>
                      <a:endParaRPr lang="en-VI" sz="1600" dirty="0"/>
                    </a:p>
                  </a:txBody>
                  <a:tcPr>
                    <a:lnT w="19050" cap="flat" cmpd="sng" algn="ctr">
                      <a:solidFill>
                        <a:srgbClr val="861D19"/>
                      </a:solidFill>
                      <a:prstDash val="solid"/>
                      <a:round/>
                      <a:headEnd type="none" w="med" len="med"/>
                      <a:tailEnd type="none" w="med" len="med"/>
                    </a:lnT>
                  </a:tcPr>
                </a:tc>
                <a:tc>
                  <a:txBody>
                    <a:bodyPr/>
                    <a:lstStyle/>
                    <a:p>
                      <a:r>
                        <a:rPr lang="en-US" sz="1600" dirty="0"/>
                        <a:t>4–10</a:t>
                      </a:r>
                      <a:endParaRPr lang="en-VI" sz="1600" dirty="0"/>
                    </a:p>
                  </a:txBody>
                  <a:tcPr>
                    <a:lnT w="19050" cap="flat" cmpd="sng" algn="ctr">
                      <a:solidFill>
                        <a:srgbClr val="861D19"/>
                      </a:solidFill>
                      <a:prstDash val="solid"/>
                      <a:round/>
                      <a:headEnd type="none" w="med" len="med"/>
                      <a:tailEnd type="none" w="med" len="med"/>
                    </a:lnT>
                  </a:tcPr>
                </a:tc>
                <a:extLst>
                  <a:ext uri="{0D108BD9-81ED-4DB2-BD59-A6C34878D82A}">
                    <a16:rowId xmlns:a16="http://schemas.microsoft.com/office/drawing/2014/main" val="4075707780"/>
                  </a:ext>
                </a:extLst>
              </a:tr>
              <a:tr h="370840">
                <a:tc>
                  <a:txBody>
                    <a:bodyPr/>
                    <a:lstStyle/>
                    <a:p>
                      <a:r>
                        <a:rPr lang="en-US" sz="1600" dirty="0"/>
                        <a:t>Hyperbilirubinemia/↑LFTs</a:t>
                      </a:r>
                      <a:endParaRPr lang="en-VI" sz="1600" dirty="0"/>
                    </a:p>
                  </a:txBody>
                  <a:tcPr/>
                </a:tc>
                <a:tc>
                  <a:txBody>
                    <a:bodyPr/>
                    <a:lstStyle/>
                    <a:p>
                      <a:r>
                        <a:rPr lang="en-US" sz="1600" dirty="0"/>
                        <a:t>86</a:t>
                      </a:r>
                      <a:endParaRPr lang="en-VI" sz="1600" dirty="0"/>
                    </a:p>
                  </a:txBody>
                  <a:tcPr/>
                </a:tc>
                <a:tc>
                  <a:txBody>
                    <a:bodyPr/>
                    <a:lstStyle/>
                    <a:p>
                      <a:r>
                        <a:rPr lang="en-US" sz="1600" dirty="0"/>
                        <a:t>24–39</a:t>
                      </a:r>
                      <a:endParaRPr lang="en-VI" sz="1600" dirty="0"/>
                    </a:p>
                  </a:txBody>
                  <a:tcPr/>
                </a:tc>
                <a:extLst>
                  <a:ext uri="{0D108BD9-81ED-4DB2-BD59-A6C34878D82A}">
                    <a16:rowId xmlns:a16="http://schemas.microsoft.com/office/drawing/2014/main" val="3775285800"/>
                  </a:ext>
                </a:extLst>
              </a:tr>
              <a:tr h="370840">
                <a:tc>
                  <a:txBody>
                    <a:bodyPr/>
                    <a:lstStyle/>
                    <a:p>
                      <a:r>
                        <a:rPr lang="en-US" sz="1600" dirty="0"/>
                        <a:t>Pancreatitis</a:t>
                      </a:r>
                      <a:endParaRPr lang="en-VI" sz="1600" dirty="0"/>
                    </a:p>
                  </a:txBody>
                  <a:tcPr/>
                </a:tc>
                <a:tc>
                  <a:txBody>
                    <a:bodyPr/>
                    <a:lstStyle/>
                    <a:p>
                      <a:r>
                        <a:rPr lang="en-US" sz="1600" dirty="0"/>
                        <a:t>24</a:t>
                      </a:r>
                      <a:endParaRPr lang="en-VI" sz="1600" dirty="0"/>
                    </a:p>
                  </a:txBody>
                  <a:tcPr/>
                </a:tc>
                <a:tc>
                  <a:txBody>
                    <a:bodyPr/>
                    <a:lstStyle/>
                    <a:p>
                      <a:r>
                        <a:rPr lang="en-US" sz="1600" dirty="0"/>
                        <a:t>5–13</a:t>
                      </a:r>
                      <a:endParaRPr lang="en-VI" sz="1600" dirty="0"/>
                    </a:p>
                  </a:txBody>
                  <a:tcPr/>
                </a:tc>
                <a:extLst>
                  <a:ext uri="{0D108BD9-81ED-4DB2-BD59-A6C34878D82A}">
                    <a16:rowId xmlns:a16="http://schemas.microsoft.com/office/drawing/2014/main" val="3528168383"/>
                  </a:ext>
                </a:extLst>
              </a:tr>
              <a:tr h="370840">
                <a:tc>
                  <a:txBody>
                    <a:bodyPr/>
                    <a:lstStyle/>
                    <a:p>
                      <a:r>
                        <a:rPr lang="en-US" sz="1600" dirty="0"/>
                        <a:t>Hypertriglyceridemia</a:t>
                      </a:r>
                      <a:endParaRPr lang="en-VI" sz="1600" dirty="0"/>
                    </a:p>
                  </a:txBody>
                  <a:tcPr/>
                </a:tc>
                <a:tc>
                  <a:txBody>
                    <a:bodyPr/>
                    <a:lstStyle/>
                    <a:p>
                      <a:r>
                        <a:rPr lang="en-US" sz="1600" dirty="0"/>
                        <a:t>77</a:t>
                      </a:r>
                      <a:endParaRPr lang="en-VI" sz="1600" dirty="0"/>
                    </a:p>
                  </a:txBody>
                  <a:tcPr/>
                </a:tc>
                <a:tc>
                  <a:txBody>
                    <a:bodyPr/>
                    <a:lstStyle/>
                    <a:p>
                      <a:r>
                        <a:rPr lang="en-US" sz="1600" dirty="0"/>
                        <a:t>11–51</a:t>
                      </a:r>
                      <a:endParaRPr lang="en-VI" sz="1600" dirty="0"/>
                    </a:p>
                  </a:txBody>
                  <a:tcPr/>
                </a:tc>
                <a:extLst>
                  <a:ext uri="{0D108BD9-81ED-4DB2-BD59-A6C34878D82A}">
                    <a16:rowId xmlns:a16="http://schemas.microsoft.com/office/drawing/2014/main" val="987640805"/>
                  </a:ext>
                </a:extLst>
              </a:tr>
              <a:tr h="370840">
                <a:tc>
                  <a:txBody>
                    <a:bodyPr/>
                    <a:lstStyle/>
                    <a:p>
                      <a:r>
                        <a:rPr lang="en-US" sz="1600" dirty="0"/>
                        <a:t>Thrombosis</a:t>
                      </a:r>
                      <a:endParaRPr lang="en-VI" sz="1600" dirty="0"/>
                    </a:p>
                  </a:txBody>
                  <a:tcPr/>
                </a:tc>
                <a:tc>
                  <a:txBody>
                    <a:bodyPr/>
                    <a:lstStyle/>
                    <a:p>
                      <a:endParaRPr lang="en-VI" sz="1600" dirty="0"/>
                    </a:p>
                  </a:txBody>
                  <a:tcPr/>
                </a:tc>
                <a:tc>
                  <a:txBody>
                    <a:bodyPr/>
                    <a:lstStyle/>
                    <a:p>
                      <a:r>
                        <a:rPr lang="en-US" sz="1600" dirty="0"/>
                        <a:t>11–27</a:t>
                      </a:r>
                      <a:endParaRPr lang="en-VI" sz="1600" dirty="0"/>
                    </a:p>
                  </a:txBody>
                  <a:tcPr/>
                </a:tc>
                <a:extLst>
                  <a:ext uri="{0D108BD9-81ED-4DB2-BD59-A6C34878D82A}">
                    <a16:rowId xmlns:a16="http://schemas.microsoft.com/office/drawing/2014/main" val="96832517"/>
                  </a:ext>
                </a:extLst>
              </a:tr>
              <a:tr h="370840">
                <a:tc>
                  <a:txBody>
                    <a:bodyPr/>
                    <a:lstStyle/>
                    <a:p>
                      <a:r>
                        <a:rPr lang="en-US" sz="1600" dirty="0"/>
                        <a:t>Hypofibrinogenemia</a:t>
                      </a:r>
                      <a:endParaRPr lang="en-VI" sz="1600" dirty="0"/>
                    </a:p>
                  </a:txBody>
                  <a:tcPr/>
                </a:tc>
                <a:tc>
                  <a:txBody>
                    <a:bodyPr/>
                    <a:lstStyle/>
                    <a:p>
                      <a:endParaRPr lang="en-VI" sz="1600" dirty="0"/>
                    </a:p>
                  </a:txBody>
                  <a:tcPr/>
                </a:tc>
                <a:tc>
                  <a:txBody>
                    <a:bodyPr/>
                    <a:lstStyle/>
                    <a:p>
                      <a:r>
                        <a:rPr lang="en-US" sz="1600" dirty="0"/>
                        <a:t>48–51</a:t>
                      </a:r>
                      <a:endParaRPr lang="en-VI" sz="1600" dirty="0"/>
                    </a:p>
                  </a:txBody>
                  <a:tcPr/>
                </a:tc>
                <a:extLst>
                  <a:ext uri="{0D108BD9-81ED-4DB2-BD59-A6C34878D82A}">
                    <a16:rowId xmlns:a16="http://schemas.microsoft.com/office/drawing/2014/main" val="1125010098"/>
                  </a:ext>
                </a:extLst>
              </a:tr>
              <a:tr h="370840">
                <a:tc>
                  <a:txBody>
                    <a:bodyPr/>
                    <a:lstStyle/>
                    <a:p>
                      <a:r>
                        <a:rPr lang="en-US" sz="1600" dirty="0"/>
                        <a:t>Hyperglycemia</a:t>
                      </a:r>
                      <a:endParaRPr lang="en-VI" sz="1600" dirty="0"/>
                    </a:p>
                  </a:txBody>
                  <a:tcPr>
                    <a:lnB w="19050" cap="flat" cmpd="sng" algn="ctr">
                      <a:solidFill>
                        <a:srgbClr val="861D19"/>
                      </a:solidFill>
                      <a:prstDash val="solid"/>
                      <a:round/>
                      <a:headEnd type="none" w="med" len="med"/>
                      <a:tailEnd type="none" w="med" len="med"/>
                    </a:lnB>
                  </a:tcPr>
                </a:tc>
                <a:tc>
                  <a:txBody>
                    <a:bodyPr/>
                    <a:lstStyle/>
                    <a:p>
                      <a:r>
                        <a:rPr lang="en-US" sz="1600" dirty="0"/>
                        <a:t>91</a:t>
                      </a:r>
                      <a:endParaRPr lang="en-VI" sz="1600" dirty="0"/>
                    </a:p>
                  </a:txBody>
                  <a:tcPr>
                    <a:lnB w="19050" cap="flat" cmpd="sng" algn="ctr">
                      <a:solidFill>
                        <a:srgbClr val="861D19"/>
                      </a:solidFill>
                      <a:prstDash val="solid"/>
                      <a:round/>
                      <a:headEnd type="none" w="med" len="med"/>
                      <a:tailEnd type="none" w="med" len="med"/>
                    </a:lnB>
                  </a:tcPr>
                </a:tc>
                <a:tc>
                  <a:txBody>
                    <a:bodyPr/>
                    <a:lstStyle/>
                    <a:p>
                      <a:r>
                        <a:rPr lang="en-US" sz="1600" dirty="0"/>
                        <a:t>31–33</a:t>
                      </a:r>
                      <a:endParaRPr lang="en-VI" sz="1600" dirty="0"/>
                    </a:p>
                  </a:txBody>
                  <a:tcPr>
                    <a:lnB w="19050" cap="flat" cmpd="sng" algn="ctr">
                      <a:solidFill>
                        <a:srgbClr val="861D19"/>
                      </a:solidFill>
                      <a:prstDash val="solid"/>
                      <a:round/>
                      <a:headEnd type="none" w="med" len="med"/>
                      <a:tailEnd type="none" w="med" len="med"/>
                    </a:lnB>
                  </a:tcPr>
                </a:tc>
                <a:extLst>
                  <a:ext uri="{0D108BD9-81ED-4DB2-BD59-A6C34878D82A}">
                    <a16:rowId xmlns:a16="http://schemas.microsoft.com/office/drawing/2014/main" val="1842236007"/>
                  </a:ext>
                </a:extLst>
              </a:tr>
            </a:tbl>
          </a:graphicData>
        </a:graphic>
      </p:graphicFrame>
      <p:sp>
        <p:nvSpPr>
          <p:cNvPr id="5" name="Text Placeholder 4">
            <a:extLst>
              <a:ext uri="{FF2B5EF4-FFF2-40B4-BE49-F238E27FC236}">
                <a16:creationId xmlns:a16="http://schemas.microsoft.com/office/drawing/2014/main" id="{44C3449E-DEA0-28A6-6C27-FC03E268960F}"/>
              </a:ext>
            </a:extLst>
          </p:cNvPr>
          <p:cNvSpPr>
            <a:spLocks noGrp="1"/>
          </p:cNvSpPr>
          <p:nvPr>
            <p:ph type="body" sz="quarter" idx="10"/>
          </p:nvPr>
        </p:nvSpPr>
        <p:spPr>
          <a:xfrm>
            <a:off x="254000" y="4889500"/>
            <a:ext cx="8890000" cy="254000"/>
          </a:xfrm>
        </p:spPr>
        <p:txBody>
          <a:bodyPr anchor="ctr"/>
          <a:lstStyle/>
          <a:p>
            <a:r>
              <a:rPr lang="en-US" dirty="0" err="1"/>
              <a:t>Aldoss</a:t>
            </a:r>
            <a:r>
              <a:rPr lang="en-US" dirty="0"/>
              <a:t> I &amp; </a:t>
            </a:r>
            <a:r>
              <a:rPr lang="en-US" dirty="0" err="1"/>
              <a:t>Douer</a:t>
            </a:r>
            <a:r>
              <a:rPr lang="en-US" dirty="0"/>
              <a:t> D. </a:t>
            </a:r>
            <a:r>
              <a:rPr lang="en-US" i="1" dirty="0"/>
              <a:t>Blood.</a:t>
            </a:r>
            <a:r>
              <a:rPr lang="en-US" dirty="0"/>
              <a:t> 2022; </a:t>
            </a:r>
            <a:r>
              <a:rPr lang="en-US" dirty="0" err="1"/>
              <a:t>Maese</a:t>
            </a:r>
            <a:r>
              <a:rPr lang="en-US" dirty="0"/>
              <a:t> L, et al. </a:t>
            </a:r>
            <a:r>
              <a:rPr lang="en-US" i="1" dirty="0"/>
              <a:t>Front </a:t>
            </a:r>
            <a:r>
              <a:rPr lang="en-US" i="1" dirty="0" err="1"/>
              <a:t>Pediatr</a:t>
            </a:r>
            <a:r>
              <a:rPr lang="en-US" dirty="0"/>
              <a:t>. 2022. </a:t>
            </a:r>
            <a:endParaRPr lang="en-VI" dirty="0"/>
          </a:p>
        </p:txBody>
      </p:sp>
    </p:spTree>
    <p:extLst>
      <p:ext uri="{BB962C8B-B14F-4D97-AF65-F5344CB8AC3E}">
        <p14:creationId xmlns:p14="http://schemas.microsoft.com/office/powerpoint/2010/main" val="1214263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C13FE-A9E2-6D97-3A57-706F50E5CDF2}"/>
              </a:ext>
            </a:extLst>
          </p:cNvPr>
          <p:cNvSpPr>
            <a:spLocks noGrp="1"/>
          </p:cNvSpPr>
          <p:nvPr>
            <p:ph type="ctrTitle"/>
          </p:nvPr>
        </p:nvSpPr>
        <p:spPr/>
        <p:txBody>
          <a:bodyPr>
            <a:normAutofit fontScale="90000"/>
          </a:bodyPr>
          <a:lstStyle/>
          <a:p>
            <a:r>
              <a:rPr lang="en-US" dirty="0"/>
              <a:t>Risk Factors for Hypersensitivity</a:t>
            </a:r>
            <a:br>
              <a:rPr lang="en-US" dirty="0"/>
            </a:br>
            <a:r>
              <a:rPr lang="en-US" dirty="0"/>
              <a:t>to Asparaginase</a:t>
            </a:r>
            <a:endParaRPr lang="en-VI" dirty="0"/>
          </a:p>
        </p:txBody>
      </p:sp>
      <p:sp>
        <p:nvSpPr>
          <p:cNvPr id="5" name="Text Placeholder 4">
            <a:extLst>
              <a:ext uri="{FF2B5EF4-FFF2-40B4-BE49-F238E27FC236}">
                <a16:creationId xmlns:a16="http://schemas.microsoft.com/office/drawing/2014/main" id="{44C3449E-DEA0-28A6-6C27-FC03E268960F}"/>
              </a:ext>
            </a:extLst>
          </p:cNvPr>
          <p:cNvSpPr>
            <a:spLocks noGrp="1"/>
          </p:cNvSpPr>
          <p:nvPr>
            <p:ph type="body" sz="quarter" idx="10"/>
          </p:nvPr>
        </p:nvSpPr>
        <p:spPr>
          <a:xfrm>
            <a:off x="254000" y="4889500"/>
            <a:ext cx="8890000" cy="254000"/>
          </a:xfrm>
        </p:spPr>
        <p:txBody>
          <a:bodyPr anchor="ctr"/>
          <a:lstStyle/>
          <a:p>
            <a:r>
              <a:rPr lang="en-US" dirty="0" err="1">
                <a:effectLst/>
                <a:ea typeface="Calibri" panose="020F0502020204030204" pitchFamily="34" charset="0"/>
              </a:rPr>
              <a:t>Aldoss</a:t>
            </a:r>
            <a:r>
              <a:rPr lang="en-US" dirty="0">
                <a:effectLst/>
                <a:ea typeface="Calibri" panose="020F0502020204030204" pitchFamily="34" charset="0"/>
              </a:rPr>
              <a:t> I, </a:t>
            </a:r>
            <a:r>
              <a:rPr lang="en-US" dirty="0" err="1">
                <a:effectLst/>
                <a:ea typeface="Calibri" panose="020F0502020204030204" pitchFamily="34" charset="0"/>
              </a:rPr>
              <a:t>Douer</a:t>
            </a:r>
            <a:r>
              <a:rPr lang="en-US" dirty="0">
                <a:effectLst/>
                <a:ea typeface="Calibri" panose="020F0502020204030204" pitchFamily="34" charset="0"/>
              </a:rPr>
              <a:t> D. </a:t>
            </a:r>
            <a:r>
              <a:rPr lang="en-US" i="1" dirty="0">
                <a:effectLst/>
                <a:ea typeface="Calibri" panose="020F0502020204030204" pitchFamily="34" charset="0"/>
              </a:rPr>
              <a:t>Blood</a:t>
            </a:r>
            <a:r>
              <a:rPr lang="en-US" dirty="0">
                <a:effectLst/>
                <a:ea typeface="Calibri" panose="020F0502020204030204" pitchFamily="34" charset="0"/>
              </a:rPr>
              <a:t>. 2020; </a:t>
            </a:r>
            <a:r>
              <a:rPr lang="en-US" dirty="0" err="1"/>
              <a:t>Pourhassan</a:t>
            </a:r>
            <a:r>
              <a:rPr lang="en-US" dirty="0"/>
              <a:t> H, et al. </a:t>
            </a:r>
            <a:r>
              <a:rPr lang="en-US" i="1" dirty="0" err="1"/>
              <a:t>Curr</a:t>
            </a:r>
            <a:r>
              <a:rPr lang="en-US" i="1" dirty="0"/>
              <a:t> Oncol Rep</a:t>
            </a:r>
            <a:r>
              <a:rPr lang="en-US" dirty="0"/>
              <a:t>. 2022; NCCN Guidelines. Acute Lymphoblastic Leukemia. v2.2023.</a:t>
            </a:r>
            <a:endParaRPr lang="en-VI" dirty="0"/>
          </a:p>
        </p:txBody>
      </p:sp>
      <p:sp>
        <p:nvSpPr>
          <p:cNvPr id="6" name="Content Placeholder 5">
            <a:extLst>
              <a:ext uri="{FF2B5EF4-FFF2-40B4-BE49-F238E27FC236}">
                <a16:creationId xmlns:a16="http://schemas.microsoft.com/office/drawing/2014/main" id="{A023C0B9-E563-5222-3FAC-D75BD72A4431}"/>
              </a:ext>
            </a:extLst>
          </p:cNvPr>
          <p:cNvSpPr>
            <a:spLocks noGrp="1"/>
          </p:cNvSpPr>
          <p:nvPr>
            <p:ph idx="1"/>
          </p:nvPr>
        </p:nvSpPr>
        <p:spPr>
          <a:xfrm>
            <a:off x="254000" y="1073150"/>
            <a:ext cx="8661400" cy="3746500"/>
          </a:xfrm>
        </p:spPr>
        <p:txBody>
          <a:bodyPr>
            <a:normAutofit/>
          </a:bodyPr>
          <a:lstStyle/>
          <a:p>
            <a:r>
              <a:rPr lang="en-US" sz="2200" dirty="0"/>
              <a:t>Formulation of asparaginase</a:t>
            </a:r>
          </a:p>
          <a:p>
            <a:r>
              <a:rPr lang="en-US" sz="2200" dirty="0"/>
              <a:t>Route of administration</a:t>
            </a:r>
          </a:p>
          <a:p>
            <a:r>
              <a:rPr lang="en-US" sz="2200" dirty="0"/>
              <a:t>No premedication</a:t>
            </a:r>
          </a:p>
          <a:p>
            <a:r>
              <a:rPr lang="en-US" sz="2200" dirty="0"/>
              <a:t>Schedule of administration: second dose and future doses</a:t>
            </a:r>
          </a:p>
          <a:p>
            <a:r>
              <a:rPr lang="en-US" sz="2200" i="1" dirty="0"/>
              <a:t>HLA-DRB1</a:t>
            </a:r>
            <a:r>
              <a:rPr lang="en-US" sz="2200" dirty="0"/>
              <a:t> polymorphism</a:t>
            </a:r>
          </a:p>
          <a:p>
            <a:r>
              <a:rPr lang="en-US" sz="2200" dirty="0"/>
              <a:t>Younger age </a:t>
            </a:r>
          </a:p>
          <a:p>
            <a:r>
              <a:rPr lang="en-US" sz="2200" dirty="0"/>
              <a:t>Line of treatment</a:t>
            </a:r>
          </a:p>
          <a:p>
            <a:r>
              <a:rPr lang="en-US" sz="2200" dirty="0"/>
              <a:t>Concurrent use of other therapeutic agents including corticosteroids</a:t>
            </a:r>
          </a:p>
          <a:p>
            <a:r>
              <a:rPr lang="en-US" sz="2200" dirty="0"/>
              <a:t>Prior history of hypersensitivity to medications</a:t>
            </a:r>
          </a:p>
        </p:txBody>
      </p:sp>
    </p:spTree>
    <p:extLst>
      <p:ext uri="{BB962C8B-B14F-4D97-AF65-F5344CB8AC3E}">
        <p14:creationId xmlns:p14="http://schemas.microsoft.com/office/powerpoint/2010/main" val="664831638"/>
      </p:ext>
    </p:extLst>
  </p:cSld>
  <p:clrMapOvr>
    <a:masterClrMapping/>
  </p:clrMapOvr>
  <p:extLst>
    <p:ext uri="{6950BFC3-D8DA-4A85-94F7-54DA5524770B}">
      <p188:commentRel xmlns:p188="http://schemas.microsoft.com/office/powerpoint/2018/8/main" r:id="rId3"/>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C13FE-A9E2-6D97-3A57-706F50E5CDF2}"/>
              </a:ext>
            </a:extLst>
          </p:cNvPr>
          <p:cNvSpPr>
            <a:spLocks noGrp="1"/>
          </p:cNvSpPr>
          <p:nvPr>
            <p:ph type="ctrTitle"/>
          </p:nvPr>
        </p:nvSpPr>
        <p:spPr/>
        <p:txBody>
          <a:bodyPr>
            <a:normAutofit fontScale="90000"/>
          </a:bodyPr>
          <a:lstStyle/>
          <a:p>
            <a:r>
              <a:rPr lang="en-US" dirty="0"/>
              <a:t>Adverse Event Prevention and Mitigation</a:t>
            </a:r>
            <a:br>
              <a:rPr lang="en-US" dirty="0"/>
            </a:br>
            <a:r>
              <a:rPr lang="en-US" sz="3600" i="1" dirty="0"/>
              <a:t>Hypersensitivity </a:t>
            </a:r>
            <a:endParaRPr lang="en-VI" i="1" dirty="0"/>
          </a:p>
        </p:txBody>
      </p:sp>
      <p:sp>
        <p:nvSpPr>
          <p:cNvPr id="5" name="Text Placeholder 4">
            <a:extLst>
              <a:ext uri="{FF2B5EF4-FFF2-40B4-BE49-F238E27FC236}">
                <a16:creationId xmlns:a16="http://schemas.microsoft.com/office/drawing/2014/main" id="{44C3449E-DEA0-28A6-6C27-FC03E268960F}"/>
              </a:ext>
            </a:extLst>
          </p:cNvPr>
          <p:cNvSpPr>
            <a:spLocks noGrp="1"/>
          </p:cNvSpPr>
          <p:nvPr>
            <p:ph type="body" sz="quarter" idx="10"/>
          </p:nvPr>
        </p:nvSpPr>
        <p:spPr>
          <a:xfrm>
            <a:off x="254000" y="4797468"/>
            <a:ext cx="8890000" cy="346032"/>
          </a:xfrm>
        </p:spPr>
        <p:txBody>
          <a:bodyPr anchor="ctr"/>
          <a:lstStyle/>
          <a:p>
            <a:pPr>
              <a:spcBef>
                <a:spcPts val="0"/>
              </a:spcBef>
            </a:pPr>
            <a:r>
              <a:rPr lang="en-US" dirty="0" err="1">
                <a:effectLst/>
                <a:ea typeface="Calibri" panose="020F0502020204030204" pitchFamily="34" charset="0"/>
              </a:rPr>
              <a:t>Aldoss</a:t>
            </a:r>
            <a:r>
              <a:rPr lang="en-US" dirty="0">
                <a:effectLst/>
                <a:ea typeface="Calibri" panose="020F0502020204030204" pitchFamily="34" charset="0"/>
              </a:rPr>
              <a:t> I, </a:t>
            </a:r>
            <a:r>
              <a:rPr lang="en-US" dirty="0" err="1">
                <a:effectLst/>
                <a:ea typeface="Calibri" panose="020F0502020204030204" pitchFamily="34" charset="0"/>
              </a:rPr>
              <a:t>Douer</a:t>
            </a:r>
            <a:r>
              <a:rPr lang="en-US" dirty="0">
                <a:effectLst/>
                <a:ea typeface="Calibri" panose="020F0502020204030204" pitchFamily="34" charset="0"/>
              </a:rPr>
              <a:t> D. </a:t>
            </a:r>
            <a:r>
              <a:rPr lang="en-US" i="1" dirty="0">
                <a:effectLst/>
                <a:ea typeface="Calibri" panose="020F0502020204030204" pitchFamily="34" charset="0"/>
              </a:rPr>
              <a:t>Blood. </a:t>
            </a:r>
            <a:r>
              <a:rPr lang="en-US" dirty="0">
                <a:effectLst/>
                <a:ea typeface="Calibri" panose="020F0502020204030204" pitchFamily="34" charset="0"/>
              </a:rPr>
              <a:t>2020; </a:t>
            </a:r>
            <a:r>
              <a:rPr lang="en-US" dirty="0" err="1"/>
              <a:t>Pourhassan</a:t>
            </a:r>
            <a:r>
              <a:rPr lang="en-US" dirty="0"/>
              <a:t> H, et al. </a:t>
            </a:r>
            <a:r>
              <a:rPr lang="en-US" i="1" dirty="0" err="1"/>
              <a:t>Curr</a:t>
            </a:r>
            <a:r>
              <a:rPr lang="en-US" i="1" dirty="0"/>
              <a:t> Oncol Rep</a:t>
            </a:r>
            <a:r>
              <a:rPr lang="en-US" dirty="0"/>
              <a:t>. 2022; NCCN Guidelines. Acute Lymphoblastic Leukemia. v2.2023; </a:t>
            </a:r>
          </a:p>
          <a:p>
            <a:pPr>
              <a:spcBef>
                <a:spcPts val="0"/>
              </a:spcBef>
            </a:pPr>
            <a:r>
              <a:rPr lang="en-US" dirty="0"/>
              <a:t>U.S. Department of Health and Human Services. Common terminology criteria for adverse events (CTCAE). 2017.</a:t>
            </a:r>
          </a:p>
        </p:txBody>
      </p:sp>
      <p:sp>
        <p:nvSpPr>
          <p:cNvPr id="6" name="Content Placeholder 5">
            <a:extLst>
              <a:ext uri="{FF2B5EF4-FFF2-40B4-BE49-F238E27FC236}">
                <a16:creationId xmlns:a16="http://schemas.microsoft.com/office/drawing/2014/main" id="{A023C0B9-E563-5222-3FAC-D75BD72A4431}"/>
              </a:ext>
            </a:extLst>
          </p:cNvPr>
          <p:cNvSpPr>
            <a:spLocks noGrp="1"/>
          </p:cNvSpPr>
          <p:nvPr>
            <p:ph idx="1"/>
          </p:nvPr>
        </p:nvSpPr>
        <p:spPr/>
        <p:txBody>
          <a:bodyPr>
            <a:normAutofit fontScale="70000" lnSpcReduction="20000"/>
          </a:bodyPr>
          <a:lstStyle/>
          <a:p>
            <a:pPr>
              <a:lnSpc>
                <a:spcPct val="110000"/>
              </a:lnSpc>
            </a:pPr>
            <a:r>
              <a:rPr lang="en-US" dirty="0"/>
              <a:t>Prevention and management, general measures </a:t>
            </a:r>
          </a:p>
          <a:p>
            <a:pPr lvl="1">
              <a:lnSpc>
                <a:spcPct val="110000"/>
              </a:lnSpc>
            </a:pPr>
            <a:r>
              <a:rPr lang="en-US" dirty="0"/>
              <a:t>Premedication with histamine 1 (diphenhydramine, cetirizine), histamine 2 (famotidine), corticosteroid (hydrocortisone), and acetaminophen</a:t>
            </a:r>
          </a:p>
          <a:p>
            <a:pPr lvl="1">
              <a:lnSpc>
                <a:spcPct val="110000"/>
              </a:lnSpc>
            </a:pPr>
            <a:r>
              <a:rPr lang="en-US" dirty="0"/>
              <a:t>Slow the infusion for IV formulations for up to 2 hours</a:t>
            </a:r>
          </a:p>
          <a:p>
            <a:pPr>
              <a:lnSpc>
                <a:spcPct val="110000"/>
              </a:lnSpc>
            </a:pPr>
            <a:r>
              <a:rPr lang="en-US" dirty="0"/>
              <a:t>Treatment based on grade of infusion-related reaction</a:t>
            </a:r>
          </a:p>
          <a:p>
            <a:pPr lvl="1">
              <a:lnSpc>
                <a:spcPct val="110000"/>
              </a:lnSpc>
            </a:pPr>
            <a:r>
              <a:rPr lang="en-US" b="1" dirty="0">
                <a:solidFill>
                  <a:srgbClr val="861D19"/>
                </a:solidFill>
              </a:rPr>
              <a:t>Grade 1 or 2 </a:t>
            </a:r>
            <a:r>
              <a:rPr lang="en-US" dirty="0"/>
              <a:t>without bronchospasm, hypotension, edema, or need for parenteral intervention (rash, flushing, urticaria, and drug fever ≥38°C) the asparaginase that caused the reaction may be continued, with consideration for anti-allergy premedication (such as hydrocortisone, famotidine or ranitidine, diphenhydramine, cetirizine, and acetaminophen).</a:t>
            </a:r>
          </a:p>
          <a:p>
            <a:pPr lvl="1">
              <a:lnSpc>
                <a:spcPct val="110000"/>
              </a:lnSpc>
            </a:pPr>
            <a:r>
              <a:rPr lang="en-US" b="1" dirty="0">
                <a:solidFill>
                  <a:srgbClr val="861D19"/>
                </a:solidFill>
              </a:rPr>
              <a:t>Grade 2</a:t>
            </a:r>
            <a:r>
              <a:rPr lang="en-US" b="1" dirty="0"/>
              <a:t> </a:t>
            </a:r>
            <a:r>
              <a:rPr lang="en-US" dirty="0"/>
              <a:t>or higher systemic allergic reactions, urticaria, or anaphylaxis can be (but are not necessarily) associated with neutralizing antibodies and lack of efficacy.</a:t>
            </a:r>
          </a:p>
          <a:p>
            <a:pPr lvl="1">
              <a:lnSpc>
                <a:spcPct val="110000"/>
              </a:lnSpc>
            </a:pPr>
            <a:r>
              <a:rPr lang="en-US" b="1" dirty="0">
                <a:solidFill>
                  <a:srgbClr val="861D19"/>
                </a:solidFill>
              </a:rPr>
              <a:t>Grade ≥3 </a:t>
            </a:r>
            <a:r>
              <a:rPr lang="en-US" dirty="0"/>
              <a:t>merit permanent discontinuation of the type of asparaginase that caused the reaction</a:t>
            </a:r>
          </a:p>
          <a:p>
            <a:pPr lvl="2">
              <a:lnSpc>
                <a:spcPct val="110000"/>
              </a:lnSpc>
            </a:pPr>
            <a:r>
              <a:rPr lang="en-US" dirty="0">
                <a:solidFill>
                  <a:srgbClr val="861D19"/>
                </a:solidFill>
              </a:rPr>
              <a:t>Erwinia formulations (erwinia, erwinia-</a:t>
            </a:r>
            <a:r>
              <a:rPr lang="en-US" dirty="0" err="1">
                <a:solidFill>
                  <a:srgbClr val="861D19"/>
                </a:solidFill>
              </a:rPr>
              <a:t>rywn</a:t>
            </a:r>
            <a:r>
              <a:rPr lang="en-US" dirty="0">
                <a:solidFill>
                  <a:srgbClr val="861D19"/>
                </a:solidFill>
              </a:rPr>
              <a:t>) may be used as a second-line agent in patients who have developed a systemic allergic reaction or anaphylaxis due to pegaspargase</a:t>
            </a:r>
          </a:p>
        </p:txBody>
      </p:sp>
    </p:spTree>
    <p:extLst>
      <p:ext uri="{BB962C8B-B14F-4D97-AF65-F5344CB8AC3E}">
        <p14:creationId xmlns:p14="http://schemas.microsoft.com/office/powerpoint/2010/main" val="25396638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272E7-5971-E1EC-5715-47CB727BAB38}"/>
              </a:ext>
            </a:extLst>
          </p:cNvPr>
          <p:cNvSpPr>
            <a:spLocks noGrp="1"/>
          </p:cNvSpPr>
          <p:nvPr>
            <p:ph type="ctrTitle"/>
          </p:nvPr>
        </p:nvSpPr>
        <p:spPr/>
        <p:txBody>
          <a:bodyPr>
            <a:normAutofit fontScale="90000"/>
          </a:bodyPr>
          <a:lstStyle/>
          <a:p>
            <a:r>
              <a:rPr lang="en-US" dirty="0"/>
              <a:t>Patient Case 2</a:t>
            </a:r>
            <a:br>
              <a:rPr lang="en-US" dirty="0"/>
            </a:br>
            <a:r>
              <a:rPr lang="en-US" sz="3600" i="1" u="none" strike="noStrike" baseline="0" dirty="0"/>
              <a:t>35-Year-old Male with New Diagnosis of T-cell ALL</a:t>
            </a:r>
            <a:endParaRPr lang="en-VI" sz="3600" i="1" dirty="0"/>
          </a:p>
        </p:txBody>
      </p:sp>
      <p:sp>
        <p:nvSpPr>
          <p:cNvPr id="4" name="Content Placeholder 3">
            <a:extLst>
              <a:ext uri="{FF2B5EF4-FFF2-40B4-BE49-F238E27FC236}">
                <a16:creationId xmlns:a16="http://schemas.microsoft.com/office/drawing/2014/main" id="{0B47C79B-407F-4707-0F65-D40A837426C1}"/>
              </a:ext>
            </a:extLst>
          </p:cNvPr>
          <p:cNvSpPr>
            <a:spLocks noGrp="1"/>
          </p:cNvSpPr>
          <p:nvPr>
            <p:ph idx="1"/>
          </p:nvPr>
        </p:nvSpPr>
        <p:spPr>
          <a:xfrm>
            <a:off x="1158658" y="1143000"/>
            <a:ext cx="4321479" cy="4000500"/>
          </a:xfrm>
        </p:spPr>
        <p:txBody>
          <a:bodyPr>
            <a:normAutofit lnSpcReduction="10000"/>
          </a:bodyPr>
          <a:lstStyle/>
          <a:p>
            <a:pPr marL="0" indent="0">
              <a:lnSpc>
                <a:spcPct val="100000"/>
              </a:lnSpc>
              <a:spcAft>
                <a:spcPts val="1800"/>
              </a:spcAft>
              <a:buNone/>
            </a:pPr>
            <a:r>
              <a:rPr lang="en-US" sz="1800" dirty="0"/>
              <a:t>A 35-year-old male with newly diagnosed T-cell ALL has a history of hypertension, hyperlipidemia, and type 2 diabetes. He presented to the emergency department with chest pain and shortness of breath.</a:t>
            </a:r>
          </a:p>
          <a:p>
            <a:pPr marL="0" indent="0">
              <a:lnSpc>
                <a:spcPct val="100000"/>
              </a:lnSpc>
              <a:buNone/>
            </a:pPr>
            <a:r>
              <a:rPr lang="en-US" sz="1800" i="0" u="none" strike="noStrike" baseline="0" dirty="0"/>
              <a:t>A chest CT shows a large mediastinal mass (15.5 × 9.4 × 10.7 cm), and biopsy confirms T-cell lymphoblastic leukemia/lymphoma. A </a:t>
            </a:r>
            <a:r>
              <a:rPr lang="en-US" sz="1800" dirty="0"/>
              <a:t>US of the scrotum is negative for involvement.</a:t>
            </a:r>
          </a:p>
          <a:p>
            <a:pPr marL="0" indent="0">
              <a:lnSpc>
                <a:spcPct val="100000"/>
              </a:lnSpc>
              <a:buNone/>
            </a:pPr>
            <a:r>
              <a:rPr lang="en-US" sz="1800" i="0" u="none" strike="noStrike" baseline="0" dirty="0"/>
              <a:t>A bone marrow biopsy finds T-lymphoblastic leukemia/lymphoma, with a blast count of 90%.</a:t>
            </a:r>
          </a:p>
          <a:p>
            <a:pPr>
              <a:lnSpc>
                <a:spcPct val="100000"/>
              </a:lnSpc>
            </a:pPr>
            <a:endParaRPr lang="en-US" sz="1800" dirty="0"/>
          </a:p>
        </p:txBody>
      </p:sp>
      <p:graphicFrame>
        <p:nvGraphicFramePr>
          <p:cNvPr id="3" name="Table 5">
            <a:extLst>
              <a:ext uri="{FF2B5EF4-FFF2-40B4-BE49-F238E27FC236}">
                <a16:creationId xmlns:a16="http://schemas.microsoft.com/office/drawing/2014/main" id="{52C339E4-ACF5-0981-9BE7-B1B89C5ED0C1}"/>
              </a:ext>
            </a:extLst>
          </p:cNvPr>
          <p:cNvGraphicFramePr>
            <a:graphicFrameLocks noGrp="1"/>
          </p:cNvGraphicFramePr>
          <p:nvPr>
            <p:extLst>
              <p:ext uri="{D42A27DB-BD31-4B8C-83A1-F6EECF244321}">
                <p14:modId xmlns:p14="http://schemas.microsoft.com/office/powerpoint/2010/main" val="2118396570"/>
              </p:ext>
            </p:extLst>
          </p:nvPr>
        </p:nvGraphicFramePr>
        <p:xfrm>
          <a:off x="5785882" y="2480242"/>
          <a:ext cx="3054014" cy="1828800"/>
        </p:xfrm>
        <a:graphic>
          <a:graphicData uri="http://schemas.openxmlformats.org/drawingml/2006/table">
            <a:tbl>
              <a:tblPr firstRow="1" bandRow="1">
                <a:tableStyleId>{6E25E649-3F16-4E02-A733-19D2CDBF48F0}</a:tableStyleId>
              </a:tblPr>
              <a:tblGrid>
                <a:gridCol w="1867520">
                  <a:extLst>
                    <a:ext uri="{9D8B030D-6E8A-4147-A177-3AD203B41FA5}">
                      <a16:colId xmlns:a16="http://schemas.microsoft.com/office/drawing/2014/main" val="816670507"/>
                    </a:ext>
                  </a:extLst>
                </a:gridCol>
                <a:gridCol w="1186494">
                  <a:extLst>
                    <a:ext uri="{9D8B030D-6E8A-4147-A177-3AD203B41FA5}">
                      <a16:colId xmlns:a16="http://schemas.microsoft.com/office/drawing/2014/main" val="3561949771"/>
                    </a:ext>
                  </a:extLst>
                </a:gridCol>
              </a:tblGrid>
              <a:tr h="212992">
                <a:tc gridSpan="2">
                  <a:txBody>
                    <a:bodyPr/>
                    <a:lstStyle/>
                    <a:p>
                      <a:r>
                        <a:rPr lang="en-US" sz="1200" dirty="0"/>
                        <a:t>Started on Pediatric-based Regimen</a:t>
                      </a:r>
                      <a:endParaRPr lang="en-US" sz="1200" dirty="0">
                        <a:latin typeface="+mn-lt"/>
                      </a:endParaRPr>
                    </a:p>
                  </a:txBody>
                  <a:tcPr anchor="ctr">
                    <a:lnT w="19050" cap="flat" cmpd="sng" algn="ctr">
                      <a:solidFill>
                        <a:srgbClr val="861D19"/>
                      </a:solidFill>
                      <a:prstDash val="solid"/>
                      <a:round/>
                      <a:headEnd type="none" w="med" len="med"/>
                      <a:tailEnd type="none" w="med" len="med"/>
                    </a:lnT>
                    <a:lnB w="19050" cap="flat" cmpd="sng" algn="ctr">
                      <a:solidFill>
                        <a:srgbClr val="861D19"/>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2864896951"/>
                  </a:ext>
                </a:extLst>
              </a:tr>
              <a:tr h="20115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u="none" strike="noStrike" baseline="0" dirty="0"/>
                        <a:t>IT cytarabine 100 mg</a:t>
                      </a:r>
                      <a:endParaRPr lang="en-US" sz="1100" b="0" i="0" u="none" strike="noStrike" baseline="0" dirty="0"/>
                    </a:p>
                  </a:txBody>
                  <a:tcPr anchor="ctr">
                    <a:lnT w="19050" cap="flat" cmpd="sng" algn="ctr">
                      <a:solidFill>
                        <a:srgbClr val="861D19"/>
                      </a:solidFill>
                      <a:prstDash val="solid"/>
                      <a:round/>
                      <a:headEnd type="none" w="med" len="med"/>
                      <a:tailEnd type="none" w="med" len="med"/>
                    </a:lnT>
                  </a:tcPr>
                </a:tc>
                <a:tc>
                  <a:txBody>
                    <a:bodyPr/>
                    <a:lstStyle/>
                    <a:p>
                      <a:r>
                        <a:rPr lang="en-US" sz="1100" b="0" u="none" strike="noStrike" baseline="0" dirty="0"/>
                        <a:t>Day 0</a:t>
                      </a:r>
                      <a:endParaRPr lang="en-US" sz="1100" dirty="0"/>
                    </a:p>
                  </a:txBody>
                  <a:tcPr anchor="ctr">
                    <a:lnT w="19050" cap="flat" cmpd="sng" algn="ctr">
                      <a:solidFill>
                        <a:srgbClr val="861D19"/>
                      </a:solidFill>
                      <a:prstDash val="solid"/>
                      <a:round/>
                      <a:headEnd type="none" w="med" len="med"/>
                      <a:tailEnd type="none" w="med" len="med"/>
                    </a:lnT>
                  </a:tcPr>
                </a:tc>
                <a:extLst>
                  <a:ext uri="{0D108BD9-81ED-4DB2-BD59-A6C34878D82A}">
                    <a16:rowId xmlns:a16="http://schemas.microsoft.com/office/drawing/2014/main" val="3809534924"/>
                  </a:ext>
                </a:extLst>
              </a:tr>
              <a:tr h="20115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t>Prednisone 30 mg/m</a:t>
                      </a:r>
                      <a:r>
                        <a:rPr lang="en-US" sz="1100" baseline="30000" dirty="0"/>
                        <a:t>2</a:t>
                      </a:r>
                      <a:r>
                        <a:rPr lang="en-US" sz="1100" dirty="0"/>
                        <a:t> BID</a:t>
                      </a:r>
                    </a:p>
                  </a:txBody>
                  <a:tcPr anchor="ctr"/>
                </a:tc>
                <a:tc>
                  <a:txBody>
                    <a:bodyPr/>
                    <a:lstStyle/>
                    <a:p>
                      <a:r>
                        <a:rPr lang="en-US" sz="1100" dirty="0"/>
                        <a:t>Days 1–28</a:t>
                      </a:r>
                    </a:p>
                  </a:txBody>
                  <a:tcPr anchor="ctr"/>
                </a:tc>
                <a:extLst>
                  <a:ext uri="{0D108BD9-81ED-4DB2-BD59-A6C34878D82A}">
                    <a16:rowId xmlns:a16="http://schemas.microsoft.com/office/drawing/2014/main" val="1138803160"/>
                  </a:ext>
                </a:extLst>
              </a:tr>
              <a:tr h="21296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t>Vincristine 1.5 mg/m</a:t>
                      </a:r>
                      <a:r>
                        <a:rPr lang="en-US" sz="1100" baseline="30000" dirty="0"/>
                        <a:t>2</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t>Days 1, 8, 15, 22</a:t>
                      </a:r>
                    </a:p>
                  </a:txBody>
                  <a:tcPr anchor="ctr"/>
                </a:tc>
                <a:extLst>
                  <a:ext uri="{0D108BD9-81ED-4DB2-BD59-A6C34878D82A}">
                    <a16:rowId xmlns:a16="http://schemas.microsoft.com/office/drawing/2014/main" val="3596707395"/>
                  </a:ext>
                </a:extLst>
              </a:tr>
              <a:tr h="21296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t>Daunorubicin 25 mg/m</a:t>
                      </a:r>
                      <a:r>
                        <a:rPr lang="en-US" sz="1100" baseline="30000" dirty="0"/>
                        <a:t>2</a:t>
                      </a:r>
                    </a:p>
                  </a:txBody>
                  <a:tcPr anchor="ctr"/>
                </a:tc>
                <a:tc>
                  <a:txBody>
                    <a:bodyPr/>
                    <a:lstStyle/>
                    <a:p>
                      <a:r>
                        <a:rPr lang="en-US" sz="1100" dirty="0"/>
                        <a:t>Days 1, 8, 15, 22</a:t>
                      </a:r>
                    </a:p>
                  </a:txBody>
                  <a:tcPr anchor="ctr"/>
                </a:tc>
                <a:extLst>
                  <a:ext uri="{0D108BD9-81ED-4DB2-BD59-A6C34878D82A}">
                    <a16:rowId xmlns:a16="http://schemas.microsoft.com/office/drawing/2014/main" val="1086953740"/>
                  </a:ext>
                </a:extLst>
              </a:tr>
              <a:tr h="21296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t>Pegaspargase 2,500 IU/m</a:t>
                      </a:r>
                      <a:r>
                        <a:rPr lang="en-US" sz="1100" baseline="30000" dirty="0"/>
                        <a:t>2</a:t>
                      </a:r>
                      <a:r>
                        <a:rPr lang="en-US" sz="1100" dirty="0"/>
                        <a:t> IM</a:t>
                      </a:r>
                    </a:p>
                  </a:txBody>
                  <a:tcPr anchor="ctr"/>
                </a:tc>
                <a:tc>
                  <a:txBody>
                    <a:bodyPr/>
                    <a:lstStyle/>
                    <a:p>
                      <a:r>
                        <a:rPr lang="en-US" sz="1100" dirty="0"/>
                        <a:t>Day 4</a:t>
                      </a:r>
                    </a:p>
                  </a:txBody>
                  <a:tcPr anchor="ctr"/>
                </a:tc>
                <a:extLst>
                  <a:ext uri="{0D108BD9-81ED-4DB2-BD59-A6C34878D82A}">
                    <a16:rowId xmlns:a16="http://schemas.microsoft.com/office/drawing/2014/main" val="2856145425"/>
                  </a:ext>
                </a:extLst>
              </a:tr>
              <a:tr h="20115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t>IT MTX 15 mg</a:t>
                      </a:r>
                    </a:p>
                  </a:txBody>
                  <a:tcPr anchor="ctr">
                    <a:lnB w="19050" cap="flat" cmpd="sng" algn="ctr">
                      <a:solidFill>
                        <a:srgbClr val="861D19"/>
                      </a:solidFill>
                      <a:prstDash val="solid"/>
                      <a:round/>
                      <a:headEnd type="none" w="med" len="med"/>
                      <a:tailEnd type="none" w="med" len="med"/>
                    </a:lnB>
                  </a:tcPr>
                </a:tc>
                <a:tc>
                  <a:txBody>
                    <a:bodyPr/>
                    <a:lstStyle/>
                    <a:p>
                      <a:r>
                        <a:rPr lang="en-US" sz="1100" dirty="0"/>
                        <a:t>Days 8, 29</a:t>
                      </a:r>
                    </a:p>
                  </a:txBody>
                  <a:tcPr anchor="ctr">
                    <a:lnB w="19050" cap="flat" cmpd="sng" algn="ctr">
                      <a:solidFill>
                        <a:srgbClr val="861D19"/>
                      </a:solidFill>
                      <a:prstDash val="solid"/>
                      <a:round/>
                      <a:headEnd type="none" w="med" len="med"/>
                      <a:tailEnd type="none" w="med" len="med"/>
                    </a:lnB>
                  </a:tcPr>
                </a:tc>
                <a:extLst>
                  <a:ext uri="{0D108BD9-81ED-4DB2-BD59-A6C34878D82A}">
                    <a16:rowId xmlns:a16="http://schemas.microsoft.com/office/drawing/2014/main" val="2383791488"/>
                  </a:ext>
                </a:extLst>
              </a:tr>
            </a:tbl>
          </a:graphicData>
        </a:graphic>
      </p:graphicFrame>
      <p:pic>
        <p:nvPicPr>
          <p:cNvPr id="7" name="Picture 6">
            <a:extLst>
              <a:ext uri="{FF2B5EF4-FFF2-40B4-BE49-F238E27FC236}">
                <a16:creationId xmlns:a16="http://schemas.microsoft.com/office/drawing/2014/main" id="{AB26E2FC-1383-8C5B-F6F3-C0FF41B47607}"/>
              </a:ext>
            </a:extLst>
          </p:cNvPr>
          <p:cNvPicPr>
            <a:picLocks noChangeAspect="1"/>
          </p:cNvPicPr>
          <p:nvPr/>
        </p:nvPicPr>
        <p:blipFill>
          <a:blip r:embed="rId2">
            <a:duotone>
              <a:schemeClr val="accent3">
                <a:shade val="45000"/>
                <a:satMod val="135000"/>
              </a:schemeClr>
              <a:prstClr val="white"/>
            </a:duotone>
          </a:blip>
          <a:stretch>
            <a:fillRect/>
          </a:stretch>
        </p:blipFill>
        <p:spPr>
          <a:xfrm>
            <a:off x="341393" y="1218570"/>
            <a:ext cx="769490" cy="798712"/>
          </a:xfrm>
          <a:prstGeom prst="rect">
            <a:avLst/>
          </a:prstGeom>
          <a:effectLst>
            <a:outerShdw blurRad="76200" dir="13500000" sy="23000" kx="1200000" algn="br" rotWithShape="0">
              <a:prstClr val="black">
                <a:alpha val="20000"/>
              </a:prstClr>
            </a:outerShdw>
          </a:effectLst>
        </p:spPr>
      </p:pic>
      <p:pic>
        <p:nvPicPr>
          <p:cNvPr id="8" name="Picture 7">
            <a:extLst>
              <a:ext uri="{FF2B5EF4-FFF2-40B4-BE49-F238E27FC236}">
                <a16:creationId xmlns:a16="http://schemas.microsoft.com/office/drawing/2014/main" id="{865C64B7-C300-D138-B60F-E86B955822E3}"/>
              </a:ext>
            </a:extLst>
          </p:cNvPr>
          <p:cNvPicPr>
            <a:picLocks noChangeAspect="1"/>
          </p:cNvPicPr>
          <p:nvPr/>
        </p:nvPicPr>
        <p:blipFill>
          <a:blip r:embed="rId3">
            <a:duotone>
              <a:schemeClr val="accent3">
                <a:shade val="45000"/>
                <a:satMod val="135000"/>
              </a:schemeClr>
              <a:prstClr val="white"/>
            </a:duotone>
          </a:blip>
          <a:stretch>
            <a:fillRect/>
          </a:stretch>
        </p:blipFill>
        <p:spPr>
          <a:xfrm>
            <a:off x="342484" y="2671415"/>
            <a:ext cx="768399" cy="980010"/>
          </a:xfrm>
          <a:prstGeom prst="rect">
            <a:avLst/>
          </a:prstGeom>
          <a:effectLst>
            <a:outerShdw blurRad="76200" dir="13500000" sy="23000" kx="1200000" algn="br" rotWithShape="0">
              <a:prstClr val="black">
                <a:alpha val="20000"/>
              </a:prstClr>
            </a:outerShdw>
          </a:effectLst>
        </p:spPr>
      </p:pic>
      <p:pic>
        <p:nvPicPr>
          <p:cNvPr id="9" name="Picture 8">
            <a:extLst>
              <a:ext uri="{FF2B5EF4-FFF2-40B4-BE49-F238E27FC236}">
                <a16:creationId xmlns:a16="http://schemas.microsoft.com/office/drawing/2014/main" id="{10555A40-54FF-2B93-4B31-6A829DFDB570}"/>
              </a:ext>
            </a:extLst>
          </p:cNvPr>
          <p:cNvPicPr>
            <a:picLocks noChangeAspect="1"/>
          </p:cNvPicPr>
          <p:nvPr/>
        </p:nvPicPr>
        <p:blipFill>
          <a:blip r:embed="rId4">
            <a:duotone>
              <a:schemeClr val="accent3">
                <a:shade val="45000"/>
                <a:satMod val="135000"/>
              </a:schemeClr>
              <a:prstClr val="white"/>
            </a:duotone>
          </a:blip>
          <a:stretch>
            <a:fillRect/>
          </a:stretch>
        </p:blipFill>
        <p:spPr>
          <a:xfrm>
            <a:off x="5785882" y="1516255"/>
            <a:ext cx="771058" cy="798712"/>
          </a:xfrm>
          <a:prstGeom prst="rect">
            <a:avLst/>
          </a:prstGeom>
          <a:effectLst>
            <a:outerShdw blurRad="76200" dir="13500000" sy="23000" kx="1200000" algn="br" rotWithShape="0">
              <a:prstClr val="black">
                <a:alpha val="20000"/>
              </a:prstClr>
            </a:outerShdw>
          </a:effectLst>
        </p:spPr>
      </p:pic>
      <p:sp>
        <p:nvSpPr>
          <p:cNvPr id="5" name="TextBox 4">
            <a:extLst>
              <a:ext uri="{FF2B5EF4-FFF2-40B4-BE49-F238E27FC236}">
                <a16:creationId xmlns:a16="http://schemas.microsoft.com/office/drawing/2014/main" id="{F9850713-8670-802B-88D1-BF35563CA42D}"/>
              </a:ext>
            </a:extLst>
          </p:cNvPr>
          <p:cNvSpPr txBox="1"/>
          <p:nvPr/>
        </p:nvSpPr>
        <p:spPr>
          <a:xfrm>
            <a:off x="91990" y="4897279"/>
            <a:ext cx="1268296" cy="246221"/>
          </a:xfrm>
          <a:prstGeom prst="rect">
            <a:avLst/>
          </a:prstGeom>
          <a:noFill/>
        </p:spPr>
        <p:txBody>
          <a:bodyPr wrap="none" rtlCol="0">
            <a:spAutoFit/>
          </a:bodyPr>
          <a:lstStyle/>
          <a:p>
            <a:r>
              <a:rPr lang="en-US" sz="1000" dirty="0"/>
              <a:t>MTX, methotrexate; </a:t>
            </a:r>
          </a:p>
        </p:txBody>
      </p:sp>
    </p:spTree>
    <p:extLst>
      <p:ext uri="{BB962C8B-B14F-4D97-AF65-F5344CB8AC3E}">
        <p14:creationId xmlns:p14="http://schemas.microsoft.com/office/powerpoint/2010/main" val="41679875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B47C79B-407F-4707-0F65-D40A837426C1}"/>
              </a:ext>
            </a:extLst>
          </p:cNvPr>
          <p:cNvSpPr>
            <a:spLocks noGrp="1"/>
          </p:cNvSpPr>
          <p:nvPr>
            <p:ph idx="1"/>
          </p:nvPr>
        </p:nvSpPr>
        <p:spPr>
          <a:xfrm>
            <a:off x="1139868" y="1143000"/>
            <a:ext cx="7775532" cy="3746500"/>
          </a:xfrm>
        </p:spPr>
        <p:txBody>
          <a:bodyPr>
            <a:normAutofit/>
          </a:bodyPr>
          <a:lstStyle/>
          <a:p>
            <a:pPr marL="0" indent="0">
              <a:spcAft>
                <a:spcPts val="1800"/>
              </a:spcAft>
              <a:buNone/>
            </a:pPr>
            <a:r>
              <a:rPr lang="en-US" sz="1800" dirty="0">
                <a:latin typeface="+mn-lt"/>
              </a:rPr>
              <a:t>On </a:t>
            </a:r>
            <a:r>
              <a:rPr lang="en-US" sz="1800" b="1" dirty="0">
                <a:solidFill>
                  <a:srgbClr val="861D19"/>
                </a:solidFill>
                <a:latin typeface="+mn-lt"/>
              </a:rPr>
              <a:t>Day 4</a:t>
            </a:r>
            <a:r>
              <a:rPr lang="en-US" sz="1800" b="1" dirty="0">
                <a:latin typeface="+mn-lt"/>
              </a:rPr>
              <a:t> </a:t>
            </a:r>
            <a:r>
              <a:rPr lang="en-US" sz="1800" dirty="0">
                <a:latin typeface="+mn-lt"/>
              </a:rPr>
              <a:t>of a multi-agent regimen, the patient was given p</a:t>
            </a:r>
            <a:r>
              <a:rPr lang="en-US" sz="1800" b="0" i="0" u="none" strike="noStrike" baseline="0" dirty="0">
                <a:latin typeface="+mn-lt"/>
              </a:rPr>
              <a:t>egaspargase 2,500 IU/m</a:t>
            </a:r>
            <a:r>
              <a:rPr lang="en-US" sz="1800" b="0" i="0" u="none" strike="noStrike" baseline="30000" dirty="0">
                <a:latin typeface="+mn-lt"/>
              </a:rPr>
              <a:t>2</a:t>
            </a:r>
            <a:r>
              <a:rPr lang="en-US" sz="1800" b="0" i="0" u="none" strike="noStrike" baseline="0" dirty="0">
                <a:latin typeface="+mn-lt"/>
              </a:rPr>
              <a:t> IV.</a:t>
            </a:r>
            <a:r>
              <a:rPr lang="en-US" sz="1800" dirty="0">
                <a:latin typeface="+mn-lt"/>
              </a:rPr>
              <a:t> He began having </a:t>
            </a:r>
            <a:r>
              <a:rPr lang="en-US" sz="1800" b="1" dirty="0">
                <a:solidFill>
                  <a:srgbClr val="861D19"/>
                </a:solidFill>
                <a:latin typeface="+mn-lt"/>
              </a:rPr>
              <a:t>flushing of skin, coughing, chest pain, and trouble breathing</a:t>
            </a:r>
            <a:r>
              <a:rPr lang="en-US" sz="1800" b="1" dirty="0">
                <a:latin typeface="+mn-lt"/>
              </a:rPr>
              <a:t> </a:t>
            </a:r>
            <a:r>
              <a:rPr lang="en-US" sz="1800" dirty="0">
                <a:latin typeface="+mn-lt"/>
              </a:rPr>
              <a:t>when he was over halfway through the first administration of pegaspargase. </a:t>
            </a:r>
          </a:p>
          <a:p>
            <a:pPr marL="0" indent="0">
              <a:spcAft>
                <a:spcPts val="1800"/>
              </a:spcAft>
              <a:buNone/>
            </a:pPr>
            <a:r>
              <a:rPr lang="en-US" sz="1800" dirty="0">
                <a:latin typeface="+mn-lt"/>
              </a:rPr>
              <a:t>The pegaspargase infusion was discontinued, and his oxygen saturation decreased to 82%.</a:t>
            </a:r>
          </a:p>
          <a:p>
            <a:pPr marL="0" indent="0">
              <a:spcAft>
                <a:spcPts val="1800"/>
              </a:spcAft>
              <a:buNone/>
            </a:pPr>
            <a:r>
              <a:rPr lang="en-US" sz="1800" dirty="0">
                <a:latin typeface="+mn-lt"/>
              </a:rPr>
              <a:t>He was placed on oxygen and given IV diphenhydramine, hydrocortisone, and famotidine with incomplete resolution. Epinephrine 0.3 mg IM is given with gradual improvement.</a:t>
            </a:r>
          </a:p>
        </p:txBody>
      </p:sp>
      <p:sp>
        <p:nvSpPr>
          <p:cNvPr id="7" name="Title 1">
            <a:extLst>
              <a:ext uri="{FF2B5EF4-FFF2-40B4-BE49-F238E27FC236}">
                <a16:creationId xmlns:a16="http://schemas.microsoft.com/office/drawing/2014/main" id="{85BBDC85-7D61-F055-ED93-30A17E84C38F}"/>
              </a:ext>
            </a:extLst>
          </p:cNvPr>
          <p:cNvSpPr>
            <a:spLocks noGrp="1"/>
          </p:cNvSpPr>
          <p:nvPr>
            <p:ph type="ctrTitle"/>
          </p:nvPr>
        </p:nvSpPr>
        <p:spPr>
          <a:xfrm>
            <a:off x="12700" y="12700"/>
            <a:ext cx="9118600" cy="1041400"/>
          </a:xfrm>
        </p:spPr>
        <p:txBody>
          <a:bodyPr>
            <a:normAutofit fontScale="90000"/>
          </a:bodyPr>
          <a:lstStyle/>
          <a:p>
            <a:r>
              <a:rPr lang="en-US" dirty="0"/>
              <a:t>Patient Case 2</a:t>
            </a:r>
            <a:br>
              <a:rPr lang="en-US" dirty="0"/>
            </a:br>
            <a:r>
              <a:rPr lang="en-US" sz="3600" i="1" u="none" strike="noStrike" baseline="0" dirty="0"/>
              <a:t>35-Year-old Male with New Diagnosis of T-cell ALL</a:t>
            </a:r>
            <a:endParaRPr lang="en-VI" sz="3600" i="1" dirty="0"/>
          </a:p>
        </p:txBody>
      </p:sp>
      <p:pic>
        <p:nvPicPr>
          <p:cNvPr id="8" name="Picture 7">
            <a:extLst>
              <a:ext uri="{FF2B5EF4-FFF2-40B4-BE49-F238E27FC236}">
                <a16:creationId xmlns:a16="http://schemas.microsoft.com/office/drawing/2014/main" id="{296ED5B1-F476-5A5C-4301-4C168D1EDA04}"/>
              </a:ext>
            </a:extLst>
          </p:cNvPr>
          <p:cNvPicPr>
            <a:picLocks noChangeAspect="1"/>
          </p:cNvPicPr>
          <p:nvPr/>
        </p:nvPicPr>
        <p:blipFill rotWithShape="1">
          <a:blip r:embed="rId2">
            <a:duotone>
              <a:schemeClr val="accent3">
                <a:shade val="45000"/>
                <a:satMod val="135000"/>
              </a:schemeClr>
              <a:prstClr val="white"/>
            </a:duotone>
          </a:blip>
          <a:srcRect b="6915"/>
          <a:stretch/>
        </p:blipFill>
        <p:spPr>
          <a:xfrm>
            <a:off x="342045" y="1218924"/>
            <a:ext cx="768838" cy="798712"/>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3141670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4001" y="1143001"/>
            <a:ext cx="8661400" cy="3683000"/>
          </a:xfrm>
        </p:spPr>
        <p:txBody>
          <a:bodyPr>
            <a:noAutofit/>
          </a:bodyPr>
          <a:lstStyle/>
          <a:p>
            <a:pPr marL="0" indent="0">
              <a:buNone/>
            </a:pPr>
            <a:br>
              <a:rPr lang="en-US" sz="1200" b="1" dirty="0">
                <a:solidFill>
                  <a:srgbClr val="2F2F2F"/>
                </a:solidFill>
                <a:latin typeface="muli"/>
              </a:rPr>
            </a:br>
            <a:endParaRPr lang="en-US" sz="1200" dirty="0">
              <a:solidFill>
                <a:srgbClr val="2F2F2F"/>
              </a:solidFill>
              <a:latin typeface="muli"/>
            </a:endParaRPr>
          </a:p>
          <a:p>
            <a:pPr marL="0" indent="0">
              <a:buNone/>
            </a:pPr>
            <a:endParaRPr lang="en-US" sz="2800" dirty="0">
              <a:solidFill>
                <a:srgbClr val="3A3A41"/>
              </a:solidFill>
              <a:latin typeface="Calibri" panose="020F0502020204030204" pitchFamily="34" charset="0"/>
            </a:endParaRPr>
          </a:p>
        </p:txBody>
      </p:sp>
      <p:sp>
        <p:nvSpPr>
          <p:cNvPr id="2" name="Title 1"/>
          <p:cNvSpPr>
            <a:spLocks noGrp="1"/>
          </p:cNvSpPr>
          <p:nvPr>
            <p:ph type="ctrTitle"/>
          </p:nvPr>
        </p:nvSpPr>
        <p:spPr>
          <a:xfrm>
            <a:off x="12700" y="12700"/>
            <a:ext cx="9118600" cy="1041400"/>
          </a:xfrm>
        </p:spPr>
        <p:txBody>
          <a:bodyPr anchor="ctr">
            <a:normAutofit/>
          </a:bodyPr>
          <a:lstStyle/>
          <a:p>
            <a:r>
              <a:rPr lang="en-US" sz="4000" b="1" dirty="0">
                <a:latin typeface="Calibri" panose="020F0502020204030204" pitchFamily="34" charset="0"/>
              </a:rPr>
              <a:t>Faculty Disclosures</a:t>
            </a:r>
          </a:p>
        </p:txBody>
      </p:sp>
      <p:sp>
        <p:nvSpPr>
          <p:cNvPr id="7" name="TextBox 6">
            <a:extLst>
              <a:ext uri="{FF2B5EF4-FFF2-40B4-BE49-F238E27FC236}">
                <a16:creationId xmlns:a16="http://schemas.microsoft.com/office/drawing/2014/main" id="{2B337C39-8850-47FD-3EC5-EB8DB86FC91C}"/>
              </a:ext>
            </a:extLst>
          </p:cNvPr>
          <p:cNvSpPr txBox="1"/>
          <p:nvPr/>
        </p:nvSpPr>
        <p:spPr>
          <a:xfrm>
            <a:off x="228600" y="1077561"/>
            <a:ext cx="8686802" cy="3785652"/>
          </a:xfrm>
          <a:prstGeom prst="rect">
            <a:avLst/>
          </a:prstGeom>
          <a:noFill/>
        </p:spPr>
        <p:txBody>
          <a:bodyPr wrap="square">
            <a:spAutoFit/>
          </a:bodyPr>
          <a:lstStyle/>
          <a:p>
            <a:pPr algn="l"/>
            <a:r>
              <a:rPr lang="en-US" sz="1000" dirty="0">
                <a:solidFill>
                  <a:srgbClr val="000000"/>
                </a:solidFill>
                <a:latin typeface="Calibri" panose="020F0502020204030204" pitchFamily="34" charset="0"/>
                <a:cs typeface="Calibri" charset="0"/>
              </a:rPr>
              <a:t>It is the policy of Creative Educational Concepts LLC (CEC) to ensure independence, balance, objectivity, and scientific rigor and integrity in all their CME/CE activities. Activity planners, faculty, peer reviewers, and CEC staff must disclose to the participants any relationships with ineligible entities whose products or devices may be mentioned in this CE activity, or with the commercial supporter of this CE activity. An ineligible entity is defined as any entity producing, marketing, re-selling, or distributing health care goods or services consumed by, or used on, patients. Financial relationships may include research grants, consultant fees, travel, advisory boards, consultancy, speakers’ bureaus, other benefits, or having a self-managed equity interest in a company. CEC has evaluated, identified, and mitigated any potential conflicts of interest through a rigorous content validation procedure, use of evidence-based data/research, and a multidisciplinary peer review process. The following information is for participant information only. It is not assumed that these relationships will have a negative impact on the presentations.</a:t>
            </a:r>
          </a:p>
          <a:p>
            <a:pPr algn="l"/>
            <a:endParaRPr lang="en-US" sz="1000" b="1" dirty="0">
              <a:solidFill>
                <a:srgbClr val="000000"/>
              </a:solidFill>
              <a:latin typeface="Calibri" panose="020F0502020204030204" pitchFamily="34" charset="0"/>
              <a:cs typeface="Calibri" charset="0"/>
            </a:endParaRPr>
          </a:p>
          <a:p>
            <a:pPr algn="l"/>
            <a:r>
              <a:rPr lang="en-US" sz="1000" b="1" dirty="0">
                <a:solidFill>
                  <a:srgbClr val="861D19"/>
                </a:solidFill>
                <a:latin typeface="Calibri" panose="020F0502020204030204" pitchFamily="34" charset="0"/>
                <a:cs typeface="Calibri" charset="0"/>
              </a:rPr>
              <a:t>Planner/Faculty</a:t>
            </a:r>
            <a:br>
              <a:rPr lang="en-US" sz="1000" b="1" dirty="0">
                <a:solidFill>
                  <a:srgbClr val="000000"/>
                </a:solidFill>
                <a:latin typeface="Calibri" panose="020F0502020204030204" pitchFamily="34" charset="0"/>
                <a:cs typeface="Calibri" charset="0"/>
              </a:rPr>
            </a:br>
            <a:r>
              <a:rPr lang="en-US" sz="1000" dirty="0">
                <a:solidFill>
                  <a:srgbClr val="000000"/>
                </a:solidFill>
                <a:latin typeface="Calibri" panose="020F0502020204030204" pitchFamily="34" charset="0"/>
                <a:cs typeface="Calibri" charset="0"/>
              </a:rPr>
              <a:t>Sandra Kurtin, PhD, ANP-C, AOCN—has disclosed that she is an advisor or consultant to </a:t>
            </a:r>
            <a:r>
              <a:rPr lang="en-US" sz="1000" dirty="0" err="1">
                <a:solidFill>
                  <a:srgbClr val="000000"/>
                </a:solidFill>
                <a:latin typeface="Calibri" panose="020F0502020204030204" pitchFamily="34" charset="0"/>
                <a:cs typeface="Calibri" charset="0"/>
              </a:rPr>
              <a:t>Abbvie</a:t>
            </a:r>
            <a:r>
              <a:rPr lang="en-US" sz="1000" dirty="0">
                <a:solidFill>
                  <a:srgbClr val="000000"/>
                </a:solidFill>
                <a:latin typeface="Calibri" panose="020F0502020204030204" pitchFamily="34" charset="0"/>
                <a:cs typeface="Calibri" charset="0"/>
              </a:rPr>
              <a:t>, Agios, Amgen, AstraZeneca, Bristol Myers Squibb, </a:t>
            </a:r>
            <a:r>
              <a:rPr lang="en-US" sz="1000" dirty="0" err="1">
                <a:solidFill>
                  <a:srgbClr val="000000"/>
                </a:solidFill>
                <a:latin typeface="Calibri" panose="020F0502020204030204" pitchFamily="34" charset="0"/>
                <a:cs typeface="Calibri" charset="0"/>
              </a:rPr>
              <a:t>lncyte</a:t>
            </a:r>
            <a:r>
              <a:rPr lang="en-US" sz="1000" dirty="0">
                <a:solidFill>
                  <a:srgbClr val="000000"/>
                </a:solidFill>
                <a:latin typeface="Calibri" panose="020F0502020204030204" pitchFamily="34" charset="0"/>
                <a:cs typeface="Calibri" charset="0"/>
              </a:rPr>
              <a:t>, and Takeda.</a:t>
            </a:r>
          </a:p>
          <a:p>
            <a:pPr algn="l"/>
            <a:endParaRPr lang="en-US" sz="1000" dirty="0">
              <a:solidFill>
                <a:srgbClr val="000000"/>
              </a:solidFill>
              <a:latin typeface="Calibri" panose="020F0502020204030204" pitchFamily="34" charset="0"/>
              <a:cs typeface="Calibri" charset="0"/>
            </a:endParaRPr>
          </a:p>
          <a:p>
            <a:pPr algn="l"/>
            <a:r>
              <a:rPr lang="en-US" sz="1000" b="1" dirty="0">
                <a:solidFill>
                  <a:srgbClr val="861D19"/>
                </a:solidFill>
                <a:latin typeface="Calibri" panose="020F0502020204030204" pitchFamily="34" charset="0"/>
                <a:cs typeface="Calibri" charset="0"/>
              </a:rPr>
              <a:t>Peer Reviewer</a:t>
            </a:r>
          </a:p>
          <a:p>
            <a:r>
              <a:rPr lang="en-US" sz="1000" dirty="0">
                <a:solidFill>
                  <a:srgbClr val="000000"/>
                </a:solidFill>
                <a:latin typeface="Calibri" panose="020F0502020204030204" pitchFamily="34" charset="0"/>
                <a:cs typeface="Calibri" charset="0"/>
              </a:rPr>
              <a:t>Stacy Muddiman, BSN, RN, OCN–has no relevant financial relationships to disclose in relation to the content of this activity.</a:t>
            </a:r>
          </a:p>
          <a:p>
            <a:pPr algn="l"/>
            <a:endParaRPr lang="en-US" sz="1000" dirty="0">
              <a:solidFill>
                <a:srgbClr val="000000"/>
              </a:solidFill>
              <a:latin typeface="Calibri" panose="020F0502020204030204" pitchFamily="34" charset="0"/>
              <a:cs typeface="Calibri" charset="0"/>
            </a:endParaRPr>
          </a:p>
          <a:p>
            <a:pPr algn="l"/>
            <a:r>
              <a:rPr lang="en-US" sz="1000" b="1" dirty="0">
                <a:solidFill>
                  <a:srgbClr val="861D19"/>
                </a:solidFill>
                <a:latin typeface="Calibri" panose="020F0502020204030204" pitchFamily="34" charset="0"/>
                <a:cs typeface="Calibri" charset="0"/>
              </a:rPr>
              <a:t>CEC Staff</a:t>
            </a:r>
            <a:br>
              <a:rPr lang="en-US" sz="1000" dirty="0">
                <a:solidFill>
                  <a:srgbClr val="000000"/>
                </a:solidFill>
                <a:latin typeface="Calibri" panose="020F0502020204030204" pitchFamily="34" charset="0"/>
                <a:cs typeface="Calibri" charset="0"/>
              </a:rPr>
            </a:br>
            <a:r>
              <a:rPr lang="en-US" sz="1000" dirty="0">
                <a:solidFill>
                  <a:srgbClr val="000000"/>
                </a:solidFill>
                <a:latin typeface="Calibri" panose="020F0502020204030204" pitchFamily="34" charset="0"/>
                <a:cs typeface="Calibri" charset="0"/>
              </a:rPr>
              <a:t>Katherine Lee, PharmD—has no relevant financial relationships to disclose in relation to the content of this activity.</a:t>
            </a:r>
            <a:br>
              <a:rPr lang="en-US" sz="1000" dirty="0">
                <a:solidFill>
                  <a:srgbClr val="000000"/>
                </a:solidFill>
                <a:latin typeface="Calibri" panose="020F0502020204030204" pitchFamily="34" charset="0"/>
                <a:cs typeface="Calibri" charset="0"/>
              </a:rPr>
            </a:br>
            <a:r>
              <a:rPr lang="en-US" sz="1000" dirty="0">
                <a:solidFill>
                  <a:srgbClr val="000000"/>
                </a:solidFill>
                <a:latin typeface="Calibri" panose="020F0502020204030204" pitchFamily="34" charset="0"/>
                <a:cs typeface="Calibri" charset="0"/>
              </a:rPr>
              <a:t>Jessica Hall—has no relevant financial relationships to disclose in relation to the content of this activity.</a:t>
            </a:r>
          </a:p>
          <a:p>
            <a:pPr algn="l"/>
            <a:endParaRPr lang="en-US" sz="1000" dirty="0">
              <a:solidFill>
                <a:srgbClr val="000000"/>
              </a:solidFill>
              <a:latin typeface="Calibri" panose="020F0502020204030204" pitchFamily="34" charset="0"/>
              <a:cs typeface="Calibri" charset="0"/>
            </a:endParaRPr>
          </a:p>
          <a:p>
            <a:pPr algn="l"/>
            <a:r>
              <a:rPr lang="en-US" sz="1000" dirty="0">
                <a:solidFill>
                  <a:srgbClr val="000000"/>
                </a:solidFill>
                <a:latin typeface="Calibri" panose="020F0502020204030204" pitchFamily="34" charset="0"/>
                <a:cs typeface="Calibri" charset="0"/>
              </a:rPr>
              <a:t>Faculty of this CME/CE activity may include discussions of products or devices that are not currently labeled for use by the FDA. The faculty have been informed of their responsibility to disclose to the audience if they will be discussing off-label or investigational uses (any uses not approved by the FDA) of products or devices. CEC, the faculty, and any commercial supporter of this activity do not endorse the use of any product outside of the FDA labeled indications. Medical professionals should not utilize the procedures, products, or diagnosis techniques discussed during this activity without evaluation of their patient for contraindications or dangers of use.</a:t>
            </a:r>
          </a:p>
        </p:txBody>
      </p:sp>
    </p:spTree>
    <p:extLst>
      <p:ext uri="{BB962C8B-B14F-4D97-AF65-F5344CB8AC3E}">
        <p14:creationId xmlns:p14="http://schemas.microsoft.com/office/powerpoint/2010/main" val="40609544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775016-C6B6-5942-822A-C3BB3B306E14}"/>
              </a:ext>
            </a:extLst>
          </p:cNvPr>
          <p:cNvSpPr>
            <a:spLocks noGrp="1"/>
          </p:cNvSpPr>
          <p:nvPr>
            <p:ph idx="1"/>
          </p:nvPr>
        </p:nvSpPr>
        <p:spPr/>
        <p:txBody>
          <a:bodyPr/>
          <a:lstStyle/>
          <a:p>
            <a:pPr>
              <a:buClr>
                <a:srgbClr val="F79036"/>
              </a:buClr>
            </a:pPr>
            <a:r>
              <a:rPr lang="en-US" dirty="0"/>
              <a:t>Rechallenge with pegaspargase with addition of anti-allergy pre-medications</a:t>
            </a:r>
          </a:p>
          <a:p>
            <a:pPr>
              <a:buClr>
                <a:srgbClr val="F79036"/>
              </a:buClr>
            </a:pPr>
            <a:r>
              <a:rPr lang="en-US" dirty="0"/>
              <a:t>Discontinue asparaginase permanently</a:t>
            </a:r>
          </a:p>
          <a:p>
            <a:pPr>
              <a:buClr>
                <a:srgbClr val="F79036"/>
              </a:buClr>
            </a:pPr>
            <a:r>
              <a:rPr lang="en-US" dirty="0"/>
              <a:t>Rechallenge with an erwinia-based asparaginase formulation</a:t>
            </a:r>
          </a:p>
          <a:p>
            <a:pPr>
              <a:buClr>
                <a:srgbClr val="F79036"/>
              </a:buClr>
            </a:pPr>
            <a:r>
              <a:rPr lang="en-US" dirty="0"/>
              <a:t>Rechallenge patient with desensitization protocol for pegaspargase.</a:t>
            </a:r>
          </a:p>
          <a:p>
            <a:pPr>
              <a:buClr>
                <a:srgbClr val="F79036"/>
              </a:buClr>
            </a:pPr>
            <a:endParaRPr lang="en-US" dirty="0"/>
          </a:p>
          <a:p>
            <a:pPr>
              <a:buClr>
                <a:srgbClr val="F79036"/>
              </a:buClr>
            </a:pPr>
            <a:endParaRPr lang="en-US" dirty="0"/>
          </a:p>
        </p:txBody>
      </p:sp>
      <p:sp>
        <p:nvSpPr>
          <p:cNvPr id="3" name="Title 2">
            <a:extLst>
              <a:ext uri="{FF2B5EF4-FFF2-40B4-BE49-F238E27FC236}">
                <a16:creationId xmlns:a16="http://schemas.microsoft.com/office/drawing/2014/main" id="{44A310BD-242F-074C-ACB4-0150AB277DE9}"/>
              </a:ext>
            </a:extLst>
          </p:cNvPr>
          <p:cNvSpPr>
            <a:spLocks noGrp="1"/>
          </p:cNvSpPr>
          <p:nvPr>
            <p:ph type="ctrTitle"/>
          </p:nvPr>
        </p:nvSpPr>
        <p:spPr>
          <a:xfrm>
            <a:off x="1461408" y="65315"/>
            <a:ext cx="7535634" cy="990600"/>
          </a:xfrm>
        </p:spPr>
        <p:txBody>
          <a:bodyPr>
            <a:normAutofit fontScale="90000"/>
          </a:bodyPr>
          <a:lstStyle/>
          <a:p>
            <a:r>
              <a:rPr lang="en-US" dirty="0"/>
              <a:t>What is an appropriate strategy to manage a patient who develops a grade 3 hypersensitivity reaction to pegaspargase? </a:t>
            </a:r>
          </a:p>
        </p:txBody>
      </p:sp>
    </p:spTree>
    <p:extLst>
      <p:ext uri="{BB962C8B-B14F-4D97-AF65-F5344CB8AC3E}">
        <p14:creationId xmlns:p14="http://schemas.microsoft.com/office/powerpoint/2010/main" val="39106565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C13FE-A9E2-6D97-3A57-706F50E5CDF2}"/>
              </a:ext>
            </a:extLst>
          </p:cNvPr>
          <p:cNvSpPr>
            <a:spLocks noGrp="1"/>
          </p:cNvSpPr>
          <p:nvPr>
            <p:ph type="ctrTitle"/>
          </p:nvPr>
        </p:nvSpPr>
        <p:spPr/>
        <p:txBody>
          <a:bodyPr>
            <a:normAutofit/>
          </a:bodyPr>
          <a:lstStyle/>
          <a:p>
            <a:r>
              <a:rPr lang="en-US" dirty="0"/>
              <a:t>Resistance to Asparaginase</a:t>
            </a:r>
            <a:endParaRPr lang="en-VI" dirty="0"/>
          </a:p>
        </p:txBody>
      </p:sp>
      <p:sp>
        <p:nvSpPr>
          <p:cNvPr id="4" name="Content Placeholder 3">
            <a:extLst>
              <a:ext uri="{FF2B5EF4-FFF2-40B4-BE49-F238E27FC236}">
                <a16:creationId xmlns:a16="http://schemas.microsoft.com/office/drawing/2014/main" id="{B847B21D-62C6-6417-9CF0-EF3E1CD9F65F}"/>
              </a:ext>
            </a:extLst>
          </p:cNvPr>
          <p:cNvSpPr>
            <a:spLocks noGrp="1"/>
          </p:cNvSpPr>
          <p:nvPr>
            <p:ph idx="1"/>
          </p:nvPr>
        </p:nvSpPr>
        <p:spPr>
          <a:xfrm>
            <a:off x="254001" y="1143000"/>
            <a:ext cx="8543806" cy="3840126"/>
          </a:xfrm>
        </p:spPr>
        <p:txBody>
          <a:bodyPr>
            <a:normAutofit fontScale="92500" lnSpcReduction="20000"/>
          </a:bodyPr>
          <a:lstStyle/>
          <a:p>
            <a:pPr marL="0" indent="0">
              <a:lnSpc>
                <a:spcPct val="110000"/>
              </a:lnSpc>
              <a:spcAft>
                <a:spcPts val="400"/>
              </a:spcAft>
              <a:buNone/>
            </a:pPr>
            <a:r>
              <a:rPr lang="en-US" sz="1600" dirty="0">
                <a:latin typeface="+mn-lt"/>
              </a:rPr>
              <a:t>Resistance to asparaginase may occur due to several factors:</a:t>
            </a:r>
          </a:p>
          <a:p>
            <a:pPr marL="457200">
              <a:lnSpc>
                <a:spcPct val="110000"/>
              </a:lnSpc>
              <a:spcAft>
                <a:spcPts val="400"/>
              </a:spcAft>
            </a:pPr>
            <a:r>
              <a:rPr lang="en-US" sz="1600" dirty="0">
                <a:latin typeface="+mn-lt"/>
              </a:rPr>
              <a:t>Upregulation of asparagine synthetase</a:t>
            </a:r>
          </a:p>
          <a:p>
            <a:pPr marL="457200">
              <a:lnSpc>
                <a:spcPct val="110000"/>
              </a:lnSpc>
              <a:spcAft>
                <a:spcPts val="400"/>
              </a:spcAft>
            </a:pPr>
            <a:r>
              <a:rPr lang="en-US" sz="1600" dirty="0">
                <a:latin typeface="+mn-lt"/>
              </a:rPr>
              <a:t>Production of neutralizing antibodies </a:t>
            </a:r>
          </a:p>
          <a:p>
            <a:pPr marL="914400" lvl="1">
              <a:lnSpc>
                <a:spcPct val="110000"/>
              </a:lnSpc>
              <a:spcAft>
                <a:spcPts val="400"/>
              </a:spcAft>
            </a:pPr>
            <a:r>
              <a:rPr lang="en-US" sz="1400" dirty="0">
                <a:latin typeface="+mn-lt"/>
              </a:rPr>
              <a:t>Results in removal of the protein </a:t>
            </a:r>
          </a:p>
          <a:p>
            <a:pPr marL="914400" lvl="1">
              <a:lnSpc>
                <a:spcPct val="110000"/>
              </a:lnSpc>
              <a:spcAft>
                <a:spcPts val="400"/>
              </a:spcAft>
            </a:pPr>
            <a:r>
              <a:rPr lang="en-US" sz="1400" dirty="0">
                <a:latin typeface="+mn-lt"/>
              </a:rPr>
              <a:t>Decreased therapeutic efficacy (often a result of hypersensitivity)</a:t>
            </a:r>
          </a:p>
          <a:p>
            <a:pPr marL="914400" lvl="1">
              <a:lnSpc>
                <a:spcPct val="110000"/>
              </a:lnSpc>
              <a:spcAft>
                <a:spcPts val="400"/>
              </a:spcAft>
            </a:pPr>
            <a:r>
              <a:rPr lang="en-US" sz="1400" dirty="0">
                <a:latin typeface="+mn-lt"/>
              </a:rPr>
              <a:t>Silent inactivation (not a result of hypersensitivity) </a:t>
            </a:r>
          </a:p>
          <a:p>
            <a:pPr marL="457200">
              <a:lnSpc>
                <a:spcPct val="110000"/>
              </a:lnSpc>
              <a:spcAft>
                <a:spcPts val="400"/>
              </a:spcAft>
            </a:pPr>
            <a:r>
              <a:rPr lang="en-US" sz="1600" dirty="0">
                <a:latin typeface="+mn-lt"/>
              </a:rPr>
              <a:t>Measuring serum asparaginase activity (SAA) may be warranted when there are gaps in asparaginase therapy or in the setting of relapse </a:t>
            </a:r>
          </a:p>
          <a:p>
            <a:pPr marL="457200">
              <a:lnSpc>
                <a:spcPct val="110000"/>
              </a:lnSpc>
              <a:spcAft>
                <a:spcPts val="400"/>
              </a:spcAft>
            </a:pPr>
            <a:r>
              <a:rPr lang="en-US" sz="1600" dirty="0">
                <a:latin typeface="+mn-lt"/>
              </a:rPr>
              <a:t>SAA-driven therapy is an emerging trend</a:t>
            </a:r>
          </a:p>
          <a:p>
            <a:pPr marL="914400" lvl="1">
              <a:lnSpc>
                <a:spcPct val="110000"/>
              </a:lnSpc>
              <a:spcAft>
                <a:spcPts val="400"/>
              </a:spcAft>
            </a:pPr>
            <a:r>
              <a:rPr lang="en-US" sz="1400" dirty="0">
                <a:latin typeface="+mn-lt"/>
              </a:rPr>
              <a:t>Included in NCCN guidelines</a:t>
            </a:r>
          </a:p>
          <a:p>
            <a:pPr marL="914400" lvl="1">
              <a:lnSpc>
                <a:spcPct val="110000"/>
              </a:lnSpc>
              <a:spcAft>
                <a:spcPts val="400"/>
              </a:spcAft>
            </a:pPr>
            <a:r>
              <a:rPr lang="en-US" sz="1400" dirty="0">
                <a:latin typeface="+mn-lt"/>
              </a:rPr>
              <a:t>Early adoption in Europe</a:t>
            </a:r>
          </a:p>
          <a:p>
            <a:pPr marL="914400" lvl="1">
              <a:lnSpc>
                <a:spcPct val="110000"/>
              </a:lnSpc>
              <a:spcAft>
                <a:spcPts val="400"/>
              </a:spcAft>
            </a:pPr>
            <a:r>
              <a:rPr lang="en-US" sz="1400" dirty="0">
                <a:latin typeface="+mn-lt"/>
              </a:rPr>
              <a:t>SAA is available as a CLIA-certified test with a turnaround time of less than 1 week</a:t>
            </a:r>
          </a:p>
          <a:p>
            <a:pPr marL="914400" lvl="1">
              <a:lnSpc>
                <a:spcPct val="110000"/>
              </a:lnSpc>
              <a:spcAft>
                <a:spcPts val="400"/>
              </a:spcAft>
            </a:pPr>
            <a:r>
              <a:rPr lang="en-US" sz="1400" dirty="0">
                <a:latin typeface="+mn-lt"/>
              </a:rPr>
              <a:t>Generally accepted SAA assay targets include a minimum trough of ≥0.1 IU/mL</a:t>
            </a:r>
          </a:p>
          <a:p>
            <a:pPr marL="914400" lvl="1">
              <a:lnSpc>
                <a:spcPct val="110000"/>
              </a:lnSpc>
              <a:spcAft>
                <a:spcPts val="400"/>
              </a:spcAft>
            </a:pPr>
            <a:r>
              <a:rPr lang="en-US" sz="1400" dirty="0">
                <a:latin typeface="+mn-lt"/>
              </a:rPr>
              <a:t>Data indicate that when SAA levels fall below 0.4 IU/mL, asparagine is no longer depleted and begins to rebound, suggesting an optimal trough of ≥0.4 IU/mL</a:t>
            </a:r>
            <a:endParaRPr lang="en-US" sz="800" dirty="0">
              <a:latin typeface="+mn-lt"/>
            </a:endParaRPr>
          </a:p>
        </p:txBody>
      </p:sp>
      <p:sp>
        <p:nvSpPr>
          <p:cNvPr id="5" name="Text Placeholder 4">
            <a:extLst>
              <a:ext uri="{FF2B5EF4-FFF2-40B4-BE49-F238E27FC236}">
                <a16:creationId xmlns:a16="http://schemas.microsoft.com/office/drawing/2014/main" id="{44C3449E-DEA0-28A6-6C27-FC03E268960F}"/>
              </a:ext>
            </a:extLst>
          </p:cNvPr>
          <p:cNvSpPr>
            <a:spLocks noGrp="1"/>
          </p:cNvSpPr>
          <p:nvPr>
            <p:ph type="body" sz="quarter" idx="10"/>
          </p:nvPr>
        </p:nvSpPr>
        <p:spPr>
          <a:xfrm>
            <a:off x="254000" y="4889500"/>
            <a:ext cx="8890000" cy="254000"/>
          </a:xfrm>
        </p:spPr>
        <p:txBody>
          <a:bodyPr anchor="ctr"/>
          <a:lstStyle/>
          <a:p>
            <a:r>
              <a:rPr lang="en-US" dirty="0"/>
              <a:t>van der </a:t>
            </a:r>
            <a:r>
              <a:rPr lang="en-US" dirty="0" err="1"/>
              <a:t>Sluis</a:t>
            </a:r>
            <a:r>
              <a:rPr lang="en-US" dirty="0"/>
              <a:t> IM, et al. </a:t>
            </a:r>
            <a:r>
              <a:rPr lang="en-US" i="1" dirty="0" err="1"/>
              <a:t>Haematologica</a:t>
            </a:r>
            <a:r>
              <a:rPr lang="en-US" dirty="0"/>
              <a:t>. 2016; NCCN Guidelines. Acute Lymphoblastic Leukemia. </a:t>
            </a:r>
            <a:r>
              <a:rPr lang="en-US"/>
              <a:t>v2.2023</a:t>
            </a:r>
            <a:r>
              <a:rPr lang="en-US" dirty="0"/>
              <a:t>.</a:t>
            </a:r>
            <a:endParaRPr lang="en-VI" dirty="0"/>
          </a:p>
        </p:txBody>
      </p:sp>
    </p:spTree>
    <p:extLst>
      <p:ext uri="{BB962C8B-B14F-4D97-AF65-F5344CB8AC3E}">
        <p14:creationId xmlns:p14="http://schemas.microsoft.com/office/powerpoint/2010/main" val="4048947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B5F0AF5-B131-EF48-57DA-8A76E338F3B0}"/>
              </a:ext>
            </a:extLst>
          </p:cNvPr>
          <p:cNvGrpSpPr/>
          <p:nvPr/>
        </p:nvGrpSpPr>
        <p:grpSpPr>
          <a:xfrm>
            <a:off x="5795285" y="4019056"/>
            <a:ext cx="2163275" cy="552944"/>
            <a:chOff x="5795285" y="4019056"/>
            <a:chExt cx="2163275" cy="552944"/>
          </a:xfrm>
        </p:grpSpPr>
        <p:cxnSp>
          <p:nvCxnSpPr>
            <p:cNvPr id="26" name="Straight Connector 25">
              <a:extLst>
                <a:ext uri="{FF2B5EF4-FFF2-40B4-BE49-F238E27FC236}">
                  <a16:creationId xmlns:a16="http://schemas.microsoft.com/office/drawing/2014/main" id="{36A45F1B-E67D-C0A7-913F-1D37BECC0167}"/>
                </a:ext>
              </a:extLst>
            </p:cNvPr>
            <p:cNvCxnSpPr>
              <a:cxnSpLocks/>
              <a:stCxn id="15" idx="2"/>
            </p:cNvCxnSpPr>
            <p:nvPr/>
          </p:nvCxnSpPr>
          <p:spPr>
            <a:xfrm>
              <a:off x="5795285" y="4019056"/>
              <a:ext cx="0" cy="552944"/>
            </a:xfrm>
            <a:prstGeom prst="line">
              <a:avLst/>
            </a:prstGeom>
            <a:ln w="19050">
              <a:solidFill>
                <a:schemeClr val="tx1">
                  <a:lumMod val="50000"/>
                  <a:lumOff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0B15529-94BB-8C93-AC0D-8745801517BE}"/>
                </a:ext>
              </a:extLst>
            </p:cNvPr>
            <p:cNvCxnSpPr>
              <a:cxnSpLocks/>
              <a:stCxn id="16" idx="2"/>
            </p:cNvCxnSpPr>
            <p:nvPr/>
          </p:nvCxnSpPr>
          <p:spPr>
            <a:xfrm>
              <a:off x="7958560" y="4019056"/>
              <a:ext cx="0" cy="552944"/>
            </a:xfrm>
            <a:prstGeom prst="line">
              <a:avLst/>
            </a:prstGeom>
            <a:ln w="19050">
              <a:solidFill>
                <a:schemeClr val="tx1">
                  <a:lumMod val="50000"/>
                  <a:lumOff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3" name="Text Placeholder 2">
            <a:extLst>
              <a:ext uri="{FF2B5EF4-FFF2-40B4-BE49-F238E27FC236}">
                <a16:creationId xmlns:a16="http://schemas.microsoft.com/office/drawing/2014/main" id="{F6E1ACB4-FC0B-A12A-745D-9702539ECF3E}"/>
              </a:ext>
            </a:extLst>
          </p:cNvPr>
          <p:cNvSpPr>
            <a:spLocks noGrp="1"/>
          </p:cNvSpPr>
          <p:nvPr>
            <p:ph type="body" sz="quarter" idx="10"/>
          </p:nvPr>
        </p:nvSpPr>
        <p:spPr>
          <a:xfrm>
            <a:off x="300624" y="4889500"/>
            <a:ext cx="8843376" cy="254000"/>
          </a:xfrm>
        </p:spPr>
        <p:txBody>
          <a:bodyPr/>
          <a:lstStyle/>
          <a:p>
            <a:pPr algn="l"/>
            <a:r>
              <a:rPr lang="en-US" dirty="0"/>
              <a:t>Burke MJ, </a:t>
            </a:r>
            <a:r>
              <a:rPr lang="en-US" dirty="0" err="1"/>
              <a:t>Zalewska-Szewczyk</a:t>
            </a:r>
            <a:r>
              <a:rPr lang="en-US" dirty="0"/>
              <a:t> B. </a:t>
            </a:r>
            <a:r>
              <a:rPr lang="en-US" i="1" dirty="0"/>
              <a:t>Future Oncol</a:t>
            </a:r>
            <a:r>
              <a:rPr lang="en-US" dirty="0"/>
              <a:t>. 2022. </a:t>
            </a:r>
            <a:endParaRPr lang="en-VI" dirty="0"/>
          </a:p>
        </p:txBody>
      </p:sp>
      <p:sp>
        <p:nvSpPr>
          <p:cNvPr id="2" name="TextBox 1">
            <a:extLst>
              <a:ext uri="{FF2B5EF4-FFF2-40B4-BE49-F238E27FC236}">
                <a16:creationId xmlns:a16="http://schemas.microsoft.com/office/drawing/2014/main" id="{C6785BE2-B0E0-09F2-28A2-04930B953055}"/>
              </a:ext>
            </a:extLst>
          </p:cNvPr>
          <p:cNvSpPr txBox="1"/>
          <p:nvPr/>
        </p:nvSpPr>
        <p:spPr>
          <a:xfrm>
            <a:off x="300624" y="52995"/>
            <a:ext cx="8843375" cy="430887"/>
          </a:xfrm>
          <a:prstGeom prst="rect">
            <a:avLst/>
          </a:prstGeom>
          <a:noFill/>
        </p:spPr>
        <p:txBody>
          <a:bodyPr wrap="square" rtlCol="0" anchor="ctr">
            <a:spAutoFit/>
          </a:bodyPr>
          <a:lstStyle/>
          <a:p>
            <a:pPr algn="ctr"/>
            <a:r>
              <a:rPr lang="en-US" sz="2200" b="1" dirty="0">
                <a:solidFill>
                  <a:srgbClr val="F79036"/>
                </a:solidFill>
                <a:latin typeface="Calibri" panose="020F0502020204030204" pitchFamily="34" charset="0"/>
              </a:rPr>
              <a:t>Treatment Decisions following Reaction to Asparaginase-based Therapy</a:t>
            </a:r>
          </a:p>
        </p:txBody>
      </p:sp>
      <p:grpSp>
        <p:nvGrpSpPr>
          <p:cNvPr id="127" name="Group 126">
            <a:extLst>
              <a:ext uri="{FF2B5EF4-FFF2-40B4-BE49-F238E27FC236}">
                <a16:creationId xmlns:a16="http://schemas.microsoft.com/office/drawing/2014/main" id="{A465D6F3-AF41-3054-8DF2-4A080FBA3351}"/>
              </a:ext>
            </a:extLst>
          </p:cNvPr>
          <p:cNvGrpSpPr/>
          <p:nvPr/>
        </p:nvGrpSpPr>
        <p:grpSpPr>
          <a:xfrm>
            <a:off x="394572" y="496408"/>
            <a:ext cx="7563988" cy="4157012"/>
            <a:chOff x="394572" y="496408"/>
            <a:chExt cx="7563988" cy="4157012"/>
          </a:xfrm>
        </p:grpSpPr>
        <p:sp>
          <p:nvSpPr>
            <p:cNvPr id="7" name="Rectangle 6">
              <a:extLst>
                <a:ext uri="{FF2B5EF4-FFF2-40B4-BE49-F238E27FC236}">
                  <a16:creationId xmlns:a16="http://schemas.microsoft.com/office/drawing/2014/main" id="{B1AC283B-4D8C-9DBA-0F3F-FD6C03AF1A69}"/>
                </a:ext>
              </a:extLst>
            </p:cNvPr>
            <p:cNvSpPr/>
            <p:nvPr/>
          </p:nvSpPr>
          <p:spPr>
            <a:xfrm>
              <a:off x="2325711" y="496408"/>
              <a:ext cx="2575107" cy="315371"/>
            </a:xfrm>
            <a:prstGeom prst="rect">
              <a:avLst/>
            </a:prstGeom>
            <a:solidFill>
              <a:srgbClr val="861D1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000" b="1" dirty="0"/>
                <a:t>Patient reaction to asparaginase</a:t>
              </a:r>
            </a:p>
          </p:txBody>
        </p:sp>
        <p:sp>
          <p:nvSpPr>
            <p:cNvPr id="8" name="Rectangle 7">
              <a:extLst>
                <a:ext uri="{FF2B5EF4-FFF2-40B4-BE49-F238E27FC236}">
                  <a16:creationId xmlns:a16="http://schemas.microsoft.com/office/drawing/2014/main" id="{B34A1B49-0B6F-5644-6033-6D0422B683C0}"/>
                </a:ext>
              </a:extLst>
            </p:cNvPr>
            <p:cNvSpPr/>
            <p:nvPr/>
          </p:nvSpPr>
          <p:spPr>
            <a:xfrm>
              <a:off x="2325711" y="915551"/>
              <a:ext cx="2575107" cy="989310"/>
            </a:xfrm>
            <a:prstGeom prst="rect">
              <a:avLst/>
            </a:prstGeom>
            <a:solidFill>
              <a:srgbClr val="861D1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000" b="1" dirty="0"/>
                <a:t>Characterize the reaction </a:t>
              </a:r>
            </a:p>
            <a:p>
              <a:pPr algn="ctr">
                <a:lnSpc>
                  <a:spcPct val="90000"/>
                </a:lnSpc>
                <a:spcAft>
                  <a:spcPts val="300"/>
                </a:spcAft>
              </a:pPr>
              <a:r>
                <a:rPr lang="en-US" sz="1000" b="1" dirty="0"/>
                <a:t>based on available evidence</a:t>
              </a:r>
            </a:p>
            <a:p>
              <a:pPr marL="365760" indent="-182880">
                <a:lnSpc>
                  <a:spcPct val="90000"/>
                </a:lnSpc>
                <a:buFont typeface="Arial" panose="020B0604020202020204" pitchFamily="34" charset="0"/>
                <a:buChar char="•"/>
              </a:pPr>
              <a:r>
                <a:rPr lang="en-US" sz="1000" dirty="0"/>
                <a:t>Clinical symptoms</a:t>
              </a:r>
            </a:p>
            <a:p>
              <a:pPr marL="365760" indent="-182880">
                <a:lnSpc>
                  <a:spcPct val="90000"/>
                </a:lnSpc>
                <a:buFont typeface="Arial" panose="020B0604020202020204" pitchFamily="34" charset="0"/>
                <a:buChar char="•"/>
              </a:pPr>
              <a:r>
                <a:rPr lang="en-US" sz="1000" dirty="0"/>
                <a:t>Therapeutic drug monitoring</a:t>
              </a:r>
            </a:p>
            <a:p>
              <a:pPr marL="365760" indent="-182880">
                <a:lnSpc>
                  <a:spcPct val="90000"/>
                </a:lnSpc>
                <a:buFont typeface="Arial" panose="020B0604020202020204" pitchFamily="34" charset="0"/>
                <a:buChar char="•"/>
              </a:pPr>
              <a:r>
                <a:rPr lang="en-US" sz="1000" dirty="0"/>
                <a:t>Previous asparaginase exposure</a:t>
              </a:r>
            </a:p>
            <a:p>
              <a:pPr marL="365760" indent="-182880">
                <a:lnSpc>
                  <a:spcPct val="90000"/>
                </a:lnSpc>
                <a:buFont typeface="Arial" panose="020B0604020202020204" pitchFamily="34" charset="0"/>
                <a:buChar char="•"/>
              </a:pPr>
              <a:r>
                <a:rPr lang="en-US" sz="1000" dirty="0"/>
                <a:t>Anti-asparaginase antibody monitoring</a:t>
              </a:r>
            </a:p>
          </p:txBody>
        </p:sp>
        <p:sp>
          <p:nvSpPr>
            <p:cNvPr id="9" name="Rectangle 8">
              <a:extLst>
                <a:ext uri="{FF2B5EF4-FFF2-40B4-BE49-F238E27FC236}">
                  <a16:creationId xmlns:a16="http://schemas.microsoft.com/office/drawing/2014/main" id="{15AB6E86-89C7-DA67-097B-52FEC67A240A}"/>
                </a:ext>
              </a:extLst>
            </p:cNvPr>
            <p:cNvSpPr/>
            <p:nvPr/>
          </p:nvSpPr>
          <p:spPr>
            <a:xfrm>
              <a:off x="394572" y="2139480"/>
              <a:ext cx="2067872" cy="1213077"/>
            </a:xfrm>
            <a:prstGeom prst="rect">
              <a:avLst/>
            </a:prstGeom>
            <a:solidFill>
              <a:srgbClr val="861D1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300"/>
                </a:spcAft>
              </a:pPr>
              <a:r>
                <a:rPr lang="en-US" sz="1000" b="1" dirty="0"/>
                <a:t>Evidence of an infusion reaction</a:t>
              </a:r>
            </a:p>
            <a:p>
              <a:pPr marL="365760" indent="-182880">
                <a:lnSpc>
                  <a:spcPct val="90000"/>
                </a:lnSpc>
                <a:buFont typeface="Arial" panose="020B0604020202020204" pitchFamily="34" charset="0"/>
                <a:buChar char="•"/>
              </a:pPr>
              <a:r>
                <a:rPr lang="en-US" sz="1000" dirty="0"/>
                <a:t>CTCAE grade 1</a:t>
              </a:r>
            </a:p>
            <a:p>
              <a:pPr marL="365760" indent="-182880">
                <a:lnSpc>
                  <a:spcPct val="90000"/>
                </a:lnSpc>
                <a:buFont typeface="Arial" panose="020B0604020202020204" pitchFamily="34" charset="0"/>
                <a:buChar char="•"/>
              </a:pPr>
              <a:r>
                <a:rPr lang="en-US" sz="1000" dirty="0"/>
                <a:t>Flushing/rash/nausea</a:t>
              </a:r>
            </a:p>
            <a:p>
              <a:pPr marL="365760" indent="-182880">
                <a:lnSpc>
                  <a:spcPct val="90000"/>
                </a:lnSpc>
                <a:buFont typeface="Arial" panose="020B0604020202020204" pitchFamily="34" charset="0"/>
                <a:buChar char="•"/>
              </a:pPr>
              <a:r>
                <a:rPr lang="en-US" sz="1000" dirty="0"/>
                <a:t>Patient’s first exposure</a:t>
              </a:r>
            </a:p>
            <a:p>
              <a:pPr marL="365760" indent="-182880">
                <a:lnSpc>
                  <a:spcPct val="90000"/>
                </a:lnSpc>
                <a:buFont typeface="Arial" panose="020B0604020202020204" pitchFamily="34" charset="0"/>
                <a:buChar char="•"/>
              </a:pPr>
              <a:r>
                <a:rPr lang="en-US" sz="1000" dirty="0"/>
                <a:t>SAA &gt;0.1 IU/mL</a:t>
              </a:r>
            </a:p>
            <a:p>
              <a:pPr marL="365760" indent="-182880">
                <a:lnSpc>
                  <a:spcPct val="90000"/>
                </a:lnSpc>
                <a:buFont typeface="Arial" panose="020B0604020202020204" pitchFamily="34" charset="0"/>
                <a:buChar char="•"/>
              </a:pPr>
              <a:r>
                <a:rPr lang="en-US" sz="1000" dirty="0"/>
                <a:t>Elevated serum ammonia levels</a:t>
              </a:r>
            </a:p>
          </p:txBody>
        </p:sp>
        <p:sp>
          <p:nvSpPr>
            <p:cNvPr id="10" name="Rectangle 9">
              <a:extLst>
                <a:ext uri="{FF2B5EF4-FFF2-40B4-BE49-F238E27FC236}">
                  <a16:creationId xmlns:a16="http://schemas.microsoft.com/office/drawing/2014/main" id="{9FF51D74-FE58-440D-429A-4762653AB1C7}"/>
                </a:ext>
              </a:extLst>
            </p:cNvPr>
            <p:cNvSpPr/>
            <p:nvPr/>
          </p:nvSpPr>
          <p:spPr>
            <a:xfrm>
              <a:off x="2581092" y="2139480"/>
              <a:ext cx="2067872" cy="617462"/>
            </a:xfrm>
            <a:prstGeom prst="rect">
              <a:avLst/>
            </a:prstGeom>
            <a:solidFill>
              <a:srgbClr val="F79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Aft>
                  <a:spcPts val="300"/>
                </a:spcAft>
              </a:pPr>
              <a:r>
                <a:rPr lang="en-US" sz="1000" b="1" dirty="0"/>
                <a:t>Evidence unclear</a:t>
              </a:r>
            </a:p>
            <a:p>
              <a:pPr marL="365760" indent="-182880">
                <a:lnSpc>
                  <a:spcPct val="90000"/>
                </a:lnSpc>
                <a:buFont typeface="Arial" panose="020B0604020202020204" pitchFamily="34" charset="0"/>
                <a:buChar char="•"/>
              </a:pPr>
              <a:r>
                <a:rPr lang="en-US" sz="1000" dirty="0"/>
                <a:t>CTCAE grade 2–4</a:t>
              </a:r>
            </a:p>
            <a:p>
              <a:pPr marL="365760" indent="-182880">
                <a:lnSpc>
                  <a:spcPct val="90000"/>
                </a:lnSpc>
                <a:buFont typeface="Arial" panose="020B0604020202020204" pitchFamily="34" charset="0"/>
                <a:buChar char="•"/>
              </a:pPr>
              <a:r>
                <a:rPr lang="en-US" sz="1000" dirty="0"/>
                <a:t>Check SAA levels</a:t>
              </a:r>
            </a:p>
            <a:p>
              <a:pPr marL="365760" indent="-182880">
                <a:lnSpc>
                  <a:spcPct val="90000"/>
                </a:lnSpc>
                <a:buFont typeface="Arial" panose="020B0604020202020204" pitchFamily="34" charset="0"/>
                <a:buChar char="•"/>
              </a:pPr>
              <a:r>
                <a:rPr lang="en-US" sz="1000" dirty="0"/>
                <a:t>Check serum ammonia levels</a:t>
              </a:r>
            </a:p>
          </p:txBody>
        </p:sp>
        <p:sp>
          <p:nvSpPr>
            <p:cNvPr id="11" name="Rectangle 10">
              <a:extLst>
                <a:ext uri="{FF2B5EF4-FFF2-40B4-BE49-F238E27FC236}">
                  <a16:creationId xmlns:a16="http://schemas.microsoft.com/office/drawing/2014/main" id="{4EEF0D44-3312-5938-19DE-37CC38BC7C39}"/>
                </a:ext>
              </a:extLst>
            </p:cNvPr>
            <p:cNvSpPr/>
            <p:nvPr/>
          </p:nvSpPr>
          <p:spPr>
            <a:xfrm>
              <a:off x="2581092" y="2859234"/>
              <a:ext cx="2067872" cy="497085"/>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760" indent="-182880">
                <a:lnSpc>
                  <a:spcPct val="90000"/>
                </a:lnSpc>
                <a:buFont typeface="Arial" panose="020B0604020202020204" pitchFamily="34" charset="0"/>
                <a:buChar char="•"/>
              </a:pPr>
              <a:r>
                <a:rPr lang="en-US" sz="1000" dirty="0"/>
                <a:t>Consider rechallenge with premedication</a:t>
              </a:r>
            </a:p>
            <a:p>
              <a:pPr marL="365760" indent="-182880">
                <a:lnSpc>
                  <a:spcPct val="90000"/>
                </a:lnSpc>
                <a:buFont typeface="Arial" panose="020B0604020202020204" pitchFamily="34" charset="0"/>
                <a:buChar char="•"/>
              </a:pPr>
              <a:r>
                <a:rPr lang="en-US" sz="1000" dirty="0"/>
                <a:t>Continue to monitor SAA</a:t>
              </a:r>
            </a:p>
          </p:txBody>
        </p:sp>
        <p:sp>
          <p:nvSpPr>
            <p:cNvPr id="12" name="Rectangle 11">
              <a:extLst>
                <a:ext uri="{FF2B5EF4-FFF2-40B4-BE49-F238E27FC236}">
                  <a16:creationId xmlns:a16="http://schemas.microsoft.com/office/drawing/2014/main" id="{9E5259B9-8FF8-1FD0-3506-FB3B0DFF9ED5}"/>
                </a:ext>
              </a:extLst>
            </p:cNvPr>
            <p:cNvSpPr/>
            <p:nvPr/>
          </p:nvSpPr>
          <p:spPr>
            <a:xfrm>
              <a:off x="4761349" y="2137584"/>
              <a:ext cx="2067872" cy="1213077"/>
            </a:xfrm>
            <a:prstGeom prst="rect">
              <a:avLst/>
            </a:prstGeom>
            <a:solidFill>
              <a:srgbClr val="861D1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300"/>
                </a:spcAft>
              </a:pPr>
              <a:r>
                <a:rPr lang="en-US" sz="1000" b="1" dirty="0"/>
                <a:t>Evidence of HSRs</a:t>
              </a:r>
            </a:p>
            <a:p>
              <a:pPr marL="365760" indent="-182880">
                <a:lnSpc>
                  <a:spcPct val="90000"/>
                </a:lnSpc>
                <a:buFont typeface="Arial" panose="020B0604020202020204" pitchFamily="34" charset="0"/>
                <a:buChar char="•"/>
              </a:pPr>
              <a:r>
                <a:rPr lang="en-US" sz="1000" dirty="0"/>
                <a:t>CTCAE grade 2–4</a:t>
              </a:r>
            </a:p>
            <a:p>
              <a:pPr marL="365760" indent="-182880">
                <a:lnSpc>
                  <a:spcPct val="90000"/>
                </a:lnSpc>
                <a:buFont typeface="Arial" panose="020B0604020202020204" pitchFamily="34" charset="0"/>
                <a:buChar char="•"/>
              </a:pPr>
              <a:r>
                <a:rPr lang="en-US" sz="1000" dirty="0"/>
                <a:t>Systemic reaction</a:t>
              </a:r>
            </a:p>
            <a:p>
              <a:pPr marL="365760" indent="-182880">
                <a:lnSpc>
                  <a:spcPct val="90000"/>
                </a:lnSpc>
                <a:buFont typeface="Arial" panose="020B0604020202020204" pitchFamily="34" charset="0"/>
                <a:buChar char="•"/>
              </a:pPr>
              <a:r>
                <a:rPr lang="en-US" sz="1000" dirty="0"/>
                <a:t>Patient has received multiple doses of asparaginase</a:t>
              </a:r>
            </a:p>
          </p:txBody>
        </p:sp>
        <p:sp>
          <p:nvSpPr>
            <p:cNvPr id="13" name="Rectangle 12">
              <a:extLst>
                <a:ext uri="{FF2B5EF4-FFF2-40B4-BE49-F238E27FC236}">
                  <a16:creationId xmlns:a16="http://schemas.microsoft.com/office/drawing/2014/main" id="{C529456E-7885-2CCC-2369-1A073C3E66B1}"/>
                </a:ext>
              </a:extLst>
            </p:cNvPr>
            <p:cNvSpPr/>
            <p:nvPr/>
          </p:nvSpPr>
          <p:spPr>
            <a:xfrm>
              <a:off x="394572" y="3585554"/>
              <a:ext cx="2067872" cy="1056112"/>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760" indent="-182880">
                <a:lnSpc>
                  <a:spcPct val="90000"/>
                </a:lnSpc>
                <a:buFont typeface="Arial" panose="020B0604020202020204" pitchFamily="34" charset="0"/>
                <a:buChar char="•"/>
              </a:pPr>
              <a:r>
                <a:rPr lang="en-US" sz="1000" dirty="0"/>
                <a:t>Rechallenge with appropriate premedication</a:t>
              </a:r>
            </a:p>
            <a:p>
              <a:pPr marL="365760" indent="-182880">
                <a:lnSpc>
                  <a:spcPct val="90000"/>
                </a:lnSpc>
                <a:buFont typeface="Arial" panose="020B0604020202020204" pitchFamily="34" charset="0"/>
                <a:buChar char="•"/>
              </a:pPr>
              <a:r>
                <a:rPr lang="en-US" sz="1000" dirty="0"/>
                <a:t>Decrease rate of infusion</a:t>
              </a:r>
            </a:p>
            <a:p>
              <a:pPr marL="365760" indent="-182880">
                <a:lnSpc>
                  <a:spcPct val="90000"/>
                </a:lnSpc>
                <a:buFont typeface="Arial" panose="020B0604020202020204" pitchFamily="34" charset="0"/>
                <a:buChar char="•"/>
              </a:pPr>
              <a:r>
                <a:rPr lang="en-US" sz="1000" dirty="0"/>
                <a:t>Evaluate patient for hyperammonemia</a:t>
              </a:r>
            </a:p>
            <a:p>
              <a:pPr marL="365760" indent="-182880">
                <a:lnSpc>
                  <a:spcPct val="90000"/>
                </a:lnSpc>
                <a:buFont typeface="Arial" panose="020B0604020202020204" pitchFamily="34" charset="0"/>
                <a:buChar char="•"/>
              </a:pPr>
              <a:r>
                <a:rPr lang="en-US" sz="1000" dirty="0"/>
                <a:t>Consider intervention with anti-ammonia agents</a:t>
              </a:r>
            </a:p>
          </p:txBody>
        </p:sp>
        <p:sp>
          <p:nvSpPr>
            <p:cNvPr id="14" name="Rectangle 13">
              <a:extLst>
                <a:ext uri="{FF2B5EF4-FFF2-40B4-BE49-F238E27FC236}">
                  <a16:creationId xmlns:a16="http://schemas.microsoft.com/office/drawing/2014/main" id="{FA0F20D5-30EA-EBC0-192B-59FEC5FEE89C}"/>
                </a:ext>
              </a:extLst>
            </p:cNvPr>
            <p:cNvSpPr/>
            <p:nvPr/>
          </p:nvSpPr>
          <p:spPr>
            <a:xfrm>
              <a:off x="2566759" y="3597308"/>
              <a:ext cx="2067872" cy="1056112"/>
            </a:xfrm>
            <a:prstGeom prst="rect">
              <a:avLst/>
            </a:prstGeom>
            <a:solidFill>
              <a:srgbClr val="861D1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Aft>
                  <a:spcPts val="300"/>
                </a:spcAft>
              </a:pPr>
              <a:r>
                <a:rPr lang="en-US" sz="1000" b="1" dirty="0"/>
                <a:t>&lt;10% of dose administered</a:t>
              </a:r>
            </a:p>
            <a:p>
              <a:pPr marL="365760" indent="-182880">
                <a:lnSpc>
                  <a:spcPct val="90000"/>
                </a:lnSpc>
                <a:buFont typeface="Arial" panose="020B0604020202020204" pitchFamily="34" charset="0"/>
                <a:buChar char="•"/>
              </a:pPr>
              <a:r>
                <a:rPr lang="en-US" sz="1000" dirty="0"/>
                <a:t>Switch to asparaginase with different immunogenic profile</a:t>
              </a:r>
            </a:p>
            <a:p>
              <a:pPr marL="365760" indent="-182880">
                <a:lnSpc>
                  <a:spcPct val="90000"/>
                </a:lnSpc>
                <a:buFont typeface="Arial" panose="020B0604020202020204" pitchFamily="34" charset="0"/>
                <a:buChar char="•"/>
              </a:pPr>
              <a:r>
                <a:rPr lang="en-US" sz="1000" dirty="0"/>
                <a:t>Monitor next dose if asparaginase therapy is continued</a:t>
              </a:r>
            </a:p>
          </p:txBody>
        </p:sp>
        <p:cxnSp>
          <p:nvCxnSpPr>
            <p:cNvPr id="17" name="Straight Connector 16">
              <a:extLst>
                <a:ext uri="{FF2B5EF4-FFF2-40B4-BE49-F238E27FC236}">
                  <a16:creationId xmlns:a16="http://schemas.microsoft.com/office/drawing/2014/main" id="{694043EB-0F7D-6210-FEDA-5892A41DA34F}"/>
                </a:ext>
              </a:extLst>
            </p:cNvPr>
            <p:cNvCxnSpPr>
              <a:cxnSpLocks/>
              <a:stCxn id="7" idx="2"/>
              <a:endCxn id="8" idx="0"/>
            </p:cNvCxnSpPr>
            <p:nvPr/>
          </p:nvCxnSpPr>
          <p:spPr>
            <a:xfrm>
              <a:off x="3613265" y="811779"/>
              <a:ext cx="0" cy="103772"/>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7F31C4BF-AE00-36BA-33E0-B7850F88126E}"/>
                </a:ext>
              </a:extLst>
            </p:cNvPr>
            <p:cNvCxnSpPr>
              <a:cxnSpLocks/>
              <a:stCxn id="8" idx="2"/>
              <a:endCxn id="9" idx="0"/>
            </p:cNvCxnSpPr>
            <p:nvPr/>
          </p:nvCxnSpPr>
          <p:spPr>
            <a:xfrm rot="5400000">
              <a:off x="2403578" y="929792"/>
              <a:ext cx="234619" cy="2184757"/>
            </a:xfrm>
            <a:prstGeom prst="bentConnector3">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5D76D692-D3CC-8327-8250-41C1C6E9AC69}"/>
                </a:ext>
              </a:extLst>
            </p:cNvPr>
            <p:cNvCxnSpPr>
              <a:cxnSpLocks/>
              <a:stCxn id="8" idx="2"/>
              <a:endCxn id="12" idx="0"/>
            </p:cNvCxnSpPr>
            <p:nvPr/>
          </p:nvCxnSpPr>
          <p:spPr>
            <a:xfrm rot="16200000" flipH="1">
              <a:off x="4587914" y="930212"/>
              <a:ext cx="232723" cy="2182020"/>
            </a:xfrm>
            <a:prstGeom prst="bentConnector3">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E1CA7C8-6D3B-5FB2-4CF3-3141AB85A495}"/>
                </a:ext>
              </a:extLst>
            </p:cNvPr>
            <p:cNvCxnSpPr>
              <a:cxnSpLocks/>
              <a:stCxn id="8" idx="2"/>
              <a:endCxn id="10" idx="0"/>
            </p:cNvCxnSpPr>
            <p:nvPr/>
          </p:nvCxnSpPr>
          <p:spPr>
            <a:xfrm>
              <a:off x="3613265" y="1904861"/>
              <a:ext cx="1763" cy="234619"/>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8917823-E974-2309-AF4C-E97DB85886F2}"/>
                </a:ext>
              </a:extLst>
            </p:cNvPr>
            <p:cNvCxnSpPr>
              <a:cxnSpLocks/>
              <a:stCxn id="10" idx="2"/>
              <a:endCxn id="11" idx="0"/>
            </p:cNvCxnSpPr>
            <p:nvPr/>
          </p:nvCxnSpPr>
          <p:spPr>
            <a:xfrm>
              <a:off x="3615028" y="2756942"/>
              <a:ext cx="0" cy="102292"/>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A699E1-32A0-3142-F6B3-768DA39E6455}"/>
                </a:ext>
              </a:extLst>
            </p:cNvPr>
            <p:cNvCxnSpPr>
              <a:cxnSpLocks/>
              <a:stCxn id="9" idx="2"/>
              <a:endCxn id="13" idx="0"/>
            </p:cNvCxnSpPr>
            <p:nvPr/>
          </p:nvCxnSpPr>
          <p:spPr>
            <a:xfrm>
              <a:off x="1428508" y="3352557"/>
              <a:ext cx="0" cy="232997"/>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D29BC1F8-E263-EC0C-433B-4ED50A81210F}"/>
                </a:ext>
              </a:extLst>
            </p:cNvPr>
            <p:cNvCxnSpPr>
              <a:cxnSpLocks/>
              <a:stCxn id="12" idx="2"/>
              <a:endCxn id="14" idx="0"/>
            </p:cNvCxnSpPr>
            <p:nvPr/>
          </p:nvCxnSpPr>
          <p:spPr>
            <a:xfrm rot="5400000">
              <a:off x="4574667" y="2376689"/>
              <a:ext cx="246647" cy="2194590"/>
            </a:xfrm>
            <a:prstGeom prst="bentConnector3">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4D2069C9-543C-80A4-03FD-0D03030AA63F}"/>
                </a:ext>
              </a:extLst>
            </p:cNvPr>
            <p:cNvCxnSpPr>
              <a:cxnSpLocks/>
              <a:stCxn id="12" idx="2"/>
              <a:endCxn id="16" idx="0"/>
            </p:cNvCxnSpPr>
            <p:nvPr/>
          </p:nvCxnSpPr>
          <p:spPr>
            <a:xfrm rot="16200000" flipH="1">
              <a:off x="6750066" y="2395879"/>
              <a:ext cx="253713" cy="2163275"/>
            </a:xfrm>
            <a:prstGeom prst="bentConnector3">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BC048E4-4DBE-B7BB-A491-27CF7198D10B}"/>
                </a:ext>
              </a:extLst>
            </p:cNvPr>
            <p:cNvCxnSpPr>
              <a:cxnSpLocks/>
              <a:stCxn id="12" idx="2"/>
              <a:endCxn id="15" idx="0"/>
            </p:cNvCxnSpPr>
            <p:nvPr/>
          </p:nvCxnSpPr>
          <p:spPr>
            <a:xfrm>
              <a:off x="5795285" y="3350661"/>
              <a:ext cx="0" cy="25371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D882209C-1A67-8201-5134-7A582F0C63F2}"/>
              </a:ext>
            </a:extLst>
          </p:cNvPr>
          <p:cNvGrpSpPr/>
          <p:nvPr/>
        </p:nvGrpSpPr>
        <p:grpSpPr>
          <a:xfrm>
            <a:off x="4761349" y="3604374"/>
            <a:ext cx="4231147" cy="414682"/>
            <a:chOff x="4761349" y="3604374"/>
            <a:chExt cx="4231147" cy="414682"/>
          </a:xfrm>
        </p:grpSpPr>
        <p:sp>
          <p:nvSpPr>
            <p:cNvPr id="15" name="Rectangle 14">
              <a:extLst>
                <a:ext uri="{FF2B5EF4-FFF2-40B4-BE49-F238E27FC236}">
                  <a16:creationId xmlns:a16="http://schemas.microsoft.com/office/drawing/2014/main" id="{8C87AA04-B734-320D-3BF3-1BBCFB8E78E0}"/>
                </a:ext>
              </a:extLst>
            </p:cNvPr>
            <p:cNvSpPr/>
            <p:nvPr/>
          </p:nvSpPr>
          <p:spPr>
            <a:xfrm>
              <a:off x="4761349" y="3604374"/>
              <a:ext cx="2067872" cy="414682"/>
            </a:xfrm>
            <a:prstGeom prst="rect">
              <a:avLst/>
            </a:prstGeom>
            <a:solidFill>
              <a:srgbClr val="861D1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Aft>
                  <a:spcPts val="300"/>
                </a:spcAft>
              </a:pPr>
              <a:r>
                <a:rPr lang="en-US" sz="1000" b="1" dirty="0"/>
                <a:t>10%–50% of dose administered</a:t>
              </a:r>
            </a:p>
            <a:p>
              <a:pPr marL="365760" indent="-182880">
                <a:lnSpc>
                  <a:spcPct val="90000"/>
                </a:lnSpc>
                <a:buFont typeface="Arial" panose="020B0604020202020204" pitchFamily="34" charset="0"/>
                <a:buChar char="•"/>
              </a:pPr>
              <a:r>
                <a:rPr lang="en-US" sz="1000" dirty="0"/>
                <a:t>Test SAA 3–5 days after dose</a:t>
              </a:r>
            </a:p>
          </p:txBody>
        </p:sp>
        <p:sp>
          <p:nvSpPr>
            <p:cNvPr id="16" name="Rectangle 15">
              <a:extLst>
                <a:ext uri="{FF2B5EF4-FFF2-40B4-BE49-F238E27FC236}">
                  <a16:creationId xmlns:a16="http://schemas.microsoft.com/office/drawing/2014/main" id="{654BF7E9-8C9D-5B19-C0AE-9373B8DA3D34}"/>
                </a:ext>
              </a:extLst>
            </p:cNvPr>
            <p:cNvSpPr/>
            <p:nvPr/>
          </p:nvSpPr>
          <p:spPr>
            <a:xfrm>
              <a:off x="6924624" y="3604374"/>
              <a:ext cx="2067872" cy="414682"/>
            </a:xfrm>
            <a:prstGeom prst="rect">
              <a:avLst/>
            </a:prstGeom>
            <a:solidFill>
              <a:srgbClr val="861D1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Aft>
                  <a:spcPts val="300"/>
                </a:spcAft>
              </a:pPr>
              <a:r>
                <a:rPr lang="en-US" sz="1000" b="1" dirty="0"/>
                <a:t>&gt;50% of dose administered</a:t>
              </a:r>
            </a:p>
            <a:p>
              <a:pPr marL="365760" indent="-182880">
                <a:lnSpc>
                  <a:spcPct val="90000"/>
                </a:lnSpc>
                <a:buFont typeface="Arial" panose="020B0604020202020204" pitchFamily="34" charset="0"/>
                <a:buChar char="•"/>
              </a:pPr>
              <a:r>
                <a:rPr lang="en-US" sz="1000" dirty="0"/>
                <a:t>Test SAA 4–7 days after dose</a:t>
              </a:r>
            </a:p>
          </p:txBody>
        </p:sp>
      </p:grpSp>
    </p:spTree>
    <p:extLst>
      <p:ext uri="{BB962C8B-B14F-4D97-AF65-F5344CB8AC3E}">
        <p14:creationId xmlns:p14="http://schemas.microsoft.com/office/powerpoint/2010/main" val="18068347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B4B23D-E1DC-9CC6-EB89-6A347F818F01}"/>
              </a:ext>
            </a:extLst>
          </p:cNvPr>
          <p:cNvSpPr txBox="1"/>
          <p:nvPr/>
        </p:nvSpPr>
        <p:spPr>
          <a:xfrm>
            <a:off x="300624" y="52995"/>
            <a:ext cx="8843375" cy="430887"/>
          </a:xfrm>
          <a:prstGeom prst="rect">
            <a:avLst/>
          </a:prstGeom>
          <a:noFill/>
        </p:spPr>
        <p:txBody>
          <a:bodyPr wrap="square" rtlCol="0" anchor="ctr">
            <a:spAutoFit/>
          </a:bodyPr>
          <a:lstStyle/>
          <a:p>
            <a:pPr algn="ctr"/>
            <a:r>
              <a:rPr lang="en-US" sz="2200" b="1" dirty="0">
                <a:solidFill>
                  <a:srgbClr val="F79036"/>
                </a:solidFill>
                <a:latin typeface="Calibri" panose="020F0502020204030204" pitchFamily="34" charset="0"/>
              </a:rPr>
              <a:t>Treatment Decisions following Reaction to Asparaginase-based Therapy</a:t>
            </a:r>
          </a:p>
        </p:txBody>
      </p:sp>
      <p:sp>
        <p:nvSpPr>
          <p:cNvPr id="8" name="Text Placeholder 2">
            <a:extLst>
              <a:ext uri="{FF2B5EF4-FFF2-40B4-BE49-F238E27FC236}">
                <a16:creationId xmlns:a16="http://schemas.microsoft.com/office/drawing/2014/main" id="{8A01A2CE-4C37-1E53-9754-C9E4AD870D0B}"/>
              </a:ext>
            </a:extLst>
          </p:cNvPr>
          <p:cNvSpPr>
            <a:spLocks noGrp="1"/>
          </p:cNvSpPr>
          <p:nvPr>
            <p:ph type="body" sz="quarter" idx="10"/>
          </p:nvPr>
        </p:nvSpPr>
        <p:spPr>
          <a:xfrm>
            <a:off x="300624" y="4889500"/>
            <a:ext cx="8843376" cy="254000"/>
          </a:xfrm>
        </p:spPr>
        <p:txBody>
          <a:bodyPr/>
          <a:lstStyle/>
          <a:p>
            <a:pPr algn="l"/>
            <a:r>
              <a:rPr lang="en-US" dirty="0"/>
              <a:t>Burke MJ, </a:t>
            </a:r>
            <a:r>
              <a:rPr lang="en-US" dirty="0" err="1"/>
              <a:t>Zalewska-Szewczyk</a:t>
            </a:r>
            <a:r>
              <a:rPr lang="en-US" dirty="0"/>
              <a:t> B. </a:t>
            </a:r>
            <a:r>
              <a:rPr lang="en-US" i="1" dirty="0"/>
              <a:t>Future Oncol</a:t>
            </a:r>
            <a:r>
              <a:rPr lang="en-US" dirty="0"/>
              <a:t>. 2022. </a:t>
            </a:r>
            <a:endParaRPr lang="en-VI" dirty="0"/>
          </a:p>
        </p:txBody>
      </p:sp>
      <p:grpSp>
        <p:nvGrpSpPr>
          <p:cNvPr id="10" name="Group 9">
            <a:extLst>
              <a:ext uri="{FF2B5EF4-FFF2-40B4-BE49-F238E27FC236}">
                <a16:creationId xmlns:a16="http://schemas.microsoft.com/office/drawing/2014/main" id="{5F398534-BD17-FE2A-4E49-8B1B88BB209E}"/>
              </a:ext>
            </a:extLst>
          </p:cNvPr>
          <p:cNvGrpSpPr/>
          <p:nvPr/>
        </p:nvGrpSpPr>
        <p:grpSpPr>
          <a:xfrm>
            <a:off x="4761349" y="529241"/>
            <a:ext cx="4231147" cy="414682"/>
            <a:chOff x="4761349" y="3604374"/>
            <a:chExt cx="4231147" cy="414682"/>
          </a:xfrm>
        </p:grpSpPr>
        <p:sp>
          <p:nvSpPr>
            <p:cNvPr id="11" name="Rectangle 10">
              <a:extLst>
                <a:ext uri="{FF2B5EF4-FFF2-40B4-BE49-F238E27FC236}">
                  <a16:creationId xmlns:a16="http://schemas.microsoft.com/office/drawing/2014/main" id="{61FD034C-3AD2-4E01-4BE3-E7282D198E18}"/>
                </a:ext>
              </a:extLst>
            </p:cNvPr>
            <p:cNvSpPr/>
            <p:nvPr/>
          </p:nvSpPr>
          <p:spPr>
            <a:xfrm>
              <a:off x="4761349" y="3604374"/>
              <a:ext cx="2067872" cy="414682"/>
            </a:xfrm>
            <a:prstGeom prst="rect">
              <a:avLst/>
            </a:prstGeom>
            <a:solidFill>
              <a:srgbClr val="861D1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Aft>
                  <a:spcPts val="300"/>
                </a:spcAft>
              </a:pPr>
              <a:r>
                <a:rPr lang="en-US" sz="1000" b="1" dirty="0"/>
                <a:t>10%–50% of dose administered</a:t>
              </a:r>
            </a:p>
            <a:p>
              <a:pPr marL="365760" indent="-182880">
                <a:lnSpc>
                  <a:spcPct val="90000"/>
                </a:lnSpc>
                <a:buFont typeface="Arial" panose="020B0604020202020204" pitchFamily="34" charset="0"/>
                <a:buChar char="•"/>
              </a:pPr>
              <a:r>
                <a:rPr lang="en-US" sz="1000" dirty="0"/>
                <a:t>Test SAA 3–5 days after dose</a:t>
              </a:r>
            </a:p>
          </p:txBody>
        </p:sp>
        <p:sp>
          <p:nvSpPr>
            <p:cNvPr id="12" name="Rectangle 11">
              <a:extLst>
                <a:ext uri="{FF2B5EF4-FFF2-40B4-BE49-F238E27FC236}">
                  <a16:creationId xmlns:a16="http://schemas.microsoft.com/office/drawing/2014/main" id="{682D1559-2FE1-77DD-03EA-D3394FEC608D}"/>
                </a:ext>
              </a:extLst>
            </p:cNvPr>
            <p:cNvSpPr/>
            <p:nvPr/>
          </p:nvSpPr>
          <p:spPr>
            <a:xfrm>
              <a:off x="6924624" y="3604374"/>
              <a:ext cx="2067872" cy="414682"/>
            </a:xfrm>
            <a:prstGeom prst="rect">
              <a:avLst/>
            </a:prstGeom>
            <a:solidFill>
              <a:srgbClr val="861D1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Aft>
                  <a:spcPts val="300"/>
                </a:spcAft>
              </a:pPr>
              <a:r>
                <a:rPr lang="en-US" sz="1000" b="1" dirty="0"/>
                <a:t>&gt;50% of dose administered</a:t>
              </a:r>
            </a:p>
            <a:p>
              <a:pPr marL="365760" indent="-182880">
                <a:lnSpc>
                  <a:spcPct val="90000"/>
                </a:lnSpc>
                <a:buFont typeface="Arial" panose="020B0604020202020204" pitchFamily="34" charset="0"/>
                <a:buChar char="•"/>
              </a:pPr>
              <a:r>
                <a:rPr lang="en-US" sz="1000" dirty="0"/>
                <a:t>Test SAA 4–7 days after dose</a:t>
              </a:r>
            </a:p>
          </p:txBody>
        </p:sp>
      </p:grpSp>
      <p:grpSp>
        <p:nvGrpSpPr>
          <p:cNvPr id="55" name="Group 54">
            <a:extLst>
              <a:ext uri="{FF2B5EF4-FFF2-40B4-BE49-F238E27FC236}">
                <a16:creationId xmlns:a16="http://schemas.microsoft.com/office/drawing/2014/main" id="{1E602104-FC36-851D-3050-927CBA972320}"/>
              </a:ext>
            </a:extLst>
          </p:cNvPr>
          <p:cNvGrpSpPr/>
          <p:nvPr/>
        </p:nvGrpSpPr>
        <p:grpSpPr>
          <a:xfrm>
            <a:off x="3158012" y="943923"/>
            <a:ext cx="3236249" cy="304676"/>
            <a:chOff x="3158012" y="943923"/>
            <a:chExt cx="3236249" cy="304676"/>
          </a:xfrm>
        </p:grpSpPr>
        <p:cxnSp>
          <p:nvCxnSpPr>
            <p:cNvPr id="7" name="Connector: Elbow 6">
              <a:extLst>
                <a:ext uri="{FF2B5EF4-FFF2-40B4-BE49-F238E27FC236}">
                  <a16:creationId xmlns:a16="http://schemas.microsoft.com/office/drawing/2014/main" id="{1C900156-CAF8-9BC8-00C5-8FB64AF206F8}"/>
                </a:ext>
              </a:extLst>
            </p:cNvPr>
            <p:cNvCxnSpPr>
              <a:cxnSpLocks/>
              <a:endCxn id="5" idx="0"/>
            </p:cNvCxnSpPr>
            <p:nvPr/>
          </p:nvCxnSpPr>
          <p:spPr>
            <a:xfrm rot="5400000">
              <a:off x="5702728" y="549130"/>
              <a:ext cx="296740" cy="1086326"/>
            </a:xfrm>
            <a:prstGeom prst="bentConnector3">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7E920F25-75E8-845D-98BD-D7ED0F2F57F6}"/>
                </a:ext>
              </a:extLst>
            </p:cNvPr>
            <p:cNvCxnSpPr>
              <a:cxnSpLocks/>
              <a:endCxn id="3" idx="0"/>
            </p:cNvCxnSpPr>
            <p:nvPr/>
          </p:nvCxnSpPr>
          <p:spPr>
            <a:xfrm rot="5400000">
              <a:off x="3542161" y="559774"/>
              <a:ext cx="304676" cy="1072974"/>
            </a:xfrm>
            <a:prstGeom prst="bentConnector3">
              <a:avLst>
                <a:gd name="adj1" fmla="val 50000"/>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BD03AEF8-47E4-09EB-C4DC-FFFE556E589C}"/>
                </a:ext>
              </a:extLst>
            </p:cNvPr>
            <p:cNvCxnSpPr>
              <a:cxnSpLocks/>
              <a:endCxn id="5" idx="0"/>
            </p:cNvCxnSpPr>
            <p:nvPr/>
          </p:nvCxnSpPr>
          <p:spPr>
            <a:xfrm rot="16200000" flipH="1">
              <a:off x="4621090" y="553818"/>
              <a:ext cx="296740" cy="1076949"/>
            </a:xfrm>
            <a:prstGeom prst="bentConnector3">
              <a:avLst>
                <a:gd name="adj1" fmla="val 50000"/>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E42677CD-E07C-1A7F-495B-3FB0CF53AE41}"/>
              </a:ext>
            </a:extLst>
          </p:cNvPr>
          <p:cNvGrpSpPr/>
          <p:nvPr/>
        </p:nvGrpSpPr>
        <p:grpSpPr>
          <a:xfrm>
            <a:off x="1076788" y="1240663"/>
            <a:ext cx="7434153" cy="3354008"/>
            <a:chOff x="1076788" y="1240663"/>
            <a:chExt cx="7434153" cy="3354008"/>
          </a:xfrm>
        </p:grpSpPr>
        <p:sp>
          <p:nvSpPr>
            <p:cNvPr id="3" name="Rectangle 2">
              <a:extLst>
                <a:ext uri="{FF2B5EF4-FFF2-40B4-BE49-F238E27FC236}">
                  <a16:creationId xmlns:a16="http://schemas.microsoft.com/office/drawing/2014/main" id="{5AF9BE7A-AA8D-F8B1-E080-0BFCF384A0F6}"/>
                </a:ext>
              </a:extLst>
            </p:cNvPr>
            <p:cNvSpPr/>
            <p:nvPr/>
          </p:nvSpPr>
          <p:spPr>
            <a:xfrm>
              <a:off x="2124076" y="1248599"/>
              <a:ext cx="2067872" cy="1086901"/>
            </a:xfrm>
            <a:prstGeom prst="rect">
              <a:avLst/>
            </a:prstGeom>
            <a:solidFill>
              <a:srgbClr val="58A77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pPr>
              <a:r>
                <a:rPr lang="en-US" sz="1000" b="1" dirty="0"/>
                <a:t>SAA &lt;0.05 IU/mL </a:t>
              </a:r>
            </a:p>
            <a:p>
              <a:pPr>
                <a:lnSpc>
                  <a:spcPct val="90000"/>
                </a:lnSpc>
                <a:spcAft>
                  <a:spcPts val="300"/>
                </a:spcAft>
              </a:pPr>
              <a:r>
                <a:rPr lang="en-US" sz="1000" b="1" dirty="0"/>
                <a:t>(inadequate activity)</a:t>
              </a:r>
            </a:p>
            <a:p>
              <a:pPr marL="365760" indent="-182880">
                <a:lnSpc>
                  <a:spcPct val="90000"/>
                </a:lnSpc>
                <a:buFont typeface="Arial" panose="020B0604020202020204" pitchFamily="34" charset="0"/>
                <a:buChar char="•"/>
              </a:pPr>
              <a:r>
                <a:rPr lang="en-US" sz="1000" dirty="0"/>
                <a:t>Switch to asparaginase with different immunogenic profile</a:t>
              </a:r>
            </a:p>
          </p:txBody>
        </p:sp>
        <p:sp>
          <p:nvSpPr>
            <p:cNvPr id="5" name="Rectangle 4">
              <a:extLst>
                <a:ext uri="{FF2B5EF4-FFF2-40B4-BE49-F238E27FC236}">
                  <a16:creationId xmlns:a16="http://schemas.microsoft.com/office/drawing/2014/main" id="{DB707E2C-09BE-C66C-AD71-D0ADF9732584}"/>
                </a:ext>
              </a:extLst>
            </p:cNvPr>
            <p:cNvSpPr/>
            <p:nvPr/>
          </p:nvSpPr>
          <p:spPr>
            <a:xfrm>
              <a:off x="4273999" y="1240663"/>
              <a:ext cx="2067872" cy="1086901"/>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pPr>
              <a:r>
                <a:rPr lang="en-US" sz="1000" b="1" dirty="0"/>
                <a:t>SAA ≥0.05 IU/mL </a:t>
              </a:r>
            </a:p>
            <a:p>
              <a:pPr>
                <a:lnSpc>
                  <a:spcPct val="90000"/>
                </a:lnSpc>
                <a:spcAft>
                  <a:spcPts val="300"/>
                </a:spcAft>
              </a:pPr>
              <a:r>
                <a:rPr lang="en-US" sz="1000" b="1" dirty="0"/>
                <a:t>(acceptable activity)</a:t>
              </a:r>
            </a:p>
            <a:p>
              <a:pPr marL="365760" indent="-182880">
                <a:lnSpc>
                  <a:spcPct val="90000"/>
                </a:lnSpc>
                <a:buFont typeface="Arial" panose="020B0604020202020204" pitchFamily="34" charset="0"/>
                <a:buChar char="•"/>
              </a:pPr>
              <a:r>
                <a:rPr lang="en-US" sz="1000" dirty="0"/>
                <a:t>Monitor asparaginase activity</a:t>
              </a:r>
            </a:p>
            <a:p>
              <a:pPr marL="365760" indent="-182880">
                <a:lnSpc>
                  <a:spcPct val="90000"/>
                </a:lnSpc>
                <a:buFont typeface="Arial" panose="020B0604020202020204" pitchFamily="34" charset="0"/>
                <a:buChar char="•"/>
              </a:pPr>
              <a:r>
                <a:rPr lang="en-US" sz="1000" dirty="0"/>
                <a:t>Continue treatment and test SAA 7 days after first SAA test</a:t>
              </a:r>
            </a:p>
          </p:txBody>
        </p:sp>
        <p:sp>
          <p:nvSpPr>
            <p:cNvPr id="25" name="Rectangle 24">
              <a:extLst>
                <a:ext uri="{FF2B5EF4-FFF2-40B4-BE49-F238E27FC236}">
                  <a16:creationId xmlns:a16="http://schemas.microsoft.com/office/drawing/2014/main" id="{0998D543-D244-4863-6900-622B0874CEA8}"/>
                </a:ext>
              </a:extLst>
            </p:cNvPr>
            <p:cNvSpPr/>
            <p:nvPr/>
          </p:nvSpPr>
          <p:spPr>
            <a:xfrm>
              <a:off x="2116519" y="2603831"/>
              <a:ext cx="2067872" cy="414682"/>
            </a:xfrm>
            <a:prstGeom prst="rect">
              <a:avLst/>
            </a:prstGeom>
            <a:solidFill>
              <a:srgbClr val="58A77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300"/>
                </a:spcAft>
              </a:pPr>
              <a:r>
                <a:rPr lang="en-US" sz="1000" b="1" dirty="0"/>
                <a:t>Day 14 SAA &lt;0.025 IU/mL (accelerated clearance)</a:t>
              </a:r>
              <a:endParaRPr lang="en-US" sz="1000" dirty="0"/>
            </a:p>
          </p:txBody>
        </p:sp>
        <p:sp>
          <p:nvSpPr>
            <p:cNvPr id="26" name="Rectangle 25">
              <a:extLst>
                <a:ext uri="{FF2B5EF4-FFF2-40B4-BE49-F238E27FC236}">
                  <a16:creationId xmlns:a16="http://schemas.microsoft.com/office/drawing/2014/main" id="{747F58D7-0BC0-E436-B6C2-2D94F2E4AC50}"/>
                </a:ext>
              </a:extLst>
            </p:cNvPr>
            <p:cNvSpPr/>
            <p:nvPr/>
          </p:nvSpPr>
          <p:spPr>
            <a:xfrm>
              <a:off x="4279794" y="2603831"/>
              <a:ext cx="2067872" cy="414682"/>
            </a:xfrm>
            <a:prstGeom prst="rect">
              <a:avLst/>
            </a:prstGeom>
            <a:solidFill>
              <a:srgbClr val="861D1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300"/>
                </a:spcAft>
              </a:pPr>
              <a:r>
                <a:rPr lang="en-US" sz="1000" b="1" dirty="0"/>
                <a:t>Day 14 SAA 0.025</a:t>
              </a:r>
              <a:r>
                <a:rPr lang="en-US" sz="1000" b="1" spc="20" dirty="0"/>
                <a:t>–</a:t>
              </a:r>
              <a:r>
                <a:rPr lang="en-US" sz="1000" b="1" dirty="0"/>
                <a:t>&lt;0.1 IU/mL (accelerated clearance)</a:t>
              </a:r>
              <a:endParaRPr lang="en-US" sz="1000" dirty="0"/>
            </a:p>
          </p:txBody>
        </p:sp>
        <p:sp>
          <p:nvSpPr>
            <p:cNvPr id="27" name="Rectangle 26">
              <a:extLst>
                <a:ext uri="{FF2B5EF4-FFF2-40B4-BE49-F238E27FC236}">
                  <a16:creationId xmlns:a16="http://schemas.microsoft.com/office/drawing/2014/main" id="{0F8F156C-5595-2AEB-F842-74135042D402}"/>
                </a:ext>
              </a:extLst>
            </p:cNvPr>
            <p:cNvSpPr/>
            <p:nvPr/>
          </p:nvSpPr>
          <p:spPr>
            <a:xfrm>
              <a:off x="6443069" y="2603831"/>
              <a:ext cx="2067872" cy="414682"/>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300"/>
                </a:spcAft>
              </a:pPr>
              <a:r>
                <a:rPr lang="en-US" sz="1000" b="1" dirty="0"/>
                <a:t>Day 14 SAA ≥0.1 IU/mL (accelerated activity)</a:t>
              </a:r>
              <a:endParaRPr lang="en-US" sz="1000" dirty="0"/>
            </a:p>
          </p:txBody>
        </p:sp>
        <p:sp>
          <p:nvSpPr>
            <p:cNvPr id="28" name="Rectangle 27">
              <a:extLst>
                <a:ext uri="{FF2B5EF4-FFF2-40B4-BE49-F238E27FC236}">
                  <a16:creationId xmlns:a16="http://schemas.microsoft.com/office/drawing/2014/main" id="{640CC620-0646-C659-7AD8-AC5147B03D86}"/>
                </a:ext>
              </a:extLst>
            </p:cNvPr>
            <p:cNvSpPr/>
            <p:nvPr/>
          </p:nvSpPr>
          <p:spPr>
            <a:xfrm>
              <a:off x="1076788" y="3312726"/>
              <a:ext cx="2067872" cy="414682"/>
            </a:xfrm>
            <a:prstGeom prst="rect">
              <a:avLst/>
            </a:prstGeom>
            <a:solidFill>
              <a:srgbClr val="58A77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300"/>
                </a:spcAft>
              </a:pPr>
              <a:r>
                <a:rPr lang="en-US" sz="1000" b="1" dirty="0"/>
                <a:t>First SAA was 0.05</a:t>
              </a:r>
              <a:r>
                <a:rPr lang="en-US" sz="1000" b="1" spc="20" dirty="0"/>
                <a:t>–</a:t>
              </a:r>
              <a:r>
                <a:rPr lang="en-US" sz="1000" b="1" dirty="0"/>
                <a:t>&lt;0.1 IU/mL </a:t>
              </a:r>
              <a:endParaRPr lang="en-US" sz="1000" dirty="0"/>
            </a:p>
          </p:txBody>
        </p:sp>
        <p:sp>
          <p:nvSpPr>
            <p:cNvPr id="29" name="Rectangle 28">
              <a:extLst>
                <a:ext uri="{FF2B5EF4-FFF2-40B4-BE49-F238E27FC236}">
                  <a16:creationId xmlns:a16="http://schemas.microsoft.com/office/drawing/2014/main" id="{811F58CD-4A4C-ED14-7846-89AF815E1776}"/>
                </a:ext>
              </a:extLst>
            </p:cNvPr>
            <p:cNvSpPr/>
            <p:nvPr/>
          </p:nvSpPr>
          <p:spPr>
            <a:xfrm>
              <a:off x="3217392" y="3312726"/>
              <a:ext cx="2067872" cy="414682"/>
            </a:xfrm>
            <a:prstGeom prst="rect">
              <a:avLst/>
            </a:prstGeom>
            <a:solidFill>
              <a:srgbClr val="861D1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300"/>
                </a:spcAft>
              </a:pPr>
              <a:r>
                <a:rPr lang="en-US" sz="1000" b="1" dirty="0"/>
                <a:t>First SAA was &lt;0.1 IU/mL</a:t>
              </a:r>
              <a:endParaRPr lang="en-US" sz="1000" dirty="0"/>
            </a:p>
          </p:txBody>
        </p:sp>
        <p:sp>
          <p:nvSpPr>
            <p:cNvPr id="30" name="Rectangle 29">
              <a:extLst>
                <a:ext uri="{FF2B5EF4-FFF2-40B4-BE49-F238E27FC236}">
                  <a16:creationId xmlns:a16="http://schemas.microsoft.com/office/drawing/2014/main" id="{E1230BA3-A84F-D23F-13F7-32B0C568BCCC}"/>
                </a:ext>
              </a:extLst>
            </p:cNvPr>
            <p:cNvSpPr/>
            <p:nvPr/>
          </p:nvSpPr>
          <p:spPr>
            <a:xfrm>
              <a:off x="1076788" y="4055855"/>
              <a:ext cx="2067872" cy="538816"/>
            </a:xfrm>
            <a:prstGeom prst="rect">
              <a:avLst/>
            </a:prstGeom>
            <a:solidFill>
              <a:srgbClr val="58A77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300"/>
                </a:spcAft>
              </a:pPr>
              <a:r>
                <a:rPr lang="en-US" sz="1000" b="1" dirty="0"/>
                <a:t>Switch to asparaginase with different immunogenic profile</a:t>
              </a:r>
              <a:endParaRPr lang="en-US" sz="1000" dirty="0"/>
            </a:p>
          </p:txBody>
        </p:sp>
        <p:sp>
          <p:nvSpPr>
            <p:cNvPr id="31" name="Rectangle 30">
              <a:extLst>
                <a:ext uri="{FF2B5EF4-FFF2-40B4-BE49-F238E27FC236}">
                  <a16:creationId xmlns:a16="http://schemas.microsoft.com/office/drawing/2014/main" id="{62D014EF-C980-B0B4-B358-61F2E77FBBB3}"/>
                </a:ext>
              </a:extLst>
            </p:cNvPr>
            <p:cNvSpPr/>
            <p:nvPr/>
          </p:nvSpPr>
          <p:spPr>
            <a:xfrm>
              <a:off x="3217392" y="4055855"/>
              <a:ext cx="2067872" cy="538816"/>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300"/>
                </a:spcAft>
              </a:pPr>
              <a:r>
                <a:rPr lang="en-US" sz="1000" b="1" dirty="0"/>
                <a:t>Monitor next door; consider increasing asparaginase dose or switching</a:t>
              </a:r>
              <a:endParaRPr lang="en-US" sz="1000" dirty="0"/>
            </a:p>
          </p:txBody>
        </p:sp>
        <p:sp>
          <p:nvSpPr>
            <p:cNvPr id="32" name="Rectangle 31">
              <a:extLst>
                <a:ext uri="{FF2B5EF4-FFF2-40B4-BE49-F238E27FC236}">
                  <a16:creationId xmlns:a16="http://schemas.microsoft.com/office/drawing/2014/main" id="{C8398DB9-0FE6-1D05-5266-A90F00001474}"/>
                </a:ext>
              </a:extLst>
            </p:cNvPr>
            <p:cNvSpPr/>
            <p:nvPr/>
          </p:nvSpPr>
          <p:spPr>
            <a:xfrm>
              <a:off x="6443069" y="4050943"/>
              <a:ext cx="2067872" cy="538816"/>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300"/>
                </a:spcAft>
              </a:pPr>
              <a:r>
                <a:rPr lang="en-US" sz="1000" b="1" dirty="0"/>
                <a:t>Continue asparaginase therapy</a:t>
              </a:r>
              <a:endParaRPr lang="en-US" sz="1000" dirty="0"/>
            </a:p>
          </p:txBody>
        </p:sp>
        <p:cxnSp>
          <p:nvCxnSpPr>
            <p:cNvPr id="34" name="Connector: Elbow 33">
              <a:extLst>
                <a:ext uri="{FF2B5EF4-FFF2-40B4-BE49-F238E27FC236}">
                  <a16:creationId xmlns:a16="http://schemas.microsoft.com/office/drawing/2014/main" id="{CE1490AF-D27F-9EFB-55F4-A6438D012218}"/>
                </a:ext>
              </a:extLst>
            </p:cNvPr>
            <p:cNvCxnSpPr>
              <a:stCxn id="5" idx="2"/>
              <a:endCxn id="25" idx="0"/>
            </p:cNvCxnSpPr>
            <p:nvPr/>
          </p:nvCxnSpPr>
          <p:spPr>
            <a:xfrm rot="5400000">
              <a:off x="4091062" y="1386957"/>
              <a:ext cx="276267" cy="2157480"/>
            </a:xfrm>
            <a:prstGeom prst="bentConnector3">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CEEAB6B2-8176-098E-123E-1F42CA2CC900}"/>
                </a:ext>
              </a:extLst>
            </p:cNvPr>
            <p:cNvCxnSpPr>
              <a:stCxn id="5" idx="2"/>
              <a:endCxn id="27" idx="0"/>
            </p:cNvCxnSpPr>
            <p:nvPr/>
          </p:nvCxnSpPr>
          <p:spPr>
            <a:xfrm rot="16200000" flipH="1">
              <a:off x="6254337" y="1381162"/>
              <a:ext cx="276267" cy="2169070"/>
            </a:xfrm>
            <a:prstGeom prst="bentConnector3">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D2AA67B-0032-3180-4F3E-4A3E55018703}"/>
                </a:ext>
              </a:extLst>
            </p:cNvPr>
            <p:cNvCxnSpPr>
              <a:stCxn id="5" idx="2"/>
              <a:endCxn id="26" idx="0"/>
            </p:cNvCxnSpPr>
            <p:nvPr/>
          </p:nvCxnSpPr>
          <p:spPr>
            <a:xfrm>
              <a:off x="5307935" y="2327564"/>
              <a:ext cx="5795" cy="276267"/>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0" name="Connector: Elbow 39">
              <a:extLst>
                <a:ext uri="{FF2B5EF4-FFF2-40B4-BE49-F238E27FC236}">
                  <a16:creationId xmlns:a16="http://schemas.microsoft.com/office/drawing/2014/main" id="{FA24A176-9A16-9A3D-8494-F14330BEABB2}"/>
                </a:ext>
              </a:extLst>
            </p:cNvPr>
            <p:cNvCxnSpPr>
              <a:stCxn id="25" idx="2"/>
              <a:endCxn id="28" idx="0"/>
            </p:cNvCxnSpPr>
            <p:nvPr/>
          </p:nvCxnSpPr>
          <p:spPr>
            <a:xfrm rot="5400000">
              <a:off x="2483484" y="2645754"/>
              <a:ext cx="294213" cy="1039731"/>
            </a:xfrm>
            <a:prstGeom prst="bentConnector3">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2" name="Connector: Elbow 41">
              <a:extLst>
                <a:ext uri="{FF2B5EF4-FFF2-40B4-BE49-F238E27FC236}">
                  <a16:creationId xmlns:a16="http://schemas.microsoft.com/office/drawing/2014/main" id="{F02B24DD-5D18-D344-67C6-B8A2938F9CA8}"/>
                </a:ext>
              </a:extLst>
            </p:cNvPr>
            <p:cNvCxnSpPr>
              <a:stCxn id="25" idx="2"/>
              <a:endCxn id="29" idx="0"/>
            </p:cNvCxnSpPr>
            <p:nvPr/>
          </p:nvCxnSpPr>
          <p:spPr>
            <a:xfrm rot="16200000" flipH="1">
              <a:off x="3553785" y="2615182"/>
              <a:ext cx="294213" cy="1100873"/>
            </a:xfrm>
            <a:prstGeom prst="bentConnector3">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58D323A-A95D-8065-012C-BE21B31A9A02}"/>
                </a:ext>
              </a:extLst>
            </p:cNvPr>
            <p:cNvCxnSpPr>
              <a:stCxn id="28" idx="2"/>
              <a:endCxn id="30" idx="0"/>
            </p:cNvCxnSpPr>
            <p:nvPr/>
          </p:nvCxnSpPr>
          <p:spPr>
            <a:xfrm>
              <a:off x="2110724" y="3727408"/>
              <a:ext cx="0" cy="328447"/>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66C366F-9B0D-268C-3012-8EB569FAC1B4}"/>
                </a:ext>
              </a:extLst>
            </p:cNvPr>
            <p:cNvCxnSpPr>
              <a:stCxn id="29" idx="2"/>
              <a:endCxn id="31" idx="0"/>
            </p:cNvCxnSpPr>
            <p:nvPr/>
          </p:nvCxnSpPr>
          <p:spPr>
            <a:xfrm>
              <a:off x="4251328" y="3727408"/>
              <a:ext cx="0" cy="328447"/>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Connector: Elbow 47">
              <a:extLst>
                <a:ext uri="{FF2B5EF4-FFF2-40B4-BE49-F238E27FC236}">
                  <a16:creationId xmlns:a16="http://schemas.microsoft.com/office/drawing/2014/main" id="{1DD10345-FD11-E876-8C33-F1D71F0CC813}"/>
                </a:ext>
              </a:extLst>
            </p:cNvPr>
            <p:cNvCxnSpPr>
              <a:cxnSpLocks/>
              <a:stCxn id="26" idx="2"/>
            </p:cNvCxnSpPr>
            <p:nvPr/>
          </p:nvCxnSpPr>
          <p:spPr>
            <a:xfrm rot="5400000">
              <a:off x="4345851" y="2923990"/>
              <a:ext cx="873357" cy="1062402"/>
            </a:xfrm>
            <a:prstGeom prst="bentConnector2">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9E129CBE-ACB6-B3A8-F5C5-E922532A11A3}"/>
                </a:ext>
              </a:extLst>
            </p:cNvPr>
            <p:cNvCxnSpPr>
              <a:stCxn id="27" idx="2"/>
              <a:endCxn id="32" idx="0"/>
            </p:cNvCxnSpPr>
            <p:nvPr/>
          </p:nvCxnSpPr>
          <p:spPr>
            <a:xfrm>
              <a:off x="7477005" y="3018513"/>
              <a:ext cx="0" cy="103243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23965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path" presetSubtype="0" accel="50000" decel="50000" fill="hold" nodeType="afterEffect">
                                  <p:stCondLst>
                                    <p:cond delay="0"/>
                                  </p:stCondLst>
                                  <p:childTnLst>
                                    <p:animMotion origin="layout" path="M 0.00608 1.23457E-7 L -0.17534 -0.00062 " pathEditMode="relative" rAng="0" ptsTypes="AA">
                                      <p:cBhvr>
                                        <p:cTn id="11" dur="1000" fill="hold"/>
                                        <p:tgtEl>
                                          <p:spTgt spid="10"/>
                                        </p:tgtEl>
                                        <p:attrNameLst>
                                          <p:attrName>ppt_x</p:attrName>
                                          <p:attrName>ppt_y</p:attrName>
                                        </p:attrNameLst>
                                      </p:cBhvr>
                                      <p:rCtr x="-9080" y="-31"/>
                                    </p:animMotion>
                                  </p:childTnLst>
                                </p:cTn>
                              </p:par>
                              <p:par>
                                <p:cTn id="12" presetID="2" presetClass="entr" presetSubtype="4" fill="hold" nodeType="withEffect">
                                  <p:stCondLst>
                                    <p:cond delay="0"/>
                                  </p:stCondLst>
                                  <p:childTnLst>
                                    <p:set>
                                      <p:cBhvr>
                                        <p:cTn id="13" dur="1" fill="hold">
                                          <p:stCondLst>
                                            <p:cond delay="0"/>
                                          </p:stCondLst>
                                        </p:cTn>
                                        <p:tgtEl>
                                          <p:spTgt spid="54"/>
                                        </p:tgtEl>
                                        <p:attrNameLst>
                                          <p:attrName>style.visibility</p:attrName>
                                        </p:attrNameLst>
                                      </p:cBhvr>
                                      <p:to>
                                        <p:strVal val="visible"/>
                                      </p:to>
                                    </p:set>
                                    <p:anim calcmode="lin" valueType="num">
                                      <p:cBhvr additive="base">
                                        <p:cTn id="14" dur="1000" fill="hold"/>
                                        <p:tgtEl>
                                          <p:spTgt spid="54"/>
                                        </p:tgtEl>
                                        <p:attrNameLst>
                                          <p:attrName>ppt_x</p:attrName>
                                        </p:attrNameLst>
                                      </p:cBhvr>
                                      <p:tavLst>
                                        <p:tav tm="0">
                                          <p:val>
                                            <p:strVal val="#ppt_x"/>
                                          </p:val>
                                        </p:tav>
                                        <p:tav tm="100000">
                                          <p:val>
                                            <p:strVal val="#ppt_x"/>
                                          </p:val>
                                        </p:tav>
                                      </p:tavLst>
                                    </p:anim>
                                    <p:anim calcmode="lin" valueType="num">
                                      <p:cBhvr additive="base">
                                        <p:cTn id="15" dur="1000" fill="hold"/>
                                        <p:tgtEl>
                                          <p:spTgt spid="54"/>
                                        </p:tgtEl>
                                        <p:attrNameLst>
                                          <p:attrName>ppt_y</p:attrName>
                                        </p:attrNameLst>
                                      </p:cBhvr>
                                      <p:tavLst>
                                        <p:tav tm="0">
                                          <p:val>
                                            <p:strVal val="1+#ppt_h/2"/>
                                          </p:val>
                                        </p:tav>
                                        <p:tav tm="100000">
                                          <p:val>
                                            <p:strVal val="#ppt_y"/>
                                          </p:val>
                                        </p:tav>
                                      </p:tavLst>
                                    </p:anim>
                                  </p:childTnLst>
                                </p:cTn>
                              </p:par>
                              <p:par>
                                <p:cTn id="16" presetID="10" presetClass="entr" presetSubtype="0"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fade">
                                      <p:cBhvr>
                                        <p:cTn id="18"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171734-C386-E926-5236-D1D5485E32F5}"/>
              </a:ext>
            </a:extLst>
          </p:cNvPr>
          <p:cNvSpPr>
            <a:spLocks noGrp="1"/>
          </p:cNvSpPr>
          <p:nvPr>
            <p:ph idx="1"/>
          </p:nvPr>
        </p:nvSpPr>
        <p:spPr>
          <a:xfrm>
            <a:off x="342900" y="1206500"/>
            <a:ext cx="8572500" cy="3924300"/>
          </a:xfrm>
        </p:spPr>
        <p:txBody>
          <a:bodyPr>
            <a:normAutofit/>
          </a:bodyPr>
          <a:lstStyle/>
          <a:p>
            <a:pPr>
              <a:lnSpc>
                <a:spcPct val="100000"/>
              </a:lnSpc>
            </a:pPr>
            <a:r>
              <a:rPr lang="en-US" sz="2200" dirty="0">
                <a:latin typeface="+mn-lt"/>
              </a:rPr>
              <a:t>Pegaspargase and erwinia-based formulations are derived from different bacterial sources and do not pose a risk for cross-reactivity</a:t>
            </a:r>
          </a:p>
          <a:p>
            <a:pPr>
              <a:lnSpc>
                <a:spcPct val="100000"/>
              </a:lnSpc>
            </a:pPr>
            <a:r>
              <a:rPr lang="en-US" sz="2200" dirty="0">
                <a:solidFill>
                  <a:srgbClr val="282828"/>
                </a:solidFill>
                <a:latin typeface="+mn-lt"/>
              </a:rPr>
              <a:t>Patients developing any grade hypersensitivity reactions to first-line asparaginase therapy should discontinue therapy immediately and may not rechallenge with additional asparaginase-based therapies.</a:t>
            </a:r>
          </a:p>
          <a:p>
            <a:pPr>
              <a:lnSpc>
                <a:spcPct val="100000"/>
              </a:lnSpc>
            </a:pPr>
            <a:r>
              <a:rPr lang="en-US" sz="2200" dirty="0">
                <a:latin typeface="+mn-lt"/>
              </a:rPr>
              <a:t>Measuring serum asparaginase activity (SAA) may be warranted when there are gaps in asparaginase therapy or in the setting of relapse </a:t>
            </a:r>
          </a:p>
          <a:p>
            <a:pPr>
              <a:lnSpc>
                <a:spcPct val="100000"/>
              </a:lnSpc>
            </a:pPr>
            <a:r>
              <a:rPr lang="en-US" sz="2200" dirty="0">
                <a:latin typeface="+mn-lt"/>
              </a:rPr>
              <a:t>A and C</a:t>
            </a:r>
          </a:p>
          <a:p>
            <a:pPr marL="0" indent="0">
              <a:buNone/>
            </a:pPr>
            <a:endParaRPr lang="en-US" sz="2000" dirty="0">
              <a:latin typeface="+mn-lt"/>
            </a:endParaRPr>
          </a:p>
        </p:txBody>
      </p:sp>
      <p:sp>
        <p:nvSpPr>
          <p:cNvPr id="3" name="Title 2">
            <a:extLst>
              <a:ext uri="{FF2B5EF4-FFF2-40B4-BE49-F238E27FC236}">
                <a16:creationId xmlns:a16="http://schemas.microsoft.com/office/drawing/2014/main" id="{40020F4F-3FDC-44D9-B954-B4C5F277B410}"/>
              </a:ext>
            </a:extLst>
          </p:cNvPr>
          <p:cNvSpPr>
            <a:spLocks noGrp="1"/>
          </p:cNvSpPr>
          <p:nvPr>
            <p:ph type="ctrTitle"/>
          </p:nvPr>
        </p:nvSpPr>
        <p:spPr/>
        <p:txBody>
          <a:bodyPr/>
          <a:lstStyle/>
          <a:p>
            <a:r>
              <a:rPr lang="en-US" dirty="0"/>
              <a:t>Which of the following is true regarding the different asparaginase formulations? </a:t>
            </a:r>
          </a:p>
        </p:txBody>
      </p:sp>
    </p:spTree>
    <p:extLst>
      <p:ext uri="{BB962C8B-B14F-4D97-AF65-F5344CB8AC3E}">
        <p14:creationId xmlns:p14="http://schemas.microsoft.com/office/powerpoint/2010/main" val="2450583522"/>
      </p:ext>
    </p:extLst>
  </p:cSld>
  <p:clrMapOvr>
    <a:masterClrMapping/>
  </p:clrMapOvr>
  <p:extLst>
    <p:ext uri="{6950BFC3-D8DA-4A85-94F7-54DA5524770B}">
      <p188:commentRel xmlns:p188="http://schemas.microsoft.com/office/powerpoint/2018/8/main" r:id="rId3"/>
    </p:ext>
  </p:extLs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C13FE-A9E2-6D97-3A57-706F50E5CDF2}"/>
              </a:ext>
            </a:extLst>
          </p:cNvPr>
          <p:cNvSpPr>
            <a:spLocks noGrp="1"/>
          </p:cNvSpPr>
          <p:nvPr>
            <p:ph type="ctrTitle"/>
          </p:nvPr>
        </p:nvSpPr>
        <p:spPr/>
        <p:txBody>
          <a:bodyPr>
            <a:normAutofit fontScale="90000"/>
          </a:bodyPr>
          <a:lstStyle/>
          <a:p>
            <a:r>
              <a:rPr lang="en-US" dirty="0"/>
              <a:t>Adverse Event Profile for Asparaginase</a:t>
            </a:r>
            <a:br>
              <a:rPr lang="en-US" dirty="0"/>
            </a:br>
            <a:r>
              <a:rPr lang="en-US" sz="3600" i="1" dirty="0"/>
              <a:t>Thromboembolism</a:t>
            </a:r>
            <a:endParaRPr lang="en-VI" i="1" dirty="0"/>
          </a:p>
        </p:txBody>
      </p:sp>
      <p:sp>
        <p:nvSpPr>
          <p:cNvPr id="7" name="Text Placeholder 4">
            <a:extLst>
              <a:ext uri="{FF2B5EF4-FFF2-40B4-BE49-F238E27FC236}">
                <a16:creationId xmlns:a16="http://schemas.microsoft.com/office/drawing/2014/main" id="{E8EACC12-00FA-67F3-07A0-AFD65C82B6CA}"/>
              </a:ext>
            </a:extLst>
          </p:cNvPr>
          <p:cNvSpPr>
            <a:spLocks noGrp="1"/>
          </p:cNvSpPr>
          <p:nvPr>
            <p:ph type="body" sz="quarter" idx="10"/>
          </p:nvPr>
        </p:nvSpPr>
        <p:spPr>
          <a:xfrm>
            <a:off x="254000" y="4889500"/>
            <a:ext cx="8890000" cy="254000"/>
          </a:xfrm>
        </p:spPr>
        <p:txBody>
          <a:bodyPr anchor="ctr"/>
          <a:lstStyle/>
          <a:p>
            <a:r>
              <a:rPr lang="en-US" dirty="0" err="1">
                <a:effectLst/>
                <a:ea typeface="Calibri" panose="020F0502020204030204" pitchFamily="34" charset="0"/>
              </a:rPr>
              <a:t>Aldoss</a:t>
            </a:r>
            <a:r>
              <a:rPr lang="en-US" dirty="0">
                <a:effectLst/>
                <a:ea typeface="Calibri" panose="020F0502020204030204" pitchFamily="34" charset="0"/>
              </a:rPr>
              <a:t> I, </a:t>
            </a:r>
            <a:r>
              <a:rPr lang="en-US" dirty="0" err="1">
                <a:effectLst/>
                <a:ea typeface="Calibri" panose="020F0502020204030204" pitchFamily="34" charset="0"/>
              </a:rPr>
              <a:t>Douer</a:t>
            </a:r>
            <a:r>
              <a:rPr lang="en-US" dirty="0">
                <a:effectLst/>
                <a:ea typeface="Calibri" panose="020F0502020204030204" pitchFamily="34" charset="0"/>
              </a:rPr>
              <a:t> D. </a:t>
            </a:r>
            <a:r>
              <a:rPr lang="en-US" i="1" dirty="0">
                <a:effectLst/>
                <a:ea typeface="Calibri" panose="020F0502020204030204" pitchFamily="34" charset="0"/>
              </a:rPr>
              <a:t>Blood. </a:t>
            </a:r>
            <a:r>
              <a:rPr lang="en-US" dirty="0">
                <a:effectLst/>
                <a:ea typeface="Calibri" panose="020F0502020204030204" pitchFamily="34" charset="0"/>
              </a:rPr>
              <a:t>2020; </a:t>
            </a:r>
            <a:r>
              <a:rPr lang="en-US" dirty="0" err="1"/>
              <a:t>Pourhassan</a:t>
            </a:r>
            <a:r>
              <a:rPr lang="en-US" dirty="0"/>
              <a:t> H, et al. </a:t>
            </a:r>
            <a:r>
              <a:rPr lang="en-US" i="1" dirty="0" err="1"/>
              <a:t>Curr</a:t>
            </a:r>
            <a:r>
              <a:rPr lang="en-US" i="1" dirty="0"/>
              <a:t> Oncol Rep</a:t>
            </a:r>
            <a:r>
              <a:rPr lang="en-US" dirty="0"/>
              <a:t>. 2022; NCCN Guidelines. Acute Lymphoblastic Leukemia. v2.2023.</a:t>
            </a:r>
          </a:p>
        </p:txBody>
      </p:sp>
      <p:graphicFrame>
        <p:nvGraphicFramePr>
          <p:cNvPr id="3" name="Table 3">
            <a:extLst>
              <a:ext uri="{FF2B5EF4-FFF2-40B4-BE49-F238E27FC236}">
                <a16:creationId xmlns:a16="http://schemas.microsoft.com/office/drawing/2014/main" id="{B477B900-3919-F526-178F-58E498932565}"/>
              </a:ext>
            </a:extLst>
          </p:cNvPr>
          <p:cNvGraphicFramePr>
            <a:graphicFrameLocks noGrp="1"/>
          </p:cNvGraphicFramePr>
          <p:nvPr>
            <p:extLst>
              <p:ext uri="{D42A27DB-BD31-4B8C-83A1-F6EECF244321}">
                <p14:modId xmlns:p14="http://schemas.microsoft.com/office/powerpoint/2010/main" val="1721866767"/>
              </p:ext>
            </p:extLst>
          </p:nvPr>
        </p:nvGraphicFramePr>
        <p:xfrm>
          <a:off x="474921" y="2472512"/>
          <a:ext cx="8215424" cy="2319228"/>
        </p:xfrm>
        <a:graphic>
          <a:graphicData uri="http://schemas.openxmlformats.org/drawingml/2006/table">
            <a:tbl>
              <a:tblPr firstRow="1" bandRow="1">
                <a:tableStyleId>{6E25E649-3F16-4E02-A733-19D2CDBF48F0}</a:tableStyleId>
              </a:tblPr>
              <a:tblGrid>
                <a:gridCol w="8215424">
                  <a:extLst>
                    <a:ext uri="{9D8B030D-6E8A-4147-A177-3AD203B41FA5}">
                      <a16:colId xmlns:a16="http://schemas.microsoft.com/office/drawing/2014/main" val="3715030323"/>
                    </a:ext>
                  </a:extLst>
                </a:gridCol>
              </a:tblGrid>
              <a:tr h="277272">
                <a:tc>
                  <a:txBody>
                    <a:bodyPr/>
                    <a:lstStyle/>
                    <a:p>
                      <a:r>
                        <a:rPr lang="en-US" sz="1200" dirty="0"/>
                        <a:t>Non-CNS Thrombosis</a:t>
                      </a:r>
                    </a:p>
                  </a:txBody>
                  <a:tcPr anchor="ctr">
                    <a:lnT w="19050" cap="flat" cmpd="sng" algn="ctr">
                      <a:solidFill>
                        <a:srgbClr val="861D19"/>
                      </a:solidFill>
                      <a:prstDash val="solid"/>
                      <a:round/>
                      <a:headEnd type="none" w="med" len="med"/>
                      <a:tailEnd type="none" w="med" len="med"/>
                    </a:lnT>
                    <a:lnB w="19050" cap="flat" cmpd="sng" algn="ctr">
                      <a:solidFill>
                        <a:srgbClr val="861D19"/>
                      </a:solidFill>
                      <a:prstDash val="solid"/>
                      <a:round/>
                      <a:headEnd type="none" w="med" len="med"/>
                      <a:tailEnd type="none" w="med" len="med"/>
                    </a:lnB>
                  </a:tcPr>
                </a:tc>
                <a:extLst>
                  <a:ext uri="{0D108BD9-81ED-4DB2-BD59-A6C34878D82A}">
                    <a16:rowId xmlns:a16="http://schemas.microsoft.com/office/drawing/2014/main" val="4188209984"/>
                  </a:ext>
                </a:extLst>
              </a:tr>
              <a:tr h="882342">
                <a:tc>
                  <a:txBody>
                    <a:bodyPr/>
                    <a:lstStyle/>
                    <a:p>
                      <a:pPr marL="182880" lvl="1" indent="-182880">
                        <a:buClr>
                          <a:srgbClr val="F79036"/>
                        </a:buClr>
                        <a:buFont typeface="Arial" panose="020B0604020202020204" pitchFamily="34" charset="0"/>
                        <a:buChar char="•"/>
                      </a:pPr>
                      <a:r>
                        <a:rPr lang="en-US" sz="1200" dirty="0"/>
                        <a:t>Grade ≥2 or thromboembolic event, hold asparaginase until resolved and treat with appropriate antithrombotic therapy </a:t>
                      </a:r>
                    </a:p>
                    <a:p>
                      <a:pPr marL="457200" lvl="2" indent="-182880">
                        <a:buClr>
                          <a:srgbClr val="F79036"/>
                        </a:buClr>
                        <a:buFont typeface="Arial" panose="020B0604020202020204" pitchFamily="34" charset="0"/>
                        <a:buChar char="•"/>
                      </a:pPr>
                      <a:r>
                        <a:rPr lang="en-US" sz="1200" dirty="0"/>
                        <a:t>Low–molecular weight heparin or direct oral anticoagulant for 3 months (longer if still at risk)</a:t>
                      </a:r>
                      <a:endParaRPr lang="en-VI" sz="1200" dirty="0"/>
                    </a:p>
                    <a:p>
                      <a:pPr marL="182880" lvl="1" indent="-182880">
                        <a:buClr>
                          <a:srgbClr val="F79036"/>
                        </a:buClr>
                        <a:buFont typeface="Arial" panose="020B0604020202020204" pitchFamily="34" charset="0"/>
                        <a:buChar char="•"/>
                      </a:pPr>
                      <a:r>
                        <a:rPr lang="en-US" sz="1200" dirty="0"/>
                        <a:t>Upon resolution of symptoms and if antithrombotic therapy is stable or completed, consider resuming asparaginase </a:t>
                      </a:r>
                    </a:p>
                    <a:p>
                      <a:pPr marL="182880" lvl="1" indent="-182880">
                        <a:buClr>
                          <a:srgbClr val="F79036"/>
                        </a:buClr>
                        <a:buFont typeface="Arial" panose="020B0604020202020204" pitchFamily="34" charset="0"/>
                        <a:buChar char="•"/>
                      </a:pPr>
                      <a:r>
                        <a:rPr lang="en-US" sz="1200" dirty="0"/>
                        <a:t>Consider checking antithrombin III levels if administering heparin</a:t>
                      </a:r>
                    </a:p>
                  </a:txBody>
                  <a:tcPr anchor="ctr">
                    <a:lnT w="19050" cap="flat" cmpd="sng" algn="ctr">
                      <a:solidFill>
                        <a:srgbClr val="861D19"/>
                      </a:solidFill>
                      <a:prstDash val="solid"/>
                      <a:round/>
                      <a:headEnd type="none" w="med" len="med"/>
                      <a:tailEnd type="none" w="med" len="med"/>
                    </a:lnT>
                    <a:lnB w="19050" cap="flat" cmpd="sng" algn="ctr">
                      <a:solidFill>
                        <a:srgbClr val="861D19"/>
                      </a:solidFill>
                      <a:prstDash val="solid"/>
                      <a:round/>
                      <a:headEnd type="none" w="med" len="med"/>
                      <a:tailEnd type="none" w="med" len="med"/>
                    </a:lnB>
                    <a:noFill/>
                  </a:tcPr>
                </a:tc>
                <a:extLst>
                  <a:ext uri="{0D108BD9-81ED-4DB2-BD59-A6C34878D82A}">
                    <a16:rowId xmlns:a16="http://schemas.microsoft.com/office/drawing/2014/main" val="3253920187"/>
                  </a:ext>
                </a:extLst>
              </a:tr>
              <a:tr h="2772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CNS Thrombosis, Ischemia, or Stroke</a:t>
                      </a:r>
                    </a:p>
                  </a:txBody>
                  <a:tcPr anchor="ctr">
                    <a:lnT w="19050" cap="flat" cmpd="sng" algn="ctr">
                      <a:solidFill>
                        <a:srgbClr val="861D19"/>
                      </a:solidFill>
                      <a:prstDash val="solid"/>
                      <a:round/>
                      <a:headEnd type="none" w="med" len="med"/>
                      <a:tailEnd type="none" w="med" len="med"/>
                    </a:lnT>
                    <a:lnB w="19050" cap="flat" cmpd="sng" algn="ctr">
                      <a:solidFill>
                        <a:srgbClr val="861D19"/>
                      </a:solidFill>
                      <a:prstDash val="solid"/>
                      <a:round/>
                      <a:headEnd type="none" w="med" len="med"/>
                      <a:tailEnd type="none" w="med" len="med"/>
                    </a:lnB>
                    <a:solidFill>
                      <a:srgbClr val="F79036"/>
                    </a:solidFill>
                  </a:tcPr>
                </a:tc>
                <a:extLst>
                  <a:ext uri="{0D108BD9-81ED-4DB2-BD59-A6C34878D82A}">
                    <a16:rowId xmlns:a16="http://schemas.microsoft.com/office/drawing/2014/main" val="1114280771"/>
                  </a:ext>
                </a:extLst>
              </a:tr>
              <a:tr h="882342">
                <a:tc>
                  <a:txBody>
                    <a:bodyPr/>
                    <a:lstStyle/>
                    <a:p>
                      <a:pPr marL="182880" lvl="1" indent="-182880">
                        <a:buClr>
                          <a:srgbClr val="F79036"/>
                        </a:buClr>
                        <a:buFont typeface="Arial" panose="020B0604020202020204" pitchFamily="34" charset="0"/>
                        <a:buChar char="•"/>
                      </a:pPr>
                      <a:r>
                        <a:rPr lang="en-US" sz="1200" dirty="0"/>
                        <a:t>For grade </a:t>
                      </a:r>
                      <a:r>
                        <a:rPr lang="en-US" sz="1200" u="none" dirty="0"/>
                        <a:t>≤</a:t>
                      </a:r>
                      <a:r>
                        <a:rPr lang="en-US" sz="1200" dirty="0"/>
                        <a:t>3 or less, if symptoms/signs fully resolve, consider resuming asparaginase at lower doses and/or longer intervals between doses</a:t>
                      </a:r>
                    </a:p>
                    <a:p>
                      <a:pPr marL="182880" lvl="1" indent="-182880">
                        <a:buClr>
                          <a:srgbClr val="F79036"/>
                        </a:buClr>
                        <a:buFont typeface="Arial" panose="020B0604020202020204" pitchFamily="34" charset="0"/>
                        <a:buChar char="•"/>
                      </a:pPr>
                      <a:r>
                        <a:rPr lang="en-US" sz="1200" dirty="0"/>
                        <a:t>Grade 4, permanently discontinue asparaginase</a:t>
                      </a:r>
                    </a:p>
                    <a:p>
                      <a:pPr marL="182880" lvl="1" indent="-182880">
                        <a:buClr>
                          <a:srgbClr val="F79036"/>
                        </a:buClr>
                        <a:buFont typeface="Arial" panose="020B0604020202020204" pitchFamily="34" charset="0"/>
                        <a:buChar char="•"/>
                      </a:pPr>
                      <a:r>
                        <a:rPr lang="en-US" sz="1200" dirty="0"/>
                        <a:t>Consider antithrombotic therapy</a:t>
                      </a:r>
                      <a:endParaRPr lang="sv-SE" sz="1200" dirty="0"/>
                    </a:p>
                  </a:txBody>
                  <a:tcPr anchor="ctr">
                    <a:lnT w="19050" cap="flat" cmpd="sng" algn="ctr">
                      <a:solidFill>
                        <a:srgbClr val="861D19"/>
                      </a:solidFill>
                      <a:prstDash val="solid"/>
                      <a:round/>
                      <a:headEnd type="none" w="med" len="med"/>
                      <a:tailEnd type="none" w="med" len="med"/>
                    </a:lnT>
                    <a:lnB w="19050" cap="flat" cmpd="sng" algn="ctr">
                      <a:solidFill>
                        <a:srgbClr val="861D19"/>
                      </a:solidFill>
                      <a:prstDash val="solid"/>
                      <a:round/>
                      <a:headEnd type="none" w="med" len="med"/>
                      <a:tailEnd type="none" w="med" len="med"/>
                    </a:lnB>
                  </a:tcPr>
                </a:tc>
                <a:extLst>
                  <a:ext uri="{0D108BD9-81ED-4DB2-BD59-A6C34878D82A}">
                    <a16:rowId xmlns:a16="http://schemas.microsoft.com/office/drawing/2014/main" val="643275792"/>
                  </a:ext>
                </a:extLst>
              </a:tr>
            </a:tbl>
          </a:graphicData>
        </a:graphic>
      </p:graphicFrame>
      <p:graphicFrame>
        <p:nvGraphicFramePr>
          <p:cNvPr id="4" name="Table 3">
            <a:extLst>
              <a:ext uri="{FF2B5EF4-FFF2-40B4-BE49-F238E27FC236}">
                <a16:creationId xmlns:a16="http://schemas.microsoft.com/office/drawing/2014/main" id="{A6C0F468-0D29-C579-35D8-B9802B7F0F33}"/>
              </a:ext>
            </a:extLst>
          </p:cNvPr>
          <p:cNvGraphicFramePr>
            <a:graphicFrameLocks noGrp="1"/>
          </p:cNvGraphicFramePr>
          <p:nvPr>
            <p:extLst>
              <p:ext uri="{D42A27DB-BD31-4B8C-83A1-F6EECF244321}">
                <p14:modId xmlns:p14="http://schemas.microsoft.com/office/powerpoint/2010/main" val="2020428402"/>
              </p:ext>
            </p:extLst>
          </p:nvPr>
        </p:nvGraphicFramePr>
        <p:xfrm>
          <a:off x="474921" y="1118632"/>
          <a:ext cx="8215424" cy="1305000"/>
        </p:xfrm>
        <a:graphic>
          <a:graphicData uri="http://schemas.openxmlformats.org/drawingml/2006/table">
            <a:tbl>
              <a:tblPr firstRow="1" bandRow="1">
                <a:tableStyleId>{6E25E649-3F16-4E02-A733-19D2CDBF48F0}</a:tableStyleId>
              </a:tblPr>
              <a:tblGrid>
                <a:gridCol w="2898386">
                  <a:extLst>
                    <a:ext uri="{9D8B030D-6E8A-4147-A177-3AD203B41FA5}">
                      <a16:colId xmlns:a16="http://schemas.microsoft.com/office/drawing/2014/main" val="3715030323"/>
                    </a:ext>
                  </a:extLst>
                </a:gridCol>
                <a:gridCol w="5317038">
                  <a:extLst>
                    <a:ext uri="{9D8B030D-6E8A-4147-A177-3AD203B41FA5}">
                      <a16:colId xmlns:a16="http://schemas.microsoft.com/office/drawing/2014/main" val="1055461641"/>
                    </a:ext>
                  </a:extLst>
                </a:gridCol>
              </a:tblGrid>
              <a:tr h="2991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Risk Factors</a:t>
                      </a:r>
                    </a:p>
                  </a:txBody>
                  <a:tcPr anchor="ctr">
                    <a:lnT w="19050" cap="flat" cmpd="sng" algn="ctr">
                      <a:solidFill>
                        <a:srgbClr val="861D19"/>
                      </a:solidFill>
                      <a:prstDash val="solid"/>
                      <a:round/>
                      <a:headEnd type="none" w="med" len="med"/>
                      <a:tailEnd type="none" w="med" len="med"/>
                    </a:lnT>
                    <a:lnB w="19050" cap="flat" cmpd="sng" algn="ctr">
                      <a:solidFill>
                        <a:srgbClr val="861D19"/>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mn-lt"/>
                        </a:rPr>
                        <a:t>Prevention and management</a:t>
                      </a:r>
                    </a:p>
                  </a:txBody>
                  <a:tcPr anchor="ctr">
                    <a:lnT w="19050" cap="flat" cmpd="sng" algn="ctr">
                      <a:solidFill>
                        <a:srgbClr val="861D19"/>
                      </a:solidFill>
                      <a:prstDash val="solid"/>
                      <a:round/>
                      <a:headEnd type="none" w="med" len="med"/>
                      <a:tailEnd type="none" w="med" len="med"/>
                    </a:lnT>
                    <a:lnB w="19050" cap="flat" cmpd="sng" algn="ctr">
                      <a:solidFill>
                        <a:srgbClr val="861D19"/>
                      </a:solidFill>
                      <a:prstDash val="solid"/>
                      <a:round/>
                      <a:headEnd type="none" w="med" len="med"/>
                      <a:tailEnd type="none" w="med" len="med"/>
                    </a:lnB>
                  </a:tcPr>
                </a:tc>
                <a:extLst>
                  <a:ext uri="{0D108BD9-81ED-4DB2-BD59-A6C34878D82A}">
                    <a16:rowId xmlns:a16="http://schemas.microsoft.com/office/drawing/2014/main" val="4188209984"/>
                  </a:ext>
                </a:extLst>
              </a:tr>
              <a:tr h="860597">
                <a:tc>
                  <a:txBody>
                    <a:bodyPr/>
                    <a:lstStyle/>
                    <a:p>
                      <a:pPr marL="182880" lvl="0" indent="-182880">
                        <a:buClr>
                          <a:srgbClr val="F79036"/>
                        </a:buClr>
                        <a:buFont typeface="Arial" panose="020B0604020202020204" pitchFamily="34" charset="0"/>
                        <a:buChar char="•"/>
                      </a:pPr>
                      <a:r>
                        <a:rPr lang="en-US" sz="1200" dirty="0"/>
                        <a:t>Increasing age</a:t>
                      </a:r>
                    </a:p>
                    <a:p>
                      <a:pPr marL="182880" lvl="0" indent="-182880">
                        <a:buClr>
                          <a:srgbClr val="F79036"/>
                        </a:buClr>
                        <a:buFont typeface="Arial" panose="020B0604020202020204" pitchFamily="34" charset="0"/>
                        <a:buChar char="•"/>
                      </a:pPr>
                      <a:r>
                        <a:rPr lang="en-US" sz="1200" dirty="0"/>
                        <a:t>Obesity</a:t>
                      </a:r>
                    </a:p>
                    <a:p>
                      <a:pPr marL="182880" lvl="0" indent="-182880">
                        <a:buClr>
                          <a:srgbClr val="F79036"/>
                        </a:buClr>
                        <a:buFont typeface="Arial" panose="020B0604020202020204" pitchFamily="34" charset="0"/>
                        <a:buChar char="•"/>
                      </a:pPr>
                      <a:r>
                        <a:rPr lang="en-US" sz="1200" dirty="0"/>
                        <a:t>Mediastinal mass at diagnosis</a:t>
                      </a:r>
                    </a:p>
                    <a:p>
                      <a:pPr marL="182880" lvl="0" indent="-182880">
                        <a:buClr>
                          <a:srgbClr val="F79036"/>
                        </a:buClr>
                        <a:buFont typeface="Arial" panose="020B0604020202020204" pitchFamily="34" charset="0"/>
                        <a:buChar char="•"/>
                      </a:pPr>
                      <a:r>
                        <a:rPr lang="en-US" sz="1200" dirty="0"/>
                        <a:t>Low white blood cell count at diagnosis</a:t>
                      </a:r>
                    </a:p>
                  </a:txBody>
                  <a:tcPr anchor="ctr">
                    <a:lnT w="19050" cap="flat" cmpd="sng" algn="ctr">
                      <a:solidFill>
                        <a:srgbClr val="861D19"/>
                      </a:solidFill>
                      <a:prstDash val="solid"/>
                      <a:round/>
                      <a:headEnd type="none" w="med" len="med"/>
                      <a:tailEnd type="none" w="med" len="med"/>
                    </a:lnT>
                    <a:lnB w="19050" cap="flat" cmpd="sng" algn="ctr">
                      <a:solidFill>
                        <a:srgbClr val="861D19"/>
                      </a:solidFill>
                      <a:prstDash val="solid"/>
                      <a:round/>
                      <a:headEnd type="none" w="med" len="med"/>
                      <a:tailEnd type="none" w="med" len="med"/>
                    </a:lnB>
                  </a:tcPr>
                </a:tc>
                <a:tc>
                  <a:txBody>
                    <a:bodyPr/>
                    <a:lstStyle/>
                    <a:p>
                      <a:pPr marL="182880" lvl="0" indent="-182880">
                        <a:buClr>
                          <a:srgbClr val="F79036"/>
                        </a:buClr>
                        <a:buFont typeface="Arial" panose="020B0604020202020204" pitchFamily="34" charset="0"/>
                        <a:buChar char="•"/>
                      </a:pPr>
                      <a:r>
                        <a:rPr lang="en-US" sz="1200" dirty="0"/>
                        <a:t>Evaluate history of thrombosis</a:t>
                      </a:r>
                    </a:p>
                    <a:p>
                      <a:pPr marL="182880" lvl="0" indent="-182880">
                        <a:buClr>
                          <a:srgbClr val="F79036"/>
                        </a:buClr>
                        <a:buFont typeface="Arial" panose="020B0604020202020204" pitchFamily="34" charset="0"/>
                        <a:buChar char="•"/>
                      </a:pPr>
                      <a:r>
                        <a:rPr lang="en-US" sz="1200" dirty="0"/>
                        <a:t>Monitor symptoms closely, particularly for implanted central catheters</a:t>
                      </a:r>
                    </a:p>
                    <a:p>
                      <a:pPr marL="182880" lvl="0" indent="-182880">
                        <a:buClr>
                          <a:srgbClr val="F79036"/>
                        </a:buClr>
                        <a:buFont typeface="Arial" panose="020B0604020202020204" pitchFamily="34" charset="0"/>
                        <a:buChar char="•"/>
                      </a:pPr>
                      <a:r>
                        <a:rPr lang="en-US" sz="1200" dirty="0"/>
                        <a:t>Avoid replacement with cryoprecipitate to correct laboratory abnormalities in the absence of clinical bleed</a:t>
                      </a:r>
                    </a:p>
                    <a:p>
                      <a:pPr marL="182880" lvl="0" indent="-182880">
                        <a:buClr>
                          <a:srgbClr val="F79036"/>
                        </a:buClr>
                        <a:buFont typeface="Arial" panose="020B0604020202020204" pitchFamily="34" charset="0"/>
                        <a:buChar char="•"/>
                      </a:pPr>
                      <a:r>
                        <a:rPr lang="en-US" sz="1200" dirty="0"/>
                        <a:t>Maintain adequate platelet counts while patient is receiving anticoagulation</a:t>
                      </a:r>
                    </a:p>
                  </a:txBody>
                  <a:tcPr anchor="ctr">
                    <a:lnT w="19050" cap="flat" cmpd="sng" algn="ctr">
                      <a:solidFill>
                        <a:srgbClr val="861D19"/>
                      </a:solidFill>
                      <a:prstDash val="solid"/>
                      <a:round/>
                      <a:headEnd type="none" w="med" len="med"/>
                      <a:tailEnd type="none" w="med" len="med"/>
                    </a:lnT>
                    <a:lnB w="19050" cap="flat" cmpd="sng" algn="ctr">
                      <a:solidFill>
                        <a:srgbClr val="861D19"/>
                      </a:solidFill>
                      <a:prstDash val="solid"/>
                      <a:round/>
                      <a:headEnd type="none" w="med" len="med"/>
                      <a:tailEnd type="none" w="med" len="med"/>
                    </a:lnB>
                  </a:tcPr>
                </a:tc>
                <a:extLst>
                  <a:ext uri="{0D108BD9-81ED-4DB2-BD59-A6C34878D82A}">
                    <a16:rowId xmlns:a16="http://schemas.microsoft.com/office/drawing/2014/main" val="3253920187"/>
                  </a:ext>
                </a:extLst>
              </a:tr>
            </a:tbl>
          </a:graphicData>
        </a:graphic>
      </p:graphicFrame>
    </p:spTree>
    <p:extLst>
      <p:ext uri="{BB962C8B-B14F-4D97-AF65-F5344CB8AC3E}">
        <p14:creationId xmlns:p14="http://schemas.microsoft.com/office/powerpoint/2010/main" val="33241839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5">
            <a:extLst>
              <a:ext uri="{FF2B5EF4-FFF2-40B4-BE49-F238E27FC236}">
                <a16:creationId xmlns:a16="http://schemas.microsoft.com/office/drawing/2014/main" id="{0443DA75-AAF1-CE56-4733-548F1877A8AE}"/>
              </a:ext>
            </a:extLst>
          </p:cNvPr>
          <p:cNvGraphicFramePr>
            <a:graphicFrameLocks noGrp="1"/>
          </p:cNvGraphicFramePr>
          <p:nvPr>
            <p:extLst>
              <p:ext uri="{D42A27DB-BD31-4B8C-83A1-F6EECF244321}">
                <p14:modId xmlns:p14="http://schemas.microsoft.com/office/powerpoint/2010/main" val="1169822416"/>
              </p:ext>
            </p:extLst>
          </p:nvPr>
        </p:nvGraphicFramePr>
        <p:xfrm>
          <a:off x="538926" y="2011908"/>
          <a:ext cx="4264806" cy="2026849"/>
        </p:xfrm>
        <a:graphic>
          <a:graphicData uri="http://schemas.openxmlformats.org/drawingml/2006/table">
            <a:tbl>
              <a:tblPr firstRow="1" bandRow="1">
                <a:tableStyleId>{6E25E649-3F16-4E02-A733-19D2CDBF48F0}</a:tableStyleId>
              </a:tblPr>
              <a:tblGrid>
                <a:gridCol w="2132403">
                  <a:extLst>
                    <a:ext uri="{9D8B030D-6E8A-4147-A177-3AD203B41FA5}">
                      <a16:colId xmlns:a16="http://schemas.microsoft.com/office/drawing/2014/main" val="816670507"/>
                    </a:ext>
                  </a:extLst>
                </a:gridCol>
                <a:gridCol w="2132403">
                  <a:extLst>
                    <a:ext uri="{9D8B030D-6E8A-4147-A177-3AD203B41FA5}">
                      <a16:colId xmlns:a16="http://schemas.microsoft.com/office/drawing/2014/main" val="3561949771"/>
                    </a:ext>
                  </a:extLst>
                </a:gridCol>
              </a:tblGrid>
              <a:tr h="249283">
                <a:tc gridSpan="2">
                  <a:txBody>
                    <a:bodyPr/>
                    <a:lstStyle/>
                    <a:p>
                      <a:r>
                        <a:rPr lang="en-US" sz="1400" dirty="0"/>
                        <a:t>Induction Regimen </a:t>
                      </a:r>
                    </a:p>
                  </a:txBody>
                  <a:tcPr anchor="ctr">
                    <a:lnT w="19050" cap="flat" cmpd="sng" algn="ctr">
                      <a:solidFill>
                        <a:srgbClr val="861D19"/>
                      </a:solidFill>
                      <a:prstDash val="solid"/>
                      <a:round/>
                      <a:headEnd type="none" w="med" len="med"/>
                      <a:tailEnd type="none" w="med" len="med"/>
                    </a:lnT>
                    <a:lnB w="19050" cap="flat" cmpd="sng" algn="ctr">
                      <a:solidFill>
                        <a:srgbClr val="861D19"/>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2864896951"/>
                  </a:ext>
                </a:extLst>
              </a:tr>
              <a:tr h="41488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b="1" dirty="0">
                          <a:solidFill>
                            <a:srgbClr val="861D19"/>
                          </a:solidFill>
                        </a:rPr>
                        <a:t>Daunorubicin</a:t>
                      </a:r>
                      <a:r>
                        <a:rPr lang="en-US" sz="1100" dirty="0"/>
                        <a:t> 25 mg/m</a:t>
                      </a:r>
                      <a:r>
                        <a:rPr lang="en-US" sz="1100" baseline="30000" dirty="0"/>
                        <a:t>2</a:t>
                      </a:r>
                      <a:r>
                        <a:rPr lang="en-US" sz="1100" dirty="0"/>
                        <a:t> IV</a:t>
                      </a:r>
                    </a:p>
                  </a:txBody>
                  <a:tcPr anchor="ctr">
                    <a:lnT w="19050" cap="flat" cmpd="sng" algn="ctr">
                      <a:solidFill>
                        <a:srgbClr val="861D19"/>
                      </a:solidFill>
                      <a:prstDash val="solid"/>
                      <a:round/>
                      <a:headEnd type="none" w="med" len="med"/>
                      <a:tailEnd type="none" w="med" len="med"/>
                    </a:lnT>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t>Once per day; Days 1, 8, 15, 22</a:t>
                      </a:r>
                    </a:p>
                  </a:txBody>
                  <a:tcPr anchor="ctr">
                    <a:lnT w="19050" cap="flat" cmpd="sng" algn="ctr">
                      <a:solidFill>
                        <a:srgbClr val="861D19"/>
                      </a:solidFill>
                      <a:prstDash val="solid"/>
                      <a:round/>
                      <a:headEnd type="none" w="med" len="med"/>
                      <a:tailEnd type="none" w="med" len="med"/>
                    </a:lnT>
                  </a:tcPr>
                </a:tc>
                <a:extLst>
                  <a:ext uri="{0D108BD9-81ED-4DB2-BD59-A6C34878D82A}">
                    <a16:rowId xmlns:a16="http://schemas.microsoft.com/office/drawing/2014/main" val="3809534924"/>
                  </a:ext>
                </a:extLst>
              </a:tr>
              <a:tr h="4774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b="1" dirty="0">
                          <a:solidFill>
                            <a:srgbClr val="861D19"/>
                          </a:solidFill>
                        </a:rPr>
                        <a:t>Vincristine</a:t>
                      </a:r>
                      <a:r>
                        <a:rPr lang="en-US" sz="1100" dirty="0"/>
                        <a:t> 1.5 mg/m</a:t>
                      </a:r>
                      <a:r>
                        <a:rPr lang="en-US" sz="1100" baseline="30000" dirty="0"/>
                        <a:t>2</a:t>
                      </a:r>
                      <a:r>
                        <a:rPr lang="en-US" sz="1100" dirty="0"/>
                        <a:t> IV (maximum dose of 2 mg/week)</a:t>
                      </a:r>
                    </a:p>
                  </a:txBody>
                  <a:tcPr anchor="ctr"/>
                </a:tc>
                <a:tc>
                  <a:txBody>
                    <a:bodyPr/>
                    <a:lstStyle/>
                    <a:p>
                      <a:r>
                        <a:rPr lang="en-US" sz="1100" dirty="0"/>
                        <a:t>Once per day; Days 1, 8, 15, 22</a:t>
                      </a:r>
                    </a:p>
                  </a:txBody>
                  <a:tcPr anchor="ctr"/>
                </a:tc>
                <a:extLst>
                  <a:ext uri="{0D108BD9-81ED-4DB2-BD59-A6C34878D82A}">
                    <a16:rowId xmlns:a16="http://schemas.microsoft.com/office/drawing/2014/main" val="1138803160"/>
                  </a:ext>
                </a:extLst>
              </a:tr>
              <a:tr h="41488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b="1" dirty="0">
                          <a:solidFill>
                            <a:srgbClr val="861D19"/>
                          </a:solidFill>
                        </a:rPr>
                        <a:t>Pegaspargase</a:t>
                      </a:r>
                      <a:r>
                        <a:rPr lang="en-US" sz="1100" dirty="0"/>
                        <a:t> 2,500 units/m</a:t>
                      </a:r>
                      <a:r>
                        <a:rPr lang="en-US" sz="1100" baseline="30000" dirty="0"/>
                        <a:t>2</a:t>
                      </a:r>
                      <a:r>
                        <a:rPr lang="en-US" sz="1100" dirty="0"/>
                        <a:t> IV</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t>Once; Day 4</a:t>
                      </a:r>
                    </a:p>
                  </a:txBody>
                  <a:tcPr anchor="ctr"/>
                </a:tc>
                <a:extLst>
                  <a:ext uri="{0D108BD9-81ED-4DB2-BD59-A6C34878D82A}">
                    <a16:rowId xmlns:a16="http://schemas.microsoft.com/office/drawing/2014/main" val="3596707395"/>
                  </a:ext>
                </a:extLst>
              </a:tr>
              <a:tr h="41488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b="1" dirty="0">
                          <a:solidFill>
                            <a:srgbClr val="861D19"/>
                          </a:solidFill>
                        </a:rPr>
                        <a:t>Prednisone</a:t>
                      </a:r>
                      <a:r>
                        <a:rPr lang="en-US" sz="1100" dirty="0"/>
                        <a:t> 30 mg/m</a:t>
                      </a:r>
                      <a:r>
                        <a:rPr lang="en-US" sz="1100" baseline="30000" dirty="0"/>
                        <a:t>2</a:t>
                      </a:r>
                      <a:r>
                        <a:rPr lang="en-US" sz="1100" dirty="0"/>
                        <a:t> PO</a:t>
                      </a:r>
                    </a:p>
                  </a:txBody>
                  <a:tcPr anchor="ctr">
                    <a:lnB w="19050" cap="flat" cmpd="sng" algn="ctr">
                      <a:solidFill>
                        <a:srgbClr val="861D19"/>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t>Twice per day; Days 1 to 28</a:t>
                      </a:r>
                    </a:p>
                  </a:txBody>
                  <a:tcPr anchor="ctr">
                    <a:lnB w="19050" cap="flat" cmpd="sng" algn="ctr">
                      <a:solidFill>
                        <a:srgbClr val="861D19"/>
                      </a:solidFill>
                      <a:prstDash val="solid"/>
                      <a:round/>
                      <a:headEnd type="none" w="med" len="med"/>
                      <a:tailEnd type="none" w="med" len="med"/>
                    </a:lnB>
                  </a:tcPr>
                </a:tc>
                <a:extLst>
                  <a:ext uri="{0D108BD9-81ED-4DB2-BD59-A6C34878D82A}">
                    <a16:rowId xmlns:a16="http://schemas.microsoft.com/office/drawing/2014/main" val="1086953740"/>
                  </a:ext>
                </a:extLst>
              </a:tr>
            </a:tbl>
          </a:graphicData>
        </a:graphic>
      </p:graphicFrame>
      <p:graphicFrame>
        <p:nvGraphicFramePr>
          <p:cNvPr id="6" name="Table 5">
            <a:extLst>
              <a:ext uri="{FF2B5EF4-FFF2-40B4-BE49-F238E27FC236}">
                <a16:creationId xmlns:a16="http://schemas.microsoft.com/office/drawing/2014/main" id="{696AB0F9-7797-FC13-9B8B-1A88B0B29EB1}"/>
              </a:ext>
            </a:extLst>
          </p:cNvPr>
          <p:cNvGraphicFramePr>
            <a:graphicFrameLocks noGrp="1"/>
          </p:cNvGraphicFramePr>
          <p:nvPr>
            <p:extLst>
              <p:ext uri="{D42A27DB-BD31-4B8C-83A1-F6EECF244321}">
                <p14:modId xmlns:p14="http://schemas.microsoft.com/office/powerpoint/2010/main" val="3090820455"/>
              </p:ext>
            </p:extLst>
          </p:nvPr>
        </p:nvGraphicFramePr>
        <p:xfrm>
          <a:off x="4977732" y="2011908"/>
          <a:ext cx="3560998" cy="2030594"/>
        </p:xfrm>
        <a:graphic>
          <a:graphicData uri="http://schemas.openxmlformats.org/drawingml/2006/table">
            <a:tbl>
              <a:tblPr firstRow="1" bandRow="1">
                <a:tableStyleId>{6E25E649-3F16-4E02-A733-19D2CDBF48F0}</a:tableStyleId>
              </a:tblPr>
              <a:tblGrid>
                <a:gridCol w="1780499">
                  <a:extLst>
                    <a:ext uri="{9D8B030D-6E8A-4147-A177-3AD203B41FA5}">
                      <a16:colId xmlns:a16="http://schemas.microsoft.com/office/drawing/2014/main" val="816670507"/>
                    </a:ext>
                  </a:extLst>
                </a:gridCol>
                <a:gridCol w="1780499">
                  <a:extLst>
                    <a:ext uri="{9D8B030D-6E8A-4147-A177-3AD203B41FA5}">
                      <a16:colId xmlns:a16="http://schemas.microsoft.com/office/drawing/2014/main" val="3561949771"/>
                    </a:ext>
                  </a:extLst>
                </a:gridCol>
              </a:tblGrid>
              <a:tr h="292172">
                <a:tc gridSpan="2">
                  <a:txBody>
                    <a:bodyPr/>
                    <a:lstStyle/>
                    <a:p>
                      <a:pPr>
                        <a:lnSpc>
                          <a:spcPct val="90000"/>
                        </a:lnSpc>
                      </a:pPr>
                      <a:r>
                        <a:rPr lang="en-US" sz="1400" dirty="0"/>
                        <a:t>Consolidation</a:t>
                      </a:r>
                    </a:p>
                  </a:txBody>
                  <a:tcPr>
                    <a:lnT w="19050" cap="flat" cmpd="sng" algn="ctr">
                      <a:solidFill>
                        <a:srgbClr val="861D19"/>
                      </a:solidFill>
                      <a:prstDash val="solid"/>
                      <a:round/>
                      <a:headEnd type="none" w="med" len="med"/>
                      <a:tailEnd type="none" w="med" len="med"/>
                    </a:lnT>
                    <a:lnB w="19050" cap="flat" cmpd="sng" algn="ctr">
                      <a:solidFill>
                        <a:srgbClr val="861D19"/>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2864896951"/>
                  </a:ext>
                </a:extLst>
              </a:tr>
              <a:tr h="248346">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100" b="1" dirty="0">
                          <a:solidFill>
                            <a:srgbClr val="861D19"/>
                          </a:solidFill>
                        </a:rPr>
                        <a:t>Nelarabine</a:t>
                      </a:r>
                    </a:p>
                  </a:txBody>
                  <a:tcPr>
                    <a:lnT w="19050" cap="flat" cmpd="sng" algn="ctr">
                      <a:solidFill>
                        <a:srgbClr val="861D19"/>
                      </a:solidFill>
                      <a:prstDash val="solid"/>
                      <a:round/>
                      <a:headEnd type="none" w="med" len="med"/>
                      <a:tailEnd type="none" w="med" len="med"/>
                    </a:lnT>
                  </a:tcPr>
                </a:tc>
                <a:tc>
                  <a:txBody>
                    <a:bodyPr/>
                    <a:lstStyle/>
                    <a:p>
                      <a:pPr>
                        <a:lnSpc>
                          <a:spcPct val="90000"/>
                        </a:lnSpc>
                      </a:pPr>
                      <a:r>
                        <a:rPr lang="en-US" sz="1100" dirty="0"/>
                        <a:t>Days 1–5</a:t>
                      </a:r>
                    </a:p>
                  </a:txBody>
                  <a:tcPr>
                    <a:lnT w="19050" cap="flat" cmpd="sng" algn="ctr">
                      <a:solidFill>
                        <a:srgbClr val="861D19"/>
                      </a:solidFill>
                      <a:prstDash val="solid"/>
                      <a:round/>
                      <a:headEnd type="none" w="med" len="med"/>
                      <a:tailEnd type="none" w="med" len="med"/>
                    </a:lnT>
                  </a:tcPr>
                </a:tc>
                <a:extLst>
                  <a:ext uri="{0D108BD9-81ED-4DB2-BD59-A6C34878D82A}">
                    <a16:rowId xmlns:a16="http://schemas.microsoft.com/office/drawing/2014/main" val="3809534924"/>
                  </a:ext>
                </a:extLst>
              </a:tr>
              <a:tr h="248346">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100" b="1" dirty="0">
                          <a:solidFill>
                            <a:srgbClr val="861D19"/>
                          </a:solidFill>
                        </a:rPr>
                        <a:t>Cyclophosphamide</a:t>
                      </a:r>
                    </a:p>
                  </a:txBody>
                  <a:tcPr/>
                </a:tc>
                <a:tc>
                  <a:txBody>
                    <a:bodyPr/>
                    <a:lstStyle/>
                    <a:p>
                      <a:pPr>
                        <a:lnSpc>
                          <a:spcPct val="90000"/>
                        </a:lnSpc>
                      </a:pPr>
                      <a:r>
                        <a:rPr lang="en-US" sz="1100" dirty="0"/>
                        <a:t>Day 8 </a:t>
                      </a:r>
                    </a:p>
                  </a:txBody>
                  <a:tcPr/>
                </a:tc>
                <a:extLst>
                  <a:ext uri="{0D108BD9-81ED-4DB2-BD59-A6C34878D82A}">
                    <a16:rowId xmlns:a16="http://schemas.microsoft.com/office/drawing/2014/main" val="1138803160"/>
                  </a:ext>
                </a:extLst>
              </a:tr>
              <a:tr h="248346">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100" b="1" dirty="0">
                          <a:solidFill>
                            <a:srgbClr val="861D19"/>
                          </a:solidFill>
                        </a:rPr>
                        <a:t>Cytarabine</a:t>
                      </a:r>
                    </a:p>
                  </a:txBody>
                  <a:tcPr/>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100" dirty="0"/>
                        <a:t>Days 8–11, 15–18</a:t>
                      </a:r>
                    </a:p>
                  </a:txBody>
                  <a:tcPr/>
                </a:tc>
                <a:extLst>
                  <a:ext uri="{0D108BD9-81ED-4DB2-BD59-A6C34878D82A}">
                    <a16:rowId xmlns:a16="http://schemas.microsoft.com/office/drawing/2014/main" val="3596707395"/>
                  </a:ext>
                </a:extLst>
              </a:tr>
              <a:tr h="248346">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100" b="1" dirty="0">
                          <a:solidFill>
                            <a:srgbClr val="861D19"/>
                          </a:solidFill>
                        </a:rPr>
                        <a:t>6MP</a:t>
                      </a:r>
                    </a:p>
                  </a:txBody>
                  <a:tcPr/>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100" dirty="0"/>
                        <a:t>Days 8–21</a:t>
                      </a:r>
                    </a:p>
                  </a:txBody>
                  <a:tcPr/>
                </a:tc>
                <a:extLst>
                  <a:ext uri="{0D108BD9-81ED-4DB2-BD59-A6C34878D82A}">
                    <a16:rowId xmlns:a16="http://schemas.microsoft.com/office/drawing/2014/main" val="1086953740"/>
                  </a:ext>
                </a:extLst>
              </a:tr>
              <a:tr h="248346">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100" b="1" dirty="0">
                          <a:solidFill>
                            <a:srgbClr val="861D19"/>
                          </a:solidFill>
                        </a:rPr>
                        <a:t>Pegaspargase</a:t>
                      </a:r>
                    </a:p>
                  </a:txBody>
                  <a:tcPr/>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100" dirty="0"/>
                        <a:t>Day 22</a:t>
                      </a:r>
                    </a:p>
                  </a:txBody>
                  <a:tcPr/>
                </a:tc>
                <a:extLst>
                  <a:ext uri="{0D108BD9-81ED-4DB2-BD59-A6C34878D82A}">
                    <a16:rowId xmlns:a16="http://schemas.microsoft.com/office/drawing/2014/main" val="4159361634"/>
                  </a:ext>
                </a:extLst>
              </a:tr>
              <a:tr h="248346">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100" b="1" dirty="0">
                          <a:solidFill>
                            <a:srgbClr val="861D19"/>
                          </a:solidFill>
                        </a:rPr>
                        <a:t>Vincristine</a:t>
                      </a:r>
                    </a:p>
                  </a:txBody>
                  <a:tcPr/>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100" dirty="0"/>
                        <a:t>Days 22, 29</a:t>
                      </a:r>
                    </a:p>
                  </a:txBody>
                  <a:tcPr/>
                </a:tc>
                <a:extLst>
                  <a:ext uri="{0D108BD9-81ED-4DB2-BD59-A6C34878D82A}">
                    <a16:rowId xmlns:a16="http://schemas.microsoft.com/office/drawing/2014/main" val="2840091602"/>
                  </a:ext>
                </a:extLst>
              </a:tr>
              <a:tr h="248346">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100" b="1" dirty="0">
                          <a:solidFill>
                            <a:srgbClr val="861D19"/>
                          </a:solidFill>
                        </a:rPr>
                        <a:t>IT MTX </a:t>
                      </a:r>
                    </a:p>
                  </a:txBody>
                  <a:tcPr>
                    <a:lnB w="19050" cap="flat" cmpd="sng" algn="ctr">
                      <a:solidFill>
                        <a:srgbClr val="861D19"/>
                      </a:solidFill>
                      <a:prstDash val="solid"/>
                      <a:round/>
                      <a:headEnd type="none" w="med" len="med"/>
                      <a:tailEnd type="none" w="med" len="med"/>
                    </a:lnB>
                  </a:tcPr>
                </a:tc>
                <a:tc>
                  <a:txBody>
                    <a:bodyPr/>
                    <a:lstStyle/>
                    <a:p>
                      <a:pPr>
                        <a:lnSpc>
                          <a:spcPct val="90000"/>
                        </a:lnSpc>
                      </a:pPr>
                      <a:r>
                        <a:rPr lang="en-US" sz="1100" dirty="0"/>
                        <a:t>Days 18, 25</a:t>
                      </a:r>
                    </a:p>
                  </a:txBody>
                  <a:tcPr>
                    <a:lnB w="19050" cap="flat" cmpd="sng" algn="ctr">
                      <a:solidFill>
                        <a:srgbClr val="861D19"/>
                      </a:solidFill>
                      <a:prstDash val="solid"/>
                      <a:round/>
                      <a:headEnd type="none" w="med" len="med"/>
                      <a:tailEnd type="none" w="med" len="med"/>
                    </a:lnB>
                  </a:tcPr>
                </a:tc>
                <a:extLst>
                  <a:ext uri="{0D108BD9-81ED-4DB2-BD59-A6C34878D82A}">
                    <a16:rowId xmlns:a16="http://schemas.microsoft.com/office/drawing/2014/main" val="480548554"/>
                  </a:ext>
                </a:extLst>
              </a:tr>
            </a:tbl>
          </a:graphicData>
        </a:graphic>
      </p:graphicFrame>
      <p:sp>
        <p:nvSpPr>
          <p:cNvPr id="7" name="TextBox 6">
            <a:extLst>
              <a:ext uri="{FF2B5EF4-FFF2-40B4-BE49-F238E27FC236}">
                <a16:creationId xmlns:a16="http://schemas.microsoft.com/office/drawing/2014/main" id="{7A745F83-DE5B-3E11-8190-0BA67B4A0C36}"/>
              </a:ext>
            </a:extLst>
          </p:cNvPr>
          <p:cNvSpPr txBox="1"/>
          <p:nvPr/>
        </p:nvSpPr>
        <p:spPr>
          <a:xfrm>
            <a:off x="1205022" y="1221511"/>
            <a:ext cx="7593485" cy="590931"/>
          </a:xfrm>
          <a:prstGeom prst="rect">
            <a:avLst/>
          </a:prstGeom>
          <a:noFill/>
        </p:spPr>
        <p:txBody>
          <a:bodyPr wrap="square" rtlCol="0">
            <a:spAutoFit/>
          </a:bodyPr>
          <a:lstStyle/>
          <a:p>
            <a:pPr marL="0" marR="0" lvl="0" indent="0" algn="l" defTabSz="457200" rtl="0" eaLnBrk="1" fontAlgn="auto" latinLnBrk="0" hangingPunct="1">
              <a:lnSpc>
                <a:spcPct val="90000"/>
              </a:lnSpc>
              <a:spcBef>
                <a:spcPts val="0"/>
              </a:spcBef>
              <a:spcAft>
                <a:spcPts val="600"/>
              </a:spcAft>
              <a:buClr>
                <a:srgbClr val="F79036"/>
              </a:buClr>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patient is within the age range for AYA/adult-based treatment (age 15–39). She is started on AALL0434 protocol (pediatric-based regimen). </a:t>
            </a:r>
          </a:p>
        </p:txBody>
      </p:sp>
      <p:sp>
        <p:nvSpPr>
          <p:cNvPr id="11" name="Title 1">
            <a:extLst>
              <a:ext uri="{FF2B5EF4-FFF2-40B4-BE49-F238E27FC236}">
                <a16:creationId xmlns:a16="http://schemas.microsoft.com/office/drawing/2014/main" id="{2694E18A-6BA2-2EA4-77FB-4268F17B2EC1}"/>
              </a:ext>
            </a:extLst>
          </p:cNvPr>
          <p:cNvSpPr>
            <a:spLocks noGrp="1"/>
          </p:cNvSpPr>
          <p:nvPr>
            <p:ph type="title"/>
          </p:nvPr>
        </p:nvSpPr>
        <p:spPr>
          <a:xfrm>
            <a:off x="12700" y="12700"/>
            <a:ext cx="9118600" cy="1041400"/>
          </a:xfrm>
        </p:spPr>
        <p:txBody>
          <a:bodyPr>
            <a:normAutofit fontScale="90000"/>
          </a:bodyPr>
          <a:lstStyle/>
          <a:p>
            <a:r>
              <a:rPr lang="en-US" dirty="0"/>
              <a:t>Patient Case 1</a:t>
            </a:r>
            <a:br>
              <a:rPr lang="en-US" dirty="0"/>
            </a:br>
            <a:r>
              <a:rPr lang="en-US" dirty="0"/>
              <a:t>  </a:t>
            </a:r>
            <a:r>
              <a:rPr lang="en-US" sz="3600" i="1" dirty="0"/>
              <a:t>28-Year-old Female with Lymphadenopathy</a:t>
            </a:r>
            <a:endParaRPr lang="en-VI" i="1" dirty="0"/>
          </a:p>
        </p:txBody>
      </p:sp>
      <p:pic>
        <p:nvPicPr>
          <p:cNvPr id="12" name="Picture 11">
            <a:extLst>
              <a:ext uri="{FF2B5EF4-FFF2-40B4-BE49-F238E27FC236}">
                <a16:creationId xmlns:a16="http://schemas.microsoft.com/office/drawing/2014/main" id="{DE52842F-6658-D9C7-9488-362875EE1AE6}"/>
              </a:ext>
            </a:extLst>
          </p:cNvPr>
          <p:cNvPicPr>
            <a:picLocks noChangeAspect="1"/>
          </p:cNvPicPr>
          <p:nvPr/>
        </p:nvPicPr>
        <p:blipFill>
          <a:blip r:embed="rId2">
            <a:duotone>
              <a:schemeClr val="accent1">
                <a:shade val="45000"/>
                <a:satMod val="135000"/>
              </a:schemeClr>
              <a:prstClr val="white"/>
            </a:duotone>
          </a:blip>
          <a:stretch>
            <a:fillRect/>
          </a:stretch>
        </p:blipFill>
        <p:spPr>
          <a:xfrm>
            <a:off x="345492" y="1136584"/>
            <a:ext cx="765390" cy="792840"/>
          </a:xfrm>
          <a:prstGeom prst="rect">
            <a:avLst/>
          </a:prstGeom>
          <a:effectLst>
            <a:outerShdw blurRad="76200" dir="13500000" sy="23000" kx="1200000" algn="br" rotWithShape="0">
              <a:prstClr val="black">
                <a:alpha val="20000"/>
              </a:prstClr>
            </a:outerShdw>
          </a:effectLst>
        </p:spPr>
      </p:pic>
      <p:sp>
        <p:nvSpPr>
          <p:cNvPr id="2" name="TextBox 1">
            <a:extLst>
              <a:ext uri="{FF2B5EF4-FFF2-40B4-BE49-F238E27FC236}">
                <a16:creationId xmlns:a16="http://schemas.microsoft.com/office/drawing/2014/main" id="{E2F6772B-AEFE-133F-FA36-A169928B1F85}"/>
              </a:ext>
            </a:extLst>
          </p:cNvPr>
          <p:cNvSpPr txBox="1"/>
          <p:nvPr/>
        </p:nvSpPr>
        <p:spPr>
          <a:xfrm>
            <a:off x="1205022" y="4115910"/>
            <a:ext cx="7593486" cy="978729"/>
          </a:xfrm>
          <a:prstGeom prst="rect">
            <a:avLst/>
          </a:prstGeom>
          <a:noFill/>
          <a:ln>
            <a:noFill/>
          </a:ln>
        </p:spPr>
        <p:txBody>
          <a:bodyPr wrap="square" rtlCol="0">
            <a:spAutoFit/>
          </a:bodyPr>
          <a:lstStyle/>
          <a:p>
            <a:pPr>
              <a:lnSpc>
                <a:spcPct val="90000"/>
              </a:lnSpc>
            </a:pPr>
            <a:r>
              <a:rPr lang="en-US" sz="1600" i="1" dirty="0">
                <a:solidFill>
                  <a:srgbClr val="861D19"/>
                </a:solidFill>
              </a:rPr>
              <a:t>She presents to clinic for a follow-up visit with complaints of right arm pain and swelling. She has a PICC line in the right arm that was placed during her hospital stay. A doppler US reveals a c</a:t>
            </a:r>
            <a:r>
              <a:rPr lang="en-US" sz="1600" i="1" dirty="0">
                <a:solidFill>
                  <a:srgbClr val="861D19"/>
                </a:solidFill>
                <a:effectLst/>
                <a:ea typeface="Calibri" panose="020F0502020204030204" pitchFamily="34" charset="0"/>
              </a:rPr>
              <a:t>atheter-related deep venous thrombosis involving the right subclavian to right brachial vein.</a:t>
            </a:r>
            <a:endParaRPr lang="en-US" sz="1600" i="1" dirty="0">
              <a:solidFill>
                <a:srgbClr val="861D19"/>
              </a:solidFill>
            </a:endParaRPr>
          </a:p>
        </p:txBody>
      </p:sp>
      <p:pic>
        <p:nvPicPr>
          <p:cNvPr id="5" name="Picture 4">
            <a:extLst>
              <a:ext uri="{FF2B5EF4-FFF2-40B4-BE49-F238E27FC236}">
                <a16:creationId xmlns:a16="http://schemas.microsoft.com/office/drawing/2014/main" id="{564B02B9-00C9-9448-9514-F60F3585B4D4}"/>
              </a:ext>
            </a:extLst>
          </p:cNvPr>
          <p:cNvPicPr>
            <a:picLocks noChangeAspect="1"/>
          </p:cNvPicPr>
          <p:nvPr/>
        </p:nvPicPr>
        <p:blipFill>
          <a:blip r:embed="rId3">
            <a:duotone>
              <a:schemeClr val="accent1">
                <a:shade val="45000"/>
                <a:satMod val="135000"/>
              </a:schemeClr>
              <a:prstClr val="white"/>
            </a:duotone>
          </a:blip>
          <a:stretch>
            <a:fillRect/>
          </a:stretch>
        </p:blipFill>
        <p:spPr>
          <a:xfrm>
            <a:off x="342045" y="4180812"/>
            <a:ext cx="768838" cy="799592"/>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89294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775016-C6B6-5942-822A-C3BB3B306E14}"/>
              </a:ext>
            </a:extLst>
          </p:cNvPr>
          <p:cNvSpPr>
            <a:spLocks noGrp="1"/>
          </p:cNvSpPr>
          <p:nvPr>
            <p:ph idx="1"/>
          </p:nvPr>
        </p:nvSpPr>
        <p:spPr/>
        <p:txBody>
          <a:bodyPr>
            <a:normAutofit lnSpcReduction="10000"/>
          </a:bodyPr>
          <a:lstStyle/>
          <a:p>
            <a:r>
              <a:rPr lang="en-US" sz="2400" dirty="0"/>
              <a:t>Admit for heparin infusion, chest CT to rule out pulmonary embolism (PE), and discontinue asparaginase</a:t>
            </a:r>
          </a:p>
          <a:p>
            <a:r>
              <a:rPr lang="en-US" sz="2400" dirty="0"/>
              <a:t>Start low–molecular weight heparin, transition to direct oral anticoagulant, chest CT, and discontinue asparaginase permanently</a:t>
            </a:r>
          </a:p>
          <a:p>
            <a:r>
              <a:rPr lang="en-US" sz="2400" dirty="0"/>
              <a:t>Start low–molecular weight heparin, transition to direct oral anticoagulant, chest CT, and resume asparaginase once symptoms resolve</a:t>
            </a:r>
          </a:p>
          <a:p>
            <a:r>
              <a:rPr lang="en-US" sz="2400" dirty="0"/>
              <a:t>Admit for heparin infusion, transition to direct oral anticoagulant, and continue asparaginase</a:t>
            </a:r>
          </a:p>
          <a:p>
            <a:endParaRPr lang="en-US" sz="2400" dirty="0"/>
          </a:p>
          <a:p>
            <a:endParaRPr lang="en-US" sz="2400" dirty="0"/>
          </a:p>
        </p:txBody>
      </p:sp>
      <p:sp>
        <p:nvSpPr>
          <p:cNvPr id="3" name="Title 2">
            <a:extLst>
              <a:ext uri="{FF2B5EF4-FFF2-40B4-BE49-F238E27FC236}">
                <a16:creationId xmlns:a16="http://schemas.microsoft.com/office/drawing/2014/main" id="{44A310BD-242F-074C-ACB4-0150AB277DE9}"/>
              </a:ext>
            </a:extLst>
          </p:cNvPr>
          <p:cNvSpPr>
            <a:spLocks noGrp="1"/>
          </p:cNvSpPr>
          <p:nvPr>
            <p:ph type="ctrTitle"/>
          </p:nvPr>
        </p:nvSpPr>
        <p:spPr/>
        <p:txBody>
          <a:bodyPr>
            <a:normAutofit fontScale="90000"/>
          </a:bodyPr>
          <a:lstStyle/>
          <a:p>
            <a:r>
              <a:rPr lang="en-US" dirty="0"/>
              <a:t>How would you manage a patient on a pegaspargase treatment regimen that develops a grade 2 PICC-related thrombosis? </a:t>
            </a:r>
          </a:p>
        </p:txBody>
      </p:sp>
    </p:spTree>
    <p:extLst>
      <p:ext uri="{BB962C8B-B14F-4D97-AF65-F5344CB8AC3E}">
        <p14:creationId xmlns:p14="http://schemas.microsoft.com/office/powerpoint/2010/main" val="3600084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48E9758-A363-F602-5656-615DF4632713}"/>
              </a:ext>
            </a:extLst>
          </p:cNvPr>
          <p:cNvSpPr>
            <a:spLocks noGrp="1"/>
          </p:cNvSpPr>
          <p:nvPr>
            <p:ph idx="1"/>
          </p:nvPr>
        </p:nvSpPr>
        <p:spPr>
          <a:xfrm>
            <a:off x="1162492" y="1143000"/>
            <a:ext cx="7752907" cy="3746500"/>
          </a:xfrm>
        </p:spPr>
        <p:txBody>
          <a:bodyPr>
            <a:normAutofit lnSpcReduction="10000"/>
          </a:bodyPr>
          <a:lstStyle/>
          <a:p>
            <a:pPr marL="0" indent="0">
              <a:spcAft>
                <a:spcPts val="1800"/>
              </a:spcAft>
              <a:buNone/>
            </a:pPr>
            <a:r>
              <a:rPr lang="en-US" dirty="0"/>
              <a:t>She is started on low–molecular weight heparin and then transitioned to a direct oral anticoagulant. A chest CT is negative for pulmonary emboli.</a:t>
            </a:r>
          </a:p>
          <a:p>
            <a:pPr marL="0" indent="0">
              <a:spcAft>
                <a:spcPts val="1800"/>
              </a:spcAft>
              <a:buNone/>
            </a:pPr>
            <a:r>
              <a:rPr lang="en-US" dirty="0"/>
              <a:t>The PICC line is removed, and her swelling and pain improve.</a:t>
            </a:r>
          </a:p>
          <a:p>
            <a:pPr marL="0" indent="0">
              <a:spcAft>
                <a:spcPts val="1800"/>
              </a:spcAft>
              <a:buNone/>
            </a:pPr>
            <a:r>
              <a:rPr lang="en-US" dirty="0"/>
              <a:t>She is restarted on asparaginase with continued anticoagulation using DOAC and low–molecular weight heparin based on platelet counts.</a:t>
            </a:r>
          </a:p>
          <a:p>
            <a:pPr marL="0" indent="0">
              <a:spcAft>
                <a:spcPts val="1800"/>
              </a:spcAft>
              <a:buNone/>
            </a:pPr>
            <a:r>
              <a:rPr lang="en-US" dirty="0"/>
              <a:t>Labs Tuesday/Friday (CBC, CMP, fibrinogen, triglycerides, LDH, and amylase, lipase) with possible transfusion.</a:t>
            </a:r>
          </a:p>
          <a:p>
            <a:pPr>
              <a:spcAft>
                <a:spcPts val="1800"/>
              </a:spcAft>
            </a:pPr>
            <a:endParaRPr lang="en-VI" dirty="0"/>
          </a:p>
        </p:txBody>
      </p:sp>
      <p:sp>
        <p:nvSpPr>
          <p:cNvPr id="8" name="Title 1">
            <a:extLst>
              <a:ext uri="{FF2B5EF4-FFF2-40B4-BE49-F238E27FC236}">
                <a16:creationId xmlns:a16="http://schemas.microsoft.com/office/drawing/2014/main" id="{66C2C337-B47E-5C95-454D-828C703B890F}"/>
              </a:ext>
            </a:extLst>
          </p:cNvPr>
          <p:cNvSpPr txBox="1">
            <a:spLocks/>
          </p:cNvSpPr>
          <p:nvPr/>
        </p:nvSpPr>
        <p:spPr>
          <a:xfrm>
            <a:off x="12700" y="12700"/>
            <a:ext cx="9118600" cy="1041400"/>
          </a:xfrm>
          <a:prstGeom prst="rect">
            <a:avLst/>
          </a:prstGeom>
        </p:spPr>
        <p:txBody>
          <a:bodyPr anchor="ctr">
            <a:normAutofit fontScale="90000" lnSpcReduction="10000"/>
          </a:bodyPr>
          <a:lstStyle>
            <a:lvl1pPr algn="ctr" defTabSz="457200" rtl="0" eaLnBrk="1" latinLnBrk="0" hangingPunct="1">
              <a:lnSpc>
                <a:spcPct val="90000"/>
              </a:lnSpc>
              <a:spcBef>
                <a:spcPct val="0"/>
              </a:spcBef>
              <a:buNone/>
              <a:defRPr sz="4000" b="1" kern="1200">
                <a:solidFill>
                  <a:srgbClr val="FFFFFF"/>
                </a:solidFill>
                <a:latin typeface="Calibri" panose="020F0502020204030204" pitchFamily="34" charset="0"/>
                <a:ea typeface="Calibri" charset="0"/>
                <a:cs typeface="Calibri" charset="0"/>
              </a:defRPr>
            </a:lvl1pPr>
          </a:lstStyle>
          <a:p>
            <a:r>
              <a:rPr lang="en-US"/>
              <a:t>Patient Case 1</a:t>
            </a:r>
            <a:br>
              <a:rPr lang="en-US"/>
            </a:br>
            <a:r>
              <a:rPr lang="en-US"/>
              <a:t>  </a:t>
            </a:r>
            <a:r>
              <a:rPr lang="en-US" sz="3600" i="1"/>
              <a:t>28-Year-old Female with Lymphadenopathy</a:t>
            </a:r>
            <a:endParaRPr lang="en-VI" i="1" dirty="0"/>
          </a:p>
        </p:txBody>
      </p:sp>
      <p:pic>
        <p:nvPicPr>
          <p:cNvPr id="9" name="Picture 8">
            <a:extLst>
              <a:ext uri="{FF2B5EF4-FFF2-40B4-BE49-F238E27FC236}">
                <a16:creationId xmlns:a16="http://schemas.microsoft.com/office/drawing/2014/main" id="{07B13F0E-A87A-A351-CE75-04A9A44A7501}"/>
              </a:ext>
            </a:extLst>
          </p:cNvPr>
          <p:cNvPicPr>
            <a:picLocks noChangeAspect="1"/>
          </p:cNvPicPr>
          <p:nvPr/>
        </p:nvPicPr>
        <p:blipFill>
          <a:blip r:embed="rId2">
            <a:duotone>
              <a:schemeClr val="accent1">
                <a:shade val="45000"/>
                <a:satMod val="135000"/>
              </a:schemeClr>
              <a:prstClr val="white"/>
            </a:duotone>
          </a:blip>
          <a:stretch>
            <a:fillRect/>
          </a:stretch>
        </p:blipFill>
        <p:spPr>
          <a:xfrm>
            <a:off x="342045" y="1184787"/>
            <a:ext cx="768838" cy="799592"/>
          </a:xfrm>
          <a:prstGeom prst="rect">
            <a:avLst/>
          </a:prstGeom>
          <a:effectLst>
            <a:outerShdw blurRad="76200" dir="13500000" sy="23000" kx="1200000" algn="br" rotWithShape="0">
              <a:prstClr val="black">
                <a:alpha val="20000"/>
              </a:prstClr>
            </a:outerShdw>
          </a:effectLst>
        </p:spPr>
      </p:pic>
      <p:pic>
        <p:nvPicPr>
          <p:cNvPr id="10" name="Picture 9">
            <a:extLst>
              <a:ext uri="{FF2B5EF4-FFF2-40B4-BE49-F238E27FC236}">
                <a16:creationId xmlns:a16="http://schemas.microsoft.com/office/drawing/2014/main" id="{94A23608-9E69-42CD-6693-64F5DA3E0AA4}"/>
              </a:ext>
            </a:extLst>
          </p:cNvPr>
          <p:cNvPicPr>
            <a:picLocks noChangeAspect="1"/>
          </p:cNvPicPr>
          <p:nvPr/>
        </p:nvPicPr>
        <p:blipFill>
          <a:blip r:embed="rId3">
            <a:duotone>
              <a:schemeClr val="accent1">
                <a:shade val="45000"/>
                <a:satMod val="135000"/>
              </a:schemeClr>
              <a:prstClr val="white"/>
            </a:duotone>
          </a:blip>
          <a:stretch>
            <a:fillRect/>
          </a:stretch>
        </p:blipFill>
        <p:spPr>
          <a:xfrm>
            <a:off x="345492" y="2836909"/>
            <a:ext cx="765390" cy="792840"/>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17104461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C13FE-A9E2-6D97-3A57-706F50E5CDF2}"/>
              </a:ext>
            </a:extLst>
          </p:cNvPr>
          <p:cNvSpPr>
            <a:spLocks noGrp="1"/>
          </p:cNvSpPr>
          <p:nvPr>
            <p:ph type="ctrTitle"/>
          </p:nvPr>
        </p:nvSpPr>
        <p:spPr>
          <a:xfrm>
            <a:off x="0" y="-81351"/>
            <a:ext cx="9118600" cy="1041400"/>
          </a:xfrm>
        </p:spPr>
        <p:txBody>
          <a:bodyPr>
            <a:normAutofit fontScale="90000"/>
          </a:bodyPr>
          <a:lstStyle/>
          <a:p>
            <a:r>
              <a:rPr lang="en-US" dirty="0"/>
              <a:t>Adverse Event Profile for Asparaginase</a:t>
            </a:r>
            <a:br>
              <a:rPr lang="en-US" dirty="0"/>
            </a:br>
            <a:r>
              <a:rPr lang="en-US" sz="3600" i="1" dirty="0"/>
              <a:t>Hyperbilirubinemia and Transaminitis</a:t>
            </a:r>
            <a:endParaRPr lang="en-VI" i="1" dirty="0"/>
          </a:p>
        </p:txBody>
      </p:sp>
      <p:sp>
        <p:nvSpPr>
          <p:cNvPr id="6" name="Content Placeholder 5">
            <a:extLst>
              <a:ext uri="{FF2B5EF4-FFF2-40B4-BE49-F238E27FC236}">
                <a16:creationId xmlns:a16="http://schemas.microsoft.com/office/drawing/2014/main" id="{15CC7D2D-2FDD-DF32-78FA-23A330393955}"/>
              </a:ext>
            </a:extLst>
          </p:cNvPr>
          <p:cNvSpPr>
            <a:spLocks noGrp="1"/>
          </p:cNvSpPr>
          <p:nvPr>
            <p:ph idx="1"/>
          </p:nvPr>
        </p:nvSpPr>
        <p:spPr>
          <a:xfrm>
            <a:off x="179815" y="1176402"/>
            <a:ext cx="8459688" cy="796793"/>
          </a:xfrm>
        </p:spPr>
        <p:txBody>
          <a:bodyPr>
            <a:noAutofit/>
          </a:bodyPr>
          <a:lstStyle/>
          <a:p>
            <a:pPr>
              <a:spcAft>
                <a:spcPts val="0"/>
              </a:spcAft>
            </a:pPr>
            <a:r>
              <a:rPr lang="en-US" sz="1400" dirty="0"/>
              <a:t>Hepatotoxicity is the most common adverse effect of pegaspargase in adults (reported in </a:t>
            </a:r>
            <a:r>
              <a:rPr lang="en-US" sz="1400" b="1" dirty="0">
                <a:solidFill>
                  <a:srgbClr val="861D19"/>
                </a:solidFill>
              </a:rPr>
              <a:t>24%–39% </a:t>
            </a:r>
            <a:r>
              <a:rPr lang="en-US" sz="1400" dirty="0"/>
              <a:t>of adults treated with pediatric regimens)</a:t>
            </a:r>
          </a:p>
          <a:p>
            <a:pPr>
              <a:spcBef>
                <a:spcPts val="1200"/>
              </a:spcBef>
              <a:spcAft>
                <a:spcPts val="0"/>
              </a:spcAft>
            </a:pPr>
            <a:r>
              <a:rPr lang="en-US" sz="1400" dirty="0"/>
              <a:t>Transaminitis in adults is common (all grade at  93%; grade ≥3 at 50%) </a:t>
            </a:r>
          </a:p>
          <a:p>
            <a:pPr marL="457200" lvl="1" indent="0">
              <a:buNone/>
            </a:pPr>
            <a:endParaRPr lang="en-US" sz="1400" dirty="0"/>
          </a:p>
        </p:txBody>
      </p:sp>
      <p:sp>
        <p:nvSpPr>
          <p:cNvPr id="8" name="Text Placeholder 4">
            <a:extLst>
              <a:ext uri="{FF2B5EF4-FFF2-40B4-BE49-F238E27FC236}">
                <a16:creationId xmlns:a16="http://schemas.microsoft.com/office/drawing/2014/main" id="{B399058C-87E4-A8A7-DFFA-2D62E6049F7C}"/>
              </a:ext>
            </a:extLst>
          </p:cNvPr>
          <p:cNvSpPr>
            <a:spLocks noGrp="1"/>
          </p:cNvSpPr>
          <p:nvPr>
            <p:ph type="body" sz="quarter" idx="10"/>
          </p:nvPr>
        </p:nvSpPr>
        <p:spPr>
          <a:xfrm>
            <a:off x="254000" y="4722586"/>
            <a:ext cx="8890000" cy="415471"/>
          </a:xfrm>
        </p:spPr>
        <p:txBody>
          <a:bodyPr/>
          <a:lstStyle/>
          <a:p>
            <a:pPr>
              <a:spcBef>
                <a:spcPts val="0"/>
              </a:spcBef>
            </a:pPr>
            <a:r>
              <a:rPr lang="en-US" sz="1100" dirty="0" err="1">
                <a:effectLst/>
                <a:latin typeface="Calibri" panose="020F0502020204030204" pitchFamily="34" charset="0"/>
                <a:ea typeface="Calibri" panose="020F0502020204030204" pitchFamily="34" charset="0"/>
              </a:rPr>
              <a:t>Aldoss</a:t>
            </a:r>
            <a:r>
              <a:rPr lang="en-US" sz="1100" dirty="0">
                <a:effectLst/>
                <a:latin typeface="Calibri" panose="020F0502020204030204" pitchFamily="34" charset="0"/>
                <a:ea typeface="Calibri" panose="020F0502020204030204" pitchFamily="34" charset="0"/>
              </a:rPr>
              <a:t> I, </a:t>
            </a:r>
            <a:r>
              <a:rPr lang="en-US" sz="1100" dirty="0" err="1">
                <a:effectLst/>
                <a:latin typeface="Calibri" panose="020F0502020204030204" pitchFamily="34" charset="0"/>
                <a:ea typeface="Calibri" panose="020F0502020204030204" pitchFamily="34" charset="0"/>
              </a:rPr>
              <a:t>Douer</a:t>
            </a:r>
            <a:r>
              <a:rPr lang="en-US" sz="1100" dirty="0">
                <a:effectLst/>
                <a:latin typeface="Calibri" panose="020F0502020204030204" pitchFamily="34" charset="0"/>
                <a:ea typeface="Calibri" panose="020F0502020204030204" pitchFamily="34" charset="0"/>
              </a:rPr>
              <a:t> D. </a:t>
            </a:r>
            <a:r>
              <a:rPr lang="en-US" sz="1100" i="1" dirty="0">
                <a:effectLst/>
                <a:latin typeface="Calibri" panose="020F0502020204030204" pitchFamily="34" charset="0"/>
                <a:ea typeface="Calibri" panose="020F0502020204030204" pitchFamily="34" charset="0"/>
              </a:rPr>
              <a:t>Blood. </a:t>
            </a:r>
            <a:r>
              <a:rPr lang="en-US" sz="1100" dirty="0">
                <a:effectLst/>
                <a:latin typeface="Calibri" panose="020F0502020204030204" pitchFamily="34" charset="0"/>
                <a:ea typeface="Calibri" panose="020F0502020204030204" pitchFamily="34" charset="0"/>
              </a:rPr>
              <a:t>2020</a:t>
            </a:r>
            <a:r>
              <a:rPr lang="en-US" dirty="0">
                <a:effectLst/>
                <a:latin typeface="Calibri" panose="020F0502020204030204" pitchFamily="34" charset="0"/>
                <a:ea typeface="Calibri" panose="020F0502020204030204" pitchFamily="34" charset="0"/>
              </a:rPr>
              <a:t>; </a:t>
            </a:r>
            <a:r>
              <a:rPr lang="en-US" sz="1100" dirty="0" err="1"/>
              <a:t>Pourhassan</a:t>
            </a:r>
            <a:r>
              <a:rPr lang="en-US" sz="1100" dirty="0"/>
              <a:t> H, et al. </a:t>
            </a:r>
            <a:r>
              <a:rPr lang="en-US" sz="1100" i="1" dirty="0" err="1"/>
              <a:t>Curr</a:t>
            </a:r>
            <a:r>
              <a:rPr lang="en-US" sz="1100" i="1" dirty="0"/>
              <a:t> Oncol Rep</a:t>
            </a:r>
            <a:r>
              <a:rPr lang="en-US" sz="1100" dirty="0"/>
              <a:t>. 2022; NCCN Guidelines. Acute Lymphoblastic </a:t>
            </a:r>
            <a:r>
              <a:rPr lang="en-US" dirty="0"/>
              <a:t>L</a:t>
            </a:r>
            <a:r>
              <a:rPr lang="en-US" sz="1100" dirty="0"/>
              <a:t>eukemia. v2.2023; </a:t>
            </a:r>
          </a:p>
          <a:p>
            <a:pPr>
              <a:spcBef>
                <a:spcPts val="0"/>
              </a:spcBef>
            </a:pPr>
            <a:r>
              <a:rPr lang="en-US" sz="1100" dirty="0"/>
              <a:t>U.S. Department of Health and Human Services. Common terminology criteria for adverse events (CTCAE). 2017.</a:t>
            </a:r>
          </a:p>
        </p:txBody>
      </p:sp>
      <p:graphicFrame>
        <p:nvGraphicFramePr>
          <p:cNvPr id="5" name="Table 3">
            <a:extLst>
              <a:ext uri="{FF2B5EF4-FFF2-40B4-BE49-F238E27FC236}">
                <a16:creationId xmlns:a16="http://schemas.microsoft.com/office/drawing/2014/main" id="{5061B09A-68F0-72C5-2717-60A2A7DA6B7D}"/>
              </a:ext>
            </a:extLst>
          </p:cNvPr>
          <p:cNvGraphicFramePr>
            <a:graphicFrameLocks noGrp="1"/>
          </p:cNvGraphicFramePr>
          <p:nvPr>
            <p:extLst>
              <p:ext uri="{D42A27DB-BD31-4B8C-83A1-F6EECF244321}">
                <p14:modId xmlns:p14="http://schemas.microsoft.com/office/powerpoint/2010/main" val="3734471906"/>
              </p:ext>
            </p:extLst>
          </p:nvPr>
        </p:nvGraphicFramePr>
        <p:xfrm>
          <a:off x="123146" y="2346909"/>
          <a:ext cx="2273213" cy="1828800"/>
        </p:xfrm>
        <a:graphic>
          <a:graphicData uri="http://schemas.openxmlformats.org/drawingml/2006/table">
            <a:tbl>
              <a:tblPr firstRow="1" bandRow="1">
                <a:tableStyleId>{6E25E649-3F16-4E02-A733-19D2CDBF48F0}</a:tableStyleId>
              </a:tblPr>
              <a:tblGrid>
                <a:gridCol w="2273213">
                  <a:extLst>
                    <a:ext uri="{9D8B030D-6E8A-4147-A177-3AD203B41FA5}">
                      <a16:colId xmlns:a16="http://schemas.microsoft.com/office/drawing/2014/main" val="3435851312"/>
                    </a:ext>
                  </a:extLst>
                </a:gridCol>
              </a:tblGrid>
              <a:tr h="23787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Risk Factors </a:t>
                      </a:r>
                    </a:p>
                  </a:txBody>
                  <a:tcPr>
                    <a:lnT w="19050" cap="flat" cmpd="sng" algn="ctr">
                      <a:solidFill>
                        <a:srgbClr val="861D19"/>
                      </a:solidFill>
                      <a:prstDash val="solid"/>
                      <a:round/>
                      <a:headEnd type="none" w="med" len="med"/>
                      <a:tailEnd type="none" w="med" len="med"/>
                    </a:lnT>
                    <a:lnB w="19050" cap="flat" cmpd="sng" algn="ctr">
                      <a:solidFill>
                        <a:srgbClr val="861D19"/>
                      </a:solidFill>
                      <a:prstDash val="solid"/>
                      <a:round/>
                      <a:headEnd type="none" w="med" len="med"/>
                      <a:tailEnd type="none" w="med" len="med"/>
                    </a:lnB>
                  </a:tcPr>
                </a:tc>
                <a:extLst>
                  <a:ext uri="{0D108BD9-81ED-4DB2-BD59-A6C34878D82A}">
                    <a16:rowId xmlns:a16="http://schemas.microsoft.com/office/drawing/2014/main" val="2168992239"/>
                  </a:ext>
                </a:extLst>
              </a:tr>
              <a:tr h="275399">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Induction cycle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Older age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Obesity</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Higher dose of asparaginase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Low albumin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Low platelet count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CC genotype of rs4880 polymorphism</a:t>
                      </a:r>
                    </a:p>
                  </a:txBody>
                  <a:tcPr>
                    <a:lnT w="19050" cap="flat" cmpd="sng" algn="ctr">
                      <a:solidFill>
                        <a:srgbClr val="861D19"/>
                      </a:solidFill>
                      <a:prstDash val="solid"/>
                      <a:round/>
                      <a:headEnd type="none" w="med" len="med"/>
                      <a:tailEnd type="none" w="med" len="med"/>
                    </a:lnT>
                    <a:lnB w="19050" cap="flat" cmpd="sng" algn="ctr">
                      <a:solidFill>
                        <a:srgbClr val="861D19"/>
                      </a:solidFill>
                      <a:prstDash val="solid"/>
                      <a:round/>
                      <a:headEnd type="none" w="med" len="med"/>
                      <a:tailEnd type="none" w="med" len="med"/>
                    </a:lnB>
                  </a:tcPr>
                </a:tc>
                <a:extLst>
                  <a:ext uri="{0D108BD9-81ED-4DB2-BD59-A6C34878D82A}">
                    <a16:rowId xmlns:a16="http://schemas.microsoft.com/office/drawing/2014/main" val="1883339861"/>
                  </a:ext>
                </a:extLst>
              </a:tr>
            </a:tbl>
          </a:graphicData>
        </a:graphic>
      </p:graphicFrame>
      <p:graphicFrame>
        <p:nvGraphicFramePr>
          <p:cNvPr id="9" name="Table 3">
            <a:extLst>
              <a:ext uri="{FF2B5EF4-FFF2-40B4-BE49-F238E27FC236}">
                <a16:creationId xmlns:a16="http://schemas.microsoft.com/office/drawing/2014/main" id="{374AE285-05D8-A4F3-7FAD-DE2E01F7927C}"/>
              </a:ext>
            </a:extLst>
          </p:cNvPr>
          <p:cNvGraphicFramePr>
            <a:graphicFrameLocks noGrp="1"/>
          </p:cNvGraphicFramePr>
          <p:nvPr>
            <p:extLst>
              <p:ext uri="{D42A27DB-BD31-4B8C-83A1-F6EECF244321}">
                <p14:modId xmlns:p14="http://schemas.microsoft.com/office/powerpoint/2010/main" val="3821097216"/>
              </p:ext>
            </p:extLst>
          </p:nvPr>
        </p:nvGraphicFramePr>
        <p:xfrm>
          <a:off x="2585730" y="2268228"/>
          <a:ext cx="3847796" cy="2377440"/>
        </p:xfrm>
        <a:graphic>
          <a:graphicData uri="http://schemas.openxmlformats.org/drawingml/2006/table">
            <a:tbl>
              <a:tblPr firstRow="1" bandRow="1">
                <a:tableStyleId>{6E25E649-3F16-4E02-A733-19D2CDBF48F0}</a:tableStyleId>
              </a:tblPr>
              <a:tblGrid>
                <a:gridCol w="3847796">
                  <a:extLst>
                    <a:ext uri="{9D8B030D-6E8A-4147-A177-3AD203B41FA5}">
                      <a16:colId xmlns:a16="http://schemas.microsoft.com/office/drawing/2014/main" val="3435851312"/>
                    </a:ext>
                  </a:extLst>
                </a:gridCol>
              </a:tblGrid>
              <a:tr h="22337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Incidence and Duration </a:t>
                      </a:r>
                    </a:p>
                  </a:txBody>
                  <a:tcPr>
                    <a:lnT w="19050" cap="flat" cmpd="sng" algn="ctr">
                      <a:solidFill>
                        <a:srgbClr val="861D19"/>
                      </a:solidFill>
                      <a:prstDash val="solid"/>
                      <a:round/>
                      <a:headEnd type="none" w="med" len="med"/>
                      <a:tailEnd type="none" w="med" len="med"/>
                    </a:lnT>
                    <a:lnB w="19050" cap="flat" cmpd="sng" algn="ctr">
                      <a:solidFill>
                        <a:srgbClr val="861D19"/>
                      </a:solidFill>
                      <a:prstDash val="solid"/>
                      <a:round/>
                      <a:headEnd type="none" w="med" len="med"/>
                      <a:tailEnd type="none" w="med" len="med"/>
                    </a:lnB>
                  </a:tcPr>
                </a:tc>
                <a:extLst>
                  <a:ext uri="{0D108BD9-81ED-4DB2-BD59-A6C34878D82A}">
                    <a16:rowId xmlns:a16="http://schemas.microsoft.com/office/drawing/2014/main" val="2168992239"/>
                  </a:ext>
                </a:extLst>
              </a:tr>
              <a:tr h="275399">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dirty="0">
                          <a:solidFill>
                            <a:srgbClr val="861D19"/>
                          </a:solidFill>
                        </a:rPr>
                        <a:t>Almost always reversible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Most common after initial dose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Time to onset after administration of pegaspargase to grade ≥3 hyperbilirubinemia is ~2 weeks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Median to resolution to grade 1 may be up to 4 weeks after administration of pegaspargase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Generally, resolves and does not recur after initial dosing</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Grade ≥3 hepatotoxicity is low with Erwinia-derived asparaginase but no data support switching to Erwinia-derived asparaginase for hepatotoxicity</a:t>
                      </a:r>
                    </a:p>
                  </a:txBody>
                  <a:tcPr>
                    <a:lnT w="19050" cap="flat" cmpd="sng" algn="ctr">
                      <a:solidFill>
                        <a:srgbClr val="861D19"/>
                      </a:solidFill>
                      <a:prstDash val="solid"/>
                      <a:round/>
                      <a:headEnd type="none" w="med" len="med"/>
                      <a:tailEnd type="none" w="med" len="med"/>
                    </a:lnT>
                    <a:lnB w="19050" cap="flat" cmpd="sng" algn="ctr">
                      <a:solidFill>
                        <a:srgbClr val="861D19"/>
                      </a:solidFill>
                      <a:prstDash val="solid"/>
                      <a:round/>
                      <a:headEnd type="none" w="med" len="med"/>
                      <a:tailEnd type="none" w="med" len="med"/>
                    </a:lnB>
                  </a:tcPr>
                </a:tc>
                <a:extLst>
                  <a:ext uri="{0D108BD9-81ED-4DB2-BD59-A6C34878D82A}">
                    <a16:rowId xmlns:a16="http://schemas.microsoft.com/office/drawing/2014/main" val="1883339861"/>
                  </a:ext>
                </a:extLst>
              </a:tr>
            </a:tbl>
          </a:graphicData>
        </a:graphic>
      </p:graphicFrame>
      <p:graphicFrame>
        <p:nvGraphicFramePr>
          <p:cNvPr id="10" name="Table 3">
            <a:extLst>
              <a:ext uri="{FF2B5EF4-FFF2-40B4-BE49-F238E27FC236}">
                <a16:creationId xmlns:a16="http://schemas.microsoft.com/office/drawing/2014/main" id="{0424CE80-EFA6-3282-77D0-1FF81B57255B}"/>
              </a:ext>
            </a:extLst>
          </p:cNvPr>
          <p:cNvGraphicFramePr>
            <a:graphicFrameLocks noGrp="1"/>
          </p:cNvGraphicFramePr>
          <p:nvPr>
            <p:extLst>
              <p:ext uri="{D42A27DB-BD31-4B8C-83A1-F6EECF244321}">
                <p14:modId xmlns:p14="http://schemas.microsoft.com/office/powerpoint/2010/main" val="1021413888"/>
              </p:ext>
            </p:extLst>
          </p:nvPr>
        </p:nvGraphicFramePr>
        <p:xfrm>
          <a:off x="6553551" y="2406580"/>
          <a:ext cx="2467303" cy="1772532"/>
        </p:xfrm>
        <a:graphic>
          <a:graphicData uri="http://schemas.openxmlformats.org/drawingml/2006/table">
            <a:tbl>
              <a:tblPr firstRow="1" bandRow="1">
                <a:tableStyleId>{6E25E649-3F16-4E02-A733-19D2CDBF48F0}</a:tableStyleId>
              </a:tblPr>
              <a:tblGrid>
                <a:gridCol w="2467303">
                  <a:extLst>
                    <a:ext uri="{9D8B030D-6E8A-4147-A177-3AD203B41FA5}">
                      <a16:colId xmlns:a16="http://schemas.microsoft.com/office/drawing/2014/main" val="3435851312"/>
                    </a:ext>
                  </a:extLst>
                </a:gridCol>
              </a:tblGrid>
              <a:tr h="26967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Prevention and Management </a:t>
                      </a:r>
                    </a:p>
                  </a:txBody>
                  <a:tcPr>
                    <a:lnT w="19050" cap="flat" cmpd="sng" algn="ctr">
                      <a:solidFill>
                        <a:srgbClr val="861D19"/>
                      </a:solidFill>
                      <a:prstDash val="solid"/>
                      <a:round/>
                      <a:headEnd type="none" w="med" len="med"/>
                      <a:tailEnd type="none" w="med" len="med"/>
                    </a:lnT>
                    <a:lnB w="19050" cap="flat" cmpd="sng" algn="ctr">
                      <a:solidFill>
                        <a:srgbClr val="861D19"/>
                      </a:solidFill>
                      <a:prstDash val="solid"/>
                      <a:round/>
                      <a:headEnd type="none" w="med" len="med"/>
                      <a:tailEnd type="none" w="med" len="med"/>
                    </a:lnB>
                  </a:tcPr>
                </a:tc>
                <a:extLst>
                  <a:ext uri="{0D108BD9-81ED-4DB2-BD59-A6C34878D82A}">
                    <a16:rowId xmlns:a16="http://schemas.microsoft.com/office/drawing/2014/main" val="2168992239"/>
                  </a:ext>
                </a:extLst>
              </a:tr>
              <a:tr h="1498212">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Hold drugs with known hepatotoxicity/primary liver metabolism</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rgbClr val="861D19"/>
                          </a:solidFill>
                        </a:rPr>
                        <a:t>Delay the next chemotherapy cycle until hyperbilirubinemia resolves to grade 1 and transaminitis is grade ≤2</a:t>
                      </a:r>
                    </a:p>
                  </a:txBody>
                  <a:tcPr>
                    <a:lnT w="19050" cap="flat" cmpd="sng" algn="ctr">
                      <a:solidFill>
                        <a:srgbClr val="861D19"/>
                      </a:solidFill>
                      <a:prstDash val="solid"/>
                      <a:round/>
                      <a:headEnd type="none" w="med" len="med"/>
                      <a:tailEnd type="none" w="med" len="med"/>
                    </a:lnT>
                    <a:lnB w="19050" cap="flat" cmpd="sng" algn="ctr">
                      <a:solidFill>
                        <a:srgbClr val="861D19"/>
                      </a:solidFill>
                      <a:prstDash val="solid"/>
                      <a:round/>
                      <a:headEnd type="none" w="med" len="med"/>
                      <a:tailEnd type="none" w="med" len="med"/>
                    </a:lnB>
                  </a:tcPr>
                </a:tc>
                <a:extLst>
                  <a:ext uri="{0D108BD9-81ED-4DB2-BD59-A6C34878D82A}">
                    <a16:rowId xmlns:a16="http://schemas.microsoft.com/office/drawing/2014/main" val="1883339861"/>
                  </a:ext>
                </a:extLst>
              </a:tr>
            </a:tbl>
          </a:graphicData>
        </a:graphic>
      </p:graphicFrame>
    </p:spTree>
    <p:extLst>
      <p:ext uri="{BB962C8B-B14F-4D97-AF65-F5344CB8AC3E}">
        <p14:creationId xmlns:p14="http://schemas.microsoft.com/office/powerpoint/2010/main" val="1457649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153F2A7B-8B4B-472B-B11F-8A027E1ED2C7}"/>
              </a:ext>
            </a:extLst>
          </p:cNvPr>
          <p:cNvSpPr>
            <a:spLocks noGrp="1"/>
          </p:cNvSpPr>
          <p:nvPr>
            <p:ph idx="1"/>
          </p:nvPr>
        </p:nvSpPr>
        <p:spPr>
          <a:xfrm>
            <a:off x="254001" y="1299576"/>
            <a:ext cx="8661400" cy="3683000"/>
          </a:xfrm>
        </p:spPr>
        <p:txBody>
          <a:bodyPr>
            <a:normAutofit/>
          </a:bodyPr>
          <a:lstStyle/>
          <a:p>
            <a:pPr marL="0" indent="0" algn="ctr">
              <a:buNone/>
            </a:pPr>
            <a:r>
              <a:rPr lang="en-US" dirty="0"/>
              <a:t>Presented by Creative Educational Concepts </a:t>
            </a:r>
          </a:p>
          <a:p>
            <a:pPr marL="0" indent="0" algn="ctr">
              <a:buNone/>
            </a:pPr>
            <a:endParaRPr lang="en-US" sz="2400" dirty="0"/>
          </a:p>
          <a:p>
            <a:pPr marL="0" indent="0" algn="ctr">
              <a:buNone/>
            </a:pPr>
            <a:endParaRPr lang="en-US" sz="2400" dirty="0"/>
          </a:p>
          <a:p>
            <a:pPr marL="0" indent="0" algn="ctr">
              <a:buNone/>
            </a:pPr>
            <a:endParaRPr lang="en-US" sz="2400" dirty="0"/>
          </a:p>
          <a:p>
            <a:pPr marL="0" indent="0" algn="ctr">
              <a:buNone/>
            </a:pPr>
            <a:endParaRPr lang="en-US" sz="2400" dirty="0"/>
          </a:p>
          <a:p>
            <a:pPr marL="0" indent="0" algn="ctr">
              <a:buNone/>
            </a:pPr>
            <a:endParaRPr lang="en-US" sz="2400" dirty="0"/>
          </a:p>
          <a:p>
            <a:pPr marL="0" indent="0" algn="ctr">
              <a:buNone/>
            </a:pPr>
            <a:r>
              <a:rPr lang="en-US" sz="2400" i="1" dirty="0"/>
              <a:t>Supported through an independent educational grant from Jazz Pharmaceuticals </a:t>
            </a:r>
          </a:p>
          <a:p>
            <a:pPr marL="0" indent="0">
              <a:buNone/>
            </a:pPr>
            <a:endParaRPr lang="en-US" dirty="0"/>
          </a:p>
        </p:txBody>
      </p:sp>
      <p:sp>
        <p:nvSpPr>
          <p:cNvPr id="5" name="Title 4">
            <a:extLst>
              <a:ext uri="{FF2B5EF4-FFF2-40B4-BE49-F238E27FC236}">
                <a16:creationId xmlns:a16="http://schemas.microsoft.com/office/drawing/2014/main" id="{A2786FDC-BC1D-4F79-8375-84D8AA1EAC85}"/>
              </a:ext>
            </a:extLst>
          </p:cNvPr>
          <p:cNvSpPr>
            <a:spLocks noGrp="1"/>
          </p:cNvSpPr>
          <p:nvPr>
            <p:ph type="ctrTitle"/>
          </p:nvPr>
        </p:nvSpPr>
        <p:spPr>
          <a:xfrm>
            <a:off x="12701" y="12700"/>
            <a:ext cx="9118600" cy="990600"/>
          </a:xfrm>
        </p:spPr>
        <p:txBody>
          <a:bodyPr anchor="ctr">
            <a:normAutofit/>
          </a:bodyPr>
          <a:lstStyle/>
          <a:p>
            <a:r>
              <a:rPr lang="en-US" dirty="0"/>
              <a:t>Thank You</a:t>
            </a:r>
          </a:p>
        </p:txBody>
      </p:sp>
      <p:pic>
        <p:nvPicPr>
          <p:cNvPr id="11" name="Picture 10" descr="Logo, icon&#10;&#10;Description automatically generated">
            <a:extLst>
              <a:ext uri="{FF2B5EF4-FFF2-40B4-BE49-F238E27FC236}">
                <a16:creationId xmlns:a16="http://schemas.microsoft.com/office/drawing/2014/main" id="{03527090-C339-4BB0-841F-F682D11D3BDF}"/>
              </a:ext>
            </a:extLst>
          </p:cNvPr>
          <p:cNvPicPr>
            <a:picLocks noChangeAspect="1"/>
          </p:cNvPicPr>
          <p:nvPr/>
        </p:nvPicPr>
        <p:blipFill rotWithShape="1">
          <a:blip r:embed="rId2"/>
          <a:srcRect t="17273" b="18649"/>
          <a:stretch/>
        </p:blipFill>
        <p:spPr>
          <a:xfrm>
            <a:off x="3326419" y="2011212"/>
            <a:ext cx="2491163" cy="1596286"/>
          </a:xfrm>
          <a:prstGeom prst="rect">
            <a:avLst/>
          </a:prstGeom>
        </p:spPr>
      </p:pic>
    </p:spTree>
    <p:extLst>
      <p:ext uri="{BB962C8B-B14F-4D97-AF65-F5344CB8AC3E}">
        <p14:creationId xmlns:p14="http://schemas.microsoft.com/office/powerpoint/2010/main" val="7537794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B47C79B-407F-4707-0F65-D40A837426C1}"/>
              </a:ext>
            </a:extLst>
          </p:cNvPr>
          <p:cNvSpPr>
            <a:spLocks noGrp="1"/>
          </p:cNvSpPr>
          <p:nvPr>
            <p:ph idx="1"/>
          </p:nvPr>
        </p:nvSpPr>
        <p:spPr>
          <a:xfrm>
            <a:off x="1145942" y="1079970"/>
            <a:ext cx="7769458" cy="1152372"/>
          </a:xfrm>
        </p:spPr>
        <p:txBody>
          <a:bodyPr>
            <a:normAutofit/>
          </a:bodyPr>
          <a:lstStyle/>
          <a:p>
            <a:pPr marL="0" indent="0">
              <a:buNone/>
            </a:pPr>
            <a:r>
              <a:rPr lang="en-US" sz="1800" dirty="0">
                <a:latin typeface="+mn-lt"/>
              </a:rPr>
              <a:t>Pegaspargase is discontinued permanently due to grade 3 infusion reaction/hypersensitivity. The patient is rechallenged with an erwinia asparaginase formulation (asparaginase Erwinia chrysanthemi-rywn) as a part of a multi-agent-regimen-drug shortage.</a:t>
            </a:r>
            <a:endParaRPr lang="en-US" sz="1600" dirty="0">
              <a:latin typeface="+mn-lt"/>
            </a:endParaRPr>
          </a:p>
        </p:txBody>
      </p:sp>
      <p:grpSp>
        <p:nvGrpSpPr>
          <p:cNvPr id="9" name="Group 8">
            <a:extLst>
              <a:ext uri="{FF2B5EF4-FFF2-40B4-BE49-F238E27FC236}">
                <a16:creationId xmlns:a16="http://schemas.microsoft.com/office/drawing/2014/main" id="{AE448007-E6D0-0A69-76EA-D986F6CC8083}"/>
              </a:ext>
            </a:extLst>
          </p:cNvPr>
          <p:cNvGrpSpPr/>
          <p:nvPr/>
        </p:nvGrpSpPr>
        <p:grpSpPr>
          <a:xfrm>
            <a:off x="510280" y="2241190"/>
            <a:ext cx="3949737" cy="2674492"/>
            <a:chOff x="324301" y="2401561"/>
            <a:chExt cx="3949737" cy="2674492"/>
          </a:xfrm>
        </p:grpSpPr>
        <p:pic>
          <p:nvPicPr>
            <p:cNvPr id="10" name="Picture 9">
              <a:extLst>
                <a:ext uri="{FF2B5EF4-FFF2-40B4-BE49-F238E27FC236}">
                  <a16:creationId xmlns:a16="http://schemas.microsoft.com/office/drawing/2014/main" id="{BFA9FB89-CC48-1B17-D79E-6F0B0424F7B8}"/>
                </a:ext>
              </a:extLst>
            </p:cNvPr>
            <p:cNvPicPr>
              <a:picLocks noChangeAspect="1"/>
            </p:cNvPicPr>
            <p:nvPr/>
          </p:nvPicPr>
          <p:blipFill>
            <a:blip r:embed="rId3"/>
            <a:stretch>
              <a:fillRect/>
            </a:stretch>
          </p:blipFill>
          <p:spPr>
            <a:xfrm>
              <a:off x="324301" y="2641404"/>
              <a:ext cx="3949737" cy="2434649"/>
            </a:xfrm>
            <a:prstGeom prst="rect">
              <a:avLst/>
            </a:prstGeom>
            <a:ln w="19050">
              <a:solidFill>
                <a:srgbClr val="861D19"/>
              </a:solidFill>
            </a:ln>
            <a:effectLst>
              <a:outerShdw blurRad="50800" dist="38100" dir="2700000" algn="tl" rotWithShape="0">
                <a:prstClr val="black">
                  <a:alpha val="40000"/>
                </a:prstClr>
              </a:outerShdw>
            </a:effectLst>
          </p:spPr>
        </p:pic>
        <p:sp>
          <p:nvSpPr>
            <p:cNvPr id="14" name="TextBox 13">
              <a:extLst>
                <a:ext uri="{FF2B5EF4-FFF2-40B4-BE49-F238E27FC236}">
                  <a16:creationId xmlns:a16="http://schemas.microsoft.com/office/drawing/2014/main" id="{D25CCF1E-B1EB-864A-C553-D5AD0C7BE56D}"/>
                </a:ext>
              </a:extLst>
            </p:cNvPr>
            <p:cNvSpPr txBox="1"/>
            <p:nvPr/>
          </p:nvSpPr>
          <p:spPr>
            <a:xfrm>
              <a:off x="339136" y="2401561"/>
              <a:ext cx="776473" cy="215444"/>
            </a:xfrm>
            <a:prstGeom prst="rect">
              <a:avLst/>
            </a:prstGeom>
            <a:solidFill>
              <a:srgbClr val="F79036"/>
            </a:solidFill>
            <a:ln w="19050">
              <a:solidFill>
                <a:schemeClr val="tx1">
                  <a:lumMod val="50000"/>
                  <a:lumOff val="50000"/>
                </a:schemeClr>
              </a:solidFill>
            </a:ln>
            <a:effectLst/>
          </p:spPr>
          <p:txBody>
            <a:bodyPr wrap="square">
              <a:spAutoFit/>
            </a:bodyPr>
            <a:lstStyle/>
            <a:p>
              <a:r>
                <a:rPr lang="en-US" sz="800" b="1" dirty="0"/>
                <a:t>Pegaspargase</a:t>
              </a:r>
              <a:r>
                <a:rPr lang="en-US" sz="800" dirty="0">
                  <a:solidFill>
                    <a:schemeClr val="bg1"/>
                  </a:solidFill>
                </a:rPr>
                <a:t> </a:t>
              </a:r>
              <a:endParaRPr lang="en-VI" sz="800" dirty="0">
                <a:solidFill>
                  <a:schemeClr val="bg1"/>
                </a:solidFill>
              </a:endParaRPr>
            </a:p>
          </p:txBody>
        </p:sp>
        <p:sp>
          <p:nvSpPr>
            <p:cNvPr id="15" name="TextBox 14">
              <a:extLst>
                <a:ext uri="{FF2B5EF4-FFF2-40B4-BE49-F238E27FC236}">
                  <a16:creationId xmlns:a16="http://schemas.microsoft.com/office/drawing/2014/main" id="{47BD433C-8ADB-A037-37F8-EF178E1CC856}"/>
                </a:ext>
              </a:extLst>
            </p:cNvPr>
            <p:cNvSpPr txBox="1"/>
            <p:nvPr/>
          </p:nvSpPr>
          <p:spPr>
            <a:xfrm>
              <a:off x="1146382" y="2403085"/>
              <a:ext cx="839534" cy="215444"/>
            </a:xfrm>
            <a:prstGeom prst="rect">
              <a:avLst/>
            </a:prstGeom>
            <a:solidFill>
              <a:schemeClr val="accent3">
                <a:lumMod val="75000"/>
              </a:schemeClr>
            </a:solidFill>
            <a:ln w="19050">
              <a:solidFill>
                <a:schemeClr val="tx1">
                  <a:lumMod val="50000"/>
                  <a:lumOff val="50000"/>
                </a:schemeClr>
              </a:solidFill>
            </a:ln>
            <a:effectLst/>
          </p:spPr>
          <p:txBody>
            <a:bodyPr wrap="square">
              <a:spAutoFit/>
            </a:bodyPr>
            <a:lstStyle/>
            <a:p>
              <a:r>
                <a:rPr lang="en-US" sz="800" dirty="0">
                  <a:solidFill>
                    <a:schemeClr val="bg1"/>
                  </a:solidFill>
                </a:rPr>
                <a:t>Erwinia (native)</a:t>
              </a:r>
              <a:endParaRPr lang="en-VI" sz="800" dirty="0">
                <a:solidFill>
                  <a:schemeClr val="bg1"/>
                </a:solidFill>
              </a:endParaRPr>
            </a:p>
          </p:txBody>
        </p:sp>
        <p:sp>
          <p:nvSpPr>
            <p:cNvPr id="16" name="TextBox 15">
              <a:extLst>
                <a:ext uri="{FF2B5EF4-FFF2-40B4-BE49-F238E27FC236}">
                  <a16:creationId xmlns:a16="http://schemas.microsoft.com/office/drawing/2014/main" id="{4B26A3B4-A470-BEA1-5405-6B69B49EC23F}"/>
                </a:ext>
              </a:extLst>
            </p:cNvPr>
            <p:cNvSpPr txBox="1"/>
            <p:nvPr/>
          </p:nvSpPr>
          <p:spPr>
            <a:xfrm>
              <a:off x="2011597" y="2405063"/>
              <a:ext cx="1302697" cy="215444"/>
            </a:xfrm>
            <a:prstGeom prst="rect">
              <a:avLst/>
            </a:prstGeom>
            <a:solidFill>
              <a:schemeClr val="accent3">
                <a:lumMod val="50000"/>
              </a:schemeClr>
            </a:solidFill>
            <a:ln w="19050">
              <a:solidFill>
                <a:schemeClr val="tx1">
                  <a:lumMod val="50000"/>
                  <a:lumOff val="50000"/>
                </a:schemeClr>
              </a:solidFill>
            </a:ln>
            <a:effectLst/>
          </p:spPr>
          <p:txBody>
            <a:bodyPr wrap="square">
              <a:spAutoFit/>
            </a:bodyPr>
            <a:lstStyle/>
            <a:p>
              <a:r>
                <a:rPr lang="en-US" sz="800" dirty="0">
                  <a:solidFill>
                    <a:schemeClr val="bg1"/>
                  </a:solidFill>
                </a:rPr>
                <a:t>Erwinia (recombinant)</a:t>
              </a:r>
              <a:endParaRPr lang="en-VI" sz="800" dirty="0">
                <a:solidFill>
                  <a:schemeClr val="bg1"/>
                </a:solidFill>
              </a:endParaRPr>
            </a:p>
          </p:txBody>
        </p:sp>
        <p:cxnSp>
          <p:nvCxnSpPr>
            <p:cNvPr id="18" name="Straight Arrow Connector 17">
              <a:extLst>
                <a:ext uri="{FF2B5EF4-FFF2-40B4-BE49-F238E27FC236}">
                  <a16:creationId xmlns:a16="http://schemas.microsoft.com/office/drawing/2014/main" id="{52B2FCC6-A9AC-2F68-7641-26A6FF3BF04C}"/>
                </a:ext>
              </a:extLst>
            </p:cNvPr>
            <p:cNvCxnSpPr/>
            <p:nvPr/>
          </p:nvCxnSpPr>
          <p:spPr>
            <a:xfrm>
              <a:off x="850430" y="2640252"/>
              <a:ext cx="0" cy="2249248"/>
            </a:xfrm>
            <a:prstGeom prst="straightConnector1">
              <a:avLst/>
            </a:prstGeom>
            <a:ln>
              <a:solidFill>
                <a:srgbClr val="00B050"/>
              </a:solidFill>
              <a:tailEnd type="triangle"/>
            </a:ln>
          </p:spPr>
          <p:style>
            <a:lnRef idx="2">
              <a:schemeClr val="accent3"/>
            </a:lnRef>
            <a:fillRef idx="0">
              <a:schemeClr val="accent3"/>
            </a:fillRef>
            <a:effectRef idx="1">
              <a:schemeClr val="accent3"/>
            </a:effectRef>
            <a:fontRef idx="minor">
              <a:schemeClr val="tx1"/>
            </a:fontRef>
          </p:style>
        </p:cxnSp>
        <p:cxnSp>
          <p:nvCxnSpPr>
            <p:cNvPr id="19" name="Straight Arrow Connector 18">
              <a:extLst>
                <a:ext uri="{FF2B5EF4-FFF2-40B4-BE49-F238E27FC236}">
                  <a16:creationId xmlns:a16="http://schemas.microsoft.com/office/drawing/2014/main" id="{9EC7B4DA-6A17-AFED-6ED7-0438C360F489}"/>
                </a:ext>
              </a:extLst>
            </p:cNvPr>
            <p:cNvCxnSpPr/>
            <p:nvPr/>
          </p:nvCxnSpPr>
          <p:spPr>
            <a:xfrm>
              <a:off x="1375363" y="2636486"/>
              <a:ext cx="0" cy="2249248"/>
            </a:xfrm>
            <a:prstGeom prst="straightConnector1">
              <a:avLst/>
            </a:prstGeom>
            <a:ln>
              <a:solidFill>
                <a:srgbClr val="00B050"/>
              </a:solidFill>
              <a:tailEnd type="triangle"/>
            </a:ln>
          </p:spPr>
          <p:style>
            <a:lnRef idx="2">
              <a:schemeClr val="accent3"/>
            </a:lnRef>
            <a:fillRef idx="0">
              <a:schemeClr val="accent3"/>
            </a:fillRef>
            <a:effectRef idx="1">
              <a:schemeClr val="accent3"/>
            </a:effectRef>
            <a:fontRef idx="minor">
              <a:schemeClr val="tx1"/>
            </a:fontRef>
          </p:style>
        </p:cxnSp>
        <p:cxnSp>
          <p:nvCxnSpPr>
            <p:cNvPr id="20" name="Straight Arrow Connector 19">
              <a:extLst>
                <a:ext uri="{FF2B5EF4-FFF2-40B4-BE49-F238E27FC236}">
                  <a16:creationId xmlns:a16="http://schemas.microsoft.com/office/drawing/2014/main" id="{260A9887-E0E9-CD36-46B6-C5CD012854DA}"/>
                </a:ext>
              </a:extLst>
            </p:cNvPr>
            <p:cNvCxnSpPr/>
            <p:nvPr/>
          </p:nvCxnSpPr>
          <p:spPr>
            <a:xfrm>
              <a:off x="2069042" y="2636486"/>
              <a:ext cx="0" cy="2249248"/>
            </a:xfrm>
            <a:prstGeom prst="straightConnector1">
              <a:avLst/>
            </a:prstGeom>
            <a:ln w="28575">
              <a:solidFill>
                <a:srgbClr val="F79036"/>
              </a:solidFill>
              <a:tailEnd type="triangle"/>
            </a:ln>
            <a:effectLst/>
          </p:spPr>
          <p:style>
            <a:lnRef idx="2">
              <a:schemeClr val="accent3"/>
            </a:lnRef>
            <a:fillRef idx="0">
              <a:schemeClr val="accent3"/>
            </a:fillRef>
            <a:effectRef idx="1">
              <a:schemeClr val="accent3"/>
            </a:effectRef>
            <a:fontRef idx="minor">
              <a:schemeClr val="tx1"/>
            </a:fontRef>
          </p:style>
        </p:cxnSp>
        <p:cxnSp>
          <p:nvCxnSpPr>
            <p:cNvPr id="2" name="Straight Arrow Connector 1">
              <a:extLst>
                <a:ext uri="{FF2B5EF4-FFF2-40B4-BE49-F238E27FC236}">
                  <a16:creationId xmlns:a16="http://schemas.microsoft.com/office/drawing/2014/main" id="{D3C9C0E3-F8C8-130D-5F7D-4A644B1D5ADC}"/>
                </a:ext>
              </a:extLst>
            </p:cNvPr>
            <p:cNvCxnSpPr/>
            <p:nvPr/>
          </p:nvCxnSpPr>
          <p:spPr>
            <a:xfrm>
              <a:off x="850430" y="2645898"/>
              <a:ext cx="0" cy="2249248"/>
            </a:xfrm>
            <a:prstGeom prst="straightConnector1">
              <a:avLst/>
            </a:prstGeom>
            <a:ln w="28575">
              <a:solidFill>
                <a:srgbClr val="F79036"/>
              </a:solidFill>
              <a:tailEnd type="triangle"/>
            </a:ln>
            <a:effectLst/>
          </p:spPr>
          <p:style>
            <a:lnRef idx="2">
              <a:schemeClr val="accent3"/>
            </a:lnRef>
            <a:fillRef idx="0">
              <a:schemeClr val="accent3"/>
            </a:fillRef>
            <a:effectRef idx="1">
              <a:schemeClr val="accent3"/>
            </a:effectRef>
            <a:fontRef idx="minor">
              <a:schemeClr val="tx1"/>
            </a:fontRef>
          </p:style>
        </p:cxnSp>
        <p:cxnSp>
          <p:nvCxnSpPr>
            <p:cNvPr id="3" name="Straight Arrow Connector 2">
              <a:extLst>
                <a:ext uri="{FF2B5EF4-FFF2-40B4-BE49-F238E27FC236}">
                  <a16:creationId xmlns:a16="http://schemas.microsoft.com/office/drawing/2014/main" id="{84531599-9CAB-3CA3-31F2-B0E2025A8AD9}"/>
                </a:ext>
              </a:extLst>
            </p:cNvPr>
            <p:cNvCxnSpPr/>
            <p:nvPr/>
          </p:nvCxnSpPr>
          <p:spPr>
            <a:xfrm>
              <a:off x="1375363" y="2642132"/>
              <a:ext cx="0" cy="2249248"/>
            </a:xfrm>
            <a:prstGeom prst="straightConnector1">
              <a:avLst/>
            </a:prstGeom>
            <a:ln w="28575">
              <a:solidFill>
                <a:srgbClr val="F79036"/>
              </a:solidFill>
              <a:tailEnd type="triangle"/>
            </a:ln>
            <a:effectLst/>
          </p:spPr>
          <p:style>
            <a:lnRef idx="2">
              <a:schemeClr val="accent3"/>
            </a:lnRef>
            <a:fillRef idx="0">
              <a:schemeClr val="accent3"/>
            </a:fillRef>
            <a:effectRef idx="1">
              <a:schemeClr val="accent3"/>
            </a:effectRef>
            <a:fontRef idx="minor">
              <a:schemeClr val="tx1"/>
            </a:fontRef>
          </p:style>
        </p:cxnSp>
      </p:grpSp>
      <p:grpSp>
        <p:nvGrpSpPr>
          <p:cNvPr id="11" name="Group 10">
            <a:extLst>
              <a:ext uri="{FF2B5EF4-FFF2-40B4-BE49-F238E27FC236}">
                <a16:creationId xmlns:a16="http://schemas.microsoft.com/office/drawing/2014/main" id="{4E764D49-0266-3D50-586E-1962F5127361}"/>
              </a:ext>
            </a:extLst>
          </p:cNvPr>
          <p:cNvGrpSpPr/>
          <p:nvPr/>
        </p:nvGrpSpPr>
        <p:grpSpPr>
          <a:xfrm>
            <a:off x="4687894" y="2235321"/>
            <a:ext cx="3998618" cy="2690034"/>
            <a:chOff x="4501915" y="2395692"/>
            <a:chExt cx="3998618" cy="2690034"/>
          </a:xfrm>
        </p:grpSpPr>
        <p:pic>
          <p:nvPicPr>
            <p:cNvPr id="12" name="Picture 11">
              <a:extLst>
                <a:ext uri="{FF2B5EF4-FFF2-40B4-BE49-F238E27FC236}">
                  <a16:creationId xmlns:a16="http://schemas.microsoft.com/office/drawing/2014/main" id="{1A8C8688-4401-3E91-254C-7A8F921BA489}"/>
                </a:ext>
              </a:extLst>
            </p:cNvPr>
            <p:cNvPicPr>
              <a:picLocks noChangeAspect="1"/>
            </p:cNvPicPr>
            <p:nvPr/>
          </p:nvPicPr>
          <p:blipFill>
            <a:blip r:embed="rId4"/>
            <a:stretch>
              <a:fillRect/>
            </a:stretch>
          </p:blipFill>
          <p:spPr>
            <a:xfrm>
              <a:off x="4501915" y="2641403"/>
              <a:ext cx="3998618" cy="2444323"/>
            </a:xfrm>
            <a:prstGeom prst="rect">
              <a:avLst/>
            </a:prstGeom>
            <a:ln w="19050">
              <a:solidFill>
                <a:srgbClr val="861D19"/>
              </a:solidFill>
            </a:ln>
            <a:effectLst>
              <a:outerShdw blurRad="50800" dist="38100" dir="2700000" algn="tl" rotWithShape="0">
                <a:prstClr val="black">
                  <a:alpha val="40000"/>
                </a:prstClr>
              </a:outerShdw>
            </a:effectLst>
          </p:spPr>
        </p:pic>
        <p:sp>
          <p:nvSpPr>
            <p:cNvPr id="33" name="TextBox 32">
              <a:extLst>
                <a:ext uri="{FF2B5EF4-FFF2-40B4-BE49-F238E27FC236}">
                  <a16:creationId xmlns:a16="http://schemas.microsoft.com/office/drawing/2014/main" id="{4465AC58-BF16-4950-11CA-50E38F4BD6F9}"/>
                </a:ext>
              </a:extLst>
            </p:cNvPr>
            <p:cNvSpPr txBox="1"/>
            <p:nvPr/>
          </p:nvSpPr>
          <p:spPr>
            <a:xfrm>
              <a:off x="4559116" y="2395692"/>
              <a:ext cx="776473" cy="215444"/>
            </a:xfrm>
            <a:prstGeom prst="rect">
              <a:avLst/>
            </a:prstGeom>
            <a:solidFill>
              <a:srgbClr val="F79036"/>
            </a:solidFill>
            <a:ln w="19050">
              <a:solidFill>
                <a:schemeClr val="tx1">
                  <a:lumMod val="50000"/>
                  <a:lumOff val="50000"/>
                </a:schemeClr>
              </a:solidFill>
            </a:ln>
            <a:effectLst/>
          </p:spPr>
          <p:txBody>
            <a:bodyPr wrap="square">
              <a:spAutoFit/>
            </a:bodyPr>
            <a:lstStyle/>
            <a:p>
              <a:r>
                <a:rPr lang="en-US" sz="800" b="1" dirty="0"/>
                <a:t>Pegaspargase</a:t>
              </a:r>
              <a:r>
                <a:rPr lang="en-US" sz="800" dirty="0">
                  <a:solidFill>
                    <a:schemeClr val="bg1"/>
                  </a:solidFill>
                </a:rPr>
                <a:t> </a:t>
              </a:r>
              <a:endParaRPr lang="en-VI" sz="800" dirty="0">
                <a:solidFill>
                  <a:schemeClr val="bg1"/>
                </a:solidFill>
              </a:endParaRPr>
            </a:p>
          </p:txBody>
        </p:sp>
        <p:sp>
          <p:nvSpPr>
            <p:cNvPr id="34" name="TextBox 33">
              <a:extLst>
                <a:ext uri="{FF2B5EF4-FFF2-40B4-BE49-F238E27FC236}">
                  <a16:creationId xmlns:a16="http://schemas.microsoft.com/office/drawing/2014/main" id="{1BBB83D4-1F80-91D5-A04E-AE9D4778A2B8}"/>
                </a:ext>
              </a:extLst>
            </p:cNvPr>
            <p:cNvSpPr txBox="1"/>
            <p:nvPr/>
          </p:nvSpPr>
          <p:spPr>
            <a:xfrm>
              <a:off x="5366362" y="2404965"/>
              <a:ext cx="839534" cy="215444"/>
            </a:xfrm>
            <a:prstGeom prst="rect">
              <a:avLst/>
            </a:prstGeom>
            <a:solidFill>
              <a:schemeClr val="accent3">
                <a:lumMod val="75000"/>
              </a:schemeClr>
            </a:solidFill>
            <a:ln w="19050">
              <a:solidFill>
                <a:schemeClr val="tx1">
                  <a:lumMod val="50000"/>
                  <a:lumOff val="50000"/>
                </a:schemeClr>
              </a:solidFill>
            </a:ln>
            <a:effectLst/>
          </p:spPr>
          <p:txBody>
            <a:bodyPr wrap="square">
              <a:spAutoFit/>
            </a:bodyPr>
            <a:lstStyle/>
            <a:p>
              <a:r>
                <a:rPr lang="en-US" sz="800" dirty="0">
                  <a:solidFill>
                    <a:schemeClr val="bg1"/>
                  </a:solidFill>
                </a:rPr>
                <a:t>Erwinia (native)</a:t>
              </a:r>
              <a:endParaRPr lang="en-VI" sz="800" dirty="0">
                <a:solidFill>
                  <a:schemeClr val="bg1"/>
                </a:solidFill>
              </a:endParaRPr>
            </a:p>
          </p:txBody>
        </p:sp>
        <p:sp>
          <p:nvSpPr>
            <p:cNvPr id="35" name="TextBox 34">
              <a:extLst>
                <a:ext uri="{FF2B5EF4-FFF2-40B4-BE49-F238E27FC236}">
                  <a16:creationId xmlns:a16="http://schemas.microsoft.com/office/drawing/2014/main" id="{43100E98-7330-096C-8544-C4D590B27CB3}"/>
                </a:ext>
              </a:extLst>
            </p:cNvPr>
            <p:cNvSpPr txBox="1"/>
            <p:nvPr/>
          </p:nvSpPr>
          <p:spPr>
            <a:xfrm>
              <a:off x="6239327" y="2406943"/>
              <a:ext cx="1401326" cy="215444"/>
            </a:xfrm>
            <a:prstGeom prst="rect">
              <a:avLst/>
            </a:prstGeom>
            <a:solidFill>
              <a:schemeClr val="accent3">
                <a:lumMod val="50000"/>
              </a:schemeClr>
            </a:solidFill>
            <a:ln w="19050">
              <a:solidFill>
                <a:schemeClr val="tx1">
                  <a:lumMod val="50000"/>
                  <a:lumOff val="50000"/>
                </a:schemeClr>
              </a:solidFill>
            </a:ln>
            <a:effectLst/>
          </p:spPr>
          <p:txBody>
            <a:bodyPr wrap="square">
              <a:spAutoFit/>
            </a:bodyPr>
            <a:lstStyle/>
            <a:p>
              <a:r>
                <a:rPr lang="en-US" sz="800" dirty="0">
                  <a:solidFill>
                    <a:schemeClr val="bg1"/>
                  </a:solidFill>
                </a:rPr>
                <a:t>Erwinia (recombinant)</a:t>
              </a:r>
              <a:endParaRPr lang="en-VI" sz="800" dirty="0">
                <a:solidFill>
                  <a:schemeClr val="bg1"/>
                </a:solidFill>
              </a:endParaRPr>
            </a:p>
          </p:txBody>
        </p:sp>
        <p:cxnSp>
          <p:nvCxnSpPr>
            <p:cNvPr id="36" name="Straight Arrow Connector 35">
              <a:extLst>
                <a:ext uri="{FF2B5EF4-FFF2-40B4-BE49-F238E27FC236}">
                  <a16:creationId xmlns:a16="http://schemas.microsoft.com/office/drawing/2014/main" id="{D2CCAAF6-4A1C-D76D-D570-41EE86CEF002}"/>
                </a:ext>
              </a:extLst>
            </p:cNvPr>
            <p:cNvCxnSpPr/>
            <p:nvPr/>
          </p:nvCxnSpPr>
          <p:spPr>
            <a:xfrm>
              <a:off x="5078159" y="2642132"/>
              <a:ext cx="0" cy="2249248"/>
            </a:xfrm>
            <a:prstGeom prst="straightConnector1">
              <a:avLst/>
            </a:prstGeom>
            <a:ln w="28575">
              <a:solidFill>
                <a:srgbClr val="F79036"/>
              </a:solidFill>
              <a:tailEnd type="triangle"/>
            </a:ln>
            <a:effectLst/>
          </p:spPr>
          <p:style>
            <a:lnRef idx="2">
              <a:schemeClr val="accent3"/>
            </a:lnRef>
            <a:fillRef idx="0">
              <a:schemeClr val="accent3"/>
            </a:fillRef>
            <a:effectRef idx="1">
              <a:schemeClr val="accent3"/>
            </a:effectRef>
            <a:fontRef idx="minor">
              <a:schemeClr val="tx1"/>
            </a:fontRef>
          </p:style>
        </p:cxnSp>
        <p:cxnSp>
          <p:nvCxnSpPr>
            <p:cNvPr id="37" name="Straight Arrow Connector 36">
              <a:extLst>
                <a:ext uri="{FF2B5EF4-FFF2-40B4-BE49-F238E27FC236}">
                  <a16:creationId xmlns:a16="http://schemas.microsoft.com/office/drawing/2014/main" id="{E68FDB74-E9A0-F858-8904-DE85B774141C}"/>
                </a:ext>
              </a:extLst>
            </p:cNvPr>
            <p:cNvCxnSpPr/>
            <p:nvPr/>
          </p:nvCxnSpPr>
          <p:spPr>
            <a:xfrm>
              <a:off x="5603092" y="2638366"/>
              <a:ext cx="0" cy="2249248"/>
            </a:xfrm>
            <a:prstGeom prst="straightConnector1">
              <a:avLst/>
            </a:prstGeom>
            <a:ln w="28575">
              <a:solidFill>
                <a:srgbClr val="F79036"/>
              </a:solidFill>
              <a:tailEnd type="triangle"/>
            </a:ln>
            <a:effectLst/>
          </p:spPr>
          <p:style>
            <a:lnRef idx="2">
              <a:schemeClr val="accent3"/>
            </a:lnRef>
            <a:fillRef idx="0">
              <a:schemeClr val="accent3"/>
            </a:fillRef>
            <a:effectRef idx="1">
              <a:schemeClr val="accent3"/>
            </a:effectRef>
            <a:fontRef idx="minor">
              <a:schemeClr val="tx1"/>
            </a:fontRef>
          </p:style>
        </p:cxnSp>
        <p:cxnSp>
          <p:nvCxnSpPr>
            <p:cNvPr id="38" name="Straight Arrow Connector 37">
              <a:extLst>
                <a:ext uri="{FF2B5EF4-FFF2-40B4-BE49-F238E27FC236}">
                  <a16:creationId xmlns:a16="http://schemas.microsoft.com/office/drawing/2014/main" id="{7659E866-661E-DE57-1B5E-A4287A389844}"/>
                </a:ext>
              </a:extLst>
            </p:cNvPr>
            <p:cNvCxnSpPr/>
            <p:nvPr/>
          </p:nvCxnSpPr>
          <p:spPr>
            <a:xfrm>
              <a:off x="6296771" y="2638366"/>
              <a:ext cx="0" cy="2249248"/>
            </a:xfrm>
            <a:prstGeom prst="straightConnector1">
              <a:avLst/>
            </a:prstGeom>
            <a:ln w="28575">
              <a:solidFill>
                <a:srgbClr val="F79036"/>
              </a:solidFill>
              <a:tailEnd type="triangle"/>
            </a:ln>
            <a:effectLst/>
          </p:spPr>
          <p:style>
            <a:lnRef idx="2">
              <a:schemeClr val="accent3"/>
            </a:lnRef>
            <a:fillRef idx="0">
              <a:schemeClr val="accent3"/>
            </a:fillRef>
            <a:effectRef idx="1">
              <a:schemeClr val="accent3"/>
            </a:effectRef>
            <a:fontRef idx="minor">
              <a:schemeClr val="tx1"/>
            </a:fontRef>
          </p:style>
        </p:cxnSp>
      </p:grpSp>
      <p:sp>
        <p:nvSpPr>
          <p:cNvPr id="7" name="Title 1">
            <a:extLst>
              <a:ext uri="{FF2B5EF4-FFF2-40B4-BE49-F238E27FC236}">
                <a16:creationId xmlns:a16="http://schemas.microsoft.com/office/drawing/2014/main" id="{8FEE8DFE-583F-2B78-4D75-DACD5738B09D}"/>
              </a:ext>
            </a:extLst>
          </p:cNvPr>
          <p:cNvSpPr>
            <a:spLocks noGrp="1"/>
          </p:cNvSpPr>
          <p:nvPr>
            <p:ph type="ctrTitle"/>
          </p:nvPr>
        </p:nvSpPr>
        <p:spPr>
          <a:xfrm>
            <a:off x="12700" y="12700"/>
            <a:ext cx="9118600" cy="1041400"/>
          </a:xfrm>
        </p:spPr>
        <p:txBody>
          <a:bodyPr>
            <a:normAutofit fontScale="90000"/>
          </a:bodyPr>
          <a:lstStyle/>
          <a:p>
            <a:r>
              <a:rPr lang="en-US" dirty="0"/>
              <a:t>Patient Case 2</a:t>
            </a:r>
            <a:br>
              <a:rPr lang="en-US" dirty="0"/>
            </a:br>
            <a:r>
              <a:rPr lang="en-US" sz="3600" i="1" u="none" strike="noStrike" baseline="0" dirty="0"/>
              <a:t>35-Year-old Male with New Diagnosis of T-cell ALL</a:t>
            </a:r>
            <a:endParaRPr lang="en-VI" sz="3600" i="1" dirty="0"/>
          </a:p>
        </p:txBody>
      </p:sp>
      <p:pic>
        <p:nvPicPr>
          <p:cNvPr id="8" name="Picture 7">
            <a:extLst>
              <a:ext uri="{FF2B5EF4-FFF2-40B4-BE49-F238E27FC236}">
                <a16:creationId xmlns:a16="http://schemas.microsoft.com/office/drawing/2014/main" id="{3324C3A4-4157-0341-84B1-5C205B982915}"/>
              </a:ext>
            </a:extLst>
          </p:cNvPr>
          <p:cNvPicPr>
            <a:picLocks noChangeAspect="1"/>
          </p:cNvPicPr>
          <p:nvPr/>
        </p:nvPicPr>
        <p:blipFill>
          <a:blip r:embed="rId5">
            <a:duotone>
              <a:schemeClr val="accent1">
                <a:shade val="45000"/>
                <a:satMod val="135000"/>
              </a:schemeClr>
              <a:prstClr val="white"/>
            </a:duotone>
          </a:blip>
          <a:stretch>
            <a:fillRect/>
          </a:stretch>
        </p:blipFill>
        <p:spPr>
          <a:xfrm>
            <a:off x="342045" y="1184787"/>
            <a:ext cx="768838" cy="799592"/>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21256315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C13FE-A9E2-6D97-3A57-706F50E5CDF2}"/>
              </a:ext>
            </a:extLst>
          </p:cNvPr>
          <p:cNvSpPr>
            <a:spLocks noGrp="1"/>
          </p:cNvSpPr>
          <p:nvPr>
            <p:ph type="ctrTitle"/>
          </p:nvPr>
        </p:nvSpPr>
        <p:spPr/>
        <p:txBody>
          <a:bodyPr>
            <a:normAutofit fontScale="90000"/>
          </a:bodyPr>
          <a:lstStyle/>
          <a:p>
            <a:r>
              <a:rPr lang="en-US" dirty="0"/>
              <a:t>Adverse Event Profile for Asparaginase </a:t>
            </a:r>
            <a:r>
              <a:rPr lang="en-US" sz="3600" i="1" dirty="0"/>
              <a:t>Pancreatitis</a:t>
            </a:r>
            <a:endParaRPr lang="en-VI" i="1" dirty="0"/>
          </a:p>
        </p:txBody>
      </p:sp>
      <p:sp>
        <p:nvSpPr>
          <p:cNvPr id="6" name="Content Placeholder 5">
            <a:extLst>
              <a:ext uri="{FF2B5EF4-FFF2-40B4-BE49-F238E27FC236}">
                <a16:creationId xmlns:a16="http://schemas.microsoft.com/office/drawing/2014/main" id="{15CC7D2D-2FDD-DF32-78FA-23A330393955}"/>
              </a:ext>
            </a:extLst>
          </p:cNvPr>
          <p:cNvSpPr>
            <a:spLocks noGrp="1"/>
          </p:cNvSpPr>
          <p:nvPr>
            <p:ph idx="1"/>
          </p:nvPr>
        </p:nvSpPr>
        <p:spPr>
          <a:xfrm>
            <a:off x="254000" y="1143000"/>
            <a:ext cx="8661400" cy="3760940"/>
          </a:xfrm>
        </p:spPr>
        <p:txBody>
          <a:bodyPr>
            <a:normAutofit fontScale="85000" lnSpcReduction="20000"/>
          </a:bodyPr>
          <a:lstStyle/>
          <a:p>
            <a:pPr>
              <a:lnSpc>
                <a:spcPct val="110000"/>
              </a:lnSpc>
              <a:spcAft>
                <a:spcPts val="500"/>
              </a:spcAft>
            </a:pPr>
            <a:r>
              <a:rPr lang="en-US" dirty="0"/>
              <a:t>Risk factors</a:t>
            </a:r>
          </a:p>
          <a:p>
            <a:pPr lvl="1">
              <a:lnSpc>
                <a:spcPct val="110000"/>
              </a:lnSpc>
              <a:spcAft>
                <a:spcPts val="500"/>
              </a:spcAft>
            </a:pPr>
            <a:r>
              <a:rPr lang="en-US" dirty="0"/>
              <a:t>Older age</a:t>
            </a:r>
          </a:p>
          <a:p>
            <a:pPr lvl="1">
              <a:lnSpc>
                <a:spcPct val="110000"/>
              </a:lnSpc>
              <a:spcAft>
                <a:spcPts val="500"/>
              </a:spcAft>
            </a:pPr>
            <a:r>
              <a:rPr lang="en-US" dirty="0"/>
              <a:t>Native American ancestry</a:t>
            </a:r>
          </a:p>
          <a:p>
            <a:pPr lvl="1">
              <a:lnSpc>
                <a:spcPct val="110000"/>
              </a:lnSpc>
              <a:spcAft>
                <a:spcPts val="500"/>
              </a:spcAft>
            </a:pPr>
            <a:r>
              <a:rPr lang="en-US" dirty="0"/>
              <a:t>High cumulative doses of asparaginase (≥240,000 U/m</a:t>
            </a:r>
            <a:r>
              <a:rPr lang="en-US" baseline="30000" dirty="0"/>
              <a:t>2</a:t>
            </a:r>
            <a:r>
              <a:rPr lang="en-US" dirty="0"/>
              <a:t>)</a:t>
            </a:r>
          </a:p>
          <a:p>
            <a:pPr lvl="1">
              <a:lnSpc>
                <a:spcPct val="110000"/>
              </a:lnSpc>
              <a:spcAft>
                <a:spcPts val="500"/>
              </a:spcAft>
            </a:pPr>
            <a:r>
              <a:rPr lang="en-US" dirty="0"/>
              <a:t>Asparaginase formulation</a:t>
            </a:r>
          </a:p>
          <a:p>
            <a:pPr>
              <a:lnSpc>
                <a:spcPct val="110000"/>
              </a:lnSpc>
              <a:spcAft>
                <a:spcPts val="500"/>
              </a:spcAft>
            </a:pPr>
            <a:r>
              <a:rPr lang="en-US" dirty="0"/>
              <a:t>Prevention and management</a:t>
            </a:r>
          </a:p>
          <a:p>
            <a:pPr lvl="1">
              <a:lnSpc>
                <a:spcPct val="110000"/>
              </a:lnSpc>
              <a:spcAft>
                <a:spcPts val="500"/>
              </a:spcAft>
            </a:pPr>
            <a:r>
              <a:rPr lang="en-US" dirty="0"/>
              <a:t>Treatment of pancreatitis</a:t>
            </a:r>
          </a:p>
          <a:p>
            <a:pPr lvl="1">
              <a:lnSpc>
                <a:spcPct val="110000"/>
              </a:lnSpc>
              <a:spcAft>
                <a:spcPts val="500"/>
              </a:spcAft>
            </a:pPr>
            <a:r>
              <a:rPr lang="en-US" dirty="0"/>
              <a:t>Grade 2: enzyme elevation; radiologic findings only</a:t>
            </a:r>
          </a:p>
          <a:p>
            <a:pPr lvl="2">
              <a:lnSpc>
                <a:spcPct val="110000"/>
              </a:lnSpc>
              <a:spcAft>
                <a:spcPts val="500"/>
              </a:spcAft>
            </a:pPr>
            <a:r>
              <a:rPr lang="en-US" dirty="0"/>
              <a:t>Hold asparaginase until enzyme levels or radiologic findings resolve</a:t>
            </a:r>
          </a:p>
          <a:p>
            <a:pPr lvl="1">
              <a:lnSpc>
                <a:spcPct val="110000"/>
              </a:lnSpc>
              <a:spcAft>
                <a:spcPts val="500"/>
              </a:spcAft>
            </a:pPr>
            <a:r>
              <a:rPr lang="en-US" dirty="0"/>
              <a:t>Grade ≥3: severe pain, vomiting, medical intervention indicated; grade 4: life-threatening consequences, urgent intervention indicated</a:t>
            </a:r>
          </a:p>
          <a:p>
            <a:pPr lvl="2">
              <a:lnSpc>
                <a:spcPct val="110000"/>
              </a:lnSpc>
              <a:spcAft>
                <a:spcPts val="500"/>
              </a:spcAft>
            </a:pPr>
            <a:r>
              <a:rPr lang="en-US" dirty="0"/>
              <a:t>Permanently discontinue asparaginase</a:t>
            </a:r>
          </a:p>
          <a:p>
            <a:pPr>
              <a:lnSpc>
                <a:spcPct val="110000"/>
              </a:lnSpc>
              <a:spcAft>
                <a:spcPts val="500"/>
              </a:spcAft>
            </a:pPr>
            <a:endParaRPr lang="en-US" dirty="0"/>
          </a:p>
        </p:txBody>
      </p:sp>
      <p:sp>
        <p:nvSpPr>
          <p:cNvPr id="7" name="Text Placeholder 4">
            <a:extLst>
              <a:ext uri="{FF2B5EF4-FFF2-40B4-BE49-F238E27FC236}">
                <a16:creationId xmlns:a16="http://schemas.microsoft.com/office/drawing/2014/main" id="{946A6B7C-44B1-9539-7F6D-D35292432D53}"/>
              </a:ext>
            </a:extLst>
          </p:cNvPr>
          <p:cNvSpPr>
            <a:spLocks noGrp="1"/>
          </p:cNvSpPr>
          <p:nvPr>
            <p:ph type="body" sz="quarter" idx="10"/>
          </p:nvPr>
        </p:nvSpPr>
        <p:spPr>
          <a:xfrm>
            <a:off x="254000" y="4722586"/>
            <a:ext cx="8890000" cy="415471"/>
          </a:xfrm>
        </p:spPr>
        <p:txBody>
          <a:bodyPr/>
          <a:lstStyle/>
          <a:p>
            <a:pPr>
              <a:spcBef>
                <a:spcPts val="0"/>
              </a:spcBef>
            </a:pPr>
            <a:r>
              <a:rPr lang="en-US" sz="1100" dirty="0" err="1">
                <a:effectLst/>
                <a:latin typeface="Calibri" panose="020F0502020204030204" pitchFamily="34" charset="0"/>
                <a:ea typeface="Calibri" panose="020F0502020204030204" pitchFamily="34" charset="0"/>
              </a:rPr>
              <a:t>Aldoss</a:t>
            </a:r>
            <a:r>
              <a:rPr lang="en-US" sz="1100" dirty="0">
                <a:effectLst/>
                <a:latin typeface="Calibri" panose="020F0502020204030204" pitchFamily="34" charset="0"/>
                <a:ea typeface="Calibri" panose="020F0502020204030204" pitchFamily="34" charset="0"/>
              </a:rPr>
              <a:t> I, </a:t>
            </a:r>
            <a:r>
              <a:rPr lang="en-US" sz="1100" dirty="0" err="1">
                <a:effectLst/>
                <a:latin typeface="Calibri" panose="020F0502020204030204" pitchFamily="34" charset="0"/>
                <a:ea typeface="Calibri" panose="020F0502020204030204" pitchFamily="34" charset="0"/>
              </a:rPr>
              <a:t>Douer</a:t>
            </a:r>
            <a:r>
              <a:rPr lang="en-US" sz="1100" dirty="0">
                <a:effectLst/>
                <a:latin typeface="Calibri" panose="020F0502020204030204" pitchFamily="34" charset="0"/>
                <a:ea typeface="Calibri" panose="020F0502020204030204" pitchFamily="34" charset="0"/>
              </a:rPr>
              <a:t> D. </a:t>
            </a:r>
            <a:r>
              <a:rPr lang="en-US" sz="1100" i="1" dirty="0">
                <a:effectLst/>
                <a:latin typeface="Calibri" panose="020F0502020204030204" pitchFamily="34" charset="0"/>
                <a:ea typeface="Calibri" panose="020F0502020204030204" pitchFamily="34" charset="0"/>
              </a:rPr>
              <a:t>Blood. </a:t>
            </a:r>
            <a:r>
              <a:rPr lang="en-US" sz="1100" dirty="0">
                <a:effectLst/>
                <a:latin typeface="Calibri" panose="020F0502020204030204" pitchFamily="34" charset="0"/>
                <a:ea typeface="Calibri" panose="020F0502020204030204" pitchFamily="34" charset="0"/>
              </a:rPr>
              <a:t>2020</a:t>
            </a:r>
            <a:r>
              <a:rPr lang="en-US" dirty="0">
                <a:effectLst/>
                <a:latin typeface="Calibri" panose="020F0502020204030204" pitchFamily="34" charset="0"/>
                <a:ea typeface="Calibri" panose="020F0502020204030204" pitchFamily="34" charset="0"/>
              </a:rPr>
              <a:t>; </a:t>
            </a:r>
            <a:r>
              <a:rPr lang="en-US" sz="1100" dirty="0" err="1"/>
              <a:t>Pourhassan</a:t>
            </a:r>
            <a:r>
              <a:rPr lang="en-US" sz="1100" dirty="0"/>
              <a:t> H, et al. </a:t>
            </a:r>
            <a:r>
              <a:rPr lang="en-US" sz="1100" i="1" dirty="0" err="1"/>
              <a:t>Curr</a:t>
            </a:r>
            <a:r>
              <a:rPr lang="en-US" sz="1100" i="1" dirty="0"/>
              <a:t> Oncol Rep</a:t>
            </a:r>
            <a:r>
              <a:rPr lang="en-US" sz="1100" dirty="0"/>
              <a:t>. 2022; NCCN Guidelines. Acute Lymphoblastic </a:t>
            </a:r>
            <a:r>
              <a:rPr lang="en-US" dirty="0"/>
              <a:t>L</a:t>
            </a:r>
            <a:r>
              <a:rPr lang="en-US" sz="1100" dirty="0"/>
              <a:t>eukemia. v2.2023; </a:t>
            </a:r>
          </a:p>
          <a:p>
            <a:pPr>
              <a:spcBef>
                <a:spcPts val="0"/>
              </a:spcBef>
            </a:pPr>
            <a:r>
              <a:rPr lang="en-US" sz="1100" dirty="0"/>
              <a:t>U.S. Department of Health and Human Services. Common terminology criteria for adverse events (CTCAE). 2017.</a:t>
            </a:r>
          </a:p>
        </p:txBody>
      </p:sp>
    </p:spTree>
    <p:extLst>
      <p:ext uri="{BB962C8B-B14F-4D97-AF65-F5344CB8AC3E}">
        <p14:creationId xmlns:p14="http://schemas.microsoft.com/office/powerpoint/2010/main" val="5324246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C13FE-A9E2-6D97-3A57-706F50E5CDF2}"/>
              </a:ext>
            </a:extLst>
          </p:cNvPr>
          <p:cNvSpPr>
            <a:spLocks noGrp="1"/>
          </p:cNvSpPr>
          <p:nvPr>
            <p:ph type="ctrTitle"/>
          </p:nvPr>
        </p:nvSpPr>
        <p:spPr/>
        <p:txBody>
          <a:bodyPr>
            <a:normAutofit fontScale="90000"/>
          </a:bodyPr>
          <a:lstStyle/>
          <a:p>
            <a:r>
              <a:rPr lang="en-US" dirty="0"/>
              <a:t>Adverse Event Profile for Asparaginase</a:t>
            </a:r>
            <a:br>
              <a:rPr lang="en-US" dirty="0"/>
            </a:br>
            <a:r>
              <a:rPr lang="en-US" sz="3600" i="1" dirty="0"/>
              <a:t>Hypofibrinogenemia/Hemorrhage</a:t>
            </a:r>
            <a:endParaRPr lang="en-VI" i="1" dirty="0"/>
          </a:p>
        </p:txBody>
      </p:sp>
      <p:sp>
        <p:nvSpPr>
          <p:cNvPr id="6" name="Content Placeholder 5">
            <a:extLst>
              <a:ext uri="{FF2B5EF4-FFF2-40B4-BE49-F238E27FC236}">
                <a16:creationId xmlns:a16="http://schemas.microsoft.com/office/drawing/2014/main" id="{15CC7D2D-2FDD-DF32-78FA-23A330393955}"/>
              </a:ext>
            </a:extLst>
          </p:cNvPr>
          <p:cNvSpPr>
            <a:spLocks noGrp="1"/>
          </p:cNvSpPr>
          <p:nvPr>
            <p:ph idx="1"/>
          </p:nvPr>
        </p:nvSpPr>
        <p:spPr>
          <a:xfrm>
            <a:off x="254000" y="1143000"/>
            <a:ext cx="8661400" cy="3605859"/>
          </a:xfrm>
        </p:spPr>
        <p:txBody>
          <a:bodyPr>
            <a:normAutofit/>
          </a:bodyPr>
          <a:lstStyle/>
          <a:p>
            <a:r>
              <a:rPr lang="en-US" dirty="0"/>
              <a:t>Risk factors</a:t>
            </a:r>
          </a:p>
          <a:p>
            <a:pPr lvl="1"/>
            <a:r>
              <a:rPr lang="en-US" dirty="0"/>
              <a:t>Unknown</a:t>
            </a:r>
          </a:p>
          <a:p>
            <a:r>
              <a:rPr lang="en-US" dirty="0"/>
              <a:t>Prevention and management</a:t>
            </a:r>
          </a:p>
          <a:p>
            <a:pPr lvl="1"/>
            <a:r>
              <a:rPr lang="en-US" dirty="0">
                <a:latin typeface="+mn-lt"/>
              </a:rPr>
              <a:t>Not an indication to discontinue </a:t>
            </a:r>
            <a:r>
              <a:rPr lang="en-US" dirty="0" err="1">
                <a:latin typeface="+mn-lt"/>
              </a:rPr>
              <a:t>pegasparagase</a:t>
            </a:r>
            <a:endParaRPr lang="en-US" dirty="0">
              <a:latin typeface="+mn-lt"/>
            </a:endParaRPr>
          </a:p>
          <a:p>
            <a:pPr lvl="1"/>
            <a:r>
              <a:rPr lang="en-US" dirty="0">
                <a:latin typeface="+mn-lt"/>
              </a:rPr>
              <a:t>Monitor PT/PTT, fibrinogen levels prior to each dose of treatment</a:t>
            </a:r>
          </a:p>
          <a:p>
            <a:pPr lvl="1"/>
            <a:r>
              <a:rPr lang="en-US" dirty="0">
                <a:latin typeface="+mn-lt"/>
              </a:rPr>
              <a:t>Prophylactic replacement for fibrinogen levels below 50 mg/dL or </a:t>
            </a:r>
            <a:r>
              <a:rPr lang="en-US" b="0" i="0" u="none" strike="noStrike" baseline="0" dirty="0">
                <a:latin typeface="+mn-lt"/>
              </a:rPr>
              <a:t>during active bleeding or before procedures</a:t>
            </a:r>
            <a:endParaRPr lang="en-US" dirty="0">
              <a:latin typeface="+mn-lt"/>
            </a:endParaRPr>
          </a:p>
          <a:p>
            <a:pPr lvl="1"/>
            <a:r>
              <a:rPr lang="en-US" dirty="0">
                <a:latin typeface="+mn-lt"/>
              </a:rPr>
              <a:t>Avoid concurrent anticoagulation, monitor patients closely when anticoagulation is necessary</a:t>
            </a:r>
          </a:p>
          <a:p>
            <a:pPr lvl="1"/>
            <a:r>
              <a:rPr lang="en-US" dirty="0">
                <a:latin typeface="+mn-lt"/>
              </a:rPr>
              <a:t>Monitor for concurrent thrombocytopenia</a:t>
            </a:r>
          </a:p>
          <a:p>
            <a:endParaRPr lang="en-US" dirty="0"/>
          </a:p>
        </p:txBody>
      </p:sp>
      <p:sp>
        <p:nvSpPr>
          <p:cNvPr id="7" name="Text Placeholder 4">
            <a:extLst>
              <a:ext uri="{FF2B5EF4-FFF2-40B4-BE49-F238E27FC236}">
                <a16:creationId xmlns:a16="http://schemas.microsoft.com/office/drawing/2014/main" id="{0BF7CAC6-32F8-423D-B53D-A8989F8BBEE0}"/>
              </a:ext>
            </a:extLst>
          </p:cNvPr>
          <p:cNvSpPr>
            <a:spLocks noGrp="1"/>
          </p:cNvSpPr>
          <p:nvPr>
            <p:ph type="body" sz="quarter" idx="10"/>
          </p:nvPr>
        </p:nvSpPr>
        <p:spPr>
          <a:xfrm>
            <a:off x="254000" y="4889500"/>
            <a:ext cx="8890000" cy="254000"/>
          </a:xfrm>
        </p:spPr>
        <p:txBody>
          <a:bodyPr anchor="ctr"/>
          <a:lstStyle/>
          <a:p>
            <a:r>
              <a:rPr lang="en-US" dirty="0" err="1">
                <a:effectLst/>
                <a:ea typeface="Calibri" panose="020F0502020204030204" pitchFamily="34" charset="0"/>
              </a:rPr>
              <a:t>Aldoss</a:t>
            </a:r>
            <a:r>
              <a:rPr lang="en-US" dirty="0">
                <a:effectLst/>
                <a:ea typeface="Calibri" panose="020F0502020204030204" pitchFamily="34" charset="0"/>
              </a:rPr>
              <a:t> I, </a:t>
            </a:r>
            <a:r>
              <a:rPr lang="en-US" dirty="0" err="1">
                <a:effectLst/>
                <a:ea typeface="Calibri" panose="020F0502020204030204" pitchFamily="34" charset="0"/>
              </a:rPr>
              <a:t>Douer</a:t>
            </a:r>
            <a:r>
              <a:rPr lang="en-US" dirty="0">
                <a:effectLst/>
                <a:ea typeface="Calibri" panose="020F0502020204030204" pitchFamily="34" charset="0"/>
              </a:rPr>
              <a:t> D. </a:t>
            </a:r>
            <a:r>
              <a:rPr lang="en-US" i="1" dirty="0">
                <a:effectLst/>
                <a:ea typeface="Calibri" panose="020F0502020204030204" pitchFamily="34" charset="0"/>
              </a:rPr>
              <a:t>Blood. </a:t>
            </a:r>
            <a:r>
              <a:rPr lang="en-US" dirty="0">
                <a:effectLst/>
                <a:ea typeface="Calibri" panose="020F0502020204030204" pitchFamily="34" charset="0"/>
              </a:rPr>
              <a:t>2020; </a:t>
            </a:r>
            <a:r>
              <a:rPr lang="en-US" dirty="0" err="1"/>
              <a:t>Pourhassan</a:t>
            </a:r>
            <a:r>
              <a:rPr lang="en-US" dirty="0"/>
              <a:t> H, et al. </a:t>
            </a:r>
            <a:r>
              <a:rPr lang="en-US" i="1" dirty="0" err="1"/>
              <a:t>Curr</a:t>
            </a:r>
            <a:r>
              <a:rPr lang="en-US" i="1" dirty="0"/>
              <a:t> Oncol Rep</a:t>
            </a:r>
            <a:r>
              <a:rPr lang="en-US" dirty="0"/>
              <a:t>. 2022; NCCN Guidelines. Acute Lymphoblastic Leukemia. v2.2023.</a:t>
            </a:r>
          </a:p>
        </p:txBody>
      </p:sp>
    </p:spTree>
    <p:extLst>
      <p:ext uri="{BB962C8B-B14F-4D97-AF65-F5344CB8AC3E}">
        <p14:creationId xmlns:p14="http://schemas.microsoft.com/office/powerpoint/2010/main" val="8083193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C13FE-A9E2-6D97-3A57-706F50E5CDF2}"/>
              </a:ext>
            </a:extLst>
          </p:cNvPr>
          <p:cNvSpPr>
            <a:spLocks noGrp="1"/>
          </p:cNvSpPr>
          <p:nvPr>
            <p:ph type="ctrTitle"/>
          </p:nvPr>
        </p:nvSpPr>
        <p:spPr/>
        <p:txBody>
          <a:bodyPr>
            <a:normAutofit fontScale="90000"/>
          </a:bodyPr>
          <a:lstStyle/>
          <a:p>
            <a:r>
              <a:rPr lang="en-US" dirty="0"/>
              <a:t>Adverse Event Profile for Asparaginase</a:t>
            </a:r>
            <a:br>
              <a:rPr lang="en-US" dirty="0"/>
            </a:br>
            <a:r>
              <a:rPr lang="en-US" sz="3600" i="1" dirty="0"/>
              <a:t>Hypertriglyceridemia</a:t>
            </a:r>
            <a:endParaRPr lang="en-VI" sz="3100" i="1" dirty="0"/>
          </a:p>
        </p:txBody>
      </p:sp>
      <p:sp>
        <p:nvSpPr>
          <p:cNvPr id="6" name="Content Placeholder 5">
            <a:extLst>
              <a:ext uri="{FF2B5EF4-FFF2-40B4-BE49-F238E27FC236}">
                <a16:creationId xmlns:a16="http://schemas.microsoft.com/office/drawing/2014/main" id="{15CC7D2D-2FDD-DF32-78FA-23A330393955}"/>
              </a:ext>
            </a:extLst>
          </p:cNvPr>
          <p:cNvSpPr>
            <a:spLocks noGrp="1"/>
          </p:cNvSpPr>
          <p:nvPr>
            <p:ph idx="1"/>
          </p:nvPr>
        </p:nvSpPr>
        <p:spPr>
          <a:xfrm>
            <a:off x="3783724" y="1114972"/>
            <a:ext cx="5281449" cy="2518980"/>
          </a:xfrm>
        </p:spPr>
        <p:txBody>
          <a:bodyPr>
            <a:normAutofit/>
          </a:bodyPr>
          <a:lstStyle/>
          <a:p>
            <a:r>
              <a:rPr lang="en-US" sz="1400" dirty="0">
                <a:latin typeface="+mn-lt"/>
              </a:rPr>
              <a:t>Prevention and management</a:t>
            </a:r>
          </a:p>
          <a:p>
            <a:pPr lvl="1"/>
            <a:r>
              <a:rPr lang="en-US" sz="1400" b="0" i="0" u="none" strike="noStrike" baseline="0" dirty="0">
                <a:latin typeface="+mn-lt"/>
              </a:rPr>
              <a:t>Evaluate and treat other </a:t>
            </a:r>
            <a:r>
              <a:rPr lang="en-US" sz="1400" dirty="0">
                <a:latin typeface="+mn-lt"/>
              </a:rPr>
              <a:t>causes of </a:t>
            </a:r>
            <a:r>
              <a:rPr lang="en-US" sz="1400" b="0" i="0" u="none" strike="noStrike" baseline="0" dirty="0">
                <a:latin typeface="+mn-lt"/>
              </a:rPr>
              <a:t>underlying hypertriglyceridemia</a:t>
            </a:r>
          </a:p>
          <a:p>
            <a:pPr lvl="1"/>
            <a:r>
              <a:rPr lang="en-US" sz="1400" dirty="0">
                <a:latin typeface="+mn-lt"/>
              </a:rPr>
              <a:t>Generally, resolves spontaneously and quickly</a:t>
            </a:r>
            <a:endParaRPr lang="en-US" sz="1400" b="0" i="0" u="none" strike="noStrike" baseline="0" dirty="0">
              <a:latin typeface="+mn-lt"/>
            </a:endParaRPr>
          </a:p>
          <a:p>
            <a:pPr lvl="1"/>
            <a:r>
              <a:rPr lang="en-US" sz="1400" dirty="0">
                <a:latin typeface="+mn-lt"/>
              </a:rPr>
              <a:t>Because hypertriglyceridemia is a risk factor for pancreatitis and because both toxicities can occur post-asparaginase, clinicians may wish to treat hypertriglyceridemia to avoid pancreatitis</a:t>
            </a:r>
          </a:p>
          <a:p>
            <a:pPr lvl="1"/>
            <a:r>
              <a:rPr lang="en-US" sz="1400" dirty="0">
                <a:latin typeface="+mn-lt"/>
              </a:rPr>
              <a:t>Treatment/prevention with gemfibrozil or other fibrates, particularly for high-grade triglyceridemia (&gt;1,000 mg/dL)</a:t>
            </a:r>
          </a:p>
        </p:txBody>
      </p:sp>
      <p:sp>
        <p:nvSpPr>
          <p:cNvPr id="7" name="Text Placeholder 4">
            <a:extLst>
              <a:ext uri="{FF2B5EF4-FFF2-40B4-BE49-F238E27FC236}">
                <a16:creationId xmlns:a16="http://schemas.microsoft.com/office/drawing/2014/main" id="{CB6FAE30-0EF7-CEE7-21FB-CCFAA6A86B25}"/>
              </a:ext>
            </a:extLst>
          </p:cNvPr>
          <p:cNvSpPr>
            <a:spLocks noGrp="1"/>
          </p:cNvSpPr>
          <p:nvPr>
            <p:ph type="body" sz="quarter" idx="10"/>
          </p:nvPr>
        </p:nvSpPr>
        <p:spPr>
          <a:xfrm>
            <a:off x="254000" y="4776040"/>
            <a:ext cx="8890000" cy="367460"/>
          </a:xfrm>
        </p:spPr>
        <p:txBody>
          <a:bodyPr anchor="ctr"/>
          <a:lstStyle/>
          <a:p>
            <a:pPr>
              <a:spcBef>
                <a:spcPts val="0"/>
              </a:spcBef>
            </a:pPr>
            <a:r>
              <a:rPr lang="en-US" dirty="0" err="1">
                <a:effectLst/>
                <a:ea typeface="Calibri" panose="020F0502020204030204" pitchFamily="34" charset="0"/>
              </a:rPr>
              <a:t>Aldoss</a:t>
            </a:r>
            <a:r>
              <a:rPr lang="en-US" dirty="0">
                <a:effectLst/>
                <a:ea typeface="Calibri" panose="020F0502020204030204" pitchFamily="34" charset="0"/>
              </a:rPr>
              <a:t> I, </a:t>
            </a:r>
            <a:r>
              <a:rPr lang="en-US" dirty="0" err="1">
                <a:effectLst/>
                <a:ea typeface="Calibri" panose="020F0502020204030204" pitchFamily="34" charset="0"/>
              </a:rPr>
              <a:t>Douer</a:t>
            </a:r>
            <a:r>
              <a:rPr lang="en-US" dirty="0">
                <a:effectLst/>
                <a:ea typeface="Calibri" panose="020F0502020204030204" pitchFamily="34" charset="0"/>
              </a:rPr>
              <a:t> D. </a:t>
            </a:r>
            <a:r>
              <a:rPr lang="en-US" i="1" dirty="0">
                <a:effectLst/>
                <a:ea typeface="Calibri" panose="020F0502020204030204" pitchFamily="34" charset="0"/>
              </a:rPr>
              <a:t>Blood. </a:t>
            </a:r>
            <a:r>
              <a:rPr lang="en-US" dirty="0">
                <a:effectLst/>
                <a:ea typeface="Calibri" panose="020F0502020204030204" pitchFamily="34" charset="0"/>
              </a:rPr>
              <a:t>2020; </a:t>
            </a:r>
            <a:r>
              <a:rPr lang="en-US" dirty="0" err="1"/>
              <a:t>Pourhassan</a:t>
            </a:r>
            <a:r>
              <a:rPr lang="en-US" dirty="0"/>
              <a:t> H, et al. </a:t>
            </a:r>
            <a:r>
              <a:rPr lang="en-US" i="1" dirty="0" err="1"/>
              <a:t>Curr</a:t>
            </a:r>
            <a:r>
              <a:rPr lang="en-US" i="1" dirty="0"/>
              <a:t> Oncol Rep</a:t>
            </a:r>
            <a:r>
              <a:rPr lang="en-US" dirty="0"/>
              <a:t>. 2022; NCCN Guidelines. Acute Lymphoblastic Leukemia. v2.2023; </a:t>
            </a:r>
          </a:p>
          <a:p>
            <a:pPr>
              <a:spcBef>
                <a:spcPts val="0"/>
              </a:spcBef>
            </a:pPr>
            <a:r>
              <a:rPr lang="en-US" dirty="0"/>
              <a:t>U.S. Department of Health and Human Services. Common terminology criteria for adverse events (CTCAE). 2017.</a:t>
            </a:r>
          </a:p>
        </p:txBody>
      </p:sp>
      <p:graphicFrame>
        <p:nvGraphicFramePr>
          <p:cNvPr id="3" name="Table 3">
            <a:extLst>
              <a:ext uri="{FF2B5EF4-FFF2-40B4-BE49-F238E27FC236}">
                <a16:creationId xmlns:a16="http://schemas.microsoft.com/office/drawing/2014/main" id="{7C7CBFB0-2DA3-B703-EB49-D567B4ED5260}"/>
              </a:ext>
            </a:extLst>
          </p:cNvPr>
          <p:cNvGraphicFramePr>
            <a:graphicFrameLocks noGrp="1"/>
          </p:cNvGraphicFramePr>
          <p:nvPr>
            <p:extLst>
              <p:ext uri="{D42A27DB-BD31-4B8C-83A1-F6EECF244321}">
                <p14:modId xmlns:p14="http://schemas.microsoft.com/office/powerpoint/2010/main" val="3827220056"/>
              </p:ext>
            </p:extLst>
          </p:nvPr>
        </p:nvGraphicFramePr>
        <p:xfrm>
          <a:off x="241300" y="3525608"/>
          <a:ext cx="8661400" cy="1005840"/>
        </p:xfrm>
        <a:graphic>
          <a:graphicData uri="http://schemas.openxmlformats.org/drawingml/2006/table">
            <a:tbl>
              <a:tblPr firstRow="1" bandRow="1">
                <a:tableStyleId>{6E25E649-3F16-4E02-A733-19D2CDBF48F0}</a:tableStyleId>
              </a:tblPr>
              <a:tblGrid>
                <a:gridCol w="810712">
                  <a:extLst>
                    <a:ext uri="{9D8B030D-6E8A-4147-A177-3AD203B41FA5}">
                      <a16:colId xmlns:a16="http://schemas.microsoft.com/office/drawing/2014/main" val="3342133249"/>
                    </a:ext>
                  </a:extLst>
                </a:gridCol>
                <a:gridCol w="3945699">
                  <a:extLst>
                    <a:ext uri="{9D8B030D-6E8A-4147-A177-3AD203B41FA5}">
                      <a16:colId xmlns:a16="http://schemas.microsoft.com/office/drawing/2014/main" val="3435851312"/>
                    </a:ext>
                  </a:extLst>
                </a:gridCol>
                <a:gridCol w="3904989">
                  <a:extLst>
                    <a:ext uri="{9D8B030D-6E8A-4147-A177-3AD203B41FA5}">
                      <a16:colId xmlns:a16="http://schemas.microsoft.com/office/drawing/2014/main" val="592408378"/>
                    </a:ext>
                  </a:extLst>
                </a:gridCol>
              </a:tblGrid>
              <a:tr h="15725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dirty="0">
                        <a:latin typeface="GillSansMT-Identity-H"/>
                      </a:endParaRPr>
                    </a:p>
                  </a:txBody>
                  <a:tcPr anchor="ctr">
                    <a:lnT w="19050" cap="flat" cmpd="sng" algn="ctr">
                      <a:solidFill>
                        <a:srgbClr val="861D19"/>
                      </a:solidFill>
                      <a:prstDash val="solid"/>
                      <a:round/>
                      <a:headEnd type="none" w="med" len="med"/>
                      <a:tailEnd type="none" w="med" len="med"/>
                    </a:lnT>
                    <a:lnB w="19050" cap="flat" cmpd="sng" algn="ctr">
                      <a:solidFill>
                        <a:srgbClr val="861D19"/>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GillSansMT-Identity-H"/>
                        </a:rPr>
                        <a:t>Triglyceride Levels </a:t>
                      </a:r>
                    </a:p>
                  </a:txBody>
                  <a:tcPr anchor="ctr">
                    <a:lnT w="19050" cap="flat" cmpd="sng" algn="ctr">
                      <a:solidFill>
                        <a:srgbClr val="861D19"/>
                      </a:solidFill>
                      <a:prstDash val="solid"/>
                      <a:round/>
                      <a:headEnd type="none" w="med" len="med"/>
                      <a:tailEnd type="none" w="med" len="med"/>
                    </a:lnT>
                    <a:lnB w="19050" cap="flat" cmpd="sng" algn="ctr">
                      <a:solidFill>
                        <a:srgbClr val="861D19"/>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GillSansMT-Identity-H"/>
                        </a:rPr>
                        <a:t>Management</a:t>
                      </a:r>
                    </a:p>
                  </a:txBody>
                  <a:tcPr anchor="ctr">
                    <a:lnT w="19050" cap="flat" cmpd="sng" algn="ctr">
                      <a:solidFill>
                        <a:srgbClr val="861D19"/>
                      </a:solidFill>
                      <a:prstDash val="solid"/>
                      <a:round/>
                      <a:headEnd type="none" w="med" len="med"/>
                      <a:tailEnd type="none" w="med" len="med"/>
                    </a:lnT>
                    <a:lnB w="19050" cap="flat" cmpd="sng" algn="ctr">
                      <a:solidFill>
                        <a:srgbClr val="861D19"/>
                      </a:solidFill>
                      <a:prstDash val="solid"/>
                      <a:round/>
                      <a:headEnd type="none" w="med" len="med"/>
                      <a:tailEnd type="none" w="med" len="med"/>
                    </a:lnB>
                  </a:tcPr>
                </a:tc>
                <a:extLst>
                  <a:ext uri="{0D108BD9-81ED-4DB2-BD59-A6C34878D82A}">
                    <a16:rowId xmlns:a16="http://schemas.microsoft.com/office/drawing/2014/main" val="2168992239"/>
                  </a:ext>
                </a:extLst>
              </a:tr>
              <a:tr h="23898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t>Grade ≤3</a:t>
                      </a:r>
                      <a:endParaRPr lang="en-US" sz="1200" b="1" dirty="0">
                        <a:latin typeface="GillSansMT-Identity-H"/>
                      </a:endParaRPr>
                    </a:p>
                  </a:txBody>
                  <a:tcPr anchor="ctr">
                    <a:lnT w="19050" cap="flat" cmpd="sng" algn="ctr">
                      <a:solidFill>
                        <a:srgbClr val="861D19"/>
                      </a:solidFill>
                      <a:prstDash val="solid"/>
                      <a:round/>
                      <a:headEnd type="none" w="med" len="med"/>
                      <a:tailEnd type="none" w="med" len="med"/>
                    </a:lnT>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&gt;500–1,000 mg/dL; &gt;5.7–11.4 mmol/L</a:t>
                      </a:r>
                      <a:endParaRPr lang="en-US" sz="1200" dirty="0">
                        <a:latin typeface="GillSansMT-Identity-H"/>
                      </a:endParaRPr>
                    </a:p>
                  </a:txBody>
                  <a:tcPr anchor="ctr">
                    <a:lnT w="19050" cap="flat" cmpd="sng" algn="ctr">
                      <a:solidFill>
                        <a:srgbClr val="861D19"/>
                      </a:solidFill>
                      <a:prstDash val="solid"/>
                      <a:round/>
                      <a:headEnd type="none" w="med" len="med"/>
                      <a:tailEnd type="none" w="med" len="med"/>
                    </a:lnT>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Continue asparaginase without interruption or dose adjustment</a:t>
                      </a:r>
                      <a:endParaRPr lang="en-VI" sz="1200" dirty="0"/>
                    </a:p>
                  </a:txBody>
                  <a:tcPr anchor="ctr">
                    <a:lnT w="19050" cap="flat" cmpd="sng" algn="ctr">
                      <a:solidFill>
                        <a:srgbClr val="861D19"/>
                      </a:solidFill>
                      <a:prstDash val="solid"/>
                      <a:round/>
                      <a:headEnd type="none" w="med" len="med"/>
                      <a:tailEnd type="none" w="med" len="med"/>
                    </a:lnT>
                  </a:tcPr>
                </a:tc>
                <a:extLst>
                  <a:ext uri="{0D108BD9-81ED-4DB2-BD59-A6C34878D82A}">
                    <a16:rowId xmlns:a16="http://schemas.microsoft.com/office/drawing/2014/main" val="3401204163"/>
                  </a:ext>
                </a:extLst>
              </a:tr>
              <a:tr h="23898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u="none" strike="noStrike" baseline="0" dirty="0"/>
                        <a:t>Grade 4</a:t>
                      </a:r>
                      <a:endParaRPr lang="en-VI" sz="1200" b="1" dirty="0"/>
                    </a:p>
                  </a:txBody>
                  <a:tcPr anchor="ctr">
                    <a:lnB w="19050" cap="flat" cmpd="sng" algn="ctr">
                      <a:solidFill>
                        <a:srgbClr val="861D19"/>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u="none" strike="noStrike" baseline="0" dirty="0"/>
                        <a:t>&gt;1,000 mg/dL; &gt;11.4 mmol/L; life-threatening consequences</a:t>
                      </a:r>
                      <a:endParaRPr lang="en-US" sz="1200" b="0" i="0" u="none" strike="noStrike" baseline="0" dirty="0">
                        <a:latin typeface="GillSansMT-Identity-H"/>
                      </a:endParaRPr>
                    </a:p>
                  </a:txBody>
                  <a:tcPr anchor="ctr">
                    <a:lnB w="19050" cap="flat" cmpd="sng" algn="ctr">
                      <a:solidFill>
                        <a:srgbClr val="861D19"/>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u="none" strike="noStrike" baseline="0" dirty="0"/>
                        <a:t>Hold asparaginase and resume when normalized</a:t>
                      </a:r>
                      <a:endParaRPr lang="en-US" sz="1200" b="0" i="0" u="none" strike="noStrike" baseline="0" dirty="0">
                        <a:latin typeface="GillSansMT-Identity-H"/>
                      </a:endParaRPr>
                    </a:p>
                  </a:txBody>
                  <a:tcPr anchor="ctr">
                    <a:lnB w="19050" cap="flat" cmpd="sng" algn="ctr">
                      <a:solidFill>
                        <a:srgbClr val="861D19"/>
                      </a:solidFill>
                      <a:prstDash val="solid"/>
                      <a:round/>
                      <a:headEnd type="none" w="med" len="med"/>
                      <a:tailEnd type="none" w="med" len="med"/>
                    </a:lnB>
                  </a:tcPr>
                </a:tc>
                <a:extLst>
                  <a:ext uri="{0D108BD9-81ED-4DB2-BD59-A6C34878D82A}">
                    <a16:rowId xmlns:a16="http://schemas.microsoft.com/office/drawing/2014/main" val="1883339861"/>
                  </a:ext>
                </a:extLst>
              </a:tr>
            </a:tbl>
          </a:graphicData>
        </a:graphic>
      </p:graphicFrame>
      <p:sp>
        <p:nvSpPr>
          <p:cNvPr id="5" name="Content Placeholder 5">
            <a:extLst>
              <a:ext uri="{FF2B5EF4-FFF2-40B4-BE49-F238E27FC236}">
                <a16:creationId xmlns:a16="http://schemas.microsoft.com/office/drawing/2014/main" id="{2FB26D46-4A32-0816-BFDD-D0B057DE01F1}"/>
              </a:ext>
            </a:extLst>
          </p:cNvPr>
          <p:cNvSpPr txBox="1">
            <a:spLocks/>
          </p:cNvSpPr>
          <p:nvPr/>
        </p:nvSpPr>
        <p:spPr>
          <a:xfrm>
            <a:off x="12700" y="1142123"/>
            <a:ext cx="4199759" cy="1326493"/>
          </a:xfrm>
          <a:prstGeom prst="rect">
            <a:avLst/>
          </a:prstGeom>
        </p:spPr>
        <p:txBody>
          <a:bodyPr>
            <a:normAutofit fontScale="92500" lnSpcReduction="20000"/>
          </a:bodyPr>
          <a:lstStyle>
            <a:lvl1pPr marL="274320" indent="-274320" algn="l" defTabSz="457200" rtl="0" eaLnBrk="1" latinLnBrk="0" hangingPunct="1">
              <a:lnSpc>
                <a:spcPct val="90000"/>
              </a:lnSpc>
              <a:spcBef>
                <a:spcPts val="0"/>
              </a:spcBef>
              <a:spcAft>
                <a:spcPts val="600"/>
              </a:spcAft>
              <a:buClr>
                <a:srgbClr val="F79036"/>
              </a:buClr>
              <a:buFont typeface="Arial" panose="020B0604020202020204" pitchFamily="34" charset="0"/>
              <a:buChar char="•"/>
              <a:defRPr sz="2400" kern="1200">
                <a:solidFill>
                  <a:srgbClr val="000000"/>
                </a:solidFill>
                <a:latin typeface="Calibri" panose="020F0502020204030204" pitchFamily="34" charset="0"/>
                <a:ea typeface="Calibri" charset="0"/>
                <a:cs typeface="Calibri" charset="0"/>
              </a:defRPr>
            </a:lvl1pPr>
            <a:lvl2pPr marL="731520" indent="-274320" algn="l" defTabSz="457200" rtl="0" eaLnBrk="1" latinLnBrk="0" hangingPunct="1">
              <a:lnSpc>
                <a:spcPct val="90000"/>
              </a:lnSpc>
              <a:spcBef>
                <a:spcPts val="0"/>
              </a:spcBef>
              <a:spcAft>
                <a:spcPts val="600"/>
              </a:spcAft>
              <a:buClr>
                <a:srgbClr val="F79036"/>
              </a:buClr>
              <a:buFont typeface="Arial" panose="020B0604020202020204" pitchFamily="34" charset="0"/>
              <a:buChar char="•"/>
              <a:defRPr sz="2000" kern="1200">
                <a:solidFill>
                  <a:srgbClr val="000000"/>
                </a:solidFill>
                <a:latin typeface="Calibri" panose="020F0502020204030204" pitchFamily="34" charset="0"/>
                <a:ea typeface="Calibri" charset="0"/>
                <a:cs typeface="Calibri" charset="0"/>
              </a:defRPr>
            </a:lvl2pPr>
            <a:lvl3pPr marL="1188720" indent="-274320" algn="l" defTabSz="457200" rtl="0" eaLnBrk="1" latinLnBrk="0" hangingPunct="1">
              <a:lnSpc>
                <a:spcPct val="90000"/>
              </a:lnSpc>
              <a:spcBef>
                <a:spcPts val="0"/>
              </a:spcBef>
              <a:spcAft>
                <a:spcPts val="600"/>
              </a:spcAft>
              <a:buClr>
                <a:srgbClr val="F79036"/>
              </a:buClr>
              <a:buFont typeface="Arial" panose="020B0604020202020204" pitchFamily="34" charset="0"/>
              <a:buChar char="•"/>
              <a:defRPr sz="1800" kern="1200">
                <a:solidFill>
                  <a:srgbClr val="000000"/>
                </a:solidFill>
                <a:latin typeface="Calibri" panose="020F0502020204030204" pitchFamily="34" charset="0"/>
                <a:ea typeface="Calibri" charset="0"/>
                <a:cs typeface="Calibri" charset="0"/>
              </a:defRPr>
            </a:lvl3pPr>
            <a:lvl4pPr marL="1645920" indent="-274320" algn="l" defTabSz="457200" rtl="0" eaLnBrk="1" latinLnBrk="0" hangingPunct="1">
              <a:lnSpc>
                <a:spcPct val="90000"/>
              </a:lnSpc>
              <a:spcBef>
                <a:spcPts val="0"/>
              </a:spcBef>
              <a:spcAft>
                <a:spcPts val="600"/>
              </a:spcAft>
              <a:buClr>
                <a:srgbClr val="F79036"/>
              </a:buClr>
              <a:buFont typeface="Arial" panose="020B0604020202020204" pitchFamily="34" charset="0"/>
              <a:buChar char="•"/>
              <a:defRPr sz="1600" kern="1200">
                <a:solidFill>
                  <a:srgbClr val="000000"/>
                </a:solidFill>
                <a:latin typeface="Calibri" panose="020F0502020204030204" pitchFamily="34" charset="0"/>
                <a:ea typeface="Calibri" charset="0"/>
                <a:cs typeface="Calibri" charset="0"/>
              </a:defRPr>
            </a:lvl4pPr>
            <a:lvl5pPr marL="2057400" indent="-274320" algn="l" defTabSz="457200" rtl="0" eaLnBrk="1" latinLnBrk="0" hangingPunct="1">
              <a:lnSpc>
                <a:spcPct val="90000"/>
              </a:lnSpc>
              <a:spcBef>
                <a:spcPts val="0"/>
              </a:spcBef>
              <a:spcAft>
                <a:spcPts val="600"/>
              </a:spcAft>
              <a:buClr>
                <a:srgbClr val="00B050"/>
              </a:buClr>
              <a:buFont typeface="Arial" panose="020B0604020202020204" pitchFamily="34" charset="0"/>
              <a:buChar char="•"/>
              <a:defRPr sz="2400" kern="1200">
                <a:solidFill>
                  <a:srgbClr val="000000"/>
                </a:solidFill>
                <a:latin typeface="Calibri" panose="020F0502020204030204" pitchFamily="34" charset="0"/>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a:latin typeface="+mn-lt"/>
              </a:rPr>
              <a:t>Risk factors</a:t>
            </a:r>
          </a:p>
          <a:p>
            <a:pPr lvl="1"/>
            <a:r>
              <a:rPr lang="en-US" sz="1400" dirty="0">
                <a:latin typeface="+mn-lt"/>
              </a:rPr>
              <a:t>More frequent during consolidation cycles</a:t>
            </a:r>
          </a:p>
          <a:p>
            <a:pPr lvl="1"/>
            <a:r>
              <a:rPr lang="en-US" sz="1400" dirty="0">
                <a:latin typeface="+mn-lt"/>
              </a:rPr>
              <a:t>Increased body mass index</a:t>
            </a:r>
          </a:p>
          <a:p>
            <a:pPr lvl="1"/>
            <a:r>
              <a:rPr lang="en-US" sz="1400" dirty="0">
                <a:latin typeface="+mn-lt"/>
              </a:rPr>
              <a:t>Younger age inverse association with increased age</a:t>
            </a:r>
          </a:p>
          <a:p>
            <a:pPr lvl="1"/>
            <a:r>
              <a:rPr lang="en-US" sz="1400" dirty="0">
                <a:latin typeface="+mn-lt"/>
              </a:rPr>
              <a:t>Pre-existing hypertriglyceridemia</a:t>
            </a:r>
          </a:p>
          <a:p>
            <a:endParaRPr lang="en-US" sz="1200" dirty="0">
              <a:latin typeface="+mn-lt"/>
            </a:endParaRPr>
          </a:p>
        </p:txBody>
      </p:sp>
    </p:spTree>
    <p:extLst>
      <p:ext uri="{BB962C8B-B14F-4D97-AF65-F5344CB8AC3E}">
        <p14:creationId xmlns:p14="http://schemas.microsoft.com/office/powerpoint/2010/main" val="34894239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C13FE-A9E2-6D97-3A57-706F50E5CDF2}"/>
              </a:ext>
            </a:extLst>
          </p:cNvPr>
          <p:cNvSpPr>
            <a:spLocks noGrp="1"/>
          </p:cNvSpPr>
          <p:nvPr>
            <p:ph type="ctrTitle"/>
          </p:nvPr>
        </p:nvSpPr>
        <p:spPr/>
        <p:txBody>
          <a:bodyPr>
            <a:normAutofit fontScale="90000"/>
          </a:bodyPr>
          <a:lstStyle/>
          <a:p>
            <a:r>
              <a:rPr lang="en-US" dirty="0"/>
              <a:t>Adverse Event Profile for Asparaginase</a:t>
            </a:r>
            <a:br>
              <a:rPr lang="en-US" dirty="0"/>
            </a:br>
            <a:r>
              <a:rPr lang="en-US" sz="3600" i="1" dirty="0"/>
              <a:t>Hyperglycemia</a:t>
            </a:r>
            <a:endParaRPr lang="en-VI" sz="3100" i="1" dirty="0"/>
          </a:p>
        </p:txBody>
      </p:sp>
      <p:sp>
        <p:nvSpPr>
          <p:cNvPr id="6" name="Content Placeholder 5">
            <a:extLst>
              <a:ext uri="{FF2B5EF4-FFF2-40B4-BE49-F238E27FC236}">
                <a16:creationId xmlns:a16="http://schemas.microsoft.com/office/drawing/2014/main" id="{15CC7D2D-2FDD-DF32-78FA-23A330393955}"/>
              </a:ext>
            </a:extLst>
          </p:cNvPr>
          <p:cNvSpPr>
            <a:spLocks noGrp="1"/>
          </p:cNvSpPr>
          <p:nvPr>
            <p:ph idx="1"/>
          </p:nvPr>
        </p:nvSpPr>
        <p:spPr/>
        <p:txBody>
          <a:bodyPr>
            <a:normAutofit fontScale="77500" lnSpcReduction="20000"/>
          </a:bodyPr>
          <a:lstStyle/>
          <a:p>
            <a:pPr>
              <a:lnSpc>
                <a:spcPct val="110000"/>
              </a:lnSpc>
              <a:spcAft>
                <a:spcPts val="400"/>
              </a:spcAft>
            </a:pPr>
            <a:r>
              <a:rPr lang="en-US" dirty="0"/>
              <a:t>Risk factors</a:t>
            </a:r>
          </a:p>
          <a:p>
            <a:pPr lvl="1">
              <a:lnSpc>
                <a:spcPct val="110000"/>
              </a:lnSpc>
              <a:spcAft>
                <a:spcPts val="400"/>
              </a:spcAft>
            </a:pPr>
            <a:r>
              <a:rPr lang="en-US" dirty="0"/>
              <a:t>Pre-existing diabetes or hyperglycemia</a:t>
            </a:r>
          </a:p>
          <a:p>
            <a:pPr lvl="1">
              <a:lnSpc>
                <a:spcPct val="110000"/>
              </a:lnSpc>
              <a:spcAft>
                <a:spcPts val="400"/>
              </a:spcAft>
            </a:pPr>
            <a:r>
              <a:rPr lang="en-US" dirty="0"/>
              <a:t>Concurrent use of corticosteroids</a:t>
            </a:r>
          </a:p>
          <a:p>
            <a:pPr>
              <a:lnSpc>
                <a:spcPct val="110000"/>
              </a:lnSpc>
              <a:spcAft>
                <a:spcPts val="400"/>
              </a:spcAft>
            </a:pPr>
            <a:r>
              <a:rPr lang="en-US" dirty="0"/>
              <a:t>Prevention and management</a:t>
            </a:r>
          </a:p>
          <a:p>
            <a:pPr lvl="1">
              <a:lnSpc>
                <a:spcPct val="110000"/>
              </a:lnSpc>
              <a:spcAft>
                <a:spcPts val="400"/>
              </a:spcAft>
            </a:pPr>
            <a:r>
              <a:rPr lang="en-US" dirty="0"/>
              <a:t>Dietary restriction of simple sugars</a:t>
            </a:r>
          </a:p>
          <a:p>
            <a:pPr lvl="1">
              <a:lnSpc>
                <a:spcPct val="110000"/>
              </a:lnSpc>
              <a:spcAft>
                <a:spcPts val="400"/>
              </a:spcAft>
            </a:pPr>
            <a:r>
              <a:rPr lang="en-US" dirty="0"/>
              <a:t>Adjustment of antidiabetic medications </a:t>
            </a:r>
          </a:p>
          <a:p>
            <a:pPr lvl="1">
              <a:lnSpc>
                <a:spcPct val="110000"/>
              </a:lnSpc>
              <a:spcAft>
                <a:spcPts val="400"/>
              </a:spcAft>
            </a:pPr>
            <a:r>
              <a:rPr lang="en-US" dirty="0"/>
              <a:t>Continue asparaginase for grade ≤2 toxicity</a:t>
            </a:r>
          </a:p>
          <a:p>
            <a:pPr lvl="1">
              <a:lnSpc>
                <a:spcPct val="110000"/>
              </a:lnSpc>
              <a:spcAft>
                <a:spcPts val="400"/>
              </a:spcAft>
            </a:pPr>
            <a:r>
              <a:rPr lang="en-US" dirty="0"/>
              <a:t>Hold asparaginase and glucocorticoids for grade ≥3 toxicity</a:t>
            </a:r>
          </a:p>
          <a:p>
            <a:pPr lvl="2">
              <a:lnSpc>
                <a:spcPct val="110000"/>
              </a:lnSpc>
              <a:spcAft>
                <a:spcPts val="400"/>
              </a:spcAft>
            </a:pPr>
            <a:r>
              <a:rPr lang="en-US" dirty="0"/>
              <a:t>Grade 3: insulin therapy initiated; hospitalization indicated</a:t>
            </a:r>
          </a:p>
          <a:p>
            <a:pPr lvl="2">
              <a:lnSpc>
                <a:spcPct val="110000"/>
              </a:lnSpc>
              <a:spcAft>
                <a:spcPts val="400"/>
              </a:spcAft>
            </a:pPr>
            <a:r>
              <a:rPr lang="en-US" dirty="0"/>
              <a:t>Grade 4: life-threatening consequences; urgent intervention indicated</a:t>
            </a:r>
          </a:p>
          <a:p>
            <a:pPr lvl="1">
              <a:lnSpc>
                <a:spcPct val="110000"/>
              </a:lnSpc>
              <a:spcAft>
                <a:spcPts val="400"/>
              </a:spcAft>
            </a:pPr>
            <a:r>
              <a:rPr lang="en-US" dirty="0"/>
              <a:t>Insulin therapy should be initiated to achieve glycemic control</a:t>
            </a:r>
          </a:p>
          <a:p>
            <a:pPr lvl="1">
              <a:lnSpc>
                <a:spcPct val="110000"/>
              </a:lnSpc>
              <a:spcAft>
                <a:spcPts val="400"/>
              </a:spcAft>
            </a:pPr>
            <a:r>
              <a:rPr lang="en-US" dirty="0"/>
              <a:t>Asparaginase can be continued if normal glucose levels are achieved with insulin (&lt;200 mg/dL or 11 mmol/L)</a:t>
            </a:r>
          </a:p>
          <a:p>
            <a:pPr>
              <a:lnSpc>
                <a:spcPct val="110000"/>
              </a:lnSpc>
              <a:spcAft>
                <a:spcPts val="400"/>
              </a:spcAft>
            </a:pPr>
            <a:endParaRPr lang="en-US" dirty="0"/>
          </a:p>
        </p:txBody>
      </p:sp>
      <p:sp>
        <p:nvSpPr>
          <p:cNvPr id="7" name="Text Placeholder 4">
            <a:extLst>
              <a:ext uri="{FF2B5EF4-FFF2-40B4-BE49-F238E27FC236}">
                <a16:creationId xmlns:a16="http://schemas.microsoft.com/office/drawing/2014/main" id="{C26B5AC7-6B37-62D8-65E9-D5ECB2EA4BDC}"/>
              </a:ext>
            </a:extLst>
          </p:cNvPr>
          <p:cNvSpPr>
            <a:spLocks noGrp="1"/>
          </p:cNvSpPr>
          <p:nvPr>
            <p:ph type="body" sz="quarter" idx="10"/>
          </p:nvPr>
        </p:nvSpPr>
        <p:spPr>
          <a:xfrm>
            <a:off x="254000" y="4791205"/>
            <a:ext cx="8890000" cy="352295"/>
          </a:xfrm>
        </p:spPr>
        <p:txBody>
          <a:bodyPr anchor="ctr"/>
          <a:lstStyle/>
          <a:p>
            <a:pPr>
              <a:spcBef>
                <a:spcPts val="0"/>
              </a:spcBef>
            </a:pPr>
            <a:r>
              <a:rPr lang="en-US" dirty="0" err="1">
                <a:effectLst/>
                <a:ea typeface="Calibri" panose="020F0502020204030204" pitchFamily="34" charset="0"/>
              </a:rPr>
              <a:t>Aldoss</a:t>
            </a:r>
            <a:r>
              <a:rPr lang="en-US" dirty="0">
                <a:effectLst/>
                <a:ea typeface="Calibri" panose="020F0502020204030204" pitchFamily="34" charset="0"/>
              </a:rPr>
              <a:t> I, </a:t>
            </a:r>
            <a:r>
              <a:rPr lang="en-US" dirty="0" err="1">
                <a:effectLst/>
                <a:ea typeface="Calibri" panose="020F0502020204030204" pitchFamily="34" charset="0"/>
              </a:rPr>
              <a:t>Douer</a:t>
            </a:r>
            <a:r>
              <a:rPr lang="en-US" dirty="0">
                <a:effectLst/>
                <a:ea typeface="Calibri" panose="020F0502020204030204" pitchFamily="34" charset="0"/>
              </a:rPr>
              <a:t> D. </a:t>
            </a:r>
            <a:r>
              <a:rPr lang="en-US" i="1" dirty="0">
                <a:effectLst/>
                <a:ea typeface="Calibri" panose="020F0502020204030204" pitchFamily="34" charset="0"/>
              </a:rPr>
              <a:t>Blood. </a:t>
            </a:r>
            <a:r>
              <a:rPr lang="en-US" dirty="0">
                <a:effectLst/>
                <a:ea typeface="Calibri" panose="020F0502020204030204" pitchFamily="34" charset="0"/>
              </a:rPr>
              <a:t>2020; </a:t>
            </a:r>
            <a:r>
              <a:rPr lang="en-US" dirty="0" err="1"/>
              <a:t>Pourhassan</a:t>
            </a:r>
            <a:r>
              <a:rPr lang="en-US" dirty="0"/>
              <a:t> H, et al. </a:t>
            </a:r>
            <a:r>
              <a:rPr lang="en-US" i="1" dirty="0" err="1"/>
              <a:t>Curr</a:t>
            </a:r>
            <a:r>
              <a:rPr lang="en-US" i="1" dirty="0"/>
              <a:t> Oncol Rep</a:t>
            </a:r>
            <a:r>
              <a:rPr lang="en-US" dirty="0"/>
              <a:t>. 2022; NCCN Guidelines. Acute Lymphoblastic Leukemia. v2.2023; </a:t>
            </a:r>
          </a:p>
          <a:p>
            <a:pPr>
              <a:spcBef>
                <a:spcPts val="0"/>
              </a:spcBef>
            </a:pPr>
            <a:r>
              <a:rPr lang="en-US" dirty="0"/>
              <a:t>U.S. Department of Health and Human Services. Common terminology criteria for adverse events (CTCAE). 2017.</a:t>
            </a:r>
          </a:p>
        </p:txBody>
      </p:sp>
    </p:spTree>
    <p:extLst>
      <p:ext uri="{BB962C8B-B14F-4D97-AF65-F5344CB8AC3E}">
        <p14:creationId xmlns:p14="http://schemas.microsoft.com/office/powerpoint/2010/main" val="37696129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C13FE-A9E2-6D97-3A57-706F50E5CDF2}"/>
              </a:ext>
            </a:extLst>
          </p:cNvPr>
          <p:cNvSpPr>
            <a:spLocks noGrp="1"/>
          </p:cNvSpPr>
          <p:nvPr>
            <p:ph type="ctrTitle"/>
          </p:nvPr>
        </p:nvSpPr>
        <p:spPr/>
        <p:txBody>
          <a:bodyPr>
            <a:normAutofit fontScale="90000"/>
          </a:bodyPr>
          <a:lstStyle/>
          <a:p>
            <a:r>
              <a:rPr lang="en-US" dirty="0"/>
              <a:t>Adverse Event Profile for Asparaginase</a:t>
            </a:r>
            <a:br>
              <a:rPr lang="en-US" dirty="0"/>
            </a:br>
            <a:r>
              <a:rPr lang="en-US" sz="3600" i="1" dirty="0"/>
              <a:t>Hyperammonemia</a:t>
            </a:r>
            <a:endParaRPr lang="en-VI" sz="3100" i="1" dirty="0"/>
          </a:p>
        </p:txBody>
      </p:sp>
      <p:sp>
        <p:nvSpPr>
          <p:cNvPr id="6" name="Content Placeholder 5">
            <a:extLst>
              <a:ext uri="{FF2B5EF4-FFF2-40B4-BE49-F238E27FC236}">
                <a16:creationId xmlns:a16="http://schemas.microsoft.com/office/drawing/2014/main" id="{15CC7D2D-2FDD-DF32-78FA-23A330393955}"/>
              </a:ext>
            </a:extLst>
          </p:cNvPr>
          <p:cNvSpPr>
            <a:spLocks noGrp="1"/>
          </p:cNvSpPr>
          <p:nvPr>
            <p:ph idx="1"/>
          </p:nvPr>
        </p:nvSpPr>
        <p:spPr/>
        <p:txBody>
          <a:bodyPr>
            <a:normAutofit/>
          </a:bodyPr>
          <a:lstStyle/>
          <a:p>
            <a:r>
              <a:rPr lang="en-US" dirty="0"/>
              <a:t>Risk factors</a:t>
            </a:r>
          </a:p>
          <a:p>
            <a:pPr lvl="1"/>
            <a:r>
              <a:rPr lang="en-US" dirty="0"/>
              <a:t>Already existing liver disease</a:t>
            </a:r>
          </a:p>
          <a:p>
            <a:r>
              <a:rPr lang="en-US" dirty="0"/>
              <a:t>Prevention and management (not well studied)</a:t>
            </a:r>
          </a:p>
          <a:p>
            <a:pPr lvl="1"/>
            <a:r>
              <a:rPr lang="en-US" dirty="0"/>
              <a:t>Decreased protein intake</a:t>
            </a:r>
          </a:p>
          <a:p>
            <a:pPr lvl="1"/>
            <a:r>
              <a:rPr lang="en-US" dirty="0"/>
              <a:t>Lactulose treatment</a:t>
            </a:r>
          </a:p>
          <a:p>
            <a:pPr lvl="1"/>
            <a:r>
              <a:rPr lang="en-US" dirty="0"/>
              <a:t>Benzoic acid</a:t>
            </a:r>
          </a:p>
          <a:p>
            <a:pPr lvl="1"/>
            <a:r>
              <a:rPr lang="en-US" dirty="0"/>
              <a:t>Arginine</a:t>
            </a:r>
          </a:p>
          <a:p>
            <a:pPr lvl="1"/>
            <a:r>
              <a:rPr lang="en-US" dirty="0"/>
              <a:t>Sodium phenylbutyrate</a:t>
            </a:r>
          </a:p>
        </p:txBody>
      </p:sp>
      <p:sp>
        <p:nvSpPr>
          <p:cNvPr id="7" name="Text Placeholder 4">
            <a:extLst>
              <a:ext uri="{FF2B5EF4-FFF2-40B4-BE49-F238E27FC236}">
                <a16:creationId xmlns:a16="http://schemas.microsoft.com/office/drawing/2014/main" id="{3286624D-6F4B-A784-51C9-68B38091C00A}"/>
              </a:ext>
            </a:extLst>
          </p:cNvPr>
          <p:cNvSpPr>
            <a:spLocks noGrp="1"/>
          </p:cNvSpPr>
          <p:nvPr>
            <p:ph type="body" sz="quarter" idx="10"/>
          </p:nvPr>
        </p:nvSpPr>
        <p:spPr>
          <a:xfrm>
            <a:off x="254000" y="4889500"/>
            <a:ext cx="8890000" cy="254000"/>
          </a:xfrm>
        </p:spPr>
        <p:txBody>
          <a:bodyPr anchor="ctr"/>
          <a:lstStyle/>
          <a:p>
            <a:r>
              <a:rPr lang="en-US" dirty="0" err="1">
                <a:effectLst/>
                <a:ea typeface="Calibri" panose="020F0502020204030204" pitchFamily="34" charset="0"/>
              </a:rPr>
              <a:t>Aldoss</a:t>
            </a:r>
            <a:r>
              <a:rPr lang="en-US" dirty="0">
                <a:effectLst/>
                <a:ea typeface="Calibri" panose="020F0502020204030204" pitchFamily="34" charset="0"/>
              </a:rPr>
              <a:t> I, </a:t>
            </a:r>
            <a:r>
              <a:rPr lang="en-US" dirty="0" err="1">
                <a:effectLst/>
                <a:ea typeface="Calibri" panose="020F0502020204030204" pitchFamily="34" charset="0"/>
              </a:rPr>
              <a:t>Douer</a:t>
            </a:r>
            <a:r>
              <a:rPr lang="en-US" dirty="0">
                <a:effectLst/>
                <a:ea typeface="Calibri" panose="020F0502020204030204" pitchFamily="34" charset="0"/>
              </a:rPr>
              <a:t> D. </a:t>
            </a:r>
            <a:r>
              <a:rPr lang="en-US" i="1" dirty="0">
                <a:effectLst/>
                <a:ea typeface="Calibri" panose="020F0502020204030204" pitchFamily="34" charset="0"/>
              </a:rPr>
              <a:t>Blood. </a:t>
            </a:r>
            <a:r>
              <a:rPr lang="en-US" dirty="0">
                <a:effectLst/>
                <a:ea typeface="Calibri" panose="020F0502020204030204" pitchFamily="34" charset="0"/>
              </a:rPr>
              <a:t>2020; </a:t>
            </a:r>
            <a:r>
              <a:rPr lang="en-US" dirty="0" err="1"/>
              <a:t>Pourhassan</a:t>
            </a:r>
            <a:r>
              <a:rPr lang="en-US" dirty="0"/>
              <a:t> H, et al. </a:t>
            </a:r>
            <a:r>
              <a:rPr lang="en-US" i="1" dirty="0" err="1"/>
              <a:t>Curr</a:t>
            </a:r>
            <a:r>
              <a:rPr lang="en-US" i="1" dirty="0"/>
              <a:t> Oncol Rep</a:t>
            </a:r>
            <a:r>
              <a:rPr lang="en-US" dirty="0"/>
              <a:t>. 2022; NCCN Guidelines. Acute Lymphoblastic Leukemia. v2.2023.</a:t>
            </a:r>
          </a:p>
        </p:txBody>
      </p:sp>
    </p:spTree>
    <p:extLst>
      <p:ext uri="{BB962C8B-B14F-4D97-AF65-F5344CB8AC3E}">
        <p14:creationId xmlns:p14="http://schemas.microsoft.com/office/powerpoint/2010/main" val="5924861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New picture">
            <a:extLst>
              <a:ext uri="{FF2B5EF4-FFF2-40B4-BE49-F238E27FC236}">
                <a16:creationId xmlns:a16="http://schemas.microsoft.com/office/drawing/2014/main" id="{67BED8D4-FB74-4676-9776-2249E60111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89" t="12666" r="844" b="1523"/>
          <a:stretch/>
        </p:blipFill>
        <p:spPr bwMode="auto">
          <a:xfrm>
            <a:off x="888371" y="1327760"/>
            <a:ext cx="7367258" cy="3263030"/>
          </a:xfrm>
          <a:prstGeom prst="rect">
            <a:avLst/>
          </a:prstGeom>
          <a:noFill/>
          <a:ln w="19050" cap="flat" algn="ctr">
            <a:solidFill>
              <a:srgbClr val="861D19"/>
            </a:solidFill>
            <a:prstDash val="solid"/>
            <a:round/>
            <a:headEnd type="none" w="med" len="med"/>
            <a:tailEnd type="none" w="med" len="me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9820563-9E92-48ED-8B2D-C61A8FE1E64E}"/>
              </a:ext>
            </a:extLst>
          </p:cNvPr>
          <p:cNvSpPr txBox="1"/>
          <p:nvPr/>
        </p:nvSpPr>
        <p:spPr>
          <a:xfrm>
            <a:off x="254000" y="4889500"/>
            <a:ext cx="8890000" cy="254000"/>
          </a:xfrm>
          <a:prstGeom prst="rect">
            <a:avLst/>
          </a:prstGeom>
          <a:noFill/>
        </p:spPr>
        <p:txBody>
          <a:bodyPr wrap="square" anchor="ctr">
            <a:spAutoFit/>
          </a:bodyPr>
          <a:lstStyle/>
          <a:p>
            <a:pPr algn="r"/>
            <a:r>
              <a:rPr lang="en-US" sz="1000" dirty="0" err="1">
                <a:solidFill>
                  <a:srgbClr val="000000"/>
                </a:solidFill>
                <a:latin typeface="Calibri" panose="020F0502020204030204" pitchFamily="34" charset="0"/>
              </a:rPr>
              <a:t>Aldoss</a:t>
            </a:r>
            <a:r>
              <a:rPr lang="en-US" sz="1000" dirty="0">
                <a:solidFill>
                  <a:srgbClr val="000000"/>
                </a:solidFill>
                <a:latin typeface="Calibri" panose="020F0502020204030204" pitchFamily="34" charset="0"/>
              </a:rPr>
              <a:t> I, </a:t>
            </a:r>
            <a:r>
              <a:rPr lang="en-US" sz="1000" dirty="0" err="1">
                <a:solidFill>
                  <a:srgbClr val="000000"/>
                </a:solidFill>
                <a:latin typeface="Calibri" panose="020F0502020204030204" pitchFamily="34" charset="0"/>
              </a:rPr>
              <a:t>Douer</a:t>
            </a:r>
            <a:r>
              <a:rPr lang="en-US" sz="1000" dirty="0">
                <a:solidFill>
                  <a:srgbClr val="000000"/>
                </a:solidFill>
                <a:latin typeface="Calibri" panose="020F0502020204030204" pitchFamily="34" charset="0"/>
              </a:rPr>
              <a:t> D. </a:t>
            </a:r>
            <a:r>
              <a:rPr lang="en-US" sz="1000" i="1" dirty="0">
                <a:solidFill>
                  <a:srgbClr val="000000"/>
                </a:solidFill>
                <a:latin typeface="Calibri" panose="020F0502020204030204" pitchFamily="34" charset="0"/>
              </a:rPr>
              <a:t>Blood.</a:t>
            </a:r>
            <a:r>
              <a:rPr lang="en-US" sz="1000" dirty="0">
                <a:solidFill>
                  <a:srgbClr val="000000"/>
                </a:solidFill>
                <a:latin typeface="Calibri" panose="020F0502020204030204" pitchFamily="34" charset="0"/>
              </a:rPr>
              <a:t> 2020.</a:t>
            </a:r>
            <a:endParaRPr lang="en-VI" sz="1000" dirty="0">
              <a:solidFill>
                <a:srgbClr val="000000"/>
              </a:solidFill>
              <a:latin typeface="Calibri" panose="020F0502020204030204" pitchFamily="34" charset="0"/>
            </a:endParaRPr>
          </a:p>
        </p:txBody>
      </p:sp>
      <p:sp>
        <p:nvSpPr>
          <p:cNvPr id="2" name="Title 1">
            <a:extLst>
              <a:ext uri="{FF2B5EF4-FFF2-40B4-BE49-F238E27FC236}">
                <a16:creationId xmlns:a16="http://schemas.microsoft.com/office/drawing/2014/main" id="{098860A5-E5AB-9955-6137-604826CECFDE}"/>
              </a:ext>
            </a:extLst>
          </p:cNvPr>
          <p:cNvSpPr>
            <a:spLocks noGrp="1"/>
          </p:cNvSpPr>
          <p:nvPr>
            <p:ph type="title"/>
          </p:nvPr>
        </p:nvSpPr>
        <p:spPr/>
        <p:txBody>
          <a:bodyPr/>
          <a:lstStyle/>
          <a:p>
            <a:r>
              <a:rPr lang="en-US" dirty="0"/>
              <a:t>Pegaspariginase Toxicity in Adults</a:t>
            </a:r>
            <a:endParaRPr lang="en-VI" dirty="0"/>
          </a:p>
        </p:txBody>
      </p:sp>
    </p:spTree>
    <p:extLst>
      <p:ext uri="{BB962C8B-B14F-4D97-AF65-F5344CB8AC3E}">
        <p14:creationId xmlns:p14="http://schemas.microsoft.com/office/powerpoint/2010/main" val="15817367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987831-EAB8-7231-B0AF-4651A000C88B}"/>
              </a:ext>
            </a:extLst>
          </p:cNvPr>
          <p:cNvSpPr>
            <a:spLocks noGrp="1"/>
          </p:cNvSpPr>
          <p:nvPr>
            <p:ph type="ctrTitle"/>
          </p:nvPr>
        </p:nvSpPr>
        <p:spPr/>
        <p:txBody>
          <a:bodyPr/>
          <a:lstStyle/>
          <a:p>
            <a:r>
              <a:rPr lang="en-US" dirty="0"/>
              <a:t>Key Takeaways</a:t>
            </a:r>
            <a:endParaRPr lang="en-VI" dirty="0"/>
          </a:p>
        </p:txBody>
      </p:sp>
      <p:sp>
        <p:nvSpPr>
          <p:cNvPr id="4" name="Content Placeholder 3">
            <a:extLst>
              <a:ext uri="{FF2B5EF4-FFF2-40B4-BE49-F238E27FC236}">
                <a16:creationId xmlns:a16="http://schemas.microsoft.com/office/drawing/2014/main" id="{D1694019-A00D-C07F-E581-50486808AAB5}"/>
              </a:ext>
            </a:extLst>
          </p:cNvPr>
          <p:cNvSpPr>
            <a:spLocks noGrp="1"/>
          </p:cNvSpPr>
          <p:nvPr>
            <p:ph idx="1"/>
          </p:nvPr>
        </p:nvSpPr>
        <p:spPr/>
        <p:txBody>
          <a:bodyPr/>
          <a:lstStyle/>
          <a:p>
            <a:r>
              <a:rPr lang="en-US" dirty="0"/>
              <a:t>Asparaginase plays a critical role in pediatric-inspired multi-agent regimens used to treat ALL and LBL</a:t>
            </a:r>
          </a:p>
          <a:p>
            <a:r>
              <a:rPr lang="en-US" dirty="0"/>
              <a:t>Although associated with unique toxicities, the majority are nonfatal, manageable, and reversible</a:t>
            </a:r>
          </a:p>
          <a:p>
            <a:r>
              <a:rPr lang="en-US" dirty="0"/>
              <a:t>Newer formulations of asparaginase offer alternatives to continuing asparaginase treatment</a:t>
            </a:r>
          </a:p>
          <a:p>
            <a:r>
              <a:rPr lang="en-US" dirty="0"/>
              <a:t>Familiarity with each formulation and consideration of prevention and management strategies is essential to optimizing therapy</a:t>
            </a:r>
          </a:p>
          <a:p>
            <a:endParaRPr lang="en-VI" dirty="0"/>
          </a:p>
        </p:txBody>
      </p:sp>
    </p:spTree>
    <p:extLst>
      <p:ext uri="{BB962C8B-B14F-4D97-AF65-F5344CB8AC3E}">
        <p14:creationId xmlns:p14="http://schemas.microsoft.com/office/powerpoint/2010/main" val="483836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31AEC5-77E8-DC47-A334-E3A9563B4797}"/>
              </a:ext>
            </a:extLst>
          </p:cNvPr>
          <p:cNvSpPr>
            <a:spLocks noGrp="1"/>
          </p:cNvSpPr>
          <p:nvPr>
            <p:ph idx="1"/>
          </p:nvPr>
        </p:nvSpPr>
        <p:spPr>
          <a:xfrm>
            <a:off x="209007" y="1092055"/>
            <a:ext cx="8854558" cy="3913632"/>
          </a:xfrm>
        </p:spPr>
        <p:txBody>
          <a:bodyPr/>
          <a:lstStyle/>
          <a:p>
            <a:pPr marL="0" indent="0" algn="ctr">
              <a:buNone/>
            </a:pPr>
            <a:r>
              <a:rPr lang="en-US" sz="2000" dirty="0"/>
              <a:t>To receive ANCC credit, scan the QR code to complete the evaluation online.</a:t>
            </a:r>
          </a:p>
          <a:p>
            <a:endParaRPr lang="en-US" sz="1800" dirty="0"/>
          </a:p>
          <a:p>
            <a:endParaRPr lang="en-US" sz="1800" dirty="0"/>
          </a:p>
          <a:p>
            <a:pPr marL="0" indent="0" algn="ctr">
              <a:buNone/>
            </a:pPr>
            <a:endParaRPr lang="en-US" sz="1800" dirty="0">
              <a:latin typeface="-apple-system"/>
            </a:endParaRPr>
          </a:p>
          <a:p>
            <a:pPr marL="0" indent="0" algn="ctr">
              <a:buNone/>
            </a:pPr>
            <a:endParaRPr lang="en-US" sz="1800" dirty="0"/>
          </a:p>
          <a:p>
            <a:pPr marL="0" indent="0" algn="ctr">
              <a:buNone/>
            </a:pPr>
            <a:endParaRPr lang="en-US" sz="1800" dirty="0"/>
          </a:p>
          <a:p>
            <a:pPr marL="0" indent="0" algn="ctr">
              <a:buNone/>
            </a:pPr>
            <a:endParaRPr lang="en-US" sz="1800" dirty="0"/>
          </a:p>
          <a:p>
            <a:pPr marL="0" indent="0" algn="ctr">
              <a:buNone/>
            </a:pPr>
            <a:r>
              <a:rPr lang="en-US" sz="1800" dirty="0"/>
              <a:t>Participants can print their certificate or statement of credit immediately.</a:t>
            </a:r>
          </a:p>
        </p:txBody>
      </p:sp>
      <p:sp>
        <p:nvSpPr>
          <p:cNvPr id="3" name="Title 2">
            <a:extLst>
              <a:ext uri="{FF2B5EF4-FFF2-40B4-BE49-F238E27FC236}">
                <a16:creationId xmlns:a16="http://schemas.microsoft.com/office/drawing/2014/main" id="{A8F42A6E-9C6F-F242-98E9-9442E58F3BB2}"/>
              </a:ext>
            </a:extLst>
          </p:cNvPr>
          <p:cNvSpPr>
            <a:spLocks noGrp="1"/>
          </p:cNvSpPr>
          <p:nvPr>
            <p:ph type="ctrTitle"/>
          </p:nvPr>
        </p:nvSpPr>
        <p:spPr>
          <a:xfrm>
            <a:off x="114298" y="-34605"/>
            <a:ext cx="8949267" cy="976520"/>
          </a:xfrm>
        </p:spPr>
        <p:txBody>
          <a:bodyPr/>
          <a:lstStyle/>
          <a:p>
            <a:r>
              <a:rPr lang="en-US" sz="3600" b="1" dirty="0"/>
              <a:t>How to Collect Credit for this Activity</a:t>
            </a:r>
          </a:p>
        </p:txBody>
      </p:sp>
      <p:pic>
        <p:nvPicPr>
          <p:cNvPr id="5" name="Picture 4" descr="A qr code on a white background&#10;&#10;Description automatically generated">
            <a:extLst>
              <a:ext uri="{FF2B5EF4-FFF2-40B4-BE49-F238E27FC236}">
                <a16:creationId xmlns:a16="http://schemas.microsoft.com/office/drawing/2014/main" id="{AF8AC187-7DFE-9B03-0028-F93713A69336}"/>
              </a:ext>
            </a:extLst>
          </p:cNvPr>
          <p:cNvPicPr>
            <a:picLocks noChangeAspect="1"/>
          </p:cNvPicPr>
          <p:nvPr/>
        </p:nvPicPr>
        <p:blipFill>
          <a:blip r:embed="rId2"/>
          <a:stretch>
            <a:fillRect/>
          </a:stretch>
        </p:blipFill>
        <p:spPr>
          <a:xfrm>
            <a:off x="4069724" y="1604987"/>
            <a:ext cx="1245865" cy="1615056"/>
          </a:xfrm>
          <a:prstGeom prst="rect">
            <a:avLst/>
          </a:prstGeom>
        </p:spPr>
      </p:pic>
      <p:sp>
        <p:nvSpPr>
          <p:cNvPr id="7" name="TextBox 6">
            <a:extLst>
              <a:ext uri="{FF2B5EF4-FFF2-40B4-BE49-F238E27FC236}">
                <a16:creationId xmlns:a16="http://schemas.microsoft.com/office/drawing/2014/main" id="{8123CCEA-93FA-E490-4116-51B69FC2BA99}"/>
              </a:ext>
            </a:extLst>
          </p:cNvPr>
          <p:cNvSpPr txBox="1"/>
          <p:nvPr/>
        </p:nvSpPr>
        <p:spPr>
          <a:xfrm>
            <a:off x="438439" y="4538232"/>
            <a:ext cx="8300983" cy="523220"/>
          </a:xfrm>
          <a:prstGeom prst="rect">
            <a:avLst/>
          </a:prstGeom>
          <a:noFill/>
        </p:spPr>
        <p:txBody>
          <a:bodyPr wrap="square">
            <a:spAutoFit/>
          </a:bodyPr>
          <a:lstStyle/>
          <a:p>
            <a:pPr marL="0" marR="0" algn="ctr">
              <a:spcBef>
                <a:spcPts val="0"/>
              </a:spcBef>
              <a:spcAft>
                <a:spcPts val="0"/>
              </a:spcAft>
            </a:pPr>
            <a:r>
              <a:rPr lang="en-US" sz="1400" i="1" dirty="0">
                <a:effectLst/>
                <a:latin typeface="Calibri" panose="020F0502020204030204" pitchFamily="34" charset="0"/>
                <a:ea typeface="Calibri" panose="020F0502020204030204" pitchFamily="34" charset="0"/>
                <a:cs typeface="Calibri" panose="020F0502020204030204" pitchFamily="34" charset="0"/>
              </a:rPr>
              <a:t>New to Creative Educational Concepts</a:t>
            </a:r>
            <a:r>
              <a:rPr lang="en-US" sz="1400" i="1" dirty="0">
                <a:latin typeface="Calibri" panose="020F0502020204030204" pitchFamily="34" charset="0"/>
                <a:ea typeface="Calibri" panose="020F0502020204030204" pitchFamily="34" charset="0"/>
                <a:cs typeface="Times New Roman" panose="02020603050405020304" pitchFamily="18" charset="0"/>
              </a:rPr>
              <a:t>? </a:t>
            </a:r>
            <a:r>
              <a:rPr lang="en-US" sz="1400" i="1" dirty="0">
                <a:effectLst/>
                <a:latin typeface="Calibri" panose="020F0502020204030204" pitchFamily="34" charset="0"/>
                <a:ea typeface="Calibri" panose="020F0502020204030204" pitchFamily="34" charset="0"/>
                <a:cs typeface="Calibri" panose="020F0502020204030204" pitchFamily="34" charset="0"/>
              </a:rPr>
              <a:t>You will need to create an account before you can claim credit. </a:t>
            </a:r>
            <a:endParaRPr lang="en-US" sz="1400" i="1" dirty="0">
              <a:effectLst/>
              <a:latin typeface="Calibri" panose="020F0502020204030204" pitchFamily="34" charset="0"/>
              <a:ea typeface="Calibri" panose="020F0502020204030204" pitchFamily="34" charset="0"/>
              <a:cs typeface="Times New Roman" panose="02020603050405020304" pitchFamily="18" charset="0"/>
            </a:endParaRPr>
          </a:p>
          <a:p>
            <a:pPr marR="0" lvl="0" algn="ctr">
              <a:spcBef>
                <a:spcPts val="0"/>
              </a:spcBef>
              <a:spcAft>
                <a:spcPts val="0"/>
              </a:spcAft>
            </a:pPr>
            <a:r>
              <a:rPr lang="en-US" sz="1400" i="1" dirty="0">
                <a:effectLst/>
                <a:latin typeface="Calibri" panose="020F0502020204030204" pitchFamily="34" charset="0"/>
                <a:ea typeface="Calibri" panose="020F0502020204030204" pitchFamily="34" charset="0"/>
                <a:cs typeface="Calibri" panose="020F0502020204030204" pitchFamily="34" charset="0"/>
              </a:rPr>
              <a:t>Please </a:t>
            </a:r>
            <a:r>
              <a:rPr lang="en-US" sz="1400" i="1" dirty="0">
                <a:latin typeface="Calibri" panose="020F0502020204030204" pitchFamily="34" charset="0"/>
                <a:ea typeface="Calibri" panose="020F0502020204030204" pitchFamily="34" charset="0"/>
                <a:cs typeface="Calibri" panose="020F0502020204030204" pitchFamily="34" charset="0"/>
              </a:rPr>
              <a:t>go to:</a:t>
            </a:r>
            <a:r>
              <a:rPr lang="en-US" sz="1400" i="1" dirty="0">
                <a:effectLst/>
                <a:latin typeface="Calibri" panose="020F0502020204030204" pitchFamily="34" charset="0"/>
                <a:ea typeface="Calibri" panose="020F0502020204030204" pitchFamily="34" charset="0"/>
                <a:cs typeface="Calibri" panose="020F0502020204030204" pitchFamily="34" charset="0"/>
              </a:rPr>
              <a:t> </a:t>
            </a:r>
            <a:r>
              <a:rPr lang="en-US" sz="14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https://www.ceconcepts.com/</a:t>
            </a:r>
            <a:endParaRPr lang="en-US" sz="14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78040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8FD833-C07E-6AB5-41AD-EEF615AE65E1}"/>
              </a:ext>
            </a:extLst>
          </p:cNvPr>
          <p:cNvPicPr>
            <a:picLocks noChangeAspect="1"/>
          </p:cNvPicPr>
          <p:nvPr/>
        </p:nvPicPr>
        <p:blipFill>
          <a:blip r:embed="rId2"/>
          <a:srcRect/>
          <a:stretch/>
        </p:blipFill>
        <p:spPr>
          <a:xfrm>
            <a:off x="0" y="0"/>
            <a:ext cx="9144000" cy="5143500"/>
          </a:xfrm>
          <a:prstGeom prst="rect">
            <a:avLst/>
          </a:prstGeom>
        </p:spPr>
      </p:pic>
      <p:sp>
        <p:nvSpPr>
          <p:cNvPr id="6" name="Rectangle 5">
            <a:extLst>
              <a:ext uri="{FF2B5EF4-FFF2-40B4-BE49-F238E27FC236}">
                <a16:creationId xmlns:a16="http://schemas.microsoft.com/office/drawing/2014/main" id="{CA85EE8A-6342-59E6-CFA5-A6FE600AE47B}"/>
              </a:ext>
            </a:extLst>
          </p:cNvPr>
          <p:cNvSpPr/>
          <p:nvPr/>
        </p:nvSpPr>
        <p:spPr>
          <a:xfrm>
            <a:off x="237995" y="3407077"/>
            <a:ext cx="6388273" cy="1146131"/>
          </a:xfrm>
          <a:prstGeom prst="rect">
            <a:avLst/>
          </a:prstGeom>
          <a:gradFill flip="none" rotWithShape="1">
            <a:gsLst>
              <a:gs pos="1000">
                <a:srgbClr val="008B8B"/>
              </a:gs>
              <a:gs pos="100000">
                <a:srgbClr val="55B186"/>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Univers Condensed" panose="020B0506020202050204" pitchFamily="34" charset="0"/>
                <a:ea typeface="+mn-ea"/>
                <a:cs typeface="+mn-cs"/>
              </a:rPr>
              <a:t>Efficacy and Safety of Asparaginase-containing Treatment Regimens in AL</a:t>
            </a:r>
            <a:r>
              <a:rPr kumimoji="0" lang="en-US" sz="2000" b="1" i="0" u="none" strike="noStrike" kern="1200" cap="none" spc="150" normalizeH="0" baseline="0" noProof="0" dirty="0">
                <a:ln>
                  <a:noFill/>
                </a:ln>
                <a:solidFill>
                  <a:prstClr val="white"/>
                </a:solidFill>
                <a:effectLst/>
                <a:uLnTx/>
                <a:uFillTx/>
                <a:latin typeface="Univers Condensed" panose="020B0506020202050204" pitchFamily="34" charset="0"/>
                <a:ea typeface="+mn-ea"/>
                <a:cs typeface="+mn-cs"/>
              </a:rPr>
              <a:t>L/</a:t>
            </a:r>
            <a:r>
              <a:rPr kumimoji="0" lang="en-US" sz="2000" b="1" i="0" u="none" strike="noStrike" kern="1200" cap="none" spc="0" normalizeH="0" baseline="0" noProof="0" dirty="0">
                <a:ln>
                  <a:noFill/>
                </a:ln>
                <a:solidFill>
                  <a:prstClr val="white"/>
                </a:solidFill>
                <a:effectLst/>
                <a:uLnTx/>
                <a:uFillTx/>
                <a:latin typeface="Univers Condensed" panose="020B0506020202050204" pitchFamily="34" charset="0"/>
                <a:ea typeface="+mn-ea"/>
                <a:cs typeface="+mn-cs"/>
              </a:rPr>
              <a:t>LBL and Beyond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50" b="0" i="0" u="none" strike="noStrike" kern="1200" cap="none" spc="0" normalizeH="0" baseline="0" noProof="0" dirty="0">
                <a:ln>
                  <a:noFill/>
                </a:ln>
                <a:solidFill>
                  <a:prstClr val="white"/>
                </a:solidFill>
                <a:effectLst/>
                <a:uLnTx/>
                <a:uFillTx/>
                <a:latin typeface="Univers Condensed Light" panose="020B0306020202040204" pitchFamily="34" charset="0"/>
                <a:ea typeface="+mn-ea"/>
                <a:cs typeface="+mn-cs"/>
              </a:rPr>
              <a:t>INTERACTIVE REVIEW FOR ONCOLOGY NURSES AND NURSE PRACITIONERS</a:t>
            </a:r>
          </a:p>
        </p:txBody>
      </p:sp>
    </p:spTree>
    <p:extLst>
      <p:ext uri="{BB962C8B-B14F-4D97-AF65-F5344CB8AC3E}">
        <p14:creationId xmlns:p14="http://schemas.microsoft.com/office/powerpoint/2010/main" val="2946235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A4A24-7FF4-A77F-C6FD-73A034B98C94}"/>
              </a:ext>
            </a:extLst>
          </p:cNvPr>
          <p:cNvSpPr>
            <a:spLocks noGrp="1"/>
          </p:cNvSpPr>
          <p:nvPr>
            <p:ph type="ctrTitle"/>
          </p:nvPr>
        </p:nvSpPr>
        <p:spPr/>
        <p:txBody>
          <a:bodyPr/>
          <a:lstStyle/>
          <a:p>
            <a:r>
              <a:rPr lang="en-US" dirty="0"/>
              <a:t>Learning Objectives</a:t>
            </a:r>
            <a:endParaRPr lang="en-VI" dirty="0"/>
          </a:p>
        </p:txBody>
      </p:sp>
      <p:sp>
        <p:nvSpPr>
          <p:cNvPr id="4" name="Content Placeholder 3">
            <a:extLst>
              <a:ext uri="{FF2B5EF4-FFF2-40B4-BE49-F238E27FC236}">
                <a16:creationId xmlns:a16="http://schemas.microsoft.com/office/drawing/2014/main" id="{0CB0835A-2405-7A64-D44E-BE5A50CF0FF5}"/>
              </a:ext>
            </a:extLst>
          </p:cNvPr>
          <p:cNvSpPr>
            <a:spLocks noGrp="1"/>
          </p:cNvSpPr>
          <p:nvPr>
            <p:ph idx="1"/>
          </p:nvPr>
        </p:nvSpPr>
        <p:spPr>
          <a:xfrm>
            <a:off x="254000" y="1143000"/>
            <a:ext cx="8661400" cy="3746500"/>
          </a:xfrm>
        </p:spPr>
        <p:txBody>
          <a:bodyPr>
            <a:noAutofit/>
          </a:bodyPr>
          <a:lstStyle/>
          <a:p>
            <a:pPr>
              <a:buFont typeface="+mj-lt"/>
              <a:buAutoNum type="arabicPeriod"/>
            </a:pPr>
            <a:r>
              <a:rPr lang="en-US" sz="1600" dirty="0"/>
              <a:t>Examine the rationale for using asparaginase in the treatment of pediatric and adult/young adult acute lymphoblastic leukemia (ALL)/lymphoblastic lymphoma (LBL), as well as in other disease states. </a:t>
            </a:r>
          </a:p>
          <a:p>
            <a:pPr>
              <a:buFont typeface="+mj-lt"/>
              <a:buAutoNum type="arabicPeriod"/>
            </a:pPr>
            <a:r>
              <a:rPr lang="en-US" sz="1600" dirty="0"/>
              <a:t>Appraise key clinical trial data of different asparaginase-containing regimens in ALL/LBL and apply that knowledge to selection of optimal asparaginase-containing treatments, based on patient-specific factors as well as the latest data. </a:t>
            </a:r>
          </a:p>
          <a:p>
            <a:pPr>
              <a:buFont typeface="+mj-lt"/>
              <a:buAutoNum type="arabicPeriod"/>
            </a:pPr>
            <a:r>
              <a:rPr lang="en-US" sz="1600" dirty="0"/>
              <a:t>Identify the different asparaginase products available, and distinguish them based upon dose, route, formulation, proper monitoring, PK profiles, and unique safety concerns. </a:t>
            </a:r>
          </a:p>
          <a:p>
            <a:pPr>
              <a:buFont typeface="+mj-lt"/>
              <a:buAutoNum type="arabicPeriod"/>
            </a:pPr>
            <a:r>
              <a:rPr lang="en-US" sz="1600" dirty="0"/>
              <a:t>Recognize asparaginase-related toxicities that lead to poorer patient prognosis, identify the difference between asparaginase infusion reactions and clinical/subclinical hypersensitivity, develop monitoring/interpretation strategies for serum asparaginase levels to optimize treatment, and understand silent inactivation. </a:t>
            </a:r>
          </a:p>
          <a:p>
            <a:pPr>
              <a:buFont typeface="+mj-lt"/>
              <a:buAutoNum type="arabicPeriod"/>
            </a:pPr>
            <a:r>
              <a:rPr lang="en-US" sz="1600" dirty="0"/>
              <a:t>Use a case-based approach to formulate clinical strategies for asparaginase-containing regimens, focusing on efficacy and safety of different formulations, and practice approaches to monitor asparaginase levels while also preventing and mitigating asparaginase-related toxicities.</a:t>
            </a:r>
            <a:endParaRPr lang="en-VI" sz="1600" dirty="0"/>
          </a:p>
        </p:txBody>
      </p:sp>
    </p:spTree>
    <p:extLst>
      <p:ext uri="{BB962C8B-B14F-4D97-AF65-F5344CB8AC3E}">
        <p14:creationId xmlns:p14="http://schemas.microsoft.com/office/powerpoint/2010/main" val="1206041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31AEC5-77E8-DC47-A334-E3A9563B4797}"/>
              </a:ext>
            </a:extLst>
          </p:cNvPr>
          <p:cNvSpPr>
            <a:spLocks noGrp="1"/>
          </p:cNvSpPr>
          <p:nvPr>
            <p:ph idx="1"/>
          </p:nvPr>
        </p:nvSpPr>
        <p:spPr>
          <a:xfrm>
            <a:off x="209007" y="1092055"/>
            <a:ext cx="8854558" cy="3913632"/>
          </a:xfrm>
        </p:spPr>
        <p:txBody>
          <a:bodyPr/>
          <a:lstStyle/>
          <a:p>
            <a:pPr marL="0" indent="0" algn="ctr">
              <a:buNone/>
            </a:pPr>
            <a:r>
              <a:rPr lang="en-US" sz="2000" dirty="0"/>
              <a:t>To receive ANCC credit, scan the QR code to complete the evaluation online.</a:t>
            </a:r>
          </a:p>
          <a:p>
            <a:endParaRPr lang="en-US" sz="1800" dirty="0"/>
          </a:p>
          <a:p>
            <a:endParaRPr lang="en-US" sz="1800" dirty="0"/>
          </a:p>
          <a:p>
            <a:pPr marL="0" indent="0" algn="ctr">
              <a:buNone/>
            </a:pPr>
            <a:endParaRPr lang="en-US" sz="1800" dirty="0">
              <a:latin typeface="-apple-system"/>
            </a:endParaRPr>
          </a:p>
          <a:p>
            <a:pPr marL="0" indent="0" algn="ctr">
              <a:buNone/>
            </a:pPr>
            <a:endParaRPr lang="en-US" sz="1800" dirty="0"/>
          </a:p>
          <a:p>
            <a:pPr marL="0" indent="0" algn="ctr">
              <a:buNone/>
            </a:pPr>
            <a:endParaRPr lang="en-US" sz="1800" dirty="0"/>
          </a:p>
          <a:p>
            <a:pPr marL="0" indent="0" algn="ctr">
              <a:buNone/>
            </a:pPr>
            <a:endParaRPr lang="en-US" sz="1800" dirty="0"/>
          </a:p>
          <a:p>
            <a:pPr marL="0" indent="0" algn="ctr">
              <a:buNone/>
            </a:pPr>
            <a:r>
              <a:rPr lang="en-US" sz="1800" dirty="0"/>
              <a:t>Participants can print their certificate or statement of credit immediately.</a:t>
            </a:r>
          </a:p>
        </p:txBody>
      </p:sp>
      <p:sp>
        <p:nvSpPr>
          <p:cNvPr id="3" name="Title 2">
            <a:extLst>
              <a:ext uri="{FF2B5EF4-FFF2-40B4-BE49-F238E27FC236}">
                <a16:creationId xmlns:a16="http://schemas.microsoft.com/office/drawing/2014/main" id="{A8F42A6E-9C6F-F242-98E9-9442E58F3BB2}"/>
              </a:ext>
            </a:extLst>
          </p:cNvPr>
          <p:cNvSpPr>
            <a:spLocks noGrp="1"/>
          </p:cNvSpPr>
          <p:nvPr>
            <p:ph type="ctrTitle"/>
          </p:nvPr>
        </p:nvSpPr>
        <p:spPr>
          <a:xfrm>
            <a:off x="114298" y="-34605"/>
            <a:ext cx="8949267" cy="976520"/>
          </a:xfrm>
        </p:spPr>
        <p:txBody>
          <a:bodyPr/>
          <a:lstStyle/>
          <a:p>
            <a:r>
              <a:rPr lang="en-US" sz="3600" b="1" dirty="0"/>
              <a:t>How to Collect Credit for this Activity</a:t>
            </a:r>
          </a:p>
        </p:txBody>
      </p:sp>
      <p:pic>
        <p:nvPicPr>
          <p:cNvPr id="5" name="Picture 4" descr="A qr code on a white background&#10;&#10;Description automatically generated">
            <a:extLst>
              <a:ext uri="{FF2B5EF4-FFF2-40B4-BE49-F238E27FC236}">
                <a16:creationId xmlns:a16="http://schemas.microsoft.com/office/drawing/2014/main" id="{AF8AC187-7DFE-9B03-0028-F93713A69336}"/>
              </a:ext>
            </a:extLst>
          </p:cNvPr>
          <p:cNvPicPr>
            <a:picLocks noChangeAspect="1"/>
          </p:cNvPicPr>
          <p:nvPr/>
        </p:nvPicPr>
        <p:blipFill>
          <a:blip r:embed="rId2"/>
          <a:stretch>
            <a:fillRect/>
          </a:stretch>
        </p:blipFill>
        <p:spPr>
          <a:xfrm>
            <a:off x="4069724" y="1604987"/>
            <a:ext cx="1245865" cy="1615056"/>
          </a:xfrm>
          <a:prstGeom prst="rect">
            <a:avLst/>
          </a:prstGeom>
        </p:spPr>
      </p:pic>
      <p:sp>
        <p:nvSpPr>
          <p:cNvPr id="7" name="TextBox 6">
            <a:extLst>
              <a:ext uri="{FF2B5EF4-FFF2-40B4-BE49-F238E27FC236}">
                <a16:creationId xmlns:a16="http://schemas.microsoft.com/office/drawing/2014/main" id="{8123CCEA-93FA-E490-4116-51B69FC2BA99}"/>
              </a:ext>
            </a:extLst>
          </p:cNvPr>
          <p:cNvSpPr txBox="1"/>
          <p:nvPr/>
        </p:nvSpPr>
        <p:spPr>
          <a:xfrm>
            <a:off x="438439" y="4538232"/>
            <a:ext cx="8300983" cy="523220"/>
          </a:xfrm>
          <a:prstGeom prst="rect">
            <a:avLst/>
          </a:prstGeom>
          <a:noFill/>
        </p:spPr>
        <p:txBody>
          <a:bodyPr wrap="square">
            <a:spAutoFit/>
          </a:bodyPr>
          <a:lstStyle/>
          <a:p>
            <a:pPr marL="0" marR="0" algn="ctr">
              <a:spcBef>
                <a:spcPts val="0"/>
              </a:spcBef>
              <a:spcAft>
                <a:spcPts val="0"/>
              </a:spcAft>
            </a:pPr>
            <a:r>
              <a:rPr lang="en-US" sz="1400" i="1" dirty="0">
                <a:effectLst/>
                <a:latin typeface="Calibri" panose="020F0502020204030204" pitchFamily="34" charset="0"/>
                <a:ea typeface="Calibri" panose="020F0502020204030204" pitchFamily="34" charset="0"/>
                <a:cs typeface="Calibri" panose="020F0502020204030204" pitchFamily="34" charset="0"/>
              </a:rPr>
              <a:t>New to Creative Educational Concepts</a:t>
            </a:r>
            <a:r>
              <a:rPr lang="en-US" sz="1400" i="1" dirty="0">
                <a:latin typeface="Calibri" panose="020F0502020204030204" pitchFamily="34" charset="0"/>
                <a:ea typeface="Calibri" panose="020F0502020204030204" pitchFamily="34" charset="0"/>
                <a:cs typeface="Times New Roman" panose="02020603050405020304" pitchFamily="18" charset="0"/>
              </a:rPr>
              <a:t>? </a:t>
            </a:r>
            <a:r>
              <a:rPr lang="en-US" sz="1400" i="1" dirty="0">
                <a:effectLst/>
                <a:latin typeface="Calibri" panose="020F0502020204030204" pitchFamily="34" charset="0"/>
                <a:ea typeface="Calibri" panose="020F0502020204030204" pitchFamily="34" charset="0"/>
                <a:cs typeface="Calibri" panose="020F0502020204030204" pitchFamily="34" charset="0"/>
              </a:rPr>
              <a:t>You will need to create an account before you can claim credit. </a:t>
            </a:r>
            <a:endParaRPr lang="en-US" sz="1400" i="1" dirty="0">
              <a:effectLst/>
              <a:latin typeface="Calibri" panose="020F0502020204030204" pitchFamily="34" charset="0"/>
              <a:ea typeface="Calibri" panose="020F0502020204030204" pitchFamily="34" charset="0"/>
              <a:cs typeface="Times New Roman" panose="02020603050405020304" pitchFamily="18" charset="0"/>
            </a:endParaRPr>
          </a:p>
          <a:p>
            <a:pPr marR="0" lvl="0" algn="ctr">
              <a:spcBef>
                <a:spcPts val="0"/>
              </a:spcBef>
              <a:spcAft>
                <a:spcPts val="0"/>
              </a:spcAft>
            </a:pPr>
            <a:r>
              <a:rPr lang="en-US" sz="1400" i="1" dirty="0">
                <a:effectLst/>
                <a:latin typeface="Calibri" panose="020F0502020204030204" pitchFamily="34" charset="0"/>
                <a:ea typeface="Calibri" panose="020F0502020204030204" pitchFamily="34" charset="0"/>
                <a:cs typeface="Calibri" panose="020F0502020204030204" pitchFamily="34" charset="0"/>
              </a:rPr>
              <a:t>Please </a:t>
            </a:r>
            <a:r>
              <a:rPr lang="en-US" sz="1400" i="1" dirty="0">
                <a:latin typeface="Calibri" panose="020F0502020204030204" pitchFamily="34" charset="0"/>
                <a:ea typeface="Calibri" panose="020F0502020204030204" pitchFamily="34" charset="0"/>
                <a:cs typeface="Calibri" panose="020F0502020204030204" pitchFamily="34" charset="0"/>
              </a:rPr>
              <a:t>go to:</a:t>
            </a:r>
            <a:r>
              <a:rPr lang="en-US" sz="1400" i="1" dirty="0">
                <a:effectLst/>
                <a:latin typeface="Calibri" panose="020F0502020204030204" pitchFamily="34" charset="0"/>
                <a:ea typeface="Calibri" panose="020F0502020204030204" pitchFamily="34" charset="0"/>
                <a:cs typeface="Calibri" panose="020F0502020204030204" pitchFamily="34" charset="0"/>
              </a:rPr>
              <a:t> </a:t>
            </a:r>
            <a:r>
              <a:rPr lang="en-US" sz="14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https://www.ceconcepts.com/</a:t>
            </a:r>
            <a:endParaRPr lang="en-US" sz="14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00665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2" name="Title 1">
            <a:extLst>
              <a:ext uri="{FF2B5EF4-FFF2-40B4-BE49-F238E27FC236}">
                <a16:creationId xmlns:a16="http://schemas.microsoft.com/office/drawing/2014/main" id="{8E7C22DB-938C-BA4F-AF9E-7D4F6784BEEA}"/>
              </a:ext>
            </a:extLst>
          </p:cNvPr>
          <p:cNvSpPr txBox="1">
            <a:spLocks/>
          </p:cNvSpPr>
          <p:nvPr/>
        </p:nvSpPr>
        <p:spPr bwMode="auto">
          <a:xfrm>
            <a:off x="329453" y="1447508"/>
            <a:ext cx="4854388" cy="3148608"/>
          </a:xfrm>
          <a:prstGeom prst="rect">
            <a:avLst/>
          </a:prstGeom>
          <a:noFill/>
          <a:ln>
            <a:noFill/>
          </a:ln>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189" rtl="0" eaLnBrk="1" fontAlgn="auto" latinLnBrk="0" hangingPunct="1">
              <a:lnSpc>
                <a:spcPct val="90000"/>
              </a:lnSpc>
              <a:spcBef>
                <a:spcPct val="0"/>
              </a:spcBef>
              <a:spcAft>
                <a:spcPts val="600"/>
              </a:spcAft>
              <a:buClrTx/>
              <a:buSzTx/>
              <a:buFont typeface="Arial" panose="020B0604020202020204" pitchFamily="34" charset="0"/>
              <a:buNone/>
              <a:tabLst/>
              <a:defRPr/>
            </a:pPr>
            <a:r>
              <a:rPr kumimoji="0" lang="en-US" altLang="en-US" sz="2000" b="1" i="0" u="none" strike="noStrike" kern="1200" cap="none" spc="0" normalizeH="0" baseline="0" noProof="0" dirty="0">
                <a:ln>
                  <a:noFill/>
                </a:ln>
                <a:solidFill>
                  <a:srgbClr val="515B99"/>
                </a:solidFill>
                <a:effectLst/>
                <a:uLnTx/>
                <a:uFillTx/>
                <a:latin typeface="Calibri" panose="020F0502020204030204" pitchFamily="34" charset="0"/>
                <a:ea typeface="MS PGothic" panose="020B0600070205080204" pitchFamily="34" charset="-128"/>
                <a:cs typeface="+mn-cs"/>
              </a:rPr>
              <a:t>Responding with Poll Everywhere</a:t>
            </a:r>
          </a:p>
          <a:p>
            <a:pPr marL="365760" marR="0" lvl="0" indent="-182880" algn="l" defTabSz="457189" rtl="0" eaLnBrk="1" fontAlgn="auto" latinLnBrk="0" hangingPunct="1">
              <a:lnSpc>
                <a:spcPct val="90000"/>
              </a:lnSpc>
              <a:spcBef>
                <a:spcPct val="0"/>
              </a:spcBef>
              <a:spcAft>
                <a:spcPts val="600"/>
              </a:spcAft>
              <a:buClr>
                <a:srgbClr val="F29164"/>
              </a:buClr>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rPr>
              <a:t>You may respond via browser or text message</a:t>
            </a:r>
          </a:p>
          <a:p>
            <a:pPr marL="365760" marR="0" lvl="0" indent="-182880" algn="l" defTabSz="457189" rtl="0" eaLnBrk="1" fontAlgn="auto" latinLnBrk="0" hangingPunct="1">
              <a:lnSpc>
                <a:spcPct val="90000"/>
              </a:lnSpc>
              <a:spcBef>
                <a:spcPct val="0"/>
              </a:spcBef>
              <a:spcAft>
                <a:spcPts val="600"/>
              </a:spcAft>
              <a:buClr>
                <a:srgbClr val="F29164"/>
              </a:buClr>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rPr>
              <a:t>Open your browser and navigate to </a:t>
            </a:r>
            <a:r>
              <a:rPr kumimoji="0" lang="en-US" altLang="en-US" sz="2000" b="1" i="0" u="none" strike="noStrike" kern="1200" cap="none" spc="0" normalizeH="0" baseline="0" noProof="0" dirty="0">
                <a:ln>
                  <a:noFill/>
                </a:ln>
                <a:solidFill>
                  <a:srgbClr val="F29164"/>
                </a:solidFill>
                <a:effectLst/>
                <a:uLnTx/>
                <a:uFillTx/>
                <a:latin typeface="Calibri" panose="020F0502020204030204" pitchFamily="34" charset="0"/>
                <a:ea typeface="MS PGothic" panose="020B0600070205080204" pitchFamily="34" charset="-128"/>
                <a:cs typeface="+mn-cs"/>
              </a:rPr>
              <a:t>pollev.com/cec500</a:t>
            </a:r>
          </a:p>
          <a:p>
            <a:pPr marL="0" marR="0" lvl="0" indent="0" algn="l" defTabSz="457189" rtl="0" eaLnBrk="1" fontAlgn="auto" latinLnBrk="0" hangingPunct="1">
              <a:lnSpc>
                <a:spcPct val="90000"/>
              </a:lnSpc>
              <a:spcBef>
                <a:spcPct val="0"/>
              </a:spcBef>
              <a:spcAft>
                <a:spcPts val="600"/>
              </a:spcAft>
              <a:buClrTx/>
              <a:buSzTx/>
              <a:buFont typeface="Arial" panose="020B0604020202020204" pitchFamily="34" charset="0"/>
              <a:buNone/>
              <a:tabLst/>
              <a:defRPr/>
            </a:pPr>
            <a:r>
              <a:rPr kumimoji="0" lang="en-US" altLang="en-US" sz="2000" b="1"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rPr>
              <a:t>   </a:t>
            </a:r>
            <a:r>
              <a:rPr kumimoji="0" lang="en-US" altLang="en-US" sz="2000" b="0" i="0" u="none" strike="noStrike" kern="1200" cap="none" spc="0" normalizeH="0" baseline="0" noProof="0" dirty="0">
                <a:ln>
                  <a:noFill/>
                </a:ln>
                <a:solidFill>
                  <a:srgbClr val="515B99"/>
                </a:solidFill>
                <a:effectLst/>
                <a:uLnTx/>
                <a:uFillTx/>
                <a:latin typeface="Calibri" panose="020F0502020204030204" pitchFamily="34" charset="0"/>
                <a:ea typeface="MS PGothic" panose="020B0600070205080204" pitchFamily="34" charset="-128"/>
                <a:cs typeface="+mn-cs"/>
              </a:rPr>
              <a:t>or</a:t>
            </a:r>
          </a:p>
          <a:p>
            <a:pPr marL="365760" marR="0" lvl="0" indent="-182880" algn="l" defTabSz="457189" rtl="0" eaLnBrk="1" fontAlgn="auto" latinLnBrk="0" hangingPunct="1">
              <a:lnSpc>
                <a:spcPct val="90000"/>
              </a:lnSpc>
              <a:spcBef>
                <a:spcPct val="0"/>
              </a:spcBef>
              <a:spcAft>
                <a:spcPts val="600"/>
              </a:spcAft>
              <a:buClr>
                <a:srgbClr val="F29164"/>
              </a:buClr>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rPr>
              <a:t>Text phone number </a:t>
            </a:r>
            <a:r>
              <a:rPr kumimoji="0" lang="en-US" altLang="en-US" sz="2000" b="1" i="0" u="none" strike="noStrike" kern="1200" cap="none" spc="0" normalizeH="0" baseline="0" noProof="0" dirty="0">
                <a:ln>
                  <a:noFill/>
                </a:ln>
                <a:solidFill>
                  <a:srgbClr val="F29164"/>
                </a:solidFill>
                <a:effectLst/>
                <a:uLnTx/>
                <a:uFillTx/>
                <a:latin typeface="Calibri" panose="020F0502020204030204" pitchFamily="34" charset="0"/>
                <a:ea typeface="MS PGothic" panose="020B0600070205080204" pitchFamily="34" charset="-128"/>
                <a:cs typeface="+mn-cs"/>
              </a:rPr>
              <a:t>22333</a:t>
            </a:r>
          </a:p>
          <a:p>
            <a:pPr marL="365760" marR="0" lvl="0" indent="-182880" algn="l" defTabSz="457189" rtl="0" eaLnBrk="1" fontAlgn="auto" latinLnBrk="0" hangingPunct="1">
              <a:lnSpc>
                <a:spcPct val="90000"/>
              </a:lnSpc>
              <a:spcBef>
                <a:spcPct val="0"/>
              </a:spcBef>
              <a:spcAft>
                <a:spcPts val="600"/>
              </a:spcAft>
              <a:buClr>
                <a:srgbClr val="F29164"/>
              </a:buClr>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rPr>
              <a:t>Then text your response (A, B, C, D, etc.)</a:t>
            </a:r>
          </a:p>
        </p:txBody>
      </p:sp>
      <p:sp>
        <p:nvSpPr>
          <p:cNvPr id="16" name="Title 2">
            <a:extLst>
              <a:ext uri="{FF2B5EF4-FFF2-40B4-BE49-F238E27FC236}">
                <a16:creationId xmlns:a16="http://schemas.microsoft.com/office/drawing/2014/main" id="{7C9A2F99-E42B-16F3-A9FA-06D478F20524}"/>
              </a:ext>
            </a:extLst>
          </p:cNvPr>
          <p:cNvSpPr>
            <a:spLocks noGrp="1"/>
          </p:cNvSpPr>
          <p:nvPr>
            <p:ph type="ctrTitle"/>
          </p:nvPr>
        </p:nvSpPr>
        <p:spPr>
          <a:xfrm>
            <a:off x="12700" y="12700"/>
            <a:ext cx="9118600" cy="990600"/>
          </a:xfrm>
        </p:spPr>
        <p:txBody>
          <a:bodyPr anchor="ctr">
            <a:normAutofit/>
          </a:bodyPr>
          <a:lstStyle/>
          <a:p>
            <a:r>
              <a:rPr lang="en-US" dirty="0"/>
              <a:t>Polling with Poll Everywhere	</a:t>
            </a:r>
          </a:p>
        </p:txBody>
      </p:sp>
      <p:grpSp>
        <p:nvGrpSpPr>
          <p:cNvPr id="6" name="Group 5">
            <a:extLst>
              <a:ext uri="{FF2B5EF4-FFF2-40B4-BE49-F238E27FC236}">
                <a16:creationId xmlns:a16="http://schemas.microsoft.com/office/drawing/2014/main" id="{252BF074-D7EF-A533-EDA5-AB8558239B1C}"/>
              </a:ext>
            </a:extLst>
          </p:cNvPr>
          <p:cNvGrpSpPr/>
          <p:nvPr/>
        </p:nvGrpSpPr>
        <p:grpSpPr>
          <a:xfrm>
            <a:off x="5156944" y="1003300"/>
            <a:ext cx="3758450" cy="3938064"/>
            <a:chOff x="5264526" y="1106096"/>
            <a:chExt cx="3758450" cy="3938064"/>
          </a:xfrm>
        </p:grpSpPr>
        <p:pic>
          <p:nvPicPr>
            <p:cNvPr id="23557" name="Picture 2" descr="web_response.png">
              <a:extLst>
                <a:ext uri="{FF2B5EF4-FFF2-40B4-BE49-F238E27FC236}">
                  <a16:creationId xmlns:a16="http://schemas.microsoft.com/office/drawing/2014/main" id="{79A321D3-B678-A345-9193-131E8A5CF4E2}"/>
                </a:ext>
              </a:extLst>
            </p:cNvPr>
            <p:cNvPicPr>
              <a:picLocks noChangeAspect="1"/>
            </p:cNvPicPr>
            <p:nvPr/>
          </p:nvPicPr>
          <p:blipFill rotWithShape="1">
            <a:blip r:embed="rId3">
              <a:extLst>
                <a:ext uri="{28A0092B-C50C-407E-A947-70E740481C1C}">
                  <a14:useLocalDpi xmlns:a14="http://schemas.microsoft.com/office/drawing/2010/main" val="0"/>
                </a:ext>
              </a:extLst>
            </a:blip>
            <a:srcRect l="24269" r="24712"/>
            <a:stretch/>
          </p:blipFill>
          <p:spPr bwMode="auto">
            <a:xfrm>
              <a:off x="5264526" y="1106097"/>
              <a:ext cx="1963271" cy="3831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4" descr="text_response.png">
              <a:extLst>
                <a:ext uri="{FF2B5EF4-FFF2-40B4-BE49-F238E27FC236}">
                  <a16:creationId xmlns:a16="http://schemas.microsoft.com/office/drawing/2014/main" id="{0E42CFB4-9190-344B-AD32-7F4883440FBF}"/>
                </a:ext>
              </a:extLst>
            </p:cNvPr>
            <p:cNvPicPr>
              <a:picLocks noChangeAspect="1"/>
            </p:cNvPicPr>
            <p:nvPr/>
          </p:nvPicPr>
          <p:blipFill rotWithShape="1">
            <a:blip r:embed="rId4">
              <a:extLst>
                <a:ext uri="{28A0092B-C50C-407E-A947-70E740481C1C}">
                  <a14:useLocalDpi xmlns:a14="http://schemas.microsoft.com/office/drawing/2010/main" val="0"/>
                </a:ext>
              </a:extLst>
            </a:blip>
            <a:srcRect l="25440" r="25319"/>
            <a:stretch/>
          </p:blipFill>
          <p:spPr bwMode="auto">
            <a:xfrm>
              <a:off x="7126941" y="1106096"/>
              <a:ext cx="1896035" cy="3832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TextBox 9">
              <a:extLst>
                <a:ext uri="{FF2B5EF4-FFF2-40B4-BE49-F238E27FC236}">
                  <a16:creationId xmlns:a16="http://schemas.microsoft.com/office/drawing/2014/main" id="{BD0978CE-8E9E-A34C-9E8F-10E4C3F9CD49}"/>
                </a:ext>
              </a:extLst>
            </p:cNvPr>
            <p:cNvSpPr txBox="1">
              <a:spLocks noChangeArrowheads="1"/>
            </p:cNvSpPr>
            <p:nvPr/>
          </p:nvSpPr>
          <p:spPr bwMode="auto">
            <a:xfrm>
              <a:off x="7361822" y="2963471"/>
              <a:ext cx="15263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189"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1800" b="1" i="0" u="none" strike="noStrike" kern="1200" cap="none" spc="0" normalizeH="0" baseline="0" noProof="0" dirty="0">
                  <a:ln>
                    <a:noFill/>
                  </a:ln>
                  <a:solidFill>
                    <a:srgbClr val="F29164"/>
                  </a:solidFill>
                  <a:effectLst/>
                  <a:uLnTx/>
                  <a:uFillTx/>
                  <a:latin typeface="Source Sans Pro" panose="020F0502020204030204" pitchFamily="34" charset="0"/>
                  <a:ea typeface="Source Sans Pro" panose="020F0502020204030204" pitchFamily="34" charset="0"/>
                  <a:cs typeface="Source Sans Pro" panose="020F0502020204030204" pitchFamily="34" charset="0"/>
                </a:rPr>
                <a:t>cec500 </a:t>
              </a:r>
            </a:p>
          </p:txBody>
        </p:sp>
        <p:sp>
          <p:nvSpPr>
            <p:cNvPr id="23561" name="TextBox 15">
              <a:extLst>
                <a:ext uri="{FF2B5EF4-FFF2-40B4-BE49-F238E27FC236}">
                  <a16:creationId xmlns:a16="http://schemas.microsoft.com/office/drawing/2014/main" id="{2BC33B34-5440-3140-9994-B03CB5C627EE}"/>
                </a:ext>
              </a:extLst>
            </p:cNvPr>
            <p:cNvSpPr txBox="1">
              <a:spLocks noChangeArrowheads="1"/>
            </p:cNvSpPr>
            <p:nvPr/>
          </p:nvSpPr>
          <p:spPr bwMode="auto">
            <a:xfrm>
              <a:off x="7553514" y="1841902"/>
              <a:ext cx="90487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189"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1500" b="1" i="0" u="none" strike="noStrike" kern="1200" cap="none" spc="0" normalizeH="0" baseline="0" noProof="0" dirty="0">
                  <a:ln>
                    <a:noFill/>
                  </a:ln>
                  <a:solidFill>
                    <a:srgbClr val="F29164"/>
                  </a:solidFill>
                  <a:effectLst/>
                  <a:uLnTx/>
                  <a:uFillTx/>
                  <a:latin typeface="Source Sans Pro" panose="020F0502020204030204" pitchFamily="34" charset="0"/>
                  <a:ea typeface="Source Sans Pro" panose="020F0502020204030204" pitchFamily="34" charset="0"/>
                  <a:cs typeface="Source Sans Pro" panose="020F0502020204030204" pitchFamily="34" charset="0"/>
                </a:rPr>
                <a:t>22333</a:t>
              </a:r>
            </a:p>
          </p:txBody>
        </p:sp>
        <p:sp>
          <p:nvSpPr>
            <p:cNvPr id="23563" name="Title 1">
              <a:extLst>
                <a:ext uri="{FF2B5EF4-FFF2-40B4-BE49-F238E27FC236}">
                  <a16:creationId xmlns:a16="http://schemas.microsoft.com/office/drawing/2014/main" id="{17F1D120-E30F-A34D-B5EE-6A0A40A264AA}"/>
                </a:ext>
              </a:extLst>
            </p:cNvPr>
            <p:cNvSpPr txBox="1">
              <a:spLocks/>
            </p:cNvSpPr>
            <p:nvPr/>
          </p:nvSpPr>
          <p:spPr bwMode="auto">
            <a:xfrm>
              <a:off x="7220138" y="4674828"/>
              <a:ext cx="17037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457189"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1200" b="1" i="0" u="none" strike="noStrike" kern="1200" cap="none" spc="0" normalizeH="0" baseline="0" noProof="0" dirty="0">
                  <a:ln>
                    <a:noFill/>
                  </a:ln>
                  <a:solidFill>
                    <a:srgbClr val="515B99"/>
                  </a:solidFill>
                  <a:effectLst/>
                  <a:uLnTx/>
                  <a:uFillTx/>
                  <a:latin typeface="Source Sans Pro Semibold" panose="020F0502020204030204" pitchFamily="34" charset="0"/>
                  <a:ea typeface="Source Sans Pro Semibold" panose="020F0502020204030204" pitchFamily="34" charset="0"/>
                  <a:cs typeface="Source Sans Pro Semibold" panose="020F0502020204030204" pitchFamily="34" charset="0"/>
                </a:rPr>
                <a:t>Text voting</a:t>
              </a:r>
            </a:p>
          </p:txBody>
        </p:sp>
        <p:sp>
          <p:nvSpPr>
            <p:cNvPr id="23564" name="Title 1">
              <a:extLst>
                <a:ext uri="{FF2B5EF4-FFF2-40B4-BE49-F238E27FC236}">
                  <a16:creationId xmlns:a16="http://schemas.microsoft.com/office/drawing/2014/main" id="{C84385D7-DDF1-CA41-8E99-D936477259CF}"/>
                </a:ext>
              </a:extLst>
            </p:cNvPr>
            <p:cNvSpPr txBox="1">
              <a:spLocks/>
            </p:cNvSpPr>
            <p:nvPr/>
          </p:nvSpPr>
          <p:spPr bwMode="auto">
            <a:xfrm>
              <a:off x="5402180" y="4670068"/>
              <a:ext cx="17037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457189"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1200" b="1" i="0" u="none" strike="noStrike" kern="1200" cap="none" spc="0" normalizeH="0" baseline="0" noProof="0" dirty="0">
                  <a:ln>
                    <a:noFill/>
                  </a:ln>
                  <a:solidFill>
                    <a:srgbClr val="515B99"/>
                  </a:solidFill>
                  <a:effectLst/>
                  <a:uLnTx/>
                  <a:uFillTx/>
                  <a:latin typeface="Source Sans Pro Semibold" panose="020F0502020204030204" pitchFamily="34" charset="0"/>
                  <a:ea typeface="Source Sans Pro Semibold" panose="020F0502020204030204" pitchFamily="34" charset="0"/>
                  <a:cs typeface="Source Sans Pro Semibold" panose="020F0502020204030204" pitchFamily="34" charset="0"/>
                </a:rPr>
                <a:t>Web voting</a:t>
              </a:r>
            </a:p>
          </p:txBody>
        </p:sp>
        <p:sp>
          <p:nvSpPr>
            <p:cNvPr id="3" name="Rectangle: Rounded Corners 2">
              <a:extLst>
                <a:ext uri="{FF2B5EF4-FFF2-40B4-BE49-F238E27FC236}">
                  <a16:creationId xmlns:a16="http://schemas.microsoft.com/office/drawing/2014/main" id="{920D0083-29E8-60CC-BD5C-239A9095C8E4}"/>
                </a:ext>
              </a:extLst>
            </p:cNvPr>
            <p:cNvSpPr/>
            <p:nvPr/>
          </p:nvSpPr>
          <p:spPr>
            <a:xfrm>
              <a:off x="5553641" y="1734671"/>
              <a:ext cx="1408176" cy="168088"/>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TextBox 7">
              <a:extLst>
                <a:ext uri="{FF2B5EF4-FFF2-40B4-BE49-F238E27FC236}">
                  <a16:creationId xmlns:a16="http://schemas.microsoft.com/office/drawing/2014/main" id="{9C3F94EA-B55C-6D69-8BFB-6EFA0949EBD7}"/>
                </a:ext>
              </a:extLst>
            </p:cNvPr>
            <p:cNvSpPr txBox="1">
              <a:spLocks noChangeArrowheads="1"/>
            </p:cNvSpPr>
            <p:nvPr/>
          </p:nvSpPr>
          <p:spPr bwMode="auto">
            <a:xfrm>
              <a:off x="5514278" y="1685033"/>
              <a:ext cx="165973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189"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1050" b="0" i="0" u="none" strike="noStrike" kern="1200" cap="none" spc="0" normalizeH="0" baseline="0" noProof="0" dirty="0">
                  <a:ln>
                    <a:noFill/>
                  </a:ln>
                  <a:solidFill>
                    <a:prstClr val="black"/>
                  </a:solidFill>
                  <a:effectLst/>
                  <a:uLnTx/>
                  <a:uFillTx/>
                  <a:latin typeface="Source Sans Pro" panose="020F0502020204030204" pitchFamily="34" charset="0"/>
                  <a:ea typeface="Source Sans Pro" panose="020F0502020204030204" pitchFamily="34" charset="0"/>
                  <a:cs typeface="Source Sans Pro" panose="020F0502020204030204" pitchFamily="34" charset="0"/>
                </a:rPr>
                <a:t>Pollev.com/</a:t>
              </a:r>
              <a:r>
                <a:rPr kumimoji="0" lang="en-US" altLang="en-US" sz="1050" b="0" i="0" u="none" strike="noStrike" kern="1200" cap="none" spc="0" normalizeH="0" baseline="0" noProof="0" dirty="0">
                  <a:ln>
                    <a:noFill/>
                  </a:ln>
                  <a:solidFill>
                    <a:srgbClr val="F29164"/>
                  </a:solidFill>
                  <a:effectLst/>
                  <a:uLnTx/>
                  <a:uFillTx/>
                  <a:latin typeface="Source Sans Pro" panose="020F0502020204030204" pitchFamily="34" charset="0"/>
                  <a:ea typeface="Source Sans Pro" panose="020F0502020204030204" pitchFamily="34" charset="0"/>
                  <a:cs typeface="Source Sans Pro" panose="020F0502020204030204" pitchFamily="34" charset="0"/>
                </a:rPr>
                <a:t>cec500</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CA27B3-3067-7CF2-495E-B4D0D874B4FB}"/>
              </a:ext>
            </a:extLst>
          </p:cNvPr>
          <p:cNvSpPr>
            <a:spLocks noGrp="1"/>
          </p:cNvSpPr>
          <p:nvPr>
            <p:ph type="ctrTitle"/>
          </p:nvPr>
        </p:nvSpPr>
        <p:spPr/>
        <p:txBody>
          <a:bodyPr/>
          <a:lstStyle/>
          <a:p>
            <a:r>
              <a:rPr lang="en-US" dirty="0"/>
              <a:t>Pre-test Questions</a:t>
            </a:r>
          </a:p>
        </p:txBody>
      </p:sp>
    </p:spTree>
    <p:extLst>
      <p:ext uri="{BB962C8B-B14F-4D97-AF65-F5344CB8AC3E}">
        <p14:creationId xmlns:p14="http://schemas.microsoft.com/office/powerpoint/2010/main" val="2589292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775016-C6B6-5942-822A-C3BB3B306E14}"/>
              </a:ext>
            </a:extLst>
          </p:cNvPr>
          <p:cNvSpPr>
            <a:spLocks noGrp="1"/>
          </p:cNvSpPr>
          <p:nvPr>
            <p:ph idx="1"/>
          </p:nvPr>
        </p:nvSpPr>
        <p:spPr/>
        <p:txBody>
          <a:bodyPr>
            <a:normAutofit fontScale="92500" lnSpcReduction="10000"/>
          </a:bodyPr>
          <a:lstStyle/>
          <a:p>
            <a:r>
              <a:rPr lang="en-US" sz="2400" dirty="0"/>
              <a:t>She is classified as an adolescent/young adult and should be treated with a pediatric-based multi-agent regimen </a:t>
            </a:r>
          </a:p>
          <a:p>
            <a:r>
              <a:rPr lang="en-US" sz="2400" dirty="0"/>
              <a:t>She is classified as an adult and should be treated with a pediatric-based multi-agent regimen </a:t>
            </a:r>
          </a:p>
          <a:p>
            <a:r>
              <a:rPr lang="en-US" sz="2400" dirty="0"/>
              <a:t>She is classified as an adolescent/young adult and should be treated with a pediatric-based regimen that contains a tyrosine kinase inhibitor </a:t>
            </a:r>
          </a:p>
          <a:p>
            <a:r>
              <a:rPr lang="en-US" sz="2400" dirty="0"/>
              <a:t>The patient’s age does not matter as the recommended multi-agent regimens for adolescents/young adults and adults are the same for Ph-negative ALL </a:t>
            </a:r>
          </a:p>
        </p:txBody>
      </p:sp>
      <p:sp>
        <p:nvSpPr>
          <p:cNvPr id="3" name="Title 2">
            <a:extLst>
              <a:ext uri="{FF2B5EF4-FFF2-40B4-BE49-F238E27FC236}">
                <a16:creationId xmlns:a16="http://schemas.microsoft.com/office/drawing/2014/main" id="{44A310BD-242F-074C-ACB4-0150AB277DE9}"/>
              </a:ext>
            </a:extLst>
          </p:cNvPr>
          <p:cNvSpPr>
            <a:spLocks noGrp="1"/>
          </p:cNvSpPr>
          <p:nvPr>
            <p:ph type="ctrTitle"/>
          </p:nvPr>
        </p:nvSpPr>
        <p:spPr/>
        <p:txBody>
          <a:bodyPr>
            <a:normAutofit/>
          </a:bodyPr>
          <a:lstStyle/>
          <a:p>
            <a:r>
              <a:rPr lang="en-US" dirty="0"/>
              <a:t>A 28-year-old female is diagnosed with Ph-negative acute lymphoblastic leukemia. Which of the following is true regarding risk stratification and treatment choices for this patient? </a:t>
            </a:r>
          </a:p>
        </p:txBody>
      </p:sp>
    </p:spTree>
    <p:extLst>
      <p:ext uri="{BB962C8B-B14F-4D97-AF65-F5344CB8AC3E}">
        <p14:creationId xmlns:p14="http://schemas.microsoft.com/office/powerpoint/2010/main" val="208379729"/>
      </p:ext>
    </p:extLst>
  </p:cSld>
  <p:clrMapOvr>
    <a:masterClrMapping/>
  </p:clrMapOvr>
</p:sld>
</file>

<file path=ppt/theme/theme1.xml><?xml version="1.0" encoding="utf-8"?>
<a:theme xmlns:a="http://schemas.openxmlformats.org/drawingml/2006/main" name="3. Primary Slide Format">
  <a:themeElements>
    <a:clrScheme name="Custom 31">
      <a:dk1>
        <a:sysClr val="windowText" lastClr="000000"/>
      </a:dk1>
      <a:lt1>
        <a:sysClr val="window" lastClr="FFFFFF"/>
      </a:lt1>
      <a:dk2>
        <a:srgbClr val="1F497D"/>
      </a:dk2>
      <a:lt2>
        <a:srgbClr val="EEECE1"/>
      </a:lt2>
      <a:accent1>
        <a:srgbClr val="F79036"/>
      </a:accent1>
      <a:accent2>
        <a:srgbClr val="DD2526"/>
      </a:accent2>
      <a:accent3>
        <a:srgbClr val="861D19"/>
      </a:accent3>
      <a:accent4>
        <a:srgbClr val="7F7F7F"/>
      </a:accent4>
      <a:accent5>
        <a:srgbClr val="17365D"/>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 Secondary Slide Format">
  <a:themeElements>
    <a:clrScheme name="Custom 31">
      <a:dk1>
        <a:sysClr val="windowText" lastClr="000000"/>
      </a:dk1>
      <a:lt1>
        <a:sysClr val="window" lastClr="FFFFFF"/>
      </a:lt1>
      <a:dk2>
        <a:srgbClr val="1F497D"/>
      </a:dk2>
      <a:lt2>
        <a:srgbClr val="EEECE1"/>
      </a:lt2>
      <a:accent1>
        <a:srgbClr val="F79036"/>
      </a:accent1>
      <a:accent2>
        <a:srgbClr val="DD2526"/>
      </a:accent2>
      <a:accent3>
        <a:srgbClr val="861D19"/>
      </a:accent3>
      <a:accent4>
        <a:srgbClr val="7F7F7F"/>
      </a:accent4>
      <a:accent5>
        <a:srgbClr val="17365D"/>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 Short Question">
  <a:themeElements>
    <a:clrScheme name="Custom 31">
      <a:dk1>
        <a:sysClr val="windowText" lastClr="000000"/>
      </a:dk1>
      <a:lt1>
        <a:sysClr val="window" lastClr="FFFFFF"/>
      </a:lt1>
      <a:dk2>
        <a:srgbClr val="1F497D"/>
      </a:dk2>
      <a:lt2>
        <a:srgbClr val="EEECE1"/>
      </a:lt2>
      <a:accent1>
        <a:srgbClr val="F79036"/>
      </a:accent1>
      <a:accent2>
        <a:srgbClr val="DD2526"/>
      </a:accent2>
      <a:accent3>
        <a:srgbClr val="861D19"/>
      </a:accent3>
      <a:accent4>
        <a:srgbClr val="7F7F7F"/>
      </a:accent4>
      <a:accent5>
        <a:srgbClr val="17365D"/>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 Long Question">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Custom Design">
  <a:themeElements>
    <a:clrScheme name="Custom 31">
      <a:dk1>
        <a:sysClr val="windowText" lastClr="000000"/>
      </a:dk1>
      <a:lt1>
        <a:sysClr val="window" lastClr="FFFFFF"/>
      </a:lt1>
      <a:dk2>
        <a:srgbClr val="1F497D"/>
      </a:dk2>
      <a:lt2>
        <a:srgbClr val="EEECE1"/>
      </a:lt2>
      <a:accent1>
        <a:srgbClr val="F79036"/>
      </a:accent1>
      <a:accent2>
        <a:srgbClr val="DD2526"/>
      </a:accent2>
      <a:accent3>
        <a:srgbClr val="861D19"/>
      </a:accent3>
      <a:accent4>
        <a:srgbClr val="7F7F7F"/>
      </a:accent4>
      <a:accent5>
        <a:srgbClr val="17365D"/>
      </a:accent5>
      <a:accent6>
        <a:srgbClr val="000000"/>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2ac5f6b-5752-4898-b090-95d6b2f15110">
      <Terms xmlns="http://schemas.microsoft.com/office/infopath/2007/PartnerControls"/>
    </lcf76f155ced4ddcb4097134ff3c332f>
    <TaxCatchAll xmlns="4b1af4be-e329-4f09-a998-8905185addd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E099A3A0437D543A8AC73D2F3D486E5" ma:contentTypeVersion="15" ma:contentTypeDescription="Create a new document." ma:contentTypeScope="" ma:versionID="938a7f9889cc77676b898bcb9a425406">
  <xsd:schema xmlns:xsd="http://www.w3.org/2001/XMLSchema" xmlns:xs="http://www.w3.org/2001/XMLSchema" xmlns:p="http://schemas.microsoft.com/office/2006/metadata/properties" xmlns:ns2="e2ac5f6b-5752-4898-b090-95d6b2f15110" xmlns:ns3="4b1af4be-e329-4f09-a998-8905185addd5" targetNamespace="http://schemas.microsoft.com/office/2006/metadata/properties" ma:root="true" ma:fieldsID="57f8178726166e5cd30189ac9c82419d" ns2:_="" ns3:_="">
    <xsd:import namespace="e2ac5f6b-5752-4898-b090-95d6b2f15110"/>
    <xsd:import namespace="4b1af4be-e329-4f09-a998-8905185addd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ac5f6b-5752-4898-b090-95d6b2f151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36b3256-ab1d-4459-94ff-4b67be3389b0" ma:termSetId="09814cd3-568e-fe90-9814-8d621ff8fb84" ma:anchorId="fba54fb3-c3e1-fe81-a776-ca4b69148c4d" ma:open="true" ma:isKeyword="false">
      <xsd:complexType>
        <xsd:sequence>
          <xsd:element ref="pc:Terms" minOccurs="0" maxOccurs="1"/>
        </xsd:sequence>
      </xsd:complexType>
    </xsd:element>
    <xsd:element name="MediaServiceLocation" ma:index="19" nillable="true" ma:displayName="Location"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b1af4be-e329-4f09-a998-8905185addd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e12cb20-4ded-478f-8bc9-7052abf34e3d}" ma:internalName="TaxCatchAll" ma:showField="CatchAllData" ma:web="4b1af4be-e329-4f09-a998-8905185addd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508166-585A-485A-9263-94A45D2CD01A}">
  <ds:schemaRefs>
    <ds:schemaRef ds:uri="bb0285eb-592b-487d-a8eb-ee2ad0dcd282"/>
    <ds:schemaRef ds:uri="http://purl.org/dc/terms/"/>
    <ds:schemaRef ds:uri="http://schemas.microsoft.com/office/2006/metadata/properties"/>
    <ds:schemaRef ds:uri="http://schemas.microsoft.com/office/2006/documentManagement/types"/>
    <ds:schemaRef ds:uri="http://purl.org/dc/dcmitype/"/>
    <ds:schemaRef ds:uri="http://purl.org/dc/elements/1.1/"/>
    <ds:schemaRef ds:uri="http://www.w3.org/XML/1998/namespace"/>
    <ds:schemaRef ds:uri="http://schemas.microsoft.com/office/infopath/2007/PartnerControls"/>
    <ds:schemaRef ds:uri="http://schemas.openxmlformats.org/package/2006/metadata/core-properties"/>
    <ds:schemaRef ds:uri="036f8bdb-6885-4f76-b90b-8f2110887d0e"/>
    <ds:schemaRef ds:uri="e2ac5f6b-5752-4898-b090-95d6b2f15110"/>
    <ds:schemaRef ds:uri="4b1af4be-e329-4f09-a998-8905185addd5"/>
  </ds:schemaRefs>
</ds:datastoreItem>
</file>

<file path=customXml/itemProps2.xml><?xml version="1.0" encoding="utf-8"?>
<ds:datastoreItem xmlns:ds="http://schemas.openxmlformats.org/officeDocument/2006/customXml" ds:itemID="{BFE2B6EC-FF76-4A48-9730-3B82BCE3E4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ac5f6b-5752-4898-b090-95d6b2f15110"/>
    <ds:schemaRef ds:uri="4b1af4be-e329-4f09-a998-8905185add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6E5612D-0DD5-453E-918A-6E9516270F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10238</TotalTime>
  <Words>6438</Words>
  <Application>Microsoft Office PowerPoint</Application>
  <PresentationFormat>On-screen Show (16:9)</PresentationFormat>
  <Paragraphs>693</Paragraphs>
  <Slides>49</Slides>
  <Notes>25</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49</vt:i4>
      </vt:variant>
    </vt:vector>
  </HeadingPairs>
  <TitlesOfParts>
    <vt:vector size="65" baseType="lpstr">
      <vt:lpstr>-apple-system</vt:lpstr>
      <vt:lpstr>Arial</vt:lpstr>
      <vt:lpstr>Arial Black</vt:lpstr>
      <vt:lpstr>Calibri</vt:lpstr>
      <vt:lpstr>GillSansMT-Identity-H</vt:lpstr>
      <vt:lpstr>muli</vt:lpstr>
      <vt:lpstr>Source Sans Pro</vt:lpstr>
      <vt:lpstr>Source Sans Pro Semibold</vt:lpstr>
      <vt:lpstr>Univers Condensed</vt:lpstr>
      <vt:lpstr>Univers Condensed Light</vt:lpstr>
      <vt:lpstr>3. Primary Slide Format</vt:lpstr>
      <vt:lpstr>4. Secondary Slide Format</vt:lpstr>
      <vt:lpstr>1_Custom Design</vt:lpstr>
      <vt:lpstr>5. Short Question</vt:lpstr>
      <vt:lpstr>6. Long Question</vt:lpstr>
      <vt:lpstr>Custom Design</vt:lpstr>
      <vt:lpstr>PowerPoint Presentation</vt:lpstr>
      <vt:lpstr>Sandra Kurtin PhD, ANP-BC, FAPO</vt:lpstr>
      <vt:lpstr>Faculty Disclosures</vt:lpstr>
      <vt:lpstr>Thank You</vt:lpstr>
      <vt:lpstr>Learning Objectives</vt:lpstr>
      <vt:lpstr>How to Collect Credit for this Activity</vt:lpstr>
      <vt:lpstr>Polling with Poll Everywhere </vt:lpstr>
      <vt:lpstr>Pre-test Questions</vt:lpstr>
      <vt:lpstr>A 28-year-old female is diagnosed with Ph-negative acute lymphoblastic leukemia. Which of the following is true regarding risk stratification and treatment choices for this patient? </vt:lpstr>
      <vt:lpstr>What is an appropriate strategy to manage a patient who develops a grade 3 hypersensitivity reaction to pegaspargase? </vt:lpstr>
      <vt:lpstr>Which of the following is true regarding the different asparaginase formulations? </vt:lpstr>
      <vt:lpstr>How would you manage a patient on a pegaspargase treatment regimen that develops a grade 2 PICC-related thrombosis? </vt:lpstr>
      <vt:lpstr>Acute Lymphoblastic Leukemia Epidemiology and Etiology</vt:lpstr>
      <vt:lpstr>Acute Lymphoblastic Leukemia Adult Disease Characteristics</vt:lpstr>
      <vt:lpstr>Lymphoblastic Lymphoma  Disease Characteristics</vt:lpstr>
      <vt:lpstr>Adolescent and Young Adult/Adult ALL Risk-stratified Treatment</vt:lpstr>
      <vt:lpstr>Adolescent and Young Adult/Adult ALL Risk-stratified Treatment</vt:lpstr>
      <vt:lpstr>Patient Case 1   28-Year-old Female with Lymphadenopathy</vt:lpstr>
      <vt:lpstr>Patient Case 1   28-Year-old Female with Lymphadenopathy</vt:lpstr>
      <vt:lpstr>A 28-year-old female is diagnosed with Ph-negative acute lymphoblastic leukemia. Which of the following is true regarding risk stratification and treatment choices for this patient? </vt:lpstr>
      <vt:lpstr>Common Multi-agent, Multi-phase Drug Regimens Used in Pediatric and AYA/Adult ALL</vt:lpstr>
      <vt:lpstr>Asparaginase in ALL/LBL</vt:lpstr>
      <vt:lpstr>Patient Case 1   28-Year-old Female with Lymphadenopathy</vt:lpstr>
      <vt:lpstr>Asparaginase Formulations </vt:lpstr>
      <vt:lpstr>Incidence of Common Adverse Events for Asparaginase</vt:lpstr>
      <vt:lpstr>Risk Factors for Hypersensitivity to Asparaginase</vt:lpstr>
      <vt:lpstr>Adverse Event Prevention and Mitigation Hypersensitivity </vt:lpstr>
      <vt:lpstr>Patient Case 2 35-Year-old Male with New Diagnosis of T-cell ALL</vt:lpstr>
      <vt:lpstr>Patient Case 2 35-Year-old Male with New Diagnosis of T-cell ALL</vt:lpstr>
      <vt:lpstr>What is an appropriate strategy to manage a patient who develops a grade 3 hypersensitivity reaction to pegaspargase? </vt:lpstr>
      <vt:lpstr>Resistance to Asparaginase</vt:lpstr>
      <vt:lpstr>PowerPoint Presentation</vt:lpstr>
      <vt:lpstr>PowerPoint Presentation</vt:lpstr>
      <vt:lpstr>Which of the following is true regarding the different asparaginase formulations? </vt:lpstr>
      <vt:lpstr>Adverse Event Profile for Asparaginase Thromboembolism</vt:lpstr>
      <vt:lpstr>Patient Case 1   28-Year-old Female with Lymphadenopathy</vt:lpstr>
      <vt:lpstr>How would you manage a patient on a pegaspargase treatment regimen that develops a grade 2 PICC-related thrombosis? </vt:lpstr>
      <vt:lpstr>PowerPoint Presentation</vt:lpstr>
      <vt:lpstr>Adverse Event Profile for Asparaginase Hyperbilirubinemia and Transaminitis</vt:lpstr>
      <vt:lpstr>Patient Case 2 35-Year-old Male with New Diagnosis of T-cell ALL</vt:lpstr>
      <vt:lpstr>Adverse Event Profile for Asparaginase Pancreatitis</vt:lpstr>
      <vt:lpstr>Adverse Event Profile for Asparaginase Hypofibrinogenemia/Hemorrhage</vt:lpstr>
      <vt:lpstr>Adverse Event Profile for Asparaginase Hypertriglyceridemia</vt:lpstr>
      <vt:lpstr>Adverse Event Profile for Asparaginase Hyperglycemia</vt:lpstr>
      <vt:lpstr>Adverse Event Profile for Asparaginase Hyperammonemia</vt:lpstr>
      <vt:lpstr>Pegaspariginase Toxicity in Adults</vt:lpstr>
      <vt:lpstr>Key Takeaways</vt:lpstr>
      <vt:lpstr>How to Collect Credit for this Activity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dc:creator>
  <cp:lastModifiedBy>Jessica Hall</cp:lastModifiedBy>
  <cp:revision>316</cp:revision>
  <dcterms:created xsi:type="dcterms:W3CDTF">2015-04-01T20:45:56Z</dcterms:created>
  <dcterms:modified xsi:type="dcterms:W3CDTF">2023-08-30T13:53:24Z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0x0101004E099A3A0437D543A8AC73D2F3D486E5</vt:lpwstr>
  </property>
  <property fmtid="{D5CDD505-2E9C-101B-9397-08002B2CF9AE}" pid="3" name="MediaServiceImageTags">
    <vt:lpwstr/>
  </property>
</Properties>
</file>