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7" r:id="rId2"/>
    <p:sldId id="315" r:id="rId3"/>
    <p:sldId id="323" r:id="rId4"/>
    <p:sldId id="324" r:id="rId5"/>
    <p:sldId id="325" r:id="rId6"/>
    <p:sldId id="326" r:id="rId7"/>
  </p:sldIdLst>
  <p:sldSz cx="9144000" cy="6858000" type="screen4x3"/>
  <p:notesSz cx="6954838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41" autoAdjust="0"/>
    <p:restoredTop sz="95498" autoAdjust="0"/>
  </p:normalViewPr>
  <p:slideViewPr>
    <p:cSldViewPr>
      <p:cViewPr varScale="1">
        <p:scale>
          <a:sx n="91" d="100"/>
          <a:sy n="91" d="100"/>
        </p:scale>
        <p:origin x="1282" y="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9466" y="0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/>
          <a:lstStyle>
            <a:lvl1pPr algn="r">
              <a:defRPr sz="1200"/>
            </a:lvl1pPr>
          </a:lstStyle>
          <a:p>
            <a:fld id="{572876FD-C99C-487F-907E-83C57614420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0938" y="698500"/>
            <a:ext cx="4652962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30" tIns="46465" rIns="92930" bIns="4646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484" y="4421823"/>
            <a:ext cx="5563870" cy="4189095"/>
          </a:xfrm>
          <a:prstGeom prst="rect">
            <a:avLst/>
          </a:prstGeom>
        </p:spPr>
        <p:txBody>
          <a:bodyPr vert="horz" lIns="92930" tIns="46465" rIns="92930" bIns="4646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9466" y="8842029"/>
            <a:ext cx="3013763" cy="465455"/>
          </a:xfrm>
          <a:prstGeom prst="rect">
            <a:avLst/>
          </a:prstGeom>
        </p:spPr>
        <p:txBody>
          <a:bodyPr vert="horz" lIns="92930" tIns="46465" rIns="92930" bIns="46465" rtlCol="0" anchor="b"/>
          <a:lstStyle>
            <a:lvl1pPr algn="r">
              <a:defRPr sz="1200"/>
            </a:lvl1pPr>
          </a:lstStyle>
          <a:p>
            <a:fld id="{5D0ECADD-9745-407F-A916-5072259B29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800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95329" y="4421870"/>
            <a:ext cx="5564188" cy="418837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2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NOVEMBER 2016: A SURPRISE ELECTION</a:t>
            </a:r>
            <a:endParaRPr lang="en-US" dirty="0"/>
          </a:p>
          <a:p>
            <a:pPr lvl="1"/>
            <a:r>
              <a:rPr lang="en-US" dirty="0"/>
              <a:t>Predicted: HRC POTUS, Senate to D’s, House stays R </a:t>
            </a:r>
          </a:p>
          <a:p>
            <a:pPr lvl="1"/>
            <a:r>
              <a:rPr lang="en-US" dirty="0"/>
              <a:t>House: 241R, 194D (now 238R, 193D, 4V)</a:t>
            </a:r>
          </a:p>
          <a:p>
            <a:pPr lvl="1"/>
            <a:r>
              <a:rPr lang="en-US" dirty="0"/>
              <a:t>Senate: 52R, 48D/I  (now 51R, 49D/R post Session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Jones</a:t>
            </a:r>
          </a:p>
          <a:p>
            <a:pPr lvl="1"/>
            <a:r>
              <a:rPr lang="en-US" dirty="0"/>
              <a:t>New POTUS, not a politician, true outsider, true wildcard / blank slate</a:t>
            </a:r>
          </a:p>
          <a:p>
            <a:pPr lvl="1"/>
            <a:r>
              <a:rPr lang="en-US" dirty="0"/>
              <a:t>Unified Government</a:t>
            </a:r>
            <a:r>
              <a:rPr lang="en-US" dirty="0">
                <a:sym typeface="Wingdings" panose="05000000000000000000" pitchFamily="2" charset="2"/>
              </a:rPr>
              <a:t></a:t>
            </a:r>
            <a:r>
              <a:rPr lang="en-US" dirty="0"/>
              <a:t> first time since 2010 (BHO first Congress)</a:t>
            </a:r>
          </a:p>
          <a:p>
            <a:r>
              <a:rPr lang="en-US" dirty="0"/>
              <a:t> </a:t>
            </a:r>
          </a:p>
          <a:p>
            <a:pPr lvl="0"/>
            <a:r>
              <a:rPr lang="en-US" b="1" dirty="0"/>
              <a:t>Three phases to the 115</a:t>
            </a:r>
            <a:r>
              <a:rPr lang="en-US" b="1" baseline="30000" dirty="0"/>
              <a:t>th</a:t>
            </a:r>
            <a:r>
              <a:rPr lang="en-US" b="1" dirty="0"/>
              <a:t> Congress</a:t>
            </a:r>
            <a:endParaRPr lang="en-US" dirty="0"/>
          </a:p>
          <a:p>
            <a:pPr lvl="1"/>
            <a:r>
              <a:rPr lang="en-US" dirty="0"/>
              <a:t>Partisan phase in 2017</a:t>
            </a:r>
          </a:p>
          <a:p>
            <a:pPr lvl="2"/>
            <a:r>
              <a:rPr lang="en-US" b="1" dirty="0"/>
              <a:t>Big Ticket Legislation</a:t>
            </a:r>
            <a:endParaRPr lang="en-US" dirty="0"/>
          </a:p>
          <a:p>
            <a:pPr lvl="3"/>
            <a:r>
              <a:rPr lang="en-US" dirty="0"/>
              <a:t>ACA Failure – almost a year-long </a:t>
            </a:r>
            <a:r>
              <a:rPr lang="en-US" dirty="0" err="1"/>
              <a:t>proess</a:t>
            </a:r>
            <a:endParaRPr lang="en-US" dirty="0"/>
          </a:p>
          <a:p>
            <a:pPr lvl="4"/>
            <a:r>
              <a:rPr lang="en-US" dirty="0"/>
              <a:t>FY2017 budget re </a:t>
            </a:r>
            <a:r>
              <a:rPr lang="en-US" dirty="0" err="1"/>
              <a:t>S.Con.Res</a:t>
            </a:r>
            <a:r>
              <a:rPr lang="en-US" dirty="0"/>
              <a:t>. 3 in January, reconciliation for health care</a:t>
            </a:r>
          </a:p>
          <a:p>
            <a:pPr lvl="4"/>
            <a:r>
              <a:rPr lang="en-US" dirty="0"/>
              <a:t>House ACHA does committee/rules, pulled in March, passed in May</a:t>
            </a:r>
          </a:p>
          <a:p>
            <a:pPr lvl="4"/>
            <a:r>
              <a:rPr lang="en-US" dirty="0"/>
              <a:t>Senate twists  in June, postpones, BCRA, Skinny bill, FAIL 7/27/17 49-51</a:t>
            </a:r>
          </a:p>
          <a:p>
            <a:pPr lvl="4"/>
            <a:r>
              <a:rPr lang="en-US" dirty="0"/>
              <a:t>Graham-Cassidy makes comeback in September, never sees floor</a:t>
            </a:r>
          </a:p>
          <a:p>
            <a:pPr lvl="4"/>
            <a:r>
              <a:rPr lang="en-US" dirty="0"/>
              <a:t>TCJA includes repeal of tax penalty on mandate (which remains on books) </a:t>
            </a:r>
          </a:p>
          <a:p>
            <a:pPr lvl="3"/>
            <a:r>
              <a:rPr lang="en-US" dirty="0"/>
              <a:t>Tax Cut Passage – decidedly quicker process (P.L. 115-97, 12/22/2017)</a:t>
            </a:r>
          </a:p>
          <a:p>
            <a:pPr lvl="4"/>
            <a:r>
              <a:rPr lang="en-US" dirty="0"/>
              <a:t>FY2018 budget resolution passed 10/26/17 – 1.5T in deficit</a:t>
            </a:r>
          </a:p>
          <a:p>
            <a:pPr lvl="4"/>
            <a:r>
              <a:rPr lang="en-US" dirty="0"/>
              <a:t>Passes House 11/16 --- more drastic cuts to tax breaks (SALT, etc.)</a:t>
            </a:r>
          </a:p>
          <a:p>
            <a:pPr lvl="4"/>
            <a:r>
              <a:rPr lang="en-US" dirty="0"/>
              <a:t>Passes Senate 12/2 (51-49)  --- sends to conference</a:t>
            </a:r>
          </a:p>
          <a:p>
            <a:pPr lvl="4"/>
            <a:r>
              <a:rPr lang="en-US" dirty="0"/>
              <a:t>Conference version passes  12/20 both chambers</a:t>
            </a:r>
          </a:p>
          <a:p>
            <a:pPr lvl="1"/>
            <a:r>
              <a:rPr lang="en-US" b="1" dirty="0"/>
              <a:t>Fight and Compromise phase (January to March 2018),</a:t>
            </a:r>
          </a:p>
          <a:p>
            <a:pPr lvl="2"/>
            <a:r>
              <a:rPr lang="en-US" dirty="0"/>
              <a:t>FY2018 Appropriations /  Budget</a:t>
            </a:r>
          </a:p>
          <a:p>
            <a:pPr lvl="3"/>
            <a:r>
              <a:rPr lang="en-US" dirty="0"/>
              <a:t>Preemptive CR to December 8 (9/8/17) w / disaster funds </a:t>
            </a:r>
          </a:p>
          <a:p>
            <a:pPr lvl="3"/>
            <a:r>
              <a:rPr lang="en-US" dirty="0"/>
              <a:t>CR to 12/22/17 (12/8/17)</a:t>
            </a:r>
          </a:p>
          <a:p>
            <a:pPr lvl="3"/>
            <a:r>
              <a:rPr lang="en-US" dirty="0"/>
              <a:t>CR to 1/19/18 (12/22/17)</a:t>
            </a:r>
          </a:p>
          <a:p>
            <a:pPr lvl="3"/>
            <a:r>
              <a:rPr lang="en-US" dirty="0"/>
              <a:t>SHUTDOWN 1/19/18 – 1/22-18</a:t>
            </a:r>
          </a:p>
          <a:p>
            <a:pPr lvl="3"/>
            <a:r>
              <a:rPr lang="en-US" dirty="0"/>
              <a:t>CR to 2/8/18 (1/24/18) w / CHIP and tax suspensions</a:t>
            </a:r>
          </a:p>
          <a:p>
            <a:pPr lvl="3"/>
            <a:r>
              <a:rPr lang="en-US" dirty="0"/>
              <a:t>SHUTDOWN 2/9/18</a:t>
            </a:r>
          </a:p>
          <a:p>
            <a:pPr lvl="3"/>
            <a:r>
              <a:rPr lang="en-US" dirty="0"/>
              <a:t>CR to 3/23/18 (2/9/18) w/ BCA caps, debt </a:t>
            </a:r>
            <a:r>
              <a:rPr lang="en-US" dirty="0" err="1"/>
              <a:t>lim</a:t>
            </a:r>
            <a:r>
              <a:rPr lang="en-US" dirty="0"/>
              <a:t> CHIP, disaster, extenders, etc.</a:t>
            </a:r>
          </a:p>
          <a:p>
            <a:pPr lvl="1"/>
            <a:r>
              <a:rPr lang="en-US" b="1" dirty="0"/>
              <a:t>Stalemate phase March-November 2018</a:t>
            </a:r>
          </a:p>
          <a:p>
            <a:pPr lvl="2"/>
            <a:r>
              <a:rPr lang="en-US" dirty="0"/>
              <a:t>Everyone waiting for the election; did do two minibus appropriations [DoD/HSS; Leg/</a:t>
            </a:r>
            <a:r>
              <a:rPr lang="en-US" dirty="0" err="1"/>
              <a:t>MilCon</a:t>
            </a:r>
            <a:r>
              <a:rPr lang="en-US" dirty="0"/>
              <a:t>/E&amp;W]</a:t>
            </a:r>
          </a:p>
          <a:p>
            <a:r>
              <a:rPr lang="en-US" b="1" dirty="0"/>
              <a:t> </a:t>
            </a:r>
            <a:endParaRPr lang="en-US" dirty="0"/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Other Legislation</a:t>
            </a:r>
            <a:endParaRPr lang="en-US" dirty="0"/>
          </a:p>
          <a:p>
            <a:pPr lvl="2"/>
            <a:r>
              <a:rPr lang="en-US" dirty="0"/>
              <a:t>FY2017 omnibus </a:t>
            </a:r>
            <a:r>
              <a:rPr lang="en-US" dirty="0" err="1"/>
              <a:t>approps</a:t>
            </a:r>
            <a:r>
              <a:rPr lang="en-US" dirty="0"/>
              <a:t> - (P.L. 115-31, 5/5/17) [R131-103, D178-15] [79-18]</a:t>
            </a:r>
          </a:p>
          <a:p>
            <a:pPr lvl="2"/>
            <a:r>
              <a:rPr lang="en-US" dirty="0"/>
              <a:t>Russia sanctions - (P.L. 115-44, 8/2/17) [419-3, 98-2]</a:t>
            </a:r>
          </a:p>
          <a:p>
            <a:pPr lvl="2"/>
            <a:r>
              <a:rPr lang="en-US" dirty="0"/>
              <a:t>FY2018 NDAA (P.L. 115-91, 12/12/17) </a:t>
            </a:r>
          </a:p>
          <a:p>
            <a:pPr lvl="2"/>
            <a:r>
              <a:rPr lang="en-US" dirty="0"/>
              <a:t>Hurricane/wildfire disaster relief:  9/8/17 15B, 10/26/17 36B</a:t>
            </a:r>
          </a:p>
          <a:p>
            <a:pPr lvl="2"/>
            <a:r>
              <a:rPr lang="en-US" dirty="0"/>
              <a:t>CHIP – expired  9/30/17, extended by CRs twice now 10 years</a:t>
            </a:r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Non-Legislation</a:t>
            </a:r>
            <a:endParaRPr lang="en-US" dirty="0"/>
          </a:p>
          <a:p>
            <a:pPr lvl="2"/>
            <a:r>
              <a:rPr lang="en-US" dirty="0"/>
              <a:t>Judicial Nominations – Gorsuch (4/7/2017)  [54-45], lots of judges (1-13-10 SC/CC/DC)</a:t>
            </a:r>
          </a:p>
          <a:p>
            <a:pPr lvl="2"/>
            <a:r>
              <a:rPr lang="en-US" dirty="0"/>
              <a:t>Exec Nominations – significant number withdrawn (over a dozen), few rejected ,none on floor</a:t>
            </a:r>
          </a:p>
          <a:p>
            <a:pPr lvl="2"/>
            <a:r>
              <a:rPr lang="en-US" dirty="0"/>
              <a:t>Investigations – S Intel (Burr/Warner), H Intel (Nunes), S </a:t>
            </a:r>
            <a:r>
              <a:rPr lang="en-US" dirty="0" err="1"/>
              <a:t>Juiciary</a:t>
            </a:r>
            <a:r>
              <a:rPr lang="en-US" dirty="0"/>
              <a:t> (Grassley/</a:t>
            </a:r>
            <a:r>
              <a:rPr lang="en-US" dirty="0" err="1"/>
              <a:t>Feinsten</a:t>
            </a:r>
            <a:r>
              <a:rPr lang="en-US" dirty="0"/>
              <a:t>), H OGR (</a:t>
            </a:r>
            <a:r>
              <a:rPr lang="en-US" dirty="0" err="1"/>
              <a:t>Gowdy</a:t>
            </a:r>
            <a:r>
              <a:rPr lang="en-US" dirty="0"/>
              <a:t>)</a:t>
            </a:r>
          </a:p>
          <a:p>
            <a:r>
              <a:rPr lang="en-US" dirty="0"/>
              <a:t> </a:t>
            </a:r>
          </a:p>
          <a:p>
            <a:pPr lvl="1"/>
            <a:r>
              <a:rPr lang="en-US" b="1" dirty="0"/>
              <a:t>What Did We Not See?</a:t>
            </a:r>
            <a:endParaRPr lang="en-US" dirty="0"/>
          </a:p>
          <a:p>
            <a:pPr lvl="2"/>
            <a:r>
              <a:rPr lang="en-US" dirty="0"/>
              <a:t>This was a GOP agenda, no a Trump agenda. No immigration. No trade. No infrastructure.</a:t>
            </a:r>
          </a:p>
          <a:p>
            <a:endParaRPr lang="en-US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3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2018 elections: Historic in several ways</a:t>
            </a:r>
          </a:p>
          <a:p>
            <a:r>
              <a:rPr lang="en-US" dirty="0"/>
              <a:t>	Highest midterm turnout since 1914. </a:t>
            </a:r>
          </a:p>
          <a:p>
            <a:r>
              <a:rPr lang="en-US" dirty="0"/>
              <a:t>	Democrats won 8.6% of the popular vote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First Congress to elect more than 100 women.</a:t>
            </a:r>
          </a:p>
          <a:p>
            <a:r>
              <a:rPr lang="en-US" dirty="0"/>
              <a:t>	35 Ds, 1 R.</a:t>
            </a:r>
          </a:p>
          <a:p>
            <a:r>
              <a:rPr lang="en-US" dirty="0"/>
              <a:t>	Average age of the House freshmen is 45. 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Midterms are bad years for presidents.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House: Democrats picked up 42 seats. </a:t>
            </a:r>
          </a:p>
          <a:p>
            <a:pPr lvl="0"/>
            <a:r>
              <a:rPr lang="en-US" dirty="0"/>
              <a:t>235-199</a:t>
            </a:r>
          </a:p>
          <a:p>
            <a:pPr lvl="0"/>
            <a:r>
              <a:rPr lang="en-US" dirty="0"/>
              <a:t>More than 60% of Dems new to the majority</a:t>
            </a:r>
          </a:p>
          <a:p>
            <a:pPr lvl="0"/>
            <a:r>
              <a:rPr lang="en-US" dirty="0"/>
              <a:t>76% of Republicans new to the minority</a:t>
            </a:r>
          </a:p>
          <a:p>
            <a:pPr lvl="0"/>
            <a:r>
              <a:rPr lang="en-US" b="1" dirty="0"/>
              <a:t>New members</a:t>
            </a:r>
            <a:r>
              <a:rPr lang="en-US" dirty="0"/>
              <a:t>: 94.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Senate: Republicans gained 4 (IN, ND, MO, FL). Democrats picked up 2 (NV, AZ). </a:t>
            </a:r>
          </a:p>
          <a:p>
            <a:pPr lvl="0"/>
            <a:r>
              <a:rPr lang="en-US" dirty="0"/>
              <a:t>Republicans had a Senate majority of 51-49. Probable 53-47 after Florida recount.</a:t>
            </a:r>
          </a:p>
          <a:p>
            <a:pPr lvl="0"/>
            <a:r>
              <a:rPr lang="en-US" dirty="0"/>
              <a:t>9 freshmen senators.</a:t>
            </a:r>
          </a:p>
          <a:p>
            <a:pPr lvl="1"/>
            <a:r>
              <a:rPr lang="en-US" dirty="0"/>
              <a:t>7 Rs – Blackburn, Braun (IN), Hawley (MO), Scott (FL), Kramer (ND), Romney. (McSally)</a:t>
            </a:r>
          </a:p>
          <a:p>
            <a:pPr lvl="1"/>
            <a:r>
              <a:rPr lang="en-US" dirty="0"/>
              <a:t>2 Ds – Rosen (NV), </a:t>
            </a:r>
            <a:r>
              <a:rPr lang="en-US" dirty="0" err="1"/>
              <a:t>Sinema</a:t>
            </a:r>
            <a:r>
              <a:rPr lang="en-US" dirty="0"/>
              <a:t> (AZ),  </a:t>
            </a:r>
          </a:p>
          <a:p>
            <a:r>
              <a:rPr lang="en-US" b="1" dirty="0"/>
              <a:t> </a:t>
            </a:r>
            <a:endParaRPr lang="en-US" sz="1100" dirty="0"/>
          </a:p>
          <a:p>
            <a:r>
              <a:rPr lang="en-US" b="1" dirty="0"/>
              <a:t>House Leadership races</a:t>
            </a:r>
            <a:endParaRPr lang="en-US" dirty="0"/>
          </a:p>
          <a:p>
            <a:pPr lvl="0"/>
            <a:r>
              <a:rPr lang="en-US" dirty="0"/>
              <a:t>Pelosi , Hoyer, Clyburn. P and H on top for 16 years. </a:t>
            </a:r>
          </a:p>
          <a:p>
            <a:pPr lvl="0"/>
            <a:r>
              <a:rPr lang="en-US" dirty="0"/>
              <a:t>Roughly 20 anti-Pelosi Democrats. Moulton, Cooper, Perlmutter, Foster, Lynch, etc. Several freshmen: Sherrill, Van Drew, Rose, Cunningham, etc.</a:t>
            </a:r>
          </a:p>
          <a:p>
            <a:pPr lvl="0"/>
            <a:r>
              <a:rPr lang="en-US" dirty="0"/>
              <a:t>12 voted for others. 3 voted present. Won with 220 votes.</a:t>
            </a:r>
          </a:p>
          <a:p>
            <a:pPr lvl="1"/>
            <a:r>
              <a:rPr lang="en-US" dirty="0"/>
              <a:t>Had to concede several things: subcommittee chair, bills on the floor, Select Committee on Modernization, Select Committee on Climate Change, Consent Calendar, motion to vacate the chair, proportional representation on A Committees.</a:t>
            </a:r>
          </a:p>
          <a:p>
            <a:pPr lvl="1"/>
            <a:r>
              <a:rPr lang="en-US" b="1" dirty="0"/>
              <a:t>Most important, term limit. </a:t>
            </a:r>
            <a:endParaRPr lang="en-US" dirty="0"/>
          </a:p>
          <a:p>
            <a:pPr lvl="2"/>
            <a:r>
              <a:rPr lang="en-US" dirty="0"/>
              <a:t>Steny and Clyburn against. </a:t>
            </a:r>
          </a:p>
          <a:p>
            <a:pPr lvl="1"/>
            <a:r>
              <a:rPr lang="en-US" dirty="0"/>
              <a:t>Average age of leadership: 79.</a:t>
            </a:r>
          </a:p>
          <a:p>
            <a:pPr lvl="1"/>
            <a:r>
              <a:rPr lang="en-US" dirty="0"/>
              <a:t>Average age of Democratic freshmen class? 45.</a:t>
            </a:r>
          </a:p>
          <a:p>
            <a:r>
              <a:rPr lang="en-US" dirty="0"/>
              <a:t> </a:t>
            </a:r>
          </a:p>
          <a:p>
            <a:r>
              <a:rPr lang="en-US" b="1" dirty="0"/>
              <a:t>Senate Leadership</a:t>
            </a:r>
            <a:endParaRPr lang="en-US" dirty="0"/>
          </a:p>
          <a:p>
            <a:pPr lvl="0"/>
            <a:r>
              <a:rPr lang="en-US" dirty="0"/>
              <a:t>Mostly the same</a:t>
            </a:r>
          </a:p>
          <a:p>
            <a:pPr lvl="0"/>
            <a:r>
              <a:rPr lang="en-US" dirty="0"/>
              <a:t>McConnell returns as Majority Leader; Thune as Majority Whip</a:t>
            </a:r>
          </a:p>
          <a:p>
            <a:pPr lvl="0"/>
            <a:r>
              <a:rPr lang="en-US" dirty="0"/>
              <a:t>Schumer as Minority Leader; Durbin as Minority Whip</a:t>
            </a:r>
          </a:p>
          <a:p>
            <a:pPr lvl="0"/>
            <a:r>
              <a:rPr lang="en-US" dirty="0"/>
              <a:t>53 majority</a:t>
            </a:r>
          </a:p>
          <a:p>
            <a:pPr lvl="0"/>
            <a:endParaRPr lang="en-US" dirty="0"/>
          </a:p>
          <a:p>
            <a:pPr lvl="1"/>
            <a:r>
              <a:rPr lang="en-US" dirty="0"/>
              <a:t>Post-election phase</a:t>
            </a:r>
          </a:p>
          <a:p>
            <a:pPr lvl="2"/>
            <a:r>
              <a:rPr lang="en-US" dirty="0"/>
              <a:t>CJR bill passes, Farm bill passes</a:t>
            </a:r>
          </a:p>
          <a:p>
            <a:pPr lvl="2"/>
            <a:r>
              <a:rPr lang="en-US" dirty="0"/>
              <a:t>Shutdown dynamic over appropriations</a:t>
            </a:r>
          </a:p>
          <a:p>
            <a:pPr lvl="0"/>
            <a:endParaRPr lang="en-US" dirty="0"/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58930557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4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Divided Government</a:t>
            </a:r>
            <a:endParaRPr lang="en-US" dirty="0"/>
          </a:p>
          <a:p>
            <a:pPr lvl="1"/>
            <a:r>
              <a:rPr lang="en-US" dirty="0"/>
              <a:t>Not your father’s divided government</a:t>
            </a:r>
          </a:p>
          <a:p>
            <a:pPr lvl="2"/>
            <a:r>
              <a:rPr lang="en-US" dirty="0"/>
              <a:t>This is divided *Congress*</a:t>
            </a:r>
          </a:p>
          <a:p>
            <a:pPr lvl="1"/>
            <a:r>
              <a:rPr lang="en-US" dirty="0"/>
              <a:t>Don’t expect much legislation; but do expect chambers to go it alone on unilateral items</a:t>
            </a:r>
          </a:p>
          <a:p>
            <a:pPr lvl="2"/>
            <a:r>
              <a:rPr lang="en-US" dirty="0"/>
              <a:t>House can do investigations unilaterally</a:t>
            </a:r>
          </a:p>
          <a:p>
            <a:pPr lvl="2"/>
            <a:r>
              <a:rPr lang="en-US" dirty="0"/>
              <a:t>Senate can confirm presidential nominations</a:t>
            </a:r>
          </a:p>
          <a:p>
            <a:pPr lvl="1"/>
            <a:r>
              <a:rPr lang="en-US" dirty="0"/>
              <a:t>Procedural tools unlikely to be available for partisan majoritarian action</a:t>
            </a:r>
          </a:p>
          <a:p>
            <a:pPr lvl="2"/>
            <a:r>
              <a:rPr lang="en-US" dirty="0"/>
              <a:t>Expect either gridlock or compromise; you won’t get party-line actions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69268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5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b="1" dirty="0"/>
              <a:t>Congress is more polarized by party/ideology than at any time since the civil war</a:t>
            </a:r>
          </a:p>
          <a:p>
            <a:pPr lvl="2"/>
            <a:r>
              <a:rPr lang="en-US" dirty="0"/>
              <a:t>There is not only no overlap between parties ideologically, there is a huge gap now</a:t>
            </a:r>
          </a:p>
          <a:p>
            <a:pPr lvl="2"/>
            <a:r>
              <a:rPr lang="en-US" dirty="0"/>
              <a:t>You simply can’t count on votes from the other party for partisan legislation</a:t>
            </a:r>
          </a:p>
          <a:p>
            <a:pPr lvl="2"/>
            <a:r>
              <a:rPr lang="en-US" dirty="0"/>
              <a:t>Attracting votes from across the aisle is extremely difficult</a:t>
            </a:r>
          </a:p>
          <a:p>
            <a:pPr lvl="0"/>
            <a:endParaRPr lang="en-US" b="1" dirty="0"/>
          </a:p>
          <a:p>
            <a:pPr lvl="0"/>
            <a:endParaRPr lang="en-US" b="1" dirty="0"/>
          </a:p>
          <a:p>
            <a:pPr lvl="0"/>
            <a:r>
              <a:rPr lang="en-US" b="1" dirty="0"/>
              <a:t>Factions within both parties, and the effect on leadership</a:t>
            </a:r>
            <a:endParaRPr lang="en-US" dirty="0"/>
          </a:p>
          <a:p>
            <a:pPr lvl="1"/>
            <a:r>
              <a:rPr lang="en-US" dirty="0"/>
              <a:t>Democrats in the House have an array of ideological positions</a:t>
            </a:r>
          </a:p>
          <a:p>
            <a:pPr lvl="2"/>
            <a:r>
              <a:rPr lang="en-US" dirty="0"/>
              <a:t>Seats won from the GOP tend to be swing suburban districts</a:t>
            </a:r>
          </a:p>
          <a:p>
            <a:pPr lvl="2"/>
            <a:r>
              <a:rPr lang="en-US" dirty="0"/>
              <a:t>But leftward shift among Dems replacing safe-seat Dems</a:t>
            </a:r>
          </a:p>
          <a:p>
            <a:pPr lvl="1"/>
            <a:r>
              <a:rPr lang="en-US" dirty="0"/>
              <a:t>Freshmen voices are louder than usual </a:t>
            </a:r>
          </a:p>
          <a:p>
            <a:pPr lvl="2"/>
            <a:r>
              <a:rPr lang="en-US" dirty="0"/>
              <a:t>AOC and others are using modern tools of power to press case</a:t>
            </a:r>
          </a:p>
          <a:p>
            <a:pPr lvl="2"/>
            <a:r>
              <a:rPr lang="en-US" dirty="0"/>
              <a:t>Leadership can’t ignore them as easily as in the past</a:t>
            </a:r>
          </a:p>
          <a:p>
            <a:pPr lvl="1"/>
            <a:r>
              <a:rPr lang="en-US" dirty="0"/>
              <a:t>House GOP will be more unified (opposition always is), but McConnell may have some issues</a:t>
            </a:r>
          </a:p>
          <a:p>
            <a:pPr lvl="2"/>
            <a:r>
              <a:rPr lang="en-US" dirty="0"/>
              <a:t>Gardner, McSally, Collins, Tillis; Romney, Alexander</a:t>
            </a:r>
          </a:p>
          <a:p>
            <a:endParaRPr lang="en-US" altLang="en-US" dirty="0"/>
          </a:p>
          <a:p>
            <a:pPr lvl="0"/>
            <a:r>
              <a:rPr lang="en-US" b="1" dirty="0"/>
              <a:t>This leaves us to the agenda, and agenda setting</a:t>
            </a:r>
            <a:endParaRPr lang="en-US" dirty="0"/>
          </a:p>
          <a:p>
            <a:pPr lvl="1"/>
            <a:r>
              <a:rPr lang="en-US" dirty="0"/>
              <a:t>GOP doesn’t have agenda setting control in the 116</a:t>
            </a:r>
            <a:r>
              <a:rPr lang="en-US" baseline="30000" dirty="0"/>
              <a:t>th</a:t>
            </a:r>
            <a:r>
              <a:rPr lang="en-US" dirty="0"/>
              <a:t> Congress; issues formally will be brought by Dems</a:t>
            </a:r>
          </a:p>
          <a:p>
            <a:pPr lvl="2"/>
            <a:r>
              <a:rPr lang="en-US" dirty="0"/>
              <a:t>Will this get the WH more involved?</a:t>
            </a:r>
          </a:p>
          <a:p>
            <a:pPr lvl="2"/>
            <a:r>
              <a:rPr lang="en-US" dirty="0"/>
              <a:t>Will this keep the GOP from being able to dominate GOP policy</a:t>
            </a:r>
          </a:p>
          <a:p>
            <a:pPr lvl="1"/>
            <a:r>
              <a:rPr lang="en-US" dirty="0"/>
              <a:t>What is the agenda?</a:t>
            </a:r>
          </a:p>
          <a:p>
            <a:pPr lvl="2"/>
            <a:r>
              <a:rPr lang="en-US" dirty="0"/>
              <a:t>Must-pass items: FY2020 </a:t>
            </a:r>
            <a:r>
              <a:rPr lang="en-US" dirty="0" err="1"/>
              <a:t>approprs</a:t>
            </a:r>
            <a:r>
              <a:rPr lang="en-US" dirty="0"/>
              <a:t>/CR, debt limit increase, BCA caps increase</a:t>
            </a:r>
          </a:p>
          <a:p>
            <a:pPr lvl="2"/>
            <a:r>
              <a:rPr lang="en-US" dirty="0"/>
              <a:t>Will pass items: NDAA, small stuff</a:t>
            </a:r>
          </a:p>
          <a:p>
            <a:pPr lvl="2"/>
            <a:r>
              <a:rPr lang="en-US" dirty="0"/>
              <a:t>Fights: everything lese</a:t>
            </a:r>
          </a:p>
          <a:p>
            <a:pPr lvl="1"/>
            <a:r>
              <a:rPr lang="en-US" b="1" dirty="0"/>
              <a:t>Senate legislative priorities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Largely tax legislation</a:t>
            </a:r>
          </a:p>
          <a:p>
            <a:pPr lvl="1"/>
            <a:r>
              <a:rPr lang="en-US" dirty="0"/>
              <a:t>Normally done through expedited process. </a:t>
            </a:r>
          </a:p>
          <a:p>
            <a:pPr lvl="1"/>
            <a:r>
              <a:rPr lang="en-US" dirty="0"/>
              <a:t>2017, Senate ignored filibuster: CRA, judges, exec branch, reconciliation</a:t>
            </a:r>
          </a:p>
          <a:p>
            <a:pPr lvl="0"/>
            <a:r>
              <a:rPr lang="en-US" dirty="0"/>
              <a:t>But with no budget, there is no non-filibuster stuff.</a:t>
            </a:r>
          </a:p>
          <a:p>
            <a:pPr lvl="1"/>
            <a:r>
              <a:rPr lang="en-US" dirty="0"/>
              <a:t>7 most conservative Democrats: Manchin, </a:t>
            </a:r>
            <a:r>
              <a:rPr lang="en-US" dirty="0" err="1"/>
              <a:t>Sinema</a:t>
            </a:r>
            <a:r>
              <a:rPr lang="en-US" dirty="0"/>
              <a:t>, Jones, King, Carper, Tester, Bennet, Warner. </a:t>
            </a:r>
          </a:p>
          <a:p>
            <a:pPr lvl="1"/>
            <a:r>
              <a:rPr lang="en-US" dirty="0"/>
              <a:t>Not going to get many</a:t>
            </a:r>
          </a:p>
          <a:p>
            <a:pPr lvl="0"/>
            <a:r>
              <a:rPr lang="en-US" dirty="0"/>
              <a:t>McConnell will play a lot of defense, and a lot of judges and nominees.</a:t>
            </a:r>
          </a:p>
          <a:p>
            <a:pPr lvl="1"/>
            <a:r>
              <a:rPr lang="en-US" dirty="0"/>
              <a:t>Block minority attempts to govern</a:t>
            </a:r>
          </a:p>
          <a:p>
            <a:pPr lvl="2"/>
            <a:r>
              <a:rPr lang="en-US" dirty="0"/>
              <a:t>Struggled with Yemen vote; CRA legislation to repeal new net neutrality rule</a:t>
            </a:r>
          </a:p>
          <a:p>
            <a:pPr lvl="1"/>
            <a:r>
              <a:rPr lang="en-US" b="1" dirty="0"/>
              <a:t>House legislative priorities</a:t>
            </a:r>
            <a:endParaRPr lang="en-US" dirty="0"/>
          </a:p>
          <a:p>
            <a:pPr lvl="3"/>
            <a:r>
              <a:rPr lang="en-US" dirty="0"/>
              <a:t>Voting rights/democracy bill</a:t>
            </a:r>
          </a:p>
          <a:p>
            <a:pPr lvl="3"/>
            <a:r>
              <a:rPr lang="en-US" dirty="0"/>
              <a:t>Healthcare legislation</a:t>
            </a:r>
          </a:p>
          <a:p>
            <a:pPr lvl="3"/>
            <a:r>
              <a:rPr lang="en-US" dirty="0"/>
              <a:t>Gun control legislation</a:t>
            </a:r>
          </a:p>
          <a:p>
            <a:pPr lvl="3"/>
            <a:r>
              <a:rPr lang="en-US" dirty="0"/>
              <a:t>Infrastructure investment</a:t>
            </a:r>
          </a:p>
          <a:p>
            <a:pPr lvl="3"/>
            <a:r>
              <a:rPr lang="en-US" dirty="0"/>
              <a:t>Prescription drug bills</a:t>
            </a:r>
          </a:p>
          <a:p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143274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8C217E6-5782-4BF0-873B-BE9A8D2246BF}" type="slidenum">
              <a:rPr lang="en-US" altLang="en-US">
                <a:solidFill>
                  <a:prstClr val="black"/>
                </a:solidFill>
              </a:rPr>
              <a:pPr/>
              <a:t>6</a:t>
            </a:fld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305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5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b="1" dirty="0"/>
              <a:t>A rather unique situation with  congressional republicans and President Trump</a:t>
            </a:r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On legislation in 115</a:t>
            </a:r>
            <a:r>
              <a:rPr lang="en-US" baseline="30000" dirty="0"/>
              <a:t>th</a:t>
            </a:r>
            <a:r>
              <a:rPr lang="en-US" dirty="0"/>
              <a:t> Congress, he seems entirely hands off, almost a cheerleader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GOP agenda, not a Trump agenda: tax cuts, judges, budget (not trade/immigration, </a:t>
            </a:r>
            <a:r>
              <a:rPr lang="en-US" dirty="0" err="1"/>
              <a:t>infrastruct</a:t>
            </a:r>
            <a:r>
              <a:rPr lang="en-US" dirty="0"/>
              <a:t>, cuts)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Nifty compromise: GOP gets policies, Trump gets credit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Policymaking at Capitol, not at WH; poor coordination of effort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This all changed with the shutdown; Trump being more forceful, assertive legislatively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b="1" dirty="0"/>
              <a:t> IMPEACHMENT – focal point of the 116</a:t>
            </a:r>
            <a:r>
              <a:rPr lang="en-US" b="1" baseline="30000" dirty="0"/>
              <a:t>th</a:t>
            </a:r>
            <a:r>
              <a:rPr lang="en-US" b="1" dirty="0"/>
              <a:t> Congress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/>
              <a:t>	reflected and intensified the dynamics of the 116</a:t>
            </a:r>
            <a:r>
              <a:rPr lang="en-US" altLang="en-US" baseline="30000" dirty="0"/>
              <a:t>th</a:t>
            </a:r>
            <a:r>
              <a:rPr lang="en-US" altLang="en-US" dirty="0"/>
              <a:t> Congress --- divided government, polarized parties, a peculiar relationship with POTUS</a:t>
            </a:r>
          </a:p>
        </p:txBody>
      </p:sp>
    </p:spTree>
    <p:extLst>
      <p:ext uri="{BB962C8B-B14F-4D97-AF65-F5344CB8AC3E}">
        <p14:creationId xmlns:p14="http://schemas.microsoft.com/office/powerpoint/2010/main" val="23479084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514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12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43813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28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5140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582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102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888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9784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0375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854BC4-E118-4290-9F70-8F114CB3449A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798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54BC4-E118-4290-9F70-8F114CB3449A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87B2A4-EFE6-4C55-8F10-8570BF4DBF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400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4.jpe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g"/><Relationship Id="rId4" Type="http://schemas.openxmlformats.org/officeDocument/2006/relationships/image" Target="../media/image5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eg"/><Relationship Id="rId4" Type="http://schemas.openxmlformats.org/officeDocument/2006/relationships/image" Target="../media/image1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61464"/>
            <a:ext cx="7772400" cy="1470025"/>
          </a:xfrm>
        </p:spPr>
        <p:txBody>
          <a:bodyPr>
            <a:normAutofit/>
          </a:bodyPr>
          <a:lstStyle/>
          <a:p>
            <a:r>
              <a:rPr lang="en-US" sz="3200" b="1" dirty="0"/>
              <a:t>The Nature of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Presented by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Matt Glassman, Senior Fellow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Government Affairs Institute 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at Georgetown University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Matthew.Glassman@georgetown.edu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76600" y="3657600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February 2021</a:t>
            </a:r>
          </a:p>
        </p:txBody>
      </p:sp>
      <p:pic>
        <p:nvPicPr>
          <p:cNvPr id="5" name="Picture 2" descr="2016 United States presidential election - Wikipedia">
            <a:extLst>
              <a:ext uri="{FF2B5EF4-FFF2-40B4-BE49-F238E27FC236}">
                <a16:creationId xmlns:a16="http://schemas.microsoft.com/office/drawing/2014/main" id="{AC0CDCFE-8698-4DC7-A81D-A9D5794A9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1987773"/>
            <a:ext cx="2071049" cy="12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oronavirus changes everything — and nothing — as Congress returns ...">
            <a:extLst>
              <a:ext uri="{FF2B5EF4-FFF2-40B4-BE49-F238E27FC236}">
                <a16:creationId xmlns:a16="http://schemas.microsoft.com/office/drawing/2014/main" id="{F13C7A97-1F6F-40CB-9EC8-D8FD9BF0ED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4455" y="2043557"/>
            <a:ext cx="1806489" cy="1202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2016 United States presidential election - Wikipedia">
            <a:extLst>
              <a:ext uri="{FF2B5EF4-FFF2-40B4-BE49-F238E27FC236}">
                <a16:creationId xmlns:a16="http://schemas.microsoft.com/office/drawing/2014/main" id="{127A8A39-31F5-41B3-806D-1AB20FFBD2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140173"/>
            <a:ext cx="2071049" cy="12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Joe Biden news &amp; latest pictures from Newsweek.com">
            <a:extLst>
              <a:ext uri="{FF2B5EF4-FFF2-40B4-BE49-F238E27FC236}">
                <a16:creationId xmlns:a16="http://schemas.microsoft.com/office/drawing/2014/main" id="{77591F80-44F7-4E62-9A23-5A2FBD7C0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2043557"/>
            <a:ext cx="1828800" cy="1220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81184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An Unusual System of Government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086349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114800" y="153953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034" name="Picture 10" descr="Timeline: Despite GOP's Failure To Repeal Obamacare, The ACA Has ...">
            <a:extLst>
              <a:ext uri="{FF2B5EF4-FFF2-40B4-BE49-F238E27FC236}">
                <a16:creationId xmlns:a16="http://schemas.microsoft.com/office/drawing/2014/main" id="{AF6FC511-429B-433D-8C1B-5A3EC99EAC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6113" y="4719923"/>
            <a:ext cx="2175835" cy="1449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Justice Neil Gorsuch Leans Conservative, Fulfilling Expectations - WSJ">
            <a:extLst>
              <a:ext uri="{FF2B5EF4-FFF2-40B4-BE49-F238E27FC236}">
                <a16:creationId xmlns:a16="http://schemas.microsoft.com/office/drawing/2014/main" id="{385996BD-9AD4-4456-9F5A-3C4826382A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7175" y="3182573"/>
            <a:ext cx="2092556" cy="145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99D537E0-DDD0-46B8-B982-AE4CC0253DE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832" y="1536854"/>
            <a:ext cx="3400801" cy="4597622"/>
          </a:xfrm>
          <a:prstGeom prst="rect">
            <a:avLst/>
          </a:prstGeom>
        </p:spPr>
      </p:pic>
      <p:pic>
        <p:nvPicPr>
          <p:cNvPr id="18" name="Picture 17" descr="A picture containing person, indoor, table, sitting&#10;&#10;Description automatically generated">
            <a:extLst>
              <a:ext uri="{FF2B5EF4-FFF2-40B4-BE49-F238E27FC236}">
                <a16:creationId xmlns:a16="http://schemas.microsoft.com/office/drawing/2014/main" id="{07BBD391-6FD7-456D-9227-1CA2DB942BE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559" y="1606520"/>
            <a:ext cx="2173535" cy="1448506"/>
          </a:xfrm>
          <a:prstGeom prst="rect">
            <a:avLst/>
          </a:prstGeom>
        </p:spPr>
      </p:pic>
      <p:pic>
        <p:nvPicPr>
          <p:cNvPr id="30" name="Picture 2" descr="2016 United States presidential election - Wikipedia">
            <a:extLst>
              <a:ext uri="{FF2B5EF4-FFF2-40B4-BE49-F238E27FC236}">
                <a16:creationId xmlns:a16="http://schemas.microsoft.com/office/drawing/2014/main" id="{E7032A4B-84A7-4D21-88F7-C59FD8D0A7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0687" y="1683955"/>
            <a:ext cx="2071049" cy="1204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19" descr="A large white building with a grassy field&#10;&#10;Description automatically generated">
            <a:extLst>
              <a:ext uri="{FF2B5EF4-FFF2-40B4-BE49-F238E27FC236}">
                <a16:creationId xmlns:a16="http://schemas.microsoft.com/office/drawing/2014/main" id="{F6335009-C9DB-43D4-89DB-8BF3DFA5EDB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558" y="3198935"/>
            <a:ext cx="2156355" cy="1443403"/>
          </a:xfrm>
          <a:prstGeom prst="rect">
            <a:avLst/>
          </a:prstGeom>
        </p:spPr>
      </p:pic>
      <p:pic>
        <p:nvPicPr>
          <p:cNvPr id="22" name="Picture 21" descr="A large white building with a grassy field&#10;&#10;Description automatically generated">
            <a:extLst>
              <a:ext uri="{FF2B5EF4-FFF2-40B4-BE49-F238E27FC236}">
                <a16:creationId xmlns:a16="http://schemas.microsoft.com/office/drawing/2014/main" id="{7AB2FEE1-6392-44CF-8E24-041FD395C7B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802" y="4756837"/>
            <a:ext cx="2035302" cy="137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365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The Founders and Their Experiences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3962400" y="1634059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" name="Picture 14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93BCA073-8422-4B12-9CBC-7CD5F732FA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446" y="1413554"/>
            <a:ext cx="3145020" cy="2180547"/>
          </a:xfrm>
          <a:prstGeom prst="rect">
            <a:avLst/>
          </a:prstGeom>
        </p:spPr>
      </p:pic>
      <p:pic>
        <p:nvPicPr>
          <p:cNvPr id="18" name="Picture 17" descr="A person sitting in a chair&#10;&#10;Description automatically generated">
            <a:extLst>
              <a:ext uri="{FF2B5EF4-FFF2-40B4-BE49-F238E27FC236}">
                <a16:creationId xmlns:a16="http://schemas.microsoft.com/office/drawing/2014/main" id="{4D314006-DAB6-448F-B041-271E24BBF4D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6195" y="1418748"/>
            <a:ext cx="2620819" cy="2620819"/>
          </a:xfrm>
          <a:prstGeom prst="rect">
            <a:avLst/>
          </a:prstGeom>
        </p:spPr>
      </p:pic>
      <p:pic>
        <p:nvPicPr>
          <p:cNvPr id="20" name="Picture 19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2B35F2A5-75CC-4F5A-8A57-162B0C574C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075" y="3846931"/>
            <a:ext cx="3241787" cy="2300877"/>
          </a:xfrm>
          <a:prstGeom prst="rect">
            <a:avLst/>
          </a:prstGeom>
        </p:spPr>
      </p:pic>
      <p:pic>
        <p:nvPicPr>
          <p:cNvPr id="22" name="Picture 21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E8387BA9-96D9-4BAF-AF26-38EC847B16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4316" y="1392133"/>
            <a:ext cx="1634238" cy="2622979"/>
          </a:xfrm>
          <a:prstGeom prst="rect">
            <a:avLst/>
          </a:prstGeom>
        </p:spPr>
      </p:pic>
      <p:pic>
        <p:nvPicPr>
          <p:cNvPr id="24" name="Picture 23" descr="A picture containing rug, building, table&#10;&#10;Description automatically generated">
            <a:extLst>
              <a:ext uri="{FF2B5EF4-FFF2-40B4-BE49-F238E27FC236}">
                <a16:creationId xmlns:a16="http://schemas.microsoft.com/office/drawing/2014/main" id="{BC747876-CDD8-46AD-9820-46A42DD4F8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788" y="4433456"/>
            <a:ext cx="2638546" cy="1674822"/>
          </a:xfrm>
          <a:prstGeom prst="rect">
            <a:avLst/>
          </a:prstGeom>
        </p:spPr>
      </p:pic>
      <p:pic>
        <p:nvPicPr>
          <p:cNvPr id="26" name="Picture 25" descr="A picture containing person, man, woman, standing&#10;&#10;Description automatically generated">
            <a:extLst>
              <a:ext uri="{FF2B5EF4-FFF2-40B4-BE49-F238E27FC236}">
                <a16:creationId xmlns:a16="http://schemas.microsoft.com/office/drawing/2014/main" id="{F275D653-C39D-467D-9461-2AC7A3C516DC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24064" y="4395208"/>
            <a:ext cx="1238869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673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Recreating the English Mixed System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267200" y="1509891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23" name="Picture 22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A1EA6114-CA74-4C99-8305-CD136E0151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8799" y="1509891"/>
            <a:ext cx="3400801" cy="4597622"/>
          </a:xfrm>
          <a:prstGeom prst="rect">
            <a:avLst/>
          </a:prstGeom>
        </p:spPr>
      </p:pic>
      <p:pic>
        <p:nvPicPr>
          <p:cNvPr id="15" name="Picture 14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1A1278D3-4B9E-4642-9B03-26DB7BFEF9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622" y="1483448"/>
            <a:ext cx="3405148" cy="2360903"/>
          </a:xfrm>
          <a:prstGeom prst="rect">
            <a:avLst/>
          </a:prstGeom>
        </p:spPr>
      </p:pic>
      <p:pic>
        <p:nvPicPr>
          <p:cNvPr id="18" name="Picture 17" descr="A close up of a newspaper&#10;&#10;Description automatically generated">
            <a:extLst>
              <a:ext uri="{FF2B5EF4-FFF2-40B4-BE49-F238E27FC236}">
                <a16:creationId xmlns:a16="http://schemas.microsoft.com/office/drawing/2014/main" id="{ECA16F6D-DA51-4B08-B14E-012CE2D4A8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4042648"/>
            <a:ext cx="3412441" cy="192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810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What Does Congress Actually Do?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19200" y="5105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267200" y="1534256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4100" name="Picture 4" descr="House Freedom Caucus: What to Know About the Group | Time">
            <a:extLst>
              <a:ext uri="{FF2B5EF4-FFF2-40B4-BE49-F238E27FC236}">
                <a16:creationId xmlns:a16="http://schemas.microsoft.com/office/drawing/2014/main" id="{1B16A3EA-4223-4F37-8DFB-5C8922286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34256"/>
            <a:ext cx="3556915" cy="2026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A group of people sitting at a table&#10;&#10;Description automatically generated">
            <a:extLst>
              <a:ext uri="{FF2B5EF4-FFF2-40B4-BE49-F238E27FC236}">
                <a16:creationId xmlns:a16="http://schemas.microsoft.com/office/drawing/2014/main" id="{416A1E58-93C1-447D-9D10-6A968F8BD6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5073" y="3710393"/>
            <a:ext cx="3563841" cy="2351145"/>
          </a:xfrm>
          <a:prstGeom prst="rect">
            <a:avLst/>
          </a:prstGeom>
        </p:spPr>
      </p:pic>
      <p:pic>
        <p:nvPicPr>
          <p:cNvPr id="18" name="Picture 17" descr="A large crowd of people in a room&#10;&#10;Description automatically generated">
            <a:extLst>
              <a:ext uri="{FF2B5EF4-FFF2-40B4-BE49-F238E27FC236}">
                <a16:creationId xmlns:a16="http://schemas.microsoft.com/office/drawing/2014/main" id="{639A546C-59E2-4246-9BE2-640B0BE6EBA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47" y="1541174"/>
            <a:ext cx="3263951" cy="2004518"/>
          </a:xfrm>
          <a:prstGeom prst="rect">
            <a:avLst/>
          </a:prstGeom>
        </p:spPr>
      </p:pic>
      <p:pic>
        <p:nvPicPr>
          <p:cNvPr id="20" name="Picture 19" descr="A group of people sitting in front of a window&#10;&#10;Description automatically generated">
            <a:extLst>
              <a:ext uri="{FF2B5EF4-FFF2-40B4-BE49-F238E27FC236}">
                <a16:creationId xmlns:a16="http://schemas.microsoft.com/office/drawing/2014/main" id="{90208F97-E3D5-4D63-91B6-8DC881B97B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47" y="3744347"/>
            <a:ext cx="3265326" cy="2317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049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2" name="Rectangle 4"/>
          <p:cNvSpPr>
            <a:spLocks noChangeArrowheads="1"/>
          </p:cNvSpPr>
          <p:nvPr/>
        </p:nvSpPr>
        <p:spPr bwMode="auto">
          <a:xfrm>
            <a:off x="914400" y="3429000"/>
            <a:ext cx="73152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  <a:p>
            <a:pPr fontAlgn="base">
              <a:lnSpc>
                <a:spcPct val="80000"/>
              </a:lnSpc>
              <a:spcAft>
                <a:spcPct val="0"/>
              </a:spcAft>
              <a:buClr>
                <a:srgbClr val="FFCC00"/>
              </a:buClr>
            </a:pPr>
            <a:endParaRPr lang="en-US" altLang="en-US">
              <a:solidFill>
                <a:srgbClr val="FFFFFF"/>
              </a:solidFill>
              <a:latin typeface="Arial" charset="0"/>
            </a:endParaRPr>
          </a:p>
        </p:txBody>
      </p:sp>
      <p:sp>
        <p:nvSpPr>
          <p:cNvPr id="268293" name="Rectangle 5"/>
          <p:cNvSpPr>
            <a:spLocks noChangeArrowheads="1"/>
          </p:cNvSpPr>
          <p:nvPr/>
        </p:nvSpPr>
        <p:spPr bwMode="auto">
          <a:xfrm>
            <a:off x="152400" y="457200"/>
            <a:ext cx="8610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algn="ctr"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60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3200" dirty="0">
                <a:solidFill>
                  <a:srgbClr val="FFCC00"/>
                </a:solidFill>
                <a:latin typeface="Arial" charset="0"/>
              </a:rPr>
            </a:br>
            <a:r>
              <a:rPr lang="en-US" altLang="en-US" sz="3200" dirty="0">
                <a:solidFill>
                  <a:srgbClr val="FFCC00"/>
                </a:solidFill>
                <a:latin typeface="Arial" charset="0"/>
              </a:rPr>
              <a:t>Why Do People Hate Congress?</a:t>
            </a: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br>
              <a:rPr lang="en-US" altLang="en-US" sz="4400" dirty="0">
                <a:solidFill>
                  <a:srgbClr val="FFCC00"/>
                </a:solidFill>
                <a:latin typeface="Arial" charset="0"/>
              </a:rPr>
            </a:br>
            <a:endParaRPr lang="en-US" altLang="en-US" sz="3200" dirty="0">
              <a:solidFill>
                <a:srgbClr val="FFCC00"/>
              </a:solidFill>
              <a:latin typeface="Arial" charset="0"/>
            </a:endParaRPr>
          </a:p>
        </p:txBody>
      </p:sp>
      <p:sp>
        <p:nvSpPr>
          <p:cNvPr id="268294" name="Line 6"/>
          <p:cNvSpPr>
            <a:spLocks noChangeShapeType="1"/>
          </p:cNvSpPr>
          <p:nvPr/>
        </p:nvSpPr>
        <p:spPr bwMode="auto">
          <a:xfrm>
            <a:off x="152400" y="1143000"/>
            <a:ext cx="8610600" cy="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8296" name="Rectangle 8"/>
          <p:cNvSpPr>
            <a:spLocks noChangeArrowheads="1"/>
          </p:cNvSpPr>
          <p:nvPr/>
        </p:nvSpPr>
        <p:spPr bwMode="auto">
          <a:xfrm>
            <a:off x="1257300" y="5010774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1pPr>
            <a:lvl2pPr marL="742950" indent="-28575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2pPr>
            <a:lvl3pPr marL="1143000" indent="-228600" algn="ctr">
              <a:spcBef>
                <a:spcPct val="20000"/>
              </a:spcBef>
              <a:buClr>
                <a:schemeClr val="tx2"/>
              </a:buClr>
              <a:buSzPct val="70000"/>
              <a:buFont typeface="Wingdings" pitchFamily="2" charset="2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3pPr>
            <a:lvl4pPr marL="1600200" indent="-228600" algn="ctr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4pPr>
            <a:lvl5pPr marL="2057400" indent="-228600" algn="ctr"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5pPr>
            <a:lvl6pPr marL="25146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6pPr>
            <a:lvl7pPr marL="29718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7pPr>
            <a:lvl8pPr marL="34290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8pPr>
            <a:lvl9pPr marL="3886200" indent="-228600" algn="ctr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aramond" pitchFamily="18" charset="0"/>
              </a:defRPr>
            </a:lvl9pPr>
          </a:lstStyle>
          <a:p>
            <a:pPr fontAlgn="base">
              <a:spcAft>
                <a:spcPct val="0"/>
              </a:spcAft>
              <a:buClr>
                <a:srgbClr val="FFCC00"/>
              </a:buClr>
            </a:pPr>
            <a:endParaRPr lang="en-US" altLang="en-US" sz="2400" dirty="0">
              <a:solidFill>
                <a:srgbClr val="FFCC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19600" y="1413554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" name="AutoShape 4" descr="Image result for Kennedy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6" descr="Image result for Kennedy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8" descr="Image result for Kennedy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AutoShape 4" descr="Image result for obama forward drone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0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155575" y="-27733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AutoShape 12" descr="data:image/jpeg;base64,/9j/4AAQSkZJRgABAQAAAQABAAD/2wCEAAkGBxQTEhQTExQWFhQWGRwaGRgYFx0gIRwbJSEhIBchJB8cIiggHB8nIR4gITEhJSsrMi4uHh8zODMsNygtLi0BCgoKDg0OGhAQGiwkHCQsLCwsLCwsLCwsLCwsLCwsLCwsLCwsLCwsLCwsLCwsLCwsLCwsLCwsLCwsLCwsLCwsLP/AABEIANQA7gMBIgACEQEDEQH/xAAcAAACAwEBAQEAAAAAAAAAAAAABQMEBgIBBwj/xAA9EAACAgEDAwMCBAQDBgYDAAABAgMREgAEIQUTMQYiQTJRBxQjYTNCUnEVgZIIJGKRobEWQ1NyosElgtH/xAAWAQEBAQAAAAAAAAAAAAAAAAAAAQL/xAAeEQEBAQACAwADAAAAAAAAAAAAAREhMQISUSJBcf/aAAwDAQACEQMRAD8A+46NGjQGvA3Na8ZteR6DvRo0aA0aNGgNGjQToDS31HuJI9u7QhjJXtxXI39qAar+nLFqJBIIB1Ub1LH+afbCOYlMA8iRlkVnGSqxWyvtokkYgEWdMtl1COWMTRyJJEQSJEYFeODyOOCCD9qOgz+39VkSdt1DtbJgpHcDK6xoXX6V7hJdbI9osWLIcQdehZijN25AwQo9A5UvHkhuXC2CRlxd8azHT/VX5loIp4UMU4aUuSVEaHuSbW78t2osybXElTQvUcu72cmLwTMvecqUbjuGJ2lsLIA74vJlSkAg42K4I3oOvdYGITRqOycmgRVRRKwQqqH24fTI0jge4/DD3AqLYJ6neEAzBjH+ozSSIYysaMilitZENkcQFBY4jxb6K12qH+Lx5yKTQjIDOaxBoEC7u+QORyeBqfY76OZBJE6uhsZKbFg0R+xB4I+DpZNsYxJgkqiUOJsGo+c/jhiCSxHJoqK8VqzFmJeub39C4pUVm5Q5ABgOWAY8AlbAP/8ANU4eoy/7uIiJRKjOFlGLBRzZdbH8yr9Jvzeq3U4CjEuql8mkDEimQCggU8j3MoN8c3dnR06eQuQVzmAaHMkpYVmJbgUBRTwvJP7a1MxrjDzadWR0V+VDuY1v+ZgSOK+DRN6uRSqwtSGH3Bsf9NYpJWMYCsC0G3Zo1Ark+wuzE42os8HnK/mtSMxjGW2Ro1aNIUJGPckJGLAHg4oCcj5vzp6nq2mjWfXqrxyQxPk+Z9zOFVkB4jBw9pJIbnjVuPr8NIWYxhxalxQIv+r6f3q/BGs+tZymujRo1EGjXhOuf89B3o1yD99daA1yza9bUaroPVXUg0aNAaNGjQGjRo0Brl9eTzKilnYKqiySaAHyST40mb1Er4Ltl7zSZlbJRSExzOTDnlgBiDZvxR0Ch/S0sY3ZQxvJuGepqKyKJGAYE2VcIl4+PpUV5Os4vTpduNzDGyw9k7iPZrIQqSNM3eIGftYrGpQXYBZuODp43XJZpRzMkBClggS0Q2hJr9TNJ1KsVtcRyKOmPTnRVbZ7kLLK7SyKrqCsyliyEXaAkcYnn2sQKF6uJrL9Hi2+7eAXI8Pa/PTSS0p5XtbeOQIAhXBZLAABEYuwTlS6bBt5hCk+5kjMm2hITtgO/dkMkhLUyRSzSD2or5UBXPjZT+nIN8gnSSaFNxCiTJGVAkjF0jhlJXHJltCpokX4pVuOkbvanqO5jjMk0gZoO1KxUgKscCNAQFyQDLJbJ93IsLqGKkXUJJIdpGuTbncNLLuBhk0SHl0wcpwryRJj5pWIs86j329SdtxDNJ29ttnjkmcFv1iGZQI1UkqRuYqC+4nGhya1Y9H9E243CCCF/wApt9uoZpoXQNulYFXVZVDLIFDFnUC8gDdcTydA2e6kUbaRgX2qiJ8sozF3HEzKcs2mAlZS7H2mVTyb1dXkg6TAGm2wmkKqu2G5kYPMDLNLUm5lEkTDtlVjXFWoEMwAoGme/wB8p2MO8lDS7qfOeCJSBcdiRVbwMEhUK5PwzjlnF2W6JMr7kFWE88tRsO0VjiYiIvGwHeRo9soU5UuRWvJ0gg6csuyciCAkmHZgPFy89ldw6sOUbNwxejzExIPnUQ077d+NC+JMcckfcU4qGF2pUMqr4TE1bFgOADqSLckKvcLIgtmBokKc2BBsktijrwCCFQ8AkCLdqoG4gMmM26k2+wvmljVF7qo1WzBXkORVRnIq+Rqqki5K5ab82m6buAmTsw7KOQlhX8DtiGMUR7i585A0Gv23TVnQHNUnKHONfCkhQtr5pMBQ8WP7jUUsCe/uBmitxUQv9RSEReRyQiqBftvK9I/TXq9Yu625iCSL3JHVbPa2wjXcBiDZLltyqEA8k34XTrYrM0CkRMvYMjAMDk8xvA4149+RIJHijxrcrcphPt9tOjIknbZ8aJsEds0tBq4FHx9zq3LsykncxyjihCRovLcn3mj+wUf89ZsxFM4QMjCcFLDlnkZe1z5IAyP+WryStHkEkZWEkiheCoRPqdr+woX5JofOmVcq/wCk9rgj+0imxDsrKZFHIZlavdZIJrmtPtUNv1eNlViTHlQAkGNkixV8Nx9idX9ZvbN7cnzoP216RrwA6iCtdaNGgNGjRoDRo0aA0aNYvrO7nbcTQOziEiiY1XiORSsb8fqZLKCCRagAWOb0Go3XUo42VCSWe6VFZjQNE0oNAE8k8aUdQ63IyDsgIxklgJcWUlAPZvmirEAf/uvjWchileMrHDUscQjli7adpg3vpTG6hcScgCSzB+QdCbAuiFWYSHaxzRMjt+syAKwawB3McB3AqsM/Pt1cTVzqvUPzL7aaBsHWNzkQ5wf2MY8VU91iodSg5ADHggapybkdkyYOhYzzQspoxuAv5leDkylu6+LBScG4BAOpOs9SSHOnGC9vegF7liVQGmBQ+45orVZFl3sgDTTYSo0XeRFa5Xn7YlV+2+DHhorHvpiQSeZG8jQxQTZyGRI4Ji6wFCskdfTLlkHAOMlOqub5Kux802r+w9KOyIu4fHtpgohYisXYwMCRYKKQAOf3vTCHqRQlFhEag/NAD3spJC/2vi/I5GvZt/NIrIqNEXAUOPKFlPuAYUSh+CPtq5V9U8ce12hFukbStQzkrJibIUMa5ZicVAFnxzpT1n1PIY1O0UHOEzqWQkuqECeNUJXGYAig3ySK9p1mfycjbaRmmDSPFJFNC9zYxuyqSkjuCwVgzWSRUgFAKumTJGHaSFypjlEwys4BwUlPbY0jCRmL4hSwkJ5vSeNqzxriVpxuXnYR7kKe1C0jC1EhzikQKtKSsjQteBIhj91MTqrB0JduoRlZ2WKOTu5lh3QuDuUBIxJVVdVsAKjUT7tO9t01p5J81CM7FJVu6UovbcfepENf3P2OmPfhgAMsivJErlVjULioA7ihQa8e7FifF/HF4i8QdEQdxJ4lJj3EdsScirrzyxJJuyP7qNOZtlG7IzKCY2Lof6WIKk/3pmH+Z1nNt6hkZ48Yhj3DE8KH3q2eBYgrRRaYk+0e1qLCrt7f1GXkACxCNnkRS09SPgSrlY8eVyUj6rrmtZvLNulPWfRLdtm27hpkPch7vxKdwNxMzMPOZVFoAUFr50l3fTGRjs5E3EmRSGEI8iqYTEO7JdGF3MncLrN5FAgg87KL1Czx7Uxw5S7mLuhC9BVAUtbYnwXUCl5v41Sm9bIoQmI2wbJS6hgyydplUf8AmNldAeRohNumR5Z9wm3kglkki200kgiljPhBG8fcsoRIt4EXivPBBb+mupxbfbjbKZZTt5U21kC2YmrUZcIvPF8Kh81zBIqmTebKzczPKJcfasmMbBKuyyjB74/6ap9L2dP0+cZP3YO4Y+BlKqu4Ykmhfeb/ADx540Gj2vXY5o2maGRIYwziSQR0cbBK4uzA8HyBpbLuNs8BkUvEd47RlnHKMuTSKwy9q+x7o+TrNQJ29lJmiojTdt2ijXuyhGLyU2RVgoDC/sredWuodOuSWCQSyQK7btmJjsxmJ0YghhyXGQpR+4+dWcEtXN3u1dI8WEYWHNUxoESPgTUgIUFB7QTfu8fBund9ppe20jBIwI7LAK3ESRsre02xDhvJ5+NRPu4WircxvM0aKs+4RQFXIAqWBay2JRziGCmj8CqkqJ3ZRBPIHjnCski/VI9Krce0juxocipxAkFe7V9mvb60b9VlieYPg8cKKzsLVrIJoDkMeB/T9Q0wh6tGzFOQy+bU0DQYjKsbAPPOs7M7RuY51Kxu6ys95EhSoGeIoC0F8AU6+MW146IqyQsyyNMDJcctEqSzZYOe3wVrzyAb8csi5GvRwRYIIPyNdap9IiZYUDqqvVuFAAyPLeOPPJ/fVzWGRo0aNAaNGjQZ7qXXJQu7MMYrbjEuSSc6VjUYHuUK13kCSKr50omilnnHa3BlERQiaPH6ZAwKsFpJMWVXoj6HPzRLP1ZAu3jm30cTSSxgOyCR1Vsa9zKvDlFsixziB9qycnUWn7DbuNZNgss0Ttt4pRFLkiNBMYxkWiBMkZNsudH7VUNINj2VZyIn3OxXJ44FPcdAG7C5sR7SgxxIa8avVVVlllWBZ1ig3O3ll2LQAj3scjk7W9gMsgVCi1mpBC656B0XeKBuNqwQDvQp+ZWQs21vLbEoSGLI2SqHKnBuftpl0np1RRRwqGSNu7Cxq4WYuWQE8hAGxC0GCMBzzTtZC3om/wB3GZZfy6N+dKs4kbAwzKqwzq4ol4rS1IoG6sXlq10TZHbyTTRqqtMsZbtxJEoiUsUtVyGeLPkxN/p0Ksa0my6FiCHc0bGI+VPkMa5JAWz9wTfuOkiV74q/VleRJltsgrEgMqD24gYtmfIB1qSNyRb6d1hUYklin8xOdhCThIQ45AsIWUkeCeK1zud6+ccrsMBJLGbyxVlcmJsUPuJQVz80dMtts5S8b7jtARq0ftJPcyoc2AFHH088nSXqW8h7S7baI5MxYxsMgA4ZRfu5ZQWBqiuAZuQNLYWxVfdRRu6q5aiUWI1zE4yaOmKlGDAjgkihY41S6hvWoM3s4bbs+JLMQpLAyAUPorMr7bYsqlK1H0tRNLGj1lLERgzhH+sSRGjIxNjhgcyDFVAM1m3EhWaRHdZl/VkQohaVY2xzicDghVZao+7kqMzc21i+Vqbp22kJLbftsZCJclBWOTbPHa5ABjQZWQKptTgeAaNjoe1glcbZ0UR9pVUZMGaM3JAVCiwER2jMmQyJYEc1qTeJHFIWSQICqzbWWiVII/VhKryyEL3MQOAWYD2aU7jcusEHbV1aNOx3IZP4ohYd4EcMAoDSI1+5Q9gZKDEfTwqITwql258DJq/6mh/00l2fRdvIVmjeQxl2lVA3sEjBlc4kZKfc1rxRJ4vWG3wWa++0jmPt7ifG2aF1EkUxRiWREGYljxNri5HurU22WfGSOLcHKeeeHthykiSJm6ygqwUd4p3HxRRjPYNDmDTbvp+22w2ytupoyrdmB7U4gqAUvAqFOA5ceQOb1x07oUG4iZQZognd28seSEt7yz5EqTb2JMlINODxqh0z03NuLE8oO3Z1lYAYyNlC8c0cgX2oxyjLFOCQ5pcuNLtuiQ7VWljiaSVUIBJykYAe1QzHyQqrZ84rZNaojX0vEGVw0ncErSZ5cktYII8VicfF0BzpR1vb7fY7eM7nevEkSPFExC5AFAtKFW2YAWKBPzqL8M/xDXqvfBiELxFSEzytD4N0PBBB4+Rr51u9uOrepX2+5YmCBnUR3XtjHKivGTe4nzV/tU1cabo3q3pe5ZIfzE7LAjdtFhkSxQBoQ+9iFvivBcn51ovTiQbpJo4ZpWK7VNsTJA6UpDmNqcLZxYGvtifDDWh2vpvaRlTFtoI2S8GSJAy2CCQQLBokf56w8Jbpe4hh78f5dAXMMKnIRkOGZ4gryu2WDGdnVeG4H8wamf0uxEkaz4wTYmVO3bMQqqcXy9gYILBDfNVrzcelgZEl7uJSdpW9v1IWD4Hn4ZQQ39+OdaQHSr1BvGRVRGp3PgMqsQPIQuCpa64PxerOSTSifrTK7SxujqydzC6dVCHGxZBUcuQKb9uK1T9O7BtzP33WDtIbEaxKffdq2WdxSp4de2p5xLOACKe536UIJbDjFgsP6EgdqAZY2K92nUqeRYNUcgDs/T+wMMEaMWMmIMhZ2cl6GXucsavwLoCgONXya8jLRo0ayyNGjQToDRrnPXQOg8ZQRR5B+NVek9OTbwxwR3241CqGJJCjwLPPHjVvSvf+odtEGZpVIR0jfEhijOwVMgPoFkcnQNNZ/wBQRzh4uzIkaFowVJoue6rOF9wpjGH+GsWNc9E6zNuptxisabeGWSDksZGdKDN/Sq34HJI548H5t0nqG63GxSOTvzZrHudtu5YyBHu0/UaNmIFxEqQslUAxW+BQbzbdL3hVRI8mX+7ZN3iPGI3AGL0RVm6Ukn54Oop+n9QKe13VqUtcgOUgSXMpzSozGLFTwK5SgcrGx9aqVjeeExLKWxZZElCqoXIyGMlU5PgFqHJx5AWbjrUspkEv8NZJAVS/1Ntm0Ev3JaM4yWPhvGqifrmyUqU3MzEiZCthThBITGL8gfUwz+6pel222bSJJGskkO6uWVIe00YaTnP3kUS+TEmMg1J5pRrqLorRomb3EqzwSRuTylU2Di8Q2Ky4t9NNVAEacSbGRXRmkPdVFVXElhm9gdQHpFdh8ADL9hY1cXFGXY5yxTQOY0mRZ4lcKR+YRQgDq3vNxmuCKKknmtEUMIHcBRfdNIJjYaNiWKgm/amL3j4IyY1r3qLmJpIWTKUqZEGREbSuzFI8gQy59sVYrJTyTWl+2h3G5ZSB+Y2rSH3AiJht5QJEbgqGCNicv4itHIKYPpxDiPOozLJG0apKe1Gs5KXTxKQQEy/iUrYHt5hgMS3vOrm02kg3EkqCOWdGilCwokaT7WRMGq/L2pPuc32ouVDa0HRuhyDCTcSM0kbuyAPnjG6hTEXZQ0i2M7IBvH4Uaynpf16f8WfpL7ePbxRho4ApJJKcr/whWjGQFcUBZvUt07MZIo9lt4JdzJHB2jNGkcjoMtu5OELc0xRQhpb/AIdWbJKz0r6o6XPLFt49wvcwWNB22XMLQRe5IuT+BQY2T41gvWPSYoPUajfBptruHDjJ24V7A5sEKkl+0GsR+9ai/FL/AAxN7s/yDxRFD+u8IJRKZcCMLBcU148+L1BpfxQ6xuumdU2cyzSfkzR7QY4nGlnUj+Y4kEFrqxVADX2iGUMoZTasAQR8g8g6+bfiKu36z0iSbaSLKYD3FIsEFR+opBGSnAk0RzS6sfgp6hE3TVjdwW2v6bNYrt+Yj+wC+3mvoOgwm6//AAvqQP8ATttyeSfAjlPv5+Akgv8Aso++uPxHil6T1yPqKJcUrCQVxftwnS/6iLa/+MeaOn/40w7fqOxO62kqTPsnqQxtkAj1l44NHFr5oBv31rvS+2TqnSNuu/gLFkAYOpUlltQ4PBBYDKxX1H40FuP8RumGDv8A5yELjliXHcH7dv67/YDWTPqI9W2O5mi2qAJP24zJGzF1xAT6SACciHLHBVJyDCwZB+DXSYG7k0kpQmgksyqtnwLVVY/6tfQpeiwnbNtFQJA0bR4IKAVgQar++gzPpPr2RUPuFmu1sSI2Iybsk9sLHbAVaiibAPFal3nWO4jNkDGysWSSMsqEKWIDqB+oFXIxm+bFjSiTcS/mzt5Ekk3BUJHxEgWENfeCxsxwLILZmXnFQoLYl9v90ZUiNFWVsTMr0Ea/eQL/AKQWOYoDgg2y61F8VX0ztGllEjN3IVUe/JWEhDXAwCuVIC02RRWtYyGcG9bTSn02IxFihJa2ZyyqrMxYgsyqABZU1wOANNtZQaNR3ZGpNAa4P/bXeop0JDAMVJBGQrg/B544886AmmVAC7BQSB7iByfA/uT8aznXvVqwSybaKNpNyIGmjU8I5AJwDecyoLAV4U88cYhGO42ckO4CS76ORmWKSdnknlhyEwERUCKN47C4f13502j9MbmN5dxPNkIn2r7aQj9QqjSZLKvCljHMYi180G8jQVT6r3E0Tblnjk2kDxGR4FdUkglVlnQqxYl4SyuSD/cAitV+gekJ6kheNHhxfp8g7fbYQj3wzq14zE5AtwCD45BvZ9Blgg27wIrmONZpMXKtS9xskFcFQbC/tQvV9vUSBpFwb9NWY1j/ACqGPF2ODQJFXxer61cpT0z0VWMk08wldYzukhkIimlUAFyMQwJoXiVyoWDzpOpcxy7QITGsrCArEQsMqSEwo1DFkbFeRZGRy8g62256wiMVKsWxQgAD3FyVUCz5sHzQ/fUce+iiIQRsssmUhiC21k8lilqtnjImv340Swo2XQmmd53j/L5tC6x+0kOgYSlgLX3o3bI84jmjwK42UW3kEFwqokuKKRgMw5sqpILVZojkZInAGpetdcleJGgsJNF3ErhyyHKaInnFmjsAjkFW51Q2vRpp8CzOtj3ShwweOzLtCC63J22pSGAJvmxqxJcWemXM6or4p2xKwYWQwZoyB85IFCEkkGham9LuqbxFRO7INvUbRyuy4IJFOe3lVqCsSwsKl2rt9tanb+moiCZ1WVmJcjGlDsAJcRyQrkZFSSCSdZ78afTv5rpjlB79t+soH9KgiQf6CTX3Ualq9sX1H8VentKzzQtuWZFjOC4xgDI2pkIct7j7iqV8fcufXG/i6t0KSfYu6LAc3i+k0o/URwCQRi2fkg0NQfhh6i2B6I6bsQxpEWjmBVR3ARkpocuxU1xySp0v/wBm/YyFN67L+g+Cc+GYZZD/ACVhf/uGoNp+C3qH830yNWNybc9lr+QADGf9JAv7g6xX47dPfabzadVh4bJVav8A1E9yX98ltf7LpX6O6gvQes7na7hiu2k9uZB8fVA5ociiVJHgk/bWk/Gn1tsZtg21hmSeaRkK9ohglMCSWHAJAK1592g7/Gnp6b/pUHUYRfbCyeOe1JQYf3U4n9qbUPoiLog6PHPuYdshKskplpnaReHxu3s8MAnixVa1fojpgh6NBs959TxOHSiSFcu2JHwQprn+k/bWQ9L/AIQ7ZGVpVk3QBv3EIlXxwjEkgcn3EcEEC9XFxz/s/dPYNvJFVhtmCKrPX6jcn+xxVqIH9WvV/A4meT/ejFtWewkeRZgCTHeVAFb8+75++vsG3gjhRURVSNAAqgABR8CvAGod11SGMOzyAYEBq5ILfQKFsSbFCrN6iF/pT0jtdgrrt0IMldx2JLORdE/A8ngADk8aq+t9xvI0Dbd1VSQlKvvyawDmwZFjBosSthciCCADY3nq/bxoHqQjuCNx2yrRnEtbK9MFxBPAPHjVHrXqPJHTBRFnJFLIyvIgXBWSxHRqRX+rwOfOmIk2W4i3kcUPcmLhLWZ4ynfQUszLwBTA1YxIDgrxR1yvVZ9mQu4QtGFJzVgxYgC8br3ElnOWIChgopLat16OoYFM7Dbpg0MyYvuJpeTCkYC48ACzRyWwaGRLCH1BFuYO3+jJK1JJDmrqpJIORFggUQasZDEE+dBT9QbSCaRNyEbcRYlZIocs3kpTAWxqwq50JGVV7gbyQdK+i9WKbeIQskkm4aOJY5ZTIYhg7q038wcoh/THJcgZH6tXepwkZ4ZM5LiVI2YZ0GZlD8ZFgbIBLKqqqgcsEW+6Ft3MY7RHuCNCscbxrFi2ZijVc2BkV1BNW9SMHWJSCmnS+rAdkmWItKzPCELKJuOXwYmRcWYh0csRhS/I1rdp1QMcG4NkK1cPRokf5/5cjm9fL5QpLzRgqEMSsjyDBW7sf5MER0Bt9sA5OOORDHJlOZ08HUw+4khknWYqyRI0a13HZS08ICkgFVRWZgaCuA1EZ6u72u723arrvVTpcbrGokJL1zdcf6eP+9eLrVvUQaNGjQQw7SNGd1RFdyC7BQCxAoEkcmgAOfgaN5tlkQo30mr/AMjf/wBaob7r0cUnbcN9Ua5AAi3zIvmwAEJJ+AR++uR6k290WYe1nsxvjiv1NlWND739vvoaQdb3R7k6suGCYpGtqZYiyLefKlcnohQGXj76465uYY5Jg4ajIY+ZVRQzwFnayvFIAoBJFsNPhs9lIWA7ZaYGxlTEZW1C7HuFnGvcL8jSLrm2SKVFjLgKkm4Zg+UkjYlSAzvZJQFeA1ccAa1KbU8G5SZ6Vdy8nZhku4VZPqkj9pK2fcVJor8H51DP1MAx7qOV42kiZWM0DPlGhy7lREY4Fzz4pv2vUMSiFo3DJINrDkgRwFVCO2FQ4l3NA8M1WV/qGNTcwRtHHt/dlBE8EYIBzbuQpE5FgFXPBU8VmCeNEtrT7aHZwTH3jvBDKbZiAGNO6reCZHziBdnTGDrG2cApPEwJriRTZ4sefPI4/cayUM1bkStIyyh52kVlGKqqsgQMtmwEVh8HFzwTo6dRfp6rbdvbhGC4g+4RsWIkX+HS0SKNkAc6g3auDdEGvNHxr1lBBBFg8EHWAg3DbZZStRI7Ag4xyS+4yMb7ROa9z2KTzbn7ah3/AKiaNJJXL1m0ZDOBg5VpHJzZVpDDilhMsiObsjXyzpvpXawdfOw3iF4DIVj9xUHIZQWRyf6DR8n9tfpHZ7SOGNY4kWONBQVQAAP7DgffXyrddD2z7qOSeEkbN0TuB2RQrSIYu5x9Y7gcU9VlkBxej6p1rdv3+02MNt25VQVgP05fcSRkpPdRvBxZSD51F1Z9Y9A2PUQBNEZHTgSIcWXkAjIckW14kEeT8aU+n/w02+2/WjixkUWpc5uDXkG8VN/YD9/tpo34j9IhYRjdxX4tAzD/AFqpX/O9arZ76OaMSwusiMLVkYEH/MaurrFr1l1hWUQRq08EksBDlxkFMjIylVqxfi/katbjqLt+TEs0scMzOWkOEZb2hogGQnBTzVkMa1m/wk67Hv5J0eF0/LLUaPLmFWQsJAAESqrGzZo1p1+JPTfy3SN0dmO06rGSVPOKsL5Nnhb01nl5vIFleapXaNGgmiftNOrHB4WtADmLS7FUTfGk3XesptiJN1JDt5WXbzLGb/iRM4xMaZOitGV5o145rTD8NvUznoLbmRzLJtknyLEknDJlBPn6So/tWsP+DnpePqcu53+/udg4AVzwXItmYfIAoBfHnjgU0xpl9WbfcRbrfxsJZImgleCEMSscRIYnurHlauwLAe0V5rll+HG62m+gn/LNPB+qC8IkAKDGlAKjmMjx9saHjWq6X6P2W3mM8G3SKQoYzgKBUkEgqPb5Uc1r5D6t6TL6f6gu/wBot7SUlSg4C3y0Z8+0kZqfiqrj3RTn0v1+ff8AUt1slk7XTdtFNGFjVR7QO0hzILA8lwQR9P8AfTXqG5miELg7d0RFgQmExQqjuudqzZM+MeWIIWNFLHIlQaf+zx0kps59yw908tA/dE4v/Wz/APLWln2kAmIeFGjSRZVRkHtcAKGHOIIBJBPP0rycQoRy9SidxHC0/kuP0mAQyB2HOOQdxljlVB/viNdTwvIosFJBEWzvmqVSXABZnXDn+kuAVfkao9c6bJtyk35x2Scw7dpUFSLtwWbLIEmWQsQncABVXZq4La9/ObSDcSbcS/oYGWaSaQkilDCFXe2e1/UZC1ha+Goa36u/qr++9PlITNs2D1CwCgZHxy0RJI7jIO0M8gPafh1kSkSo7yJLAtQCLuR7eQdgU0zrChLEzlASwPnCIkD6Dp9vuZVVZhkAwEjKyMAzSV24kVsSrDwSaomyOTVyTpW1nkDSRo7o2RQ0V7tKMyp4Z1FKHqxZHGpYWMx0Hru42pVd1DMm3YYohjMjo1qIFDIWad3UPI5r2kVx877bTrIiuhtHUMp+4IsH/lpR1r04u4likaWVVR4nMalSrGN84z7lJQ3YJQgsDR8CneojE7v8yu7lZFkC7hmiDc4xqqxYyUeOB3iPucR86r7TrcsUEhaUiQbKN4VkNs0rmUj6uXI/TSvvx8632o5IVYglQSvIJANH9vtq6mMV1RGaLeTHAlZu3TBjmO0kLAUwxYu7ANzX2JN6qdVYRRvAcbVItnmZAF9ytIxJYDkqFvkWT8a2r9FgJZu0lsysxArJlYOpNeTkAeftrh+hwmTulTl3O6bNgv2+1yDxWHFf56GMtQbdKC4Dwxo7hie3+mGZhmWYlkaaNvJAHzzpf0rcCJIitwxjtIQAymTGKY90Zqgcu2NEXYS2P20m49GRsCBLIC6yrIzMWy7ikMavFTeJ9oF4ga96l0ncyDblu07Qsx9jvDfsxBBAYg8tx9jXOgSdHmjLwxSPxGGKFAJGMmQ5YN3GhtQHxJH1Mb448bcytE0zQIQkCmS0C03bM6gMrBwwlaOgBxbGwdNPU/Tm/wB9lKj9SGKCI+27YurkX4J7gA++lTtC6QgCQwtBK6jbxSIHkZl7XtiJBOKkizRBvwdBe6iYYpQvYyVHgtxI3H8WR3N3YXIsbNtnyeNeyiBxHHGCJHhjEbNRVO0zS7fI+bbBn4vhPji7236RIIoi0aFjGBIgVRZ7aq4+AL9wNHgVV+DWOz260JITEQFqUHkezt0C1kKACMRf3/m5q4V9K2G2AkrcPHHJFICnbKhMiJUkUtYVsKNcgtk1A5Xhf/FfUN51DcbbY7aEMsjSMsjHgoypn7mUXwAVo+W4onX1radF2/tRDSrMsvbZAKZY8aAoV8OfPk/B18b6t1dOkeptxO6t2WtnCAWwkjDGrIB/U+5+DrJhv6f9b7zYb9On9R28CJKUFxoFq6SJ7UlXUBQvPICjkY1o/GHfTb3qe26RG5SJjHn+7Mbsj+YKlED73+2qUy7j1D1Tb7iPbyQ7ODG5HHlQ2Tc+Cx8BVJrz99e/jIG2XW9pvwCVIjfj+YxtUi/6Mf8AnoPoJ/CLpfZMXYORH8UyNnf3u6v9qr9tYD8Ht5J0/q246VIxZHLgea7iAsHA/lyjBv70vPGvuW030csazRurRMuQcHgr9718L6BMu99VvPt/dEjMxdfpxWHtlr+xeqPzloJPQZ/KeqN1t+QJjOoH7H9ZP/iK/wA9fafUGx7+13EP/qxOn+pSB/318P8AxV3f+H+oNvvQpIKRyNX81ZRuAfvgoH/LWu9Ofihut3uYkHTZY9u5OczFiFWj7icAoANWSdBmvwHvcbLqewPAdeL+8iMjcftiuqv4Feo02W43Ox3TCEuwxLkACVLV0JPAJ4r91r5Gmv4a7A7Xq+8mEkJ2s3eEeEyvkMu7HQQnE9sEgNRIyIsA1a9edC6dvi27aHcxn6Wmiwp37XcVWRiSTVJkAPcQLI5AfQfUPrTZbML3p0yZgoRSGY2avEHhR5LHj/OhqH8S9h3ul71KyPZZwK+U961+9rr5Xs/RG36edrM6fmJnBmK++UJEuGTKscYtlMob9QFThXF2Nb1vqe4j27GXducm3MYIMcd1jJtSjALWSJjZJt5q+wAQ/wCz71G+mOjkBYp2Ck8DFgrVz/xFtavr+9haRkGbOpVHpWwDNRRGce1XIPg/1pdZLeQk2O6fcTwO8Mk8XcaONioHbZIAsyK0ciK4ZGBjK8CZ6IFFr4nTfASRieGXtR7hiqlu8pGCuiRy0jnHDNlEiqOMaDAaawqzEqz030ISQPLK0ikkZISwoMB7SV+o1S/f7Qj9GWPFUkM6qFyWWU9wqZHbl1VsPuzHAke7HVno6GYtDJikqjiN5M3CigAaUKjkXZGQpgVyU2dD03cLuFaOZELxswKnnweDTWfseb+CCeDqpXz6CWONNtMIt0HUZ7yaRZFaeRlIjiUmhM7TMpQxkhAvBAPOv3UDRxRSSBYpAoxRXvtuQXnbI0Zn4NCua54Y6q+oOilEjJZsYn7qvGn8NgD7q55IbyfYqpQXnE57eoV3UO53TNPhcr3FRjkQKIoIqJSnllThfdlHTMfCpVlx9B2nVuQs2KEhCPff1EhVPAAY18cHmvGmuvlfT+rsVYzqISJFxK7dwEm7hLwqFB/MOix/xVFUpuhZ1uvTU5kQurM0JrtZAcqVUhgfJ8kEkkMRYNatkXjuHWjRo1lBo0a5Dc6DncTrGrO7BUUWWY0AP3J1l+s9dWVIWjlMcDO6yycxkELcaFmFxBzRyocVX1DTfr/STOIypXOJ81VwSjGiKZR582D5BAP3BzvTerPG7SSjKOeQ5N2nuRglBYYxbYKqWZH+qjQ8aqVwm+k3EIiiDyDBdwTNIqlEaxEuQVu41qXBNcBbOuel9IinXKGWkK54SR8xJKI2QIwIAZQjYnnEv9gL0m76LDP+oruolRVYxPQkj5Kg/tTGitGj50n6h0V0bcyFQ+2UK8cEYJaRkjVY0YV9CsthRd2L4FEJv8H3at7ZBiQjHF2BMpJWXyPoCEsB8tXArmum63qLlJFKVI5jKo5MmEmSjt3UZYxgMx/lN0DqlteqPtoYqmDvKzF3uSZAq/xHKABo2MjCPFeBd/ca0Gx9UIWEcytFKIO9IG+lB/MCfIIFNRHgjQI03+UnbmQQ5Oio5yj8rJmwy9p5htQPhlB518v/ABOlMe96fvAlMGKmMcm4pQ2NYgWRIBQsVjRYG9fbPW+/eLp+4mhPuVLDUDiLGTgHg4qS3P21ivUUn5ddzFtdzI8X+Hyzk93IxyKyYOrjlMwX9oIBxsAUdF19TXxxpJ6w9Nbff7cw7kUt2rg0yN4BBPF81RsHWL6r0udFgDrlHNvl7W3k3MjAIYHBV5KZgC4L0MgOP8pP8IXby7dOpIdzAm0wQmKSZFm7jFxWLHLtlFViLIQ/21E0lT8EIwxiPUpe2fd2goBI+TWdH++Otj6V2XSulqkME0IecIwZpVLzA8I1/Kk3WIC3dfOs5sfT25H5WbF03EG2/S7h81MxSByeLeF8CDyDz8aOkwzbeTZuU3K4bSCKRIexYIlbtrIJTwpDeVIP76D6C3Wdo9v3In7cogJHuKSlgoTgEgliBrE9b6zHNu23KOyJtI47Mm13APJbvRtkq4iSNkABDFjgQBiCV3XOm9gPuRJHEv54mfJuGiXdLLG/tunV2xo0SHP2GtP1Jokbqk0jbdoHjgyErHAnEj3kK1BgUoqGP7aHLMy7ZUCbXcCVFfawwxT4iJojEzJBkLYksz4l7x96riMidWkmV4t3PEvamTZw72EZNiHMLpbRsxjZ1MWFlePb8i9Wug7LbI4TdTBi6yrFt1aSWMbeYQkqJHQNIoKK18Bc6+2mjJ0eOLbI5hZEiDRGS3Ihc2Cxazgx/r4sftoFHS4Nn+Z3McjDbSyEJtokYxq0MsKCxHHQl95a2IOJUeMRrifdySRdN3DLuIpoV7ExwjjYl05CHdgRtckSix8NwdddYV5dxvo0n7ZVwhd9wSgjmgVIYu2rlkYz0wYKtC6YkkGztNise43Eqy7SF9uGaTbWzxwxPHFk5ACYtcWXAApm+WvQxTLLJM+9XexIfzAliUVIoRYoop1keO8VqwaOIJRidW/Ty7PZTIsUr9yirqkWKzK+4aKLK/MkTWpa7xDGq4HvqSGI7iHa8s07S7iNs1joNiCIy19yUMe8F4HHP7xSflCu4nO0nm28DyyGcsgHdheadygyVwO48iBh5yxPt50V3tAZexPtZF20M0uXvxDdxiWAYhrdizkCLkfxAxYYqNdvNqskvchlQSxkK/uuvkBlB80SADX1H9wcr1SXYqKymjWKFN0KOYVnkCxBQWY55DEIoA9xrzxU3G4jaF0mZ9sdrjMI5duM2LOfyzExu4lOeQ9vOZBoHyH0wixR50i6v0Qk5wkghSMQxFHyrL4GQORpuCWBJ9o1j13AJlsmEieMSRkSLI3eldoWYFQOWZUBBIoPbcABvuNl1GPu4M7KGllQCQEsWEnbj954RcU4+8g8BTohbBs3dki7iQiPcmdgVa42WWSSVlYn2rIpK/qeQWIGJAP0hVAFAUB8DWa6b06SV2bctJ3I3OIxXDAOCmLY22aojNZNH+mgNabQg0aNRs2ihm17GNeIupNAaynqnp/aI3SOQRKjYtXbV2Ah7rcZYhDyoIBoH761evGF8HxoEXTNy0Mw20s6zFkDR0gDCrztYxisdAYsa5JFnXkfqZeCyNUkzxQhBkzqgOb4+atXqrJGJF5VpR1v0+8ayOrxiC8nV5XQua+uWbljg30pVUPPgatdD6LFNFFJg8bRgqGwVVkyCF5BGwPbDOocGla1B8eaibrxinZgHUqsbicriTjxjGf5gxbkCx4P30i3WwMnblPBaaTuqbubLD9NbUUAUWE5UAAeT8zf4DuIFjDFTFGIxlEhJVYwD9KjuESSiN3jBcYxvz7tcdBkyXKUsphRZJZJOD3DIXChVCjFipkoqGIki4sEassXj9p+9uI9xLJKMpDAwCh7RnZ1WBAOKx5BseWY3zrv051qGKMI8USHlZTFGFDS9xo0UIq+5mCM37AeKPEOy6ooaGm5kDnFxi3ta5WCt5cyBxS2VtL869/LrEysgRJRMZiWsq0jBhPfPtCKTz8YtxzWmL6/HU3qLcCcyKrFGVxFCAbZkpURgVBjaR5CxJoKsKfd9UG61M+4EschuVB2kLBVZGZmiKDkYuNu5LMMgsjNdDFGW32n5rdTPJxSqsZaLhUC+1kYkNG5dmPPlRXNEiLqXo6kZUSOiCRSe1myUhXQVasBhZLUhlFgPYmINr6nlnjhVorkyhpwQA0oUyyAoTaDBbABZiG8cHVho2dpHdZQzCQuoRSAKxABsEsDGjDz/wDLSc7hxOJwIgqOsjOqKWjiNdwKpBwRh3Gdgc85FX+U61Y6jNNt4mTtiV1t4w4JFoWCqbosLUkg0aPi7CWxZaz3U+niaLEK5ZmiZleMAEpLHJOT7jRdYqAPBI886odJ6AxLQDcxiBdzkuSHLsweyKOpFwcxy4KTZ4RfltPH6hLCwUgpbBFpaRqBbhR4DKS3FnJGF8DVNNrH5YByhkJLM5tzgmT37wyiOr/lPPLLq3k7X+hel54Ttg8iMu22+426m2sozxnb2MasRx0371V6Tf8Ahzc7XbtCphY7naw7VyWe0dIjGSiiM91aJamKeDfk1b2wfboqxNj2lijxX6SS7d1mRQVtVFZBRbEkgDjU0vqDuyiFlPdWZVjxW7Vsond0JAEZIeqayvI8Gon9Juq+mmEndRqY7iKR1KvZ2kY2+WQC8OJNvktWCC3PJrncen53WaQTQtLuV3UEq4sBc6ZQ01EuECxCyopA32rW3g6AyKBHKFJQox7dgqWZhiMvaRkQLsV8HWbg6wqtFN2XVDCGVCfJEb4PZA5wVkogX5FgXq8NcOtxtTu9vAN00kUf6YEMaiQPh+orq7RCRCQKNfA4oknXknSVMe720e9I20ySOIzBkU/MXyHsZIGkyxoEEi2rjXGxkR1j25VRgxux28gY5FBu2ycqocEebrjE68g3om7ZYMpZoyJMaU1Bm6UaBsRDhSaJX7Vq54n4o+oeltpW5kgePboEhiIj29BZoZu4HKrWYJpTQ8Keft11TpDzHcbiaeMblOxiUgl7KCCTuhTZJcszc0eBVA1qxDGJZEQnHvrIBXNO4mkjJUgGlQut/wBRUfvp3vOnCMyF5I1WZxRKHIG1NXlVUhPjjzfGpnifizHVunzSGTcu8BnaTZsETu9sRxOZEBkEbMWcsecPsPvrb7bqSlLlpZFQPIoyIUVZosqsa/8AaD+w0l6nDHtUfKXiR0aNcfAQ9zC/HgNV1wP21dj6d3o+7HMGEyyEMAMSki+0iuTQw8n+X40yHB5G4IBHIIsak1X2UTKiqxBIFWARwPHk6sayy8Ya5VfvrvRoDRo0aA0aNGgp9W6ak8eD/DKykVasptSLBF3+331j9/vdzHOsjU0uYS2yWFFPukCKaMhCAs0zUABQ541vNIfVvSe7GJVjEksIJjVrK81kSlgOQBYU+TXjVSm+y3aSoskZtG8GiLHi+fj7H5HOkPqdNsXQNFA8pZVYyKDiKZkyFi7KFUDEDIg+RqhtzJtm/iszzWGmlV+2GN9gsDQjf/yyi0OVujiDVi2io97h5O5+oYtvJIHaWhcsVOD3YwcWDJVgqSoZSdMFrY9F70FxE0wEFSfVHGJCdyFZSVZm8BlocIecdIt1vJkQM8crStBIjpKmCruGKuI4jgAyIiSksuQKxqSSW5e7aY7eHuqVeV8iArnAmiz5R/ydsDHivAHHjT+PqsLjGQgGkBy+nJ1Jxs/OP/cffVyzpr1s6ZrqHT5t7tpO04aO5SMr/UlAxTH3UqK4JBNguMqAo6u7TevJMUR3/UnMjMOVWAR4LixtTbqPaPnKxpzOYNtDHAEIQjtpFGrE4gcgBeaA8n/rZGszvtuxDEIWhYuwEfJQA2OPhiGDKhvmwQLtYzUUnUbiiknye4X3OapToFZTBeArn5JXivAHiR7J4Up+oY1k4xWalEgq8ioVDGGryD8c64nunJkFIDnkc1kQl3AyI91FH5ocFv21HPHkJGVnJJkKoTXvcVkgsKHwZjXu9xHgtWrKS4uLvIXVjGSiSSKtEOv6Xa7l4GicsW5APts+AdSbXcsjSNGqkMVRb5DDuFUIogVQkYj/AIlrjS9k7RZ4VCBHkMeakBSVhiUn5KgO+PB4YeADo28QElCI1HCW7TDJnl97uSFZSGYqnlCGFih8XWvb6ezuluHg5jCg4EAkNQ4U0CpPt8k2vwdKd8UIeF4pSWSRY5JFFK6rWROVAguaYeLbnzq36a26jJZCxTHbkvKpQtPkS4BYKWXLA1z7mI/bTLrHqHtmVI1GcQyYvYGIAZyoA/UKKwJS1PPnUpbwxm/299wL3I1YiRSABSpAqYggZVnIHtWJ4YpiwBMW7gdUm/UkYN3TXzG7sEWRQv1NFRKt4OZBfga0XUd5OBOzM2cDNIjBLiZKtCeFFAEeHZrDmvA0w3fqYKSKxZMbDAgsbHdQA1T4srr5yv8AY1GWc/w/9CRmnsOzsELUwbuqF4CspUMvLEEEOQTjzpv0707MZoZjOrwiV5sAWIJdZF45K4qpixXwD3DZsHVPp21kYgMFlcgpIOSzoRi6SPVHkB1Y/TRSzqQbmSOMAyuEZSDNn55qTAykjJayDGgyhwt8MAedX6xFtqVUykNKAoAAvkWSQK8EqCWAOVUCdYncb0ySrJISJGXHn2s0bOSyL5AlGLr27FsoI+kF7QjaWQpE5Eha/wCZka1KSlbdSCuWQJJOBQZYvFrZdE6KsIVmCmXGmwGKAnEyYL/IrMobH4Nn5NwKuiemSGEk2HtJIwQqzcqUJa7CjEFUItOFshedQsdcDwPA13o0UaNGjQGjRo0Bo0aNAaNGjQGkHqH1AIgViZTKCcuC2IAskKCuZHFqGBVTkeBz31/rGAaKFh3xRw4yKm7wDe13ocLf9/i1/pzYyTKJJHATu93FVNM9WWR2CsqMxJKlbuwDidVHPRei92SSZ0MccgDFAVKyMw/WDAFlljPBUk3728cUj62ZPzv5hSoaKVkV5L7cSLEyqFAJ77kySOY1olgimsL19JVQAABQHgDWc6v6bDKvbsqgI7WRFhiTN7ibLPwMjyPcbs6DJ7LrZCpA9z7qVsJWd1DbeOdwqpwPfIBTMgFLTC1GAOh2SxSj8rFIJIoZG/Nv95FolDfmyeasAIVvgjS3dRzO5Rwo3EcpkiFKqREREyyZY26Dupy31PV4iwE+yhMM5eCMzx1HJt4L95l/LoGeUnxgjFiPcWaYVbVq7Ys8rGnVmAi3EdgdzDbxfLRN9Qs3QcqH5ulVarVbZybiNVX9QSRkRssalizMytNI/tKB2DZLdqAH93IqL0910kRO6z7ue5+2I440whEhjDlXZFS8aVSS9WKJBOmEEbyBtzGhklkfuRws2IjFYo7oxVsvZWJ8Hj28sLsq3Kp7kK8zSPJiQzDOskkVAFfjkwqpLKXIIBJJP06tv0Xcqb9svuZg6EBrYA5U3tHuUGgDXNfFUenjuJZkZV7EnfekQLB3H7S+1cUYrkbXwOeTidWOnbrdQtiFvuOJDlZuPtoWVEJHbGVxrfNleOGOssq7IyUBFIpsgWhAKAStiSVCreQCnk8R8AggG2SQsWhrNEd0oc0P5MiKkLCQDIhqxDEe8Xs+l73uxJKQFzAIpgQQfpIPHm/kA/tpH1H1BDEWWJVV+F7pSkBZmQWR5qRaZSV4DVZFaCkNhMwaWc4q8ZR3dlBWjlG6+zLKivt/T98dkGxrmWeMmRhjJMQv60kdFZDlElIVtEDJi2R4Ng3qjuepMWLuTJijK8coAbDEfmFOC/8AlFucACysfqwFuejGKJUBgaSXL9MqFOXtBLoXYKvFZMuIZjfJOgj2fR55zHJN+mVRhZCkspNpGy4qCoUlHXEWVUj7hjtfTlZK7s0eVgWciAAoyN80BjX7X5JuvvvU7qjusShP1Qjs55aMkSZKB7RSuQQT9PIF1qCDr0sk1Ms0ccburqkZZswsbIrUrHE5SDIUDQN8iwhLz7kPHFH2YQSrZNiyupVsiQMieR80cX5Nqxq7/Ywh3RZmZLQOUmLMrZnIGOMGnLEFGUAh+T/MWsbXom4dEDZrIjyXI5JDWuIJBkYyA4KCKUYv7QCLDWP08zR4yuMmigV8RYMkbFsrNXd1yPjQRbLqUEISLbIXMkauhJKq13gpZrKHFHKpjQCFRXA1AfU0jLESEhSVIpDLeQRH7l3kALBWNbIoGT9tNYPTO3WrUtiFCFjyioxaMKRRUKWrzdAAk6Zw7ZEACqAAKFDwPt/b9tBjxuN9IQ65NHcXCjHILM4Z1P2ZEVipJtZOPHue+nNlJCrxt/DBHbLY5nj3FinDEnnLyeb040aijRo0aA0aNGgNGjRoDSTqvX4kJi7lHkO6FSYuPrIawQCQCaONixVkW+uySLCTFlYK5YAFgljMqCCCwF8Uf7E1pX0zpvcYPk3YjleSNXixYlwwfkm+3cj0CoP7lasI9h047p1m3CROioUyBtJ+fZJgeAFBarvl3rjFjqNeAa90Bo0aNBW3vT4pgBLGjgeMlB/v50k3/QCFHbp8MjGHo1M7e6Zrq8ASQB8FgPitJoJ0HyvfbeNlsyBEMLJLFEgMgRJbjDEniYuzURiQzsecbE8aSKZp2Fb2SUor4hlh/TvJJAbMSQCykg5kANC9fQt/06OZacfej8glSt/3piOfvrK9S6PJAEezPDEJD26PNowOfJD5s9sxXgA1Qu6hTtuuwzxxCXIStAsu53KBe1lEFdw62O4A1ISoPJCA/UFvSwieQyPKrQSHJpVPsNErFHkAQnaHvxkFM7n7as7/ANH5xRGJkfiESLfbWSKNT20Rox+kgdu6MQbIHNaV9U3G5h3kdZZTLNt9vE5tXx7Y70iigxJLyH57aCqJI0Go6Ov5nalJFRFBwUR8dtkNUAeLR1BDDg0DQ0l22x3E0jgrQJYSOBQyyTJSDiaPapsch7gfdmcXXp/q5eWbbiCo4XaMTR12yQAStGmVhlRABWwRlYrWg1Al6X6cij9zDuSE5Fj4z/mIX6QSSWPHk/sAL+/6esuBJZWQ2rKxBBog8j4IJFH/AOhq3o0VRg6PCrFhGMmBBJs3f1eb5auT8/N6vaNGgNGjRoDRo0aA0aNGgNGvMua+de6A0aNGg4Vv++u9GjQGjRo0Bo0aNAaNGjQGo5dGjQSaNGjQGuWQGrHjx+2jRoK3SunR7eJYYhSLdWSSSSSxJPLMSSSTySSdW9GjQeHXito0aDrRo0aA0aNGgNGjRoDXjHjRo0HCak0aNB//2Q=="/>
          <p:cNvSpPr>
            <a:spLocks noChangeAspect="1" noChangeArrowheads="1"/>
          </p:cNvSpPr>
          <p:nvPr/>
        </p:nvSpPr>
        <p:spPr bwMode="auto">
          <a:xfrm>
            <a:off x="371439" y="-2620963"/>
            <a:ext cx="6505575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6" descr="Image result for pro gun control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2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155575" y="-27733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4" descr="https://upload.wikimedia.org/wikipedia/commons/7/72/US-EOP-OfficeOfAdministration-Seal.svg"/>
          <p:cNvSpPr>
            <a:spLocks noChangeAspect="1" noChangeArrowheads="1"/>
          </p:cNvSpPr>
          <p:nvPr/>
        </p:nvSpPr>
        <p:spPr bwMode="auto">
          <a:xfrm>
            <a:off x="307975" y="-2620963"/>
            <a:ext cx="5791200" cy="5791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10" descr="data:image/jpeg;base64,/9j/4AAQSkZJRgABAQAAAQABAAD/2wCEAAkGBxMTEhUTEhIWFRUVFRUVFRUVFRUVFRUVFRUWFhUVFhcYHSggGBolHRUVIjEhJSkrLi4uFx8zODMtNygtLisBCgoKDg0OGxAQGy0lHyUtLS0rLy0tLS0tKy0tLS0tLS0tLS4tLS8tLS0tLS0tLSstLS0tLS0tLS0tLTUtLS0tLf/AABEIALEBHAMBIgACEQEDEQH/xAAcAAABBAMBAAAAAAAAAAAAAAAGAwQFBwABAgj/xAA/EAACAQMBBAgDBgYABgMBAAABAgMABBEhBQYSMQciQVFhcYGREzKhM0JSYpKxFCNyosHRNFOywvDxFUPSgv/EABoBAAIDAQEAAAAAAAAAAAAAAAIDAAEEBQb/xAAwEQACAgEDAQYEBgMBAAAAAAAAAQIDEQQhMUEFEjJRYXEikdHhE0KBobHwIzPBUv/aAAwDAQACEQMRAD8AqvZl4YZUlUAtGwdQeXENVJ8jg+lcy3bszszsWkzxnJy/F83F3g91b2narDJ8MSrKV+YpnhDdqhj82O000an5yULW2wpZgzRBW4ea8ah/PhJyR40zurB4wCwx3ju86n91NoRwT/GlUP8ADjkZFPIy8BEYPhk/Sm20dqTTBg5ViTnIUKy65wvDjTswc0EoPoQgkairZO+UlrbrDbKFYv8AElkYBizcgir2KAFGefPlQ41lLw/E+GxXOOLhJGR3kUhQZ6ECzau3WuiX4eAMQzoDlTKFCFwefyquh5a0yjvHRXVWIEicD+K8Stj3RfauNhWMkxWOJC7nJwBnQaknuAHM1ueHu18e+tsfDsCRrmuc1M7v2kL3MUdxkRO4R2U4K8fVVwfysVOumAasnZnQ7wXDtcyhraMcY4Mq8oGTwsPuctSDr2Y7EuPmXkqyPa0wtmtVOInk+K4HNmCqoB8Bwg47/Ko5lNSjopJOgyc4HIZ1wK3FZhmADAZIGTyGTjJ8KJ0tkyQ48s+Bz/in1qIpMhkEeFJ4wzYGCOxie+nW2thy28zQSoRIp4eEDPFnkVx8wPZjnUfd2bxsUkUowxlWGGXIzgg6g4I0NJlWwkxtLHwnRgwzow/1zFWPuptbIUl8ZA9DVclKe7KvCh4ew8vA0mcHgOuWGeh9n8ZAPEGFScjqqFpXCKObMQoHqao2031mtxhGBPYDqB4mmc+8Ely3FPIzN2cR6o/pHJfSluxxXBt02lV88SnhFn7Z36t4yVg4pm7/AJI/cjJ9BQ1c7/XjfKUjH5Vyfdif2oZArRFZXdNnpK+ytPBcZ99/sPNo70XT6PcyEdwbhHsuBUQZ88yTXdxb8VMzasO2rTT5YqyM6pYjHb0FJJ+6kkbvrPgtTq02PPN9lEzfmA6v6jpRJLoZp2T8UhuVBpGS07qd3mxbmL51x602jSXlw++KPutGd3VT8SGrRkV1G+Kl7fZjP8zqvuak7fduHTikLeWFH+/rRc8maUoQeYsg4Xzgdp5DtNF+wdyrmfBYCFT2v82PBBr74qR2NaRxHqIAe/Gvvzo83ffiIqKpN7hy7SsisQX6sT2FuDaQ4Z1Mz98mq+icvfNFyAAYAAA5AaAVt4DjSo+UOKfGKjwjmW32WvM5Nj9npN5ajjO1amvERS8jqijmzEKPc0WRaTbwji9vUGeIadtU5vHbQtcOYxhc6Y+tEO+m+kDIUg43PawHCvjji1PtQC22kPPPtSZTT2Rrjp5w3msAsAc4A5nQDXyHjThEILK5ClQTgkHLD7uh58/alxGKwovdWtVsxDUP24PtpXayUqsCZBwDj7pzg+xBoh2tucqRQSCVYpLiMSJA75PCfl6xAxnTGfLWo+9Eg22HexxRzyMoeUqkcSknh65Yu7gfNwhQAO96i5QXxxhRg6sO7twM8/WmT8UbMraFSVYdxBwaVWUHtqfDLdkLf6Pd5bS2s7tbOBUvI4zIhmYyNcqg4n1AXUAMeBfA661Xu2NtvdTGZ0iRm+YQoUVj+Igk6+NRETYOQ2CCNQdQezUcjSiYPy6+lOhhPYomN3tp2kExkuoJJ+E9SNSojz3vk5by5d+aujYnSLDcWlzciNl/hlZmiZlyw4crgjTDEFfSvPNx81ObS7kjWRUbCzJ8OQdjLxBh9VH176CXxPcmCe3o23ZXTccNkbaQnUpMCh78x8GAfIj1qK2fsuWaRYolLu54VAxqfXQedMo4e08qdRgnA/8ABToepR6Wu7CSKy+N8GOW/htOBXABJkVPlVjrgt2dvrXlu5kZmZnJLMSzE8yxOWJ8c5qwt5OkGeMxwWMzJDbosStoxmKgcUj8QOQSNB3edAO0LtpZHlYKGclm4V4V4jzIUaDJ18yaQ01yWhriu7i2Kkq6lSMZB0OoBHuCD6072Vsa4uW4LeGSUnTqKSB5tyUeJIq6N7Oj63kjinnlMHwLdVnZAp4ljQdpyARgjODkelVt1LyUGwxXStT3bUkDSH+GRliGi8bFnbH327AT3ADFSO7e738TG7ByCjcONORAOf3pE4+Q6ue+4xtL4rodRUlFcg0he7vPGcZ18Rilth7Id5VRiEBOCeZx4Csk60ztaTtCde0nsOOKifYW4d1cYZgIUP3pM8R8k5++KOtibtW9soaNOJ/+Y/Wb07F9MURW75XU4NXDTr8wWp7cb2qX6v6f32IDZPR1aQ4LgzP3yfKD4INPfNTrWKAYAAA5AaCm8ly45MD50zm2gw5j2rSko8I4lt1lrzN5O77YcciEMoNVRvBskQSFQcr2VZU+1TjOaAt4GMj5oJ4JU2mD6p3UtG5FbMRFbU99KNGzH1leEHWj7da+GRrVcIBUvsnaAjPWYADtJwKtPDBlDJetrMCKZbe2vb20fHO4UfdHNmPcq8zVdTdI6xRlbcfFk/Ec/DX/AC3kPegHaW3JLiQyTsWc9p7B3KOQHgKll6j4eTdoeyXa1K592P7v6BZt/fyaUkWyrEnYThpD550HoD50E3t1JI3FK7Oe9iTjyzypQd4NYy8XnWN2Slyz1UNBTVH/ABRS/vmMXXNMJbPXSpN1xSBooya4MepojLxIIt/Ng2thDHHHxSTSsWMjn5Y0xkKBoCSy95wDQNoak9tb4T3UXw7hY2weJGClWQ+GuCMaYqEto3dgqDiY9gx/muupvqeGFyhHZp/r/wB04vNoPKVMjZKokY8EjUKo9h9TR1uvuuZLGWC5HwpGmEsT9VynUVTkA6g4wRnsHcKG98LW0glW3tizmMETSsfnkOOqq8gFA7O1jqcUxSRRBgqx6wHnrp4mrn6L93NlqknFdW11LMgUxjAKJg8Sqr4c5zqcDkKpb4QPI1iRMCCpIIOQQcEEciCORq2skLP6WNlFZUS2gQWsSDhSHg0c6uzovWzyGcHQc9TVZm67AMUtfM87mSZuNyFBYgZPCAoJ7zgCuFgAokpYwUS252yI7u5SCX4q/FIVXiAYqx5F1IOV7zpjnRlt7o3j2fFLNdXQYDK28cY4Xlcjq8XFnhA5nGdAdRULuZvtLs8N8NYmVs9UxjjY40JkGGCg40OfADnWtqbcn2vcQLM8MJVSvG7FIhlss3WJweQxnXHZ2TdPYgPG1cx/F4cRB/h8XYX4ePh88EH1FMnuNdK9I7I3RtYrGO0YLcxqxlLMAQ8jEnj0PLXA8BVH9I9+XvHhWEQRW5MccSqqechC8y2hHhjxqvxM8EBxTnnXLx4rlGxTnjGKi3RZM7mbau4Zo0t53QPIildGTrsB8rAjto/356TuC6lt0hSW3XMTkkhnbUSFTqOHsxjXBOdaqiC54CGBwQQQRzBByCK1cTBte2o4RwQYXRXibgzwZPDxfMF7AfEcvSiLcTa3wndD98AjzXIP0P0ofZK3buUdXXmpDDxx2evKs8osJFmX2Z8cK6052TsUqeJ+fYBRRsuwieFJo8cLorg+DDNNb3b1nDo0ykjsTrn+3OPWkNJcmiHeltBNj21uJccIOB405knkHaKC73pBQaQwk+LkKPYZ/cUPX2+t2/J1QdyKP3bJqvxEPjorXu0l7lpS3AxltPHlUHtDeGBNGmTyDcR9hk1Vd5fyS/aSO/8AUxP0NNaF2NjVoorl5D6/3vg+6WbyUj/qxUPcb0A/LD6s3+AP80LilBQuTGw01fkP7jbMrcuFfJf9k1HzXkh5ufTT9q2xpuxqJlzrhHg7Ej/ib3NaJPbWlpdRmo2XXDPBIbMbTHrSt5DnUUhZIeIYqd2fYvM6xRoXduSqNT/oeJ0rLLxbHpdPBS0/dl06kBbXRU4NSsfWGRRbt3opeOD4vxh8XmUVcqPDPNj46UnuNsW1yVvGYv8AdUHgjI8SNSfUUyVLeDBR2tVV3lKXeiuMAoYGkfhjRnb8KqWPsKnLfo+vnXi+GqZ7HcBvUDOKt6xsoYxiFERe5AB745094KdDTLqzm6jt2c5f44pL13PImKwrUlsnZL3AmMYyYo/ile1lDAMB44JPpTKOJiCVUkLqxAJCjxPZW3B58IIt6ZIbaKGBiHGWkkYcWpYkIobsAxk+1Q21dovO/wAR1UPjDFQRx45EjPPGntTbNazUwQdbO2dPMcQxSSH8ikgeZ5D1q1Z+jn40Vs5kW3ZIEW5yOLPAo6wwccQAIJzjQHs1q3Zm2J7c8UEzxnuU9U+anRvUVbe2ekaGBxbSRG4Hw+G4KlRhmUBkAIw3M51HPHfRJtcFFabSaH4r/A4jEpwjOes4GnGccuI647ARUcck66dvodR9KdzQq8hS34mDycMIYYc8TYRTqetqBzq1ekTd6Gw2eoiizJOYYppsZ4UhjUBAfuBmRdO3Xwp7fCZRUZatl8KT6Vw4waVlhKM0cilSDgg8wRREDFt+5INnWltaycEqhmlcBTwKJH4IwCCMnmfDHfQ7vRvHJelJJo0EqrwtKgK/EX7vGvLI11GOfKmEcC9+aU+EDQ/hshvY27V3d/8ADw8YzgniRQPPiINWhbdFEZtIhcSGN4uOSZ4wGLBhkoMj7oUYOD26a1U6ZRwUJVsjDKSrDXsI1FWxvV0sPBciK1SOSKIcEhfP8x/vcDA6Acs65OfClOLRZVW2HgaQ/wANGUiGicbFpHH43J0BPcAAPc0yqR2/dwyztLBG0Sv1jESCEc/MEI5pnUZAxnFR1RlmVyaLY902k2Wl7CrM6yyJKgBJaPiwrqB2g6HHYfCoS+2FcQxCWaJokY4X4mFZjz6qHrcu3FUyZFrG/kaIRtI5RNFQseEAnOi8uea05pjs98NjvFSBSubcsTZ6bQzc9Mkumw3Z6SL0tKlNHNSKyLulKPJ2G1pdVpCEZp9HHVTeAtNBzEfhVw2lPFiZtFUse5QT+1N5rGXP2bDzGP3qR3C1HdrQ0d65xUhFsWY/dA82H+M1IWu7Dses4HkCf3xTcHPdi5bIGMZqStLR20RGY/lUt+1HWwtzoFwzqZD+c9X9I0PrmjOOIIAFQKo5BQAPYVPw3IuOthXwssA91dxbqZssohT8UnzeiDUnzxVvbt7GtbEfDjx8Rxlncjjf/Q8BSGy5OQFLby2ayrrzA0PaKOFKjuuRGo7Quuj+G3iPkv8AvmSF91xjORQbtfdsZLR6Hnjsz/ihm72jcW74WUnuUnOfLNL22/TcpFq3NPZmVQkuCRttqSwHhfOKKbXbCsoOaCL3bUco050/2eRwDWqUscEcfMGejxbCKOSeGR8gBZWmwvCPmxp1fYmh7pM2kS0cMPAtrw8aiLhCu+cMW4dMjTA8c+QYbt/hiLixGGLFRoGY/eb8RwAB3YpACniTdKy2zKEZgQHBZT3gMVP1BqS3f2C90/AksKHukfhY/wBKgEtVtXG51qLKJLnicWiM5aPIZgFJcDGuDjOPAVZCkRXWadbVukkkLRRLFHyRF7FHIs3NmPaTTQVZCZ3dumjubd0PCRPHrpoCwDc/AmjzfPpQma5uII0hltOIxcEiFuML1WbiDA6sCQfI1Wy6a9w+tIDnTX0KwPzEZHCxoSXOFRcsSSdFHaT2VfVruNC0MN5ewFrqG1Ali0ZJJIkwjOq/O+FAxnXQHOBVBcRBBUkEYIIOCD3gjkatDdTpDuINm3LSSGaaKSAQ/GJclZTgqTniYARudTnWjmpY2KKsyeZ5nn511GDqQDgYycaDJwM91SO8W1EuZ2mSAQF9ZERuJDJk8ToCBwg6Ejvz30UdEWxf4m5mjkjZoHtpYpWAPCpYoydbkHBUEdulE3jcsDHQMKZSpijnfbY1tYcNrGxmnUB7iY6AEjqxIgOmh4jnJ1XXmKBpWyaGbTWSISqW3eu7WOTN3bNOncsrIV9BgN5Eioo1yTSclnpXd6/tTaRvaoIoGBKLwhMEsQcjv4s+dU10qzztfN8Y5QKPgY+URnnj83FnPkOzFQ20NuyTQW9quRHEoHCOckmSSxA54zoPXykrDdHaV0qj4cnANVM7FVXPPAbrAadgoCAzbHDr51PKlG2x+hxzg3FyB3rCuT+t/wD80bWO4lhFziMhHbI7H6DA+lZr6nNrB1+zddXpoyU8+mCkZIqQ/wDhpn+SJyD28JA9zpXpGy2bap9nBEnisaA++M002ls4SEUMKHHqHqu067dowx7sqHdvo7uJiC7LEv629hp9asTZ24NnAAXUzMO2Q5X9A0980TWcaxrgVH7V2hgGmfhxW7ML1lzXdi8L0/uSC23OkSlUVVHYFAUewqvriXiYmpTeDaJZiM1DQjNBJ7lQi+WO4VqZ2db60xsrcmifZ9qAMtgAaknQVcVkGbJPZ0WBUqMUHbQ3ztYdFYyEdkYyP1HA+tDV90gztkRIsfi3Xb25D60bnGIUNJdY9lj3LRutow2yfEldUUd/MnuUDUnwFVvvR0hzT5SDMUf4v/sYeJ+56a+NCF7eyStxyuzt3sc48B3DwFNWakTuctlsjrUaCur4p7v9ji5LMeIkk95JJ9zW12hIBg9bu4tT70qiVxcRAilqfQdbpe8u8ItteUciF8h/utHbEx5zSfrYfQGmrr2GkitOSRy3mL2G9bFaqT21sd7aVY2BJZEcaaniGox3hsj0rUcwaWyKXUOcKWUM34VJGT6DNGm0eke5M5aDCwAcKxOoYMo+8/bk9wOlBLqVJDAgjmCCCPMHlWs0RDqZgWJACgkkKOSgnOB4Cjzor3Te4uPizQsLcRSDiZSFZnQoAufm0djkd1AQODkaEagjmCO0VZ+6W/ctvYzy3ErTMJFit0cjJbg4my3MqMgnPd41aKZCb/7JtbLgtYiZZ8B5pm0Cg/KiINBnmc5OMa60IRLRJvhvJHf/AA5TCYrheq5DBo3TmNdCGB5aHQnXlUnuNuT/ABREskkfwlI4olYM7doV8HqA+OpGdBRerICDTgaGtpOG0/8AWRy/c0cdJS29rKUitlM0y/EaeQcYUElcRKeqG6vPGmnfoBQLRxm2yChFWh0a79yWtrcfHw1vbrGIkVVR2llYhUDAa6KxJIJ0zmqwnbFF+6W4N/eICF+FAW4w8uVVjjHEq44m05HGNTrrRSxwyhv0i7Xt7q5Nxb8QEqq0iOMMkgHCeWQQQFOQe+g/BJAGpPIDUnyHbV22vRPax9a4meZu1V/lR/TLf3VKQWFtbaW8KR+KqOI+bcz6mkzmugSKasNzb2XUQlFP3pT8Mex630om2X0bLoZ5i/5Yxwr5FjqfTFHZYsamdk2GSCaU5ZCxgZbs7qQwjMcKp4gdY+bHU0Vw2wFOoYwBXVUUJtHpUZd2zHlUwXpJnFQhArZy99OUtHHM1MRpmlWjABJwAOZOgHmahAcumKig3eDaOMipvene+yjyomDsM6Rgv9RoPeqg21vVxseFGx+YgfQZpUpp7I0x09i3lFpeo6vpOI5p1su2LGhNtryHkFHoTS0e0ZW0MjAdy9UfTnSm8bmyqiVnwoPrjaUFsOseOTsjXU5/MeS/v4UK7W23LcH+YcJ92NdEHp94+JqPwAKTxSpWOW3Q7FGgroeeZeb/AOD62UHSubq3A1FJ2eeIU5uFJAABJOcADJPkBSOp2l3ZUttcELdSY0rLYZpzLsaYtqnD/VofbnRRupupE5/nSMfyphR7nJ/atPd2wjzUtRGNrlN7A0FqT2du7c3H2UDsPxY4U/U2BVzbF3asosGO3TP4nHG3nls49KJBGKKOnfVgXdsxxiuPz+i+pREvRjc8OXeNT3Dic+vIUM3e7EsbFSdR+U16ce2BqJuthIzZKj2p/cSWxypaqUpZkUDuGllJNHFPbu0rN1G4yYyRk9ZBjHLxqyt9p3S0mktihljADkYLxofnI7iAc6+dUrsbaTW8olQAuqsEJ5KzKV4sdpAJ0pOK8kVi6yMHbPEwY5bi+biP3s9ua0YyZBu5JJJJJJySdSSeZJ7a7jjY5wCeEcTY7FyBk+GSPeu7a3aRlRBlmOFGgye7XSrS3B3Eli+M12ihZYvhBOIM2GOXzjQch21MYIVRXQzy/wDNcZ/Yewou3v2FaWWLeMvPctjJY4WJTywq/M57Ac4591NNm7j30wBWAop+9KRH9D1vpUID3F3UQ2G9D29l/DW5KSSyM80oOGA0VUQ8wcKCT2Z08CSw6J5D9tcqveI0LH9TEftRTszopsR9oZZf6n4R/YB+9TvEwVXtfeSW6ijS4w7xElJuT8JGGRsaMDgHOnLtpTd7d+5u2xbwtJrjiAxGP6nPVHvXoHZG5FhFgpaRZH3mUO3u+TRD3IgwB3aAUSngoANyuiyG3YS3RFxMMEDH8mM89FPzsPxH0AqwrucKKx5AgxQ7tbaHZmlylkiQ32pfa4FQ2rGutWNP7W1oOR2FEyytaILRMCmPGka8TsqKO1iFHuair3f2yhyBIZCOyJS39xwv1qnJR5YVdFtr+CLfsgz4qRklqrtpdKjHIgtwO5pGz/auP3oT2nvdeT5452UH7sfUH9up9TSpaiC4OhV2NqJeLEf3/gubae8NvB9tMiH8Oct+ka/Sh276TIF0hieU97ERr/k/SqiWncTCs89TJ8Ha0vYOnW9jcv2X7b/uHF70k3j5+GI4R+VeJh6tkfShTa+255/tpnk8GY8PovIe1R881NMk0lzlLlnVjRp6NqoJP23+fIuY80znswaexPituc1Sk0XbRXbH4kRP8JSsceKeMlIutH32zC9LGvdISZqViWpnYO6d1dEGOMhD/wDY/VT0PNvQGrQ3Z6MrePDXBM7dx6sY/wD55t6n0pirlLgyWa2ml5se/kt39v1ADc/dOa8fqDhj5NKR1VHbj8TeA9cVa3/wNvaRcEKAHGGkODI3m3+BpRXFCqKFVQqqMAKAAB3ADlUFto6GtNVKhv1OLru07NT8K+GPl9fMqTbSfzWrvZUvC1b219qabWza0HUTzEsjY95oKIIJ80DbIl0FEdtPT4vYySW5PiSs4xUctyMZJ5VEXO+VkjFWuUyOfDlh7qCKjaXJcKpz8Kb9keZCNdDnx7/GtGsWulUkgAEk8gBknyHbTRZzVpdH207gWohgJlnkkLD4hZoraEYXik10yVbCjnUFut0d3FwQ0wMEXaWH8xh3Kp5ebcu41blhaQWkQhgQKo7ubH8THmT4mo3giQoLCJJPjsiNOVVWlC4OAOS5JKjU9tdGXNN/iFqcxQ0tvIeMDq1TNTNpBTOwhqXxgYFEgGYzfdX3rTSBBpUJtfe2ztsq9wnEOaqeNge4hc49aBts9KMeogid/FyEX/J/aglZFdTRXo757qL/AI/kN9p7RxyoV2htSJDmWVU8CdT5Dmarvam911PnL/DB7Ixw/wB2p+tQ2CdScntJ1J9aRO9dDp0dlSfjfyLHn37t49Io3kPeeovudfpULfb+Xb6IViH5Fy36mz9AKEuKug1IlbNnUq0Gmh+XL9d/sObq7kkPFI7Oe92LH0zypHirnNZSzenhYRvNbFcit1QSfU7zWB6RZqf7O2NczfZQSOD2hSF/UdPrV90qV6ju9hsTWi1GFh0dXLYMrxxDuzxt7Lp9anLXo6t1+0kkkPcMIvsNfrRxpk+hjt7V08PzZfpv9isfiVN7L3cu58GOFsfifqL55bn6Zq09mbAt4fs4UUj72Mt+o5NTGDTlpvNnPs7clxXH5/T7gLsno0zg3E+PyxD/AL2H/bRZs7c6yhwUhDMPvSEufTi0HoKfBzXazGnRqhHhHMv1+pu8U3jyW38EhBEByFSUK1GWcmalUOlMMBuQ6UNbcfCmp+5kwKrjfTem3iVlMqluXCp4m9QOXrUbwg4QlJ4SA/aUuXY+NI2rDOSQB3nlQvtHeBmJ4BwjvOrf6FRTSs56zFvM5rN6nRjTnYtAb020I+fjPdGOL+7l9aj7zpBmOkMaoO9su3toB9aCIhStA7X0OhToalu1n3JDaG2Z5/tZXcdxOF/SNPpTLiriszSnl8nShiKwtg62Z0Z2q6zPJKfw54F9l631oy2XsG3gH8qFIx+VRxHzbmad5WMZOpqMutok6Cul3sHilHI9vL4DqrTKNWY1Fz7Wt4tZZlB/CDxN+lcmojaHSEigi3iJP4pNB58I1PuKW5pcs1Q01kl8MQ7j4V509hdT21RG0t77uU6y8I7kAUe/P60yTaEr6PK7DuZ2I9iaF24XA2vQucu65f8AT0Jcb12dspLzqzD7kZ43z3YXl64qtd6d9p7osATFDyEanVvGQjn5cvPnQovICtXLYGKyzvlLY9LpOy6NN/k5fr09kNZpKTAreK7C0HATzOWWaArZNaNYagWcLYTzXSmtxQs5wilj3KCx9hRBsvcu8lxiLgH4pCE/t+b6UeG+DK7Iw3k0vcggK3irQ2P0ZRjBuJmf8kY4F8ixyT6You2fsC2g+xhRT+LGW9WOSfejjRJ87Ge3taiG0MyfyX9/Qp3ZO6d3PjggYL+KT+Wvn1tT6A0bbI6LV0NzOT3pEMDyLsMn0Ao7BxSyPTo6eK53Obb2vfNYjiK9OfmQ9lutaQfZwICPvMONv1Nk0+c4p3JTOZaaklwc2dkpvMm37iEj0kZK7aM0k8ZqwUKpMKcLMKjhGaVVCKheB2z1wHqIv9u28P2syKR93OW/SMn6UO3nSNCuRDE0h726i/5P0oJTiuWaatJdZ4Yss2xXlUXvRvzb2mUX+dKPuKeqp/O3Z5DJqrLzfW7nBXjESHmsXVyO4t831FD91N2VnnqekTuaTsJePUPbyX/X9PmSu8m+V1dE/ElKp/y48omO49repNBl1Lk0vdTVHM1DBN7sPWWQgvw60kvQ2KcQrSUKU9jWrmxGmqbeTpRXVZXUUTMeFVLE8goJPsKUdLCRya4oo2buRdy4LKIl75Dr+kZPviiGHo4ix15pC3aVCqPQEH96Yq5PoZLdbRB4cvluDe1N/ZpCfhxqg72JY/4A+tQFxtSeT55XPgDwj2XApjwEdlKtoKjm2Lq08IdDhmxTaSWtSyUgTRxiZ7787I6FPbQU0QU5hbFSfBem2llk2i0lcit2UhchVUs3YFBY+woq2XuJdT4LhYV75D1seCDX3xWVQk3sj0NmqpjXmckgOVKc2tlJKeGKNnPcqlvfHKrc2R0dWcWDKWnYfiPCmf6V5+pNEIgjjHDGioo5BQFHsK0x08nycO/tiqG1Sz68L6/wVPsvo8uZNZSsI7ieN/ZdPrRpsro8tItXDTN+c9X9K4HvmiH4wFdi5zWiNMEcm3tHUWdcL02+41jsI49I0VB3KoUfSllIFbkem5BpmMGJtvdjuOali1M4ojTtE0qFCTNSkL1xMyqMswUDtJAHuagb/fayh0+MHPdEC/1HV+tC5JcjK6p2bQTfsFLNTcvrVb7S6TSdIIMfmkP/AGr/ALoZvt8LyXOZioPZGAn1HW+tKlfFG+vsq+Xiwvf7F13d/DEuZZEQfnYL+9Cm09/bNM8BeU/kUge74+maqZ5SxyxLE8ySSfc1o0qWofRHSq7FqSzOTf7BlfdIkx+yiRB3sS5+mAPrQ9f7x3U2kk7kfhU8C+y4zUWa5pbsk+WbIaWmvwxRulYkpNRT62j7aU2b6K+8zv5RUfcTU4u5aiJmLHABJ7hrRQjlga7UquOEIzSZrmNc1KWOwZJCM4QeOp9h/urA3a3GtxhpQZD3McL+kc/XNalHojzE7497MmV9Y2TueGNGc9yqWP0op2duFdyauFiH5zlvRVz9cVaNtbpGvDGioB2KAo9hS6NVqjzZJ9qSSxXHHvuBlh0eQJrK7Snu+RPYa/Wiey2fHEMRRqg/KoHv30+JrBrTYwiuEYLNTbb45MTFYTS/w6QdNaIVkoeNCcKqlmPIAEk+QFbuth3PNo+AfmYA+2c1auz9jR2MOBhpWH8yTtJ/CO5R3UH7Yuy7Gsqq7vPJ2tT2k7X3a1t5+YHLsOUnmo9Sf8VJ2W5ztzkA8lJ/yKJNi7MZ+tjSim12Scd1NjHJzpXNAZb7mQrq7u3hkKPoM/WnkWxLdPlhU/1Zf/qzRoux++l4tkIOyi7iFu+b6g1ZXRi0RQo/KAP2qTi23J41OpsxPwilE2eg+6KJRaFuSfJGW+0pG7DThmkNSSxqOQri4ukjHFI6oO9iFH1ogcZexGi2kPOn9vCRzqB2hv7Zx6K7SnujXI/U2B7ZoZ2j0kSNkQwqni5Ln2GB+9LdsF1Nleg1FnEce+xZRIpje7Zt4ftZkTwLDi/SNTVOX+8l1N8874/Cp4F9lxn1qKzSpahdEbq+x/8A3L5fX7FsX3SRbJpEjynvxwL7tr9KGdp9Id3JpHwwj8o4m/U3+AKDq3SZXTfU6VPZ2nh+XPvv9hzeX0kpzLI7n87FvbPKm2a3itEUrJtxhbGVutV0BUIlk2KxjWzSZNRByeEZWxWIuTgak9g1PtU/snc+8nI4IGUH70n8tfPran0Bq8PoKlOMd5NJepDwR5NGG7m5090vGuI4v+a4OD/QvNvoPGjLdboxiiw90wlbn8NciIHxzq/0HhRrtFwiYAAAGABoAByAHZTq9O3vI5+q7bjXHuafd+fT9PP+PcqPbO6lrbLrxSt3scDPgq4+uaFeBV+VQo8Biive2745OHuoVm1bFMaSeEch3WWLvWNtk1sC34jR5ZR8IFDu7NphQaKUFNgjFN5YqKyuokzXUi4owBEvWlmpnfXaRjLuqjvYgfvQzf77W0fys0h/INP1HA9qptLkZCqc/Cg7SWtkiqkv+kKdsiFFjH4j12/0PY0Oz7ZuHYs08hJ/Ow9gDgUt2pcGyvs2cvE0v3Lf3i5Gq4uPmPnWVlSzky1B5u79kvlU/DWVlHHgXLkXNbWsrKYAKpWzWVlQgm1U1vx/xJ/87aysrPqPCdfsb/c/Yga0a3WVjPRHJrQrKyrA6nQrYrdZQjEbFaNZWVAuhgrsVlZUZcTGrisrKtA2clldGHynzNWZb86ysrZR4TyXaP8AvZKx8qidu/KfKsrKeYSntt/at51CH56ysrK+Td+UsPd75BUyKysp8eDJIewcq3PWVlECUjvp/wAU3nUC9brKxz8bPUR/1R9hKuqysqion//Z"/>
          <p:cNvSpPr>
            <a:spLocks noChangeAspect="1" noChangeArrowheads="1"/>
          </p:cNvSpPr>
          <p:nvPr/>
        </p:nvSpPr>
        <p:spPr bwMode="auto">
          <a:xfrm>
            <a:off x="155575" y="-2095500"/>
            <a:ext cx="699135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AutoShape 2" descr="data:image/jpeg;base64,/9j/4AAQSkZJRgABAQAAAQABAAD/2wCEAAkGBxMTEhUUExQWFhUXFxwXGRYXFxgYGBgYHBUYGBgVGhwYHSkgHB4lHRcUITEhJSwrLi4uFx8zODMsNygtLiwBCgoKDg0OGxAQGywkICQtLCwsLCwtLCw0LCwsLCwsLCwsLDQ0LDQsLCwsLCwsLCwsLCwsLCwsLCwsLCwsLCwsLP/AABEIAJgA8AMBIgACEQEDEQH/xAAbAAABBQEBAAAAAAAAAAAAAAADAAIEBQYBB//EAD8QAAIBAgQEAwUGBQMCBwAAAAECEQADBBIhMQVBUWEicZEGEzKBoQcUQrHB0SNS4fDxFWJyM7IWJFNzgpKi/8QAGAEAAwEBAAAAAAAAAAAAAAAAAAECAwT/xAAlEQACAgICAgEEAwAAAAAAAAAAAQIRAyESMRNBBBQiUWGBscH/2gAMAwEAAhEDEQA/AN991UbKI8hUqxhwNYEctBUhNttafSKoCyr0EnsKQw47elFIp9AADYkaR5EURbA50WaQoAYB86DempYrjrNUnQmrK1mobNUx0Emo7W5q1IylBkRzQSTUu8sfvQCB1rRMxkjhbtQr87AVJCijC2NKdiqyHZPajle1SrOFk7f5qYMINKlzLWNlO9vtQjb1+H8qu7mE6VBe2dqXMbxkO0ABqo18qeFH8o9BT3TL4TpRLe3lT5IXAGV6KvoKcqT+Eeg/aiC3NcRIotBTGkCfhHoK5cCx8I9BRMkmkwFGg2CCr/KPQftSdV/lX0FIUrkxToVkYqv8o9BSGXoPQUjNCUa06Isc4B5D0FFwoE7D0FCNGtdO1JpFRbsthfWnoSeXrQkQA1IDVzHYdauCkTXAaBjzSFcUU40AKacDXK5loAfAoX3cUWaVAiDjcPpoKh2sCxkirTFg5dKLaMAVak0RLGmVq4QruKcF+VWVxtKFbUEUOTYKCQTDrAExRKYoiu1JdHTUV99OVSiaC/OgCA1sFpO/TpUe4kPyj6mpdy2RB0kUG48iIkn++VOxNHVNFWKBZwrDsP2oiPHLSnZNBClDe3UlTQ7izzqlIlxIeSmuIqSbcCRvQWWeWtWmZuJHqPc02FSikVHuVRm0BzGaJZu+L1FNummWiJP996CbLoXqfZxQOgP9Kr7N4bE78xUxMJbiJnuN95rlO6yWHFOptuyBRCvSgo6KdFNAp9ACiuhaVcaaAHRSimoDzp00AMuLOmlOCxXAacTQBxlmmi3rTq4TQA6K7TZpUAdZqYda899uOI3sJjEv22hLi+7dTqjFApWfk7VrfZrjIxVrMFyusB06EiQR2P6U0nVivdFi45UBiREetSorhWaQyovW3J+KjWlIE61PW3SuWRFOxURVvRsK4cTG/pU62gHnQ8RaBB0FFhQG6wKg9ahu3eB9aLctd/prXLNvmPrTslqwTa9u/WgXEqyuCoz2x86pSIeMrL4gbfOhImp8qsLgA0JoS2tIB9KtTMnjGpb8IEfnUrAWXUkiDRLa6bURXUbgjy/OsTdIk/eT/KZ86Kt4b6+lCS6pOh9aMh6EUjQIjdqeKaKdFACrtKKUUAKK5lp01zOKAOZa4VpwcUmcdaBDRXCtcLmmlz0oGEApRQs5phc0AZf27UtaceLKGDMyjMFGUAhhsQRMyR51n+FObV43EeEKBSFLbjxAqNJ3O/bQVv7DHPc15r/21Rcc9mEdS9kBbgM5ZIRhzWPw8jpzAqJKW6N8U4aUl/JouC4r31pWJBMQYPPkTtEiDEc6sIrA+yeO9xifdX81t7q/C40LDUKrgQ2k6Tz2rdNfApxdojLHjLXQ6KG5AE0H3zE9KbdYVRnYvvBrpuSKbbtrO/0qQqAcqYiK1ljQLmGfb6zU+9dAqI+LYDQA0AQmD7wRHM/1pr4uAJGprmNxRMc577UGxcJG1OiGxmKbN86JbBBBDU33b+XyrjWHIMEAxuaZPstjqNvpQBvM+YirA2+31rnuz1+lQaUQrbVIUT0oow4ql9r+Mtg7SXERWl8pzMVA0J5KTOlJuiopvRdlgBJIAAkmYArl7EpaCl3ChiFBJ0Jb4a8m4t7aXMTbytFtT8QtlpPYkjUb6VW3Xsu6MULMu0wY5TqKnmjTxSPZMX7QYa0VD3kljlADBjsTJg6DTfuKbhvaDD3Ly2bdxXdlZxB0hSAd99+XQ15hYUK5yWjJ3luQ02C6DWucdHucl+7ZUmQubMZWVMRpoNxHelzGsT9m2xP2g4FLr2zcJKkDMoLKx1mCOh0rg9v8ATHvHn/22ry63xWzIAw6ifLT/wDPnVrg8UqjMtpR1kD1Pho5leH9m5xHt9g1ZVBczMnKdOmnOaKnt7gzs7ydvAaxX3uRmFq3qJ2AMESNlnrRsFaW5P8ACtGNDI+uop8yfCzWf+P8IQSrsT0Kka9CeVNt+3WFKgl2BPLKTHXXnVA3Cl2Fiwefw6flTV4aOVnDjp4aOYeFl3d9uMMoks58k/r/AHFQU+0jClgP4mXqVAM9ImoeI4WSCPd4flrk2+lVo4U8/BYA2nIO/Sk8hUcFrs0Vj2zwxZyPeHMREBeSwfxVN4b7RpevLaQlQUZvHoZWIECeRPpWVw/CmI1FmJ/l+tWFvhRDZh7oMOfu9fkafkX4JeBp9k/2g9prWFuRiUfJINu4ELLO5/4kGPOmp9pXD9IukkkAghhAJ1O2sdKyXtxjns3LAaHBVzEsBoy8gd6rMFxpTo1keonyGanyEsTPUrftxw/KW9+IHUMPzFFs+2fDmAP3hdRtr+1eZnG2ztbIB7/pNEHuyAI06ab0+QPEz1bB+0ODcSt5BrEEx+lTMPxCzcf3aXELQCADv2HevG7mPRdlbTTeP80C7xyCNG9RHbXLRyQeGf6Pc7to/wBiot21pz+QFeV4b7QsSgChmIAjxQ31OpPevRPYrGnFYc3WLHxFRm3mAW5DTUAeVClZMsbith7lnTn6CgMIE8hvVtcwqwRB9ah3sPIiO9WZNEVLs7UW0u9OtYdV3E+ZqTaK8lmgSROagAGdxTBxG3lBLLHXMP3qAOMWWMC4unp61JVloGPash9q5/8AJAmYF1TpvorH9KvRxOyrFTcUdJPrWc+1DEo+CVUdXJuporAmDK7DzqZdF439yPLrNwAgFSdhO2mQtP0j51MwOJcMpFo72hufx6kbbqBPeaDiTcXUz3IiDrlIgdzQ7Nx9JcxqdT/KNToe/nWZ19mn4TxdmewDbg3blxScx8KJs405kjtQOK425iOHrcdMre9mATsM8ET1ih8PxxYqpOWJE9m1684GnSu8Wsr91kMCudBI5ATCjXbU/PSixcdmaw6Mqe8e3EAmNRpEgxuJq0W+62SLtsIwQkiIA0OXTuDMeVPL5YSDtILNKkEAzA3Oh50uKKwQjKfiAzASCfiMEbmAdpp2PoOL94YRJRffbBDrIkBTG+oI0qbjL96xhjlVc592Mpn4mgR8jReAeyWNvKCF90mhzXYGkaQo8R+nKpftRwv7tdtWWf3pe1m18A94G3AEkCOpoJUldWV/E+L3reFR7YX3pKCCCRJ3AqR7Q46/btWjZALu4QAiQQULGB8t6NZtW4AymDyj8QmTvUm8ijLI15LuNt+3561Js2iJ7UcZvWUX3EF2YDWToEZiB/8AWh+2GPu2UtGwFDXHIMifCFnTUc6tsSbYAzDVpy+e4A7AfnVdxcsMgAkklhJ7arv0167b0CK/2h4jfR7AsCM4ZmBWZVcs6chqatfaTEX7V/D27GWHLs4InwK1sED5N+VOulA9sMAN8schoT5xp51aYq+FuoCsyDGmvKdPTSmS2ZH7TbB97hwok5HAHfOlZm8CAmRZ18YI2ELm9JNaz7RrM3bCiJyP2/EsmT2FZ7D22+EgeA7GOXnv5VSYqD4tSj2xbBa3PjYyQokAHTbf6VKw92L4UeK1k8bxs2uWPQ0N/FqCIUSRIBO+wPl9Ki4m8WCuDoNuR33A5gaeoosHFku7hnz3AQRbEe7aNXA+InyJqnykscylfEcummXrrVhnM5idSI3/AL1qLe0B5mfmJ5UDoirimyT7sZphRqBHI969l+yq7OBIXWLzA9ZIU/lFeQXG12GmnlFel/Zbj1t4O4WYAteJjpCKKqPZjl1HbNvibhjX9aACI2H1mn/fLbCSwE9TVc3G0bS0y7wWJEDt51pRyNoslsnoKSgjpTcKpWS1wEwO/wA9KFi+K2kUlm0Hafn5UUwtGR4hxnxKVsqQoPxOijYaEbR3oVj2vtsYNkDbZs4IM9APpVIjpDEuIjWUYgd9DpPyoVo4QTJR9IGRWB8p10/atkctL2jXYn2lwoA/hydeRHnuKp/bDH2bli2bQVWLoROwIaQpMRy2qntcNsyWTVRyYEGDzljpQsTeQFiiAQIl7irvzUQZ+dDi2tlRaUk16K7E3AdHYdO4Mz0rmFS2R8agknQwdCPKu3sRhSNpfQHKIOp1+AyB5UuFcJuXVIVbYUGP+u4gk/OKx8J2/U6tqi3weFtswi6uWADqonKRHyqX7TC0MOQLqGbifCVJ58p5RWUVMlzQnyb3g17Exmq2w3B72JZbKI0s06uCqiILbbb0vFoPqNoNgOHtj8Qq2o1AzNlEIo5wpgc+WtbDHE/6rhrKD+HhrcsYAm5dEliBoDCCtV7NcAs4KyLVrcxneNXbXxH6wOVYf2Vx5v43E3mMrcvtl/2qqZFHoRWVFSyWeloNAe3qIrBfainhw2IBACuyGYIhlUgGe6tW/LADXYfLSKyXtxYFzCXLRiXGYDmHGojz2oZMZcXZjLHEbICqbiaGfwnXvNWbX7ZIh07aqfz2rzbDYFGJGZoCkmQBlHU6GNudaC1whvdg22ZlO8mG7MNII8orXwtrQ38mKezUNiLcLLoCNBJXbtPP+lMvm3P/AFEMbSQYBERB/PtWewvDWySztcaR/D+HlvOWNKJhsGqQbt1oESPi1/4r5UeCQvq4L8ll98tEp/EQEKRmldAYEdtjVrYxdpmDG9bJiAZGncAz310NYWxbzk+MpP4cwmJ7iZ8qu79pkS21u34fxHVip5kysQeo6GhYGOXyodbOfaJiB76wy3F0R+Y5ssaHfnWat4jf+KkncyDM9e/pWm4pZt3LYlWdgCMwIXJ0gMkGSNqhcKwIYEObgGw8MCe5UU/BIS+XCvZTril3W4FHMDp07084sE+JtOazA232qZY4NnBOe7C6fCoynuwcj1mplzhNqyhZwzufgVmSWMDxEgCN9t4o8LG/mR6K37wpUDPPMDUxy22G31oN0hh8R9GI7VYYXCPccl1hYE5fCoHzNWON4WA1m5ZmApHhQ3NQdZ1genKqjhZEvlpOjJnEAmMxk6TB1PYx/c1f4TiWXDMlu3cZixM5ZWYAIOsmY5VorqC9ZhwI3FxlACkDcy23UVVW8NdCi2xQgTrbJIPQgA6VpHFTMJ/J5xpoDwniPubzP7q/kghVjUayARrtvUrC8YW2WFnDXApOZiQg9AD51MwbC2GloMfiJme2v6UXCKGYZgrnuQfqRNbcaOVzv0Ht+07OPCrQTHigabTAGu3WgcQ44bgye7ZpI3Ajr1ovFGtFwgKyI8M5Y59INQ8ZgxlzKAAOQYR56UxKrKvheGe9H4cvIAAROgkCa5jlZbjqSEaPxiMyiQCCNvnROFcXuWwDcIKnbYHTmoqoxOJwzOX99cLEliCI1O4+HasIvSN6bk/8JOFwLMRLqZkbgjtus1djgPvAozxA1ZDJ8oO87biqfD4myAMqh3PI7eU9at8NxG0uly7aAnW0gA8wSSNq1SVGU3K9FTiOHqjEOQsHd84MehHoat8ZgUa2rLcKgaRbjxeebcDpTsFxVGYrlBQ/CA8ACY2Jip1prBbKWAadFIkd9FMUVQnJsrMPgBbEqyanWbaqempzRW64ALeFtydXY+JgJ+Q7VmsRZRpVQSQYMCQf/jv8u1Ns+z95rTiw7W3I8IiBI5ENIiZrLJFtaLxzSlbNbi+Mh9BoNB571597LApZt8tWY99dNvlRxgeK2QPei3maCRm31I+JUYD50FuHY1BmKC2maBHu2gE8gSpO3auPZ2U/bR6Fex6gchPXpVRxHFTzn5bf3+tZrE8We2hJvMY1hsKyg67F1ZgOdVx9tLYtLLKLpYhlIfKBp4gTv5aUWDhJkjiOBZLzXbSkpd+NWJjNrm0HI70/BYAkADKirz8cAbbelTuBcSvYpD/CVbUDLcMH3nIsq8h3Jq4wnBwogAseuaP8V2YU+OzjzS3rsz9tXzwmVx/ORGnKZG9VnFbds3csZGBIzWzEzqdTvWzxQS3oDJg85y6d6qLHDw7EM7R3WfQmt6MYzplJ90dCpDPkIGVi4M9eVT7QKowlmVhB1Eba7D61c3eCDUrLAGBqFMR0/Sadb4frIQjuTH+KWhuVlLhOFiM1t2AUbEEz5QwnyrnEcKGYZWAI3BU6ned6n4jEqB4WnKDGVpM9B0qDdc3gAXbfTwh40PcGZjnFFjTd2Gw96FKljB3gR89DRcfbQWY92GXfUTEc1Mb1nbNh82VjkGx0kgc9M368qtsNY6G5d013QAcoH7nXSi2waS9jeG4ldoZSORUA/MZQalIXLkhSdIJ2WOupy7TVTisKxPgU9TJj0AJHpUvA3WTR5AjZhqe8R3poGl2geItgPltrmUbEHr9Ks7OHVEZ8gOVZ1PLnEDejYO0m4y6baR/mpeZgrkiAQRm3Ann4aOiXKzM38cHAzhQsRqI9DRuF4i1bOka8wf66Vy+twgxvP8zERsWiKXDMJdVgQFJ0OpHpvQVqg/EFa4027pWNxowPnO2tVl5bo08DEa6lR+n0ruLxTZ5ZbiwNJVtNesaVDxOPGUKM0nnuT1NS2qLhFmVt3JJJBM/2KnraDavp0LAE9vOmIio38QNOvhG3zIFVxQ5zlEydIrmi6R2SVsn2iwBjwHcFFGvmdd6kYa+WUBlJI3kDX6VGwt1lMMrDzH9Km3cfkMNmU7wZreMl3ZjJPqh5CSJtEA8wAJjQiAJ+ddXCuHz2iQGnMGJ08tdqi3r1pmDEw3WT6TIipFh1aIg69Wb8oq7VkU0iZhbJTxZ38wW1qyPEMQgzIzleXicGfI7+dAsy0gFyOg0iqrF7nRDrzuMGHaeVU2kjNJyezScO9rMQpgXGU+Qj0p+M9tcQWAuR2ZSwJ7kTrWYTEaQyNEc/F8waHiWVhHxTyghhUvi0WouzTv7ZPOUEsfIgee9E/wBWxNwkMqmddfH2EA1l8GMh8NojudY8pouKa7BVSpU6EqQreRE0JKticd0v7NXhuPhVgZJ3ico8hynWjr7RvuFUHtEx+tYiznJGcAD/AHEE+UjWrbBOtsOx8AUbgEmP9sxVxaM546LnE8XdjJyknnpVfieLLajOGzOJUKSAQDBMzyMetU7cZLtokKJnm2u3LTnUPieLVwBlmJjUrE/nSc41oqOF3tGjPtK0HKGD8pJI89xVdiuI3bwUM7QoIImQe8CqbDiecfU1c4NlBggN5SYpKVlSxqHRKw+MFpRLlZgkFm0B0zR0oGI4wqMfFcMHQqSQT1GoqHxsFxba6YbWCNoBGp6dKr0txoH9BSc2nSHHGmrZbi+rEZEA5Sefks6U/GcQZIS4xB/kUR3loPlVasD4nfymPoKPxXCNdYvm1y6IRqSBoFgwKfJ1oOKvYaxetkGHOYxAYkAddvlRPf3TGoaNvFoJ338qzK3CphhlI3B3qysYk/h1AEnKD6mKUZplSxNdFu3FcRaBJMAaj4dBPlvXW9r7jL4SAxENmGu0SD86gpjJ2AM7zQcfhs4zCFyjWAIjfYazpTl+iYxV/ciRZ44xEEKp6qI+kx/ipmF4pe/9TTtoazFogayT2Aj86KlxuTD5gj96mMzSWJejRXOL3JMsvo31+tVmO4nekeIR/tWZ9d6hPiG0lvrNBtljtG/WlKXocMaWwuFxAGYMZ1PnuadhrIMnMoHXf/FKlXFHI0kdc8atlg+NVNBIjUHUg+WwqqfE5t9ZM6ilSq3mkzOGKNWSsLYX+X9vSrjDNGm3aI+tKlVxyNGU8aYZMSqqfEMx5tmcAdOVUnEbakkq+vTKQPzpUqied10VjwpPsdwq64MESNtCJHeKmYhGQwRI6ilSqlkfEmUVzG2LLOw93IPQgkUK5YIch8oYHWOv7UqVVzdWJL7mibhcMvLLP960biOAL21/EFzaf8o/alSpxy8kZzXGSM79xkwCw+QP61Pw3BmMaM0dQAKVKiGzTJJpE21wt1J8IHLkd/n9aV6w1sSQdD15/KlSrSTpaMYy5PZXXrbORnJJE/XltUO7grg1AzDfQf0pUq5pzdWdaVD7Qu8rbDyUz9FqWjP+JWHyafqKVKpWaQ3BMOLQcCbfqhYj5kVNe3KZSmVIg6ZSe+gFKlW0czqzCWNXRVYfgimYveQgb99a7d4fdAgN5x/etKlRz1pFNNPbIn+mXBup84MUhhzz/Ku0qjyUaJWdOGJ/baj4bhYaJU+lKlR5f0DjS7P/2Q=="/>
          <p:cNvSpPr>
            <a:spLocks noChangeAspect="1" noChangeArrowheads="1"/>
          </p:cNvSpPr>
          <p:nvPr/>
        </p:nvSpPr>
        <p:spPr bwMode="auto">
          <a:xfrm>
            <a:off x="155575" y="-868363"/>
            <a:ext cx="2857500" cy="180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6" name="Straight Connector 15"/>
          <p:cNvCxnSpPr/>
          <p:nvPr/>
        </p:nvCxnSpPr>
        <p:spPr bwMode="auto">
          <a:xfrm>
            <a:off x="4419600" y="1524000"/>
            <a:ext cx="0" cy="434754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15" name="Picture 14" descr="A close up of a map&#10;&#10;Description automatically generated">
            <a:extLst>
              <a:ext uri="{FF2B5EF4-FFF2-40B4-BE49-F238E27FC236}">
                <a16:creationId xmlns:a16="http://schemas.microsoft.com/office/drawing/2014/main" id="{E50A95F8-4C3D-4E37-AF38-07C00A19C6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88" y="1579843"/>
            <a:ext cx="3667125" cy="1918389"/>
          </a:xfrm>
          <a:prstGeom prst="rect">
            <a:avLst/>
          </a:prstGeom>
        </p:spPr>
      </p:pic>
      <p:pic>
        <p:nvPicPr>
          <p:cNvPr id="18" name="Picture 17" descr="A close up of text on a white background&#10;&#10;Description automatically generated">
            <a:extLst>
              <a:ext uri="{FF2B5EF4-FFF2-40B4-BE49-F238E27FC236}">
                <a16:creationId xmlns:a16="http://schemas.microsoft.com/office/drawing/2014/main" id="{97048840-6CC3-452C-8B79-8F569EDD8ED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262" y="1920753"/>
            <a:ext cx="3967751" cy="3154362"/>
          </a:xfrm>
          <a:prstGeom prst="rect">
            <a:avLst/>
          </a:prstGeom>
        </p:spPr>
      </p:pic>
      <p:pic>
        <p:nvPicPr>
          <p:cNvPr id="20" name="Picture 19" descr="A group of people standing in front of a crowd&#10;&#10;Description automatically generated">
            <a:extLst>
              <a:ext uri="{FF2B5EF4-FFF2-40B4-BE49-F238E27FC236}">
                <a16:creationId xmlns:a16="http://schemas.microsoft.com/office/drawing/2014/main" id="{97DC80E0-53E1-44FF-92F4-D0169BF861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375" y="3935074"/>
            <a:ext cx="3667124" cy="205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8967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1447</Words>
  <Application>Microsoft Office PowerPoint</Application>
  <PresentationFormat>On-screen Show (4:3)</PresentationFormat>
  <Paragraphs>172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Garamond</vt:lpstr>
      <vt:lpstr>Wingdings</vt:lpstr>
      <vt:lpstr>Office Theme</vt:lpstr>
      <vt:lpstr>The Nature of Congress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Congressional Briefing on the Budget Politics</dc:title>
  <dc:creator>Mark Harkins</dc:creator>
  <cp:lastModifiedBy>Scott McMahon</cp:lastModifiedBy>
  <cp:revision>32</cp:revision>
  <cp:lastPrinted>2020-05-05T11:47:59Z</cp:lastPrinted>
  <dcterms:created xsi:type="dcterms:W3CDTF">2020-03-09T18:52:31Z</dcterms:created>
  <dcterms:modified xsi:type="dcterms:W3CDTF">2021-10-19T16:55:12Z</dcterms:modified>
</cp:coreProperties>
</file>