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291" r:id="rId2"/>
    <p:sldId id="257" r:id="rId3"/>
    <p:sldId id="258" r:id="rId4"/>
    <p:sldId id="358" r:id="rId5"/>
    <p:sldId id="351" r:id="rId6"/>
    <p:sldId id="355" r:id="rId7"/>
    <p:sldId id="323" r:id="rId8"/>
    <p:sldId id="259" r:id="rId9"/>
    <p:sldId id="349" r:id="rId10"/>
    <p:sldId id="363" r:id="rId11"/>
    <p:sldId id="311" r:id="rId12"/>
    <p:sldId id="316" r:id="rId13"/>
    <p:sldId id="356" r:id="rId14"/>
    <p:sldId id="360" r:id="rId15"/>
    <p:sldId id="362" r:id="rId16"/>
    <p:sldId id="364" r:id="rId17"/>
  </p:sldIdLst>
  <p:sldSz cx="12192000" cy="6858000"/>
  <p:notesSz cx="7099300" cy="93853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56" userDrawn="1">
          <p15:clr>
            <a:srgbClr val="A4A3A4"/>
          </p15:clr>
        </p15:guide>
        <p15:guide id="2" pos="2236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771" autoAdjust="0"/>
    <p:restoredTop sz="94660"/>
  </p:normalViewPr>
  <p:slideViewPr>
    <p:cSldViewPr>
      <p:cViewPr varScale="1">
        <p:scale>
          <a:sx n="96" d="100"/>
          <a:sy n="96" d="100"/>
        </p:scale>
        <p:origin x="67" y="211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84" d="100"/>
          <a:sy n="84" d="100"/>
        </p:scale>
        <p:origin x="-3126" y="-78"/>
      </p:cViewPr>
      <p:guideLst>
        <p:guide orient="horz" pos="2956"/>
        <p:guide pos="2236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0" y="4"/>
            <a:ext cx="3077006" cy="469587"/>
          </a:xfrm>
          <a:prstGeom prst="rect">
            <a:avLst/>
          </a:prstGeom>
        </p:spPr>
        <p:txBody>
          <a:bodyPr vert="horz" lIns="92372" tIns="46188" rIns="92372" bIns="46188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10" y="8914111"/>
            <a:ext cx="3077006" cy="469587"/>
          </a:xfrm>
          <a:prstGeom prst="rect">
            <a:avLst/>
          </a:prstGeom>
        </p:spPr>
        <p:txBody>
          <a:bodyPr vert="horz" lIns="92372" tIns="46188" rIns="92372" bIns="46188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4020695" y="8914111"/>
            <a:ext cx="3077006" cy="469587"/>
          </a:xfrm>
          <a:prstGeom prst="rect">
            <a:avLst/>
          </a:prstGeom>
        </p:spPr>
        <p:txBody>
          <a:bodyPr vert="horz" lIns="92372" tIns="46188" rIns="92372" bIns="46188" rtlCol="0" anchor="b"/>
          <a:lstStyle>
            <a:lvl1pPr algn="r">
              <a:defRPr sz="1200"/>
            </a:lvl1pPr>
          </a:lstStyle>
          <a:p>
            <a:fld id="{E1ABC810-B9FD-463C-A6F0-5EF127208D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23747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703263"/>
            <a:ext cx="6254750" cy="35179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002" tIns="46499" rIns="93002" bIns="46499" rtlCol="0" anchor="ctr"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022023" y="8914508"/>
            <a:ext cx="3075661" cy="469184"/>
          </a:xfrm>
          <a:prstGeom prst="rect">
            <a:avLst/>
          </a:prstGeom>
        </p:spPr>
        <p:txBody>
          <a:bodyPr vert="horz" lIns="93002" tIns="46499" rIns="93002" bIns="46499" rtlCol="0" anchor="b"/>
          <a:lstStyle>
            <a:lvl1pPr algn="r">
              <a:defRPr sz="1200"/>
            </a:lvl1pPr>
          </a:lstStyle>
          <a:p>
            <a:fld id="{96C56F7E-F8C2-4A1D-BBFB-A6A3FE14817F}" type="slidenum">
              <a:rPr lang="en-US" smtClean="0"/>
              <a:t>‹#›</a:t>
            </a:fld>
            <a:endParaRPr lang="en-US"/>
          </a:p>
        </p:txBody>
      </p:sp>
      <p:sp>
        <p:nvSpPr>
          <p:cNvPr id="8" name="Notes Placeholder 7"/>
          <p:cNvSpPr>
            <a:spLocks noGrp="1"/>
          </p:cNvSpPr>
          <p:nvPr>
            <p:ph type="body" sz="quarter" idx="3"/>
          </p:nvPr>
        </p:nvSpPr>
        <p:spPr>
          <a:xfrm>
            <a:off x="709288" y="4457378"/>
            <a:ext cx="5680724" cy="4223705"/>
          </a:xfrm>
          <a:prstGeom prst="rect">
            <a:avLst/>
          </a:prstGeom>
        </p:spPr>
        <p:txBody>
          <a:bodyPr vert="horz" lIns="92280" tIns="46139" rIns="92280" bIns="46139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6960798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22275" y="703263"/>
            <a:ext cx="6254750" cy="35179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709772" y="4458065"/>
            <a:ext cx="5679764" cy="4222659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Depressing but important.</a:t>
            </a:r>
            <a:r>
              <a:rPr lang="en-US" baseline="0" dirty="0"/>
              <a:t>  Members have all this information.  Most is from CBO.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C56F7E-F8C2-4A1D-BBFB-A6A3FE14817F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122889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22275" y="703263"/>
            <a:ext cx="6254750" cy="35179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694342" y="4384982"/>
            <a:ext cx="5556291" cy="4153435"/>
          </a:xfrm>
          <a:prstGeom prst="rect">
            <a:avLst/>
          </a:prstGeom>
        </p:spPr>
        <p:txBody>
          <a:bodyPr/>
          <a:lstStyle/>
          <a:p>
            <a:pPr defTabSz="924367">
              <a:defRPr>
                <a:uFillTx/>
              </a:defRPr>
            </a:pPr>
            <a:r>
              <a:rPr lang="en-US" dirty="0">
                <a:uFillTx/>
              </a:rPr>
              <a:t>Why as %</a:t>
            </a:r>
            <a:r>
              <a:rPr lang="en-US" baseline="0" dirty="0">
                <a:uFillTx/>
              </a:rPr>
              <a:t> of GDP? Are deficits inherently bad? What’s the issue? (Interest) Did 2009 have a political impact? TEA. Note 10 years into future. In May 2019 was 4.3%! </a:t>
            </a:r>
            <a:endParaRPr lang="en-US" dirty="0">
              <a:uFillTx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C56F7E-F8C2-4A1D-BBFB-A6A3FE14817F}" type="slidenum">
              <a:rPr lang="en-US" smtClean="0">
                <a:uFillTx/>
              </a:rPr>
              <a:t>3</a:t>
            </a:fld>
            <a:endParaRPr lang="en-US">
              <a:uFillTx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700884" y="4415836"/>
            <a:ext cx="5608640" cy="4182661"/>
          </a:xfrm>
          <a:prstGeom prst="rect">
            <a:avLst/>
          </a:prstGeom>
        </p:spPr>
        <p:txBody>
          <a:bodyPr/>
          <a:lstStyle/>
          <a:p>
            <a:pPr defTabSz="912843">
              <a:defRPr/>
            </a:pPr>
            <a:r>
              <a:rPr lang="en-US" dirty="0"/>
              <a:t>Gap in SS non-interest income leads to depletion</a:t>
            </a:r>
            <a:r>
              <a:rPr lang="en-US" baseline="0" dirty="0"/>
              <a:t> of trust fund. If you raised FICA 1% on both employee and employer AND you cut benefits for future retirees by 4% eliminate 90% of the deficit.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C56F7E-F8C2-4A1D-BBFB-A6A3FE14817F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610432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>
          <a:xfrm>
            <a:off x="694342" y="4384982"/>
            <a:ext cx="5556291" cy="4153435"/>
          </a:xfrm>
          <a:prstGeom prst="rect">
            <a:avLst/>
          </a:prstGeom>
        </p:spPr>
        <p:txBody>
          <a:bodyPr>
            <a:normAutofit/>
          </a:bodyPr>
          <a:lstStyle/>
          <a:p>
            <a:pPr defTabSz="905537">
              <a:defRPr>
                <a:uFillTx/>
              </a:defRPr>
            </a:pPr>
            <a:r>
              <a:rPr lang="en-US" dirty="0">
                <a:uFillTx/>
              </a:rPr>
              <a:t>Giant ski slope</a:t>
            </a:r>
            <a:r>
              <a:rPr lang="en-US" baseline="0" dirty="0">
                <a:uFillTx/>
              </a:rPr>
              <a:t> of death! Not worse ever. Only from 44-50 was debt ever higher. Historical average is 42%. Historical average is 42%. In 06 35, in 12 70, now 78. Not war and not economic catastrophe, what is driving the problem? Outlay in 40 $9 b, 44 $90b, 48 $28 B, 62 $90 b.</a:t>
            </a:r>
            <a:endParaRPr lang="en-US" dirty="0">
              <a:uFillTx/>
            </a:endParaRPr>
          </a:p>
          <a:p>
            <a:endParaRPr dirty="0">
              <a:uFillTx/>
            </a:endParaRPr>
          </a:p>
        </p:txBody>
      </p:sp>
      <p:sp>
        <p:nvSpPr>
          <p:cNvPr id="3" name="Slide Image Placeholder 2"/>
          <p:cNvSpPr>
            <a:spLocks noGrp="1" noRot="1" noChangeAspect="1"/>
          </p:cNvSpPr>
          <p:nvPr>
            <p:ph type="sldImg"/>
          </p:nvPr>
        </p:nvSpPr>
        <p:spPr>
          <a:xfrm>
            <a:off x="422275" y="703263"/>
            <a:ext cx="6254750" cy="3517900"/>
          </a:xfr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>
          <a:xfrm>
            <a:off x="709772" y="4458065"/>
            <a:ext cx="5679764" cy="4222659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en-US" dirty="0"/>
              <a:t>Until recently, spend very low as % of overall economy</a:t>
            </a:r>
            <a:endParaRPr dirty="0"/>
          </a:p>
        </p:txBody>
      </p:sp>
      <p:sp>
        <p:nvSpPr>
          <p:cNvPr id="3" name="Slide Image Placeholder 2"/>
          <p:cNvSpPr>
            <a:spLocks noGrp="1" noRot="1" noChangeAspect="1"/>
          </p:cNvSpPr>
          <p:nvPr>
            <p:ph type="sldImg"/>
          </p:nvPr>
        </p:nvSpPr>
        <p:spPr>
          <a:xfrm>
            <a:off x="422275" y="703263"/>
            <a:ext cx="6254750" cy="3517900"/>
          </a:xfr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>
          <a:xfrm>
            <a:off x="709772" y="4458065"/>
            <a:ext cx="5679764" cy="4222659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en-US" dirty="0"/>
              <a:t>$800 hammers. But </a:t>
            </a:r>
            <a:r>
              <a:rPr lang="en-US" dirty="0" err="1"/>
              <a:t>def</a:t>
            </a:r>
            <a:r>
              <a:rPr lang="en-US" dirty="0"/>
              <a:t> spend also low.  Books</a:t>
            </a:r>
            <a:r>
              <a:rPr lang="en-US" baseline="0" dirty="0"/>
              <a:t> audit helpful</a:t>
            </a:r>
            <a:endParaRPr dirty="0"/>
          </a:p>
        </p:txBody>
      </p:sp>
      <p:sp>
        <p:nvSpPr>
          <p:cNvPr id="3" name="Slide Image Placeholder 2"/>
          <p:cNvSpPr>
            <a:spLocks noGrp="1" noRot="1" noChangeAspect="1"/>
          </p:cNvSpPr>
          <p:nvPr>
            <p:ph type="sldImg"/>
          </p:nvPr>
        </p:nvSpPr>
        <p:spPr>
          <a:xfrm>
            <a:off x="422275" y="703263"/>
            <a:ext cx="6254750" cy="3517900"/>
          </a:xfr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A73611-1CE8-458F-8EFD-2B6EDFD4A50E}" type="datetimeFigureOut">
              <a:rPr lang="en-US" smtClean="0"/>
              <a:t>5/18/2022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9A2C51-0399-4101-BF2D-E899C096F0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8913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A73611-1CE8-458F-8EFD-2B6EDFD4A50E}" type="datetimeFigureOut">
              <a:rPr lang="en-US" smtClean="0"/>
              <a:t>5/18/2022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9A2C51-0399-4101-BF2D-E899C096F0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55997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A73611-1CE8-458F-8EFD-2B6EDFD4A50E}" type="datetimeFigureOut">
              <a:rPr lang="en-US" smtClean="0"/>
              <a:t>5/18/2022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9A2C51-0399-4101-BF2D-E899C096F0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93793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A73611-1CE8-458F-8EFD-2B6EDFD4A50E}" type="datetimeFigureOut">
              <a:rPr lang="en-US" smtClean="0"/>
              <a:t>5/18/2022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9A2C51-0399-4101-BF2D-E899C096F0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18261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A73611-1CE8-458F-8EFD-2B6EDFD4A50E}" type="datetimeFigureOut">
              <a:rPr lang="en-US" smtClean="0"/>
              <a:t>5/18/2022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9A2C51-0399-4101-BF2D-E899C096F0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11360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A73611-1CE8-458F-8EFD-2B6EDFD4A50E}" type="datetimeFigureOut">
              <a:rPr lang="en-US" smtClean="0"/>
              <a:t>5/18/2022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9A2C51-0399-4101-BF2D-E899C096F0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53324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A73611-1CE8-458F-8EFD-2B6EDFD4A50E}" type="datetimeFigureOut">
              <a:rPr lang="en-US" smtClean="0"/>
              <a:t>5/18/2022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9A2C51-0399-4101-BF2D-E899C096F0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75941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A73611-1CE8-458F-8EFD-2B6EDFD4A50E}" type="datetimeFigureOut">
              <a:rPr lang="en-US" smtClean="0"/>
              <a:t>5/18/2022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9A2C51-0399-4101-BF2D-E899C096F0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09392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A73611-1CE8-458F-8EFD-2B6EDFD4A50E}" type="datetimeFigureOut">
              <a:rPr lang="en-US" smtClean="0"/>
              <a:t>5/18/2022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9A2C51-0399-4101-BF2D-E899C096F0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84657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A73611-1CE8-458F-8EFD-2B6EDFD4A50E}" type="datetimeFigureOut">
              <a:rPr lang="en-US" smtClean="0"/>
              <a:t>5/18/2022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9A2C51-0399-4101-BF2D-E899C096F0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4211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A73611-1CE8-458F-8EFD-2B6EDFD4A50E}" type="datetimeFigureOut">
              <a:rPr lang="en-US" smtClean="0"/>
              <a:t>5/18/2022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09A2C51-0399-4101-BF2D-E899C096F0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09553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7A73611-1CE8-458F-8EFD-2B6EDFD4A50E}" type="datetimeFigureOut">
              <a:rPr lang="en-US" smtClean="0"/>
              <a:t>5/18/2022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9A2C51-0399-4101-BF2D-E899C096F0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47287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133600" y="838201"/>
            <a:ext cx="7772400" cy="1470025"/>
          </a:xfrm>
        </p:spPr>
        <p:txBody>
          <a:bodyPr>
            <a:normAutofit/>
          </a:bodyPr>
          <a:lstStyle/>
          <a:p>
            <a:r>
              <a:rPr lang="en-US" dirty="0"/>
              <a:t>Congressional Briefing</a:t>
            </a:r>
            <a:br>
              <a:rPr lang="en-US" dirty="0"/>
            </a:br>
            <a:r>
              <a:rPr lang="en-US" dirty="0"/>
              <a:t>on the Budget Dilemma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895600" y="4343400"/>
            <a:ext cx="6400800" cy="1752600"/>
          </a:xfrm>
        </p:spPr>
        <p:txBody>
          <a:bodyPr>
            <a:normAutofit fontScale="70000" lnSpcReduction="20000"/>
          </a:bodyPr>
          <a:lstStyle/>
          <a:p>
            <a:r>
              <a:rPr lang="en-US" dirty="0"/>
              <a:t>Presented by</a:t>
            </a:r>
          </a:p>
          <a:p>
            <a:r>
              <a:rPr lang="en-US" dirty="0"/>
              <a:t>Mark Harkins, Senior Fellow</a:t>
            </a:r>
          </a:p>
          <a:p>
            <a:r>
              <a:rPr lang="en-US" dirty="0"/>
              <a:t>Government Affairs Institute </a:t>
            </a:r>
          </a:p>
          <a:p>
            <a:r>
              <a:rPr lang="en-US" dirty="0"/>
              <a:t>at Georgetown University</a:t>
            </a:r>
          </a:p>
          <a:p>
            <a:r>
              <a:rPr lang="en-US"/>
              <a:t>Mark.Harkins@georgetown.edu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4800600" y="2971801"/>
            <a:ext cx="2590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/>
              <a:t>Spring 2022</a:t>
            </a:r>
          </a:p>
        </p:txBody>
      </p:sp>
    </p:spTree>
    <p:extLst>
      <p:ext uri="{BB962C8B-B14F-4D97-AF65-F5344CB8AC3E}">
        <p14:creationId xmlns:p14="http://schemas.microsoft.com/office/powerpoint/2010/main" val="31724206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8B3D0BE4-B542-4C2E-BD9F-D21C3B9C59A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870" y="912554"/>
            <a:ext cx="5999343" cy="4376363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7E2A2A6-51D7-4A3A-B3DD-D5F080AA67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6154" y="0"/>
            <a:ext cx="10972800" cy="1143000"/>
          </a:xfrm>
        </p:spPr>
        <p:txBody>
          <a:bodyPr/>
          <a:lstStyle/>
          <a:p>
            <a:r>
              <a:rPr lang="en-US" dirty="0"/>
              <a:t>FY22 Q1 revenue and spending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8F7FD76-9FD5-4238-AACD-4E2F4B56F5A0}"/>
              </a:ext>
            </a:extLst>
          </p:cNvPr>
          <p:cNvSpPr txBox="1"/>
          <p:nvPr/>
        </p:nvSpPr>
        <p:spPr>
          <a:xfrm>
            <a:off x="1143000" y="5280896"/>
            <a:ext cx="48768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The increase in tax collections mainly due to higher withholdings of income tax. </a:t>
            </a:r>
            <a:r>
              <a:rPr lang="en-US" dirty="0">
                <a:solidFill>
                  <a:srgbClr val="FF0000"/>
                </a:solidFill>
              </a:rPr>
              <a:t>Wealthy people making more.</a:t>
            </a: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7074862A-2D49-45F9-9AFA-662F7C3A3A26}"/>
              </a:ext>
            </a:extLst>
          </p:cNvPr>
          <p:cNvSpPr/>
          <p:nvPr/>
        </p:nvSpPr>
        <p:spPr>
          <a:xfrm>
            <a:off x="4343400" y="2742165"/>
            <a:ext cx="533400" cy="25876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00D961EB-2778-4885-AA10-7656581162D2}"/>
              </a:ext>
            </a:extLst>
          </p:cNvPr>
          <p:cNvCxnSpPr>
            <a:cxnSpLocks/>
          </p:cNvCxnSpPr>
          <p:nvPr/>
        </p:nvCxnSpPr>
        <p:spPr>
          <a:xfrm flipV="1">
            <a:off x="3786554" y="2968843"/>
            <a:ext cx="644152" cy="2195133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>
            <a:extLst>
              <a:ext uri="{FF2B5EF4-FFF2-40B4-BE49-F238E27FC236}">
                <a16:creationId xmlns:a16="http://schemas.microsoft.com/office/drawing/2014/main" id="{D0C5A516-3FFA-49A0-A1D0-62CBDC08EEE1}"/>
              </a:ext>
            </a:extLst>
          </p:cNvPr>
          <p:cNvSpPr txBox="1"/>
          <p:nvPr/>
        </p:nvSpPr>
        <p:spPr>
          <a:xfrm>
            <a:off x="0" y="6414856"/>
            <a:ext cx="662940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CBO Monthly Budget Review: April 2022 https://www.cbo.gov/system/files/2022-05/57974-MBR.pdf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C6EF8A5B-0FAA-43EB-B8B8-04610D869FE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29401" y="1600340"/>
            <a:ext cx="5351458" cy="4929862"/>
          </a:xfrm>
          <a:prstGeom prst="rect">
            <a:avLst/>
          </a:prstGeom>
        </p:spPr>
      </p:pic>
      <p:sp>
        <p:nvSpPr>
          <p:cNvPr id="12" name="Oval 11">
            <a:extLst>
              <a:ext uri="{FF2B5EF4-FFF2-40B4-BE49-F238E27FC236}">
                <a16:creationId xmlns:a16="http://schemas.microsoft.com/office/drawing/2014/main" id="{25A0DAC1-9A55-40E8-BF49-800BA6D919F6}"/>
              </a:ext>
            </a:extLst>
          </p:cNvPr>
          <p:cNvSpPr/>
          <p:nvPr/>
        </p:nvSpPr>
        <p:spPr>
          <a:xfrm>
            <a:off x="9785897" y="3595166"/>
            <a:ext cx="533400" cy="25876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25939F22-A6DC-4C85-84F0-42467F0A2672}"/>
              </a:ext>
            </a:extLst>
          </p:cNvPr>
          <p:cNvSpPr/>
          <p:nvPr/>
        </p:nvSpPr>
        <p:spPr>
          <a:xfrm>
            <a:off x="9785897" y="3886200"/>
            <a:ext cx="533400" cy="6096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82870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 animBg="1"/>
      <p:bldP spid="12" grpId="0" animBg="1"/>
      <p:bldP spid="1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C6AF6B33-9199-4DA9-B37B-6FE22868432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3000" y="4011"/>
            <a:ext cx="7339411" cy="68580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CE614C17-8101-461C-9389-E2898D47388D}"/>
              </a:ext>
            </a:extLst>
          </p:cNvPr>
          <p:cNvSpPr txBox="1"/>
          <p:nvPr/>
        </p:nvSpPr>
        <p:spPr>
          <a:xfrm>
            <a:off x="8686800" y="1752600"/>
            <a:ext cx="31242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Increases to counter major shocks to the economy. Otherwise, a downward trend.</a:t>
            </a:r>
          </a:p>
        </p:txBody>
      </p:sp>
      <p:cxnSp>
        <p:nvCxnSpPr>
          <p:cNvPr id="5" name="Straight Arrow Connector 4">
            <a:extLst>
              <a:ext uri="{FF2B5EF4-FFF2-40B4-BE49-F238E27FC236}">
                <a16:creationId xmlns:a16="http://schemas.microsoft.com/office/drawing/2014/main" id="{F0445D8F-3578-4A66-97E9-2036E66D8558}"/>
              </a:ext>
            </a:extLst>
          </p:cNvPr>
          <p:cNvCxnSpPr>
            <a:cxnSpLocks/>
          </p:cNvCxnSpPr>
          <p:nvPr/>
        </p:nvCxnSpPr>
        <p:spPr>
          <a:xfrm flipH="1">
            <a:off x="6222406" y="2133600"/>
            <a:ext cx="2362200" cy="911444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114F4618-A32E-45C3-ACCE-6AE88FDC18E1}"/>
              </a:ext>
            </a:extLst>
          </p:cNvPr>
          <p:cNvCxnSpPr>
            <a:cxnSpLocks/>
          </p:cNvCxnSpPr>
          <p:nvPr/>
        </p:nvCxnSpPr>
        <p:spPr>
          <a:xfrm flipH="1">
            <a:off x="7221563" y="2675930"/>
            <a:ext cx="1465237" cy="409075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907397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AD06BDE9-E79A-4A00-89E0-A9F39C611DF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4800" y="123646"/>
            <a:ext cx="8686800" cy="6610708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20E2A6ED-8EC7-42E4-BF71-21DA2E211D21}"/>
              </a:ext>
            </a:extLst>
          </p:cNvPr>
          <p:cNvSpPr txBox="1"/>
          <p:nvPr/>
        </p:nvSpPr>
        <p:spPr>
          <a:xfrm>
            <a:off x="9372600" y="1676400"/>
            <a:ext cx="28194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Bumps due more to lower GDP than to increased military spending.</a:t>
            </a:r>
          </a:p>
        </p:txBody>
      </p:sp>
      <p:cxnSp>
        <p:nvCxnSpPr>
          <p:cNvPr id="6" name="Straight Arrow Connector 5">
            <a:extLst>
              <a:ext uri="{FF2B5EF4-FFF2-40B4-BE49-F238E27FC236}">
                <a16:creationId xmlns:a16="http://schemas.microsoft.com/office/drawing/2014/main" id="{928DD7CF-5705-4255-B063-A548B31A4774}"/>
              </a:ext>
            </a:extLst>
          </p:cNvPr>
          <p:cNvCxnSpPr>
            <a:cxnSpLocks/>
          </p:cNvCxnSpPr>
          <p:nvPr/>
        </p:nvCxnSpPr>
        <p:spPr>
          <a:xfrm flipH="1">
            <a:off x="6324600" y="2138065"/>
            <a:ext cx="2971800" cy="1135579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748B195F-4710-47AF-A3F6-B2B250DD9CB8}"/>
              </a:ext>
            </a:extLst>
          </p:cNvPr>
          <p:cNvCxnSpPr>
            <a:cxnSpLocks/>
          </p:cNvCxnSpPr>
          <p:nvPr/>
        </p:nvCxnSpPr>
        <p:spPr>
          <a:xfrm flipH="1">
            <a:off x="7391400" y="2705854"/>
            <a:ext cx="2133600" cy="1178868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01500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6180D60-9481-47BD-BB85-F6159FEE0B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186559"/>
            <a:ext cx="10972800" cy="1143000"/>
          </a:xfrm>
        </p:spPr>
        <p:txBody>
          <a:bodyPr>
            <a:normAutofit fontScale="90000"/>
          </a:bodyPr>
          <a:lstStyle/>
          <a:p>
            <a:r>
              <a:rPr lang="en-US" b="1" dirty="0"/>
              <a:t>Tax revenue (% of GDP) - 2020</a:t>
            </a:r>
            <a:br>
              <a:rPr lang="en-US" b="1" dirty="0"/>
            </a:br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0122626-FD40-4B0B-96B6-47CED89C0D6E}"/>
              </a:ext>
            </a:extLst>
          </p:cNvPr>
          <p:cNvSpPr txBox="1"/>
          <p:nvPr/>
        </p:nvSpPr>
        <p:spPr>
          <a:xfrm>
            <a:off x="2751026" y="6302109"/>
            <a:ext cx="63627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https://www.oecd.org/tax/revenue-statistics-united-states.pdf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565EB09-71CD-4CDA-A52D-7F2A58802A0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09700" y="914400"/>
            <a:ext cx="9372600" cy="50842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101475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449B0539-0D2C-4112-89B2-003BA0954519}"/>
              </a:ext>
            </a:extLst>
          </p:cNvPr>
          <p:cNvSpPr txBox="1"/>
          <p:nvPr/>
        </p:nvSpPr>
        <p:spPr>
          <a:xfrm>
            <a:off x="1714500" y="128083"/>
            <a:ext cx="8763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dirty="0"/>
              <a:t>Very Different Tax Structure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DE7825C-3914-4048-8070-D00C17EE646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33350" y="970803"/>
            <a:ext cx="9125300" cy="536552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ACBA1B8B-F122-49AF-AA60-8B2E96DCC8E0}"/>
              </a:ext>
            </a:extLst>
          </p:cNvPr>
          <p:cNvSpPr txBox="1"/>
          <p:nvPr/>
        </p:nvSpPr>
        <p:spPr>
          <a:xfrm>
            <a:off x="152400" y="6477000"/>
            <a:ext cx="9829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https://www.oecd.org/tax/revenue-statistics-united-states.pdf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5765722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FF6FFC-8B6F-4C74-97CF-E166DEB81D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092" y="76200"/>
            <a:ext cx="10972800" cy="1143000"/>
          </a:xfrm>
        </p:spPr>
        <p:txBody>
          <a:bodyPr/>
          <a:lstStyle/>
          <a:p>
            <a:r>
              <a:rPr lang="en-US" dirty="0"/>
              <a:t>Inflation is an Upper (or Downer)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6CA78BF2-0788-4107-81DE-478220FE489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599" y="1022655"/>
            <a:ext cx="11278577" cy="4770533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D9319625-3352-4F53-9E30-78FD4E613A3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2029" y="5897501"/>
            <a:ext cx="10226926" cy="34293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8AC24C60-35A9-478F-94C0-6E82ADF3B71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3409" y="6344744"/>
            <a:ext cx="10684166" cy="3048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89249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3DA0EB8E-B791-4914-975B-ED3ABFBC832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0" y="0"/>
            <a:ext cx="7066643" cy="68580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00906992-6519-41C2-B1FD-CBAE0CFC716F}"/>
              </a:ext>
            </a:extLst>
          </p:cNvPr>
          <p:cNvSpPr txBox="1"/>
          <p:nvPr/>
        </p:nvSpPr>
        <p:spPr>
          <a:xfrm>
            <a:off x="8534400" y="1295400"/>
            <a:ext cx="29718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Higher scenario assumes interest rates of 6.6% in 2051</a:t>
            </a:r>
          </a:p>
          <a:p>
            <a:endParaRPr lang="en-US" dirty="0"/>
          </a:p>
          <a:p>
            <a:r>
              <a:rPr lang="en-US" dirty="0"/>
              <a:t>Lower scenario assumes interest rates of 4.6% in 2051</a:t>
            </a:r>
          </a:p>
        </p:txBody>
      </p:sp>
    </p:spTree>
    <p:extLst>
      <p:ext uri="{BB962C8B-B14F-4D97-AF65-F5344CB8AC3E}">
        <p14:creationId xmlns:p14="http://schemas.microsoft.com/office/powerpoint/2010/main" val="39730071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" y="0"/>
            <a:ext cx="9071773" cy="6836228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3117511F-0875-4325-AB38-42D98DB7838F}"/>
              </a:ext>
            </a:extLst>
          </p:cNvPr>
          <p:cNvSpPr txBox="1"/>
          <p:nvPr/>
        </p:nvSpPr>
        <p:spPr>
          <a:xfrm>
            <a:off x="8991600" y="1371600"/>
            <a:ext cx="32004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rgbClr val="FF0000"/>
                </a:solidFill>
              </a:rPr>
              <a:t>Pre-COVID</a:t>
            </a:r>
            <a:r>
              <a:rPr lang="en-US" sz="4000" dirty="0"/>
              <a:t> </a:t>
            </a:r>
            <a:r>
              <a:rPr lang="en-US" sz="4000" dirty="0">
                <a:solidFill>
                  <a:srgbClr val="FF0000"/>
                </a:solidFill>
              </a:rPr>
              <a:t>19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4569E16-0EB0-481D-9BA2-B6DFD3EC41B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4233" y="0"/>
            <a:ext cx="9643533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242D8B3B-D279-46EE-BDE9-AA582A1BDC1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2900" y="0"/>
            <a:ext cx="103461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470618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D7EA3841-05AB-4427-9694-B3CB37B2F25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7737" y="238125"/>
            <a:ext cx="10296525" cy="6381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142868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ACA71AE5-7FFA-40D7-B892-F49B8F36947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6042"/>
            <a:ext cx="3741539" cy="68580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B94590F1-8EEA-4A8F-9600-BFD75EC8BC6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0" y="90588"/>
            <a:ext cx="7161384" cy="67357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12774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536152" y="581641"/>
            <a:ext cx="3810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/>
              <a:t>Benefits Falling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057400" y="5181600"/>
            <a:ext cx="4038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/>
              <a:t>Trust Fund Depleting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81614A27-A8DB-40BB-B134-56A76D329ED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8155" y="914400"/>
            <a:ext cx="4899923" cy="36576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94C33DAB-41D7-4B34-B8A0-4171D9C892E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6232" y="479431"/>
            <a:ext cx="5143768" cy="43182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9F6E10B1-8D82-47D1-BD96-576659A64AC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40379" y="2819400"/>
            <a:ext cx="5061392" cy="3892874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71288157-F83B-4A7E-9393-720E81D99CC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321113" y="1905000"/>
            <a:ext cx="4899924" cy="678989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D804FEFF-3343-4C84-8AD1-383854AD86C0}"/>
              </a:ext>
            </a:extLst>
          </p:cNvPr>
          <p:cNvSpPr txBox="1"/>
          <p:nvPr/>
        </p:nvSpPr>
        <p:spPr>
          <a:xfrm>
            <a:off x="152400" y="6122470"/>
            <a:ext cx="54776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/>
              <a:t>The 2021 OASDI Trustees Report  </a:t>
            </a:r>
            <a:r>
              <a:rPr lang="en-US" sz="1400" dirty="0"/>
              <a:t>https://www.ssa.gov/OACT/TR/2021/</a:t>
            </a:r>
          </a:p>
        </p:txBody>
      </p:sp>
    </p:spTree>
    <p:extLst>
      <p:ext uri="{BB962C8B-B14F-4D97-AF65-F5344CB8AC3E}">
        <p14:creationId xmlns:p14="http://schemas.microsoft.com/office/powerpoint/2010/main" val="246476128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TextBox 35"/>
          <p:cNvSpPr txBox="1">
            <a:spLocks/>
          </p:cNvSpPr>
          <p:nvPr/>
        </p:nvSpPr>
        <p:spPr>
          <a:xfrm>
            <a:off x="1523999" y="5791201"/>
            <a:ext cx="914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Old thinking: In 2034 debt would exceed record of 106% set in 1946.</a:t>
            </a:r>
          </a:p>
          <a:p>
            <a:pPr algn="ctr"/>
            <a:r>
              <a:rPr lang="en-US" dirty="0"/>
              <a:t>In 2021 GDP was $24 Trillion and debt was $22.2 Trillion or 93%.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EA70AD3-0C04-455C-8B67-5201A922645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00567" y="76200"/>
            <a:ext cx="8990865" cy="571500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ED85C2DD-089B-45B9-ADFB-E6E4E4A5592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159" y="23648"/>
            <a:ext cx="7794462" cy="6858000"/>
          </a:xfrm>
          <a:prstGeom prst="rect">
            <a:avLst/>
          </a:prstGeom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2240" y="762000"/>
            <a:ext cx="4929116" cy="83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C0157EB6-058A-41EA-92FB-444E82942AEC}"/>
              </a:ext>
            </a:extLst>
          </p:cNvPr>
          <p:cNvSpPr txBox="1"/>
          <p:nvPr/>
        </p:nvSpPr>
        <p:spPr>
          <a:xfrm>
            <a:off x="6133834" y="5791200"/>
            <a:ext cx="590576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Total debt held by foreigners was $7.71 Trillion on 02/28/22. Total publicly held debt is $23.85 Trillion on 05/05/22.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F902BA70-9779-4A97-A84C-3F64D05E55F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44109" y="1611679"/>
            <a:ext cx="4639653" cy="3036521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2441568-6154-4CCF-87ED-50D2640673B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457502" y="4904304"/>
            <a:ext cx="4224652" cy="4914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926180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42457</TotalTime>
  <Words>444</Words>
  <Application>Microsoft Office PowerPoint</Application>
  <PresentationFormat>Widescreen</PresentationFormat>
  <Paragraphs>36</Paragraphs>
  <Slides>16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9" baseType="lpstr">
      <vt:lpstr>Arial</vt:lpstr>
      <vt:lpstr>Calibri</vt:lpstr>
      <vt:lpstr>Office Theme</vt:lpstr>
      <vt:lpstr>Congressional Briefing on the Budget Dilemma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FY22 Q1 revenue and spending</vt:lpstr>
      <vt:lpstr>PowerPoint Presentation</vt:lpstr>
      <vt:lpstr>PowerPoint Presentation</vt:lpstr>
      <vt:lpstr>Tax revenue (% of GDP) - 2020 </vt:lpstr>
      <vt:lpstr>PowerPoint Presentation</vt:lpstr>
      <vt:lpstr>Inflation is an Upper (or Downer)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Federal Budget Dilemma The New Congress for NASA JSC   April 6-7 2015</dc:title>
  <dc:creator>Ken Gold</dc:creator>
  <cp:lastModifiedBy>Scott McMahon</cp:lastModifiedBy>
  <cp:revision>322</cp:revision>
  <cp:lastPrinted>2021-12-06T13:37:49Z</cp:lastPrinted>
  <dcterms:created xsi:type="dcterms:W3CDTF">2015-04-03T12:41:38Z</dcterms:created>
  <dcterms:modified xsi:type="dcterms:W3CDTF">2022-05-18T14:54:13Z</dcterms:modified>
</cp:coreProperties>
</file>