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1"/>
  </p:notesMasterIdLst>
  <p:handoutMasterIdLst>
    <p:handoutMasterId r:id="rId12"/>
  </p:handoutMasterIdLst>
  <p:sldIdLst>
    <p:sldId id="293" r:id="rId2"/>
    <p:sldId id="260" r:id="rId3"/>
    <p:sldId id="262" r:id="rId4"/>
    <p:sldId id="263" r:id="rId5"/>
    <p:sldId id="276" r:id="rId6"/>
    <p:sldId id="292" r:id="rId7"/>
    <p:sldId id="295" r:id="rId8"/>
    <p:sldId id="296" r:id="rId9"/>
    <p:sldId id="297" r:id="rId10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/>
    <p:restoredTop sz="93232" autoAdjust="0"/>
  </p:normalViewPr>
  <p:slideViewPr>
    <p:cSldViewPr>
      <p:cViewPr varScale="1">
        <p:scale>
          <a:sx n="89" d="100"/>
          <a:sy n="89" d="100"/>
        </p:scale>
        <p:origin x="552" y="1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huderj\Downloads\party_all%20(2).csv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/>
            </a:pPr>
            <a:r>
              <a:rPr lang="en-US" sz="1400"/>
              <a:t>Party Polarization</a:t>
            </a:r>
            <a:r>
              <a:rPr lang="en-US" sz="1400" baseline="0"/>
              <a:t> 1879-2017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House</c:v>
          </c:tx>
          <c:spPr>
            <a:ln w="28575"/>
          </c:spPr>
          <c:marker>
            <c:symbol val="diamond"/>
            <c:size val="4"/>
          </c:marker>
          <c:cat>
            <c:numRef>
              <c:f>Sheet1!$B$3:$B$72</c:f>
              <c:numCache>
                <c:formatCode>General</c:formatCode>
                <c:ptCount val="70"/>
                <c:pt idx="0">
                  <c:v>1879</c:v>
                </c:pt>
                <c:pt idx="1">
                  <c:v>1881</c:v>
                </c:pt>
                <c:pt idx="2">
                  <c:v>1883</c:v>
                </c:pt>
                <c:pt idx="3">
                  <c:v>1885</c:v>
                </c:pt>
                <c:pt idx="4">
                  <c:v>1887</c:v>
                </c:pt>
                <c:pt idx="5">
                  <c:v>1889</c:v>
                </c:pt>
                <c:pt idx="6">
                  <c:v>1891</c:v>
                </c:pt>
                <c:pt idx="7">
                  <c:v>1893</c:v>
                </c:pt>
                <c:pt idx="8">
                  <c:v>1895</c:v>
                </c:pt>
                <c:pt idx="9">
                  <c:v>1897</c:v>
                </c:pt>
                <c:pt idx="10">
                  <c:v>1899</c:v>
                </c:pt>
                <c:pt idx="11">
                  <c:v>1901</c:v>
                </c:pt>
                <c:pt idx="12">
                  <c:v>1903</c:v>
                </c:pt>
                <c:pt idx="13">
                  <c:v>1905</c:v>
                </c:pt>
                <c:pt idx="14">
                  <c:v>1907</c:v>
                </c:pt>
                <c:pt idx="15">
                  <c:v>1909</c:v>
                </c:pt>
                <c:pt idx="16">
                  <c:v>1911</c:v>
                </c:pt>
                <c:pt idx="17">
                  <c:v>1913</c:v>
                </c:pt>
                <c:pt idx="18">
                  <c:v>1915</c:v>
                </c:pt>
                <c:pt idx="19">
                  <c:v>1917</c:v>
                </c:pt>
                <c:pt idx="20">
                  <c:v>1919</c:v>
                </c:pt>
                <c:pt idx="21">
                  <c:v>1921</c:v>
                </c:pt>
                <c:pt idx="22">
                  <c:v>1923</c:v>
                </c:pt>
                <c:pt idx="23">
                  <c:v>1925</c:v>
                </c:pt>
                <c:pt idx="24">
                  <c:v>1927</c:v>
                </c:pt>
                <c:pt idx="25">
                  <c:v>1929</c:v>
                </c:pt>
                <c:pt idx="26">
                  <c:v>1931</c:v>
                </c:pt>
                <c:pt idx="27">
                  <c:v>1933</c:v>
                </c:pt>
                <c:pt idx="28">
                  <c:v>1935</c:v>
                </c:pt>
                <c:pt idx="29">
                  <c:v>1937</c:v>
                </c:pt>
                <c:pt idx="30">
                  <c:v>1939</c:v>
                </c:pt>
                <c:pt idx="31">
                  <c:v>1941</c:v>
                </c:pt>
                <c:pt idx="32">
                  <c:v>1943</c:v>
                </c:pt>
                <c:pt idx="33">
                  <c:v>1945</c:v>
                </c:pt>
                <c:pt idx="34">
                  <c:v>1947</c:v>
                </c:pt>
                <c:pt idx="35">
                  <c:v>1949</c:v>
                </c:pt>
                <c:pt idx="36">
                  <c:v>1951</c:v>
                </c:pt>
                <c:pt idx="37">
                  <c:v>1953</c:v>
                </c:pt>
                <c:pt idx="38">
                  <c:v>1955</c:v>
                </c:pt>
                <c:pt idx="39">
                  <c:v>1957</c:v>
                </c:pt>
                <c:pt idx="40">
                  <c:v>1959</c:v>
                </c:pt>
                <c:pt idx="41">
                  <c:v>1961</c:v>
                </c:pt>
                <c:pt idx="42">
                  <c:v>1963</c:v>
                </c:pt>
                <c:pt idx="43">
                  <c:v>1965</c:v>
                </c:pt>
                <c:pt idx="44">
                  <c:v>1967</c:v>
                </c:pt>
                <c:pt idx="45">
                  <c:v>1969</c:v>
                </c:pt>
                <c:pt idx="46">
                  <c:v>1971</c:v>
                </c:pt>
                <c:pt idx="47">
                  <c:v>1973</c:v>
                </c:pt>
                <c:pt idx="48">
                  <c:v>1975</c:v>
                </c:pt>
                <c:pt idx="49">
                  <c:v>1977</c:v>
                </c:pt>
                <c:pt idx="50">
                  <c:v>1979</c:v>
                </c:pt>
                <c:pt idx="51">
                  <c:v>1981</c:v>
                </c:pt>
                <c:pt idx="52">
                  <c:v>1983</c:v>
                </c:pt>
                <c:pt idx="53">
                  <c:v>1985</c:v>
                </c:pt>
                <c:pt idx="54">
                  <c:v>1987</c:v>
                </c:pt>
                <c:pt idx="55">
                  <c:v>1989</c:v>
                </c:pt>
                <c:pt idx="56">
                  <c:v>1991</c:v>
                </c:pt>
                <c:pt idx="57">
                  <c:v>1993</c:v>
                </c:pt>
                <c:pt idx="58">
                  <c:v>1995</c:v>
                </c:pt>
                <c:pt idx="59">
                  <c:v>1997</c:v>
                </c:pt>
                <c:pt idx="60">
                  <c:v>1999</c:v>
                </c:pt>
                <c:pt idx="61">
                  <c:v>2001</c:v>
                </c:pt>
                <c:pt idx="62">
                  <c:v>2003</c:v>
                </c:pt>
                <c:pt idx="63">
                  <c:v>2005</c:v>
                </c:pt>
                <c:pt idx="64">
                  <c:v>2007</c:v>
                </c:pt>
                <c:pt idx="65">
                  <c:v>2009</c:v>
                </c:pt>
                <c:pt idx="66">
                  <c:v>2011</c:v>
                </c:pt>
                <c:pt idx="67">
                  <c:v>2013</c:v>
                </c:pt>
                <c:pt idx="68">
                  <c:v>2015</c:v>
                </c:pt>
                <c:pt idx="69">
                  <c:v>2017</c:v>
                </c:pt>
              </c:numCache>
            </c:numRef>
          </c:cat>
          <c:val>
            <c:numRef>
              <c:f>Sheet1!$E$3:$E$72</c:f>
              <c:numCache>
                <c:formatCode>General</c:formatCode>
                <c:ptCount val="70"/>
                <c:pt idx="0">
                  <c:v>0.78600000000000003</c:v>
                </c:pt>
                <c:pt idx="1">
                  <c:v>0.78300000000000003</c:v>
                </c:pt>
                <c:pt idx="2">
                  <c:v>0.72399999999999998</c:v>
                </c:pt>
                <c:pt idx="3">
                  <c:v>0.75</c:v>
                </c:pt>
                <c:pt idx="4">
                  <c:v>0.76500000000000001</c:v>
                </c:pt>
                <c:pt idx="5">
                  <c:v>0.79600000000000004</c:v>
                </c:pt>
                <c:pt idx="6">
                  <c:v>0.76600000000000001</c:v>
                </c:pt>
                <c:pt idx="7">
                  <c:v>0.79099999999999993</c:v>
                </c:pt>
                <c:pt idx="8">
                  <c:v>0.83799999999999997</c:v>
                </c:pt>
                <c:pt idx="9">
                  <c:v>0.81899999999999995</c:v>
                </c:pt>
                <c:pt idx="10">
                  <c:v>0.80099999999999993</c:v>
                </c:pt>
                <c:pt idx="11">
                  <c:v>0.81699999999999995</c:v>
                </c:pt>
                <c:pt idx="12">
                  <c:v>0.81400000000000006</c:v>
                </c:pt>
                <c:pt idx="13">
                  <c:v>0.82499999999999996</c:v>
                </c:pt>
                <c:pt idx="14">
                  <c:v>0.79800000000000004</c:v>
                </c:pt>
                <c:pt idx="15">
                  <c:v>0.78</c:v>
                </c:pt>
                <c:pt idx="16">
                  <c:v>0.73899999999999999</c:v>
                </c:pt>
                <c:pt idx="17">
                  <c:v>0.71199999999999997</c:v>
                </c:pt>
                <c:pt idx="18">
                  <c:v>0.72399999999999998</c:v>
                </c:pt>
                <c:pt idx="19">
                  <c:v>0.71599999999999997</c:v>
                </c:pt>
                <c:pt idx="20">
                  <c:v>0.71599999999999997</c:v>
                </c:pt>
                <c:pt idx="21">
                  <c:v>0.70500000000000007</c:v>
                </c:pt>
                <c:pt idx="22">
                  <c:v>0.69599999999999995</c:v>
                </c:pt>
                <c:pt idx="23">
                  <c:v>0.67600000000000005</c:v>
                </c:pt>
                <c:pt idx="24">
                  <c:v>0.66799999999999993</c:v>
                </c:pt>
                <c:pt idx="25">
                  <c:v>0.65300000000000002</c:v>
                </c:pt>
                <c:pt idx="26">
                  <c:v>0.61599999999999999</c:v>
                </c:pt>
                <c:pt idx="27">
                  <c:v>0.58200000000000007</c:v>
                </c:pt>
                <c:pt idx="28">
                  <c:v>0.56099999999999994</c:v>
                </c:pt>
                <c:pt idx="29">
                  <c:v>0.57000000000000006</c:v>
                </c:pt>
                <c:pt idx="30">
                  <c:v>0.55699999999999994</c:v>
                </c:pt>
                <c:pt idx="31">
                  <c:v>0.57099999999999995</c:v>
                </c:pt>
                <c:pt idx="32">
                  <c:v>0.55099999999999993</c:v>
                </c:pt>
                <c:pt idx="33">
                  <c:v>0.56800000000000006</c:v>
                </c:pt>
                <c:pt idx="34">
                  <c:v>0.52200000000000002</c:v>
                </c:pt>
                <c:pt idx="35">
                  <c:v>0.55300000000000005</c:v>
                </c:pt>
                <c:pt idx="36">
                  <c:v>0.54200000000000004</c:v>
                </c:pt>
                <c:pt idx="37">
                  <c:v>0.53100000000000003</c:v>
                </c:pt>
                <c:pt idx="38">
                  <c:v>0.55600000000000005</c:v>
                </c:pt>
                <c:pt idx="39">
                  <c:v>0.55099999999999993</c:v>
                </c:pt>
                <c:pt idx="40">
                  <c:v>0.56299999999999994</c:v>
                </c:pt>
                <c:pt idx="41">
                  <c:v>0.53900000000000003</c:v>
                </c:pt>
                <c:pt idx="42">
                  <c:v>0.54800000000000004</c:v>
                </c:pt>
                <c:pt idx="43">
                  <c:v>0.54699999999999993</c:v>
                </c:pt>
                <c:pt idx="44">
                  <c:v>0.53899999999999992</c:v>
                </c:pt>
                <c:pt idx="45">
                  <c:v>0.56499999999999995</c:v>
                </c:pt>
                <c:pt idx="46">
                  <c:v>0.56499999999999995</c:v>
                </c:pt>
                <c:pt idx="47">
                  <c:v>0.58400000000000007</c:v>
                </c:pt>
                <c:pt idx="48">
                  <c:v>0.58000000000000007</c:v>
                </c:pt>
                <c:pt idx="49">
                  <c:v>0.57299999999999995</c:v>
                </c:pt>
                <c:pt idx="50">
                  <c:v>0.59599999999999997</c:v>
                </c:pt>
                <c:pt idx="51">
                  <c:v>0.60599999999999998</c:v>
                </c:pt>
                <c:pt idx="52">
                  <c:v>0.628</c:v>
                </c:pt>
                <c:pt idx="53">
                  <c:v>0.64300000000000002</c:v>
                </c:pt>
                <c:pt idx="54">
                  <c:v>0.64400000000000002</c:v>
                </c:pt>
                <c:pt idx="55">
                  <c:v>0.65300000000000002</c:v>
                </c:pt>
                <c:pt idx="56">
                  <c:v>0.65900000000000003</c:v>
                </c:pt>
                <c:pt idx="57">
                  <c:v>0.70399999999999996</c:v>
                </c:pt>
                <c:pt idx="58">
                  <c:v>0.75800000000000001</c:v>
                </c:pt>
                <c:pt idx="59">
                  <c:v>0.77700000000000002</c:v>
                </c:pt>
                <c:pt idx="60">
                  <c:v>0.77700000000000002</c:v>
                </c:pt>
                <c:pt idx="61">
                  <c:v>0.78699999999999992</c:v>
                </c:pt>
                <c:pt idx="62">
                  <c:v>0.79299999999999993</c:v>
                </c:pt>
                <c:pt idx="63">
                  <c:v>0.81</c:v>
                </c:pt>
                <c:pt idx="64">
                  <c:v>0.80800000000000005</c:v>
                </c:pt>
                <c:pt idx="65">
                  <c:v>0.80400000000000005</c:v>
                </c:pt>
                <c:pt idx="66">
                  <c:v>0.86199999999999999</c:v>
                </c:pt>
                <c:pt idx="67">
                  <c:v>0.86799999999999999</c:v>
                </c:pt>
                <c:pt idx="68">
                  <c:v>0.877</c:v>
                </c:pt>
                <c:pt idx="69">
                  <c:v>0.878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F1A-4147-9271-25B4F2BEB405}"/>
            </c:ext>
          </c:extLst>
        </c:ser>
        <c:ser>
          <c:idx val="1"/>
          <c:order val="1"/>
          <c:tx>
            <c:v>Senate</c:v>
          </c:tx>
          <c:spPr>
            <a:ln w="28575"/>
          </c:spPr>
          <c:marker>
            <c:symbol val="diamond"/>
            <c:size val="4"/>
          </c:marker>
          <c:cat>
            <c:numRef>
              <c:f>Sheet1!$B$3:$B$72</c:f>
              <c:numCache>
                <c:formatCode>General</c:formatCode>
                <c:ptCount val="70"/>
                <c:pt idx="0">
                  <c:v>1879</c:v>
                </c:pt>
                <c:pt idx="1">
                  <c:v>1881</c:v>
                </c:pt>
                <c:pt idx="2">
                  <c:v>1883</c:v>
                </c:pt>
                <c:pt idx="3">
                  <c:v>1885</c:v>
                </c:pt>
                <c:pt idx="4">
                  <c:v>1887</c:v>
                </c:pt>
                <c:pt idx="5">
                  <c:v>1889</c:v>
                </c:pt>
                <c:pt idx="6">
                  <c:v>1891</c:v>
                </c:pt>
                <c:pt idx="7">
                  <c:v>1893</c:v>
                </c:pt>
                <c:pt idx="8">
                  <c:v>1895</c:v>
                </c:pt>
                <c:pt idx="9">
                  <c:v>1897</c:v>
                </c:pt>
                <c:pt idx="10">
                  <c:v>1899</c:v>
                </c:pt>
                <c:pt idx="11">
                  <c:v>1901</c:v>
                </c:pt>
                <c:pt idx="12">
                  <c:v>1903</c:v>
                </c:pt>
                <c:pt idx="13">
                  <c:v>1905</c:v>
                </c:pt>
                <c:pt idx="14">
                  <c:v>1907</c:v>
                </c:pt>
                <c:pt idx="15">
                  <c:v>1909</c:v>
                </c:pt>
                <c:pt idx="16">
                  <c:v>1911</c:v>
                </c:pt>
                <c:pt idx="17">
                  <c:v>1913</c:v>
                </c:pt>
                <c:pt idx="18">
                  <c:v>1915</c:v>
                </c:pt>
                <c:pt idx="19">
                  <c:v>1917</c:v>
                </c:pt>
                <c:pt idx="20">
                  <c:v>1919</c:v>
                </c:pt>
                <c:pt idx="21">
                  <c:v>1921</c:v>
                </c:pt>
                <c:pt idx="22">
                  <c:v>1923</c:v>
                </c:pt>
                <c:pt idx="23">
                  <c:v>1925</c:v>
                </c:pt>
                <c:pt idx="24">
                  <c:v>1927</c:v>
                </c:pt>
                <c:pt idx="25">
                  <c:v>1929</c:v>
                </c:pt>
                <c:pt idx="26">
                  <c:v>1931</c:v>
                </c:pt>
                <c:pt idx="27">
                  <c:v>1933</c:v>
                </c:pt>
                <c:pt idx="28">
                  <c:v>1935</c:v>
                </c:pt>
                <c:pt idx="29">
                  <c:v>1937</c:v>
                </c:pt>
                <c:pt idx="30">
                  <c:v>1939</c:v>
                </c:pt>
                <c:pt idx="31">
                  <c:v>1941</c:v>
                </c:pt>
                <c:pt idx="32">
                  <c:v>1943</c:v>
                </c:pt>
                <c:pt idx="33">
                  <c:v>1945</c:v>
                </c:pt>
                <c:pt idx="34">
                  <c:v>1947</c:v>
                </c:pt>
                <c:pt idx="35">
                  <c:v>1949</c:v>
                </c:pt>
                <c:pt idx="36">
                  <c:v>1951</c:v>
                </c:pt>
                <c:pt idx="37">
                  <c:v>1953</c:v>
                </c:pt>
                <c:pt idx="38">
                  <c:v>1955</c:v>
                </c:pt>
                <c:pt idx="39">
                  <c:v>1957</c:v>
                </c:pt>
                <c:pt idx="40">
                  <c:v>1959</c:v>
                </c:pt>
                <c:pt idx="41">
                  <c:v>1961</c:v>
                </c:pt>
                <c:pt idx="42">
                  <c:v>1963</c:v>
                </c:pt>
                <c:pt idx="43">
                  <c:v>1965</c:v>
                </c:pt>
                <c:pt idx="44">
                  <c:v>1967</c:v>
                </c:pt>
                <c:pt idx="45">
                  <c:v>1969</c:v>
                </c:pt>
                <c:pt idx="46">
                  <c:v>1971</c:v>
                </c:pt>
                <c:pt idx="47">
                  <c:v>1973</c:v>
                </c:pt>
                <c:pt idx="48">
                  <c:v>1975</c:v>
                </c:pt>
                <c:pt idx="49">
                  <c:v>1977</c:v>
                </c:pt>
                <c:pt idx="50">
                  <c:v>1979</c:v>
                </c:pt>
                <c:pt idx="51">
                  <c:v>1981</c:v>
                </c:pt>
                <c:pt idx="52">
                  <c:v>1983</c:v>
                </c:pt>
                <c:pt idx="53">
                  <c:v>1985</c:v>
                </c:pt>
                <c:pt idx="54">
                  <c:v>1987</c:v>
                </c:pt>
                <c:pt idx="55">
                  <c:v>1989</c:v>
                </c:pt>
                <c:pt idx="56">
                  <c:v>1991</c:v>
                </c:pt>
                <c:pt idx="57">
                  <c:v>1993</c:v>
                </c:pt>
                <c:pt idx="58">
                  <c:v>1995</c:v>
                </c:pt>
                <c:pt idx="59">
                  <c:v>1997</c:v>
                </c:pt>
                <c:pt idx="60">
                  <c:v>1999</c:v>
                </c:pt>
                <c:pt idx="61">
                  <c:v>2001</c:v>
                </c:pt>
                <c:pt idx="62">
                  <c:v>2003</c:v>
                </c:pt>
                <c:pt idx="63">
                  <c:v>2005</c:v>
                </c:pt>
                <c:pt idx="64">
                  <c:v>2007</c:v>
                </c:pt>
                <c:pt idx="65">
                  <c:v>2009</c:v>
                </c:pt>
                <c:pt idx="66">
                  <c:v>2011</c:v>
                </c:pt>
                <c:pt idx="67">
                  <c:v>2013</c:v>
                </c:pt>
                <c:pt idx="68">
                  <c:v>2015</c:v>
                </c:pt>
                <c:pt idx="69">
                  <c:v>2017</c:v>
                </c:pt>
              </c:numCache>
            </c:numRef>
          </c:cat>
          <c:val>
            <c:numRef>
              <c:f>Sheet1!$I$3:$I$72</c:f>
              <c:numCache>
                <c:formatCode>General</c:formatCode>
                <c:ptCount val="70"/>
                <c:pt idx="0">
                  <c:v>0.748</c:v>
                </c:pt>
                <c:pt idx="1">
                  <c:v>0.76400000000000001</c:v>
                </c:pt>
                <c:pt idx="2">
                  <c:v>0.76</c:v>
                </c:pt>
                <c:pt idx="3">
                  <c:v>0.74399999999999999</c:v>
                </c:pt>
                <c:pt idx="4">
                  <c:v>0.748</c:v>
                </c:pt>
                <c:pt idx="5">
                  <c:v>0.76500000000000001</c:v>
                </c:pt>
                <c:pt idx="6">
                  <c:v>0.752</c:v>
                </c:pt>
                <c:pt idx="7">
                  <c:v>0.76100000000000001</c:v>
                </c:pt>
                <c:pt idx="8">
                  <c:v>0.76899999999999991</c:v>
                </c:pt>
                <c:pt idx="9">
                  <c:v>0.80699999999999994</c:v>
                </c:pt>
                <c:pt idx="10">
                  <c:v>0.81499999999999995</c:v>
                </c:pt>
                <c:pt idx="11">
                  <c:v>0.77300000000000002</c:v>
                </c:pt>
                <c:pt idx="12">
                  <c:v>0.79499999999999993</c:v>
                </c:pt>
                <c:pt idx="13">
                  <c:v>0.80299999999999994</c:v>
                </c:pt>
                <c:pt idx="14">
                  <c:v>0.78699999999999992</c:v>
                </c:pt>
                <c:pt idx="15">
                  <c:v>0.77800000000000002</c:v>
                </c:pt>
                <c:pt idx="16">
                  <c:v>0.71699999999999997</c:v>
                </c:pt>
                <c:pt idx="17">
                  <c:v>0.68799999999999994</c:v>
                </c:pt>
                <c:pt idx="18">
                  <c:v>0.70699999999999996</c:v>
                </c:pt>
                <c:pt idx="19">
                  <c:v>0.69799999999999995</c:v>
                </c:pt>
                <c:pt idx="20">
                  <c:v>0.71799999999999997</c:v>
                </c:pt>
                <c:pt idx="21">
                  <c:v>0.70699999999999996</c:v>
                </c:pt>
                <c:pt idx="22">
                  <c:v>0.66700000000000004</c:v>
                </c:pt>
                <c:pt idx="23">
                  <c:v>0.66700000000000004</c:v>
                </c:pt>
                <c:pt idx="24">
                  <c:v>0.66500000000000004</c:v>
                </c:pt>
                <c:pt idx="25">
                  <c:v>0.68100000000000005</c:v>
                </c:pt>
                <c:pt idx="26">
                  <c:v>0.59399999999999997</c:v>
                </c:pt>
                <c:pt idx="27">
                  <c:v>0.54</c:v>
                </c:pt>
                <c:pt idx="28">
                  <c:v>0.505</c:v>
                </c:pt>
                <c:pt idx="29">
                  <c:v>0.495</c:v>
                </c:pt>
                <c:pt idx="30">
                  <c:v>0.47399999999999998</c:v>
                </c:pt>
                <c:pt idx="31">
                  <c:v>0.47199999999999998</c:v>
                </c:pt>
                <c:pt idx="32">
                  <c:v>0.48699999999999999</c:v>
                </c:pt>
                <c:pt idx="33">
                  <c:v>0.49399999999999999</c:v>
                </c:pt>
                <c:pt idx="34">
                  <c:v>0.48499999999999999</c:v>
                </c:pt>
                <c:pt idx="35">
                  <c:v>0.50600000000000001</c:v>
                </c:pt>
                <c:pt idx="36">
                  <c:v>0.47600000000000003</c:v>
                </c:pt>
                <c:pt idx="37">
                  <c:v>0.47899999999999998</c:v>
                </c:pt>
                <c:pt idx="38">
                  <c:v>0.51</c:v>
                </c:pt>
                <c:pt idx="39">
                  <c:v>0.502</c:v>
                </c:pt>
                <c:pt idx="40">
                  <c:v>0.52800000000000002</c:v>
                </c:pt>
                <c:pt idx="41">
                  <c:v>0.54700000000000004</c:v>
                </c:pt>
                <c:pt idx="42">
                  <c:v>0.56899999999999995</c:v>
                </c:pt>
                <c:pt idx="43">
                  <c:v>0.57699999999999996</c:v>
                </c:pt>
                <c:pt idx="44">
                  <c:v>0.55200000000000005</c:v>
                </c:pt>
                <c:pt idx="45">
                  <c:v>0.54</c:v>
                </c:pt>
                <c:pt idx="46">
                  <c:v>0.52</c:v>
                </c:pt>
                <c:pt idx="47">
                  <c:v>0.59099999999999997</c:v>
                </c:pt>
                <c:pt idx="48">
                  <c:v>0.59600000000000009</c:v>
                </c:pt>
                <c:pt idx="49">
                  <c:v>0.58899999999999997</c:v>
                </c:pt>
                <c:pt idx="50">
                  <c:v>0.59000000000000008</c:v>
                </c:pt>
                <c:pt idx="51">
                  <c:v>0.61</c:v>
                </c:pt>
                <c:pt idx="52">
                  <c:v>0.60899999999999999</c:v>
                </c:pt>
                <c:pt idx="53">
                  <c:v>0.62</c:v>
                </c:pt>
                <c:pt idx="54">
                  <c:v>0.60899999999999999</c:v>
                </c:pt>
                <c:pt idx="55">
                  <c:v>0.61699999999999999</c:v>
                </c:pt>
                <c:pt idx="56">
                  <c:v>0.61799999999999999</c:v>
                </c:pt>
                <c:pt idx="57">
                  <c:v>0.63300000000000001</c:v>
                </c:pt>
                <c:pt idx="58">
                  <c:v>0.65100000000000002</c:v>
                </c:pt>
                <c:pt idx="59">
                  <c:v>0.68399999999999994</c:v>
                </c:pt>
                <c:pt idx="60">
                  <c:v>0.65799999999999992</c:v>
                </c:pt>
                <c:pt idx="61">
                  <c:v>0.66199999999999992</c:v>
                </c:pt>
                <c:pt idx="62">
                  <c:v>0.64999999999999991</c:v>
                </c:pt>
                <c:pt idx="63">
                  <c:v>0.68500000000000005</c:v>
                </c:pt>
                <c:pt idx="64">
                  <c:v>0.68700000000000006</c:v>
                </c:pt>
                <c:pt idx="65">
                  <c:v>0.70599999999999996</c:v>
                </c:pt>
                <c:pt idx="66">
                  <c:v>0.74199999999999999</c:v>
                </c:pt>
                <c:pt idx="67">
                  <c:v>0.79800000000000004</c:v>
                </c:pt>
                <c:pt idx="68">
                  <c:v>0.81400000000000006</c:v>
                </c:pt>
                <c:pt idx="69">
                  <c:v>0.83600000000000008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F1A-4147-9271-25B4F2BEB4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99527424"/>
        <c:axId val="199533312"/>
      </c:lineChart>
      <c:catAx>
        <c:axId val="1995274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99533312"/>
        <c:crosses val="autoZero"/>
        <c:auto val="1"/>
        <c:lblAlgn val="ctr"/>
        <c:lblOffset val="100"/>
        <c:noMultiLvlLbl val="0"/>
      </c:catAx>
      <c:valAx>
        <c:axId val="199533312"/>
        <c:scaling>
          <c:orientation val="minMax"/>
          <c:min val="0.4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Distance between the Parties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99527424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U.S. Party Identification, 1992-2017</a:t>
            </a:r>
          </a:p>
        </c:rich>
      </c:tx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Republican</c:v>
          </c:tx>
          <c:spPr>
            <a:ln>
              <a:solidFill>
                <a:srgbClr val="FF0000"/>
              </a:solidFill>
            </a:ln>
          </c:spPr>
          <c:marker>
            <c:symbol val="circle"/>
            <c:size val="4"/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Sheet1!$B$2:$B$26</c:f>
              <c:numCache>
                <c:formatCode>General</c:formatCode>
                <c:ptCount val="25"/>
                <c:pt idx="0">
                  <c:v>29</c:v>
                </c:pt>
                <c:pt idx="1">
                  <c:v>33</c:v>
                </c:pt>
                <c:pt idx="2">
                  <c:v>33</c:v>
                </c:pt>
                <c:pt idx="3">
                  <c:v>33</c:v>
                </c:pt>
                <c:pt idx="4">
                  <c:v>31</c:v>
                </c:pt>
                <c:pt idx="5">
                  <c:v>31</c:v>
                </c:pt>
                <c:pt idx="6">
                  <c:v>30</c:v>
                </c:pt>
                <c:pt idx="7">
                  <c:v>31</c:v>
                </c:pt>
                <c:pt idx="8">
                  <c:v>32</c:v>
                </c:pt>
                <c:pt idx="9">
                  <c:v>33</c:v>
                </c:pt>
                <c:pt idx="10">
                  <c:v>33</c:v>
                </c:pt>
                <c:pt idx="11">
                  <c:v>33</c:v>
                </c:pt>
                <c:pt idx="12">
                  <c:v>33</c:v>
                </c:pt>
                <c:pt idx="13">
                  <c:v>31</c:v>
                </c:pt>
                <c:pt idx="14">
                  <c:v>28</c:v>
                </c:pt>
                <c:pt idx="15">
                  <c:v>28</c:v>
                </c:pt>
                <c:pt idx="16">
                  <c:v>26</c:v>
                </c:pt>
                <c:pt idx="17">
                  <c:v>29</c:v>
                </c:pt>
                <c:pt idx="18">
                  <c:v>28</c:v>
                </c:pt>
                <c:pt idx="19">
                  <c:v>29</c:v>
                </c:pt>
                <c:pt idx="20">
                  <c:v>27</c:v>
                </c:pt>
                <c:pt idx="21">
                  <c:v>27</c:v>
                </c:pt>
                <c:pt idx="22">
                  <c:v>28</c:v>
                </c:pt>
                <c:pt idx="23">
                  <c:v>29</c:v>
                </c:pt>
                <c:pt idx="24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967-5C41-AE1A-EF0EB54AB982}"/>
            </c:ext>
          </c:extLst>
        </c:ser>
        <c:ser>
          <c:idx val="1"/>
          <c:order val="1"/>
          <c:tx>
            <c:v>Democratic</c:v>
          </c:tx>
          <c:spPr>
            <a:ln>
              <a:solidFill>
                <a:srgbClr val="0070C0"/>
              </a:solidFill>
            </a:ln>
          </c:spPr>
          <c:marker>
            <c:symbol val="circle"/>
            <c:size val="4"/>
            <c:spPr>
              <a:solidFill>
                <a:schemeClr val="accent1"/>
              </a:solidFill>
              <a:ln>
                <a:solidFill>
                  <a:srgbClr val="0070C0"/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Sheet1!$C$2:$C$26</c:f>
              <c:numCache>
                <c:formatCode>General</c:formatCode>
                <c:ptCount val="25"/>
                <c:pt idx="0">
                  <c:v>36</c:v>
                </c:pt>
                <c:pt idx="1">
                  <c:v>33</c:v>
                </c:pt>
                <c:pt idx="2">
                  <c:v>33</c:v>
                </c:pt>
                <c:pt idx="3">
                  <c:v>34</c:v>
                </c:pt>
                <c:pt idx="4">
                  <c:v>35</c:v>
                </c:pt>
                <c:pt idx="5">
                  <c:v>36</c:v>
                </c:pt>
                <c:pt idx="6">
                  <c:v>36</c:v>
                </c:pt>
                <c:pt idx="7">
                  <c:v>35</c:v>
                </c:pt>
                <c:pt idx="8">
                  <c:v>36</c:v>
                </c:pt>
                <c:pt idx="9">
                  <c:v>34</c:v>
                </c:pt>
                <c:pt idx="10">
                  <c:v>34</c:v>
                </c:pt>
                <c:pt idx="11">
                  <c:v>35</c:v>
                </c:pt>
                <c:pt idx="12">
                  <c:v>35</c:v>
                </c:pt>
                <c:pt idx="13">
                  <c:v>35</c:v>
                </c:pt>
                <c:pt idx="14">
                  <c:v>35</c:v>
                </c:pt>
                <c:pt idx="15">
                  <c:v>38</c:v>
                </c:pt>
                <c:pt idx="16">
                  <c:v>36</c:v>
                </c:pt>
                <c:pt idx="17">
                  <c:v>34</c:v>
                </c:pt>
                <c:pt idx="18">
                  <c:v>34</c:v>
                </c:pt>
                <c:pt idx="19">
                  <c:v>35</c:v>
                </c:pt>
                <c:pt idx="20">
                  <c:v>34</c:v>
                </c:pt>
                <c:pt idx="21">
                  <c:v>34</c:v>
                </c:pt>
                <c:pt idx="22">
                  <c:v>32</c:v>
                </c:pt>
                <c:pt idx="23">
                  <c:v>33</c:v>
                </c:pt>
                <c:pt idx="24">
                  <c:v>33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967-5C41-AE1A-EF0EB54AB982}"/>
            </c:ext>
          </c:extLst>
        </c:ser>
        <c:ser>
          <c:idx val="2"/>
          <c:order val="2"/>
          <c:tx>
            <c:v>Independent</c:v>
          </c:tx>
          <c:spPr>
            <a:ln>
              <a:solidFill>
                <a:schemeClr val="bg1">
                  <a:lumMod val="65000"/>
                </a:schemeClr>
              </a:solidFill>
            </a:ln>
          </c:spPr>
          <c:marker>
            <c:symbol val="circle"/>
            <c:size val="4"/>
            <c:spPr>
              <a:ln>
                <a:solidFill>
                  <a:schemeClr val="bg1">
                    <a:lumMod val="65000"/>
                  </a:schemeClr>
                </a:solidFill>
              </a:ln>
            </c:spPr>
          </c:marker>
          <c:cat>
            <c:numRef>
              <c:f>Sheet1!$A$2:$A$26</c:f>
              <c:numCache>
                <c:formatCode>General</c:formatCode>
                <c:ptCount val="25"/>
                <c:pt idx="0">
                  <c:v>1992</c:v>
                </c:pt>
                <c:pt idx="1">
                  <c:v>1994</c:v>
                </c:pt>
                <c:pt idx="2">
                  <c:v>1995</c:v>
                </c:pt>
                <c:pt idx="3">
                  <c:v>1996</c:v>
                </c:pt>
                <c:pt idx="4">
                  <c:v>1997</c:v>
                </c:pt>
                <c:pt idx="5">
                  <c:v>1998</c:v>
                </c:pt>
                <c:pt idx="6">
                  <c:v>1999</c:v>
                </c:pt>
                <c:pt idx="7">
                  <c:v>2000</c:v>
                </c:pt>
                <c:pt idx="8">
                  <c:v>2001</c:v>
                </c:pt>
                <c:pt idx="9">
                  <c:v>2002</c:v>
                </c:pt>
                <c:pt idx="10">
                  <c:v>2003</c:v>
                </c:pt>
                <c:pt idx="11">
                  <c:v>2004</c:v>
                </c:pt>
                <c:pt idx="12">
                  <c:v>2005</c:v>
                </c:pt>
                <c:pt idx="13">
                  <c:v>2006</c:v>
                </c:pt>
                <c:pt idx="14">
                  <c:v>2007</c:v>
                </c:pt>
                <c:pt idx="15">
                  <c:v>2008</c:v>
                </c:pt>
                <c:pt idx="16">
                  <c:v>2009</c:v>
                </c:pt>
                <c:pt idx="17">
                  <c:v>2010</c:v>
                </c:pt>
                <c:pt idx="18">
                  <c:v>2011</c:v>
                </c:pt>
                <c:pt idx="19">
                  <c:v>2012</c:v>
                </c:pt>
                <c:pt idx="20">
                  <c:v>2013</c:v>
                </c:pt>
                <c:pt idx="21">
                  <c:v>2014</c:v>
                </c:pt>
                <c:pt idx="22">
                  <c:v>2015</c:v>
                </c:pt>
                <c:pt idx="23">
                  <c:v>2016</c:v>
                </c:pt>
                <c:pt idx="24">
                  <c:v>2017</c:v>
                </c:pt>
              </c:numCache>
            </c:numRef>
          </c:cat>
          <c:val>
            <c:numRef>
              <c:f>Sheet1!$D$2:$D$26</c:f>
              <c:numCache>
                <c:formatCode>General</c:formatCode>
                <c:ptCount val="25"/>
                <c:pt idx="0">
                  <c:v>32</c:v>
                </c:pt>
                <c:pt idx="1">
                  <c:v>30</c:v>
                </c:pt>
                <c:pt idx="2">
                  <c:v>31</c:v>
                </c:pt>
                <c:pt idx="3">
                  <c:v>29</c:v>
                </c:pt>
                <c:pt idx="4">
                  <c:v>29</c:v>
                </c:pt>
                <c:pt idx="5">
                  <c:v>28</c:v>
                </c:pt>
                <c:pt idx="6">
                  <c:v>30</c:v>
                </c:pt>
                <c:pt idx="7">
                  <c:v>27</c:v>
                </c:pt>
                <c:pt idx="8">
                  <c:v>26</c:v>
                </c:pt>
                <c:pt idx="9">
                  <c:v>26</c:v>
                </c:pt>
                <c:pt idx="10">
                  <c:v>28</c:v>
                </c:pt>
                <c:pt idx="11">
                  <c:v>27</c:v>
                </c:pt>
                <c:pt idx="12">
                  <c:v>28</c:v>
                </c:pt>
                <c:pt idx="13">
                  <c:v>28</c:v>
                </c:pt>
                <c:pt idx="14">
                  <c:v>32</c:v>
                </c:pt>
                <c:pt idx="15">
                  <c:v>29</c:v>
                </c:pt>
                <c:pt idx="16">
                  <c:v>33</c:v>
                </c:pt>
                <c:pt idx="17">
                  <c:v>33</c:v>
                </c:pt>
                <c:pt idx="18">
                  <c:v>34</c:v>
                </c:pt>
                <c:pt idx="19">
                  <c:v>33</c:v>
                </c:pt>
                <c:pt idx="20">
                  <c:v>35</c:v>
                </c:pt>
                <c:pt idx="21">
                  <c:v>35</c:v>
                </c:pt>
                <c:pt idx="22">
                  <c:v>36</c:v>
                </c:pt>
                <c:pt idx="23">
                  <c:v>34</c:v>
                </c:pt>
                <c:pt idx="24">
                  <c:v>37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967-5C41-AE1A-EF0EB54AB9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2940032"/>
        <c:axId val="142941568"/>
      </c:lineChart>
      <c:catAx>
        <c:axId val="142940032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en-US"/>
          </a:p>
        </c:txPr>
        <c:crossAx val="142941568"/>
        <c:crosses val="autoZero"/>
        <c:auto val="1"/>
        <c:lblAlgn val="ctr"/>
        <c:lblOffset val="100"/>
        <c:noMultiLvlLbl val="0"/>
      </c:catAx>
      <c:valAx>
        <c:axId val="142941568"/>
        <c:scaling>
          <c:orientation val="minMax"/>
          <c:max val="50"/>
          <c:min val="15"/>
        </c:scaling>
        <c:delete val="0"/>
        <c:axPos val="l"/>
        <c:majorGridlines>
          <c:spPr>
            <a:ln>
              <a:solidFill>
                <a:schemeClr val="bg1">
                  <a:lumMod val="65000"/>
                </a:scheme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crossAx val="14294003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487" y="1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/>
          <a:lstStyle>
            <a:lvl1pPr algn="r">
              <a:defRPr sz="1200"/>
            </a:lvl1pPr>
          </a:lstStyle>
          <a:p>
            <a:fld id="{2542106E-06FC-4C19-9364-2B382BEFB86C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487" y="8842216"/>
            <a:ext cx="3043026" cy="465297"/>
          </a:xfrm>
          <a:prstGeom prst="rect">
            <a:avLst/>
          </a:prstGeom>
        </p:spPr>
        <p:txBody>
          <a:bodyPr vert="horz" lIns="91470" tIns="45735" rIns="91470" bIns="45735" rtlCol="0" anchor="b"/>
          <a:lstStyle>
            <a:lvl1pPr algn="r">
              <a:defRPr sz="1200"/>
            </a:lvl1pPr>
          </a:lstStyle>
          <a:p>
            <a:fld id="{F5BD0E6E-E39D-44F7-9EC7-D35F999817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18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1" y="0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/>
          <a:lstStyle>
            <a:lvl1pPr algn="r">
              <a:defRPr sz="1200"/>
            </a:lvl1pPr>
          </a:lstStyle>
          <a:p>
            <a:fld id="{E35C58EE-DA52-4946-9034-603DF38F8072}" type="datetimeFigureOut">
              <a:rPr lang="en-US" smtClean="0"/>
              <a:t>3/22/2021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17" tIns="46659" rIns="93317" bIns="4665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1" y="4421823"/>
            <a:ext cx="5618480" cy="4189095"/>
          </a:xfrm>
          <a:prstGeom prst="rect">
            <a:avLst/>
          </a:prstGeom>
        </p:spPr>
        <p:txBody>
          <a:bodyPr vert="horz" lIns="93317" tIns="46659" rIns="93317" bIns="4665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1" y="8842029"/>
            <a:ext cx="3043344" cy="465455"/>
          </a:xfrm>
          <a:prstGeom prst="rect">
            <a:avLst/>
          </a:prstGeom>
        </p:spPr>
        <p:txBody>
          <a:bodyPr vert="horz" lIns="93317" tIns="46659" rIns="93317" bIns="46659" rtlCol="0" anchor="b"/>
          <a:lstStyle>
            <a:lvl1pPr algn="r">
              <a:defRPr sz="1200"/>
            </a:lvl1pPr>
          </a:lstStyle>
          <a:p>
            <a:fld id="{4B7BECA7-C571-40A0-BDE9-405EF4A504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8006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7BECA7-C571-40A0-BDE9-405EF4A504D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31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9DFD7-9579-49E8-9E2C-2EC5A34BAC8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698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D2372-2B95-4F1D-89F4-14F19160A03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561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F5F424-1A64-4E74-B623-D0E7055A78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1253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FEDEE-DD87-4F17-8132-4B47E2913F8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08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F58C-A292-492A-92D6-C0840D22FF08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7031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E1C0C-4790-4019-A815-5818A8F15BC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315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B45C6-268D-404D-9FD8-88490A729A64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3691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13B07C-0E90-4EF1-A35C-66F185887CD2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9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153B9-D403-444F-8775-3716014C23D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637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F9095F-77FC-4532-9401-F7C50500AE9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86583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EE05D6-35FC-4E59-8CA9-CF62B1CF3CB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2831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B91897F-C84E-463C-AF05-40F79C66C548}" type="slidenum">
              <a:rPr 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205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7" Type="http://schemas.openxmlformats.org/officeDocument/2006/relationships/image" Target="../media/image11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tiff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/>
              <a:t>Partisanship in the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Josh </a:t>
            </a:r>
            <a:r>
              <a:rPr lang="en-US" dirty="0" err="1"/>
              <a:t>Huder</a:t>
            </a:r>
            <a:r>
              <a:rPr lang="en-US" dirty="0"/>
              <a:t>, Senior Fellow</a:t>
            </a:r>
          </a:p>
          <a:p>
            <a:r>
              <a:rPr lang="en-US" sz="2000" i="1" dirty="0"/>
              <a:t>Government Affairs Institute 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2481303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House and Senate Partisan Voting Difference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Voteview.com</a:t>
            </a:r>
          </a:p>
        </p:txBody>
      </p:sp>
      <p:graphicFrame>
        <p:nvGraphicFramePr>
          <p:cNvPr id="9" name="Content Placeholder 8" descr="A line graph tracking Party Polarization from 1879 - 2017.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2668783"/>
              </p:ext>
            </p:extLst>
          </p:nvPr>
        </p:nvGraphicFramePr>
        <p:xfrm>
          <a:off x="228600" y="1371600"/>
          <a:ext cx="84582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83088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r>
              <a:rPr lang="en-US" dirty="0"/>
              <a:t>1976 Presidential Election</a:t>
            </a:r>
          </a:p>
        </p:txBody>
      </p:sp>
      <p:pic>
        <p:nvPicPr>
          <p:cNvPr id="1026" name="Picture 2" descr="1976 Presidential Election nationwide county map shaded by vote share (red=Republican, blue=Democrat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553200" cy="4154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81781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020762"/>
          </a:xfrm>
        </p:spPr>
        <p:txBody>
          <a:bodyPr/>
          <a:lstStyle/>
          <a:p>
            <a:r>
              <a:rPr lang="en-US" dirty="0"/>
              <a:t>2016 Presidential Election</a:t>
            </a:r>
          </a:p>
        </p:txBody>
      </p:sp>
      <p:pic>
        <p:nvPicPr>
          <p:cNvPr id="2052" name="Picture 4" descr="2016 Presidential Election nationwide county map shaded by vote share (red=Republican, blue=Democrat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1676400"/>
            <a:ext cx="6553200" cy="415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2098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Image result for gerrymander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Image result for gerrymanderin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Image result for gerrymanderin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8" descr="Image result for gerrymanderin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3" name="Picture 9" descr="This is the “Gerry-Mander” cartoon that first appeared in the Boston Gazette, March 26, 1812. The cartoon expressed opposition to state election districts newly redrawn by Massachusetts’ Jeffersonian Democratic-Republican Party, led by Governor Elbridge Gerry.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364566"/>
            <a:ext cx="4666181" cy="462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A map of Maryland 2011 Congressional District 3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71600"/>
            <a:ext cx="3734731" cy="431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62200" y="312736"/>
            <a:ext cx="430098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/>
              <a:t>Gerrymandering</a:t>
            </a:r>
          </a:p>
        </p:txBody>
      </p:sp>
    </p:spTree>
    <p:extLst>
      <p:ext uri="{BB962C8B-B14F-4D97-AF65-F5344CB8AC3E}">
        <p14:creationId xmlns:p14="http://schemas.microsoft.com/office/powerpoint/2010/main" val="27473194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Independents, Split v. Straight Ticket Voting</a:t>
            </a:r>
          </a:p>
        </p:txBody>
      </p:sp>
      <p:graphicFrame>
        <p:nvGraphicFramePr>
          <p:cNvPr id="6" name="Chart 5" descr="Line graph of U.S. Party Indentification 1992 - 201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4418381"/>
              </p:ext>
            </p:extLst>
          </p:nvPr>
        </p:nvGraphicFramePr>
        <p:xfrm>
          <a:off x="152400" y="2392112"/>
          <a:ext cx="4419600" cy="3246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 descr="Line graph of Percentage of straight-ticket vs. split-ticket states in presidential cycles.  Source: Larry Sabato's Crystal Ball November 17, 20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92112"/>
            <a:ext cx="4413250" cy="310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295400" y="5689825"/>
            <a:ext cx="23065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Pew Research Center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20969" y="5689826"/>
            <a:ext cx="37153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Source: Larry </a:t>
            </a:r>
            <a:r>
              <a:rPr lang="en-US" sz="1400" dirty="0" err="1"/>
              <a:t>Sabato’s</a:t>
            </a:r>
            <a:r>
              <a:rPr lang="en-US" sz="1400" dirty="0"/>
              <a:t> </a:t>
            </a:r>
            <a:r>
              <a:rPr lang="en-US" sz="1400" i="1" dirty="0"/>
              <a:t>Crystal Ball</a:t>
            </a:r>
            <a:r>
              <a:rPr lang="en-US" sz="1400" dirty="0"/>
              <a:t>, Nov. 17, 2016</a:t>
            </a:r>
          </a:p>
        </p:txBody>
      </p:sp>
    </p:spTree>
    <p:extLst>
      <p:ext uri="{BB962C8B-B14F-4D97-AF65-F5344CB8AC3E}">
        <p14:creationId xmlns:p14="http://schemas.microsoft.com/office/powerpoint/2010/main" val="37361663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BC America logo">
            <a:extLst>
              <a:ext uri="{FF2B5EF4-FFF2-40B4-BE49-F238E27FC236}">
                <a16:creationId xmlns:a16="http://schemas.microsoft.com/office/drawing/2014/main" id="{C4AFEEEC-CC47-E348-81FE-E3DAF15F0C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321" y="4036440"/>
            <a:ext cx="1176565" cy="1176565"/>
          </a:xfrm>
          <a:prstGeom prst="rect">
            <a:avLst/>
          </a:prstGeom>
        </p:spPr>
      </p:pic>
      <p:pic>
        <p:nvPicPr>
          <p:cNvPr id="9" name="Picture 8" descr="NewsmaxTV logo">
            <a:extLst>
              <a:ext uri="{FF2B5EF4-FFF2-40B4-BE49-F238E27FC236}">
                <a16:creationId xmlns:a16="http://schemas.microsoft.com/office/drawing/2014/main" id="{AC5B85E6-BF7D-6C47-85A4-C31B9514EF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0" y="3823829"/>
            <a:ext cx="2933700" cy="685800"/>
          </a:xfrm>
          <a:prstGeom prst="rect">
            <a:avLst/>
          </a:prstGeom>
        </p:spPr>
      </p:pic>
      <p:pic>
        <p:nvPicPr>
          <p:cNvPr id="8" name="Picture 7" descr="One America News (OAN) Network logo">
            <a:extLst>
              <a:ext uri="{FF2B5EF4-FFF2-40B4-BE49-F238E27FC236}">
                <a16:creationId xmlns:a16="http://schemas.microsoft.com/office/drawing/2014/main" id="{6970B6BC-24D8-F54B-9345-87AE6A683D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53414" y="3929294"/>
            <a:ext cx="2480811" cy="757686"/>
          </a:xfrm>
          <a:prstGeom prst="rect">
            <a:avLst/>
          </a:prstGeom>
        </p:spPr>
      </p:pic>
      <p:pic>
        <p:nvPicPr>
          <p:cNvPr id="7" name="Picture 6" descr="MSNBC logo">
            <a:extLst>
              <a:ext uri="{FF2B5EF4-FFF2-40B4-BE49-F238E27FC236}">
                <a16:creationId xmlns:a16="http://schemas.microsoft.com/office/drawing/2014/main" id="{571F1894-ED05-DE45-8A9C-B3A6981428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3414" y="2629356"/>
            <a:ext cx="1701800" cy="1193800"/>
          </a:xfrm>
          <a:prstGeom prst="rect">
            <a:avLst/>
          </a:prstGeom>
        </p:spPr>
      </p:pic>
      <p:pic>
        <p:nvPicPr>
          <p:cNvPr id="6" name="Picture 5" descr="Fox News channel logo">
            <a:extLst>
              <a:ext uri="{FF2B5EF4-FFF2-40B4-BE49-F238E27FC236}">
                <a16:creationId xmlns:a16="http://schemas.microsoft.com/office/drawing/2014/main" id="{3DCEE251-E3D3-8F48-849B-530B9BB9EE7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4400" y="3657600"/>
            <a:ext cx="1422400" cy="1422400"/>
          </a:xfrm>
          <a:prstGeom prst="rect">
            <a:avLst/>
          </a:prstGeom>
        </p:spPr>
      </p:pic>
      <p:pic>
        <p:nvPicPr>
          <p:cNvPr id="5" name="Picture 4" descr="CNN (Cable News Network) logo">
            <a:extLst>
              <a:ext uri="{FF2B5EF4-FFF2-40B4-BE49-F238E27FC236}">
                <a16:creationId xmlns:a16="http://schemas.microsoft.com/office/drawing/2014/main" id="{ACE618DE-3312-F14D-B6C3-73AE26CC12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72000" y="2757265"/>
            <a:ext cx="1371600" cy="681487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2CB49-A31C-3743-BB57-ED9E2D1A5A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Media</a:t>
            </a:r>
          </a:p>
          <a:p>
            <a:r>
              <a:rPr lang="en-US" dirty="0"/>
              <a:t>Broadcast media.</a:t>
            </a:r>
          </a:p>
          <a:p>
            <a:pPr lvl="1"/>
            <a:r>
              <a:rPr lang="en-US" dirty="0"/>
              <a:t>1950s: ABC, CBS, NBC</a:t>
            </a:r>
          </a:p>
          <a:p>
            <a:pPr lvl="1"/>
            <a:r>
              <a:rPr lang="en-US" dirty="0"/>
              <a:t>Today: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Internet &amp; Social Media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9EDB227-B97E-AD41-BEB1-C2EC2E777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 Environment</a:t>
            </a:r>
          </a:p>
        </p:txBody>
      </p:sp>
    </p:spTree>
    <p:extLst>
      <p:ext uri="{BB962C8B-B14F-4D97-AF65-F5344CB8AC3E}">
        <p14:creationId xmlns:p14="http://schemas.microsoft.com/office/powerpoint/2010/main" val="223459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503E3-27F4-1E4F-B9F4-E35334732B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Political Participation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0E8E37-B716-3F49-B751-B5BF437FE8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the moderate middle:</a:t>
            </a:r>
          </a:p>
          <a:p>
            <a:pPr lvl="1"/>
            <a:r>
              <a:rPr lang="en-US" dirty="0"/>
              <a:t>Most knowledgeable &amp; engaged</a:t>
            </a:r>
          </a:p>
          <a:p>
            <a:pPr lvl="1"/>
            <a:r>
              <a:rPr lang="en-US" dirty="0"/>
              <a:t>Most likely to join politically active groups</a:t>
            </a:r>
          </a:p>
          <a:p>
            <a:pPr lvl="1"/>
            <a:r>
              <a:rPr lang="en-US" dirty="0"/>
              <a:t>Most likely to vote</a:t>
            </a:r>
          </a:p>
          <a:p>
            <a:pPr lvl="1"/>
            <a:r>
              <a:rPr lang="en-US" dirty="0"/>
              <a:t>Most likely to contribute to any political campaign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8873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9C1A5B-D542-D347-9C41-620F978206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 of Congress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886593-B8DA-F641-9C6A-61E4DC7E9C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/>
              <a:t>Changes to the rules of the game affects how Congress makes a law. 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 descr="A photo of Speaker of the House Nancy Pelosi">
            <a:extLst>
              <a:ext uri="{FF2B5EF4-FFF2-40B4-BE49-F238E27FC236}">
                <a16:creationId xmlns:a16="http://schemas.microsoft.com/office/drawing/2014/main" id="{92196581-5973-9747-806A-30FEF6C7DB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3581400"/>
            <a:ext cx="4082143" cy="2286000"/>
          </a:xfrm>
          <a:prstGeom prst="rect">
            <a:avLst/>
          </a:prstGeom>
        </p:spPr>
      </p:pic>
      <p:pic>
        <p:nvPicPr>
          <p:cNvPr id="6" name="Picture 5" descr="A photo of Senate Minority Leader Mitch McConnell">
            <a:extLst>
              <a:ext uri="{FF2B5EF4-FFF2-40B4-BE49-F238E27FC236}">
                <a16:creationId xmlns:a16="http://schemas.microsoft.com/office/drawing/2014/main" id="{63E002A6-9342-3748-9B85-F87C1B1138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106" y="3581400"/>
            <a:ext cx="344156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04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11911</TotalTime>
  <Words>138</Words>
  <Application>Microsoft Office PowerPoint</Application>
  <PresentationFormat>On-screen Show (4:3)</PresentationFormat>
  <Paragraphs>33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Arial</vt:lpstr>
      <vt:lpstr>Calibri</vt:lpstr>
      <vt:lpstr>Office Theme</vt:lpstr>
      <vt:lpstr>Partisanship in the Congress</vt:lpstr>
      <vt:lpstr>House and Senate Partisan Voting Difference</vt:lpstr>
      <vt:lpstr>1976 Presidential Election</vt:lpstr>
      <vt:lpstr>2016 Presidential Election</vt:lpstr>
      <vt:lpstr>PowerPoint Presentation</vt:lpstr>
      <vt:lpstr>Independents, Split v. Straight Ticket Voting</vt:lpstr>
      <vt:lpstr>Information Environment</vt:lpstr>
      <vt:lpstr>Political Participation</vt:lpstr>
      <vt:lpstr>Development of Congress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Partisan Polarization</dc:title>
  <dc:creator>Marian Currinder</dc:creator>
  <cp:lastModifiedBy>Scott McMahon</cp:lastModifiedBy>
  <cp:revision>78</cp:revision>
  <cp:lastPrinted>2019-03-06T13:17:13Z</cp:lastPrinted>
  <dcterms:created xsi:type="dcterms:W3CDTF">2012-09-26T19:02:53Z</dcterms:created>
  <dcterms:modified xsi:type="dcterms:W3CDTF">2021-03-22T09:24:35Z</dcterms:modified>
</cp:coreProperties>
</file>