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762" r:id="rId2"/>
    <p:sldId id="259" r:id="rId3"/>
  </p:sldIdLst>
  <p:sldSz cx="12192000" cy="6858000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660"/>
  </p:normalViewPr>
  <p:slideViewPr>
    <p:cSldViewPr snapToGrid="0">
      <p:cViewPr varScale="1">
        <p:scale>
          <a:sx n="87" d="100"/>
          <a:sy n="87" d="100"/>
        </p:scale>
        <p:origin x="533" y="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ichelle Mrdeza" userId="b74bd533b077b0b8" providerId="LiveId" clId="{9353319B-7280-4D5B-A452-51E15D54FD96}"/>
    <pc:docChg chg="custSel modSld">
      <pc:chgData name="Michelle Mrdeza" userId="b74bd533b077b0b8" providerId="LiveId" clId="{9353319B-7280-4D5B-A452-51E15D54FD96}" dt="2022-04-14T13:54:40.738" v="185" actId="14100"/>
      <pc:docMkLst>
        <pc:docMk/>
      </pc:docMkLst>
      <pc:sldChg chg="modSp mod">
        <pc:chgData name="Michelle Mrdeza" userId="b74bd533b077b0b8" providerId="LiveId" clId="{9353319B-7280-4D5B-A452-51E15D54FD96}" dt="2022-04-14T13:54:40.738" v="185" actId="14100"/>
        <pc:sldMkLst>
          <pc:docMk/>
          <pc:sldMk cId="2601757519" sldId="762"/>
        </pc:sldMkLst>
        <pc:spChg chg="mod">
          <ac:chgData name="Michelle Mrdeza" userId="b74bd533b077b0b8" providerId="LiveId" clId="{9353319B-7280-4D5B-A452-51E15D54FD96}" dt="2022-04-13T21:36:55.006" v="42" actId="20577"/>
          <ac:spMkLst>
            <pc:docMk/>
            <pc:sldMk cId="2601757519" sldId="762"/>
            <ac:spMk id="27651" creationId="{00000000-0000-0000-0000-000000000000}"/>
          </ac:spMkLst>
        </pc:spChg>
        <pc:spChg chg="mod">
          <ac:chgData name="Michelle Mrdeza" userId="b74bd533b077b0b8" providerId="LiveId" clId="{9353319B-7280-4D5B-A452-51E15D54FD96}" dt="2022-04-13T21:39:27.985" v="52" actId="20577"/>
          <ac:spMkLst>
            <pc:docMk/>
            <pc:sldMk cId="2601757519" sldId="762"/>
            <ac:spMk id="27652" creationId="{00000000-0000-0000-0000-000000000000}"/>
          </ac:spMkLst>
        </pc:spChg>
        <pc:spChg chg="mod">
          <ac:chgData name="Michelle Mrdeza" userId="b74bd533b077b0b8" providerId="LiveId" clId="{9353319B-7280-4D5B-A452-51E15D54FD96}" dt="2022-04-14T13:51:06.893" v="147" actId="20577"/>
          <ac:spMkLst>
            <pc:docMk/>
            <pc:sldMk cId="2601757519" sldId="762"/>
            <ac:spMk id="27653" creationId="{00000000-0000-0000-0000-000000000000}"/>
          </ac:spMkLst>
        </pc:spChg>
        <pc:spChg chg="mod">
          <ac:chgData name="Michelle Mrdeza" userId="b74bd533b077b0b8" providerId="LiveId" clId="{9353319B-7280-4D5B-A452-51E15D54FD96}" dt="2022-04-14T13:51:41.553" v="159" actId="20577"/>
          <ac:spMkLst>
            <pc:docMk/>
            <pc:sldMk cId="2601757519" sldId="762"/>
            <ac:spMk id="27654" creationId="{00000000-0000-0000-0000-000000000000}"/>
          </ac:spMkLst>
        </pc:spChg>
        <pc:spChg chg="mod">
          <ac:chgData name="Michelle Mrdeza" userId="b74bd533b077b0b8" providerId="LiveId" clId="{9353319B-7280-4D5B-A452-51E15D54FD96}" dt="2022-04-13T21:45:03.134" v="129" actId="20577"/>
          <ac:spMkLst>
            <pc:docMk/>
            <pc:sldMk cId="2601757519" sldId="762"/>
            <ac:spMk id="27655" creationId="{00000000-0000-0000-0000-000000000000}"/>
          </ac:spMkLst>
        </pc:spChg>
        <pc:spChg chg="mod">
          <ac:chgData name="Michelle Mrdeza" userId="b74bd533b077b0b8" providerId="LiveId" clId="{9353319B-7280-4D5B-A452-51E15D54FD96}" dt="2022-04-14T13:53:08.302" v="168" actId="20577"/>
          <ac:spMkLst>
            <pc:docMk/>
            <pc:sldMk cId="2601757519" sldId="762"/>
            <ac:spMk id="27656" creationId="{00000000-0000-0000-0000-000000000000}"/>
          </ac:spMkLst>
        </pc:spChg>
        <pc:spChg chg="mod">
          <ac:chgData name="Michelle Mrdeza" userId="b74bd533b077b0b8" providerId="LiveId" clId="{9353319B-7280-4D5B-A452-51E15D54FD96}" dt="2022-04-14T13:54:18.899" v="182" actId="20577"/>
          <ac:spMkLst>
            <pc:docMk/>
            <pc:sldMk cId="2601757519" sldId="762"/>
            <ac:spMk id="54274" creationId="{00000000-0000-0000-0000-000000000000}"/>
          </ac:spMkLst>
        </pc:spChg>
        <pc:cxnChg chg="mod">
          <ac:chgData name="Michelle Mrdeza" userId="b74bd533b077b0b8" providerId="LiveId" clId="{9353319B-7280-4D5B-A452-51E15D54FD96}" dt="2022-04-14T13:54:40.738" v="185" actId="14100"/>
          <ac:cxnSpMkLst>
            <pc:docMk/>
            <pc:sldMk cId="2601757519" sldId="762"/>
            <ac:cxnSpMk id="43" creationId="{00000000-0000-0000-0000-000000000000}"/>
          </ac:cxnSpMkLst>
        </pc:cxnChg>
        <pc:cxnChg chg="mod">
          <ac:chgData name="Michelle Mrdeza" userId="b74bd533b077b0b8" providerId="LiveId" clId="{9353319B-7280-4D5B-A452-51E15D54FD96}" dt="2022-04-14T13:54:36.724" v="184" actId="14100"/>
          <ac:cxnSpMkLst>
            <pc:docMk/>
            <pc:sldMk cId="2601757519" sldId="762"/>
            <ac:cxnSpMk id="45" creationId="{00000000-0000-0000-0000-000000000000}"/>
          </ac:cxnSpMkLst>
        </pc:cxn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964A29-864E-4B51-B1A8-21F0675A3A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8231B3F-8ED1-41A0-802B-F46FDCAB52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5775A-9ECD-430E-9FC3-FFDCCB3AB6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146E24-710B-4666-8A8F-0FD212A319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7B5784-EA20-4C32-BFE3-A02FC15EF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0336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4913D0-0440-4BB3-BED9-F2E5FDEF0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154D109-AC7D-4C29-A3FB-1657D987DC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F478D5-653B-4CC6-AD09-E472415F1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EE02CA-07BF-445E-A91F-98BF3F950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190B74-B441-4A90-9DD9-E5C6E4A7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053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E9E2136-4B7E-4273-8B49-721BF747F6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409ABA-29DA-4D80-910D-64EA5F63D1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3562A7-9F03-43FA-BE73-9CDD16510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1973F2-115D-42FE-AFB5-0F66A30DA3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C40AD6C-F40F-4A70-B0C1-863E7513D6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97832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06805-56CF-4271-B282-8978A1203D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781C80-D544-454E-941C-0C2EEFBAC8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ED78F-A78B-44C1-8307-3B59194D2F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71D60-1CEF-4E77-852D-DE9F397FE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41F172-8B5C-4D0A-A890-A92D6DDDA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385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DCF974-73B4-4EA0-B3AD-118C34CDD1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65DD86-D697-4F70-BFFB-A0DB6A9BE0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A96587-09A1-4BE9-A04F-A03D576006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C7DED9-4E57-4CF5-8579-0C0196D61C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552847-2308-4991-9CDA-14E2F3366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20706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399C40-6F38-43A0-9EC4-D141BB7B7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1E3D3E-EDF1-4FEB-B5BC-D3AECE0594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35A0DDE-B7FC-4F50-BC92-3FB9BCD8E3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62EF59-F0F2-4A9B-92B1-4DF3C38A14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6CB4BF-E9BE-4E31-AE8F-5E6850C859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3038D85-16B3-4A45-81D8-4B117174B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2021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5679B1-33BF-46B6-A3A0-6F78374839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A7AB67-6ACE-4FAA-9862-892BF2D5CA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52EAE7-66CC-4982-A867-116DE401AD0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CA434C1-549D-4777-B979-7B7025902A5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A3C13E-E0F6-4006-9C12-69F4987EE3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03972B3-5381-4EE4-9E96-6226C20AE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7C0F5F-606F-45D0-A806-E47B5AA3F8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3CD871-6C97-4ABE-A946-B9B435145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8845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F0201-3419-4D16-AEF2-E08812B31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6A1491E-0750-40FC-9D95-7AB38FBA3C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10C941-6721-4113-ADE6-A31235BF0D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010B24-9C13-47E4-83C7-E6F7AA6C35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936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D2A6BD1-9361-45E4-BD31-38E68DD35F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48A80A-A110-467B-A717-7403155EB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E5EAE33-1C44-474E-8604-C6014CC2E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196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44E74F-BE98-4840-9067-1BC57971E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EB51EA-D301-465A-B759-7B5F0EC2C8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A6BBAAD-3F1C-4BF4-8ECC-0AB01915B1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89D7E64-C2EF-4ABB-9F85-101E499060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C61710-371F-4826-982D-3888DFAF3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418A05-127E-4AD2-81C3-6E31B747D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1521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0E102-D9B0-46AB-ACF1-D123D0DCE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6B718C5-0255-4C50-86F0-B0CCE758E09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DA1D66-2865-4FD9-88E7-08B7E7034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A10A39-557B-4607-BFC6-10EF5637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6FF736-83FC-4643-9F1C-72735B3CC7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AF57492-5A5F-45CA-B994-0CD73435D0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430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75E3314-038A-4FFC-9FB3-6E2335887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4EC54B-B0C3-4415-97BD-2FEF4BF1A4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AA41C2-1153-4B89-ADD7-3EFC916C666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E1F14-16E0-4212-8E86-4B4E39C820B3}" type="datetimeFigureOut">
              <a:rPr lang="en-US" smtClean="0"/>
              <a:t>4/14/2022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2A118A-1FF0-4824-936F-B7F16C16DC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B94E6D2-4AD1-425F-9B79-33E24A72BF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924439-C527-405C-91A5-72ADA8E2B03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3743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0" y="76200"/>
            <a:ext cx="9144000" cy="9144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br>
              <a:rPr lang="en-US" sz="25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PUTTING THE BUDGET IN PERSPECTIVE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FY 2021/FY 2022/BIDEN FY 2023</a:t>
            </a:r>
            <a:br>
              <a:rPr lang="en-US" sz="22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sz="22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7651" name="Text Box 3"/>
          <p:cNvSpPr txBox="1">
            <a:spLocks noChangeArrowheads="1"/>
          </p:cNvSpPr>
          <p:nvPr/>
        </p:nvSpPr>
        <p:spPr bwMode="auto">
          <a:xfrm>
            <a:off x="4094284" y="1106269"/>
            <a:ext cx="3341075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FEDERAL BUDGET 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$6.8 /$5.8 /$5.8 Trillion</a:t>
            </a: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828800" y="2133601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MANDATORY 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$4.8/$3.8/$3.7 Trillion</a:t>
            </a:r>
          </a:p>
        </p:txBody>
      </p:sp>
      <p:sp>
        <p:nvSpPr>
          <p:cNvPr id="27653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2438400" cy="7848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INTEREST ON THE DEBT</a:t>
            </a:r>
          </a:p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$352/$357/$396 Billion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7385770" y="2143838"/>
            <a:ext cx="3059259" cy="787395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DISCRETIONARY</a:t>
            </a:r>
          </a:p>
          <a:p>
            <a:pPr algn="ctr">
              <a:spcBef>
                <a:spcPts val="108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$1.587/1.473/$1.598 Trillion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2435469" y="3708469"/>
            <a:ext cx="3166695" cy="923330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$741/$763 /$813 Billion</a:t>
            </a:r>
          </a:p>
          <a:p>
            <a:pPr algn="ctr">
              <a:defRPr/>
            </a:pP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6" name="Text Box 8"/>
          <p:cNvSpPr txBox="1">
            <a:spLocks noChangeArrowheads="1"/>
          </p:cNvSpPr>
          <p:nvPr/>
        </p:nvSpPr>
        <p:spPr bwMode="auto">
          <a:xfrm>
            <a:off x="6769360" y="3702786"/>
            <a:ext cx="3243154" cy="861774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NON-DEFENSE</a:t>
            </a:r>
          </a:p>
          <a:p>
            <a:pPr algn="ctr"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$634 /$691/$769 Billion</a:t>
            </a:r>
          </a:p>
          <a:p>
            <a:pPr algn="ctr">
              <a:defRPr/>
            </a:pPr>
            <a:endParaRPr lang="en-US" sz="14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Calibri" pitchFamily="34" charset="0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6953251" y="4973259"/>
            <a:ext cx="3059263" cy="1200329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Agriculture; Justice; Interior; Health; Education; Energy; Transportation; Housing; Homeland; Veterans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2598126" y="5246742"/>
            <a:ext cx="3166696" cy="646331"/>
          </a:xfrm>
          <a:prstGeom prst="rect">
            <a:avLst/>
          </a:prstGeom>
          <a:solidFill>
            <a:srgbClr val="003366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</a:rPr>
              <a:t>DOD; Intelligence Community; DOE; Coast Guard </a:t>
            </a:r>
          </a:p>
        </p:txBody>
      </p:sp>
      <p:sp>
        <p:nvSpPr>
          <p:cNvPr id="15370" name="Line 11"/>
          <p:cNvSpPr>
            <a:spLocks noChangeShapeType="1"/>
          </p:cNvSpPr>
          <p:nvPr/>
        </p:nvSpPr>
        <p:spPr bwMode="auto">
          <a:xfrm>
            <a:off x="5562600" y="1752600"/>
            <a:ext cx="0" cy="38100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1" name="Line 12"/>
          <p:cNvSpPr>
            <a:spLocks noChangeShapeType="1"/>
          </p:cNvSpPr>
          <p:nvPr/>
        </p:nvSpPr>
        <p:spPr bwMode="auto">
          <a:xfrm>
            <a:off x="2743200" y="1789332"/>
            <a:ext cx="5916764" cy="0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2" name="Line 13"/>
          <p:cNvSpPr>
            <a:spLocks noChangeShapeType="1"/>
          </p:cNvSpPr>
          <p:nvPr/>
        </p:nvSpPr>
        <p:spPr bwMode="auto">
          <a:xfrm>
            <a:off x="2743200" y="1789332"/>
            <a:ext cx="0" cy="344268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373" name="Line 14"/>
          <p:cNvSpPr>
            <a:spLocks noChangeShapeType="1"/>
          </p:cNvSpPr>
          <p:nvPr/>
        </p:nvSpPr>
        <p:spPr bwMode="auto">
          <a:xfrm>
            <a:off x="8659964" y="1757200"/>
            <a:ext cx="0" cy="376401"/>
          </a:xfrm>
          <a:prstGeom prst="line">
            <a:avLst/>
          </a:prstGeom>
          <a:noFill/>
          <a:ln w="25400">
            <a:solidFill>
              <a:schemeClr val="tx2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5" name="Straight Connector 24"/>
          <p:cNvCxnSpPr>
            <a:cxnSpLocks/>
          </p:cNvCxnSpPr>
          <p:nvPr/>
        </p:nvCxnSpPr>
        <p:spPr>
          <a:xfrm>
            <a:off x="8915400" y="2875085"/>
            <a:ext cx="0" cy="82770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cxnSpLocks/>
          </p:cNvCxnSpPr>
          <p:nvPr/>
        </p:nvCxnSpPr>
        <p:spPr>
          <a:xfrm flipH="1">
            <a:off x="8496071" y="4497265"/>
            <a:ext cx="2" cy="475994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>
            <a:cxnSpLocks/>
            <a:endCxn id="27658" idx="0"/>
          </p:cNvCxnSpPr>
          <p:nvPr/>
        </p:nvCxnSpPr>
        <p:spPr>
          <a:xfrm>
            <a:off x="4181474" y="4553435"/>
            <a:ext cx="0" cy="69330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>
            <a:cxnSpLocks/>
          </p:cNvCxnSpPr>
          <p:nvPr/>
        </p:nvCxnSpPr>
        <p:spPr>
          <a:xfrm flipH="1">
            <a:off x="4145573" y="3518038"/>
            <a:ext cx="476982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>
            <a:cxnSpLocks/>
          </p:cNvCxnSpPr>
          <p:nvPr/>
        </p:nvCxnSpPr>
        <p:spPr>
          <a:xfrm>
            <a:off x="4181474" y="3511114"/>
            <a:ext cx="0" cy="28626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1AA218BA-D815-4355-AECB-8345AC5A8CA2}"/>
              </a:ext>
            </a:extLst>
          </p:cNvPr>
          <p:cNvSpPr txBox="1"/>
          <p:nvPr/>
        </p:nvSpPr>
        <p:spPr>
          <a:xfrm>
            <a:off x="1213921" y="6146643"/>
            <a:ext cx="38001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2021 Deficit:  $3.0 T</a:t>
            </a:r>
          </a:p>
        </p:txBody>
      </p:sp>
    </p:spTree>
    <p:extLst>
      <p:ext uri="{BB962C8B-B14F-4D97-AF65-F5344CB8AC3E}">
        <p14:creationId xmlns:p14="http://schemas.microsoft.com/office/powerpoint/2010/main" val="260175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295" name="Picture 18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304800"/>
            <a:ext cx="7888941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4431351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</TotalTime>
  <Words>101</Words>
  <Application>Microsoft Office PowerPoint</Application>
  <PresentationFormat>Widescreen</PresentationFormat>
  <Paragraphs>16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 PUTTING THE BUDGET IN PERSPECTIVE FY 2021/FY 2022/BIDEN FY 2023 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PUTTING THE BUDGET IN PERSPECTIVE FY 2019/FY 2020/FY 2021</dc:title>
  <dc:creator>Michelle Mrdeza</dc:creator>
  <cp:lastModifiedBy>Michelle Mrdeza</cp:lastModifiedBy>
  <cp:revision>3</cp:revision>
  <cp:lastPrinted>2022-03-23T16:20:59Z</cp:lastPrinted>
  <dcterms:created xsi:type="dcterms:W3CDTF">2020-10-15T17:28:52Z</dcterms:created>
  <dcterms:modified xsi:type="dcterms:W3CDTF">2022-04-14T13:54:49Z</dcterms:modified>
</cp:coreProperties>
</file>