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9"/>
  </p:notesMasterIdLst>
  <p:sldIdLst>
    <p:sldId id="256" r:id="rId2"/>
    <p:sldId id="272" r:id="rId3"/>
    <p:sldId id="265" r:id="rId4"/>
    <p:sldId id="260" r:id="rId5"/>
    <p:sldId id="273" r:id="rId6"/>
    <p:sldId id="276" r:id="rId7"/>
    <p:sldId id="275" r:id="rId8"/>
    <p:sldId id="277" r:id="rId9"/>
    <p:sldId id="278" r:id="rId10"/>
    <p:sldId id="282" r:id="rId11"/>
    <p:sldId id="269" r:id="rId12"/>
    <p:sldId id="283" r:id="rId13"/>
    <p:sldId id="280" r:id="rId14"/>
    <p:sldId id="281" r:id="rId15"/>
    <p:sldId id="261" r:id="rId16"/>
    <p:sldId id="270" r:id="rId17"/>
    <p:sldId id="271" r:id="rId18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orth Hester" initials="WH" lastIdx="1" clrIdx="0">
    <p:extLst>
      <p:ext uri="{19B8F6BF-5375-455C-9EA6-DF929625EA0E}">
        <p15:presenceInfo xmlns:p15="http://schemas.microsoft.com/office/powerpoint/2012/main" userId="S-1-5-21-1119414326-961577672-3063137227-1124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76" autoAdjust="0"/>
    <p:restoredTop sz="94660"/>
  </p:normalViewPr>
  <p:slideViewPr>
    <p:cSldViewPr>
      <p:cViewPr varScale="1">
        <p:scale>
          <a:sx n="79" d="100"/>
          <a:sy n="79" d="100"/>
        </p:scale>
        <p:origin x="2934" y="9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image" Target="../media/image10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97974-9FDB-41A6-ABA2-AC3D3FB12567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7084A-3761-44E2-A455-27E1FCD7A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6031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540001"/>
            <a:ext cx="5657850" cy="3458633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6096000"/>
            <a:ext cx="4846320" cy="1422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314450" cy="7802033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7315200"/>
            <a:ext cx="5744765" cy="1557867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5137151"/>
            <a:ext cx="4601765" cy="2178051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14700" y="2048256"/>
            <a:ext cx="2743200" cy="612038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14700" y="2046817"/>
            <a:ext cx="2743200" cy="853016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14700" y="2899833"/>
            <a:ext cx="2743200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7327392"/>
            <a:ext cx="5829300" cy="79248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8128000"/>
            <a:ext cx="5829301" cy="812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228600" y="508000"/>
            <a:ext cx="5829300" cy="65904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314" y="7327037"/>
            <a:ext cx="5829300" cy="792835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343650" cy="731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314" y="8128000"/>
            <a:ext cx="5829300" cy="816864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57150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0"/>
            <a:ext cx="5715000" cy="6400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343650" y="0"/>
            <a:ext cx="514350" cy="9144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343650" y="7315200"/>
            <a:ext cx="514350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398841" y="7531947"/>
            <a:ext cx="411480" cy="52832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7D30EA09-B1D9-42EC-B37F-1757731E650B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4999726" y="5505027"/>
            <a:ext cx="31563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4952314" y="2301240"/>
            <a:ext cx="32511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89E5804-1377-4CCA-8D3E-157085EDA159}" type="datetimeFigureOut">
              <a:rPr lang="en-US" smtClean="0"/>
              <a:t>3/28/2022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4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1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1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3.e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1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Key Stages in the Legislative Process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Worth Hester</a:t>
            </a:r>
          </a:p>
          <a:p>
            <a:r>
              <a:rPr lang="en-US" dirty="0"/>
              <a:t>Government Affairs Institute</a:t>
            </a:r>
          </a:p>
          <a:p>
            <a:r>
              <a:rPr lang="en-US" dirty="0"/>
              <a:t>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425351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Rules Committee Print 117-31&#10;">
            <a:extLst>
              <a:ext uri="{FF2B5EF4-FFF2-40B4-BE49-F238E27FC236}">
                <a16:creationId xmlns:a16="http://schemas.microsoft.com/office/drawing/2014/main" id="{5CBB4F4F-12A3-4209-A9BE-50CFE4F171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0140042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9" name="Acrobat Document" r:id="rId3" imgW="5829257" imgH="7543568" progId="Acrobat.Document.DC">
                  <p:embed/>
                </p:oleObj>
              </mc:Choice>
              <mc:Fallback>
                <p:oleObj name="Acrobat Document" r:id="rId3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79823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800" y="7236125"/>
            <a:ext cx="1938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Source: American Prospect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27333" y="7239000"/>
            <a:ext cx="151836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Source: Yahoo News</a:t>
            </a:r>
          </a:p>
        </p:txBody>
      </p:sp>
      <p:pic>
        <p:nvPicPr>
          <p:cNvPr id="11267" name="Picture 3" descr="A photo of Mitch McConnell (R-KY)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567" y="4572000"/>
            <a:ext cx="3785156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 descr="The SEC Remains a Secondary Concern to Chuck Schumer - The American Prospec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648086"/>
            <a:ext cx="3321453" cy="2214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14400" y="838200"/>
            <a:ext cx="5148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Senate: Pass with 51. End debate with 60.</a:t>
            </a:r>
          </a:p>
        </p:txBody>
      </p:sp>
    </p:spTree>
    <p:extLst>
      <p:ext uri="{BB962C8B-B14F-4D97-AF65-F5344CB8AC3E}">
        <p14:creationId xmlns:p14="http://schemas.microsoft.com/office/powerpoint/2010/main" val="27003933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Copy of S. 1260">
            <a:extLst>
              <a:ext uri="{FF2B5EF4-FFF2-40B4-BE49-F238E27FC236}">
                <a16:creationId xmlns:a16="http://schemas.microsoft.com/office/drawing/2014/main" id="{94BF908B-60DD-4CC9-81C9-D822D4A9C84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45970466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3" name="Acrobat Document" r:id="rId3" imgW="5829257" imgH="7543568" progId="Acrobat.Document.DC">
                  <p:embed/>
                </p:oleObj>
              </mc:Choice>
              <mc:Fallback>
                <p:oleObj name="Acrobat Document" r:id="rId3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378567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19E158B-1AB4-4E99-9B87-63B81814E2A6}"/>
              </a:ext>
            </a:extLst>
          </p:cNvPr>
          <p:cNvSpPr txBox="1"/>
          <p:nvPr/>
        </p:nvSpPr>
        <p:spPr>
          <a:xfrm>
            <a:off x="609600" y="7848600"/>
            <a:ext cx="25717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Sources: </a:t>
            </a:r>
            <a:r>
              <a:rPr lang="en-US" sz="1200" dirty="0" err="1"/>
              <a:t>Demlist</a:t>
            </a:r>
            <a:r>
              <a:rPr lang="en-US" sz="1200" dirty="0"/>
              <a:t>, Wikipedia, </a:t>
            </a:r>
            <a:r>
              <a:rPr lang="en-US" sz="1200" dirty="0" err="1"/>
              <a:t>RollCall</a:t>
            </a:r>
            <a:endParaRPr lang="en-US" sz="1200" dirty="0"/>
          </a:p>
        </p:txBody>
      </p:sp>
      <p:pic>
        <p:nvPicPr>
          <p:cNvPr id="10246" name="Picture 6" descr="House Democrats elect Aguilar, Allred in contested leadership elections -  Roll Call">
            <a:extLst>
              <a:ext uri="{FF2B5EF4-FFF2-40B4-BE49-F238E27FC236}">
                <a16:creationId xmlns:a16="http://schemas.microsoft.com/office/drawing/2014/main" id="{1A422DF7-CA8A-4600-B92F-F1C86C5A75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5334000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Party leaders of the United States House of Representatives - Wikipedia">
            <a:extLst>
              <a:ext uri="{FF2B5EF4-FFF2-40B4-BE49-F238E27FC236}">
                <a16:creationId xmlns:a16="http://schemas.microsoft.com/office/drawing/2014/main" id="{50A0512A-B025-4D04-807D-F2D081A916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2895600"/>
            <a:ext cx="1876425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DemDaily: The Leadership of the 117th Congress - DemList">
            <a:extLst>
              <a:ext uri="{FF2B5EF4-FFF2-40B4-BE49-F238E27FC236}">
                <a16:creationId xmlns:a16="http://schemas.microsoft.com/office/drawing/2014/main" id="{D6B2C930-4D01-4C77-8778-1992558351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750" y="1371600"/>
            <a:ext cx="2571750" cy="1771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0A51F56-81A2-45C9-B7D1-C692BDBE671D}"/>
              </a:ext>
            </a:extLst>
          </p:cNvPr>
          <p:cNvSpPr txBox="1"/>
          <p:nvPr/>
        </p:nvSpPr>
        <p:spPr>
          <a:xfrm>
            <a:off x="1676400" y="457200"/>
            <a:ext cx="3933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House Leadership in 117</a:t>
            </a:r>
            <a:r>
              <a:rPr lang="en-US" baseline="30000" dirty="0"/>
              <a:t>th</a:t>
            </a:r>
            <a:r>
              <a:rPr lang="en-US" dirty="0"/>
              <a:t> Congress</a:t>
            </a:r>
          </a:p>
        </p:txBody>
      </p:sp>
    </p:spTree>
    <p:extLst>
      <p:ext uri="{BB962C8B-B14F-4D97-AF65-F5344CB8AC3E}">
        <p14:creationId xmlns:p14="http://schemas.microsoft.com/office/powerpoint/2010/main" val="3500826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H.R. 133&#10;">
            <a:extLst>
              <a:ext uri="{FF2B5EF4-FFF2-40B4-BE49-F238E27FC236}">
                <a16:creationId xmlns:a16="http://schemas.microsoft.com/office/drawing/2014/main" id="{DE3ACB43-6F98-4E42-8E66-F2EDC72E32F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5176920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71" name="Acrobat Document" r:id="rId3" imgW="5829257" imgH="7543568" progId="Acrobat.Document.DC">
                  <p:embed/>
                </p:oleObj>
              </mc:Choice>
              <mc:Fallback>
                <p:oleObj name="Acrobat Document" r:id="rId3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63140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Congressional Record S7141&#10;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9277760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8" name="Acrobat Document" r:id="rId3" imgW="5829058" imgH="7543510" progId="Acrobat.Document.11">
                  <p:embed/>
                </p:oleObj>
              </mc:Choice>
              <mc:Fallback>
                <p:oleObj name="Acrobat Document" r:id="rId3" imgW="5829058" imgH="7543510" progId="Acrobat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87856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rved Up Arrow 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95400" y="7086600"/>
            <a:ext cx="4038600" cy="304800"/>
          </a:xfrm>
          <a:prstGeom prst="curved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" name="Curved Down Arrow 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295400" y="5715000"/>
            <a:ext cx="3962400" cy="264184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4" name="Curved Up Arrow 3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1295400" y="7159206"/>
            <a:ext cx="4114800" cy="381000"/>
          </a:xfrm>
          <a:prstGeom prst="curvedUp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3" name="Curved Down Arrow 2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flipH="1">
            <a:off x="1295400" y="5524500"/>
            <a:ext cx="3983586" cy="381000"/>
          </a:xfrm>
          <a:prstGeom prst="curvedDownArrow">
            <a:avLst/>
          </a:prstGeom>
          <a:solidFill>
            <a:srgbClr val="0070C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pic>
        <p:nvPicPr>
          <p:cNvPr id="12295" name="Picture 7" descr="A drawing depicting the back and forth of ping ponging a bill between the House and the Senate&#10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414" y="4800600"/>
            <a:ext cx="5554133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 descr="Legislators marking up a bill&#10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714" y="1295400"/>
            <a:ext cx="5579533" cy="313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90600" y="697468"/>
            <a:ext cx="47497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Resolving Differences: House v. Senate</a:t>
            </a:r>
          </a:p>
        </p:txBody>
      </p:sp>
    </p:spTree>
    <p:extLst>
      <p:ext uri="{BB962C8B-B14F-4D97-AF65-F5344CB8AC3E}">
        <p14:creationId xmlns:p14="http://schemas.microsoft.com/office/powerpoint/2010/main" val="1129170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4" grpId="0" animBg="1"/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Confetti falls.  The Bill has passed, is signed and now is law!&#10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057400"/>
            <a:ext cx="5789559" cy="43468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1829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1" name="Picture 7" descr="Photo of sausa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4411692"/>
            <a:ext cx="31242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 descr="Photo of a meat grind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0" y="1905000"/>
            <a:ext cx="22126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85665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 descr="Cartoon Bill the Bill and Young Boy on the steps of the US Capit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739" y="5105400"/>
            <a:ext cx="3171825" cy="305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Cartoon Rep. McCoy drafting a bill that reads &quot;School bus must stop at railr...&quot;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8852" y="198120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5894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 descr="Flow Chart of the Legislative Process">
            <a:extLst>
              <a:ext uri="{FF2B5EF4-FFF2-40B4-BE49-F238E27FC236}">
                <a16:creationId xmlns:a16="http://schemas.microsoft.com/office/drawing/2014/main" id="{3C502053-DCC4-46DD-B2BF-70FF75CA8399}"/>
              </a:ext>
            </a:extLst>
          </p:cNvPr>
          <p:cNvGrpSpPr/>
          <p:nvPr/>
        </p:nvGrpSpPr>
        <p:grpSpPr>
          <a:xfrm>
            <a:off x="0" y="381000"/>
            <a:ext cx="6324600" cy="8153400"/>
            <a:chOff x="0" y="381000"/>
            <a:chExt cx="6324600" cy="8153400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31375D3-E1DE-43B9-BFA5-405128CC6FF3}"/>
                </a:ext>
              </a:extLst>
            </p:cNvPr>
            <p:cNvSpPr txBox="1"/>
            <p:nvPr/>
          </p:nvSpPr>
          <p:spPr>
            <a:xfrm>
              <a:off x="0" y="381000"/>
              <a:ext cx="63246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800" b="1" dirty="0"/>
                <a:t>The Legislative Process</a:t>
              </a: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F742749-588D-4B3E-8F4F-4F6832FB888F}"/>
                </a:ext>
              </a:extLst>
            </p:cNvPr>
            <p:cNvGrpSpPr/>
            <p:nvPr/>
          </p:nvGrpSpPr>
          <p:grpSpPr>
            <a:xfrm>
              <a:off x="381000" y="1219200"/>
              <a:ext cx="5562600" cy="7315200"/>
              <a:chOff x="381000" y="1219200"/>
              <a:chExt cx="5562600" cy="7315200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7C13E5A-93C1-493F-AFA9-9F502533A868}"/>
                  </a:ext>
                </a:extLst>
              </p:cNvPr>
              <p:cNvSpPr txBox="1"/>
              <p:nvPr/>
            </p:nvSpPr>
            <p:spPr>
              <a:xfrm>
                <a:off x="381000" y="1219200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(House)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D3C9017F-6640-4563-9D78-3634F155848F}"/>
                  </a:ext>
                </a:extLst>
              </p:cNvPr>
              <p:cNvSpPr txBox="1"/>
              <p:nvPr/>
            </p:nvSpPr>
            <p:spPr>
              <a:xfrm>
                <a:off x="3733800" y="1224802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Introduction of a Bill (Senate)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28C341B-4F7C-4148-9EA1-BA035DBA6033}"/>
                  </a:ext>
                </a:extLst>
              </p:cNvPr>
              <p:cNvSpPr txBox="1"/>
              <p:nvPr/>
            </p:nvSpPr>
            <p:spPr>
              <a:xfrm>
                <a:off x="741369" y="2286000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FD789A0-8920-4547-83BC-E2841F5B9BCE}"/>
                  </a:ext>
                </a:extLst>
              </p:cNvPr>
              <p:cNvSpPr txBox="1"/>
              <p:nvPr/>
            </p:nvSpPr>
            <p:spPr>
              <a:xfrm>
                <a:off x="4094169" y="2291602"/>
                <a:ext cx="148906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dirty="0"/>
                  <a:t>Committee</a:t>
                </a:r>
              </a:p>
              <a:p>
                <a:pPr algn="ctr"/>
                <a:r>
                  <a:rPr lang="en-US" dirty="0"/>
                  <a:t>Consideration</a:t>
                </a:r>
              </a:p>
            </p:txBody>
          </p:sp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7C6D9D54-A7C2-40C0-BA17-88DCD1480A2B}"/>
                  </a:ext>
                </a:extLst>
              </p:cNvPr>
              <p:cNvSpPr txBox="1"/>
              <p:nvPr/>
            </p:nvSpPr>
            <p:spPr>
              <a:xfrm>
                <a:off x="762000" y="3352800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House Rules</a:t>
                </a:r>
              </a:p>
              <a:p>
                <a:pPr algn="ctr"/>
                <a:r>
                  <a:rPr lang="en-US" dirty="0"/>
                  <a:t>Committee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36E0EAC-F5C8-4650-9668-F4B61BC421B0}"/>
                  </a:ext>
                </a:extLst>
              </p:cNvPr>
              <p:cNvSpPr txBox="1"/>
              <p:nvPr/>
            </p:nvSpPr>
            <p:spPr>
              <a:xfrm>
                <a:off x="762000" y="4518378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House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97ABD651-4491-49C9-8DE3-007EFD88BD8A}"/>
                  </a:ext>
                </a:extLst>
              </p:cNvPr>
              <p:cNvSpPr txBox="1"/>
              <p:nvPr/>
            </p:nvSpPr>
            <p:spPr>
              <a:xfrm>
                <a:off x="4114800" y="4535269"/>
                <a:ext cx="1490472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Action</a:t>
                </a:r>
              </a:p>
              <a:p>
                <a:pPr algn="ctr"/>
                <a:r>
                  <a:rPr lang="en-US" dirty="0"/>
                  <a:t>Senate</a:t>
                </a: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91F392DF-6F21-46A3-A42B-84F8CC31127E}"/>
                  </a:ext>
                </a:extLst>
              </p:cNvPr>
              <p:cNvSpPr txBox="1"/>
              <p:nvPr/>
            </p:nvSpPr>
            <p:spPr>
              <a:xfrm>
                <a:off x="1748494" y="5596467"/>
                <a:ext cx="2897653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r>
                  <a:rPr lang="en-US" dirty="0"/>
                  <a:t>Chambers Bridge Differences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1BC9195-A35A-4FE0-86ED-63BB3188335F}"/>
                  </a:ext>
                </a:extLst>
              </p:cNvPr>
              <p:cNvSpPr txBox="1"/>
              <p:nvPr/>
            </p:nvSpPr>
            <p:spPr>
              <a:xfrm>
                <a:off x="381000" y="6739467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House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1DBDF250-3592-4331-8F2A-E808F4757C04}"/>
                  </a:ext>
                </a:extLst>
              </p:cNvPr>
              <p:cNvSpPr txBox="1"/>
              <p:nvPr/>
            </p:nvSpPr>
            <p:spPr>
              <a:xfrm>
                <a:off x="3733800" y="6745069"/>
                <a:ext cx="2209800" cy="646331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Floor Vote on Final</a:t>
                </a:r>
              </a:p>
              <a:p>
                <a:pPr algn="ctr"/>
                <a:r>
                  <a:rPr lang="en-US" dirty="0"/>
                  <a:t>Passage - Senate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B2574CAB-8619-4D1D-B3E8-9BCEEAA47FCF}"/>
                  </a:ext>
                </a:extLst>
              </p:cNvPr>
              <p:cNvSpPr txBox="1"/>
              <p:nvPr/>
            </p:nvSpPr>
            <p:spPr>
              <a:xfrm>
                <a:off x="1978152" y="7885176"/>
                <a:ext cx="2212848" cy="649224"/>
              </a:xfrm>
              <a:prstGeom prst="rect">
                <a:avLst/>
              </a:prstGeom>
              <a:noFill/>
              <a:ln w="12700">
                <a:solidFill>
                  <a:schemeClr val="tx1"/>
                </a:solidFill>
              </a:ln>
            </p:spPr>
            <p:txBody>
              <a:bodyPr wrap="none" rtlCol="0" anchor="ctr">
                <a:spAutoFit/>
              </a:bodyPr>
              <a:lstStyle/>
              <a:p>
                <a:pPr algn="ctr"/>
                <a:r>
                  <a:rPr lang="en-US" dirty="0"/>
                  <a:t>Presidential Action</a:t>
                </a:r>
              </a:p>
            </p:txBody>
          </p:sp>
          <p:cxnSp>
            <p:nvCxnSpPr>
              <p:cNvPr id="17" name="Straight Connector 16">
                <a:extLst>
                  <a:ext uri="{FF2B5EF4-FFF2-40B4-BE49-F238E27FC236}">
                    <a16:creationId xmlns:a16="http://schemas.microsoft.com/office/drawing/2014/main" id="{425AF2E1-B416-44E4-8E96-1A2A747DAA07}"/>
                  </a:ext>
                </a:extLst>
              </p:cNvPr>
              <p:cNvCxnSpPr>
                <a:stCxn id="6" idx="2"/>
                <a:endCxn id="8" idx="0"/>
              </p:cNvCxnSpPr>
              <p:nvPr/>
            </p:nvCxnSpPr>
            <p:spPr>
              <a:xfrm>
                <a:off x="14859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9D40DE75-4712-42D1-AB57-EC2E90329B26}"/>
                  </a:ext>
                </a:extLst>
              </p:cNvPr>
              <p:cNvCxnSpPr/>
              <p:nvPr/>
            </p:nvCxnSpPr>
            <p:spPr>
              <a:xfrm>
                <a:off x="4876800" y="18655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62456DCF-F286-4CA0-82AD-129DCF52F2D0}"/>
                  </a:ext>
                </a:extLst>
              </p:cNvPr>
              <p:cNvCxnSpPr/>
              <p:nvPr/>
            </p:nvCxnSpPr>
            <p:spPr>
              <a:xfrm>
                <a:off x="1501422" y="2932331"/>
                <a:ext cx="0" cy="42046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BC496723-05D2-42CA-B0E2-52B46D1BAD10}"/>
                  </a:ext>
                </a:extLst>
              </p:cNvPr>
              <p:cNvCxnSpPr>
                <a:cxnSpLocks/>
                <a:endCxn id="11" idx="0"/>
              </p:cNvCxnSpPr>
              <p:nvPr/>
            </p:nvCxnSpPr>
            <p:spPr>
              <a:xfrm>
                <a:off x="1501422" y="3999131"/>
                <a:ext cx="5814" cy="51924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31B21180-849C-4024-8489-AFB72F268052}"/>
                  </a:ext>
                </a:extLst>
              </p:cNvPr>
              <p:cNvCxnSpPr>
                <a:stCxn id="11" idx="2"/>
              </p:cNvCxnSpPr>
              <p:nvPr/>
            </p:nvCxnSpPr>
            <p:spPr>
              <a:xfrm>
                <a:off x="1507236" y="5164709"/>
                <a:ext cx="931164" cy="43446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>
                <a:extLst>
                  <a:ext uri="{FF2B5EF4-FFF2-40B4-BE49-F238E27FC236}">
                    <a16:creationId xmlns:a16="http://schemas.microsoft.com/office/drawing/2014/main" id="{3388862A-16D1-4609-97C4-1BFBB89B867C}"/>
                  </a:ext>
                </a:extLst>
              </p:cNvPr>
              <p:cNvCxnSpPr>
                <a:cxnSpLocks/>
                <a:endCxn id="12" idx="2"/>
              </p:cNvCxnSpPr>
              <p:nvPr/>
            </p:nvCxnSpPr>
            <p:spPr>
              <a:xfrm flipV="1">
                <a:off x="3886200" y="5181600"/>
                <a:ext cx="973836" cy="414868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Straight Connector 22">
                <a:extLst>
                  <a:ext uri="{FF2B5EF4-FFF2-40B4-BE49-F238E27FC236}">
                    <a16:creationId xmlns:a16="http://schemas.microsoft.com/office/drawing/2014/main" id="{44E111CE-395A-4A26-8F25-42FD4CE07E48}"/>
                  </a:ext>
                </a:extLst>
              </p:cNvPr>
              <p:cNvCxnSpPr>
                <a:cxnSpLocks/>
                <a:endCxn id="12" idx="0"/>
              </p:cNvCxnSpPr>
              <p:nvPr/>
            </p:nvCxnSpPr>
            <p:spPr>
              <a:xfrm>
                <a:off x="4845925" y="2942229"/>
                <a:ext cx="14111" cy="159304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B45E21FD-4D4B-4526-B06B-CD5395E32429}"/>
                  </a:ext>
                </a:extLst>
              </p:cNvPr>
              <p:cNvCxnSpPr>
                <a:cxnSpLocks/>
                <a:stCxn id="14" idx="2"/>
              </p:cNvCxnSpPr>
              <p:nvPr/>
            </p:nvCxnSpPr>
            <p:spPr>
              <a:xfrm>
                <a:off x="1485900" y="7385798"/>
                <a:ext cx="952500" cy="506849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FD425481-4CD7-4407-B5EE-146A5642938C}"/>
                  </a:ext>
                </a:extLst>
              </p:cNvPr>
              <p:cNvCxnSpPr>
                <a:cxnSpLocks/>
                <a:endCxn id="15" idx="2"/>
              </p:cNvCxnSpPr>
              <p:nvPr/>
            </p:nvCxnSpPr>
            <p:spPr>
              <a:xfrm flipV="1">
                <a:off x="3810000" y="7391400"/>
                <a:ext cx="1028700" cy="493776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47CF1670-BEEA-49F6-9A38-64707708C08E}"/>
                  </a:ext>
                </a:extLst>
              </p:cNvPr>
              <p:cNvCxnSpPr>
                <a:cxnSpLocks/>
                <a:stCxn id="14" idx="0"/>
              </p:cNvCxnSpPr>
              <p:nvPr/>
            </p:nvCxnSpPr>
            <p:spPr>
              <a:xfrm flipV="1">
                <a:off x="1485900" y="6245507"/>
                <a:ext cx="952500" cy="49396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1D48F3E2-ABCF-4AEF-9BF8-BF496E72A3DC}"/>
                  </a:ext>
                </a:extLst>
              </p:cNvPr>
              <p:cNvCxnSpPr>
                <a:cxnSpLocks/>
                <a:endCxn id="15" idx="0"/>
              </p:cNvCxnSpPr>
              <p:nvPr/>
            </p:nvCxnSpPr>
            <p:spPr>
              <a:xfrm>
                <a:off x="3886200" y="6242799"/>
                <a:ext cx="952500" cy="50227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4193521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The cartoon Bill says &quot;There's no explaining this s**t&quot;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133600"/>
            <a:ext cx="2600325" cy="272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219200" y="4953000"/>
            <a:ext cx="3810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There’s no song to explain this shit</a:t>
            </a:r>
          </a:p>
        </p:txBody>
      </p:sp>
    </p:spTree>
    <p:extLst>
      <p:ext uri="{BB962C8B-B14F-4D97-AF65-F5344CB8AC3E}">
        <p14:creationId xmlns:p14="http://schemas.microsoft.com/office/powerpoint/2010/main" val="36915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descr="Copy of H.R. 4521&#10;">
            <a:extLst>
              <a:ext uri="{FF2B5EF4-FFF2-40B4-BE49-F238E27FC236}">
                <a16:creationId xmlns:a16="http://schemas.microsoft.com/office/drawing/2014/main" id="{0C393AE3-4444-4A63-9350-A98ECFF69D8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676093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2" name="Acrobat Document" r:id="rId3" imgW="5829257" imgH="7543568" progId="Acrobat.Document.DC">
                  <p:embed/>
                </p:oleObj>
              </mc:Choice>
              <mc:Fallback>
                <p:oleObj name="Acrobat Document" r:id="rId3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 descr="H.R. 4521">
            <a:extLst>
              <a:ext uri="{FF2B5EF4-FFF2-40B4-BE49-F238E27FC236}">
                <a16:creationId xmlns:a16="http://schemas.microsoft.com/office/drawing/2014/main" id="{50AE68D3-52D3-4656-91F6-D0D646E74E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7304279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3" name="Acrobat Document" r:id="rId5" imgW="5829257" imgH="7543568" progId="Acrobat.Document.DC">
                  <p:embed/>
                </p:oleObj>
              </mc:Choice>
              <mc:Fallback>
                <p:oleObj name="Acrobat Document" r:id="rId5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40397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Photo of a pickup truck stuck across some railroad track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545" y="5267325"/>
            <a:ext cx="5125865" cy="311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0545" y="4812268"/>
            <a:ext cx="5054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HELLO! Rules Committee</a:t>
            </a:r>
          </a:p>
        </p:txBody>
      </p:sp>
      <p:pic>
        <p:nvPicPr>
          <p:cNvPr id="13315" name="Picture 3" descr="Photo of a freight tra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71600"/>
            <a:ext cx="4937839" cy="280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38200" y="838200"/>
            <a:ext cx="4876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Rolling down the tracks to public law?</a:t>
            </a:r>
          </a:p>
        </p:txBody>
      </p:sp>
    </p:spTree>
    <p:extLst>
      <p:ext uri="{BB962C8B-B14F-4D97-AF65-F5344CB8AC3E}">
        <p14:creationId xmlns:p14="http://schemas.microsoft.com/office/powerpoint/2010/main" val="32902607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H. Res 900">
            <a:extLst>
              <a:ext uri="{FF2B5EF4-FFF2-40B4-BE49-F238E27FC236}">
                <a16:creationId xmlns:a16="http://schemas.microsoft.com/office/drawing/2014/main" id="{F1C7AFD2-AF22-4151-8485-B22C3889E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523346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6" name="Acrobat Document" r:id="rId3" imgW="5676567" imgH="8020037" progId="Acrobat.Document.DC">
                  <p:embed/>
                </p:oleObj>
              </mc:Choice>
              <mc:Fallback>
                <p:oleObj name="Acrobat Document" r:id="rId3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 descr="H. Res 900&#10;">
            <a:extLst>
              <a:ext uri="{FF2B5EF4-FFF2-40B4-BE49-F238E27FC236}">
                <a16:creationId xmlns:a16="http://schemas.microsoft.com/office/drawing/2014/main" id="{B550C358-77AB-4209-8176-ED263AE35B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78319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7" name="Acrobat Document" r:id="rId5" imgW="5829257" imgH="7543568" progId="Acrobat.Document.DC">
                  <p:embed/>
                </p:oleObj>
              </mc:Choice>
              <mc:Fallback>
                <p:oleObj name="Acrobat Document" r:id="rId5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39135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descr="Bill language&#10;">
            <a:extLst>
              <a:ext uri="{FF2B5EF4-FFF2-40B4-BE49-F238E27FC236}">
                <a16:creationId xmlns:a16="http://schemas.microsoft.com/office/drawing/2014/main" id="{475FAD7F-8D5F-4627-A579-CF5C914DF85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1518216"/>
              </p:ext>
            </p:extLst>
          </p:nvPr>
        </p:nvGraphicFramePr>
        <p:xfrm>
          <a:off x="590550" y="561975"/>
          <a:ext cx="5676900" cy="8020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0" name="Acrobat Document" r:id="rId3" imgW="5676567" imgH="8020037" progId="Acrobat.Document.DC">
                  <p:embed/>
                </p:oleObj>
              </mc:Choice>
              <mc:Fallback>
                <p:oleObj name="Acrobat Document" r:id="rId3" imgW="5676567" imgH="8020037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0550" y="561975"/>
                        <a:ext cx="5676900" cy="8020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 descr="Bill language&#10;">
            <a:extLst>
              <a:ext uri="{FF2B5EF4-FFF2-40B4-BE49-F238E27FC236}">
                <a16:creationId xmlns:a16="http://schemas.microsoft.com/office/drawing/2014/main" id="{DBCB2BE5-5267-41AB-A0F3-34C34382A69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10697414"/>
              </p:ext>
            </p:extLst>
          </p:nvPr>
        </p:nvGraphicFramePr>
        <p:xfrm>
          <a:off x="514350" y="800100"/>
          <a:ext cx="5829300" cy="754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31" name="Acrobat Document" r:id="rId5" imgW="5829257" imgH="7543568" progId="Acrobat.Document.DC">
                  <p:embed/>
                </p:oleObj>
              </mc:Choice>
              <mc:Fallback>
                <p:oleObj name="Acrobat Document" r:id="rId5" imgW="5829257" imgH="754356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14350" y="800100"/>
                        <a:ext cx="5829300" cy="754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2040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55248</TotalTime>
  <Words>119</Words>
  <Application>Microsoft Office PowerPoint</Application>
  <PresentationFormat>On-screen Show (4:3)</PresentationFormat>
  <Paragraphs>32</Paragraphs>
  <Slides>17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Adjacency</vt:lpstr>
      <vt:lpstr>Acrobat Document</vt:lpstr>
      <vt:lpstr>Key Stages in the Legislative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Worth Hester</dc:creator>
  <cp:lastModifiedBy>Worth Hester</cp:lastModifiedBy>
  <cp:revision>42</cp:revision>
  <dcterms:created xsi:type="dcterms:W3CDTF">2020-05-28T17:19:53Z</dcterms:created>
  <dcterms:modified xsi:type="dcterms:W3CDTF">2022-03-28T15:07:47Z</dcterms:modified>
</cp:coreProperties>
</file>