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72" r:id="rId5"/>
    <p:sldId id="273" r:id="rId6"/>
    <p:sldId id="274" r:id="rId7"/>
    <p:sldId id="275" r:id="rId8"/>
    <p:sldId id="276" r:id="rId9"/>
    <p:sldId id="277" r:id="rId10"/>
    <p:sldId id="278" r:id="rId11"/>
    <p:sldId id="279" r:id="rId12"/>
    <p:sldId id="280" r:id="rId13"/>
    <p:sldId id="259" r:id="rId14"/>
    <p:sldId id="260" r:id="rId15"/>
    <p:sldId id="261" r:id="rId16"/>
    <p:sldId id="262" r:id="rId17"/>
    <p:sldId id="263" r:id="rId18"/>
    <p:sldId id="264" r:id="rId19"/>
    <p:sldId id="265" r:id="rId20"/>
    <p:sldId id="266" r:id="rId21"/>
    <p:sldId id="268" r:id="rId22"/>
    <p:sldId id="269" r:id="rId23"/>
    <p:sldId id="270" r:id="rId24"/>
    <p:sldId id="271" r:id="rId25"/>
    <p:sldId id="258"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44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C49B8C-20EC-426E-93C6-BC3D2F2B478E}"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EE228-AE5D-4164-BCB0-35BF8B729F9F}" type="slidenum">
              <a:rPr lang="en-US" smtClean="0"/>
              <a:t>‹#›</a:t>
            </a:fld>
            <a:endParaRPr lang="en-US"/>
          </a:p>
        </p:txBody>
      </p:sp>
    </p:spTree>
    <p:extLst>
      <p:ext uri="{BB962C8B-B14F-4D97-AF65-F5344CB8AC3E}">
        <p14:creationId xmlns:p14="http://schemas.microsoft.com/office/powerpoint/2010/main" val="4033684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C49B8C-20EC-426E-93C6-BC3D2F2B478E}"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EE228-AE5D-4164-BCB0-35BF8B729F9F}" type="slidenum">
              <a:rPr lang="en-US" smtClean="0"/>
              <a:t>‹#›</a:t>
            </a:fld>
            <a:endParaRPr lang="en-US"/>
          </a:p>
        </p:txBody>
      </p:sp>
    </p:spTree>
    <p:extLst>
      <p:ext uri="{BB962C8B-B14F-4D97-AF65-F5344CB8AC3E}">
        <p14:creationId xmlns:p14="http://schemas.microsoft.com/office/powerpoint/2010/main" val="272155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C49B8C-20EC-426E-93C6-BC3D2F2B478E}"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EE228-AE5D-4164-BCB0-35BF8B729F9F}" type="slidenum">
              <a:rPr lang="en-US" smtClean="0"/>
              <a:t>‹#›</a:t>
            </a:fld>
            <a:endParaRPr lang="en-US"/>
          </a:p>
        </p:txBody>
      </p:sp>
    </p:spTree>
    <p:extLst>
      <p:ext uri="{BB962C8B-B14F-4D97-AF65-F5344CB8AC3E}">
        <p14:creationId xmlns:p14="http://schemas.microsoft.com/office/powerpoint/2010/main" val="4154037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C49B8C-20EC-426E-93C6-BC3D2F2B478E}"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EE228-AE5D-4164-BCB0-35BF8B729F9F}" type="slidenum">
              <a:rPr lang="en-US" smtClean="0"/>
              <a:t>‹#›</a:t>
            </a:fld>
            <a:endParaRPr lang="en-US"/>
          </a:p>
        </p:txBody>
      </p:sp>
    </p:spTree>
    <p:extLst>
      <p:ext uri="{BB962C8B-B14F-4D97-AF65-F5344CB8AC3E}">
        <p14:creationId xmlns:p14="http://schemas.microsoft.com/office/powerpoint/2010/main" val="1911923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C49B8C-20EC-426E-93C6-BC3D2F2B478E}"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EE228-AE5D-4164-BCB0-35BF8B729F9F}" type="slidenum">
              <a:rPr lang="en-US" smtClean="0"/>
              <a:t>‹#›</a:t>
            </a:fld>
            <a:endParaRPr lang="en-US"/>
          </a:p>
        </p:txBody>
      </p:sp>
    </p:spTree>
    <p:extLst>
      <p:ext uri="{BB962C8B-B14F-4D97-AF65-F5344CB8AC3E}">
        <p14:creationId xmlns:p14="http://schemas.microsoft.com/office/powerpoint/2010/main" val="227414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C49B8C-20EC-426E-93C6-BC3D2F2B478E}" type="datetimeFigureOut">
              <a:rPr lang="en-US" smtClean="0"/>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EE228-AE5D-4164-BCB0-35BF8B729F9F}" type="slidenum">
              <a:rPr lang="en-US" smtClean="0"/>
              <a:t>‹#›</a:t>
            </a:fld>
            <a:endParaRPr lang="en-US"/>
          </a:p>
        </p:txBody>
      </p:sp>
    </p:spTree>
    <p:extLst>
      <p:ext uri="{BB962C8B-B14F-4D97-AF65-F5344CB8AC3E}">
        <p14:creationId xmlns:p14="http://schemas.microsoft.com/office/powerpoint/2010/main" val="900441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C49B8C-20EC-426E-93C6-BC3D2F2B478E}" type="datetimeFigureOut">
              <a:rPr lang="en-US" smtClean="0"/>
              <a:t>3/11/2014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5EE228-AE5D-4164-BCB0-35BF8B729F9F}" type="slidenum">
              <a:rPr lang="en-US" smtClean="0"/>
              <a:t>‹#›</a:t>
            </a:fld>
            <a:endParaRPr lang="en-US"/>
          </a:p>
        </p:txBody>
      </p:sp>
    </p:spTree>
    <p:extLst>
      <p:ext uri="{BB962C8B-B14F-4D97-AF65-F5344CB8AC3E}">
        <p14:creationId xmlns:p14="http://schemas.microsoft.com/office/powerpoint/2010/main" val="378112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C49B8C-20EC-426E-93C6-BC3D2F2B478E}" type="datetimeFigureOut">
              <a:rPr lang="en-US" smtClean="0"/>
              <a:t>3/11/2014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5EE228-AE5D-4164-BCB0-35BF8B729F9F}" type="slidenum">
              <a:rPr lang="en-US" smtClean="0"/>
              <a:t>‹#›</a:t>
            </a:fld>
            <a:endParaRPr lang="en-US"/>
          </a:p>
        </p:txBody>
      </p:sp>
    </p:spTree>
    <p:extLst>
      <p:ext uri="{BB962C8B-B14F-4D97-AF65-F5344CB8AC3E}">
        <p14:creationId xmlns:p14="http://schemas.microsoft.com/office/powerpoint/2010/main" val="1493631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C49B8C-20EC-426E-93C6-BC3D2F2B478E}" type="datetimeFigureOut">
              <a:rPr lang="en-US" smtClean="0"/>
              <a:t>3/11/2014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5EE228-AE5D-4164-BCB0-35BF8B729F9F}" type="slidenum">
              <a:rPr lang="en-US" smtClean="0"/>
              <a:t>‹#›</a:t>
            </a:fld>
            <a:endParaRPr lang="en-US"/>
          </a:p>
        </p:txBody>
      </p:sp>
    </p:spTree>
    <p:extLst>
      <p:ext uri="{BB962C8B-B14F-4D97-AF65-F5344CB8AC3E}">
        <p14:creationId xmlns:p14="http://schemas.microsoft.com/office/powerpoint/2010/main" val="2241448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C49B8C-20EC-426E-93C6-BC3D2F2B478E}" type="datetimeFigureOut">
              <a:rPr lang="en-US" smtClean="0"/>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EE228-AE5D-4164-BCB0-35BF8B729F9F}" type="slidenum">
              <a:rPr lang="en-US" smtClean="0"/>
              <a:t>‹#›</a:t>
            </a:fld>
            <a:endParaRPr lang="en-US"/>
          </a:p>
        </p:txBody>
      </p:sp>
    </p:spTree>
    <p:extLst>
      <p:ext uri="{BB962C8B-B14F-4D97-AF65-F5344CB8AC3E}">
        <p14:creationId xmlns:p14="http://schemas.microsoft.com/office/powerpoint/2010/main" val="620177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C49B8C-20EC-426E-93C6-BC3D2F2B478E}" type="datetimeFigureOut">
              <a:rPr lang="en-US" smtClean="0"/>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EE228-AE5D-4164-BCB0-35BF8B729F9F}" type="slidenum">
              <a:rPr lang="en-US" smtClean="0"/>
              <a:t>‹#›</a:t>
            </a:fld>
            <a:endParaRPr lang="en-US"/>
          </a:p>
        </p:txBody>
      </p:sp>
    </p:spTree>
    <p:extLst>
      <p:ext uri="{BB962C8B-B14F-4D97-AF65-F5344CB8AC3E}">
        <p14:creationId xmlns:p14="http://schemas.microsoft.com/office/powerpoint/2010/main" val="1228150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C49B8C-20EC-426E-93C6-BC3D2F2B478E}" type="datetimeFigureOut">
              <a:rPr lang="en-US" smtClean="0"/>
              <a:t>3/11/2014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5EE228-AE5D-4164-BCB0-35BF8B729F9F}" type="slidenum">
              <a:rPr lang="en-US" smtClean="0"/>
              <a:t>‹#›</a:t>
            </a:fld>
            <a:endParaRPr lang="en-US"/>
          </a:p>
        </p:txBody>
      </p:sp>
    </p:spTree>
    <p:extLst>
      <p:ext uri="{BB962C8B-B14F-4D97-AF65-F5344CB8AC3E}">
        <p14:creationId xmlns:p14="http://schemas.microsoft.com/office/powerpoint/2010/main" val="2301387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teve.Oill@Parsonscenter.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Steve.Oill@Parsonscenter.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2895599"/>
          </a:xfrm>
        </p:spPr>
        <p:txBody>
          <a:bodyPr>
            <a:normAutofit/>
          </a:bodyPr>
          <a:lstStyle/>
          <a:p>
            <a:r>
              <a:rPr lang="en-US" sz="5400" b="1" u="sng" dirty="0" smtClean="0"/>
              <a:t>Effective Advocacy for IEP Transition Planning for Post High School</a:t>
            </a:r>
            <a:endParaRPr lang="en-US" sz="5400" b="1" u="sng" dirty="0"/>
          </a:p>
        </p:txBody>
      </p:sp>
      <p:sp>
        <p:nvSpPr>
          <p:cNvPr id="3" name="Subtitle 2"/>
          <p:cNvSpPr>
            <a:spLocks noGrp="1"/>
          </p:cNvSpPr>
          <p:nvPr>
            <p:ph type="subTitle" idx="1"/>
          </p:nvPr>
        </p:nvSpPr>
        <p:spPr>
          <a:xfrm>
            <a:off x="1371600" y="3276600"/>
            <a:ext cx="6400800" cy="2819400"/>
          </a:xfrm>
        </p:spPr>
        <p:txBody>
          <a:bodyPr>
            <a:normAutofit fontScale="77500" lnSpcReduction="20000"/>
          </a:bodyPr>
          <a:lstStyle/>
          <a:p>
            <a:r>
              <a:rPr lang="en-US" dirty="0" smtClean="0">
                <a:solidFill>
                  <a:schemeClr val="tx1"/>
                </a:solidFill>
              </a:rPr>
              <a:t>Steve Oill, Parent Advocate</a:t>
            </a:r>
          </a:p>
          <a:p>
            <a:r>
              <a:rPr lang="en-US" dirty="0" smtClean="0">
                <a:solidFill>
                  <a:schemeClr val="tx1"/>
                </a:solidFill>
              </a:rPr>
              <a:t>Home and Community Based Services Waiver (HCBSW)</a:t>
            </a:r>
          </a:p>
          <a:p>
            <a:r>
              <a:rPr lang="en-US" dirty="0" smtClean="0">
                <a:solidFill>
                  <a:schemeClr val="tx1"/>
                </a:solidFill>
              </a:rPr>
              <a:t>Parsons Child and Family Center</a:t>
            </a:r>
          </a:p>
          <a:p>
            <a:r>
              <a:rPr lang="en-US" dirty="0" smtClean="0">
                <a:solidFill>
                  <a:schemeClr val="tx1"/>
                </a:solidFill>
              </a:rPr>
              <a:t>108 Erie Blvd. 2</a:t>
            </a:r>
            <a:r>
              <a:rPr lang="en-US" baseline="30000" dirty="0" smtClean="0">
                <a:solidFill>
                  <a:schemeClr val="tx1"/>
                </a:solidFill>
              </a:rPr>
              <a:t>nd</a:t>
            </a:r>
            <a:r>
              <a:rPr lang="en-US" dirty="0" smtClean="0">
                <a:solidFill>
                  <a:schemeClr val="tx1"/>
                </a:solidFill>
              </a:rPr>
              <a:t> Floor</a:t>
            </a:r>
          </a:p>
          <a:p>
            <a:r>
              <a:rPr lang="en-US" dirty="0" smtClean="0">
                <a:solidFill>
                  <a:schemeClr val="tx1"/>
                </a:solidFill>
              </a:rPr>
              <a:t>Schenectady N.Y. 12305</a:t>
            </a:r>
          </a:p>
          <a:p>
            <a:r>
              <a:rPr lang="en-US" dirty="0" smtClean="0">
                <a:hlinkClick r:id="rId2"/>
              </a:rPr>
              <a:t>Steve.Oill@Parsonscenter.org</a:t>
            </a:r>
            <a:r>
              <a:rPr lang="en-US" dirty="0" smtClean="0"/>
              <a:t>  </a:t>
            </a:r>
            <a:r>
              <a:rPr lang="en-US" dirty="0" smtClean="0">
                <a:solidFill>
                  <a:schemeClr val="tx1"/>
                </a:solidFill>
              </a:rPr>
              <a:t>(518)-265-5892</a:t>
            </a:r>
            <a:endParaRPr lang="en-US" dirty="0">
              <a:solidFill>
                <a:schemeClr val="tx1"/>
              </a:solidFill>
            </a:endParaRPr>
          </a:p>
        </p:txBody>
      </p:sp>
    </p:spTree>
    <p:extLst>
      <p:ext uri="{BB962C8B-B14F-4D97-AF65-F5344CB8AC3E}">
        <p14:creationId xmlns:p14="http://schemas.microsoft.com/office/powerpoint/2010/main" val="2723188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Measurable Postsecondary Goals (</a:t>
            </a:r>
            <a:r>
              <a:rPr lang="en-US" dirty="0" smtClean="0"/>
              <a:t>p.6)</a:t>
            </a:r>
            <a:endParaRPr lang="en-US" dirty="0"/>
          </a:p>
        </p:txBody>
      </p:sp>
      <p:sp>
        <p:nvSpPr>
          <p:cNvPr id="3" name="Content Placeholder 2"/>
          <p:cNvSpPr>
            <a:spLocks noGrp="1"/>
          </p:cNvSpPr>
          <p:nvPr>
            <p:ph idx="1"/>
          </p:nvPr>
        </p:nvSpPr>
        <p:spPr/>
        <p:txBody>
          <a:bodyPr>
            <a:normAutofit/>
          </a:bodyPr>
          <a:lstStyle/>
          <a:p>
            <a:r>
              <a:rPr lang="en-US" dirty="0" smtClean="0"/>
              <a:t>the IEP should identify high school curriculum that will prepare the student for their postsecondary goals</a:t>
            </a:r>
          </a:p>
          <a:p>
            <a:r>
              <a:rPr lang="en-US" dirty="0" smtClean="0"/>
              <a:t>The IEP should identify other needs of the student, such as….</a:t>
            </a:r>
          </a:p>
          <a:p>
            <a:r>
              <a:rPr lang="en-US" dirty="0" smtClean="0"/>
              <a:t>Needing adult assistance to travel in community; developing self advocacy skills;  learning to use public transportation</a:t>
            </a:r>
            <a:endParaRPr lang="en-US" dirty="0"/>
          </a:p>
        </p:txBody>
      </p:sp>
    </p:spTree>
    <p:extLst>
      <p:ext uri="{BB962C8B-B14F-4D97-AF65-F5344CB8AC3E}">
        <p14:creationId xmlns:p14="http://schemas.microsoft.com/office/powerpoint/2010/main" val="168278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Indicators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Measurable Postsecondary Goals and Transition need statements that:</a:t>
            </a:r>
          </a:p>
          <a:p>
            <a:r>
              <a:rPr lang="en-US" dirty="0"/>
              <a:t>r</a:t>
            </a:r>
            <a:r>
              <a:rPr lang="en-US" dirty="0" smtClean="0"/>
              <a:t>eflect the dreams, aspirations &amp; hopes of the student</a:t>
            </a:r>
          </a:p>
          <a:p>
            <a:r>
              <a:rPr lang="en-US" dirty="0" smtClean="0"/>
              <a:t>reflect the student’s strengths, preferences &amp; interests as they relate to Transition from high school to post high school</a:t>
            </a:r>
          </a:p>
          <a:p>
            <a:r>
              <a:rPr lang="en-US" dirty="0"/>
              <a:t>a</a:t>
            </a:r>
            <a:r>
              <a:rPr lang="en-US" dirty="0" smtClean="0"/>
              <a:t>re written in the student’s own words, to the maximum extent possible</a:t>
            </a:r>
          </a:p>
          <a:p>
            <a:endParaRPr lang="en-US" dirty="0" smtClean="0"/>
          </a:p>
          <a:p>
            <a:pPr marL="0" indent="0">
              <a:buNone/>
            </a:pPr>
            <a:endParaRPr lang="en-US" dirty="0"/>
          </a:p>
        </p:txBody>
      </p:sp>
    </p:spTree>
    <p:extLst>
      <p:ext uri="{BB962C8B-B14F-4D97-AF65-F5344CB8AC3E}">
        <p14:creationId xmlns:p14="http://schemas.microsoft.com/office/powerpoint/2010/main" val="535913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a:t>
            </a:r>
            <a:r>
              <a:rPr lang="en-US" dirty="0" smtClean="0"/>
              <a:t>Indicators (p.2)</a:t>
            </a:r>
            <a:endParaRPr lang="en-US" dirty="0"/>
          </a:p>
        </p:txBody>
      </p:sp>
      <p:sp>
        <p:nvSpPr>
          <p:cNvPr id="3" name="Content Placeholder 2"/>
          <p:cNvSpPr>
            <a:spLocks noGrp="1"/>
          </p:cNvSpPr>
          <p:nvPr>
            <p:ph idx="1"/>
          </p:nvPr>
        </p:nvSpPr>
        <p:spPr/>
        <p:txBody>
          <a:bodyPr>
            <a:normAutofit fontScale="92500" lnSpcReduction="20000"/>
          </a:bodyPr>
          <a:lstStyle/>
          <a:p>
            <a:r>
              <a:rPr lang="en-US" dirty="0"/>
              <a:t>a</a:t>
            </a:r>
            <a:r>
              <a:rPr lang="en-US" dirty="0" smtClean="0"/>
              <a:t>re reviewed and updated at least annually</a:t>
            </a:r>
          </a:p>
          <a:p>
            <a:r>
              <a:rPr lang="en-US" dirty="0"/>
              <a:t>b</a:t>
            </a:r>
            <a:r>
              <a:rPr lang="en-US" dirty="0" smtClean="0"/>
              <a:t>ecome more specific as the student becomes closer to the time he or she will be leaving school</a:t>
            </a:r>
          </a:p>
          <a:p>
            <a:r>
              <a:rPr lang="en-US" dirty="0"/>
              <a:t>a</a:t>
            </a:r>
            <a:r>
              <a:rPr lang="en-US" dirty="0" smtClean="0"/>
              <a:t>re developed with direct student involvement</a:t>
            </a:r>
          </a:p>
          <a:p>
            <a:r>
              <a:rPr lang="en-US" dirty="0"/>
              <a:t>a</a:t>
            </a:r>
            <a:r>
              <a:rPr lang="en-US" dirty="0" smtClean="0"/>
              <a:t>re written to guide development of annual goals and recommendations for transition services, linkages, and activities</a:t>
            </a:r>
          </a:p>
          <a:p>
            <a:r>
              <a:rPr lang="en-US" dirty="0"/>
              <a:t>a</a:t>
            </a:r>
            <a:r>
              <a:rPr lang="en-US" dirty="0" smtClean="0"/>
              <a:t>re based on age appropriate transition assessments relating to training, education, employment &amp; independent living skills</a:t>
            </a:r>
          </a:p>
          <a:p>
            <a:endParaRPr lang="en-US" dirty="0"/>
          </a:p>
        </p:txBody>
      </p:sp>
    </p:spTree>
    <p:extLst>
      <p:ext uri="{BB962C8B-B14F-4D97-AF65-F5344CB8AC3E}">
        <p14:creationId xmlns:p14="http://schemas.microsoft.com/office/powerpoint/2010/main" val="3292835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(Parent Perspective)</a:t>
            </a:r>
            <a:endParaRPr lang="en-US" dirty="0"/>
          </a:p>
        </p:txBody>
      </p:sp>
      <p:sp>
        <p:nvSpPr>
          <p:cNvPr id="3" name="Content Placeholder 2"/>
          <p:cNvSpPr>
            <a:spLocks noGrp="1"/>
          </p:cNvSpPr>
          <p:nvPr>
            <p:ph idx="1"/>
          </p:nvPr>
        </p:nvSpPr>
        <p:spPr/>
        <p:txBody>
          <a:bodyPr/>
          <a:lstStyle/>
          <a:p>
            <a:r>
              <a:rPr lang="en-US" u="sng" dirty="0" smtClean="0"/>
              <a:t>Transition</a:t>
            </a:r>
            <a:r>
              <a:rPr lang="en-US" dirty="0" smtClean="0"/>
              <a:t>: the process by which a student with a disability (identified as a special education student) moves from their high school education to meaningful life activities that come after high school, including college, employment, day programs, supported residential living, and any other necessary planning for meaningful living.</a:t>
            </a:r>
            <a:endParaRPr lang="en-US" dirty="0"/>
          </a:p>
        </p:txBody>
      </p:sp>
    </p:spTree>
    <p:extLst>
      <p:ext uri="{BB962C8B-B14F-4D97-AF65-F5344CB8AC3E}">
        <p14:creationId xmlns:p14="http://schemas.microsoft.com/office/powerpoint/2010/main" val="3312120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(NYS Education Dept.)</a:t>
            </a:r>
            <a:endParaRPr lang="en-US" dirty="0"/>
          </a:p>
        </p:txBody>
      </p:sp>
      <p:sp>
        <p:nvSpPr>
          <p:cNvPr id="3" name="Content Placeholder 2"/>
          <p:cNvSpPr>
            <a:spLocks noGrp="1"/>
          </p:cNvSpPr>
          <p:nvPr>
            <p:ph idx="1"/>
          </p:nvPr>
        </p:nvSpPr>
        <p:spPr/>
        <p:txBody>
          <a:bodyPr/>
          <a:lstStyle/>
          <a:p>
            <a:r>
              <a:rPr lang="en-US" dirty="0" smtClean="0"/>
              <a:t>Transition (Services):  means a coordinated set of activities for a student with a disability, designed within a results-oriented process, that is focused on improving the academic and functional achievement of the student with a disability to facilitate the student’s movement from school to post-school activities, including, but not limited to…</a:t>
            </a:r>
            <a:endParaRPr lang="en-US" dirty="0"/>
          </a:p>
        </p:txBody>
      </p:sp>
    </p:spTree>
    <p:extLst>
      <p:ext uri="{BB962C8B-B14F-4D97-AF65-F5344CB8AC3E}">
        <p14:creationId xmlns:p14="http://schemas.microsoft.com/office/powerpoint/2010/main" val="3776726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(Services) (NYSED)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t>
            </a:r>
          </a:p>
          <a:p>
            <a:r>
              <a:rPr lang="en-US" dirty="0" smtClean="0"/>
              <a:t>Postsecondary education</a:t>
            </a:r>
          </a:p>
          <a:p>
            <a:r>
              <a:rPr lang="en-US" dirty="0" smtClean="0"/>
              <a:t>Vocational training</a:t>
            </a:r>
          </a:p>
          <a:p>
            <a:r>
              <a:rPr lang="en-US" dirty="0" smtClean="0"/>
              <a:t>Integrated employment</a:t>
            </a:r>
          </a:p>
          <a:p>
            <a:r>
              <a:rPr lang="en-US" dirty="0" smtClean="0"/>
              <a:t>Continuing and adult education</a:t>
            </a:r>
          </a:p>
          <a:p>
            <a:r>
              <a:rPr lang="en-US" dirty="0" smtClean="0"/>
              <a:t>Adult services</a:t>
            </a:r>
          </a:p>
          <a:p>
            <a:r>
              <a:rPr lang="en-US" dirty="0" smtClean="0"/>
              <a:t>Independent living or community participation</a:t>
            </a:r>
          </a:p>
          <a:p>
            <a:endParaRPr lang="en-US" dirty="0"/>
          </a:p>
        </p:txBody>
      </p:sp>
    </p:spTree>
    <p:extLst>
      <p:ext uri="{BB962C8B-B14F-4D97-AF65-F5344CB8AC3E}">
        <p14:creationId xmlns:p14="http://schemas.microsoft.com/office/powerpoint/2010/main" val="2360614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Coordinated Set of Activities</a:t>
            </a:r>
            <a:endParaRPr lang="en-US" dirty="0"/>
          </a:p>
        </p:txBody>
      </p:sp>
      <p:sp>
        <p:nvSpPr>
          <p:cNvPr id="3" name="Content Placeholder 2"/>
          <p:cNvSpPr>
            <a:spLocks noGrp="1"/>
          </p:cNvSpPr>
          <p:nvPr>
            <p:ph idx="1"/>
          </p:nvPr>
        </p:nvSpPr>
        <p:spPr/>
        <p:txBody>
          <a:bodyPr/>
          <a:lstStyle/>
          <a:p>
            <a:pPr marL="0" indent="0">
              <a:buNone/>
            </a:pPr>
            <a:r>
              <a:rPr lang="en-US" dirty="0" smtClean="0"/>
              <a:t>..…must be based on the individual student’s needs, taking into account the student’s strengths, preferences and interests, and includes:</a:t>
            </a:r>
          </a:p>
          <a:p>
            <a:r>
              <a:rPr lang="en-US" dirty="0" smtClean="0"/>
              <a:t>Instruction</a:t>
            </a:r>
          </a:p>
          <a:p>
            <a:r>
              <a:rPr lang="en-US" dirty="0" smtClean="0"/>
              <a:t>Related services</a:t>
            </a:r>
          </a:p>
          <a:p>
            <a:r>
              <a:rPr lang="en-US" dirty="0" smtClean="0"/>
              <a:t>Community experiences</a:t>
            </a:r>
          </a:p>
          <a:p>
            <a:pPr marL="0" indent="0">
              <a:buNone/>
            </a:pPr>
            <a:endParaRPr lang="en-US" dirty="0"/>
          </a:p>
        </p:txBody>
      </p:sp>
    </p:spTree>
    <p:extLst>
      <p:ext uri="{BB962C8B-B14F-4D97-AF65-F5344CB8AC3E}">
        <p14:creationId xmlns:p14="http://schemas.microsoft.com/office/powerpoint/2010/main" val="2097501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Coordinated Set of Activities (p.2)</a:t>
            </a:r>
            <a:endParaRPr lang="en-US" dirty="0"/>
          </a:p>
        </p:txBody>
      </p:sp>
      <p:sp>
        <p:nvSpPr>
          <p:cNvPr id="3" name="Content Placeholder 2"/>
          <p:cNvSpPr>
            <a:spLocks noGrp="1"/>
          </p:cNvSpPr>
          <p:nvPr>
            <p:ph idx="1"/>
          </p:nvPr>
        </p:nvSpPr>
        <p:spPr/>
        <p:txBody>
          <a:bodyPr/>
          <a:lstStyle/>
          <a:p>
            <a:r>
              <a:rPr lang="en-US" dirty="0" smtClean="0"/>
              <a:t>The development of employment and other post school adult living objectives</a:t>
            </a:r>
          </a:p>
          <a:p>
            <a:r>
              <a:rPr lang="en-US" dirty="0" smtClean="0"/>
              <a:t>And when appropriate, acquisition of daily living skills and provision of a functional vocational evaluation</a:t>
            </a:r>
            <a:endParaRPr lang="en-US" dirty="0"/>
          </a:p>
        </p:txBody>
      </p:sp>
    </p:spTree>
    <p:extLst>
      <p:ext uri="{BB962C8B-B14F-4D97-AF65-F5344CB8AC3E}">
        <p14:creationId xmlns:p14="http://schemas.microsoft.com/office/powerpoint/2010/main" val="326810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Planning</a:t>
            </a:r>
            <a:endParaRPr lang="en-US" dirty="0"/>
          </a:p>
        </p:txBody>
      </p:sp>
      <p:sp>
        <p:nvSpPr>
          <p:cNvPr id="3" name="Content Placeholder 2"/>
          <p:cNvSpPr>
            <a:spLocks noGrp="1"/>
          </p:cNvSpPr>
          <p:nvPr>
            <p:ph idx="1"/>
          </p:nvPr>
        </p:nvSpPr>
        <p:spPr/>
        <p:txBody>
          <a:bodyPr>
            <a:normAutofit lnSpcReduction="10000"/>
          </a:bodyPr>
          <a:lstStyle/>
          <a:p>
            <a:r>
              <a:rPr lang="en-US" dirty="0" smtClean="0"/>
              <a:t>Focuses attention on how the student’s educational program can be planned to help the student make a successful transition to his or her goals for life after high school, including:</a:t>
            </a:r>
          </a:p>
          <a:p>
            <a:r>
              <a:rPr lang="en-US" dirty="0" smtClean="0"/>
              <a:t>Providing instruction and courses of study that are meaningful to the student’s future and will motivate the student to complete his or her education</a:t>
            </a:r>
          </a:p>
          <a:p>
            <a:pPr marL="0" indent="0">
              <a:buNone/>
            </a:pPr>
            <a:endParaRPr lang="en-US" dirty="0"/>
          </a:p>
        </p:txBody>
      </p:sp>
    </p:spTree>
    <p:extLst>
      <p:ext uri="{BB962C8B-B14F-4D97-AF65-F5344CB8AC3E}">
        <p14:creationId xmlns:p14="http://schemas.microsoft.com/office/powerpoint/2010/main" val="3139954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Planning (p.2)</a:t>
            </a:r>
            <a:endParaRPr lang="en-US" dirty="0"/>
          </a:p>
        </p:txBody>
      </p:sp>
      <p:sp>
        <p:nvSpPr>
          <p:cNvPr id="3" name="Content Placeholder 2"/>
          <p:cNvSpPr>
            <a:spLocks noGrp="1"/>
          </p:cNvSpPr>
          <p:nvPr>
            <p:ph idx="1"/>
          </p:nvPr>
        </p:nvSpPr>
        <p:spPr/>
        <p:txBody>
          <a:bodyPr/>
          <a:lstStyle/>
          <a:p>
            <a:r>
              <a:rPr lang="en-US" dirty="0" smtClean="0"/>
              <a:t>Teaching students the skills and knowledge needed in adult life (including career development and occupational skills); and</a:t>
            </a:r>
          </a:p>
          <a:p>
            <a:r>
              <a:rPr lang="en-US" dirty="0" smtClean="0"/>
              <a:t>Providing contacts (linkages) with adult agencies to provide a smooth transition</a:t>
            </a:r>
            <a:endParaRPr lang="en-US" dirty="0"/>
          </a:p>
        </p:txBody>
      </p:sp>
    </p:spTree>
    <p:extLst>
      <p:ext uri="{BB962C8B-B14F-4D97-AF65-F5344CB8AC3E}">
        <p14:creationId xmlns:p14="http://schemas.microsoft.com/office/powerpoint/2010/main" val="2867569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transition plan and why advocate?</a:t>
            </a:r>
            <a:endParaRPr lang="en-US" dirty="0"/>
          </a:p>
        </p:txBody>
      </p:sp>
      <p:sp>
        <p:nvSpPr>
          <p:cNvPr id="3" name="Content Placeholder 2"/>
          <p:cNvSpPr>
            <a:spLocks noGrp="1"/>
          </p:cNvSpPr>
          <p:nvPr>
            <p:ph idx="1"/>
          </p:nvPr>
        </p:nvSpPr>
        <p:spPr/>
        <p:txBody>
          <a:bodyPr/>
          <a:lstStyle/>
          <a:p>
            <a:r>
              <a:rPr lang="en-US" dirty="0" smtClean="0"/>
              <a:t>Because students identified as special education students need a plan for after high school too</a:t>
            </a:r>
          </a:p>
          <a:p>
            <a:r>
              <a:rPr lang="en-US" dirty="0" smtClean="0"/>
              <a:t>Because too many kids “fall through the cracks”</a:t>
            </a:r>
          </a:p>
          <a:p>
            <a:r>
              <a:rPr lang="en-US" dirty="0" smtClean="0"/>
              <a:t>Because young people need support and especially guidance, regardless of disabilities or “typical” development</a:t>
            </a:r>
            <a:endParaRPr lang="en-US" dirty="0"/>
          </a:p>
        </p:txBody>
      </p:sp>
    </p:spTree>
    <p:extLst>
      <p:ext uri="{BB962C8B-B14F-4D97-AF65-F5344CB8AC3E}">
        <p14:creationId xmlns:p14="http://schemas.microsoft.com/office/powerpoint/2010/main" val="1051926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Services (purpose)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Transition Services should address </a:t>
            </a:r>
            <a:r>
              <a:rPr lang="en-US" u="sng" dirty="0" smtClean="0"/>
              <a:t>identified</a:t>
            </a:r>
            <a:r>
              <a:rPr lang="en-US" dirty="0" smtClean="0"/>
              <a:t> transition needs of the student and prepare the student to achieve annual goals relating to transition to reach his or her projected postsecondary goals.</a:t>
            </a:r>
          </a:p>
          <a:p>
            <a:r>
              <a:rPr lang="en-US" dirty="0" smtClean="0"/>
              <a:t>The CSE identifies the transition needs by considering most recent evaluation information including vocational assessments, teacher recommendations, annual reviews, student strengths, preferences, interests &amp; goals </a:t>
            </a:r>
            <a:r>
              <a:rPr lang="en-US" u="sng" dirty="0" smtClean="0"/>
              <a:t>and</a:t>
            </a:r>
            <a:r>
              <a:rPr lang="en-US" dirty="0" smtClean="0"/>
              <a:t> parent concerns.</a:t>
            </a:r>
            <a:endParaRPr lang="en-US" dirty="0"/>
          </a:p>
        </p:txBody>
      </p:sp>
    </p:spTree>
    <p:extLst>
      <p:ext uri="{BB962C8B-B14F-4D97-AF65-F5344CB8AC3E}">
        <p14:creationId xmlns:p14="http://schemas.microsoft.com/office/powerpoint/2010/main" val="28027677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Services “Package”</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r>
              <a:rPr lang="en-US" dirty="0" smtClean="0"/>
              <a:t>Instruction</a:t>
            </a:r>
          </a:p>
          <a:p>
            <a:r>
              <a:rPr lang="en-US" dirty="0" smtClean="0"/>
              <a:t>Related Services</a:t>
            </a:r>
          </a:p>
          <a:p>
            <a:r>
              <a:rPr lang="en-US" dirty="0" smtClean="0"/>
              <a:t>Community Experiences</a:t>
            </a:r>
          </a:p>
          <a:p>
            <a:r>
              <a:rPr lang="en-US" dirty="0" smtClean="0"/>
              <a:t>Employment, Other </a:t>
            </a:r>
            <a:r>
              <a:rPr lang="en-US" dirty="0"/>
              <a:t>P</a:t>
            </a:r>
            <a:r>
              <a:rPr lang="en-US" dirty="0" smtClean="0"/>
              <a:t>ost </a:t>
            </a:r>
            <a:r>
              <a:rPr lang="en-US" dirty="0"/>
              <a:t>S</a:t>
            </a:r>
            <a:r>
              <a:rPr lang="en-US" dirty="0" smtClean="0"/>
              <a:t>chool Adult Living Objectives</a:t>
            </a:r>
          </a:p>
          <a:p>
            <a:r>
              <a:rPr lang="en-US" dirty="0" smtClean="0"/>
              <a:t>Activities of Daily Living</a:t>
            </a:r>
          </a:p>
          <a:p>
            <a:r>
              <a:rPr lang="en-US" dirty="0" smtClean="0"/>
              <a:t>Functional Vocation Assessment</a:t>
            </a:r>
            <a:endParaRPr lang="en-US" dirty="0"/>
          </a:p>
        </p:txBody>
      </p:sp>
    </p:spTree>
    <p:extLst>
      <p:ext uri="{BB962C8B-B14F-4D97-AF65-F5344CB8AC3E}">
        <p14:creationId xmlns:p14="http://schemas.microsoft.com/office/powerpoint/2010/main" val="479762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Indicators</a:t>
            </a:r>
            <a:endParaRPr lang="en-US" dirty="0"/>
          </a:p>
        </p:txBody>
      </p:sp>
      <p:sp>
        <p:nvSpPr>
          <p:cNvPr id="3" name="Content Placeholder 2"/>
          <p:cNvSpPr>
            <a:spLocks noGrp="1"/>
          </p:cNvSpPr>
          <p:nvPr>
            <p:ph idx="1"/>
          </p:nvPr>
        </p:nvSpPr>
        <p:spPr/>
        <p:txBody>
          <a:bodyPr/>
          <a:lstStyle/>
          <a:p>
            <a:r>
              <a:rPr lang="en-US" u="sng" dirty="0" smtClean="0"/>
              <a:t>The recommended coordinated set of transition activities</a:t>
            </a:r>
            <a:r>
              <a:rPr lang="en-US" dirty="0" smtClean="0"/>
              <a:t>:</a:t>
            </a:r>
          </a:p>
          <a:p>
            <a:r>
              <a:rPr lang="en-US" dirty="0" smtClean="0"/>
              <a:t>are based on needs and post secondary goals of the individual student</a:t>
            </a:r>
          </a:p>
          <a:p>
            <a:r>
              <a:rPr lang="en-US" dirty="0"/>
              <a:t>a</a:t>
            </a:r>
            <a:r>
              <a:rPr lang="en-US" dirty="0" smtClean="0"/>
              <a:t>re reasonably calculated to help student reach career &amp; other post secondary goals in areas of employment, education &amp; community living</a:t>
            </a:r>
          </a:p>
          <a:p>
            <a:endParaRPr lang="en-US" dirty="0"/>
          </a:p>
        </p:txBody>
      </p:sp>
    </p:spTree>
    <p:extLst>
      <p:ext uri="{BB962C8B-B14F-4D97-AF65-F5344CB8AC3E}">
        <p14:creationId xmlns:p14="http://schemas.microsoft.com/office/powerpoint/2010/main" val="2560409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Indicators (p.2)</a:t>
            </a:r>
            <a:endParaRPr lang="en-US" dirty="0"/>
          </a:p>
        </p:txBody>
      </p:sp>
      <p:sp>
        <p:nvSpPr>
          <p:cNvPr id="3" name="Content Placeholder 2"/>
          <p:cNvSpPr>
            <a:spLocks noGrp="1"/>
          </p:cNvSpPr>
          <p:nvPr>
            <p:ph idx="1"/>
          </p:nvPr>
        </p:nvSpPr>
        <p:spPr/>
        <p:txBody>
          <a:bodyPr>
            <a:normAutofit fontScale="92500"/>
          </a:bodyPr>
          <a:lstStyle/>
          <a:p>
            <a:r>
              <a:rPr lang="en-US" dirty="0"/>
              <a:t>a</a:t>
            </a:r>
            <a:r>
              <a:rPr lang="en-US" dirty="0" smtClean="0"/>
              <a:t>re focused on improving academic &amp; functional achievement of student to facilitate transition to post secondary life</a:t>
            </a:r>
          </a:p>
          <a:p>
            <a:r>
              <a:rPr lang="en-US" dirty="0"/>
              <a:t>a</a:t>
            </a:r>
            <a:r>
              <a:rPr lang="en-US" dirty="0" smtClean="0"/>
              <a:t>re based on assessment information, including vocational assessment</a:t>
            </a:r>
          </a:p>
          <a:p>
            <a:r>
              <a:rPr lang="en-US" dirty="0"/>
              <a:t>f</a:t>
            </a:r>
            <a:r>
              <a:rPr lang="en-US" dirty="0" smtClean="0"/>
              <a:t>ocus on  student’s strengths, interests, &amp; abilities</a:t>
            </a:r>
          </a:p>
          <a:p>
            <a:r>
              <a:rPr lang="en-US" dirty="0"/>
              <a:t>r</a:t>
            </a:r>
            <a:r>
              <a:rPr lang="en-US" dirty="0" smtClean="0"/>
              <a:t>eflect involvement/connections w/general, career &amp; tech programs &amp; post school supports and programs</a:t>
            </a:r>
            <a:endParaRPr lang="en-US" dirty="0"/>
          </a:p>
        </p:txBody>
      </p:sp>
    </p:spTree>
    <p:extLst>
      <p:ext uri="{BB962C8B-B14F-4D97-AF65-F5344CB8AC3E}">
        <p14:creationId xmlns:p14="http://schemas.microsoft.com/office/powerpoint/2010/main" val="17946803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Indicators (p.3)</a:t>
            </a:r>
            <a:endParaRPr lang="en-US" dirty="0"/>
          </a:p>
        </p:txBody>
      </p:sp>
      <p:sp>
        <p:nvSpPr>
          <p:cNvPr id="3" name="Content Placeholder 2"/>
          <p:cNvSpPr>
            <a:spLocks noGrp="1"/>
          </p:cNvSpPr>
          <p:nvPr>
            <p:ph idx="1"/>
          </p:nvPr>
        </p:nvSpPr>
        <p:spPr/>
        <p:txBody>
          <a:bodyPr>
            <a:normAutofit/>
          </a:bodyPr>
          <a:lstStyle/>
          <a:p>
            <a:r>
              <a:rPr lang="en-US" sz="4400" b="1" dirty="0"/>
              <a:t>a</a:t>
            </a:r>
            <a:r>
              <a:rPr lang="en-US" sz="4400" b="1" dirty="0" smtClean="0"/>
              <a:t>re developed with students and parent as active participants</a:t>
            </a:r>
          </a:p>
          <a:p>
            <a:r>
              <a:rPr lang="en-US" sz="4400" b="1" dirty="0"/>
              <a:t>c</a:t>
            </a:r>
            <a:r>
              <a:rPr lang="en-US" sz="4400" b="1" dirty="0" smtClean="0"/>
              <a:t>learly identify the responsibilities of the school district and other agencies</a:t>
            </a:r>
            <a:endParaRPr lang="en-US" sz="4400" b="1" dirty="0"/>
          </a:p>
        </p:txBody>
      </p:sp>
    </p:spTree>
    <p:extLst>
      <p:ext uri="{BB962C8B-B14F-4D97-AF65-F5344CB8AC3E}">
        <p14:creationId xmlns:p14="http://schemas.microsoft.com/office/powerpoint/2010/main" val="28823610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Effective Advocacy</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US" dirty="0" smtClean="0"/>
              <a:t>Gather information about your student/child: strengths, needs, their desires, dreams, goals and put it in one place (notebook, document(s) on flash drive, etc.)</a:t>
            </a:r>
          </a:p>
          <a:p>
            <a:pPr marL="514350" indent="-514350">
              <a:buFont typeface="+mj-lt"/>
              <a:buAutoNum type="arabicPeriod"/>
            </a:pPr>
            <a:r>
              <a:rPr lang="en-US" dirty="0" smtClean="0"/>
              <a:t>Make an outline of information you gathered, using a format you are comfortable with (e.g. bullets, numbering, etc…)</a:t>
            </a:r>
          </a:p>
          <a:p>
            <a:pPr marL="514350" indent="-514350">
              <a:buFont typeface="+mj-lt"/>
              <a:buAutoNum type="arabicPeriod"/>
            </a:pPr>
            <a:r>
              <a:rPr lang="en-US" dirty="0" smtClean="0"/>
              <a:t>Gather necessary assessments too</a:t>
            </a:r>
          </a:p>
          <a:p>
            <a:pPr marL="514350" indent="-514350">
              <a:buFont typeface="+mj-lt"/>
              <a:buAutoNum type="arabicPeriod"/>
            </a:pPr>
            <a:r>
              <a:rPr lang="en-US" dirty="0" smtClean="0"/>
              <a:t>List strengths at end of outline</a:t>
            </a:r>
          </a:p>
          <a:p>
            <a:pPr marL="514350" indent="-514350">
              <a:buFont typeface="+mj-lt"/>
              <a:buAutoNum type="arabicPeriod"/>
            </a:pPr>
            <a:r>
              <a:rPr lang="en-US" dirty="0" smtClean="0"/>
              <a:t>List needs/weaknesses too.</a:t>
            </a:r>
          </a:p>
          <a:p>
            <a:pPr marL="514350" indent="-514350">
              <a:buFont typeface="+mj-lt"/>
              <a:buAutoNum type="arabicPeriod"/>
            </a:pPr>
            <a:r>
              <a:rPr lang="en-US" dirty="0" smtClean="0"/>
              <a:t>On separate paper/document, write down your feelings about the upcoming meeting or situation you are in with your child at school.</a:t>
            </a:r>
          </a:p>
          <a:p>
            <a:pPr marL="514350" indent="-514350">
              <a:buFont typeface="+mj-lt"/>
              <a:buAutoNum type="arabicPeriod"/>
            </a:pPr>
            <a:endParaRPr lang="en-US" dirty="0"/>
          </a:p>
        </p:txBody>
      </p:sp>
    </p:spTree>
    <p:extLst>
      <p:ext uri="{BB962C8B-B14F-4D97-AF65-F5344CB8AC3E}">
        <p14:creationId xmlns:p14="http://schemas.microsoft.com/office/powerpoint/2010/main" val="26705900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 Advocacy</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7.) Write down a goal(s) for this meeting/process: what do wish to accomplish?</a:t>
            </a:r>
          </a:p>
          <a:p>
            <a:pPr marL="0" indent="0">
              <a:buNone/>
            </a:pPr>
            <a:r>
              <a:rPr lang="en-US" dirty="0" smtClean="0"/>
              <a:t>8.) Prioritize if more than one goal</a:t>
            </a:r>
          </a:p>
          <a:p>
            <a:pPr marL="0" indent="0">
              <a:buNone/>
            </a:pPr>
            <a:r>
              <a:rPr lang="en-US" dirty="0" smtClean="0"/>
              <a:t>9.) Share with the school district before the meeting, some of the things you plan on discussing. Ask if they have anything else they were planning on discussing.</a:t>
            </a:r>
          </a:p>
          <a:p>
            <a:pPr marL="0" indent="0">
              <a:buNone/>
            </a:pPr>
            <a:r>
              <a:rPr lang="en-US" dirty="0" smtClean="0"/>
              <a:t>10.) Don’t be secretive, be open.</a:t>
            </a:r>
          </a:p>
          <a:p>
            <a:pPr marL="0" indent="0">
              <a:buNone/>
            </a:pPr>
            <a:r>
              <a:rPr lang="en-US" dirty="0" smtClean="0"/>
              <a:t>11.) Write down phrases that you might have to use, and keep them in front of you at meeting.</a:t>
            </a:r>
            <a:endParaRPr lang="en-US" dirty="0"/>
          </a:p>
        </p:txBody>
      </p:sp>
    </p:spTree>
    <p:extLst>
      <p:ext uri="{BB962C8B-B14F-4D97-AF65-F5344CB8AC3E}">
        <p14:creationId xmlns:p14="http://schemas.microsoft.com/office/powerpoint/2010/main" val="5657262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 Advocacy</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12.) Ask questions rather than react to unwanted information. Examples—”Can you explain why we can’t do that?”  “Can you give me a copy of that policy?” “Where would I find that information written down?” </a:t>
            </a:r>
          </a:p>
          <a:p>
            <a:pPr marL="0" indent="0">
              <a:buNone/>
            </a:pPr>
            <a:r>
              <a:rPr lang="en-US" dirty="0" smtClean="0"/>
              <a:t>13.) Have a plan before you go into the meeting. Know your options, and predict the two or three possible outcomes of the meeting so you can plan for each of them.</a:t>
            </a:r>
          </a:p>
          <a:p>
            <a:pPr marL="0" indent="0">
              <a:buNone/>
            </a:pPr>
            <a:r>
              <a:rPr lang="en-US" dirty="0" smtClean="0"/>
              <a:t>14.) Be familiar with the requirements and language used by the governing entity (NY State Ed Dept.) regarding your particular situation (Transition in this example).</a:t>
            </a:r>
          </a:p>
          <a:p>
            <a:pPr marL="0" indent="0">
              <a:buNone/>
            </a:pPr>
            <a:endParaRPr lang="en-US" dirty="0"/>
          </a:p>
        </p:txBody>
      </p:sp>
    </p:spTree>
    <p:extLst>
      <p:ext uri="{BB962C8B-B14F-4D97-AF65-F5344CB8AC3E}">
        <p14:creationId xmlns:p14="http://schemas.microsoft.com/office/powerpoint/2010/main" val="22062203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Advocacy</a:t>
            </a:r>
            <a:endParaRPr lang="en-US" dirty="0"/>
          </a:p>
        </p:txBody>
      </p:sp>
      <p:sp>
        <p:nvSpPr>
          <p:cNvPr id="3" name="Content Placeholder 2"/>
          <p:cNvSpPr>
            <a:spLocks noGrp="1"/>
          </p:cNvSpPr>
          <p:nvPr>
            <p:ph idx="1"/>
          </p:nvPr>
        </p:nvSpPr>
        <p:spPr/>
        <p:txBody>
          <a:bodyPr/>
          <a:lstStyle/>
          <a:p>
            <a:pPr marL="0" indent="0">
              <a:buNone/>
            </a:pPr>
            <a:r>
              <a:rPr lang="en-US" dirty="0" smtClean="0"/>
              <a:t>15.) Be aware of due process rights: mediation, impartial hearing, state complaint</a:t>
            </a:r>
          </a:p>
          <a:p>
            <a:pPr marL="0" indent="0">
              <a:buNone/>
            </a:pPr>
            <a:r>
              <a:rPr lang="en-US" dirty="0" smtClean="0"/>
              <a:t>16.) Don’t threaten, don’t bluff</a:t>
            </a:r>
          </a:p>
          <a:p>
            <a:pPr marL="0" indent="0">
              <a:buNone/>
            </a:pPr>
            <a:r>
              <a:rPr lang="en-US" dirty="0" smtClean="0"/>
              <a:t>17.) Talk about the student/child’s needs; have conversation(s) about this with the team; the more discussion about the student’s needs, the more likely the team will come together about a plan.</a:t>
            </a:r>
            <a:endParaRPr lang="en-US" dirty="0"/>
          </a:p>
        </p:txBody>
      </p:sp>
    </p:spTree>
    <p:extLst>
      <p:ext uri="{BB962C8B-B14F-4D97-AF65-F5344CB8AC3E}">
        <p14:creationId xmlns:p14="http://schemas.microsoft.com/office/powerpoint/2010/main" val="31399976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Advocacy</a:t>
            </a:r>
            <a:endParaRPr lang="en-US" dirty="0"/>
          </a:p>
        </p:txBody>
      </p:sp>
      <p:sp>
        <p:nvSpPr>
          <p:cNvPr id="3" name="Content Placeholder 2"/>
          <p:cNvSpPr>
            <a:spLocks noGrp="1"/>
          </p:cNvSpPr>
          <p:nvPr>
            <p:ph idx="1"/>
          </p:nvPr>
        </p:nvSpPr>
        <p:spPr/>
        <p:txBody>
          <a:bodyPr/>
          <a:lstStyle/>
          <a:p>
            <a:r>
              <a:rPr lang="en-US" dirty="0" smtClean="0"/>
              <a:t>Effective advocacy comes from knowledge and information. </a:t>
            </a:r>
          </a:p>
          <a:p>
            <a:r>
              <a:rPr lang="en-US" dirty="0" smtClean="0"/>
              <a:t>Effective advocacy comes from preparation.</a:t>
            </a:r>
          </a:p>
          <a:p>
            <a:r>
              <a:rPr lang="en-US" dirty="0" smtClean="0"/>
              <a:t>Effective advocacy comes from anticipating possible outcomes of a meeting.</a:t>
            </a:r>
          </a:p>
          <a:p>
            <a:r>
              <a:rPr lang="en-US" dirty="0" smtClean="0"/>
              <a:t>Effective advocacy comes from having passion,   but not letting that passion overtake objective decision making and planning.</a:t>
            </a:r>
            <a:endParaRPr lang="en-US" dirty="0"/>
          </a:p>
        </p:txBody>
      </p:sp>
    </p:spTree>
    <p:extLst>
      <p:ext uri="{BB962C8B-B14F-4D97-AF65-F5344CB8AC3E}">
        <p14:creationId xmlns:p14="http://schemas.microsoft.com/office/powerpoint/2010/main" val="142576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lnSpcReduction="10000"/>
          </a:bodyPr>
          <a:lstStyle/>
          <a:p>
            <a:r>
              <a:rPr lang="en-US" dirty="0" smtClean="0"/>
              <a:t>Postsecondary means after high school</a:t>
            </a:r>
          </a:p>
          <a:p>
            <a:r>
              <a:rPr lang="en-US" dirty="0" smtClean="0"/>
              <a:t>Secondary means high school</a:t>
            </a:r>
          </a:p>
          <a:p>
            <a:r>
              <a:rPr lang="en-US" dirty="0" smtClean="0"/>
              <a:t>CSE means COMMITTEE on Special Education</a:t>
            </a:r>
          </a:p>
          <a:p>
            <a:r>
              <a:rPr lang="en-US" dirty="0" smtClean="0"/>
              <a:t>CSE Chair means the person who chairs the committee on special education.</a:t>
            </a:r>
          </a:p>
          <a:p>
            <a:r>
              <a:rPr lang="en-US" dirty="0" smtClean="0"/>
              <a:t>Suggestion—do </a:t>
            </a:r>
            <a:r>
              <a:rPr lang="en-US" u="sng" dirty="0" smtClean="0"/>
              <a:t>not</a:t>
            </a:r>
            <a:r>
              <a:rPr lang="en-US" dirty="0" smtClean="0"/>
              <a:t> use the term “CSE” to refer to the chairperson, for example: “I talked with the CSE and she said we could bring snacks to the meeting.”</a:t>
            </a:r>
            <a:endParaRPr lang="en-US" dirty="0"/>
          </a:p>
        </p:txBody>
      </p:sp>
    </p:spTree>
    <p:extLst>
      <p:ext uri="{BB962C8B-B14F-4D97-AF65-F5344CB8AC3E}">
        <p14:creationId xmlns:p14="http://schemas.microsoft.com/office/powerpoint/2010/main" val="42381287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791200"/>
          </a:xfrm>
        </p:spPr>
        <p:txBody>
          <a:bodyPr>
            <a:normAutofit fontScale="90000"/>
          </a:bodyPr>
          <a:lstStyle/>
          <a:p>
            <a:r>
              <a:rPr lang="en-US" sz="4900" dirty="0" smtClean="0"/>
              <a:t/>
            </a:r>
            <a:br>
              <a:rPr lang="en-US" sz="4900" dirty="0" smtClean="0"/>
            </a:br>
            <a:r>
              <a:rPr lang="en-US" sz="4900" dirty="0" smtClean="0"/>
              <a:t>Steve </a:t>
            </a:r>
            <a:r>
              <a:rPr lang="en-US" sz="4900" dirty="0"/>
              <a:t>Oill, Parent Advocate</a:t>
            </a:r>
            <a:br>
              <a:rPr lang="en-US" sz="4900" dirty="0"/>
            </a:br>
            <a:r>
              <a:rPr lang="en-US" sz="4900" dirty="0"/>
              <a:t>Home and Community Based Services Waiver (HCBSW)</a:t>
            </a:r>
            <a:br>
              <a:rPr lang="en-US" sz="4900" dirty="0"/>
            </a:br>
            <a:r>
              <a:rPr lang="en-US" sz="4900" dirty="0"/>
              <a:t>Parsons Child and Family Center</a:t>
            </a:r>
            <a:br>
              <a:rPr lang="en-US" sz="4900" dirty="0"/>
            </a:br>
            <a:r>
              <a:rPr lang="en-US" sz="4900" dirty="0"/>
              <a:t>108 Erie Blvd. 2</a:t>
            </a:r>
            <a:r>
              <a:rPr lang="en-US" sz="4900" baseline="30000" dirty="0"/>
              <a:t>nd</a:t>
            </a:r>
            <a:r>
              <a:rPr lang="en-US" sz="4900" dirty="0"/>
              <a:t> Floor</a:t>
            </a:r>
            <a:br>
              <a:rPr lang="en-US" sz="4900" dirty="0"/>
            </a:br>
            <a:r>
              <a:rPr lang="en-US" sz="4900" dirty="0"/>
              <a:t>Schenectady N.Y. 12305</a:t>
            </a:r>
            <a:br>
              <a:rPr lang="en-US" sz="4900" dirty="0"/>
            </a:br>
            <a:r>
              <a:rPr lang="en-US" sz="4900" dirty="0">
                <a:hlinkClick r:id="rId2"/>
              </a:rPr>
              <a:t>Steve.Oill@Parsonscenter.org</a:t>
            </a:r>
            <a:r>
              <a:rPr lang="en-US" sz="4900" dirty="0"/>
              <a:t>  </a:t>
            </a:r>
            <a:r>
              <a:rPr lang="en-US" sz="4900" dirty="0" smtClean="0"/>
              <a:t/>
            </a:r>
            <a:br>
              <a:rPr lang="en-US" sz="4900" dirty="0" smtClean="0"/>
            </a:br>
            <a:r>
              <a:rPr lang="en-US" sz="4900" dirty="0" smtClean="0"/>
              <a:t>(</a:t>
            </a:r>
            <a:r>
              <a:rPr lang="en-US" sz="4900" dirty="0"/>
              <a:t>518)-265-5892</a:t>
            </a:r>
            <a:r>
              <a:rPr lang="en-US" sz="5400" dirty="0"/>
              <a:t/>
            </a:r>
            <a:br>
              <a:rPr lang="en-US" sz="5400" dirty="0"/>
            </a:br>
            <a:endParaRPr lang="en-US" sz="5400" dirty="0"/>
          </a:p>
        </p:txBody>
      </p:sp>
    </p:spTree>
    <p:extLst>
      <p:ext uri="{BB962C8B-B14F-4D97-AF65-F5344CB8AC3E}">
        <p14:creationId xmlns:p14="http://schemas.microsoft.com/office/powerpoint/2010/main" val="3765825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Measurable Postsecondary Goals &amp; Transition Needs</a:t>
            </a:r>
            <a:endParaRPr lang="en-US" dirty="0"/>
          </a:p>
        </p:txBody>
      </p:sp>
      <p:sp>
        <p:nvSpPr>
          <p:cNvPr id="3" name="Content Placeholder 2"/>
          <p:cNvSpPr>
            <a:spLocks noGrp="1"/>
          </p:cNvSpPr>
          <p:nvPr>
            <p:ph idx="1"/>
          </p:nvPr>
        </p:nvSpPr>
        <p:spPr/>
        <p:txBody>
          <a:bodyPr/>
          <a:lstStyle/>
          <a:p>
            <a:r>
              <a:rPr lang="en-US" dirty="0" smtClean="0"/>
              <a:t>For students age 15 and up</a:t>
            </a:r>
          </a:p>
          <a:p>
            <a:r>
              <a:rPr lang="en-US" dirty="0" smtClean="0"/>
              <a:t>Updated at least annually</a:t>
            </a:r>
          </a:p>
          <a:p>
            <a:r>
              <a:rPr lang="en-US" dirty="0" smtClean="0"/>
              <a:t>Based upon students’ interests and preferences, from high school to post school activities</a:t>
            </a:r>
          </a:p>
          <a:p>
            <a:r>
              <a:rPr lang="en-US" dirty="0" smtClean="0"/>
              <a:t>Related to three areas: employment; post secondary education and training; independent living skills</a:t>
            </a:r>
            <a:endParaRPr lang="en-US" dirty="0"/>
          </a:p>
        </p:txBody>
      </p:sp>
    </p:spTree>
    <p:extLst>
      <p:ext uri="{BB962C8B-B14F-4D97-AF65-F5344CB8AC3E}">
        <p14:creationId xmlns:p14="http://schemas.microsoft.com/office/powerpoint/2010/main" val="1907319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Measurable Postsecondary Goals</a:t>
            </a:r>
            <a:endParaRPr lang="en-US" dirty="0"/>
          </a:p>
        </p:txBody>
      </p:sp>
      <p:sp>
        <p:nvSpPr>
          <p:cNvPr id="3" name="Content Placeholder 2"/>
          <p:cNvSpPr>
            <a:spLocks noGrp="1"/>
          </p:cNvSpPr>
          <p:nvPr>
            <p:ph idx="1"/>
          </p:nvPr>
        </p:nvSpPr>
        <p:spPr/>
        <p:txBody>
          <a:bodyPr/>
          <a:lstStyle/>
          <a:p>
            <a:r>
              <a:rPr lang="en-US" dirty="0" smtClean="0"/>
              <a:t>identify the student’s long </a:t>
            </a:r>
            <a:r>
              <a:rPr lang="en-US" dirty="0"/>
              <a:t>term goals </a:t>
            </a:r>
            <a:r>
              <a:rPr lang="en-US" dirty="0" smtClean="0"/>
              <a:t>for living, working and learning as an adult</a:t>
            </a:r>
          </a:p>
          <a:p>
            <a:r>
              <a:rPr lang="en-US" dirty="0"/>
              <a:t>p</a:t>
            </a:r>
            <a:r>
              <a:rPr lang="en-US" dirty="0" smtClean="0"/>
              <a:t>rovide direction for the student and the student’s team</a:t>
            </a:r>
          </a:p>
          <a:p>
            <a:r>
              <a:rPr lang="en-US" dirty="0"/>
              <a:t>s</a:t>
            </a:r>
            <a:r>
              <a:rPr lang="en-US" dirty="0" smtClean="0"/>
              <a:t>hould provide incremental preparation of the student to achieve these goals</a:t>
            </a:r>
          </a:p>
          <a:p>
            <a:r>
              <a:rPr lang="en-US" dirty="0"/>
              <a:t>s</a:t>
            </a:r>
            <a:r>
              <a:rPr lang="en-US" dirty="0" smtClean="0"/>
              <a:t>hould be recorded in student’s IEP</a:t>
            </a:r>
          </a:p>
          <a:p>
            <a:r>
              <a:rPr lang="en-US" dirty="0"/>
              <a:t>i</a:t>
            </a:r>
            <a:r>
              <a:rPr lang="en-US" dirty="0" smtClean="0"/>
              <a:t>ncludes student and student’s parents </a:t>
            </a: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927248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Measurable Postsecondary </a:t>
            </a:r>
            <a:r>
              <a:rPr lang="en-US" dirty="0" smtClean="0"/>
              <a:t>Goals (p.2)</a:t>
            </a:r>
            <a:endParaRPr lang="en-US" dirty="0"/>
          </a:p>
        </p:txBody>
      </p:sp>
      <p:sp>
        <p:nvSpPr>
          <p:cNvPr id="3" name="Content Placeholder 2"/>
          <p:cNvSpPr>
            <a:spLocks noGrp="1"/>
          </p:cNvSpPr>
          <p:nvPr>
            <p:ph idx="1"/>
          </p:nvPr>
        </p:nvSpPr>
        <p:spPr/>
        <p:txBody>
          <a:bodyPr>
            <a:normAutofit fontScale="92500" lnSpcReduction="10000"/>
          </a:bodyPr>
          <a:lstStyle/>
          <a:p>
            <a:r>
              <a:rPr lang="en-US" dirty="0"/>
              <a:t>i</a:t>
            </a:r>
            <a:r>
              <a:rPr lang="en-US" dirty="0" smtClean="0"/>
              <a:t>nfo to develop these goals may come from vocational assessments, assessments of postsecondary educational skills, strength based assessments, teacher observations, and interviews  with student and student’s parents</a:t>
            </a:r>
          </a:p>
          <a:p>
            <a:r>
              <a:rPr lang="en-US" dirty="0"/>
              <a:t>c</a:t>
            </a:r>
            <a:r>
              <a:rPr lang="en-US" dirty="0" smtClean="0"/>
              <a:t>an be written in student’s own words     </a:t>
            </a:r>
          </a:p>
          <a:p>
            <a:r>
              <a:rPr lang="en-US" dirty="0"/>
              <a:t>c</a:t>
            </a:r>
            <a:r>
              <a:rPr lang="en-US" dirty="0" smtClean="0"/>
              <a:t>an be general or specific since they will be reviewed and revised at least annually (the general idea is that the goals will become more specific based upon the student’s interest)</a:t>
            </a:r>
            <a:endParaRPr lang="en-US" dirty="0"/>
          </a:p>
        </p:txBody>
      </p:sp>
    </p:spTree>
    <p:extLst>
      <p:ext uri="{BB962C8B-B14F-4D97-AF65-F5344CB8AC3E}">
        <p14:creationId xmlns:p14="http://schemas.microsoft.com/office/powerpoint/2010/main" val="47182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Measurable Postsecondary Goals (</a:t>
            </a:r>
            <a:r>
              <a:rPr lang="en-US" dirty="0" smtClean="0"/>
              <a:t>p.3)</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smtClean="0"/>
              <a:t>Examples (Education/Training</a:t>
            </a:r>
            <a:r>
              <a:rPr lang="en-US" dirty="0" smtClean="0"/>
              <a:t>):</a:t>
            </a:r>
          </a:p>
          <a:p>
            <a:r>
              <a:rPr lang="en-US" dirty="0" smtClean="0"/>
              <a:t>Tina will take a course in dog grooming</a:t>
            </a:r>
          </a:p>
          <a:p>
            <a:r>
              <a:rPr lang="en-US" dirty="0" smtClean="0"/>
              <a:t>Julie will participate in on-the-job training as a painter and decorator</a:t>
            </a:r>
          </a:p>
          <a:p>
            <a:r>
              <a:rPr lang="en-US" dirty="0" smtClean="0"/>
              <a:t>Robin will attend a two year community college course and gain a qualification in culinary arts</a:t>
            </a:r>
          </a:p>
          <a:p>
            <a:r>
              <a:rPr lang="en-US" dirty="0" smtClean="0"/>
              <a:t>Liz will enroll in the general Associates Degree Programed Schenectady Community College in September 2014</a:t>
            </a:r>
            <a:endParaRPr lang="en-US" dirty="0"/>
          </a:p>
        </p:txBody>
      </p:sp>
    </p:spTree>
    <p:extLst>
      <p:ext uri="{BB962C8B-B14F-4D97-AF65-F5344CB8AC3E}">
        <p14:creationId xmlns:p14="http://schemas.microsoft.com/office/powerpoint/2010/main" val="732212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Measurable Postsecondary Goals (</a:t>
            </a:r>
            <a:r>
              <a:rPr lang="en-US" dirty="0" smtClean="0"/>
              <a:t>p.4)</a:t>
            </a:r>
            <a:endParaRPr lang="en-US" dirty="0"/>
          </a:p>
        </p:txBody>
      </p:sp>
      <p:sp>
        <p:nvSpPr>
          <p:cNvPr id="3" name="Content Placeholder 2"/>
          <p:cNvSpPr>
            <a:spLocks noGrp="1"/>
          </p:cNvSpPr>
          <p:nvPr>
            <p:ph idx="1"/>
          </p:nvPr>
        </p:nvSpPr>
        <p:spPr/>
        <p:txBody>
          <a:bodyPr/>
          <a:lstStyle/>
          <a:p>
            <a:r>
              <a:rPr lang="en-US" u="sng" dirty="0" smtClean="0"/>
              <a:t>Examples (Employment):</a:t>
            </a:r>
            <a:endParaRPr lang="en-US" u="sng" dirty="0"/>
          </a:p>
          <a:p>
            <a:r>
              <a:rPr lang="en-US" dirty="0" smtClean="0"/>
              <a:t>Tara will become employed as an apprentice carpenter</a:t>
            </a:r>
          </a:p>
          <a:p>
            <a:r>
              <a:rPr lang="en-US" dirty="0" smtClean="0"/>
              <a:t>Ann will work for at least one year as a trainee veterinary technician </a:t>
            </a:r>
            <a:endParaRPr lang="en-US" dirty="0"/>
          </a:p>
        </p:txBody>
      </p:sp>
    </p:spTree>
    <p:extLst>
      <p:ext uri="{BB962C8B-B14F-4D97-AF65-F5344CB8AC3E}">
        <p14:creationId xmlns:p14="http://schemas.microsoft.com/office/powerpoint/2010/main" val="398399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Measurable Postsecondary Goals (</a:t>
            </a:r>
            <a:r>
              <a:rPr lang="en-US" dirty="0" smtClean="0"/>
              <a:t>p.5)</a:t>
            </a:r>
            <a:endParaRPr lang="en-US" dirty="0"/>
          </a:p>
        </p:txBody>
      </p:sp>
      <p:sp>
        <p:nvSpPr>
          <p:cNvPr id="3" name="Content Placeholder 2"/>
          <p:cNvSpPr>
            <a:spLocks noGrp="1"/>
          </p:cNvSpPr>
          <p:nvPr>
            <p:ph idx="1"/>
          </p:nvPr>
        </p:nvSpPr>
        <p:spPr/>
        <p:txBody>
          <a:bodyPr/>
          <a:lstStyle/>
          <a:p>
            <a:r>
              <a:rPr lang="en-US" u="sng" dirty="0" smtClean="0"/>
              <a:t>Examples (Independent Living</a:t>
            </a:r>
            <a:r>
              <a:rPr lang="en-US" dirty="0" smtClean="0"/>
              <a:t>):</a:t>
            </a:r>
          </a:p>
          <a:p>
            <a:r>
              <a:rPr lang="en-US" dirty="0" smtClean="0"/>
              <a:t>Ruth will shop for groceries independently using a list</a:t>
            </a:r>
          </a:p>
          <a:p>
            <a:r>
              <a:rPr lang="en-US" dirty="0" smtClean="0"/>
              <a:t>Jennifer will obtain her driving license after graduation from high school. </a:t>
            </a:r>
          </a:p>
          <a:p>
            <a:r>
              <a:rPr lang="en-US" dirty="0" smtClean="0"/>
              <a:t>Steve will live in an apartment with friends. </a:t>
            </a:r>
          </a:p>
          <a:p>
            <a:endParaRPr lang="en-US" dirty="0"/>
          </a:p>
        </p:txBody>
      </p:sp>
    </p:spTree>
    <p:extLst>
      <p:ext uri="{BB962C8B-B14F-4D97-AF65-F5344CB8AC3E}">
        <p14:creationId xmlns:p14="http://schemas.microsoft.com/office/powerpoint/2010/main" val="12150637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TotalTime>
  <Words>1574</Words>
  <Application>Microsoft Office PowerPoint</Application>
  <PresentationFormat>On-screen Show (4:3)</PresentationFormat>
  <Paragraphs>141</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Effective Advocacy for IEP Transition Planning for Post High School</vt:lpstr>
      <vt:lpstr>Why transition plan and why advocate?</vt:lpstr>
      <vt:lpstr>Definition(s)</vt:lpstr>
      <vt:lpstr>Measurable Postsecondary Goals &amp; Transition Needs</vt:lpstr>
      <vt:lpstr>Measurable Postsecondary Goals</vt:lpstr>
      <vt:lpstr>Measurable Postsecondary Goals (p.2)</vt:lpstr>
      <vt:lpstr>Measurable Postsecondary Goals (p.3)</vt:lpstr>
      <vt:lpstr>Measurable Postsecondary Goals (p.4)</vt:lpstr>
      <vt:lpstr>Measurable Postsecondary Goals (p.5)</vt:lpstr>
      <vt:lpstr>Measurable Postsecondary Goals (p.6)</vt:lpstr>
      <vt:lpstr>Quality Indicators</vt:lpstr>
      <vt:lpstr>Quality Indicators (p.2)</vt:lpstr>
      <vt:lpstr>Definition (Parent Perspective)</vt:lpstr>
      <vt:lpstr>Definition (NYS Education Dept.)</vt:lpstr>
      <vt:lpstr>Transition (Services) (NYSED)</vt:lpstr>
      <vt:lpstr>Coordinated Set of Activities</vt:lpstr>
      <vt:lpstr>Coordinated Set of Activities (p.2)</vt:lpstr>
      <vt:lpstr>Transition Planning</vt:lpstr>
      <vt:lpstr>Transition Planning (p.2)</vt:lpstr>
      <vt:lpstr>Transition Services (purpose)</vt:lpstr>
      <vt:lpstr>Transition Services “Package”</vt:lpstr>
      <vt:lpstr>Quality Indicators</vt:lpstr>
      <vt:lpstr>Quality Indicators (p.2)</vt:lpstr>
      <vt:lpstr>Quality Indicators (p.3)</vt:lpstr>
      <vt:lpstr>Effective Advocacy</vt:lpstr>
      <vt:lpstr>Effective Advocacy</vt:lpstr>
      <vt:lpstr>Effective Advocacy</vt:lpstr>
      <vt:lpstr>Effective Advocacy</vt:lpstr>
      <vt:lpstr>Effective Advocacy</vt:lpstr>
      <vt:lpstr> Steve Oill, Parent Advocate Home and Community Based Services Waiver (HCBSW) Parsons Child and Family Center 108 Erie Blvd. 2nd Floor Schenectady N.Y. 12305 Steve.Oill@Parsonscenter.org   (518)-265-5892 </vt:lpstr>
    </vt:vector>
  </TitlesOfParts>
  <Company>Parsons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Advocacy for IEP Transition Planning for Post High School</dc:title>
  <dc:creator>Oill, Steve</dc:creator>
  <cp:lastModifiedBy>Oill, Steve</cp:lastModifiedBy>
  <cp:revision>29</cp:revision>
  <dcterms:created xsi:type="dcterms:W3CDTF">2014-03-04T19:15:21Z</dcterms:created>
  <dcterms:modified xsi:type="dcterms:W3CDTF">2014-03-12T03:02:24Z</dcterms:modified>
</cp:coreProperties>
</file>