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4" r:id="rId4"/>
    <p:sldId id="257" r:id="rId5"/>
    <p:sldId id="283" r:id="rId6"/>
    <p:sldId id="258" r:id="rId7"/>
    <p:sldId id="260" r:id="rId8"/>
    <p:sldId id="261" r:id="rId9"/>
    <p:sldId id="263" r:id="rId10"/>
    <p:sldId id="291" r:id="rId11"/>
    <p:sldId id="266" r:id="rId12"/>
    <p:sldId id="269" r:id="rId13"/>
    <p:sldId id="301" r:id="rId14"/>
    <p:sldId id="300" r:id="rId15"/>
    <p:sldId id="264" r:id="rId16"/>
    <p:sldId id="289" r:id="rId17"/>
    <p:sldId id="286" r:id="rId18"/>
    <p:sldId id="294" r:id="rId19"/>
    <p:sldId id="287" r:id="rId20"/>
    <p:sldId id="282" r:id="rId21"/>
    <p:sldId id="303" r:id="rId22"/>
    <p:sldId id="302" r:id="rId23"/>
    <p:sldId id="288" r:id="rId24"/>
    <p:sldId id="277" r:id="rId25"/>
    <p:sldId id="293" r:id="rId26"/>
    <p:sldId id="292" r:id="rId27"/>
    <p:sldId id="270" r:id="rId28"/>
    <p:sldId id="265" r:id="rId29"/>
    <p:sldId id="273" r:id="rId30"/>
    <p:sldId id="274" r:id="rId31"/>
    <p:sldId id="275" r:id="rId32"/>
    <p:sldId id="278" r:id="rId33"/>
    <p:sldId id="276" r:id="rId34"/>
    <p:sldId id="279" r:id="rId35"/>
    <p:sldId id="280" r:id="rId36"/>
    <p:sldId id="281" r:id="rId37"/>
    <p:sldId id="295" r:id="rId38"/>
    <p:sldId id="297" r:id="rId39"/>
    <p:sldId id="296" r:id="rId40"/>
    <p:sldId id="304" r:id="rId41"/>
    <p:sldId id="298" r:id="rId42"/>
    <p:sldId id="285"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1244F1-9C4A-44E8-BA93-20ED6D4658B2}"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B2549-CBF0-4472-A20C-238D119AE3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244F1-9C4A-44E8-BA93-20ED6D4658B2}"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B2549-CBF0-4472-A20C-238D119AE3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244F1-9C4A-44E8-BA93-20ED6D4658B2}"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B2549-CBF0-4472-A20C-238D119AE3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244F1-9C4A-44E8-BA93-20ED6D4658B2}"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B2549-CBF0-4472-A20C-238D119AE3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1244F1-9C4A-44E8-BA93-20ED6D4658B2}"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B2549-CBF0-4472-A20C-238D119AE3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244F1-9C4A-44E8-BA93-20ED6D4658B2}"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B2549-CBF0-4472-A20C-238D119AE3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244F1-9C4A-44E8-BA93-20ED6D4658B2}" type="datetimeFigureOut">
              <a:rPr lang="en-US" smtClean="0"/>
              <a:pPr/>
              <a:t>4/25/2013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7B2549-CBF0-4472-A20C-238D119AE3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1244F1-9C4A-44E8-BA93-20ED6D4658B2}" type="datetimeFigureOut">
              <a:rPr lang="en-US" smtClean="0"/>
              <a:pPr/>
              <a:t>4/25/2013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7B2549-CBF0-4472-A20C-238D119AE3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244F1-9C4A-44E8-BA93-20ED6D4658B2}" type="datetimeFigureOut">
              <a:rPr lang="en-US" smtClean="0"/>
              <a:pPr/>
              <a:t>4/25/2013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7B2549-CBF0-4472-A20C-238D119AE3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244F1-9C4A-44E8-BA93-20ED6D4658B2}"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B2549-CBF0-4472-A20C-238D119AE3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244F1-9C4A-44E8-BA93-20ED6D4658B2}"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B2549-CBF0-4472-A20C-238D119AE3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244F1-9C4A-44E8-BA93-20ED6D4658B2}" type="datetimeFigureOut">
              <a:rPr lang="en-US" smtClean="0"/>
              <a:pPr/>
              <a:t>4/25/2013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B2549-CBF0-4472-A20C-238D119AE3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1.bin"/><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470025"/>
          </a:xfrm>
        </p:spPr>
        <p:txBody>
          <a:bodyPr>
            <a:noAutofit/>
            <a:scene3d>
              <a:camera prst="orthographicFront"/>
              <a:lightRig rig="threePt" dir="t"/>
            </a:scene3d>
            <a:sp3d extrusionH="19050" contourW="12700">
              <a:bevelT w="63500" h="63500" prst="relaxedInset"/>
              <a:extrusionClr>
                <a:schemeClr val="tx1"/>
              </a:extrusionClr>
              <a:contourClr>
                <a:schemeClr val="accent2">
                  <a:lumMod val="50000"/>
                </a:schemeClr>
              </a:contourClr>
            </a:sp3d>
          </a:bodyPr>
          <a:lstStyle/>
          <a:p>
            <a:pPr>
              <a:lnSpc>
                <a:spcPts val="7000"/>
              </a:lnSpc>
            </a:pPr>
            <a:r>
              <a:rPr lang="en-US" sz="8000" b="1" dirty="0" smtClean="0">
                <a:solidFill>
                  <a:srgbClr val="C00000"/>
                </a:solidFill>
              </a:rPr>
              <a:t>The Battle for the American Horse</a:t>
            </a:r>
            <a:endParaRPr lang="en-US" sz="8000" b="1" dirty="0">
              <a:solidFill>
                <a:srgbClr val="C00000"/>
              </a:solidFill>
            </a:endParaRPr>
          </a:p>
        </p:txBody>
      </p:sp>
      <p:pic>
        <p:nvPicPr>
          <p:cNvPr id="12" name="Picture 11" descr="LogoTransparent2.gif"/>
          <p:cNvPicPr>
            <a:picLocks noChangeAspect="1"/>
          </p:cNvPicPr>
          <p:nvPr/>
        </p:nvPicPr>
        <p:blipFill>
          <a:blip r:embed="rId3" cstate="print"/>
          <a:stretch>
            <a:fillRect/>
          </a:stretch>
        </p:blipFill>
        <p:spPr>
          <a:xfrm>
            <a:off x="6477000" y="5334000"/>
            <a:ext cx="1981200" cy="1017666"/>
          </a:xfrm>
          <a:prstGeom prst="rect">
            <a:avLst/>
          </a:prstGeom>
        </p:spPr>
      </p:pic>
      <p:sp>
        <p:nvSpPr>
          <p:cNvPr id="13" name="TextBox 12"/>
          <p:cNvSpPr txBox="1"/>
          <p:nvPr/>
        </p:nvSpPr>
        <p:spPr>
          <a:xfrm>
            <a:off x="1143000" y="5638800"/>
            <a:ext cx="5410200" cy="646331"/>
          </a:xfrm>
          <a:prstGeom prst="rect">
            <a:avLst/>
          </a:prstGeom>
          <a:noFill/>
        </p:spPr>
        <p:txBody>
          <a:bodyPr wrap="square" rtlCol="0">
            <a:spAutoFit/>
          </a:bodyPr>
          <a:lstStyle/>
          <a:p>
            <a:r>
              <a:rPr lang="en-US" sz="3600" b="1" dirty="0">
                <a:ln w="3175">
                  <a:solidFill>
                    <a:schemeClr val="tx1"/>
                  </a:solidFill>
                </a:ln>
                <a:solidFill>
                  <a:schemeClr val="accent2">
                    <a:lumMod val="75000"/>
                  </a:schemeClr>
                </a:solidFill>
                <a:effectLst>
                  <a:outerShdw blurRad="50800" dist="38100" dir="2700000" algn="tl" rotWithShape="0">
                    <a:prstClr val="black">
                      <a:alpha val="40000"/>
                    </a:prstClr>
                  </a:outerShdw>
                </a:effectLst>
                <a:latin typeface="Papyrus" pitchFamily="66" charset="0"/>
              </a:rPr>
              <a:t>Equine Welfare Alliance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7999">
              <a:srgbClr val="FEE7F2"/>
            </a:gs>
            <a:gs pos="36000">
              <a:srgbClr val="FAC77D"/>
            </a:gs>
            <a:gs pos="61000">
              <a:schemeClr val="accent6">
                <a:lumMod val="60000"/>
                <a:lumOff val="40000"/>
              </a:schemeClr>
            </a:gs>
            <a:gs pos="82001">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Autofit/>
            <a:scene3d>
              <a:camera prst="orthographicFront"/>
              <a:lightRig rig="threePt" dir="t"/>
            </a:scene3d>
            <a:sp3d extrusionH="57150">
              <a:bevelT w="50800" h="38100"/>
            </a:sp3d>
          </a:bodyPr>
          <a:lstStyle/>
          <a:p>
            <a:r>
              <a:rPr lang="en-US" sz="6000" b="1" dirty="0" smtClean="0">
                <a:solidFill>
                  <a:srgbClr val="C00000"/>
                </a:solidFill>
              </a:rPr>
              <a:t>A brief history of famous gate keepers</a:t>
            </a:r>
            <a:endParaRPr lang="en-US" sz="6000"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029200"/>
            <a:ext cx="9144000" cy="1143000"/>
          </a:xfrm>
        </p:spPr>
        <p:txBody>
          <a:bodyPr>
            <a:noAutofit/>
            <a:scene3d>
              <a:camera prst="orthographicFront"/>
              <a:lightRig rig="threePt" dir="t"/>
            </a:scene3d>
            <a:sp3d extrusionH="57150">
              <a:bevelT w="50800" h="38100"/>
            </a:sp3d>
          </a:bodyPr>
          <a:lstStyle/>
          <a:p>
            <a:r>
              <a:rPr lang="en-US" b="1" dirty="0" smtClean="0">
                <a:ln>
                  <a:solidFill>
                    <a:schemeClr val="bg1"/>
                  </a:solidFill>
                </a:ln>
                <a:solidFill>
                  <a:schemeClr val="accent6">
                    <a:lumMod val="75000"/>
                  </a:schemeClr>
                </a:solidFill>
              </a:rPr>
              <a:t>107</a:t>
            </a:r>
            <a:r>
              <a:rPr lang="en-US" b="1" baseline="30000" dirty="0" smtClean="0">
                <a:ln>
                  <a:solidFill>
                    <a:schemeClr val="bg1"/>
                  </a:solidFill>
                </a:ln>
                <a:solidFill>
                  <a:schemeClr val="accent6">
                    <a:lumMod val="75000"/>
                  </a:schemeClr>
                </a:solidFill>
              </a:rPr>
              <a:t>th</a:t>
            </a:r>
            <a:r>
              <a:rPr lang="en-US" b="1" dirty="0" smtClean="0">
                <a:ln>
                  <a:solidFill>
                    <a:schemeClr val="bg1"/>
                  </a:solidFill>
                </a:ln>
                <a:solidFill>
                  <a:schemeClr val="accent6">
                    <a:lumMod val="75000"/>
                  </a:schemeClr>
                </a:solidFill>
              </a:rPr>
              <a:t> Congress</a:t>
            </a:r>
            <a:br>
              <a:rPr lang="en-US" b="1" dirty="0" smtClean="0">
                <a:ln>
                  <a:solidFill>
                    <a:schemeClr val="bg1"/>
                  </a:solidFill>
                </a:ln>
                <a:solidFill>
                  <a:schemeClr val="accent6">
                    <a:lumMod val="75000"/>
                  </a:schemeClr>
                </a:solidFill>
              </a:rPr>
            </a:br>
            <a:r>
              <a:rPr lang="en-US" b="1" dirty="0" smtClean="0">
                <a:ln>
                  <a:solidFill>
                    <a:schemeClr val="bg1"/>
                  </a:solidFill>
                </a:ln>
                <a:solidFill>
                  <a:schemeClr val="accent6">
                    <a:lumMod val="75000"/>
                  </a:schemeClr>
                </a:solidFill>
              </a:rPr>
              <a:t>Rep. Bob </a:t>
            </a:r>
            <a:r>
              <a:rPr lang="en-US" b="1" dirty="0" err="1" smtClean="0">
                <a:ln>
                  <a:solidFill>
                    <a:schemeClr val="bg1"/>
                  </a:solidFill>
                </a:ln>
                <a:solidFill>
                  <a:schemeClr val="accent6">
                    <a:lumMod val="75000"/>
                  </a:schemeClr>
                </a:solidFill>
              </a:rPr>
              <a:t>Goodlatte</a:t>
            </a:r>
            <a:r>
              <a:rPr lang="en-US" b="1" dirty="0" smtClean="0">
                <a:ln>
                  <a:solidFill>
                    <a:schemeClr val="bg1"/>
                  </a:solidFill>
                </a:ln>
                <a:solidFill>
                  <a:schemeClr val="accent6">
                    <a:lumMod val="75000"/>
                  </a:schemeClr>
                </a:solidFill>
              </a:rPr>
              <a:t> blocks HR 857 </a:t>
            </a:r>
            <a:endParaRPr lang="en-US" b="1" dirty="0">
              <a:ln>
                <a:solidFill>
                  <a:schemeClr val="bg1"/>
                </a:solidFill>
              </a:ln>
              <a:solidFill>
                <a:schemeClr val="accent6">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50800" h="50800"/>
            </a:sp3d>
          </a:bodyPr>
          <a:lstStyle/>
          <a:p>
            <a:r>
              <a:rPr lang="en-US" sz="4800" b="1" dirty="0" smtClean="0">
                <a:ln w="19050">
                  <a:solidFill>
                    <a:schemeClr val="bg1"/>
                  </a:solidFill>
                </a:ln>
                <a:solidFill>
                  <a:srgbClr val="FFC000"/>
                </a:solidFill>
              </a:rPr>
              <a:t>110</a:t>
            </a:r>
            <a:r>
              <a:rPr lang="en-US" sz="4800" b="1" baseline="30000" dirty="0" smtClean="0">
                <a:ln w="19050">
                  <a:solidFill>
                    <a:schemeClr val="bg1"/>
                  </a:solidFill>
                </a:ln>
                <a:solidFill>
                  <a:srgbClr val="FFC000"/>
                </a:solidFill>
              </a:rPr>
              <a:t>th</a:t>
            </a:r>
            <a:r>
              <a:rPr lang="en-US" sz="4800" b="1" dirty="0" smtClean="0">
                <a:ln w="19050">
                  <a:solidFill>
                    <a:schemeClr val="bg1"/>
                  </a:solidFill>
                </a:ln>
                <a:solidFill>
                  <a:srgbClr val="FFC000"/>
                </a:solidFill>
              </a:rPr>
              <a:t> Congress</a:t>
            </a:r>
            <a:br>
              <a:rPr lang="en-US" sz="4800" b="1" dirty="0" smtClean="0">
                <a:ln w="19050">
                  <a:solidFill>
                    <a:schemeClr val="bg1"/>
                  </a:solidFill>
                </a:ln>
                <a:solidFill>
                  <a:srgbClr val="FFC000"/>
                </a:solidFill>
              </a:rPr>
            </a:br>
            <a:r>
              <a:rPr lang="en-US" sz="4800" b="1" dirty="0" smtClean="0">
                <a:ln w="19050">
                  <a:solidFill>
                    <a:schemeClr val="bg1"/>
                  </a:solidFill>
                </a:ln>
                <a:solidFill>
                  <a:srgbClr val="FFC000"/>
                </a:solidFill>
              </a:rPr>
              <a:t>Sen. Larry Craig blocks S 311</a:t>
            </a:r>
            <a:endParaRPr lang="en-US" sz="4800" dirty="0">
              <a:ln w="19050">
                <a:solidFill>
                  <a:schemeClr val="bg1"/>
                </a:solidFill>
              </a:ln>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371600"/>
          </a:xfrm>
        </p:spPr>
        <p:txBody>
          <a:bodyPr>
            <a:normAutofit fontScale="90000"/>
            <a:scene3d>
              <a:camera prst="orthographicFront"/>
              <a:lightRig rig="threePt" dir="t"/>
            </a:scene3d>
            <a:sp3d extrusionH="57150">
              <a:bevelT w="57150" h="57150"/>
            </a:sp3d>
          </a:bodyPr>
          <a:lstStyle/>
          <a:p>
            <a:r>
              <a:rPr lang="en-US" sz="5400" b="1" dirty="0" smtClean="0">
                <a:ln w="12700">
                  <a:noFill/>
                </a:ln>
                <a:solidFill>
                  <a:srgbClr val="FFC000"/>
                </a:solidFill>
              </a:rPr>
              <a:t>112</a:t>
            </a:r>
            <a:r>
              <a:rPr lang="en-US" sz="5400" b="1" baseline="30000" dirty="0" smtClean="0">
                <a:ln w="12700">
                  <a:noFill/>
                </a:ln>
                <a:solidFill>
                  <a:srgbClr val="FFC000"/>
                </a:solidFill>
              </a:rPr>
              <a:t>th</a:t>
            </a:r>
            <a:r>
              <a:rPr lang="en-US" sz="5400" b="1" dirty="0" smtClean="0">
                <a:ln w="12700">
                  <a:noFill/>
                </a:ln>
                <a:solidFill>
                  <a:srgbClr val="FFC000"/>
                </a:solidFill>
              </a:rPr>
              <a:t> Congress </a:t>
            </a:r>
            <a:br>
              <a:rPr lang="en-US" sz="5400" b="1" dirty="0" smtClean="0">
                <a:ln w="12700">
                  <a:noFill/>
                </a:ln>
                <a:solidFill>
                  <a:srgbClr val="FFC000"/>
                </a:solidFill>
              </a:rPr>
            </a:br>
            <a:r>
              <a:rPr lang="en-US" sz="5400" b="1" dirty="0" smtClean="0">
                <a:ln w="12700">
                  <a:noFill/>
                </a:ln>
                <a:solidFill>
                  <a:srgbClr val="FFC000"/>
                </a:solidFill>
              </a:rPr>
              <a:t>Senator Max Baucus</a:t>
            </a:r>
            <a:endParaRPr lang="en-US" sz="5400" b="1" dirty="0">
              <a:ln w="12700">
                <a:noFill/>
              </a:ln>
              <a:solidFill>
                <a:srgbClr val="FFC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00000">
              <a:srgbClr val="FEE7F2"/>
            </a:gs>
            <a:gs pos="70000">
              <a:srgbClr val="FAC77D"/>
            </a:gs>
            <a:gs pos="94000">
              <a:srgbClr val="FBA97D"/>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50800" h="38100"/>
            </a:sp3d>
          </a:bodyPr>
          <a:lstStyle/>
          <a:p>
            <a:r>
              <a:rPr lang="en-US" sz="4800" b="1" dirty="0" smtClean="0">
                <a:solidFill>
                  <a:srgbClr val="C00000"/>
                </a:solidFill>
              </a:rPr>
              <a:t>Pro-slaughter Talking Points</a:t>
            </a:r>
            <a:endParaRPr lang="en-US" sz="4800" b="1" dirty="0">
              <a:solidFill>
                <a:srgbClr val="C00000"/>
              </a:solidFill>
            </a:endParaRPr>
          </a:p>
        </p:txBody>
      </p:sp>
      <p:sp>
        <p:nvSpPr>
          <p:cNvPr id="5" name="Content Placeholder 2"/>
          <p:cNvSpPr txBox="1">
            <a:spLocks/>
          </p:cNvSpPr>
          <p:nvPr/>
        </p:nvSpPr>
        <p:spPr>
          <a:xfrm>
            <a:off x="609600" y="1524000"/>
            <a:ext cx="86868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Call slaughtered horses “unwanted”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Talk about old, lame and dangerous horses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Claim slaughter prevents abuse and neglect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Claim “ban” has made things worse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Call slaughter euthanasia, harvesting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Claim there is no place to bury horses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Talk about feeding horse meat to the starving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Warn of infringement of property rights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5E9EFF">
                <a:alpha val="21000"/>
              </a:srgbClr>
            </a:gs>
            <a:gs pos="85000">
              <a:srgbClr val="85C2FF"/>
            </a:gs>
            <a:gs pos="93000">
              <a:schemeClr val="tx2">
                <a:lumMod val="40000"/>
                <a:lumOff val="60000"/>
              </a:schemeClr>
            </a:gs>
            <a:gs pos="100000">
              <a:schemeClr val="accent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scene3d>
              <a:camera prst="orthographicFront"/>
              <a:lightRig rig="threePt" dir="t"/>
            </a:scene3d>
            <a:sp3d extrusionH="57150">
              <a:bevelT w="57150" h="38100"/>
            </a:sp3d>
          </a:bodyPr>
          <a:lstStyle/>
          <a:p>
            <a:r>
              <a:rPr lang="en-US" b="1" dirty="0" smtClean="0">
                <a:solidFill>
                  <a:srgbClr val="C00000"/>
                </a:solidFill>
              </a:rPr>
              <a:t>Our Strategy</a:t>
            </a:r>
            <a:endParaRPr lang="en-US" b="1" dirty="0">
              <a:solidFill>
                <a:srgbClr val="C00000"/>
              </a:solidFill>
            </a:endParaRPr>
          </a:p>
        </p:txBody>
      </p:sp>
      <p:sp>
        <p:nvSpPr>
          <p:cNvPr id="3" name="Content Placeholder 2"/>
          <p:cNvSpPr>
            <a:spLocks noGrp="1"/>
          </p:cNvSpPr>
          <p:nvPr>
            <p:ph idx="1"/>
          </p:nvPr>
        </p:nvSpPr>
        <p:spPr>
          <a:xfrm>
            <a:off x="228600" y="838200"/>
            <a:ext cx="8915400" cy="4983163"/>
          </a:xfrm>
        </p:spPr>
        <p:txBody>
          <a:bodyPr>
            <a:noAutofit/>
          </a:bodyPr>
          <a:lstStyle/>
          <a:p>
            <a:r>
              <a:rPr lang="en-US" sz="3000" b="1" dirty="0" smtClean="0"/>
              <a:t>Investigate and document every aspect of horse slaughter</a:t>
            </a:r>
          </a:p>
          <a:p>
            <a:r>
              <a:rPr lang="en-US" sz="3000" b="1" dirty="0" smtClean="0"/>
              <a:t>Research all factors bearing on horse care</a:t>
            </a:r>
          </a:p>
          <a:p>
            <a:r>
              <a:rPr lang="en-US" sz="3000" b="1" dirty="0" smtClean="0"/>
              <a:t>Investigate and counter media falsehoods with documented evidence</a:t>
            </a:r>
          </a:p>
          <a:p>
            <a:r>
              <a:rPr lang="en-US" sz="3000" b="1" dirty="0" smtClean="0"/>
              <a:t>Warn horse meat consumers about health issues</a:t>
            </a:r>
          </a:p>
          <a:p>
            <a:r>
              <a:rPr lang="en-US" sz="3000" b="1" dirty="0" smtClean="0"/>
              <a:t>Warn communities of cost of having a slaughter plant</a:t>
            </a:r>
          </a:p>
          <a:p>
            <a:r>
              <a:rPr lang="en-US" sz="3000" b="1" dirty="0" smtClean="0"/>
              <a:t>Earn media trust as a platinum source of information</a:t>
            </a:r>
          </a:p>
          <a:p>
            <a:r>
              <a:rPr lang="en-US" sz="3000" b="1" dirty="0" smtClean="0"/>
              <a:t>Educate grass roots volunteers to become effective at all of the above</a:t>
            </a:r>
            <a:endParaRPr lang="en-US"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20000"/>
                <a:lumOff val="80000"/>
              </a:schemeClr>
            </a:gs>
            <a:gs pos="39999">
              <a:srgbClr val="85C2FF"/>
            </a:gs>
            <a:gs pos="70000">
              <a:schemeClr val="tx2">
                <a:lumMod val="40000"/>
                <a:lumOff val="60000"/>
              </a:schemeClr>
            </a:gs>
            <a:gs pos="100000">
              <a:schemeClr val="tx2">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667000"/>
            <a:ext cx="8839200" cy="1143000"/>
          </a:xfrm>
        </p:spPr>
        <p:txBody>
          <a:bodyPr>
            <a:noAutofit/>
            <a:scene3d>
              <a:camera prst="orthographicFront"/>
              <a:lightRig rig="threePt" dir="t"/>
            </a:scene3d>
            <a:sp3d extrusionH="57150">
              <a:bevelT w="57150" h="57150"/>
            </a:sp3d>
          </a:bodyPr>
          <a:lstStyle/>
          <a:p>
            <a:r>
              <a:rPr lang="en-US" sz="6000" b="1" dirty="0" smtClean="0">
                <a:solidFill>
                  <a:srgbClr val="C00000"/>
                </a:solidFill>
              </a:rPr>
              <a:t>Does slaughter really reduce abuse?</a:t>
            </a:r>
            <a:endParaRPr lang="en-US" sz="6000"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lum bright="-9000"/>
          </a:blip>
          <a:srcRect/>
          <a:stretch>
            <a:fillRect/>
          </a:stretch>
        </p:blipFill>
        <p:spPr bwMode="auto">
          <a:xfrm>
            <a:off x="0" y="152400"/>
            <a:ext cx="9144000" cy="6518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561" y="152400"/>
            <a:ext cx="9143535"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20000"/>
                <a:lumOff val="80000"/>
              </a:schemeClr>
            </a:gs>
            <a:gs pos="39999">
              <a:srgbClr val="85C2FF"/>
            </a:gs>
            <a:gs pos="70000">
              <a:schemeClr val="tx2">
                <a:lumMod val="40000"/>
                <a:lumOff val="60000"/>
              </a:schemeClr>
            </a:gs>
            <a:gs pos="100000">
              <a:schemeClr val="tx2">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229600" cy="1143000"/>
          </a:xfrm>
        </p:spPr>
        <p:txBody>
          <a:bodyPr>
            <a:noAutofit/>
            <a:scene3d>
              <a:camera prst="orthographicFront"/>
              <a:lightRig rig="threePt" dir="t"/>
            </a:scene3d>
            <a:sp3d extrusionH="57150">
              <a:bevelT w="57150" h="57150"/>
            </a:sp3d>
          </a:bodyPr>
          <a:lstStyle/>
          <a:p>
            <a:r>
              <a:rPr lang="en-US" sz="7200" b="1" dirty="0" smtClean="0">
                <a:solidFill>
                  <a:srgbClr val="C00000"/>
                </a:solidFill>
              </a:rPr>
              <a:t>Poking fun at absurdity</a:t>
            </a:r>
            <a:endParaRPr lang="en-US" sz="7200"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noAutofit/>
            <a:scene3d>
              <a:camera prst="orthographicFront"/>
              <a:lightRig rig="threePt" dir="t"/>
            </a:scene3d>
            <a:sp3d extrusionH="57150">
              <a:bevelT w="38100" h="38100"/>
            </a:sp3d>
          </a:bodyPr>
          <a:lstStyle/>
          <a:p>
            <a:r>
              <a:rPr lang="en-US" sz="5400" b="1" dirty="0" smtClean="0">
                <a:solidFill>
                  <a:srgbClr val="C00000"/>
                </a:solidFill>
              </a:rPr>
              <a:t>What is the American horse?</a:t>
            </a:r>
            <a:endParaRPr lang="en-US" sz="5400" b="1" dirty="0">
              <a:solidFill>
                <a:srgbClr val="C00000"/>
              </a:solidFill>
            </a:endParaRPr>
          </a:p>
        </p:txBody>
      </p:sp>
      <p:sp>
        <p:nvSpPr>
          <p:cNvPr id="3" name="Content Placeholder 2"/>
          <p:cNvSpPr>
            <a:spLocks noGrp="1"/>
          </p:cNvSpPr>
          <p:nvPr>
            <p:ph idx="1"/>
          </p:nvPr>
        </p:nvSpPr>
        <p:spPr>
          <a:xfrm>
            <a:off x="381000" y="3429000"/>
            <a:ext cx="8229600" cy="4525963"/>
          </a:xfrm>
        </p:spPr>
        <p:txBody>
          <a:bodyPr>
            <a:normAutofit/>
            <a:scene3d>
              <a:camera prst="orthographicFront"/>
              <a:lightRig rig="threePt" dir="t"/>
            </a:scene3d>
            <a:sp3d extrusionH="57150">
              <a:bevelT w="38100" h="38100"/>
            </a:sp3d>
          </a:bodyPr>
          <a:lstStyle/>
          <a:p>
            <a:pPr algn="ctr"/>
            <a:r>
              <a:rPr lang="en-US" sz="5400" b="1" dirty="0" smtClean="0">
                <a:solidFill>
                  <a:srgbClr val="C00000"/>
                </a:solidFill>
              </a:rPr>
              <a:t>Disposable commodity ? </a:t>
            </a:r>
          </a:p>
          <a:p>
            <a:pPr algn="ctr">
              <a:buNone/>
            </a:pPr>
            <a:r>
              <a:rPr lang="en-US" sz="5400" b="1" dirty="0" smtClean="0">
                <a:solidFill>
                  <a:srgbClr val="C00000"/>
                </a:solidFill>
              </a:rPr>
              <a:t>or a</a:t>
            </a:r>
          </a:p>
          <a:p>
            <a:pPr algn="ctr"/>
            <a:r>
              <a:rPr lang="en-US" sz="5400" b="1" dirty="0" smtClean="0">
                <a:solidFill>
                  <a:srgbClr val="C00000"/>
                </a:solidFill>
              </a:rPr>
              <a:t>Trusting companion?</a:t>
            </a:r>
            <a:endParaRPr lang="en-US" sz="5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6" name="TextBox 5"/>
          <p:cNvSpPr txBox="1"/>
          <p:nvPr/>
        </p:nvSpPr>
        <p:spPr>
          <a:xfrm>
            <a:off x="2209800" y="5029200"/>
            <a:ext cx="5181600" cy="923330"/>
          </a:xfrm>
          <a:prstGeom prst="rect">
            <a:avLst/>
          </a:prstGeom>
          <a:noFill/>
        </p:spPr>
        <p:txBody>
          <a:bodyPr wrap="square" rtlCol="0">
            <a:spAutoFit/>
            <a:scene3d>
              <a:camera prst="orthographicFront"/>
              <a:lightRig rig="threePt" dir="t"/>
            </a:scene3d>
            <a:sp3d extrusionH="57150">
              <a:bevelT w="57150" h="57150"/>
            </a:sp3d>
          </a:bodyPr>
          <a:lstStyle/>
          <a:p>
            <a:r>
              <a:rPr lang="en-US" sz="5400" b="1" dirty="0" smtClean="0">
                <a:solidFill>
                  <a:srgbClr val="FFFF00"/>
                </a:solidFill>
              </a:rPr>
              <a:t>Horse Harvesting</a:t>
            </a:r>
            <a:endParaRPr lang="en-US" sz="5400" b="1"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tx2">
                <a:lumMod val="20000"/>
                <a:lumOff val="80000"/>
              </a:schemeClr>
            </a:gs>
            <a:gs pos="71000">
              <a:schemeClr val="tx2">
                <a:lumMod val="20000"/>
                <a:lumOff val="80000"/>
              </a:schemeClr>
            </a:gs>
            <a:gs pos="80000">
              <a:schemeClr val="tx2">
                <a:lumMod val="40000"/>
                <a:lumOff val="60000"/>
              </a:schemeClr>
            </a:gs>
            <a:gs pos="100000">
              <a:schemeClr val="tx2">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scene3d>
              <a:camera prst="orthographicFront"/>
              <a:lightRig rig="threePt" dir="t"/>
            </a:scene3d>
            <a:sp3d extrusionH="57150">
              <a:bevelT w="38100" h="38100"/>
            </a:sp3d>
          </a:bodyPr>
          <a:lstStyle/>
          <a:p>
            <a:r>
              <a:rPr lang="en-US" b="1" dirty="0" smtClean="0">
                <a:solidFill>
                  <a:srgbClr val="C00000"/>
                </a:solidFill>
              </a:rPr>
              <a:t>Bob </a:t>
            </a:r>
            <a:r>
              <a:rPr lang="en-US" b="1" dirty="0" err="1" smtClean="0">
                <a:solidFill>
                  <a:srgbClr val="C00000"/>
                </a:solidFill>
              </a:rPr>
              <a:t>Goodlatte</a:t>
            </a:r>
            <a:r>
              <a:rPr lang="en-US" b="1" dirty="0" smtClean="0">
                <a:solidFill>
                  <a:srgbClr val="C00000"/>
                </a:solidFill>
              </a:rPr>
              <a:t> explained to the media why we must have horse slaughter</a:t>
            </a:r>
            <a:endParaRPr lang="en-US" b="1" dirty="0">
              <a:solidFill>
                <a:srgbClr val="C00000"/>
              </a:solidFill>
            </a:endParaRPr>
          </a:p>
        </p:txBody>
      </p:sp>
      <p:sp>
        <p:nvSpPr>
          <p:cNvPr id="4" name="TextBox 3"/>
          <p:cNvSpPr txBox="1"/>
          <p:nvPr/>
        </p:nvSpPr>
        <p:spPr>
          <a:xfrm>
            <a:off x="685800" y="2209800"/>
            <a:ext cx="8077200" cy="3046988"/>
          </a:xfrm>
          <a:prstGeom prst="rect">
            <a:avLst/>
          </a:prstGeom>
          <a:noFill/>
        </p:spPr>
        <p:txBody>
          <a:bodyPr wrap="square" rtlCol="0">
            <a:spAutoFit/>
          </a:bodyPr>
          <a:lstStyle/>
          <a:p>
            <a:r>
              <a:rPr lang="en-US" sz="3200" b="1" dirty="0" smtClean="0"/>
              <a:t>"Millions of cats and dogs are humanely euthanized each year. But disposal of unwanted horses is not as simple as disposal of unwanted cats and dogs. It's illegal in many states to bury horses because they are vectors for West Nile virus.” – Rep. Bob </a:t>
            </a:r>
            <a:r>
              <a:rPr lang="en-US" sz="3200" b="1" dirty="0" err="1" smtClean="0"/>
              <a:t>Goodlatte</a:t>
            </a:r>
            <a:endParaRPr lang="en-US" sz="3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143000"/>
          </a:xfrm>
        </p:spPr>
        <p:txBody>
          <a:bodyPr>
            <a:normAutofit fontScale="90000"/>
            <a:scene3d>
              <a:camera prst="orthographicFront"/>
              <a:lightRig rig="threePt" dir="t"/>
            </a:scene3d>
            <a:sp3d extrusionH="57150">
              <a:bevelT w="38100" h="38100"/>
            </a:sp3d>
          </a:bodyPr>
          <a:lstStyle/>
          <a:p>
            <a:r>
              <a:rPr lang="en-US" b="1" dirty="0" smtClean="0">
                <a:solidFill>
                  <a:srgbClr val="C00000"/>
                </a:solidFill>
              </a:rPr>
              <a:t>So if you look out at Dobbin’s grave and see this, remember Bob warned us!</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20000"/>
                <a:lumOff val="80000"/>
              </a:schemeClr>
            </a:gs>
            <a:gs pos="39999">
              <a:srgbClr val="85C2FF"/>
            </a:gs>
            <a:gs pos="70000">
              <a:schemeClr val="tx2">
                <a:lumMod val="40000"/>
                <a:lumOff val="60000"/>
              </a:schemeClr>
            </a:gs>
            <a:gs pos="100000">
              <a:schemeClr val="tx2">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924800" cy="1143000"/>
          </a:xfrm>
        </p:spPr>
        <p:txBody>
          <a:bodyPr>
            <a:noAutofit/>
            <a:scene3d>
              <a:camera prst="orthographicFront"/>
              <a:lightRig rig="threePt" dir="t"/>
            </a:scene3d>
            <a:sp3d extrusionH="57150">
              <a:bevelT w="57150" h="57150"/>
            </a:sp3d>
          </a:bodyPr>
          <a:lstStyle/>
          <a:p>
            <a:r>
              <a:rPr lang="en-US" sz="5400" b="1" dirty="0" smtClean="0">
                <a:solidFill>
                  <a:srgbClr val="C00000"/>
                </a:solidFill>
              </a:rPr>
              <a:t>Are slaughter horses really old, sick and lame?</a:t>
            </a:r>
            <a:endParaRPr lang="en-US" sz="5400" b="1"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8" name="Picture 7" descr="GrandinFindings2.gif"/>
          <p:cNvPicPr>
            <a:picLocks noChangeAspect="1"/>
          </p:cNvPicPr>
          <p:nvPr/>
        </p:nvPicPr>
        <p:blipFill>
          <a:blip r:embed="rId2" cstate="print"/>
          <a:stretch>
            <a:fillRect/>
          </a:stretch>
        </p:blipFill>
        <p:spPr>
          <a:xfrm>
            <a:off x="1219200" y="1447800"/>
            <a:ext cx="6640530" cy="5184274"/>
          </a:xfrm>
          <a:prstGeom prst="rect">
            <a:avLst/>
          </a:prstGeom>
        </p:spPr>
      </p:pic>
      <p:sp>
        <p:nvSpPr>
          <p:cNvPr id="9" name="Rectangle 8"/>
          <p:cNvSpPr/>
          <p:nvPr/>
        </p:nvSpPr>
        <p:spPr>
          <a:xfrm>
            <a:off x="228600" y="152400"/>
            <a:ext cx="8229600" cy="1323439"/>
          </a:xfrm>
          <a:prstGeom prst="rect">
            <a:avLst/>
          </a:prstGeom>
        </p:spPr>
        <p:txBody>
          <a:bodyPr wrap="square">
            <a:spAutoFit/>
            <a:scene3d>
              <a:camera prst="orthographicFront"/>
              <a:lightRig rig="threePt" dir="t"/>
            </a:scene3d>
            <a:sp3d extrusionH="57150">
              <a:bevelT w="57150" h="57150"/>
            </a:sp3d>
          </a:bodyPr>
          <a:lstStyle/>
          <a:p>
            <a:pPr algn="ctr"/>
            <a:r>
              <a:rPr lang="en-US" sz="4000" b="1" dirty="0" smtClean="0">
                <a:solidFill>
                  <a:srgbClr val="C00000"/>
                </a:solidFill>
              </a:rPr>
              <a:t>Example: Temple Grandin findings on horses arriving at slaughter.</a:t>
            </a:r>
            <a:endParaRPr 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39999">
              <a:schemeClr val="accent1">
                <a:lumMod val="40000"/>
                <a:lumOff val="60000"/>
              </a:schemeClr>
            </a:gs>
            <a:gs pos="70000">
              <a:schemeClr val="accent1">
                <a:lumMod val="20000"/>
                <a:lumOff val="80000"/>
              </a:schemeClr>
            </a:gs>
            <a:gs pos="100000">
              <a:schemeClr val="accent1">
                <a:lumMod val="60000"/>
                <a:lumOff val="4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noAutofit/>
            <a:scene3d>
              <a:camera prst="orthographicFront"/>
              <a:lightRig rig="threePt" dir="t"/>
            </a:scene3d>
            <a:sp3d extrusionH="57150">
              <a:bevelT w="57150" h="38100"/>
            </a:sp3d>
          </a:bodyPr>
          <a:lstStyle/>
          <a:p>
            <a:r>
              <a:rPr lang="en-US" sz="6000" b="1" dirty="0" smtClean="0">
                <a:solidFill>
                  <a:srgbClr val="C00000"/>
                </a:solidFill>
              </a:rPr>
              <a:t>The GAO Report</a:t>
            </a:r>
            <a:endParaRPr lang="en-US" sz="6000"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39999">
              <a:schemeClr val="accent1">
                <a:lumMod val="40000"/>
                <a:lumOff val="60000"/>
              </a:schemeClr>
            </a:gs>
            <a:gs pos="90000">
              <a:schemeClr val="accent1">
                <a:lumMod val="20000"/>
                <a:lumOff val="80000"/>
              </a:schemeClr>
            </a:gs>
            <a:gs pos="100000">
              <a:schemeClr val="accent1">
                <a:lumMod val="60000"/>
                <a:lumOff val="4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57150" h="38100"/>
            </a:sp3d>
          </a:bodyPr>
          <a:lstStyle/>
          <a:p>
            <a:r>
              <a:rPr lang="en-US" b="1" dirty="0" smtClean="0">
                <a:solidFill>
                  <a:srgbClr val="C00000"/>
                </a:solidFill>
              </a:rPr>
              <a:t>First paragraph of </a:t>
            </a:r>
            <a:br>
              <a:rPr lang="en-US" b="1" dirty="0" smtClean="0">
                <a:solidFill>
                  <a:srgbClr val="C00000"/>
                </a:solidFill>
              </a:rPr>
            </a:br>
            <a:r>
              <a:rPr lang="en-US" b="1" dirty="0" smtClean="0">
                <a:solidFill>
                  <a:srgbClr val="C00000"/>
                </a:solidFill>
              </a:rPr>
              <a:t>“what the GAO found”</a:t>
            </a:r>
            <a:endParaRPr lang="en-US" b="1" dirty="0">
              <a:solidFill>
                <a:srgbClr val="C00000"/>
              </a:solidFill>
            </a:endParaRPr>
          </a:p>
        </p:txBody>
      </p:sp>
      <p:sp>
        <p:nvSpPr>
          <p:cNvPr id="5" name="TextBox 4"/>
          <p:cNvSpPr txBox="1"/>
          <p:nvPr/>
        </p:nvSpPr>
        <p:spPr>
          <a:xfrm>
            <a:off x="533400" y="1447800"/>
            <a:ext cx="8229600" cy="5016758"/>
          </a:xfrm>
          <a:prstGeom prst="rect">
            <a:avLst/>
          </a:prstGeom>
          <a:noFill/>
        </p:spPr>
        <p:txBody>
          <a:bodyPr wrap="square" rtlCol="0">
            <a:spAutoFit/>
          </a:bodyPr>
          <a:lstStyle/>
          <a:p>
            <a:r>
              <a:rPr lang="en-US" sz="3200" b="1" dirty="0" smtClean="0"/>
              <a:t>Since domestic horse slaughter ceased in 2007, the slaughter horse market has shifted to Canada and Mexico. From 2006 through 2010, U.S. horse exports for slaughter increased by 148 and 660 percent to Canada and Mexico, respectively. As a result, </a:t>
            </a:r>
            <a:r>
              <a:rPr lang="en-US" sz="3200" b="1" i="1" dirty="0" smtClean="0"/>
              <a:t>nearly the same number of U.S. horses was transported to Canada and Mexico for slaughter in 2010—nearly 138,000—as was slaughtered before domestic slaughter ceased</a:t>
            </a:r>
            <a:r>
              <a:rPr lang="en-US" sz="3200" b="1" dirty="0" smtClean="0"/>
              <a:t>. </a:t>
            </a:r>
            <a:endParaRPr lang="en-US" sz="3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HorseSlaughterChartLG.jpg"/>
          <p:cNvPicPr>
            <a:picLocks noChangeAspect="1"/>
          </p:cNvPicPr>
          <p:nvPr/>
        </p:nvPicPr>
        <p:blipFill>
          <a:blip r:embed="rId2" cstate="print"/>
          <a:stretch>
            <a:fillRect/>
          </a:stretch>
        </p:blipFill>
        <p:spPr>
          <a:xfrm>
            <a:off x="228600" y="228600"/>
            <a:ext cx="8686800" cy="644447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39999">
              <a:schemeClr val="accent1">
                <a:lumMod val="40000"/>
                <a:lumOff val="60000"/>
              </a:schemeClr>
            </a:gs>
            <a:gs pos="86000">
              <a:schemeClr val="accent1">
                <a:lumMod val="20000"/>
                <a:lumOff val="80000"/>
              </a:schemeClr>
            </a:gs>
            <a:gs pos="100000">
              <a:schemeClr val="accent1">
                <a:lumMod val="60000"/>
                <a:lumOff val="4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57150" h="38100"/>
            </a:sp3d>
          </a:bodyPr>
          <a:lstStyle/>
          <a:p>
            <a:r>
              <a:rPr lang="en-US" b="1" dirty="0" smtClean="0">
                <a:solidFill>
                  <a:srgbClr val="C00000"/>
                </a:solidFill>
              </a:rPr>
              <a:t>Second paragraph of </a:t>
            </a:r>
            <a:br>
              <a:rPr lang="en-US" b="1" dirty="0" smtClean="0">
                <a:solidFill>
                  <a:srgbClr val="C00000"/>
                </a:solidFill>
              </a:rPr>
            </a:br>
            <a:r>
              <a:rPr lang="en-US" b="1" dirty="0" smtClean="0">
                <a:solidFill>
                  <a:srgbClr val="C00000"/>
                </a:solidFill>
              </a:rPr>
              <a:t>“what the GAO found”</a:t>
            </a:r>
            <a:endParaRPr lang="en-US" b="1" dirty="0">
              <a:solidFill>
                <a:srgbClr val="C00000"/>
              </a:solidFill>
            </a:endParaRPr>
          </a:p>
        </p:txBody>
      </p:sp>
      <p:sp>
        <p:nvSpPr>
          <p:cNvPr id="5" name="TextBox 4"/>
          <p:cNvSpPr txBox="1"/>
          <p:nvPr/>
        </p:nvSpPr>
        <p:spPr>
          <a:xfrm>
            <a:off x="609600" y="1447800"/>
            <a:ext cx="8001000" cy="5078313"/>
          </a:xfrm>
          <a:prstGeom prst="rect">
            <a:avLst/>
          </a:prstGeom>
          <a:noFill/>
        </p:spPr>
        <p:txBody>
          <a:bodyPr wrap="square" rtlCol="0">
            <a:spAutoFit/>
          </a:bodyPr>
          <a:lstStyle/>
          <a:p>
            <a:r>
              <a:rPr lang="en-US" sz="3600" b="1" dirty="0" smtClean="0"/>
              <a:t>“State, local, tribal, and horse industry officials generally attributed these increases in neglect and abandonments to cessation of domestic slaughter and the economic downturn. Others, including representatives from some animal welfare organizations, questioned the relevance of </a:t>
            </a:r>
            <a:r>
              <a:rPr lang="en-US" sz="3600" b="1" i="1" dirty="0" smtClean="0"/>
              <a:t>cessation of slaughter </a:t>
            </a:r>
            <a:r>
              <a:rPr lang="en-US" sz="3600" b="1" dirty="0" smtClean="0"/>
              <a:t>to these problems.” </a:t>
            </a:r>
            <a:endParaRPr lang="en-US" sz="3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O Figure 5.jpg"/>
          <p:cNvPicPr>
            <a:picLocks noChangeAspect="1"/>
          </p:cNvPicPr>
          <p:nvPr/>
        </p:nvPicPr>
        <p:blipFill>
          <a:blip r:embed="rId2" cstate="print"/>
          <a:stretch>
            <a:fillRect/>
          </a:stretch>
        </p:blipFill>
        <p:spPr>
          <a:xfrm>
            <a:off x="811122" y="152400"/>
            <a:ext cx="7346830" cy="64008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20000"/>
                <a:lumOff val="80000"/>
              </a:schemeClr>
            </a:gs>
            <a:gs pos="39999">
              <a:schemeClr val="accent6">
                <a:lumMod val="60000"/>
                <a:lumOff val="40000"/>
              </a:schemeClr>
            </a:gs>
            <a:gs pos="70000">
              <a:schemeClr val="accent6">
                <a:lumMod val="40000"/>
                <a:lumOff val="60000"/>
              </a:schemeClr>
            </a:gs>
            <a:gs pos="100000">
              <a:schemeClr val="accent6">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229600" cy="1143000"/>
          </a:xfrm>
        </p:spPr>
        <p:txBody>
          <a:bodyPr>
            <a:noAutofit/>
            <a:scene3d>
              <a:camera prst="orthographicFront"/>
              <a:lightRig rig="threePt" dir="t"/>
            </a:scene3d>
            <a:sp3d extrusionH="57150">
              <a:bevelT w="69850" h="69850"/>
            </a:sp3d>
          </a:bodyPr>
          <a:lstStyle/>
          <a:p>
            <a:r>
              <a:rPr lang="en-US" sz="6000" b="1" dirty="0" smtClean="0">
                <a:solidFill>
                  <a:srgbClr val="C00000"/>
                </a:solidFill>
              </a:rPr>
              <a:t>You don’t know who you are up against!</a:t>
            </a:r>
            <a:endParaRPr lang="en-US" sz="6000" b="1"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81000" y="2133600"/>
            <a:ext cx="8458200" cy="4401205"/>
          </a:xfrm>
          <a:prstGeom prst="rect">
            <a:avLst/>
          </a:prstGeom>
          <a:noFill/>
        </p:spPr>
        <p:txBody>
          <a:bodyPr wrap="square" rtlCol="0">
            <a:spAutoFit/>
          </a:bodyPr>
          <a:lstStyle/>
          <a:p>
            <a:r>
              <a:rPr lang="en-US" sz="2800" b="1" dirty="0" smtClean="0"/>
              <a:t>“GAO conducted this work at request of the Committees on Appropriations. Our regulations at 4 C.F.R. § 81.6(a), state that congressional correspondence and other papers relating to work performed in response to a congressional request may not be disclosed unless authorized the congressional requesters. In this instance we did not receive authorization from the congressional requesters to release these records. Therefore we decline to release the requested records on the basis of 4 C.F.R. § 81.6(a).”</a:t>
            </a:r>
            <a:endParaRPr lang="en-US" sz="2800" b="1" dirty="0"/>
          </a:p>
        </p:txBody>
      </p:sp>
      <p:pic>
        <p:nvPicPr>
          <p:cNvPr id="8" name="Picture 7" descr="GAO Logo.jpg"/>
          <p:cNvPicPr>
            <a:picLocks noChangeAspect="1"/>
          </p:cNvPicPr>
          <p:nvPr/>
        </p:nvPicPr>
        <p:blipFill>
          <a:blip r:embed="rId2" cstate="print"/>
          <a:stretch>
            <a:fillRect/>
          </a:stretch>
        </p:blipFill>
        <p:spPr>
          <a:xfrm>
            <a:off x="1371600" y="228600"/>
            <a:ext cx="5257800" cy="1793414"/>
          </a:xfrm>
          <a:prstGeom prst="rect">
            <a:avLst/>
          </a:prstGeom>
        </p:spPr>
      </p:pic>
      <p:pic>
        <p:nvPicPr>
          <p:cNvPr id="9" name="Picture 8" descr="Rejected.gif"/>
          <p:cNvPicPr>
            <a:picLocks noChangeAspect="1"/>
          </p:cNvPicPr>
          <p:nvPr/>
        </p:nvPicPr>
        <p:blipFill>
          <a:blip r:embed="rId3" cstate="print">
            <a:lum/>
          </a:blip>
          <a:stretch>
            <a:fillRect/>
          </a:stretch>
        </p:blipFill>
        <p:spPr>
          <a:xfrm>
            <a:off x="6172200" y="152400"/>
            <a:ext cx="2583050" cy="1905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457200"/>
            <a:ext cx="9144000" cy="18859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09600" y="2895600"/>
            <a:ext cx="7847013" cy="242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40515"/>
            <a:ext cx="9144000" cy="68985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2090"/>
            <a:ext cx="9143999" cy="6870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4758" y="0"/>
            <a:ext cx="922875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795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318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39999">
              <a:schemeClr val="accent1">
                <a:lumMod val="40000"/>
                <a:lumOff val="60000"/>
              </a:schemeClr>
            </a:gs>
            <a:gs pos="87000">
              <a:schemeClr val="accent1">
                <a:lumMod val="20000"/>
                <a:lumOff val="80000"/>
              </a:schemeClr>
            </a:gs>
            <a:gs pos="100000">
              <a:schemeClr val="accent1">
                <a:lumMod val="60000"/>
                <a:lumOff val="4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scene3d>
              <a:camera prst="orthographicFront"/>
              <a:lightRig rig="threePt" dir="t"/>
            </a:scene3d>
            <a:sp3d extrusionH="57150">
              <a:bevelT w="57150" h="38100"/>
            </a:sp3d>
          </a:bodyPr>
          <a:lstStyle/>
          <a:p>
            <a:r>
              <a:rPr lang="en-US" b="1" dirty="0" smtClean="0">
                <a:solidFill>
                  <a:srgbClr val="C00000"/>
                </a:solidFill>
              </a:rPr>
              <a:t>AVMA Corroborates our findings</a:t>
            </a:r>
            <a:endParaRPr lang="en-US" b="1" dirty="0">
              <a:solidFill>
                <a:srgbClr val="C00000"/>
              </a:solidFill>
            </a:endParaRPr>
          </a:p>
        </p:txBody>
      </p:sp>
      <p:sp>
        <p:nvSpPr>
          <p:cNvPr id="5" name="TextBox 4"/>
          <p:cNvSpPr txBox="1"/>
          <p:nvPr/>
        </p:nvSpPr>
        <p:spPr>
          <a:xfrm>
            <a:off x="533400" y="2286000"/>
            <a:ext cx="8229600" cy="2308324"/>
          </a:xfrm>
          <a:prstGeom prst="rect">
            <a:avLst/>
          </a:prstGeom>
          <a:noFill/>
        </p:spPr>
        <p:txBody>
          <a:bodyPr wrap="square" rtlCol="0">
            <a:spAutoFit/>
          </a:bodyPr>
          <a:lstStyle/>
          <a:p>
            <a:r>
              <a:rPr lang="en-US" sz="3600" b="1" dirty="0" smtClean="0"/>
              <a:t>According to a survey by the American Veterinary Medical Association (AVMA), private horse ownership declined 16.7% between 2006 and 2012. </a:t>
            </a:r>
            <a:endParaRPr lang="en-US" sz="36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39999">
              <a:schemeClr val="accent1">
                <a:lumMod val="40000"/>
                <a:lumOff val="60000"/>
              </a:schemeClr>
            </a:gs>
            <a:gs pos="86000">
              <a:schemeClr val="accent1">
                <a:lumMod val="20000"/>
                <a:lumOff val="80000"/>
              </a:schemeClr>
            </a:gs>
            <a:gs pos="100000">
              <a:schemeClr val="accent1">
                <a:lumMod val="60000"/>
                <a:lumOff val="4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609600" y="1600200"/>
            <a:ext cx="8229600" cy="3416320"/>
          </a:xfrm>
          <a:prstGeom prst="rect">
            <a:avLst/>
          </a:prstGeom>
          <a:noFill/>
        </p:spPr>
        <p:txBody>
          <a:bodyPr wrap="square" rtlCol="0">
            <a:spAutoFit/>
          </a:bodyPr>
          <a:lstStyle/>
          <a:p>
            <a:r>
              <a:rPr lang="en-US" sz="3600" b="1" dirty="0" smtClean="0"/>
              <a:t>A survey of horse owners by American Horse Publications found that approximately 23% of owners have a combined household income less than $50,000, while 65% of owners have an income of less than $100,000. </a:t>
            </a:r>
            <a:endParaRPr lang="en-US" sz="3600" b="1" dirty="0"/>
          </a:p>
        </p:txBody>
      </p:sp>
      <p:sp>
        <p:nvSpPr>
          <p:cNvPr id="3" name="Title 1"/>
          <p:cNvSpPr>
            <a:spLocks noGrp="1"/>
          </p:cNvSpPr>
          <p:nvPr>
            <p:ph type="title"/>
          </p:nvPr>
        </p:nvSpPr>
        <p:spPr>
          <a:xfrm>
            <a:off x="304800" y="457200"/>
            <a:ext cx="8382000" cy="1143000"/>
          </a:xfrm>
        </p:spPr>
        <p:txBody>
          <a:bodyPr>
            <a:noAutofit/>
            <a:scene3d>
              <a:camera prst="orthographicFront"/>
              <a:lightRig rig="threePt" dir="t"/>
            </a:scene3d>
            <a:sp3d extrusionH="57150">
              <a:bevelT w="57150" h="38100"/>
            </a:sp3d>
          </a:bodyPr>
          <a:lstStyle/>
          <a:p>
            <a:r>
              <a:rPr lang="en-US" b="1" dirty="0" smtClean="0">
                <a:solidFill>
                  <a:srgbClr val="C00000"/>
                </a:solidFill>
              </a:rPr>
              <a:t>American Horse Publication survey</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39999">
              <a:schemeClr val="accent1">
                <a:lumMod val="40000"/>
                <a:lumOff val="60000"/>
              </a:schemeClr>
            </a:gs>
            <a:gs pos="83000">
              <a:schemeClr val="accent1">
                <a:lumMod val="20000"/>
                <a:lumOff val="80000"/>
              </a:schemeClr>
            </a:gs>
            <a:gs pos="100000">
              <a:schemeClr val="accent1">
                <a:lumMod val="60000"/>
                <a:lumOff val="4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533400" y="1981200"/>
            <a:ext cx="8001000" cy="2862322"/>
          </a:xfrm>
          <a:prstGeom prst="rect">
            <a:avLst/>
          </a:prstGeom>
          <a:noFill/>
        </p:spPr>
        <p:txBody>
          <a:bodyPr wrap="square" rtlCol="0">
            <a:spAutoFit/>
          </a:bodyPr>
          <a:lstStyle/>
          <a:p>
            <a:r>
              <a:rPr lang="en-US" sz="3600" b="1" dirty="0" smtClean="0"/>
              <a:t>In the same survey, 73.8% of owners indicated that their costs per horse rose between 2007 and 2011, with the largest cost increases coming from feed, fuel, and veterinary care, respectively.</a:t>
            </a:r>
            <a:endParaRPr lang="en-US" sz="3600" b="1" dirty="0"/>
          </a:p>
        </p:txBody>
      </p:sp>
      <p:sp>
        <p:nvSpPr>
          <p:cNvPr id="6" name="Title 1"/>
          <p:cNvSpPr>
            <a:spLocks noGrp="1"/>
          </p:cNvSpPr>
          <p:nvPr>
            <p:ph type="title"/>
          </p:nvPr>
        </p:nvSpPr>
        <p:spPr>
          <a:xfrm>
            <a:off x="457200" y="457200"/>
            <a:ext cx="8229600" cy="1143000"/>
          </a:xfrm>
        </p:spPr>
        <p:txBody>
          <a:bodyPr>
            <a:noAutofit/>
            <a:scene3d>
              <a:camera prst="orthographicFront"/>
              <a:lightRig rig="threePt" dir="t"/>
            </a:scene3d>
            <a:sp3d extrusionH="57150">
              <a:bevelT w="57150" h="38100"/>
            </a:sp3d>
          </a:bodyPr>
          <a:lstStyle/>
          <a:p>
            <a:r>
              <a:rPr lang="en-US" b="1" dirty="0" smtClean="0">
                <a:solidFill>
                  <a:srgbClr val="C00000"/>
                </a:solidFill>
              </a:rPr>
              <a:t>American Horse Survey </a:t>
            </a:r>
            <a:r>
              <a:rPr lang="en-US" sz="3600" b="1" dirty="0" smtClean="0">
                <a:solidFill>
                  <a:srgbClr val="C00000"/>
                </a:solidFill>
              </a:rPr>
              <a:t>(continued)</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600200" y="3048000"/>
            <a:ext cx="4501489" cy="523220"/>
          </a:xfrm>
          <a:prstGeom prst="rect">
            <a:avLst/>
          </a:prstGeom>
        </p:spPr>
        <p:txBody>
          <a:bodyPr wrap="none">
            <a:spAutoFit/>
          </a:bodyPr>
          <a:lstStyle/>
          <a:p>
            <a:r>
              <a:rPr lang="en-US" sz="2800" b="1" dirty="0" smtClean="0"/>
              <a:t>The Horse Slaughter Industry</a:t>
            </a:r>
            <a:endParaRPr lang="en-US" sz="2800" b="1" dirty="0"/>
          </a:p>
        </p:txBody>
      </p:sp>
      <p:sp>
        <p:nvSpPr>
          <p:cNvPr id="2" name="Title 1"/>
          <p:cNvSpPr>
            <a:spLocks noGrp="1"/>
          </p:cNvSpPr>
          <p:nvPr>
            <p:ph type="title"/>
          </p:nvPr>
        </p:nvSpPr>
        <p:spPr>
          <a:xfrm>
            <a:off x="1219200" y="1600200"/>
            <a:ext cx="6400800" cy="1143000"/>
          </a:xfrm>
        </p:spPr>
        <p:txBody>
          <a:bodyPr>
            <a:noAutofit/>
            <a:scene3d>
              <a:camera prst="orthographicFront"/>
              <a:lightRig rig="threePt" dir="t"/>
            </a:scene3d>
            <a:sp3d extrusionH="57150">
              <a:bevelT w="57150" h="38100"/>
            </a:sp3d>
          </a:bodyPr>
          <a:lstStyle/>
          <a:p>
            <a:r>
              <a:rPr lang="en-US" sz="4800" b="1" dirty="0" smtClean="0">
                <a:solidFill>
                  <a:srgbClr val="C00000"/>
                </a:solidFill>
              </a:rPr>
              <a:t>Who are we up against?</a:t>
            </a:r>
            <a:endParaRPr lang="en-US" sz="4800" b="1" dirty="0">
              <a:solidFill>
                <a:srgbClr val="C00000"/>
              </a:solidFill>
            </a:endParaRPr>
          </a:p>
        </p:txBody>
      </p:sp>
      <p:sp>
        <p:nvSpPr>
          <p:cNvPr id="4" name="TextBox 3"/>
          <p:cNvSpPr txBox="1"/>
          <p:nvPr/>
        </p:nvSpPr>
        <p:spPr>
          <a:xfrm>
            <a:off x="2133600" y="3429000"/>
            <a:ext cx="3124200" cy="584775"/>
          </a:xfrm>
          <a:prstGeom prst="rect">
            <a:avLst/>
          </a:prstGeom>
          <a:noFill/>
        </p:spPr>
        <p:txBody>
          <a:bodyPr wrap="square" rtlCol="0">
            <a:spAutoFit/>
          </a:bodyPr>
          <a:lstStyle/>
          <a:p>
            <a:r>
              <a:rPr lang="en-US" sz="3200" b="1" dirty="0" smtClean="0"/>
              <a:t>Tapinoma sessile</a:t>
            </a:r>
            <a:endParaRPr lang="en-US" sz="3200" b="1" dirty="0"/>
          </a:p>
        </p:txBody>
      </p:sp>
      <p:sp>
        <p:nvSpPr>
          <p:cNvPr id="7" name="Right Arrow 6"/>
          <p:cNvSpPr/>
          <p:nvPr/>
        </p:nvSpPr>
        <p:spPr>
          <a:xfrm>
            <a:off x="5181600" y="3657600"/>
            <a:ext cx="1143000" cy="228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2200" y="4114800"/>
            <a:ext cx="3352800" cy="461665"/>
          </a:xfrm>
          <a:prstGeom prst="rect">
            <a:avLst/>
          </a:prstGeom>
          <a:noFill/>
        </p:spPr>
        <p:txBody>
          <a:bodyPr wrap="square" rtlCol="0">
            <a:spAutoFit/>
          </a:bodyPr>
          <a:lstStyle/>
          <a:p>
            <a:r>
              <a:rPr lang="en-US" sz="2400" b="1" dirty="0" smtClean="0"/>
              <a:t>(~ $100 M per year)</a:t>
            </a:r>
            <a:endParaRPr lang="en-US" sz="2400" b="1" dirty="0"/>
          </a:p>
        </p:txBody>
      </p:sp>
      <p:pic>
        <p:nvPicPr>
          <p:cNvPr id="9" name="Picture 8" descr="Monster Ant.jpeg"/>
          <p:cNvPicPr>
            <a:picLocks/>
          </p:cNvPicPr>
          <p:nvPr/>
        </p:nvPicPr>
        <p:blipFill>
          <a:blip r:embed="rId3" cstate="print">
            <a:duotone>
              <a:prstClr val="black"/>
              <a:schemeClr val="accent6">
                <a:tint val="45000"/>
                <a:satMod val="400000"/>
              </a:schemeClr>
            </a:duotone>
          </a:blip>
          <a:stretch>
            <a:fillRect/>
          </a:stretch>
        </p:blipFill>
        <p:spPr>
          <a:xfrm>
            <a:off x="0" y="0"/>
            <a:ext cx="9144000" cy="6858000"/>
          </a:xfrm>
          <a:prstGeom prst="rect">
            <a:avLst/>
          </a:prstGeom>
        </p:spPr>
      </p:pic>
      <p:sp>
        <p:nvSpPr>
          <p:cNvPr id="10" name="TextBox 9"/>
          <p:cNvSpPr txBox="1"/>
          <p:nvPr/>
        </p:nvSpPr>
        <p:spPr>
          <a:xfrm>
            <a:off x="838200" y="4038600"/>
            <a:ext cx="7772400" cy="769441"/>
          </a:xfrm>
          <a:prstGeom prst="rect">
            <a:avLst/>
          </a:prstGeom>
          <a:noFill/>
        </p:spPr>
        <p:txBody>
          <a:bodyPr wrap="square" rtlCol="0">
            <a:spAutoFit/>
          </a:bodyPr>
          <a:lstStyle/>
          <a:p>
            <a:r>
              <a:rPr lang="en-US" sz="4400" b="1" dirty="0" smtClean="0">
                <a:ln w="19050">
                  <a:solidFill>
                    <a:schemeClr val="tx1"/>
                  </a:solidFill>
                </a:ln>
                <a:solidFill>
                  <a:srgbClr val="FFFF00"/>
                </a:solidFill>
              </a:rPr>
              <a:t>Unfortunately… it has friends!</a:t>
            </a:r>
            <a:endParaRPr lang="en-US" sz="4400" b="1" dirty="0">
              <a:ln w="19050">
                <a:solidFill>
                  <a:schemeClr val="tx1"/>
                </a:solidFill>
              </a:ln>
              <a:solidFill>
                <a:srgbClr val="FFFF00"/>
              </a:solidFill>
            </a:endParaRPr>
          </a:p>
        </p:txBody>
      </p:sp>
      <p:sp>
        <p:nvSpPr>
          <p:cNvPr id="18" name="Left Arrow 17"/>
          <p:cNvSpPr/>
          <p:nvPr/>
        </p:nvSpPr>
        <p:spPr>
          <a:xfrm>
            <a:off x="5257800" y="1600200"/>
            <a:ext cx="1219200" cy="53340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9" name="TextBox 18"/>
          <p:cNvSpPr txBox="1"/>
          <p:nvPr/>
        </p:nvSpPr>
        <p:spPr>
          <a:xfrm>
            <a:off x="6096000" y="1447800"/>
            <a:ext cx="2667000" cy="830997"/>
          </a:xfrm>
          <a:prstGeom prst="rect">
            <a:avLst/>
          </a:prstGeom>
          <a:noFill/>
        </p:spPr>
        <p:txBody>
          <a:bodyPr wrap="square" rtlCol="0">
            <a:spAutoFit/>
          </a:bodyPr>
          <a:lstStyle/>
          <a:p>
            <a:pPr algn="ctr"/>
            <a:r>
              <a:rPr lang="en-US" sz="4800" b="1" dirty="0" smtClean="0">
                <a:ln w="19050">
                  <a:solidFill>
                    <a:schemeClr val="tx1"/>
                  </a:solidFill>
                </a:ln>
                <a:solidFill>
                  <a:srgbClr val="FFFF00"/>
                </a:solidFill>
              </a:rPr>
              <a:t>Big Ag</a:t>
            </a:r>
            <a:endParaRPr lang="en-US" sz="4800" b="1" dirty="0">
              <a:ln w="19050">
                <a:solidFill>
                  <a:schemeClr val="tx1"/>
                </a:solidFill>
              </a:ln>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2000"/>
                                        <p:tgtEl>
                                          <p:spTgt spid="10">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FoalsRegisteredvsSlaughtered.jpg"/>
          <p:cNvPicPr>
            <a:picLocks noGrp="1" noChangeAspect="1"/>
          </p:cNvPicPr>
          <p:nvPr>
            <p:ph idx="1"/>
          </p:nvPr>
        </p:nvPicPr>
        <p:blipFill>
          <a:blip r:embed="rId2" cstate="print"/>
          <a:stretch>
            <a:fillRect/>
          </a:stretch>
        </p:blipFill>
        <p:spPr>
          <a:xfrm>
            <a:off x="0" y="0"/>
            <a:ext cx="9143999" cy="6876589"/>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39999">
              <a:schemeClr val="accent1">
                <a:lumMod val="40000"/>
                <a:lumOff val="60000"/>
              </a:schemeClr>
            </a:gs>
            <a:gs pos="70000">
              <a:schemeClr val="accent1">
                <a:lumMod val="20000"/>
                <a:lumOff val="80000"/>
              </a:schemeClr>
            </a:gs>
            <a:gs pos="100000">
              <a:schemeClr val="accent1">
                <a:lumMod val="60000"/>
                <a:lumOff val="4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noAutofit/>
            <a:scene3d>
              <a:camera prst="orthographicFront"/>
              <a:lightRig rig="threePt" dir="t"/>
            </a:scene3d>
            <a:sp3d extrusionH="57150">
              <a:bevelT w="57150" h="38100"/>
            </a:sp3d>
          </a:bodyPr>
          <a:lstStyle/>
          <a:p>
            <a:r>
              <a:rPr lang="en-US" sz="6000" b="1" dirty="0" smtClean="0">
                <a:solidFill>
                  <a:srgbClr val="C00000"/>
                </a:solidFill>
              </a:rPr>
              <a:t>Trends this year</a:t>
            </a:r>
            <a:endParaRPr lang="en-US" sz="6000" b="1" dirty="0">
              <a:solidFill>
                <a:srgbClr val="C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96579" y="381000"/>
            <a:ext cx="8971221"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429000"/>
            <a:ext cx="8229600" cy="4525963"/>
          </a:xfrm>
        </p:spPr>
        <p:txBody>
          <a:bodyPr>
            <a:normAutofit/>
            <a:scene3d>
              <a:camera prst="orthographicFront"/>
              <a:lightRig rig="threePt" dir="t"/>
            </a:scene3d>
            <a:sp3d extrusionH="57150">
              <a:bevelT w="38100" h="38100"/>
            </a:sp3d>
          </a:bodyPr>
          <a:lstStyle/>
          <a:p>
            <a:pPr algn="ctr"/>
            <a:r>
              <a:rPr lang="en-US" sz="5400" b="1" dirty="0" smtClean="0">
                <a:solidFill>
                  <a:srgbClr val="C00000"/>
                </a:solidFill>
              </a:rPr>
              <a:t>Disposable commodity ? </a:t>
            </a:r>
          </a:p>
          <a:p>
            <a:pPr algn="ctr">
              <a:buNone/>
            </a:pPr>
            <a:r>
              <a:rPr lang="en-US" sz="5400" b="1" dirty="0" smtClean="0">
                <a:solidFill>
                  <a:srgbClr val="C00000"/>
                </a:solidFill>
              </a:rPr>
              <a:t>or a</a:t>
            </a:r>
          </a:p>
          <a:p>
            <a:pPr algn="ctr"/>
            <a:r>
              <a:rPr lang="en-US" sz="5400" b="1" dirty="0" smtClean="0">
                <a:solidFill>
                  <a:srgbClr val="C00000"/>
                </a:solidFill>
              </a:rPr>
              <a:t>Trusting companion?</a:t>
            </a:r>
            <a:endParaRPr lang="en-US" sz="5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0" y="0"/>
            <a:ext cx="9144000" cy="68772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5" name="Picture 4" descr="Bubble.gif"/>
          <p:cNvPicPr>
            <a:picLocks noChangeAspect="1"/>
          </p:cNvPicPr>
          <p:nvPr/>
        </p:nvPicPr>
        <p:blipFill>
          <a:blip r:embed="rId4" cstate="print"/>
          <a:stretch>
            <a:fillRect/>
          </a:stretch>
        </p:blipFill>
        <p:spPr>
          <a:xfrm>
            <a:off x="990600" y="5181600"/>
            <a:ext cx="1800225" cy="1136312"/>
          </a:xfrm>
          <a:prstGeom prst="rect">
            <a:avLst/>
          </a:prstGeom>
        </p:spPr>
      </p:pic>
      <p:sp>
        <p:nvSpPr>
          <p:cNvPr id="2" name="Title 1"/>
          <p:cNvSpPr>
            <a:spLocks noGrp="1"/>
          </p:cNvSpPr>
          <p:nvPr>
            <p:ph type="title"/>
          </p:nvPr>
        </p:nvSpPr>
        <p:spPr>
          <a:xfrm>
            <a:off x="304800" y="1981200"/>
            <a:ext cx="8229600" cy="1371600"/>
          </a:xfrm>
        </p:spPr>
        <p:txBody>
          <a:bodyPr>
            <a:noAutofit/>
            <a:scene3d>
              <a:camera prst="orthographicFront"/>
              <a:lightRig rig="threePt" dir="t"/>
            </a:scene3d>
            <a:sp3d extrusionH="57150">
              <a:bevelT w="38100" h="38100"/>
            </a:sp3d>
          </a:bodyPr>
          <a:lstStyle/>
          <a:p>
            <a:r>
              <a:rPr lang="en-US" sz="6600" b="1" dirty="0" smtClean="0">
                <a:ln>
                  <a:solidFill>
                    <a:schemeClr val="accent3">
                      <a:lumMod val="40000"/>
                      <a:lumOff val="60000"/>
                    </a:schemeClr>
                  </a:solidFill>
                </a:ln>
                <a:solidFill>
                  <a:srgbClr val="C00000"/>
                </a:solidFill>
              </a:rPr>
              <a:t>Who Profits from</a:t>
            </a:r>
            <a:br>
              <a:rPr lang="en-US" sz="6600" b="1" dirty="0" smtClean="0">
                <a:ln>
                  <a:solidFill>
                    <a:schemeClr val="accent3">
                      <a:lumMod val="40000"/>
                      <a:lumOff val="60000"/>
                    </a:schemeClr>
                  </a:solidFill>
                </a:ln>
                <a:solidFill>
                  <a:srgbClr val="C00000"/>
                </a:solidFill>
              </a:rPr>
            </a:br>
            <a:r>
              <a:rPr lang="en-US" sz="6600" b="1" dirty="0" smtClean="0">
                <a:ln>
                  <a:solidFill>
                    <a:schemeClr val="accent3">
                      <a:lumMod val="40000"/>
                      <a:lumOff val="60000"/>
                    </a:schemeClr>
                  </a:solidFill>
                </a:ln>
                <a:solidFill>
                  <a:srgbClr val="C00000"/>
                </a:solidFill>
              </a:rPr>
              <a:t>Horse Slaughter?</a:t>
            </a:r>
            <a:endParaRPr lang="en-US" sz="6600" b="1" dirty="0">
              <a:ln>
                <a:solidFill>
                  <a:schemeClr val="accent3">
                    <a:lumMod val="40000"/>
                    <a:lumOff val="60000"/>
                  </a:schemeClr>
                </a:solidFill>
              </a:ln>
              <a:solidFill>
                <a:srgbClr val="C00000"/>
              </a:solidFill>
            </a:endParaRPr>
          </a:p>
        </p:txBody>
      </p:sp>
      <p:sp>
        <p:nvSpPr>
          <p:cNvPr id="4" name="TextBox 3"/>
          <p:cNvSpPr txBox="1"/>
          <p:nvPr/>
        </p:nvSpPr>
        <p:spPr>
          <a:xfrm>
            <a:off x="1295400" y="5486400"/>
            <a:ext cx="1219200" cy="584775"/>
          </a:xfrm>
          <a:prstGeom prst="rect">
            <a:avLst/>
          </a:prstGeom>
          <a:noFill/>
        </p:spPr>
        <p:txBody>
          <a:bodyPr wrap="square" rtlCol="0">
            <a:spAutoFit/>
          </a:bodyPr>
          <a:lstStyle/>
          <a:p>
            <a:r>
              <a:rPr lang="en-US" sz="3200" b="1" dirty="0" smtClean="0">
                <a:ln w="6350">
                  <a:solidFill>
                    <a:schemeClr val="tx1"/>
                  </a:solidFill>
                </a:ln>
                <a:solidFill>
                  <a:schemeClr val="bg1"/>
                </a:solidFill>
                <a:effectLst>
                  <a:outerShdw blurRad="50800" dist="38100" dir="2700000" algn="tl" rotWithShape="0">
                    <a:schemeClr val="tx1">
                      <a:alpha val="40000"/>
                    </a:schemeClr>
                  </a:outerShdw>
                </a:effectLst>
              </a:rPr>
              <a:t>AQHA</a:t>
            </a:r>
            <a:endParaRPr lang="en-US" sz="3200" b="1" dirty="0">
              <a:ln w="6350">
                <a:solidFill>
                  <a:schemeClr val="tx1"/>
                </a:solidFill>
              </a:ln>
              <a:solidFill>
                <a:schemeClr val="bg1"/>
              </a:solidFill>
              <a:effectLst>
                <a:outerShdw blurRad="50800" dist="38100" dir="2700000" algn="tl" rotWithShape="0">
                  <a:schemeClr val="tx1">
                    <a:alpha val="40000"/>
                  </a:schemeClr>
                </a:outerShdw>
              </a:effectLst>
            </a:endParaRPr>
          </a:p>
        </p:txBody>
      </p:sp>
      <p:pic>
        <p:nvPicPr>
          <p:cNvPr id="6" name="Picture 5" descr="Bubble.gif"/>
          <p:cNvPicPr>
            <a:picLocks noChangeAspect="1"/>
          </p:cNvPicPr>
          <p:nvPr/>
        </p:nvPicPr>
        <p:blipFill>
          <a:blip r:embed="rId4" cstate="print"/>
          <a:stretch>
            <a:fillRect/>
          </a:stretch>
        </p:blipFill>
        <p:spPr>
          <a:xfrm>
            <a:off x="2743200" y="4953000"/>
            <a:ext cx="1569378" cy="990600"/>
          </a:xfrm>
          <a:prstGeom prst="rect">
            <a:avLst/>
          </a:prstGeom>
        </p:spPr>
      </p:pic>
      <p:sp>
        <p:nvSpPr>
          <p:cNvPr id="7" name="TextBox 6"/>
          <p:cNvSpPr txBox="1"/>
          <p:nvPr/>
        </p:nvSpPr>
        <p:spPr>
          <a:xfrm>
            <a:off x="2895600" y="5181600"/>
            <a:ext cx="1295400" cy="584775"/>
          </a:xfrm>
          <a:prstGeom prst="rect">
            <a:avLst/>
          </a:prstGeom>
          <a:noFill/>
        </p:spPr>
        <p:txBody>
          <a:bodyPr wrap="square" rtlCol="0">
            <a:spAutoFit/>
          </a:bodyPr>
          <a:lstStyle/>
          <a:p>
            <a:r>
              <a:rPr lang="en-US" sz="3200" b="1" dirty="0" smtClean="0">
                <a:ln>
                  <a:solidFill>
                    <a:schemeClr val="tx1"/>
                  </a:solidFill>
                </a:ln>
                <a:solidFill>
                  <a:schemeClr val="bg1"/>
                </a:solidFill>
              </a:rPr>
              <a:t>Rodeo</a:t>
            </a:r>
            <a:endParaRPr lang="en-US" sz="3200" b="1" dirty="0">
              <a:ln>
                <a:solidFill>
                  <a:schemeClr val="tx1"/>
                </a:solidFill>
              </a:ln>
              <a:solidFill>
                <a:schemeClr val="bg1"/>
              </a:solidFill>
            </a:endParaRPr>
          </a:p>
        </p:txBody>
      </p:sp>
      <p:pic>
        <p:nvPicPr>
          <p:cNvPr id="8" name="Picture 7" descr="Bubble.gif"/>
          <p:cNvPicPr>
            <a:picLocks noChangeAspect="1"/>
          </p:cNvPicPr>
          <p:nvPr/>
        </p:nvPicPr>
        <p:blipFill>
          <a:blip r:embed="rId4" cstate="print"/>
          <a:stretch>
            <a:fillRect/>
          </a:stretch>
        </p:blipFill>
        <p:spPr>
          <a:xfrm>
            <a:off x="4191000" y="5410200"/>
            <a:ext cx="1810821" cy="1143000"/>
          </a:xfrm>
          <a:prstGeom prst="rect">
            <a:avLst/>
          </a:prstGeom>
        </p:spPr>
      </p:pic>
      <p:sp>
        <p:nvSpPr>
          <p:cNvPr id="11" name="Rectangle 10"/>
          <p:cNvSpPr/>
          <p:nvPr/>
        </p:nvSpPr>
        <p:spPr>
          <a:xfrm>
            <a:off x="4267200" y="5791200"/>
            <a:ext cx="1701107" cy="584775"/>
          </a:xfrm>
          <a:prstGeom prst="rect">
            <a:avLst/>
          </a:prstGeom>
        </p:spPr>
        <p:txBody>
          <a:bodyPr wrap="none">
            <a:spAutoFit/>
          </a:bodyPr>
          <a:lstStyle/>
          <a:p>
            <a:r>
              <a:rPr lang="en-US" sz="3200" b="1" dirty="0" smtClean="0">
                <a:ln>
                  <a:solidFill>
                    <a:schemeClr val="tx1"/>
                  </a:solidFill>
                </a:ln>
                <a:solidFill>
                  <a:schemeClr val="bg1"/>
                </a:solidFill>
              </a:rPr>
              <a:t>Breeders</a:t>
            </a:r>
            <a:endParaRPr lang="en-US" sz="3200" b="1" dirty="0">
              <a:ln>
                <a:solidFill>
                  <a:schemeClr val="tx1"/>
                </a:solidFill>
              </a:ln>
              <a:solidFill>
                <a:schemeClr val="bg1"/>
              </a:solidFill>
            </a:endParaRPr>
          </a:p>
        </p:txBody>
      </p:sp>
      <p:pic>
        <p:nvPicPr>
          <p:cNvPr id="12" name="Picture 11" descr="Bubble.gif"/>
          <p:cNvPicPr>
            <a:picLocks noChangeAspect="1"/>
          </p:cNvPicPr>
          <p:nvPr/>
        </p:nvPicPr>
        <p:blipFill>
          <a:blip r:embed="rId4" cstate="print"/>
          <a:stretch>
            <a:fillRect/>
          </a:stretch>
        </p:blipFill>
        <p:spPr>
          <a:xfrm>
            <a:off x="6248400" y="4876800"/>
            <a:ext cx="1810821" cy="1143000"/>
          </a:xfrm>
          <a:prstGeom prst="rect">
            <a:avLst/>
          </a:prstGeom>
        </p:spPr>
      </p:pic>
      <p:sp>
        <p:nvSpPr>
          <p:cNvPr id="13" name="Rectangle 12"/>
          <p:cNvSpPr/>
          <p:nvPr/>
        </p:nvSpPr>
        <p:spPr>
          <a:xfrm>
            <a:off x="6172200" y="5257800"/>
            <a:ext cx="1955985" cy="584775"/>
          </a:xfrm>
          <a:prstGeom prst="rect">
            <a:avLst/>
          </a:prstGeom>
        </p:spPr>
        <p:txBody>
          <a:bodyPr wrap="none">
            <a:spAutoFit/>
          </a:bodyPr>
          <a:lstStyle/>
          <a:p>
            <a:r>
              <a:rPr lang="en-US" sz="3200" b="1" dirty="0" smtClean="0">
                <a:ln>
                  <a:solidFill>
                    <a:schemeClr val="tx1"/>
                  </a:solidFill>
                </a:ln>
                <a:solidFill>
                  <a:schemeClr val="bg1"/>
                </a:solidFill>
              </a:rPr>
              <a:t>Kill Buyers</a:t>
            </a:r>
            <a:endParaRPr lang="en-US" sz="3200" b="1" dirty="0">
              <a:ln>
                <a:solidFill>
                  <a:schemeClr val="tx1"/>
                </a:solidFill>
              </a:ln>
              <a:solidFill>
                <a:schemeClr val="bg1"/>
              </a:solidFill>
            </a:endParaRPr>
          </a:p>
        </p:txBody>
      </p:sp>
      <p:pic>
        <p:nvPicPr>
          <p:cNvPr id="14" name="Picture 13" descr="Bubble.gif"/>
          <p:cNvPicPr>
            <a:picLocks noChangeAspect="1"/>
          </p:cNvPicPr>
          <p:nvPr/>
        </p:nvPicPr>
        <p:blipFill>
          <a:blip r:embed="rId4" cstate="print"/>
          <a:stretch>
            <a:fillRect/>
          </a:stretch>
        </p:blipFill>
        <p:spPr>
          <a:xfrm>
            <a:off x="1447800" y="3810000"/>
            <a:ext cx="1810821" cy="1143000"/>
          </a:xfrm>
          <a:prstGeom prst="rect">
            <a:avLst/>
          </a:prstGeom>
        </p:spPr>
      </p:pic>
      <p:sp>
        <p:nvSpPr>
          <p:cNvPr id="16" name="Rectangle 15"/>
          <p:cNvSpPr/>
          <p:nvPr/>
        </p:nvSpPr>
        <p:spPr>
          <a:xfrm>
            <a:off x="1524000" y="4114800"/>
            <a:ext cx="1672253" cy="584775"/>
          </a:xfrm>
          <a:prstGeom prst="rect">
            <a:avLst/>
          </a:prstGeom>
        </p:spPr>
        <p:txBody>
          <a:bodyPr wrap="none">
            <a:spAutoFit/>
          </a:bodyPr>
          <a:lstStyle/>
          <a:p>
            <a:r>
              <a:rPr lang="en-US" sz="3200" b="1" dirty="0" smtClean="0">
                <a:ln>
                  <a:solidFill>
                    <a:schemeClr val="tx1"/>
                  </a:solidFill>
                </a:ln>
                <a:solidFill>
                  <a:schemeClr val="bg1"/>
                </a:solidFill>
              </a:rPr>
              <a:t>Auctions</a:t>
            </a:r>
            <a:endParaRPr lang="en-US" sz="3200" b="1" dirty="0">
              <a:ln>
                <a:solidFill>
                  <a:schemeClr val="tx1"/>
                </a:solidFill>
              </a:ln>
              <a:solidFill>
                <a:schemeClr val="bg1"/>
              </a:solidFill>
            </a:endParaRPr>
          </a:p>
        </p:txBody>
      </p:sp>
      <p:pic>
        <p:nvPicPr>
          <p:cNvPr id="17" name="Picture 16" descr="Bubble.gif"/>
          <p:cNvPicPr>
            <a:picLocks noChangeAspect="1"/>
          </p:cNvPicPr>
          <p:nvPr/>
        </p:nvPicPr>
        <p:blipFill>
          <a:blip r:embed="rId4" cstate="print"/>
          <a:stretch>
            <a:fillRect/>
          </a:stretch>
        </p:blipFill>
        <p:spPr>
          <a:xfrm>
            <a:off x="4191000" y="3962400"/>
            <a:ext cx="1810821" cy="1143000"/>
          </a:xfrm>
          <a:prstGeom prst="rect">
            <a:avLst/>
          </a:prstGeom>
        </p:spPr>
      </p:pic>
      <p:sp>
        <p:nvSpPr>
          <p:cNvPr id="18" name="Rectangle 17"/>
          <p:cNvSpPr/>
          <p:nvPr/>
        </p:nvSpPr>
        <p:spPr>
          <a:xfrm>
            <a:off x="4495800" y="4267200"/>
            <a:ext cx="1303562" cy="584775"/>
          </a:xfrm>
          <a:prstGeom prst="rect">
            <a:avLst/>
          </a:prstGeom>
        </p:spPr>
        <p:txBody>
          <a:bodyPr wrap="none">
            <a:spAutoFit/>
          </a:bodyPr>
          <a:lstStyle/>
          <a:p>
            <a:r>
              <a:rPr lang="en-US" sz="3200" b="1" dirty="0" smtClean="0">
                <a:ln>
                  <a:solidFill>
                    <a:schemeClr val="tx1"/>
                  </a:solidFill>
                </a:ln>
                <a:solidFill>
                  <a:schemeClr val="bg1"/>
                </a:solidFill>
              </a:rPr>
              <a:t>Racing</a:t>
            </a:r>
            <a:endParaRPr lang="en-US" sz="3200" b="1" dirty="0">
              <a:ln>
                <a:solidFill>
                  <a:schemeClr val="tx1"/>
                </a:solidFill>
              </a:ln>
              <a:solidFill>
                <a:schemeClr val="bg1"/>
              </a:solidFill>
            </a:endParaRPr>
          </a:p>
        </p:txBody>
      </p:sp>
      <p:pic>
        <p:nvPicPr>
          <p:cNvPr id="19" name="Whizpop.wav">
            <a:hlinkClick r:id="" action="ppaction://media"/>
          </p:cNvPr>
          <p:cNvPicPr>
            <a:picLocks noRot="1" noChangeAspect="1"/>
          </p:cNvPicPr>
          <p:nvPr>
            <a:wavAudioFile r:embed="rId1" name="Whizpop.wav"/>
          </p:nvPr>
        </p:nvPicPr>
        <p:blipFill>
          <a:blip r:embed="rId5" cstate="print"/>
          <a:stretch>
            <a:fillRect/>
          </a:stretch>
        </p:blipFill>
        <p:spPr>
          <a:xfrm>
            <a:off x="6705600" y="7086600"/>
            <a:ext cx="304800" cy="304800"/>
          </a:xfrm>
          <a:prstGeom prst="rect">
            <a:avLst/>
          </a:prstGeom>
        </p:spPr>
      </p:pic>
      <p:pic>
        <p:nvPicPr>
          <p:cNvPr id="20" name="Whizpop.wav">
            <a:hlinkClick r:id="" action="ppaction://media"/>
          </p:cNvPr>
          <p:cNvPicPr>
            <a:picLocks noRot="1" noChangeAspect="1"/>
          </p:cNvPicPr>
          <p:nvPr>
            <a:wavAudioFile r:embed="rId1" name="Whizpop.wav"/>
          </p:nvPr>
        </p:nvPicPr>
        <p:blipFill>
          <a:blip r:embed="rId6" cstate="print"/>
          <a:stretch>
            <a:fillRect/>
          </a:stretch>
        </p:blipFill>
        <p:spPr>
          <a:xfrm>
            <a:off x="6172200" y="7162800"/>
            <a:ext cx="304800" cy="304800"/>
          </a:xfrm>
          <a:prstGeom prst="rect">
            <a:avLst/>
          </a:prstGeom>
        </p:spPr>
      </p:pic>
      <p:pic>
        <p:nvPicPr>
          <p:cNvPr id="21" name="Whizpop.wav">
            <a:hlinkClick r:id="" action="ppaction://media"/>
          </p:cNvPr>
          <p:cNvPicPr>
            <a:picLocks noRot="1" noChangeAspect="1"/>
          </p:cNvPicPr>
          <p:nvPr>
            <a:wavAudioFile r:embed="rId1" name="Whizpop.wav"/>
          </p:nvPr>
        </p:nvPicPr>
        <p:blipFill>
          <a:blip r:embed="rId7" cstate="print"/>
          <a:stretch>
            <a:fillRect/>
          </a:stretch>
        </p:blipFill>
        <p:spPr>
          <a:xfrm>
            <a:off x="5638800" y="7010400"/>
            <a:ext cx="304800" cy="304800"/>
          </a:xfrm>
          <a:prstGeom prst="rect">
            <a:avLst/>
          </a:prstGeom>
        </p:spPr>
      </p:pic>
      <p:pic>
        <p:nvPicPr>
          <p:cNvPr id="23" name="Whizpop.wav">
            <a:hlinkClick r:id="" action="ppaction://media"/>
          </p:cNvPr>
          <p:cNvPicPr>
            <a:picLocks noRot="1" noChangeAspect="1"/>
          </p:cNvPicPr>
          <p:nvPr>
            <a:wavAudioFile r:embed="rId1" name="Whizpop.wav"/>
          </p:nvPr>
        </p:nvPicPr>
        <p:blipFill>
          <a:blip r:embed="rId7" cstate="print"/>
          <a:stretch>
            <a:fillRect/>
          </a:stretch>
        </p:blipFill>
        <p:spPr>
          <a:xfrm>
            <a:off x="5105400" y="7239000"/>
            <a:ext cx="304800" cy="304800"/>
          </a:xfrm>
          <a:prstGeom prst="rect">
            <a:avLst/>
          </a:prstGeom>
        </p:spPr>
      </p:pic>
      <p:pic>
        <p:nvPicPr>
          <p:cNvPr id="24" name="Whizpop.wav">
            <a:hlinkClick r:id="" action="ppaction://media"/>
          </p:cNvPr>
          <p:cNvPicPr>
            <a:picLocks noRot="1" noChangeAspect="1"/>
          </p:cNvPicPr>
          <p:nvPr>
            <a:wavAudioFile r:embed="rId1" name="Whizpop.wav"/>
          </p:nvPr>
        </p:nvPicPr>
        <p:blipFill>
          <a:blip r:embed="rId7" cstate="print"/>
          <a:stretch>
            <a:fillRect/>
          </a:stretch>
        </p:blipFill>
        <p:spPr>
          <a:xfrm>
            <a:off x="7239000" y="7086600"/>
            <a:ext cx="304800" cy="304800"/>
          </a:xfrm>
          <a:prstGeom prst="rect">
            <a:avLst/>
          </a:prstGeom>
        </p:spPr>
      </p:pic>
      <p:pic>
        <p:nvPicPr>
          <p:cNvPr id="25" name="Whizpop.wav">
            <a:hlinkClick r:id="" action="ppaction://media"/>
          </p:cNvPr>
          <p:cNvPicPr>
            <a:picLocks noRot="1" noChangeAspect="1"/>
          </p:cNvPicPr>
          <p:nvPr>
            <a:wavAudioFile r:embed="rId1" name="Whizpop.wav"/>
          </p:nvPr>
        </p:nvPicPr>
        <p:blipFill>
          <a:blip r:embed="rId8" cstate="print"/>
          <a:stretch>
            <a:fillRect/>
          </a:stretch>
        </p:blipFill>
        <p:spPr>
          <a:xfrm>
            <a:off x="4724400" y="7162800"/>
            <a:ext cx="304800" cy="304800"/>
          </a:xfrm>
          <a:prstGeom prst="rect">
            <a:avLst/>
          </a:prstGeom>
        </p:spPr>
      </p:pic>
      <p:pic>
        <p:nvPicPr>
          <p:cNvPr id="26" name="Picture 25" descr="Bubble.gif"/>
          <p:cNvPicPr>
            <a:picLocks noChangeAspect="1"/>
          </p:cNvPicPr>
          <p:nvPr/>
        </p:nvPicPr>
        <p:blipFill>
          <a:blip r:embed="rId4" cstate="print"/>
          <a:stretch>
            <a:fillRect/>
          </a:stretch>
        </p:blipFill>
        <p:spPr>
          <a:xfrm>
            <a:off x="6248400" y="3581400"/>
            <a:ext cx="1810821" cy="1143000"/>
          </a:xfrm>
          <a:prstGeom prst="rect">
            <a:avLst/>
          </a:prstGeom>
        </p:spPr>
      </p:pic>
      <p:sp>
        <p:nvSpPr>
          <p:cNvPr id="27" name="Rectangle 26"/>
          <p:cNvSpPr/>
          <p:nvPr/>
        </p:nvSpPr>
        <p:spPr>
          <a:xfrm>
            <a:off x="6324600" y="3733800"/>
            <a:ext cx="1801327" cy="1077218"/>
          </a:xfrm>
          <a:prstGeom prst="rect">
            <a:avLst/>
          </a:prstGeom>
        </p:spPr>
        <p:txBody>
          <a:bodyPr wrap="none">
            <a:spAutoFit/>
          </a:bodyPr>
          <a:lstStyle/>
          <a:p>
            <a:pPr algn="ctr"/>
            <a:r>
              <a:rPr lang="en-US" sz="3200" b="1" dirty="0" smtClean="0">
                <a:ln>
                  <a:solidFill>
                    <a:schemeClr val="tx1"/>
                  </a:solidFill>
                </a:ln>
                <a:solidFill>
                  <a:schemeClr val="bg1"/>
                </a:solidFill>
              </a:rPr>
              <a:t>Slaughter</a:t>
            </a:r>
          </a:p>
          <a:p>
            <a:pPr algn="ctr"/>
            <a:r>
              <a:rPr lang="en-US" sz="3200" b="1" dirty="0" smtClean="0">
                <a:ln>
                  <a:solidFill>
                    <a:schemeClr val="tx1"/>
                  </a:solidFill>
                </a:ln>
                <a:solidFill>
                  <a:schemeClr val="bg1"/>
                </a:solidFill>
              </a:rPr>
              <a:t>Houses</a:t>
            </a:r>
            <a:endParaRPr lang="en-US" sz="3200" b="1" dirty="0">
              <a:ln>
                <a:solidFill>
                  <a:schemeClr val="tx1"/>
                </a:solidFill>
              </a:ln>
              <a:solidFill>
                <a:schemeClr val="bg1"/>
              </a:solidFill>
            </a:endParaRPr>
          </a:p>
        </p:txBody>
      </p:sp>
      <p:pic>
        <p:nvPicPr>
          <p:cNvPr id="28" name="Whizpop.wav">
            <a:hlinkClick r:id="" action="ppaction://media"/>
          </p:cNvPr>
          <p:cNvPicPr>
            <a:picLocks noRot="1" noChangeAspect="1"/>
          </p:cNvPicPr>
          <p:nvPr>
            <a:wavAudioFile r:embed="rId1" name="Whizpop.wav"/>
          </p:nvPr>
        </p:nvPicPr>
        <p:blipFill>
          <a:blip r:embed="rId9" cstate="print"/>
          <a:stretch>
            <a:fillRect/>
          </a:stretch>
        </p:blipFill>
        <p:spPr>
          <a:xfrm>
            <a:off x="3733800" y="7086600"/>
            <a:ext cx="304800" cy="304800"/>
          </a:xfrm>
          <a:prstGeom prst="rect">
            <a:avLst/>
          </a:prstGeom>
        </p:spPr>
      </p:pic>
    </p:spTree>
  </p:cSld>
  <p:clrMapOvr>
    <a:masterClrMapping/>
  </p:clrMapOvr>
  <p:transition>
    <p:sndAc>
      <p:stSnd>
        <p:snd r:embed="rId1" name="Whizpo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xit" presetSubtype="0" fill="hold" nodeType="after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par>
                          <p:cTn id="13" fill="hold">
                            <p:stCondLst>
                              <p:cond delay="1000"/>
                            </p:stCondLst>
                            <p:childTnLst>
                              <p:par>
                                <p:cTn id="14" presetID="1" presetClass="entr" presetSubtype="0" fill="hold" grpId="1"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000"/>
                            </p:stCondLst>
                            <p:childTnLst>
                              <p:par>
                                <p:cTn id="17" presetID="1" presetClass="mediacall" presetSubtype="0" fill="hold" nodeType="afterEffect">
                                  <p:stCondLst>
                                    <p:cond delay="0"/>
                                  </p:stCondLst>
                                  <p:childTnLst>
                                    <p:cmd type="call" cmd="playFrom(0.0)">
                                      <p:cBhvr>
                                        <p:cTn id="18" dur="78" fill="hold"/>
                                        <p:tgtEl>
                                          <p:spTgt spid="24"/>
                                        </p:tgtEl>
                                      </p:cBhvr>
                                    </p:cmd>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par>
                          <p:cTn id="32" fill="hold">
                            <p:stCondLst>
                              <p:cond delay="1000"/>
                            </p:stCondLst>
                            <p:childTnLst>
                              <p:par>
                                <p:cTn id="33" presetID="1" presetClass="mediacall" presetSubtype="0" fill="hold" nodeType="afterEffect">
                                  <p:stCondLst>
                                    <p:cond delay="0"/>
                                  </p:stCondLst>
                                  <p:childTnLst>
                                    <p:cmd type="call" cmd="playFrom(0.0)">
                                      <p:cBhvr>
                                        <p:cTn id="34" dur="78" fill="hold"/>
                                        <p:tgtEl>
                                          <p:spTgt spid="19"/>
                                        </p:tgtEl>
                                      </p:cBhvr>
                                    </p:cmd>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1" presetClass="exit" presetSubtype="0" fill="hold" nodeType="after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par>
                          <p:cTn id="48" fill="hold">
                            <p:stCondLst>
                              <p:cond delay="1000"/>
                            </p:stCondLst>
                            <p:childTnLst>
                              <p:par>
                                <p:cTn id="49" presetID="1" presetClass="mediacall" presetSubtype="0" fill="hold" nodeType="afterEffect">
                                  <p:stCondLst>
                                    <p:cond delay="0"/>
                                  </p:stCondLst>
                                  <p:childTnLst>
                                    <p:cmd type="call" cmd="playFrom(0.0)">
                                      <p:cBhvr>
                                        <p:cTn id="50" dur="78" fill="hold"/>
                                        <p:tgtEl>
                                          <p:spTgt spid="23"/>
                                        </p:tgtEl>
                                      </p:cBhvr>
                                    </p:cmd>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1" presetClass="exit" presetSubtype="0" fill="hold" nodeType="afterEffect">
                                  <p:stCondLst>
                                    <p:cond delay="0"/>
                                  </p:stCondLst>
                                  <p:childTnLst>
                                    <p:set>
                                      <p:cBhvr>
                                        <p:cTn id="60" dur="1" fill="hold">
                                          <p:stCondLst>
                                            <p:cond delay="0"/>
                                          </p:stCondLst>
                                        </p:cTn>
                                        <p:tgtEl>
                                          <p:spTgt spid="12"/>
                                        </p:tgtEl>
                                        <p:attrNameLst>
                                          <p:attrName>style.visibility</p:attrName>
                                        </p:attrNameLst>
                                      </p:cBhvr>
                                      <p:to>
                                        <p:strVal val="hidden"/>
                                      </p:to>
                                    </p:set>
                                  </p:childTnLst>
                                </p:cTn>
                              </p:par>
                            </p:childTnLst>
                          </p:cTn>
                        </p:par>
                        <p:par>
                          <p:cTn id="61" fill="hold">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childTnLst>
                          </p:cTn>
                        </p:par>
                        <p:par>
                          <p:cTn id="64" fill="hold">
                            <p:stCondLst>
                              <p:cond delay="1000"/>
                            </p:stCondLst>
                            <p:childTnLst>
                              <p:par>
                                <p:cTn id="65" presetID="1" presetClass="mediacall" presetSubtype="0" fill="hold" nodeType="afterEffect">
                                  <p:stCondLst>
                                    <p:cond delay="0"/>
                                  </p:stCondLst>
                                  <p:childTnLst>
                                    <p:cmd type="call" cmd="playFrom(0.0)">
                                      <p:cBhvr>
                                        <p:cTn id="66" dur="78" fill="hold"/>
                                        <p:tgtEl>
                                          <p:spTgt spid="21"/>
                                        </p:tgtEl>
                                      </p:cBhvr>
                                    </p:cmd>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1" presetClass="exit" presetSubtype="0" fill="hold" nodeType="afterEffect">
                                  <p:stCondLst>
                                    <p:cond delay="0"/>
                                  </p:stCondLst>
                                  <p:childTnLst>
                                    <p:set>
                                      <p:cBhvr>
                                        <p:cTn id="76" dur="1" fill="hold">
                                          <p:stCondLst>
                                            <p:cond delay="0"/>
                                          </p:stCondLst>
                                        </p:cTn>
                                        <p:tgtEl>
                                          <p:spTgt spid="14"/>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childTnLst>
                                </p:cTn>
                              </p:par>
                            </p:childTnLst>
                          </p:cTn>
                        </p:par>
                        <p:par>
                          <p:cTn id="80" fill="hold">
                            <p:stCondLst>
                              <p:cond delay="1000"/>
                            </p:stCondLst>
                            <p:childTnLst>
                              <p:par>
                                <p:cTn id="81" presetID="1" presetClass="mediacall" presetSubtype="0" fill="hold" nodeType="afterEffect">
                                  <p:stCondLst>
                                    <p:cond delay="0"/>
                                  </p:stCondLst>
                                  <p:childTnLst>
                                    <p:cmd type="call" cmd="playFrom(0.0)">
                                      <p:cBhvr>
                                        <p:cTn id="82" dur="78" fill="hold"/>
                                        <p:tgtEl>
                                          <p:spTgt spid="20"/>
                                        </p:tgtEl>
                                      </p:cBhvr>
                                    </p:cmd>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anim calcmode="lin" valueType="num">
                                      <p:cBhvr>
                                        <p:cTn id="88" dur="1000" fill="hold"/>
                                        <p:tgtEl>
                                          <p:spTgt spid="17"/>
                                        </p:tgtEl>
                                        <p:attrNameLst>
                                          <p:attrName>ppt_x</p:attrName>
                                        </p:attrNameLst>
                                      </p:cBhvr>
                                      <p:tavLst>
                                        <p:tav tm="0">
                                          <p:val>
                                            <p:strVal val="#ppt_x"/>
                                          </p:val>
                                        </p:tav>
                                        <p:tav tm="100000">
                                          <p:val>
                                            <p:strVal val="#ppt_x"/>
                                          </p:val>
                                        </p:tav>
                                      </p:tavLst>
                                    </p:anim>
                                    <p:anim calcmode="lin" valueType="num">
                                      <p:cBhvr>
                                        <p:cTn id="89" dur="1000" fill="hold"/>
                                        <p:tgtEl>
                                          <p:spTgt spid="17"/>
                                        </p:tgtEl>
                                        <p:attrNameLst>
                                          <p:attrName>ppt_y</p:attrName>
                                        </p:attrNameLst>
                                      </p:cBhvr>
                                      <p:tavLst>
                                        <p:tav tm="0">
                                          <p:val>
                                            <p:strVal val="#ppt_y+.1"/>
                                          </p:val>
                                        </p:tav>
                                        <p:tav tm="100000">
                                          <p:val>
                                            <p:strVal val="#ppt_y"/>
                                          </p:val>
                                        </p:tav>
                                      </p:tavLst>
                                    </p:anim>
                                  </p:childTnLst>
                                </p:cTn>
                              </p:par>
                            </p:childTnLst>
                          </p:cTn>
                        </p:par>
                        <p:par>
                          <p:cTn id="90" fill="hold">
                            <p:stCondLst>
                              <p:cond delay="1000"/>
                            </p:stCondLst>
                            <p:childTnLst>
                              <p:par>
                                <p:cTn id="91" presetID="1" presetClass="exit" presetSubtype="0" fill="hold" nodeType="afterEffect">
                                  <p:stCondLst>
                                    <p:cond delay="0"/>
                                  </p:stCondLst>
                                  <p:childTnLst>
                                    <p:set>
                                      <p:cBhvr>
                                        <p:cTn id="92" dur="1" fill="hold">
                                          <p:stCondLst>
                                            <p:cond delay="0"/>
                                          </p:stCondLst>
                                        </p:cTn>
                                        <p:tgtEl>
                                          <p:spTgt spid="17"/>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childTnLst>
                                </p:cTn>
                              </p:par>
                            </p:childTnLst>
                          </p:cTn>
                        </p:par>
                        <p:par>
                          <p:cTn id="96" fill="hold">
                            <p:stCondLst>
                              <p:cond delay="1000"/>
                            </p:stCondLst>
                            <p:childTnLst>
                              <p:par>
                                <p:cTn id="97" presetID="1" presetClass="mediacall" presetSubtype="0" fill="hold" nodeType="afterEffect">
                                  <p:stCondLst>
                                    <p:cond delay="0"/>
                                  </p:stCondLst>
                                  <p:childTnLst>
                                    <p:cmd type="call" cmd="playFrom(0.0)">
                                      <p:cBhvr>
                                        <p:cTn id="98" dur="78" fill="hold"/>
                                        <p:tgtEl>
                                          <p:spTgt spid="28"/>
                                        </p:tgtEl>
                                      </p:cBhvr>
                                    </p:cmd>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1000"/>
                                        <p:tgtEl>
                                          <p:spTgt spid="26"/>
                                        </p:tgtEl>
                                      </p:cBhvr>
                                    </p:animEffect>
                                    <p:anim calcmode="lin" valueType="num">
                                      <p:cBhvr>
                                        <p:cTn id="104" dur="1000" fill="hold"/>
                                        <p:tgtEl>
                                          <p:spTgt spid="26"/>
                                        </p:tgtEl>
                                        <p:attrNameLst>
                                          <p:attrName>ppt_x</p:attrName>
                                        </p:attrNameLst>
                                      </p:cBhvr>
                                      <p:tavLst>
                                        <p:tav tm="0">
                                          <p:val>
                                            <p:strVal val="#ppt_x"/>
                                          </p:val>
                                        </p:tav>
                                        <p:tav tm="100000">
                                          <p:val>
                                            <p:strVal val="#ppt_x"/>
                                          </p:val>
                                        </p:tav>
                                      </p:tavLst>
                                    </p:anim>
                                    <p:anim calcmode="lin" valueType="num">
                                      <p:cBhvr>
                                        <p:cTn id="105" dur="1000" fill="hold"/>
                                        <p:tgtEl>
                                          <p:spTgt spid="26"/>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1" presetClass="exit" presetSubtype="0" fill="hold" nodeType="afterEffect">
                                  <p:stCondLst>
                                    <p:cond delay="0"/>
                                  </p:stCondLst>
                                  <p:childTnLst>
                                    <p:set>
                                      <p:cBhvr>
                                        <p:cTn id="108" dur="1" fill="hold">
                                          <p:stCondLst>
                                            <p:cond delay="0"/>
                                          </p:stCondLst>
                                        </p:cTn>
                                        <p:tgtEl>
                                          <p:spTgt spid="26"/>
                                        </p:tgtEl>
                                        <p:attrNameLst>
                                          <p:attrName>style.visibility</p:attrName>
                                        </p:attrNameLst>
                                      </p:cBhvr>
                                      <p:to>
                                        <p:strVal val="hidden"/>
                                      </p:to>
                                    </p:set>
                                  </p:childTnLst>
                                </p:cTn>
                              </p:par>
                            </p:childTnLst>
                          </p:cTn>
                        </p:par>
                        <p:par>
                          <p:cTn id="109" fill="hold">
                            <p:stCondLst>
                              <p:cond delay="1000"/>
                            </p:stCondLst>
                            <p:childTnLst>
                              <p:par>
                                <p:cTn id="110" presetID="1" presetClass="entr" presetSubtype="0"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childTnLst>
                                </p:cTn>
                              </p:par>
                            </p:childTnLst>
                          </p:cTn>
                        </p:par>
                        <p:par>
                          <p:cTn id="112" fill="hold">
                            <p:stCondLst>
                              <p:cond delay="1000"/>
                            </p:stCondLst>
                            <p:childTnLst>
                              <p:par>
                                <p:cTn id="113" presetID="1" presetClass="mediacall" presetSubtype="0" fill="hold" nodeType="afterEffect">
                                  <p:stCondLst>
                                    <p:cond delay="0"/>
                                  </p:stCondLst>
                                  <p:childTnLst>
                                    <p:cmd type="call" cmd="playFrom(0.0)">
                                      <p:cBhvr>
                                        <p:cTn id="114" dur="78"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5"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audio>
              <p:cMediaNode>
                <p:cTn id="116"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audio>
              <p:cMediaNode>
                <p:cTn id="117"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audio>
              <p:cMediaNode>
                <p:cTn id="11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audio>
              <p:cMediaNode>
                <p:cTn id="119"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audio>
              <p:cMediaNode>
                <p:cTn id="120"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audio>
              <p:cMediaNode>
                <p:cTn id="121"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4" grpId="1"/>
      <p:bldP spid="7" grpId="0"/>
      <p:bldP spid="11" grpId="0"/>
      <p:bldP spid="13" grpId="0"/>
      <p:bldP spid="16" grpId="0"/>
      <p:bldP spid="18"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Picture 7" descr="Swamp2Mask.gif"/>
          <p:cNvPicPr>
            <a:picLocks noChangeAspect="1"/>
          </p:cNvPicPr>
          <p:nvPr/>
        </p:nvPicPr>
        <p:blipFill>
          <a:blip r:embed="rId3" cstate="print"/>
          <a:stretch>
            <a:fillRect/>
          </a:stretch>
        </p:blipFill>
        <p:spPr>
          <a:xfrm>
            <a:off x="3276600" y="1905000"/>
            <a:ext cx="2782874" cy="2177119"/>
          </a:xfrm>
          <a:prstGeom prst="rect">
            <a:avLst/>
          </a:prstGeom>
        </p:spPr>
      </p:pic>
      <p:pic>
        <p:nvPicPr>
          <p:cNvPr id="11" name="Picture 10" descr="Swamp2Mask.gif"/>
          <p:cNvPicPr>
            <a:picLocks noChangeAspect="1"/>
          </p:cNvPicPr>
          <p:nvPr/>
        </p:nvPicPr>
        <p:blipFill>
          <a:blip r:embed="rId4" cstate="print"/>
          <a:stretch>
            <a:fillRect/>
          </a:stretch>
        </p:blipFill>
        <p:spPr>
          <a:xfrm>
            <a:off x="0" y="0"/>
            <a:ext cx="9144000" cy="6858000"/>
          </a:xfrm>
          <a:prstGeom prst="rect">
            <a:avLst/>
          </a:prstGeom>
        </p:spPr>
      </p:pic>
      <p:sp>
        <p:nvSpPr>
          <p:cNvPr id="2" name="Title 1"/>
          <p:cNvSpPr>
            <a:spLocks noGrp="1"/>
          </p:cNvSpPr>
          <p:nvPr>
            <p:ph type="title"/>
          </p:nvPr>
        </p:nvSpPr>
        <p:spPr>
          <a:xfrm>
            <a:off x="762000" y="228600"/>
            <a:ext cx="8229600" cy="1143000"/>
          </a:xfrm>
        </p:spPr>
        <p:txBody>
          <a:bodyPr>
            <a:normAutofit/>
            <a:scene3d>
              <a:camera prst="orthographicFront"/>
              <a:lightRig rig="threePt" dir="t"/>
            </a:scene3d>
            <a:sp3d extrusionH="57150">
              <a:bevelT w="57150" h="38100"/>
            </a:sp3d>
          </a:bodyPr>
          <a:lstStyle/>
          <a:p>
            <a:r>
              <a:rPr lang="en-US" sz="6000" b="1" dirty="0" smtClean="0">
                <a:solidFill>
                  <a:srgbClr val="C00000"/>
                </a:solidFill>
              </a:rPr>
              <a:t>Who is in charge?</a:t>
            </a:r>
            <a:endParaRPr lang="en-US" sz="6000" b="1" dirty="0">
              <a:solidFill>
                <a:srgbClr val="C00000"/>
              </a:solidFill>
            </a:endParaRPr>
          </a:p>
        </p:txBody>
      </p:sp>
      <p:sp>
        <p:nvSpPr>
          <p:cNvPr id="9" name="TextBox 8"/>
          <p:cNvSpPr txBox="1"/>
          <p:nvPr/>
        </p:nvSpPr>
        <p:spPr>
          <a:xfrm>
            <a:off x="1371600" y="4191000"/>
            <a:ext cx="6172200"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600" b="1" dirty="0" smtClean="0">
                <a:solidFill>
                  <a:srgbClr val="00B050"/>
                </a:solidFill>
              </a:rPr>
              <a:t>Charles Stenholm of </a:t>
            </a:r>
          </a:p>
          <a:p>
            <a:pPr algn="ctr"/>
            <a:r>
              <a:rPr lang="en-US" sz="3600" b="1" dirty="0" smtClean="0">
                <a:solidFill>
                  <a:srgbClr val="00B050"/>
                </a:solidFill>
              </a:rPr>
              <a:t>Olsson, Frank and Weeda</a:t>
            </a:r>
            <a:endParaRPr lang="en-US" sz="3600" b="1" dirty="0">
              <a:solidFill>
                <a:srgbClr val="00B050"/>
              </a:solidFill>
            </a:endParaRPr>
          </a:p>
        </p:txBody>
      </p:sp>
      <p:pic>
        <p:nvPicPr>
          <p:cNvPr id="16" name="Picture 15" descr="Bubble.gif"/>
          <p:cNvPicPr>
            <a:picLocks noChangeAspect="1"/>
          </p:cNvPicPr>
          <p:nvPr/>
        </p:nvPicPr>
        <p:blipFill>
          <a:blip r:embed="rId5" cstate="print"/>
          <a:stretch>
            <a:fillRect/>
          </a:stretch>
        </p:blipFill>
        <p:spPr>
          <a:xfrm>
            <a:off x="1143000" y="5715000"/>
            <a:ext cx="230847" cy="145712"/>
          </a:xfrm>
          <a:prstGeom prst="rect">
            <a:avLst/>
          </a:prstGeom>
        </p:spPr>
      </p:pic>
      <p:pic>
        <p:nvPicPr>
          <p:cNvPr id="17" name="Picture 16" descr="Bubble.gif"/>
          <p:cNvPicPr>
            <a:picLocks noChangeAspect="1"/>
          </p:cNvPicPr>
          <p:nvPr/>
        </p:nvPicPr>
        <p:blipFill>
          <a:blip r:embed="rId5" cstate="print"/>
          <a:stretch>
            <a:fillRect/>
          </a:stretch>
        </p:blipFill>
        <p:spPr>
          <a:xfrm>
            <a:off x="4495800" y="5638800"/>
            <a:ext cx="230847" cy="145712"/>
          </a:xfrm>
          <a:prstGeom prst="rect">
            <a:avLst/>
          </a:prstGeom>
        </p:spPr>
      </p:pic>
      <p:pic>
        <p:nvPicPr>
          <p:cNvPr id="18" name="Picture 17" descr="Bubble.gif"/>
          <p:cNvPicPr>
            <a:picLocks noChangeAspect="1"/>
          </p:cNvPicPr>
          <p:nvPr/>
        </p:nvPicPr>
        <p:blipFill>
          <a:blip r:embed="rId5" cstate="print"/>
          <a:stretch>
            <a:fillRect/>
          </a:stretch>
        </p:blipFill>
        <p:spPr>
          <a:xfrm>
            <a:off x="1295400" y="5867400"/>
            <a:ext cx="230847" cy="145712"/>
          </a:xfrm>
          <a:prstGeom prst="rect">
            <a:avLst/>
          </a:prstGeom>
        </p:spPr>
      </p:pic>
      <p:pic>
        <p:nvPicPr>
          <p:cNvPr id="19" name="Picture 18" descr="Bubble.gif"/>
          <p:cNvPicPr>
            <a:picLocks noChangeAspect="1"/>
          </p:cNvPicPr>
          <p:nvPr/>
        </p:nvPicPr>
        <p:blipFill>
          <a:blip r:embed="rId5" cstate="print"/>
          <a:stretch>
            <a:fillRect/>
          </a:stretch>
        </p:blipFill>
        <p:spPr>
          <a:xfrm>
            <a:off x="4419600" y="5867400"/>
            <a:ext cx="230847" cy="145712"/>
          </a:xfrm>
          <a:prstGeom prst="rect">
            <a:avLst/>
          </a:prstGeom>
        </p:spPr>
      </p:pic>
      <p:pic>
        <p:nvPicPr>
          <p:cNvPr id="20" name="Picture 19" descr="Bubble.gif"/>
          <p:cNvPicPr>
            <a:picLocks noChangeAspect="1"/>
          </p:cNvPicPr>
          <p:nvPr/>
        </p:nvPicPr>
        <p:blipFill>
          <a:blip r:embed="rId5" cstate="print"/>
          <a:stretch>
            <a:fillRect/>
          </a:stretch>
        </p:blipFill>
        <p:spPr>
          <a:xfrm>
            <a:off x="1447800" y="6019800"/>
            <a:ext cx="230847" cy="145712"/>
          </a:xfrm>
          <a:prstGeom prst="rect">
            <a:avLst/>
          </a:prstGeom>
        </p:spPr>
      </p:pic>
      <p:pic>
        <p:nvPicPr>
          <p:cNvPr id="21" name="Picture 20" descr="Bubble.gif"/>
          <p:cNvPicPr>
            <a:picLocks noChangeAspect="1"/>
          </p:cNvPicPr>
          <p:nvPr/>
        </p:nvPicPr>
        <p:blipFill>
          <a:blip r:embed="rId5" cstate="print"/>
          <a:stretch>
            <a:fillRect/>
          </a:stretch>
        </p:blipFill>
        <p:spPr>
          <a:xfrm>
            <a:off x="4648200" y="5791200"/>
            <a:ext cx="230847" cy="145712"/>
          </a:xfrm>
          <a:prstGeom prst="rect">
            <a:avLst/>
          </a:prstGeom>
        </p:spPr>
      </p:pic>
      <p:pic>
        <p:nvPicPr>
          <p:cNvPr id="22" name="Picture 21" descr="Bubble.gif"/>
          <p:cNvPicPr>
            <a:picLocks noChangeAspect="1"/>
          </p:cNvPicPr>
          <p:nvPr/>
        </p:nvPicPr>
        <p:blipFill>
          <a:blip r:embed="rId5" cstate="print"/>
          <a:stretch>
            <a:fillRect/>
          </a:stretch>
        </p:blipFill>
        <p:spPr>
          <a:xfrm>
            <a:off x="1524000" y="5867400"/>
            <a:ext cx="230847" cy="145712"/>
          </a:xfrm>
          <a:prstGeom prst="rect">
            <a:avLst/>
          </a:prstGeom>
        </p:spPr>
      </p:pic>
      <p:pic>
        <p:nvPicPr>
          <p:cNvPr id="23" name="Picture 22" descr="Bubble.gif"/>
          <p:cNvPicPr>
            <a:picLocks noChangeAspect="1"/>
          </p:cNvPicPr>
          <p:nvPr/>
        </p:nvPicPr>
        <p:blipFill>
          <a:blip r:embed="rId5" cstate="print"/>
          <a:stretch>
            <a:fillRect/>
          </a:stretch>
        </p:blipFill>
        <p:spPr>
          <a:xfrm>
            <a:off x="4724400" y="5638800"/>
            <a:ext cx="230847" cy="145712"/>
          </a:xfrm>
          <a:prstGeom prst="rect">
            <a:avLst/>
          </a:prstGeom>
        </p:spPr>
      </p:pic>
      <p:pic>
        <p:nvPicPr>
          <p:cNvPr id="24" name="Picture 23" descr="Bubble.gif"/>
          <p:cNvPicPr>
            <a:picLocks noChangeAspect="1"/>
          </p:cNvPicPr>
          <p:nvPr/>
        </p:nvPicPr>
        <p:blipFill>
          <a:blip r:embed="rId5" cstate="print"/>
          <a:stretch>
            <a:fillRect/>
          </a:stretch>
        </p:blipFill>
        <p:spPr>
          <a:xfrm>
            <a:off x="1447800" y="5715000"/>
            <a:ext cx="230847" cy="145712"/>
          </a:xfrm>
          <a:prstGeom prst="rect">
            <a:avLst/>
          </a:prstGeom>
        </p:spPr>
      </p:pic>
      <p:pic>
        <p:nvPicPr>
          <p:cNvPr id="25" name="Picture 24" descr="Bubble.gif"/>
          <p:cNvPicPr>
            <a:picLocks noChangeAspect="1"/>
          </p:cNvPicPr>
          <p:nvPr/>
        </p:nvPicPr>
        <p:blipFill>
          <a:blip r:embed="rId5" cstate="print"/>
          <a:stretch>
            <a:fillRect/>
          </a:stretch>
        </p:blipFill>
        <p:spPr>
          <a:xfrm>
            <a:off x="4800600" y="5791200"/>
            <a:ext cx="230847" cy="145712"/>
          </a:xfrm>
          <a:prstGeom prst="rect">
            <a:avLst/>
          </a:prstGeom>
        </p:spPr>
      </p:pic>
      <p:sp>
        <p:nvSpPr>
          <p:cNvPr id="27" name="TextBox 26"/>
          <p:cNvSpPr txBox="1"/>
          <p:nvPr/>
        </p:nvSpPr>
        <p:spPr>
          <a:xfrm>
            <a:off x="381000" y="6019800"/>
            <a:ext cx="2286000"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600" b="1" dirty="0" smtClean="0">
                <a:solidFill>
                  <a:srgbClr val="00B050"/>
                </a:solidFill>
              </a:rPr>
              <a:t>Sue Wallis</a:t>
            </a:r>
            <a:endParaRPr lang="en-US" sz="3600" b="1" dirty="0">
              <a:solidFill>
                <a:srgbClr val="00B050"/>
              </a:solidFill>
            </a:endParaRPr>
          </a:p>
        </p:txBody>
      </p:sp>
      <p:sp>
        <p:nvSpPr>
          <p:cNvPr id="28" name="TextBox 27"/>
          <p:cNvSpPr txBox="1"/>
          <p:nvPr/>
        </p:nvSpPr>
        <p:spPr>
          <a:xfrm>
            <a:off x="3048000" y="6019800"/>
            <a:ext cx="3505200"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600" b="1" dirty="0" smtClean="0">
                <a:solidFill>
                  <a:srgbClr val="00B050"/>
                </a:solidFill>
              </a:rPr>
              <a:t>Dave Duquette</a:t>
            </a:r>
            <a:endParaRPr lang="en-US" sz="36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1+#ppt_w/2"/>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0" presetClass="entr" presetSubtype="0"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par>
                          <p:cTn id="13" fill="hold">
                            <p:stCondLst>
                              <p:cond delay="70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2000"/>
                                        <p:tgtEl>
                                          <p:spTgt spid="9">
                                            <p:txEl>
                                              <p:pRg st="1" end="1"/>
                                            </p:txEl>
                                          </p:spTgt>
                                        </p:tgtEl>
                                      </p:cBhvr>
                                    </p:animEffect>
                                  </p:childTnLst>
                                </p:cTn>
                              </p:par>
                            </p:childTnLst>
                          </p:cTn>
                        </p:par>
                        <p:par>
                          <p:cTn id="17" fill="hold">
                            <p:stCondLst>
                              <p:cond delay="9000"/>
                            </p:stCondLst>
                            <p:childTnLst>
                              <p:par>
                                <p:cTn id="18" presetID="42"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10000"/>
                            </p:stCondLst>
                            <p:childTnLst>
                              <p:par>
                                <p:cTn id="24" presetID="1" presetClass="exit" presetSubtype="0" fill="hold" nodeType="afterEffect">
                                  <p:stCondLst>
                                    <p:cond delay="2500"/>
                                  </p:stCondLst>
                                  <p:childTnLst>
                                    <p:set>
                                      <p:cBhvr>
                                        <p:cTn id="25" dur="1" fill="hold">
                                          <p:stCondLst>
                                            <p:cond delay="0"/>
                                          </p:stCondLst>
                                        </p:cTn>
                                        <p:tgtEl>
                                          <p:spTgt spid="16"/>
                                        </p:tgtEl>
                                        <p:attrNameLst>
                                          <p:attrName>style.visibility</p:attrName>
                                        </p:attrNameLst>
                                      </p:cBhvr>
                                      <p:to>
                                        <p:strVal val="hidden"/>
                                      </p:to>
                                    </p:set>
                                  </p:childTnLst>
                                </p:cTn>
                              </p:par>
                              <p:par>
                                <p:cTn id="26" presetID="42" presetClass="entr" presetSubtype="0" fill="hold" nodeType="withEffect">
                                  <p:stCondLst>
                                    <p:cond delay="25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13500"/>
                            </p:stCondLst>
                            <p:childTnLst>
                              <p:par>
                                <p:cTn id="32" presetID="1" presetClass="exit" presetSubtype="0" fill="hold" nodeType="afterEffect">
                                  <p:stCondLst>
                                    <p:cond delay="3000"/>
                                  </p:stCondLst>
                                  <p:childTnLst>
                                    <p:set>
                                      <p:cBhvr>
                                        <p:cTn id="33" dur="1" fill="hold">
                                          <p:stCondLst>
                                            <p:cond delay="0"/>
                                          </p:stCondLst>
                                        </p:cTn>
                                        <p:tgtEl>
                                          <p:spTgt spid="17"/>
                                        </p:tgtEl>
                                        <p:attrNameLst>
                                          <p:attrName>style.visibility</p:attrName>
                                        </p:attrNameLst>
                                      </p:cBhvr>
                                      <p:to>
                                        <p:strVal val="hidden"/>
                                      </p:to>
                                    </p:set>
                                  </p:childTnLst>
                                </p:cTn>
                              </p:par>
                              <p:par>
                                <p:cTn id="34" presetID="42" presetClass="entr" presetSubtype="0" fill="hold" nodeType="withEffect">
                                  <p:stCondLst>
                                    <p:cond delay="30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17500"/>
                            </p:stCondLst>
                            <p:childTnLst>
                              <p:par>
                                <p:cTn id="40" presetID="1" presetClass="exit" presetSubtype="0" fill="hold" nodeType="afterEffect">
                                  <p:stCondLst>
                                    <p:cond delay="3000"/>
                                  </p:stCondLst>
                                  <p:childTnLst>
                                    <p:set>
                                      <p:cBhvr>
                                        <p:cTn id="41" dur="1" fill="hold">
                                          <p:stCondLst>
                                            <p:cond delay="0"/>
                                          </p:stCondLst>
                                        </p:cTn>
                                        <p:tgtEl>
                                          <p:spTgt spid="18"/>
                                        </p:tgtEl>
                                        <p:attrNameLst>
                                          <p:attrName>style.visibility</p:attrName>
                                        </p:attrNameLst>
                                      </p:cBhvr>
                                      <p:to>
                                        <p:strVal val="hidden"/>
                                      </p:to>
                                    </p:set>
                                  </p:childTnLst>
                                </p:cTn>
                              </p:par>
                              <p:par>
                                <p:cTn id="42" presetID="42" presetClass="entr" presetSubtype="0" fill="hold" nodeType="withEffect">
                                  <p:stCondLst>
                                    <p:cond delay="30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21500"/>
                            </p:stCondLst>
                            <p:childTnLst>
                              <p:par>
                                <p:cTn id="48" presetID="1" presetClass="exit" presetSubtype="0" fill="hold" nodeType="afterEffect">
                                  <p:stCondLst>
                                    <p:cond delay="3000"/>
                                  </p:stCondLst>
                                  <p:childTnLst>
                                    <p:set>
                                      <p:cBhvr>
                                        <p:cTn id="49" dur="1" fill="hold">
                                          <p:stCondLst>
                                            <p:cond delay="0"/>
                                          </p:stCondLst>
                                        </p:cTn>
                                        <p:tgtEl>
                                          <p:spTgt spid="19"/>
                                        </p:tgtEl>
                                        <p:attrNameLst>
                                          <p:attrName>style.visibility</p:attrName>
                                        </p:attrNameLst>
                                      </p:cBhvr>
                                      <p:to>
                                        <p:strVal val="hidden"/>
                                      </p:to>
                                    </p:set>
                                  </p:childTnLst>
                                </p:cTn>
                              </p:par>
                              <p:par>
                                <p:cTn id="50" presetID="42" presetClass="entr" presetSubtype="0" fill="hold" nodeType="withEffect">
                                  <p:stCondLst>
                                    <p:cond delay="30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3000"/>
                                  </p:stCondLst>
                                  <p:childTnLst>
                                    <p:set>
                                      <p:cBhvr>
                                        <p:cTn id="56" dur="1" fill="hold">
                                          <p:stCondLst>
                                            <p:cond delay="0"/>
                                          </p:stCondLst>
                                        </p:cTn>
                                        <p:tgtEl>
                                          <p:spTgt spid="27">
                                            <p:txEl>
                                              <p:pRg st="0" end="0"/>
                                            </p:txEl>
                                          </p:spTgt>
                                        </p:tgtEl>
                                        <p:attrNameLst>
                                          <p:attrName>style.visibility</p:attrName>
                                        </p:attrNameLst>
                                      </p:cBhvr>
                                      <p:to>
                                        <p:strVal val="visible"/>
                                      </p:to>
                                    </p:set>
                                    <p:animEffect transition="in" filter="fade">
                                      <p:cBhvr>
                                        <p:cTn id="57" dur="2000"/>
                                        <p:tgtEl>
                                          <p:spTgt spid="27">
                                            <p:txEl>
                                              <p:pRg st="0" end="0"/>
                                            </p:txEl>
                                          </p:spTgt>
                                        </p:tgtEl>
                                      </p:cBhvr>
                                    </p:animEffect>
                                  </p:childTnLst>
                                </p:cTn>
                              </p:par>
                            </p:childTnLst>
                          </p:cTn>
                        </p:par>
                        <p:par>
                          <p:cTn id="58" fill="hold">
                            <p:stCondLst>
                              <p:cond delay="26500"/>
                            </p:stCondLst>
                            <p:childTnLst>
                              <p:par>
                                <p:cTn id="59" presetID="1" presetClass="exit" presetSubtype="0" fill="hold" nodeType="afterEffect">
                                  <p:stCondLst>
                                    <p:cond delay="4000"/>
                                  </p:stCondLst>
                                  <p:childTnLst>
                                    <p:set>
                                      <p:cBhvr>
                                        <p:cTn id="60" dur="1" fill="hold">
                                          <p:stCondLst>
                                            <p:cond delay="0"/>
                                          </p:stCondLst>
                                        </p:cTn>
                                        <p:tgtEl>
                                          <p:spTgt spid="20"/>
                                        </p:tgtEl>
                                        <p:attrNameLst>
                                          <p:attrName>style.visibility</p:attrName>
                                        </p:attrNameLst>
                                      </p:cBhvr>
                                      <p:to>
                                        <p:strVal val="hidden"/>
                                      </p:to>
                                    </p:set>
                                  </p:childTnLst>
                                </p:cTn>
                              </p:par>
                              <p:par>
                                <p:cTn id="61" presetID="42" presetClass="entr" presetSubtype="0" fill="hold" nodeType="withEffect">
                                  <p:stCondLst>
                                    <p:cond delay="400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par>
                                <p:cTn id="66" presetID="10" presetClass="entr" presetSubtype="0" fill="hold" grpId="0" nodeType="withEffect">
                                  <p:stCondLst>
                                    <p:cond delay="4000"/>
                                  </p:stCondLst>
                                  <p:childTnLst>
                                    <p:set>
                                      <p:cBhvr>
                                        <p:cTn id="67" dur="1" fill="hold">
                                          <p:stCondLst>
                                            <p:cond delay="0"/>
                                          </p:stCondLst>
                                        </p:cTn>
                                        <p:tgtEl>
                                          <p:spTgt spid="28">
                                            <p:txEl>
                                              <p:pRg st="0" end="0"/>
                                            </p:txEl>
                                          </p:spTgt>
                                        </p:tgtEl>
                                        <p:attrNameLst>
                                          <p:attrName>style.visibility</p:attrName>
                                        </p:attrNameLst>
                                      </p:cBhvr>
                                      <p:to>
                                        <p:strVal val="visible"/>
                                      </p:to>
                                    </p:set>
                                    <p:animEffect transition="in" filter="fade">
                                      <p:cBhvr>
                                        <p:cTn id="68" dur="2000"/>
                                        <p:tgtEl>
                                          <p:spTgt spid="28">
                                            <p:txEl>
                                              <p:pRg st="0" end="0"/>
                                            </p:txEl>
                                          </p:spTgt>
                                        </p:tgtEl>
                                      </p:cBhvr>
                                    </p:animEffect>
                                  </p:childTnLst>
                                </p:cTn>
                              </p:par>
                            </p:childTnLst>
                          </p:cTn>
                        </p:par>
                        <p:par>
                          <p:cTn id="69" fill="hold">
                            <p:stCondLst>
                              <p:cond delay="32500"/>
                            </p:stCondLst>
                            <p:childTnLst>
                              <p:par>
                                <p:cTn id="70" presetID="1" presetClass="exit" presetSubtype="0" fill="hold" nodeType="afterEffect">
                                  <p:stCondLst>
                                    <p:cond delay="3000"/>
                                  </p:stCondLst>
                                  <p:childTnLst>
                                    <p:set>
                                      <p:cBhvr>
                                        <p:cTn id="71" dur="1" fill="hold">
                                          <p:stCondLst>
                                            <p:cond delay="0"/>
                                          </p:stCondLst>
                                        </p:cTn>
                                        <p:tgtEl>
                                          <p:spTgt spid="21"/>
                                        </p:tgtEl>
                                        <p:attrNameLst>
                                          <p:attrName>style.visibility</p:attrName>
                                        </p:attrNameLst>
                                      </p:cBhvr>
                                      <p:to>
                                        <p:strVal val="hidden"/>
                                      </p:to>
                                    </p:set>
                                  </p:childTnLst>
                                </p:cTn>
                              </p:par>
                              <p:par>
                                <p:cTn id="72" presetID="42" presetClass="entr" presetSubtype="0" fill="hold" nodeType="withEffect">
                                  <p:stCondLst>
                                    <p:cond delay="300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childTnLst>
                          </p:cTn>
                        </p:par>
                        <p:par>
                          <p:cTn id="77" fill="hold">
                            <p:stCondLst>
                              <p:cond delay="36500"/>
                            </p:stCondLst>
                            <p:childTnLst>
                              <p:par>
                                <p:cTn id="78" presetID="1" presetClass="exit" presetSubtype="0" fill="hold" nodeType="afterEffect">
                                  <p:stCondLst>
                                    <p:cond delay="4000"/>
                                  </p:stCondLst>
                                  <p:childTnLst>
                                    <p:set>
                                      <p:cBhvr>
                                        <p:cTn id="79" dur="1" fill="hold">
                                          <p:stCondLst>
                                            <p:cond delay="0"/>
                                          </p:stCondLst>
                                        </p:cTn>
                                        <p:tgtEl>
                                          <p:spTgt spid="22"/>
                                        </p:tgtEl>
                                        <p:attrNameLst>
                                          <p:attrName>style.visibility</p:attrName>
                                        </p:attrNameLst>
                                      </p:cBhvr>
                                      <p:to>
                                        <p:strVal val="hidden"/>
                                      </p:to>
                                    </p:set>
                                  </p:childTnLst>
                                </p:cTn>
                              </p:par>
                              <p:par>
                                <p:cTn id="80" presetID="42" presetClass="entr" presetSubtype="0" fill="hold" nodeType="withEffect">
                                  <p:stCondLst>
                                    <p:cond delay="400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41500"/>
                            </p:stCondLst>
                            <p:childTnLst>
                              <p:par>
                                <p:cTn id="86" presetID="1" presetClass="exit" presetSubtype="0" fill="hold" nodeType="afterEffect">
                                  <p:stCondLst>
                                    <p:cond delay="3500"/>
                                  </p:stCondLst>
                                  <p:childTnLst>
                                    <p:set>
                                      <p:cBhvr>
                                        <p:cTn id="87" dur="1" fill="hold">
                                          <p:stCondLst>
                                            <p:cond delay="0"/>
                                          </p:stCondLst>
                                        </p:cTn>
                                        <p:tgtEl>
                                          <p:spTgt spid="23"/>
                                        </p:tgtEl>
                                        <p:attrNameLst>
                                          <p:attrName>style.visibility</p:attrName>
                                        </p:attrNameLst>
                                      </p:cBhvr>
                                      <p:to>
                                        <p:strVal val="hidden"/>
                                      </p:to>
                                    </p:set>
                                  </p:childTnLst>
                                </p:cTn>
                              </p:par>
                              <p:par>
                                <p:cTn id="88" presetID="42" presetClass="entr" presetSubtype="0"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1000"/>
                                        <p:tgtEl>
                                          <p:spTgt spid="24"/>
                                        </p:tgtEl>
                                      </p:cBhvr>
                                    </p:animEffect>
                                    <p:anim calcmode="lin" valueType="num">
                                      <p:cBhvr>
                                        <p:cTn id="91" dur="1000" fill="hold"/>
                                        <p:tgtEl>
                                          <p:spTgt spid="24"/>
                                        </p:tgtEl>
                                        <p:attrNameLst>
                                          <p:attrName>ppt_x</p:attrName>
                                        </p:attrNameLst>
                                      </p:cBhvr>
                                      <p:tavLst>
                                        <p:tav tm="0">
                                          <p:val>
                                            <p:strVal val="#ppt_x"/>
                                          </p:val>
                                        </p:tav>
                                        <p:tav tm="100000">
                                          <p:val>
                                            <p:strVal val="#ppt_x"/>
                                          </p:val>
                                        </p:tav>
                                      </p:tavLst>
                                    </p:anim>
                                    <p:anim calcmode="lin" valueType="num">
                                      <p:cBhvr>
                                        <p:cTn id="92" dur="1000" fill="hold"/>
                                        <p:tgtEl>
                                          <p:spTgt spid="24"/>
                                        </p:tgtEl>
                                        <p:attrNameLst>
                                          <p:attrName>ppt_y</p:attrName>
                                        </p:attrNameLst>
                                      </p:cBhvr>
                                      <p:tavLst>
                                        <p:tav tm="0">
                                          <p:val>
                                            <p:strVal val="#ppt_y+.1"/>
                                          </p:val>
                                        </p:tav>
                                        <p:tav tm="100000">
                                          <p:val>
                                            <p:strVal val="#ppt_y"/>
                                          </p:val>
                                        </p:tav>
                                      </p:tavLst>
                                    </p:anim>
                                  </p:childTnLst>
                                </p:cTn>
                              </p:par>
                            </p:childTnLst>
                          </p:cTn>
                        </p:par>
                        <p:par>
                          <p:cTn id="93" fill="hold">
                            <p:stCondLst>
                              <p:cond delay="45000"/>
                            </p:stCondLst>
                            <p:childTnLst>
                              <p:par>
                                <p:cTn id="94" presetID="1" presetClass="exit" presetSubtype="0" fill="hold" nodeType="afterEffect">
                                  <p:stCondLst>
                                    <p:cond delay="3000"/>
                                  </p:stCondLst>
                                  <p:childTnLst>
                                    <p:set>
                                      <p:cBhvr>
                                        <p:cTn id="95" dur="1" fill="hold">
                                          <p:stCondLst>
                                            <p:cond delay="0"/>
                                          </p:stCondLst>
                                        </p:cTn>
                                        <p:tgtEl>
                                          <p:spTgt spid="24"/>
                                        </p:tgtEl>
                                        <p:attrNameLst>
                                          <p:attrName>style.visibility</p:attrName>
                                        </p:attrNameLst>
                                      </p:cBhvr>
                                      <p:to>
                                        <p:strVal val="hidden"/>
                                      </p:to>
                                    </p:set>
                                  </p:childTnLst>
                                </p:cTn>
                              </p:par>
                            </p:childTnLst>
                          </p:cTn>
                        </p:par>
                        <p:par>
                          <p:cTn id="96" fill="hold">
                            <p:stCondLst>
                              <p:cond delay="48000"/>
                            </p:stCondLst>
                            <p:childTnLst>
                              <p:par>
                                <p:cTn id="97" presetID="42" presetClass="entr" presetSubtype="0"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1000"/>
                                        <p:tgtEl>
                                          <p:spTgt spid="25"/>
                                        </p:tgtEl>
                                      </p:cBhvr>
                                    </p:animEffect>
                                    <p:anim calcmode="lin" valueType="num">
                                      <p:cBhvr>
                                        <p:cTn id="100" dur="1000" fill="hold"/>
                                        <p:tgtEl>
                                          <p:spTgt spid="25"/>
                                        </p:tgtEl>
                                        <p:attrNameLst>
                                          <p:attrName>ppt_x</p:attrName>
                                        </p:attrNameLst>
                                      </p:cBhvr>
                                      <p:tavLst>
                                        <p:tav tm="0">
                                          <p:val>
                                            <p:strVal val="#ppt_x"/>
                                          </p:val>
                                        </p:tav>
                                        <p:tav tm="100000">
                                          <p:val>
                                            <p:strVal val="#ppt_x"/>
                                          </p:val>
                                        </p:tav>
                                      </p:tavLst>
                                    </p:anim>
                                    <p:anim calcmode="lin" valueType="num">
                                      <p:cBhvr>
                                        <p:cTn id="101" dur="1000" fill="hold"/>
                                        <p:tgtEl>
                                          <p:spTgt spid="25"/>
                                        </p:tgtEl>
                                        <p:attrNameLst>
                                          <p:attrName>ppt_y</p:attrName>
                                        </p:attrNameLst>
                                      </p:cBhvr>
                                      <p:tavLst>
                                        <p:tav tm="0">
                                          <p:val>
                                            <p:strVal val="#ppt_y+.1"/>
                                          </p:val>
                                        </p:tav>
                                        <p:tav tm="100000">
                                          <p:val>
                                            <p:strVal val="#ppt_y"/>
                                          </p:val>
                                        </p:tav>
                                      </p:tavLst>
                                    </p:anim>
                                  </p:childTnLst>
                                </p:cTn>
                              </p:par>
                            </p:childTnLst>
                          </p:cTn>
                        </p:par>
                        <p:par>
                          <p:cTn id="102" fill="hold">
                            <p:stCondLst>
                              <p:cond delay="49000"/>
                            </p:stCondLst>
                            <p:childTnLst>
                              <p:par>
                                <p:cTn id="103" presetID="1" presetClass="exit" presetSubtype="0" fill="hold" nodeType="afterEffect">
                                  <p:stCondLst>
                                    <p:cond delay="0"/>
                                  </p:stCondLst>
                                  <p:childTnLst>
                                    <p:set>
                                      <p:cBhvr>
                                        <p:cTn id="10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allAtOnce"/>
      <p:bldP spid="28"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Content Placeholder 5" descr="Slaughters3centsworth.gif"/>
          <p:cNvPicPr>
            <a:picLocks noGrp="1" noChangeAspect="1"/>
          </p:cNvPicPr>
          <p:nvPr>
            <p:ph idx="1"/>
          </p:nvPr>
        </p:nvPicPr>
        <p:blipFill>
          <a:blip r:embed="rId2" cstate="print"/>
          <a:stretch>
            <a:fillRect/>
          </a:stretch>
        </p:blipFill>
        <p:spPr>
          <a:xfrm>
            <a:off x="1066800" y="1066800"/>
            <a:ext cx="6781799" cy="5375204"/>
          </a:xfrm>
        </p:spPr>
      </p:pic>
      <p:sp>
        <p:nvSpPr>
          <p:cNvPr id="2" name="Title 1"/>
          <p:cNvSpPr>
            <a:spLocks noGrp="1"/>
          </p:cNvSpPr>
          <p:nvPr>
            <p:ph type="title"/>
          </p:nvPr>
        </p:nvSpPr>
        <p:spPr>
          <a:xfrm>
            <a:off x="457200" y="304800"/>
            <a:ext cx="8229600" cy="1143000"/>
          </a:xfrm>
        </p:spPr>
        <p:txBody>
          <a:bodyPr>
            <a:normAutofit fontScale="90000"/>
            <a:scene3d>
              <a:camera prst="orthographicFront"/>
              <a:lightRig rig="threePt" dir="t"/>
            </a:scene3d>
            <a:sp3d extrusionH="57150">
              <a:bevelT w="57150" h="38100"/>
            </a:sp3d>
          </a:bodyPr>
          <a:lstStyle/>
          <a:p>
            <a:r>
              <a:rPr lang="en-US" b="1" dirty="0" smtClean="0">
                <a:solidFill>
                  <a:srgbClr val="C00000"/>
                </a:solidFill>
              </a:rPr>
              <a:t>How important is horse slaughter to the horse industry?</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00000">
              <a:srgbClr val="FEE7F2"/>
            </a:gs>
            <a:gs pos="36000">
              <a:srgbClr val="FAC77D"/>
            </a:gs>
            <a:gs pos="93000">
              <a:srgbClr val="FBA97D"/>
            </a:gs>
            <a:gs pos="84000">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50800" h="38100"/>
            </a:sp3d>
          </a:bodyPr>
          <a:lstStyle/>
          <a:p>
            <a:r>
              <a:rPr lang="en-US" sz="4800" b="1" dirty="0" smtClean="0">
                <a:solidFill>
                  <a:srgbClr val="C00000"/>
                </a:solidFill>
              </a:rPr>
              <a:t>Slaughter Strategy</a:t>
            </a:r>
            <a:endParaRPr lang="en-US" sz="4800" b="1" dirty="0">
              <a:solidFill>
                <a:srgbClr val="C00000"/>
              </a:solidFill>
            </a:endParaRPr>
          </a:p>
        </p:txBody>
      </p:sp>
      <p:sp>
        <p:nvSpPr>
          <p:cNvPr id="3" name="Content Placeholder 2"/>
          <p:cNvSpPr>
            <a:spLocks noGrp="1"/>
          </p:cNvSpPr>
          <p:nvPr>
            <p:ph idx="1"/>
          </p:nvPr>
        </p:nvSpPr>
        <p:spPr>
          <a:xfrm>
            <a:off x="457200" y="1447800"/>
            <a:ext cx="8686800" cy="4525963"/>
          </a:xfrm>
        </p:spPr>
        <p:txBody>
          <a:bodyPr>
            <a:normAutofit/>
          </a:bodyPr>
          <a:lstStyle/>
          <a:p>
            <a:r>
              <a:rPr lang="en-US" b="1" dirty="0" smtClean="0"/>
              <a:t>Use gate keepers to block legislation</a:t>
            </a:r>
          </a:p>
          <a:p>
            <a:r>
              <a:rPr lang="en-US" b="1" dirty="0" smtClean="0"/>
              <a:t>Develop talking points and repeat them</a:t>
            </a:r>
          </a:p>
          <a:p>
            <a:r>
              <a:rPr lang="en-US" b="1" dirty="0" smtClean="0"/>
              <a:t>Use front organizations for credibility</a:t>
            </a:r>
          </a:p>
          <a:p>
            <a:r>
              <a:rPr lang="en-US" b="1" dirty="0" smtClean="0"/>
              <a:t>Fill the media with phony abandonment stories</a:t>
            </a:r>
          </a:p>
          <a:p>
            <a:r>
              <a:rPr lang="en-US" b="1" dirty="0" smtClean="0"/>
              <a:t>Use GAO to regain credibility</a:t>
            </a:r>
          </a:p>
          <a:p>
            <a:r>
              <a:rPr lang="en-US" b="1" dirty="0" smtClean="0"/>
              <a:t>Leverage GAO report to reinstate inspections</a:t>
            </a:r>
          </a:p>
          <a:p>
            <a:r>
              <a:rPr lang="en-US" b="1" dirty="0" smtClean="0"/>
              <a:t>Introduce legislation in agricultural states</a:t>
            </a:r>
          </a:p>
          <a:p>
            <a:pPr>
              <a:buNone/>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4236</TotalTime>
  <Words>729</Words>
  <Application>Microsoft Office PowerPoint</Application>
  <PresentationFormat>On-screen Show (4:3)</PresentationFormat>
  <Paragraphs>81</Paragraphs>
  <Slides>43</Slides>
  <Notes>0</Notes>
  <HiddenSlides>0</HiddenSlides>
  <MMClips>7</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The Battle for the American Horse</vt:lpstr>
      <vt:lpstr>What is the American horse?</vt:lpstr>
      <vt:lpstr>You don’t know who you are up against!</vt:lpstr>
      <vt:lpstr>Who are we up against?</vt:lpstr>
      <vt:lpstr>Slide 5</vt:lpstr>
      <vt:lpstr>Who Profits from Horse Slaughter?</vt:lpstr>
      <vt:lpstr>Who is in charge?</vt:lpstr>
      <vt:lpstr>How important is horse slaughter to the horse industry?</vt:lpstr>
      <vt:lpstr>Slaughter Strategy</vt:lpstr>
      <vt:lpstr>A brief history of famous gate keepers</vt:lpstr>
      <vt:lpstr>107th Congress Rep. Bob Goodlatte blocks HR 857 </vt:lpstr>
      <vt:lpstr>110th Congress Sen. Larry Craig blocks S 311</vt:lpstr>
      <vt:lpstr>112th Congress  Senator Max Baucus</vt:lpstr>
      <vt:lpstr>Pro-slaughter Talking Points</vt:lpstr>
      <vt:lpstr>Our Strategy</vt:lpstr>
      <vt:lpstr>Does slaughter really reduce abuse?</vt:lpstr>
      <vt:lpstr>Slide 17</vt:lpstr>
      <vt:lpstr>Slide 18</vt:lpstr>
      <vt:lpstr>Poking fun at absurdity</vt:lpstr>
      <vt:lpstr>Slide 20</vt:lpstr>
      <vt:lpstr>Bob Goodlatte explained to the media why we must have horse slaughter</vt:lpstr>
      <vt:lpstr>So if you look out at Dobbin’s grave and see this, remember Bob warned us!</vt:lpstr>
      <vt:lpstr>Are slaughter horses really old, sick and lame?</vt:lpstr>
      <vt:lpstr>Slide 24</vt:lpstr>
      <vt:lpstr>The GAO Report</vt:lpstr>
      <vt:lpstr>First paragraph of  “what the GAO found”</vt:lpstr>
      <vt:lpstr>Slide 27</vt:lpstr>
      <vt:lpstr>Second paragraph of  “what the GAO found”</vt:lpstr>
      <vt:lpstr>Slide 29</vt:lpstr>
      <vt:lpstr>Slide 30</vt:lpstr>
      <vt:lpstr>Slide 31</vt:lpstr>
      <vt:lpstr>Slide 32</vt:lpstr>
      <vt:lpstr>Slide 33</vt:lpstr>
      <vt:lpstr>Slide 34</vt:lpstr>
      <vt:lpstr>Slide 35</vt:lpstr>
      <vt:lpstr>Slide 36</vt:lpstr>
      <vt:lpstr>AVMA Corroborates our findings</vt:lpstr>
      <vt:lpstr>American Horse Publication survey</vt:lpstr>
      <vt:lpstr>American Horse Survey (continued)</vt:lpstr>
      <vt:lpstr>Slide 40</vt:lpstr>
      <vt:lpstr>Trends this year</vt:lpstr>
      <vt:lpstr>Slide 42</vt:lpstr>
      <vt:lpstr>Slide 43</vt:lpstr>
    </vt:vector>
  </TitlesOfParts>
  <Company>Holland Technical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Horse Slaughter</dc:title>
  <dc:creator>John Holland</dc:creator>
  <cp:lastModifiedBy>John Holland</cp:lastModifiedBy>
  <cp:revision>204</cp:revision>
  <dcterms:created xsi:type="dcterms:W3CDTF">2013-04-22T01:03:36Z</dcterms:created>
  <dcterms:modified xsi:type="dcterms:W3CDTF">2013-04-25T17:23:47Z</dcterms:modified>
</cp:coreProperties>
</file>