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26" autoAdjust="0"/>
    <p:restoredTop sz="94660"/>
  </p:normalViewPr>
  <p:slideViewPr>
    <p:cSldViewPr snapToGrid="0">
      <p:cViewPr varScale="1">
        <p:scale>
          <a:sx n="110" d="100"/>
          <a:sy n="110" d="100"/>
        </p:scale>
        <p:origin x="624"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414BEC61-A82D-43E1-B178-87C8A43084D0}" type="datetimeFigureOut">
              <a:rPr lang="en-US"/>
              <a:pPr>
                <a:defRPr/>
              </a:pPr>
              <a:t>6/30/2019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838175E-9A97-4A65-9917-E6A0E7D54C78}"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96FF505-96F5-4FEE-86E7-9DEB2757C49E}" type="datetimeFigureOut">
              <a:rPr lang="en-US"/>
              <a:pPr>
                <a:defRPr/>
              </a:pPr>
              <a:t>6/30/2019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E440DD1-309D-48E6-ADDF-E5B8933D328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F865CAF-F085-4526-8A61-F2D5999D4FE8}" type="datetimeFigureOut">
              <a:rPr lang="en-US"/>
              <a:pPr>
                <a:defRPr/>
              </a:pPr>
              <a:t>6/30/2019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E40E74A-A1D1-4304-8EF8-AB1E4385BDFF}"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DFD1744-2CF0-40CE-AFE5-A41A5C9D31E5}" type="datetimeFigureOut">
              <a:rPr lang="en-US"/>
              <a:pPr>
                <a:defRPr/>
              </a:pPr>
              <a:t>6/30/2019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CC021EFE-E532-4285-95A5-25AC8676BC9D}"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B5B971C9-D0AF-43F8-A3DD-BD5529CCF56D}" type="datetimeFigureOut">
              <a:rPr lang="en-US"/>
              <a:pPr>
                <a:defRPr/>
              </a:pPr>
              <a:t>6/30/2019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21044CA-E5A0-4289-91F5-9701D23134C2}"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D2DC9EAB-03F1-4985-B5A1-DBC327EF88B8}" type="datetimeFigureOut">
              <a:rPr lang="en-US"/>
              <a:pPr>
                <a:defRPr/>
              </a:pPr>
              <a:t>6/30/2019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80165A0-7D41-497A-857E-9C096EAF17BD}"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8FA15237-DB5B-46FD-8C27-60CA25119AB4}" type="datetimeFigureOut">
              <a:rPr lang="en-US"/>
              <a:pPr>
                <a:defRPr/>
              </a:pPr>
              <a:t>6/30/2019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E5C0044F-4CD9-4180-A011-A7701D3B3D2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B8233E8F-6A3C-4686-BB6B-767A0AE518D6}" type="datetimeFigureOut">
              <a:rPr lang="en-US"/>
              <a:pPr>
                <a:defRPr/>
              </a:pPr>
              <a:t>6/30/2019</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DB99808F-1400-4AE5-8D93-56588D1729E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B0E9A87-BF0F-46C2-9586-81014FB52DA6}" type="datetimeFigureOut">
              <a:rPr lang="en-US"/>
              <a:pPr>
                <a:defRPr/>
              </a:pPr>
              <a:t>6/30/2019</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37A5C08F-A106-4DC9-BCE4-31DD480B2C3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96EFF81D-8F23-4D21-867E-61582A07CED2}" type="datetimeFigureOut">
              <a:rPr lang="en-US"/>
              <a:pPr>
                <a:defRPr/>
              </a:pPr>
              <a:t>6/30/2019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76123A60-4CF0-4F6D-8085-1A1311ED915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BBCCB4A7-AC07-499A-875F-BA38596B087B}" type="datetimeFigureOut">
              <a:rPr lang="en-US"/>
              <a:pPr>
                <a:defRPr/>
              </a:pPr>
              <a:t>6/30/2019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F1D7D94-2AEA-44A6-A26E-A7B81A0D0BB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CFEA9F7D-45E2-4CD2-88B9-AF659F47A941}" type="datetimeFigureOut">
              <a:rPr lang="en-US"/>
              <a:pPr>
                <a:defRPr/>
              </a:pPr>
              <a:t>6/30/2019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dirty="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E8F80598-6FEE-4D37-8F8E-D2F8701F646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itchFamily="34" charset="0"/>
        </a:defRPr>
      </a:lvl2pPr>
      <a:lvl3pPr algn="l" rtl="0" fontAlgn="base">
        <a:lnSpc>
          <a:spcPct val="90000"/>
        </a:lnSpc>
        <a:spcBef>
          <a:spcPct val="0"/>
        </a:spcBef>
        <a:spcAft>
          <a:spcPct val="0"/>
        </a:spcAft>
        <a:defRPr sz="4400">
          <a:solidFill>
            <a:schemeClr val="tx1"/>
          </a:solidFill>
          <a:latin typeface="Calibri Light" pitchFamily="34" charset="0"/>
        </a:defRPr>
      </a:lvl3pPr>
      <a:lvl4pPr algn="l" rtl="0" fontAlgn="base">
        <a:lnSpc>
          <a:spcPct val="90000"/>
        </a:lnSpc>
        <a:spcBef>
          <a:spcPct val="0"/>
        </a:spcBef>
        <a:spcAft>
          <a:spcPct val="0"/>
        </a:spcAft>
        <a:defRPr sz="4400">
          <a:solidFill>
            <a:schemeClr val="tx1"/>
          </a:solidFill>
          <a:latin typeface="Calibri Light" pitchFamily="34" charset="0"/>
        </a:defRPr>
      </a:lvl4pPr>
      <a:lvl5pPr algn="l" rtl="0" fontAlgn="base">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fontAlgn="base">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b="1">
                <a:latin typeface="Algerian" pitchFamily="82" charset="0"/>
              </a:rPr>
              <a:t>Resume Recommendations</a:t>
            </a:r>
          </a:p>
        </p:txBody>
      </p:sp>
      <p:sp>
        <p:nvSpPr>
          <p:cNvPr id="2051" name="Subtitle 2"/>
          <p:cNvSpPr>
            <a:spLocks noGrp="1"/>
          </p:cNvSpPr>
          <p:nvPr>
            <p:ph type="subTitle" idx="1"/>
          </p:nvPr>
        </p:nvSpPr>
        <p:spPr/>
        <p:txBody>
          <a:bodyPr/>
          <a:lstStyle/>
          <a:p>
            <a:r>
              <a:rPr lang="en-US" sz="9600" b="1">
                <a:latin typeface="Algerian" pitchFamily="82" charset="0"/>
              </a:rPr>
              <a:t>R&amp;R</a:t>
            </a:r>
          </a:p>
        </p:txBody>
      </p:sp>
      <p:pic>
        <p:nvPicPr>
          <p:cNvPr id="2052" name="Picture 5" descr="Resume by mazeo - A résumé."/>
          <p:cNvPicPr>
            <a:picLocks noChangeAspect="1"/>
          </p:cNvPicPr>
          <p:nvPr/>
        </p:nvPicPr>
        <p:blipFill>
          <a:blip r:embed="rId2"/>
          <a:srcRect/>
          <a:stretch>
            <a:fillRect/>
          </a:stretch>
        </p:blipFill>
        <p:spPr bwMode="auto">
          <a:xfrm>
            <a:off x="8061325" y="3394075"/>
            <a:ext cx="1922463" cy="2071688"/>
          </a:xfrm>
          <a:prstGeom prst="rect">
            <a:avLst/>
          </a:prstGeom>
          <a:noFill/>
          <a:ln w="9525">
            <a:noFill/>
            <a:miter lim="800000"/>
            <a:headEnd/>
            <a:tailEnd/>
          </a:ln>
        </p:spPr>
      </p:pic>
      <p:pic>
        <p:nvPicPr>
          <p:cNvPr id="2053" name="Picture 6"/>
          <p:cNvPicPr>
            <a:picLocks noChangeAspect="1"/>
          </p:cNvPicPr>
          <p:nvPr/>
        </p:nvPicPr>
        <p:blipFill>
          <a:blip r:embed="rId3"/>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sz="7200" b="1" dirty="0">
                <a:latin typeface="Algerian" pitchFamily="82" charset="0"/>
              </a:rPr>
              <a:t>     Universal Fact</a:t>
            </a:r>
          </a:p>
        </p:txBody>
      </p:sp>
      <p:sp>
        <p:nvSpPr>
          <p:cNvPr id="11267" name="Content Placeholder 2"/>
          <p:cNvSpPr>
            <a:spLocks noGrp="1"/>
          </p:cNvSpPr>
          <p:nvPr>
            <p:ph idx="1"/>
          </p:nvPr>
        </p:nvSpPr>
        <p:spPr/>
        <p:txBody>
          <a:bodyPr/>
          <a:lstStyle/>
          <a:p>
            <a:pPr marL="0" indent="0" algn="ctr">
              <a:buFont typeface="Arial" charset="0"/>
              <a:buNone/>
            </a:pPr>
            <a:r>
              <a:rPr lang="en-US" sz="4800" b="1" dirty="0"/>
              <a:t>The most important decision an organization can make is hiring the right people.  All other decisions are contingent on that decision.</a:t>
            </a:r>
          </a:p>
        </p:txBody>
      </p:sp>
      <p:pic>
        <p:nvPicPr>
          <p:cNvPr id="11268" name="Picture 4" descr="フリーイラスト素材] イラスト, ビジネス, 地図 ..."/>
          <p:cNvPicPr>
            <a:picLocks noChangeAspect="1"/>
          </p:cNvPicPr>
          <p:nvPr/>
        </p:nvPicPr>
        <p:blipFill>
          <a:blip r:embed="rId2" cstate="print"/>
          <a:srcRect/>
          <a:stretch>
            <a:fillRect/>
          </a:stretch>
        </p:blipFill>
        <p:spPr bwMode="auto">
          <a:xfrm>
            <a:off x="9594850" y="22225"/>
            <a:ext cx="1679575" cy="1919288"/>
          </a:xfrm>
          <a:prstGeom prst="rect">
            <a:avLst/>
          </a:prstGeom>
          <a:noFill/>
          <a:ln w="9525">
            <a:noFill/>
            <a:miter lim="800000"/>
            <a:headEnd/>
            <a:tailEnd/>
          </a:ln>
        </p:spPr>
      </p:pic>
    </p:spTree>
  </p:cSld>
  <p:clrMapOvr>
    <a:masterClrMapping/>
  </p:clrMapOvr>
  <p:transition spd="slow">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12290" name="Content Placeholder 4"/>
          <p:cNvSpPr>
            <a:spLocks noGrp="1"/>
          </p:cNvSpPr>
          <p:nvPr>
            <p:ph idx="1"/>
          </p:nvPr>
        </p:nvSpPr>
        <p:spPr>
          <a:xfrm>
            <a:off x="1981200" y="5486400"/>
            <a:ext cx="8229600" cy="639763"/>
          </a:xfrm>
        </p:spPr>
        <p:txBody>
          <a:bodyPr/>
          <a:lstStyle/>
          <a:p>
            <a:pPr algn="ctr"/>
            <a:r>
              <a:rPr lang="en-US"/>
              <a:t>BBV2M-BrothersBrooksVision2MissionLLC.com</a:t>
            </a:r>
          </a:p>
          <a:p>
            <a:pPr algn="ctr"/>
            <a:r>
              <a:rPr lang="en-US"/>
              <a:t>BBV2MLLC@gmail.com</a:t>
            </a:r>
          </a:p>
        </p:txBody>
      </p:sp>
      <p:pic>
        <p:nvPicPr>
          <p:cNvPr id="12291" name="Picture 5" descr="Slide1.JPG"/>
          <p:cNvPicPr>
            <a:picLocks noChangeAspect="1"/>
          </p:cNvPicPr>
          <p:nvPr/>
        </p:nvPicPr>
        <p:blipFill>
          <a:blip r:embed="rId2"/>
          <a:srcRect/>
          <a:stretch>
            <a:fillRect/>
          </a:stretch>
        </p:blipFill>
        <p:spPr bwMode="auto">
          <a:xfrm>
            <a:off x="1524000" y="0"/>
            <a:ext cx="9144000" cy="5181600"/>
          </a:xfrm>
          <a:prstGeom prst="rect">
            <a:avLst/>
          </a:prstGeom>
          <a:noFill/>
          <a:ln w="9525">
            <a:noFill/>
            <a:miter lim="800000"/>
            <a:headEnd/>
            <a:tailEnd/>
          </a:ln>
        </p:spPr>
      </p:pic>
    </p:spTree>
  </p:cSld>
  <p:clrMapOvr>
    <a:masterClrMapping/>
  </p:clrMapOvr>
  <p:transition spd="slow" advTm="9800">
    <p:wheel spokes="1"/>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algn="ctr"/>
            <a:r>
              <a:rPr lang="en-US" sz="7200" b="1" dirty="0">
                <a:latin typeface="Algerian" pitchFamily="82" charset="0"/>
              </a:rPr>
              <a:t>Substance and Style</a:t>
            </a:r>
          </a:p>
        </p:txBody>
      </p:sp>
      <p:sp>
        <p:nvSpPr>
          <p:cNvPr id="3" name="Content Placeholder 2"/>
          <p:cNvSpPr>
            <a:spLocks noGrp="1"/>
          </p:cNvSpPr>
          <p:nvPr>
            <p:ph idx="1"/>
          </p:nvPr>
        </p:nvSpPr>
        <p:spPr/>
        <p:txBody>
          <a:bodyPr rtlCol="0">
            <a:normAutofit lnSpcReduction="10000"/>
          </a:bodyPr>
          <a:lstStyle/>
          <a:p>
            <a:pPr fontAlgn="auto">
              <a:spcAft>
                <a:spcPts val="0"/>
              </a:spcAft>
              <a:buFont typeface="Arial" panose="020B0604020202020204" pitchFamily="34" charset="0"/>
              <a:buChar char="•"/>
              <a:defRPr/>
            </a:pPr>
            <a:r>
              <a:rPr lang="en-US" sz="5400" b="1" dirty="0"/>
              <a:t>Substance trumps Style when it is an eye test</a:t>
            </a:r>
          </a:p>
          <a:p>
            <a:pPr fontAlgn="auto">
              <a:spcAft>
                <a:spcPts val="0"/>
              </a:spcAft>
              <a:buFont typeface="Arial" panose="020B0604020202020204" pitchFamily="34" charset="0"/>
              <a:buChar char="•"/>
              <a:defRPr/>
            </a:pPr>
            <a:r>
              <a:rPr lang="en-US" sz="5400" b="1" dirty="0"/>
              <a:t>Unfortunately Style gets you noticed </a:t>
            </a:r>
          </a:p>
          <a:p>
            <a:pPr fontAlgn="auto">
              <a:spcAft>
                <a:spcPts val="0"/>
              </a:spcAft>
              <a:buFont typeface="Arial" panose="020B0604020202020204" pitchFamily="34" charset="0"/>
              <a:buChar char="•"/>
              <a:defRPr/>
            </a:pPr>
            <a:r>
              <a:rPr lang="en-US" sz="5400" b="1" dirty="0"/>
              <a:t>Style is seen before the Substance is Recognized</a:t>
            </a:r>
          </a:p>
          <a:p>
            <a:pPr fontAlgn="auto">
              <a:spcAft>
                <a:spcPts val="0"/>
              </a:spcAft>
              <a:buFont typeface="Arial" panose="020B0604020202020204" pitchFamily="34" charset="0"/>
              <a:buChar char="•"/>
              <a:defRPr/>
            </a:pPr>
            <a:endParaRPr lang="en-US" dirty="0"/>
          </a:p>
        </p:txBody>
      </p:sp>
      <p:pic>
        <p:nvPicPr>
          <p:cNvPr id="3076" name="Picture 3"/>
          <p:cNvPicPr>
            <a:picLocks noChangeAspect="1"/>
          </p:cNvPicPr>
          <p:nvPr/>
        </p:nvPicPr>
        <p:blipFill>
          <a:blip r:embed="rId2"/>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algn="ctr"/>
            <a:r>
              <a:rPr lang="en-US" sz="7200" b="1" dirty="0">
                <a:latin typeface="Algerian" pitchFamily="82" charset="0"/>
              </a:rPr>
              <a:t>Your Resume</a:t>
            </a:r>
          </a:p>
        </p:txBody>
      </p:sp>
      <p:sp>
        <p:nvSpPr>
          <p:cNvPr id="3" name="Content Placeholder 2"/>
          <p:cNvSpPr>
            <a:spLocks noGrp="1"/>
          </p:cNvSpPr>
          <p:nvPr>
            <p:ph idx="1"/>
          </p:nvPr>
        </p:nvSpPr>
        <p:spPr/>
        <p:txBody>
          <a:bodyPr rtlCol="0">
            <a:normAutofit/>
          </a:bodyPr>
          <a:lstStyle/>
          <a:p>
            <a:pPr fontAlgn="auto">
              <a:spcAft>
                <a:spcPts val="0"/>
              </a:spcAft>
              <a:buFont typeface="Arial" panose="020B0604020202020204" pitchFamily="34" charset="0"/>
              <a:buChar char="•"/>
              <a:defRPr/>
            </a:pPr>
            <a:r>
              <a:rPr lang="en-US" sz="3200" dirty="0"/>
              <a:t>Your resume is a snapshot of Who You Are.</a:t>
            </a:r>
          </a:p>
          <a:p>
            <a:pPr marL="0" indent="0" fontAlgn="auto">
              <a:spcAft>
                <a:spcPts val="0"/>
              </a:spcAft>
              <a:buFont typeface="Arial" panose="020B0604020202020204" pitchFamily="34" charset="0"/>
              <a:buNone/>
              <a:defRPr/>
            </a:pPr>
            <a:r>
              <a:rPr lang="en-US" sz="3200" dirty="0"/>
              <a:t>			</a:t>
            </a:r>
            <a:r>
              <a:rPr lang="en-US" sz="3200" b="1" dirty="0"/>
              <a:t>Either</a:t>
            </a:r>
          </a:p>
          <a:p>
            <a:pPr fontAlgn="auto">
              <a:spcAft>
                <a:spcPts val="0"/>
              </a:spcAft>
              <a:buFont typeface="Arial" panose="020B0604020202020204" pitchFamily="34" charset="0"/>
              <a:buChar char="•"/>
              <a:defRPr/>
            </a:pPr>
            <a:r>
              <a:rPr lang="en-US" sz="3200" dirty="0"/>
              <a:t>Biography of Who you are</a:t>
            </a:r>
          </a:p>
          <a:p>
            <a:pPr marL="0" indent="0" fontAlgn="auto">
              <a:spcAft>
                <a:spcPts val="0"/>
              </a:spcAft>
              <a:buFont typeface="Arial" panose="020B0604020202020204" pitchFamily="34" charset="0"/>
              <a:buNone/>
              <a:defRPr/>
            </a:pPr>
            <a:r>
              <a:rPr lang="en-US" sz="3200" dirty="0"/>
              <a:t>			</a:t>
            </a:r>
            <a:r>
              <a:rPr lang="en-US" sz="3200" b="1" dirty="0"/>
              <a:t>Or</a:t>
            </a:r>
          </a:p>
          <a:p>
            <a:pPr fontAlgn="auto">
              <a:spcAft>
                <a:spcPts val="0"/>
              </a:spcAft>
              <a:buFont typeface="Arial" panose="020B0604020202020204" pitchFamily="34" charset="0"/>
              <a:buChar char="•"/>
              <a:defRPr/>
            </a:pPr>
            <a:r>
              <a:rPr lang="en-US" sz="3200" dirty="0"/>
              <a:t>Personal Branding Statement to entice someone to buy your brand (You).</a:t>
            </a:r>
          </a:p>
          <a:p>
            <a:pPr fontAlgn="auto">
              <a:spcAft>
                <a:spcPts val="0"/>
              </a:spcAft>
              <a:buFont typeface="Arial" panose="020B0604020202020204" pitchFamily="34" charset="0"/>
              <a:buChar char="•"/>
              <a:defRPr/>
            </a:pPr>
            <a:endParaRPr lang="en-US" dirty="0"/>
          </a:p>
        </p:txBody>
      </p:sp>
      <p:pic>
        <p:nvPicPr>
          <p:cNvPr id="4100" name="Picture 3" descr="Resume by mazeo - A résumé."/>
          <p:cNvPicPr>
            <a:picLocks noChangeAspect="1"/>
          </p:cNvPicPr>
          <p:nvPr/>
        </p:nvPicPr>
        <p:blipFill>
          <a:blip r:embed="rId2"/>
          <a:srcRect/>
          <a:stretch>
            <a:fillRect/>
          </a:stretch>
        </p:blipFill>
        <p:spPr bwMode="auto">
          <a:xfrm>
            <a:off x="8940800" y="152400"/>
            <a:ext cx="1922463" cy="2073275"/>
          </a:xfrm>
          <a:prstGeom prst="rect">
            <a:avLst/>
          </a:prstGeom>
          <a:noFill/>
          <a:ln w="9525">
            <a:noFill/>
            <a:miter lim="800000"/>
            <a:headEnd/>
            <a:tailEnd/>
          </a:ln>
        </p:spPr>
      </p:pic>
      <p:pic>
        <p:nvPicPr>
          <p:cNvPr id="4101" name="Picture 4"/>
          <p:cNvPicPr>
            <a:picLocks noChangeAspect="1"/>
          </p:cNvPicPr>
          <p:nvPr/>
        </p:nvPicPr>
        <p:blipFill>
          <a:blip r:embed="rId3"/>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5122" name="Title 1"/>
          <p:cNvSpPr>
            <a:spLocks noGrp="1"/>
          </p:cNvSpPr>
          <p:nvPr>
            <p:ph type="title"/>
          </p:nvPr>
        </p:nvSpPr>
        <p:spPr>
          <a:xfrm>
            <a:off x="519113" y="327025"/>
            <a:ext cx="10515600" cy="1325563"/>
          </a:xfrm>
        </p:spPr>
        <p:txBody>
          <a:bodyPr/>
          <a:lstStyle/>
          <a:p>
            <a:pPr algn="ctr"/>
            <a:r>
              <a:rPr lang="en-US" sz="7200" b="1">
                <a:latin typeface="Algerian" pitchFamily="82" charset="0"/>
              </a:rPr>
              <a:t>Biography Resumes</a:t>
            </a:r>
          </a:p>
        </p:txBody>
      </p:sp>
      <p:sp>
        <p:nvSpPr>
          <p:cNvPr id="5123" name="Content Placeholder 2"/>
          <p:cNvSpPr>
            <a:spLocks noGrp="1"/>
          </p:cNvSpPr>
          <p:nvPr>
            <p:ph idx="1"/>
          </p:nvPr>
        </p:nvSpPr>
        <p:spPr/>
        <p:txBody>
          <a:bodyPr/>
          <a:lstStyle/>
          <a:p>
            <a:r>
              <a:rPr lang="en-US" sz="3200" b="1"/>
              <a:t>Biography type resumes list</a:t>
            </a:r>
            <a:r>
              <a:rPr lang="en-US" sz="3200"/>
              <a:t>:</a:t>
            </a:r>
          </a:p>
          <a:p>
            <a:pPr>
              <a:buFontTx/>
              <a:buChar char="-"/>
            </a:pPr>
            <a:r>
              <a:rPr lang="en-US" sz="3200"/>
              <a:t>Companies worked for</a:t>
            </a:r>
          </a:p>
          <a:p>
            <a:pPr>
              <a:buFontTx/>
              <a:buChar char="-"/>
            </a:pPr>
            <a:r>
              <a:rPr lang="en-US" sz="3200"/>
              <a:t>Positions held</a:t>
            </a:r>
          </a:p>
          <a:p>
            <a:pPr>
              <a:buFontTx/>
              <a:buChar char="-"/>
            </a:pPr>
            <a:r>
              <a:rPr lang="en-US" sz="3200"/>
              <a:t>Accomplishments</a:t>
            </a:r>
          </a:p>
          <a:p>
            <a:pPr>
              <a:buFontTx/>
              <a:buChar char="-"/>
            </a:pPr>
            <a:r>
              <a:rPr lang="en-US" sz="3200"/>
              <a:t>Education</a:t>
            </a:r>
          </a:p>
        </p:txBody>
      </p:sp>
      <p:pic>
        <p:nvPicPr>
          <p:cNvPr id="5124" name="Picture 3" descr="Resume by mazeo - A résumé."/>
          <p:cNvPicPr>
            <a:picLocks noChangeAspect="1"/>
          </p:cNvPicPr>
          <p:nvPr/>
        </p:nvPicPr>
        <p:blipFill>
          <a:blip r:embed="rId2"/>
          <a:srcRect/>
          <a:stretch>
            <a:fillRect/>
          </a:stretch>
        </p:blipFill>
        <p:spPr bwMode="auto">
          <a:xfrm>
            <a:off x="10393363" y="153988"/>
            <a:ext cx="1920875" cy="2071687"/>
          </a:xfrm>
          <a:prstGeom prst="rect">
            <a:avLst/>
          </a:prstGeom>
          <a:noFill/>
          <a:ln w="9525">
            <a:noFill/>
            <a:miter lim="800000"/>
            <a:headEnd/>
            <a:tailEnd/>
          </a:ln>
        </p:spPr>
      </p:pic>
      <p:pic>
        <p:nvPicPr>
          <p:cNvPr id="5125" name="Picture 4"/>
          <p:cNvPicPr>
            <a:picLocks noChangeAspect="1"/>
          </p:cNvPicPr>
          <p:nvPr/>
        </p:nvPicPr>
        <p:blipFill>
          <a:blip r:embed="rId3"/>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6146" name="Title 1"/>
          <p:cNvSpPr>
            <a:spLocks noGrp="1"/>
          </p:cNvSpPr>
          <p:nvPr>
            <p:ph type="title"/>
          </p:nvPr>
        </p:nvSpPr>
        <p:spPr>
          <a:xfrm>
            <a:off x="838200" y="365125"/>
            <a:ext cx="10515600" cy="1235075"/>
          </a:xfrm>
        </p:spPr>
        <p:txBody>
          <a:bodyPr/>
          <a:lstStyle/>
          <a:p>
            <a:pPr algn="ctr"/>
            <a:r>
              <a:rPr lang="en-US" sz="6000" b="1" dirty="0">
                <a:latin typeface="Algerian" pitchFamily="82" charset="0"/>
              </a:rPr>
              <a:t>Personal Branding Statement Resumes</a:t>
            </a:r>
          </a:p>
        </p:txBody>
      </p:sp>
      <p:sp>
        <p:nvSpPr>
          <p:cNvPr id="3" name="Content Placeholder 2"/>
          <p:cNvSpPr>
            <a:spLocks noGrp="1"/>
          </p:cNvSpPr>
          <p:nvPr>
            <p:ph idx="1"/>
          </p:nvPr>
        </p:nvSpPr>
        <p:spPr>
          <a:xfrm>
            <a:off x="838200" y="2046288"/>
            <a:ext cx="10515600" cy="4302125"/>
          </a:xfrm>
        </p:spPr>
        <p:txBody>
          <a:bodyPr rtlCol="0">
            <a:normAutofit/>
          </a:bodyPr>
          <a:lstStyle/>
          <a:p>
            <a:pPr fontAlgn="auto">
              <a:spcAft>
                <a:spcPts val="0"/>
              </a:spcAft>
              <a:buFont typeface="Arial" panose="020B0604020202020204" pitchFamily="34" charset="0"/>
              <a:buChar char="•"/>
              <a:defRPr/>
            </a:pPr>
            <a:r>
              <a:rPr lang="en-US" dirty="0"/>
              <a:t>Personal Branding Statement Resumes</a:t>
            </a:r>
          </a:p>
          <a:p>
            <a:pPr fontAlgn="auto">
              <a:spcAft>
                <a:spcPts val="0"/>
              </a:spcAft>
              <a:buFontTx/>
              <a:buChar char="-"/>
              <a:defRPr/>
            </a:pPr>
            <a:r>
              <a:rPr lang="en-US" dirty="0"/>
              <a:t>Shows the individual’s relevant key attributes (</a:t>
            </a:r>
            <a:r>
              <a:rPr lang="en-US" i="1" dirty="0"/>
              <a:t>Industry Experience, Similar Positions, Key Education and Training, Key Achievements/Results, etc.</a:t>
            </a:r>
            <a:r>
              <a:rPr lang="en-US" dirty="0"/>
              <a:t>) that he or she posse in relation to the position and opportunities the Company or Organization is offering</a:t>
            </a:r>
          </a:p>
          <a:p>
            <a:pPr fontAlgn="auto">
              <a:spcAft>
                <a:spcPts val="0"/>
              </a:spcAft>
              <a:buFontTx/>
              <a:buChar char="-"/>
              <a:defRPr/>
            </a:pPr>
            <a:r>
              <a:rPr lang="en-US" dirty="0"/>
              <a:t>Personal strengths and behaviors aligned with the Company or Organization's Capabilities and Core Values</a:t>
            </a:r>
          </a:p>
          <a:p>
            <a:pPr marL="0" indent="0" fontAlgn="auto">
              <a:spcAft>
                <a:spcPts val="0"/>
              </a:spcAft>
              <a:buFont typeface="Arial" panose="020B0604020202020204" pitchFamily="34" charset="0"/>
              <a:buNone/>
              <a:defRPr/>
            </a:pPr>
            <a:endParaRPr lang="en-US" dirty="0"/>
          </a:p>
        </p:txBody>
      </p:sp>
      <p:pic>
        <p:nvPicPr>
          <p:cNvPr id="6148" name="Picture 3" descr="Resume by mazeo - A résumé."/>
          <p:cNvPicPr>
            <a:picLocks noChangeAspect="1"/>
          </p:cNvPicPr>
          <p:nvPr/>
        </p:nvPicPr>
        <p:blipFill>
          <a:blip r:embed="rId2"/>
          <a:srcRect/>
          <a:stretch>
            <a:fillRect/>
          </a:stretch>
        </p:blipFill>
        <p:spPr bwMode="auto">
          <a:xfrm>
            <a:off x="10098088" y="95250"/>
            <a:ext cx="1922462" cy="2071688"/>
          </a:xfrm>
          <a:prstGeom prst="rect">
            <a:avLst/>
          </a:prstGeom>
          <a:noFill/>
          <a:ln w="9525">
            <a:noFill/>
            <a:miter lim="800000"/>
            <a:headEnd/>
            <a:tailEnd/>
          </a:ln>
        </p:spPr>
      </p:pic>
      <p:pic>
        <p:nvPicPr>
          <p:cNvPr id="6149" name="Picture 4"/>
          <p:cNvPicPr>
            <a:picLocks noChangeAspect="1"/>
          </p:cNvPicPr>
          <p:nvPr/>
        </p:nvPicPr>
        <p:blipFill>
          <a:blip r:embed="rId3"/>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algn="ctr"/>
            <a:r>
              <a:rPr lang="en-US" sz="7200" b="1" dirty="0">
                <a:latin typeface="Algerian" pitchFamily="82" charset="0"/>
              </a:rPr>
              <a:t>Your Style</a:t>
            </a:r>
          </a:p>
        </p:txBody>
      </p:sp>
      <p:sp>
        <p:nvSpPr>
          <p:cNvPr id="7171" name="Content Placeholder 2"/>
          <p:cNvSpPr>
            <a:spLocks noGrp="1"/>
          </p:cNvSpPr>
          <p:nvPr>
            <p:ph idx="1"/>
          </p:nvPr>
        </p:nvSpPr>
        <p:spPr/>
        <p:txBody>
          <a:bodyPr/>
          <a:lstStyle/>
          <a:p>
            <a:r>
              <a:rPr lang="en-US" dirty="0"/>
              <a:t>Does not matter if your resume is in a biography style or it is your personal branding statement; it still must be validated through your interview (in-person or phone) and background check.</a:t>
            </a:r>
          </a:p>
          <a:p>
            <a:r>
              <a:rPr lang="en-US" dirty="0"/>
              <a:t>Resumes should be a true representation of who you are.</a:t>
            </a:r>
          </a:p>
          <a:p>
            <a:r>
              <a:rPr lang="en-US" dirty="0"/>
              <a:t>You must be comfortable with your resume style since it is an extension of who you are.</a:t>
            </a:r>
          </a:p>
          <a:p>
            <a:r>
              <a:rPr lang="en-US" dirty="0"/>
              <a:t>Very few, if any, are hired based on a resume alone!!!</a:t>
            </a:r>
          </a:p>
          <a:p>
            <a:r>
              <a:rPr lang="en-US" dirty="0"/>
              <a:t>Unfortunately, your resume will have only a five-minute review in the initial screening process if that long.</a:t>
            </a:r>
          </a:p>
        </p:txBody>
      </p:sp>
      <p:pic>
        <p:nvPicPr>
          <p:cNvPr id="7172" name="Picture 3"/>
          <p:cNvPicPr>
            <a:picLocks noChangeAspect="1"/>
          </p:cNvPicPr>
          <p:nvPr/>
        </p:nvPicPr>
        <p:blipFill>
          <a:blip r:embed="rId2"/>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algn="ctr"/>
            <a:r>
              <a:rPr lang="en-US" sz="7200" b="1" dirty="0">
                <a:latin typeface="Algerian" pitchFamily="82" charset="0"/>
              </a:rPr>
              <a:t>Some Key Tips</a:t>
            </a:r>
          </a:p>
        </p:txBody>
      </p:sp>
      <p:sp>
        <p:nvSpPr>
          <p:cNvPr id="8195" name="Content Placeholder 2"/>
          <p:cNvSpPr>
            <a:spLocks noGrp="1"/>
          </p:cNvSpPr>
          <p:nvPr>
            <p:ph idx="1"/>
          </p:nvPr>
        </p:nvSpPr>
        <p:spPr/>
        <p:txBody>
          <a:bodyPr/>
          <a:lstStyle/>
          <a:p>
            <a:r>
              <a:rPr lang="en-US" dirty="0"/>
              <a:t>There is a ton of great information tips on resume writing.  Here are some that I recommend based on my Career Experience:</a:t>
            </a:r>
          </a:p>
          <a:p>
            <a:pPr>
              <a:buFontTx/>
              <a:buChar char="-"/>
            </a:pPr>
            <a:r>
              <a:rPr lang="en-US" b="1" u="sng" dirty="0"/>
              <a:t>One Page Resume vs Multiple Pages </a:t>
            </a:r>
            <a:r>
              <a:rPr lang="en-US" dirty="0"/>
              <a:t>(It all depends on the substance you are offering and the role you are applying for)</a:t>
            </a:r>
          </a:p>
          <a:p>
            <a:pPr>
              <a:buFontTx/>
              <a:buChar char="-"/>
            </a:pPr>
            <a:r>
              <a:rPr lang="en-US" b="1" u="sng" dirty="0"/>
              <a:t>Eliminate Confusion, maintain a Consistent Structure </a:t>
            </a:r>
            <a:r>
              <a:rPr lang="en-US" dirty="0"/>
              <a:t>(Do not write your resume in a way that leads to someone having to search for a chronological order or having to interpret dates)</a:t>
            </a:r>
          </a:p>
          <a:p>
            <a:pPr>
              <a:buFontTx/>
              <a:buChar char="-"/>
            </a:pPr>
            <a:r>
              <a:rPr lang="en-US" b="1" u="sng" dirty="0"/>
              <a:t>Proofread and Have Others Proofread</a:t>
            </a:r>
            <a:r>
              <a:rPr lang="en-US" dirty="0"/>
              <a:t> your resume.</a:t>
            </a:r>
          </a:p>
        </p:txBody>
      </p:sp>
      <p:pic>
        <p:nvPicPr>
          <p:cNvPr id="8196" name="Picture 3"/>
          <p:cNvPicPr>
            <a:picLocks noChangeAspect="1"/>
          </p:cNvPicPr>
          <p:nvPr/>
        </p:nvPicPr>
        <p:blipFill>
          <a:blip r:embed="rId2"/>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algn="ctr" fontAlgn="auto">
              <a:spcAft>
                <a:spcPts val="0"/>
              </a:spcAft>
              <a:defRPr/>
            </a:pPr>
            <a:r>
              <a:rPr lang="en-US" sz="7200" b="1" dirty="0">
                <a:latin typeface="Algerian" panose="04020705040A02060702" pitchFamily="82" charset="0"/>
              </a:rPr>
              <a:t>Some Key Tips Continued</a:t>
            </a:r>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anose="020B0604020202020204" pitchFamily="34" charset="0"/>
              <a:buChar char="•"/>
              <a:defRPr/>
            </a:pPr>
            <a:r>
              <a:rPr lang="en-US" b="1" u="sng" dirty="0"/>
              <a:t>Write a Career Interest/Objective or Introductory Statement </a:t>
            </a:r>
            <a:r>
              <a:rPr lang="en-US" dirty="0"/>
              <a:t>that relates to the position or organization that you are seeking an opportunity with.  This is important for those with limited work experience or the strength of experience they have may not on face match the position. </a:t>
            </a:r>
            <a:r>
              <a:rPr lang="en-US" i="1" u="sng" dirty="0"/>
              <a:t>For others it may not be necessary</a:t>
            </a:r>
            <a:r>
              <a:rPr lang="en-US" dirty="0"/>
              <a:t>. (Companies and Organizations receive thousands of resumes that are unsolicited.  Make sure your resume is not one that is never reviewed)</a:t>
            </a:r>
          </a:p>
          <a:p>
            <a:pPr fontAlgn="auto">
              <a:spcAft>
                <a:spcPts val="0"/>
              </a:spcAft>
              <a:buFont typeface="Arial" panose="020B0604020202020204" pitchFamily="34" charset="0"/>
              <a:buChar char="•"/>
              <a:defRPr/>
            </a:pPr>
            <a:r>
              <a:rPr lang="en-US" b="1" u="sng" dirty="0"/>
              <a:t>Cover Letters </a:t>
            </a:r>
            <a:r>
              <a:rPr lang="en-US" dirty="0"/>
              <a:t>– Not as relevant as in the past.  Utilize your career interest/objective or introductory statement on your resume if needed.  </a:t>
            </a:r>
          </a:p>
          <a:p>
            <a:pPr fontAlgn="auto">
              <a:spcAft>
                <a:spcPts val="0"/>
              </a:spcAft>
              <a:buFont typeface="Arial" panose="020B0604020202020204" pitchFamily="34" charset="0"/>
              <a:buChar char="•"/>
              <a:defRPr/>
            </a:pPr>
            <a:r>
              <a:rPr lang="en-US" b="1" u="sng" dirty="0"/>
              <a:t>Grade of Paper </a:t>
            </a:r>
            <a:r>
              <a:rPr lang="en-US" dirty="0"/>
              <a:t>– Nice sturdy grade of quality paper is important.  You do not want ink smudges on your resume or your resume to seem blurry.  Of course, electronic resumes eliminate this need.</a:t>
            </a:r>
          </a:p>
          <a:p>
            <a:pPr fontAlgn="auto">
              <a:spcAft>
                <a:spcPts val="0"/>
              </a:spcAft>
              <a:buFont typeface="Arial" panose="020B0604020202020204" pitchFamily="34" charset="0"/>
              <a:buChar char="•"/>
              <a:defRPr/>
            </a:pPr>
            <a:endParaRPr lang="en-US" dirty="0"/>
          </a:p>
        </p:txBody>
      </p:sp>
      <p:pic>
        <p:nvPicPr>
          <p:cNvPr id="9220" name="Picture 3"/>
          <p:cNvPicPr>
            <a:picLocks noChangeAspect="1"/>
          </p:cNvPicPr>
          <p:nvPr/>
        </p:nvPicPr>
        <p:blipFill>
          <a:blip r:embed="rId2"/>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algn="ctr"/>
            <a:r>
              <a:rPr lang="en-US" sz="7200" b="1" dirty="0">
                <a:latin typeface="Algerian" pitchFamily="82" charset="0"/>
              </a:rPr>
              <a:t>Your Choice</a:t>
            </a:r>
          </a:p>
        </p:txBody>
      </p:sp>
      <p:sp>
        <p:nvSpPr>
          <p:cNvPr id="10243" name="Content Placeholder 2"/>
          <p:cNvSpPr>
            <a:spLocks noGrp="1"/>
          </p:cNvSpPr>
          <p:nvPr>
            <p:ph idx="1"/>
          </p:nvPr>
        </p:nvSpPr>
        <p:spPr/>
        <p:txBody>
          <a:bodyPr/>
          <a:lstStyle/>
          <a:p>
            <a:r>
              <a:rPr lang="en-US" sz="3200" b="1" dirty="0"/>
              <a:t>As you research various tools to help you develop your resume, you will find that one person or group says its red and another say its blue.</a:t>
            </a:r>
          </a:p>
          <a:p>
            <a:r>
              <a:rPr lang="en-US" sz="3200" b="1" dirty="0"/>
              <a:t>Recommendations and Tips are just that: Recommendations and Tips.  They (including me) are not the final authority. We are all providing advice based on our research and experience.</a:t>
            </a:r>
          </a:p>
          <a:p>
            <a:r>
              <a:rPr lang="en-US" sz="3200" b="1" dirty="0"/>
              <a:t>It all starts with you, understanding yourself and the organization that you may be seeking an opportunity with.</a:t>
            </a:r>
          </a:p>
        </p:txBody>
      </p:sp>
      <p:pic>
        <p:nvPicPr>
          <p:cNvPr id="10244" name="Picture 3"/>
          <p:cNvPicPr>
            <a:picLocks noChangeAspect="1"/>
          </p:cNvPicPr>
          <p:nvPr/>
        </p:nvPicPr>
        <p:blipFill>
          <a:blip r:embed="rId2"/>
          <a:srcRect/>
          <a:stretch>
            <a:fillRect/>
          </a:stretch>
        </p:blipFill>
        <p:spPr bwMode="auto">
          <a:xfrm>
            <a:off x="10739438" y="5943600"/>
            <a:ext cx="1452562" cy="914400"/>
          </a:xfrm>
          <a:prstGeom prst="rect">
            <a:avLst/>
          </a:prstGeom>
          <a:noFill/>
          <a:ln w="9525">
            <a:noFill/>
            <a:miter lim="800000"/>
            <a:headEnd/>
            <a:tailEnd/>
          </a:ln>
        </p:spPr>
      </p:pic>
    </p:spTree>
  </p:cSld>
  <p:clrMapOvr>
    <a:masterClrMapping/>
  </p:clrMapOvr>
  <p:transition spd="slow">
    <p:split orient="ver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580</Words>
  <Application>Microsoft Office PowerPoint</Application>
  <PresentationFormat>Widescreen</PresentationFormat>
  <Paragraphs>45</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Algerian</vt:lpstr>
      <vt:lpstr>Arial</vt:lpstr>
      <vt:lpstr>Calibri</vt:lpstr>
      <vt:lpstr>Calibri Light</vt:lpstr>
      <vt:lpstr>Office Theme</vt:lpstr>
      <vt:lpstr>Resume Recommendations</vt:lpstr>
      <vt:lpstr>Substance and Style</vt:lpstr>
      <vt:lpstr>Your Resume</vt:lpstr>
      <vt:lpstr>Biography Resumes</vt:lpstr>
      <vt:lpstr>Personal Branding Statement Resumes</vt:lpstr>
      <vt:lpstr>Your Style</vt:lpstr>
      <vt:lpstr>Some Key Tips</vt:lpstr>
      <vt:lpstr>Some Key Tips Continued</vt:lpstr>
      <vt:lpstr>Your Choice</vt:lpstr>
      <vt:lpstr>     Universal Fact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Resume Recommendation</dc:title>
  <dc:creator>Rodney Brooks</dc:creator>
  <cp:lastModifiedBy>darrel brooks</cp:lastModifiedBy>
  <cp:revision>9</cp:revision>
  <dcterms:created xsi:type="dcterms:W3CDTF">2016-09-03T17:08:53Z</dcterms:created>
  <dcterms:modified xsi:type="dcterms:W3CDTF">2019-06-30T15:15:05Z</dcterms:modified>
</cp:coreProperties>
</file>