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4" r:id="rId1"/>
  </p:sldMasterIdLst>
  <p:notesMasterIdLst>
    <p:notesMasterId r:id="rId37"/>
  </p:notesMasterIdLst>
  <p:handoutMasterIdLst>
    <p:handoutMasterId r:id="rId38"/>
  </p:handoutMasterIdLst>
  <p:sldIdLst>
    <p:sldId id="3363" r:id="rId2"/>
    <p:sldId id="3440" r:id="rId3"/>
    <p:sldId id="3359" r:id="rId4"/>
    <p:sldId id="3307" r:id="rId5"/>
    <p:sldId id="3416" r:id="rId6"/>
    <p:sldId id="3415" r:id="rId7"/>
    <p:sldId id="3417" r:id="rId8"/>
    <p:sldId id="3428" r:id="rId9"/>
    <p:sldId id="3418" r:id="rId10"/>
    <p:sldId id="3419" r:id="rId11"/>
    <p:sldId id="3421" r:id="rId12"/>
    <p:sldId id="3422" r:id="rId13"/>
    <p:sldId id="3423" r:id="rId14"/>
    <p:sldId id="3424" r:id="rId15"/>
    <p:sldId id="3426" r:id="rId16"/>
    <p:sldId id="3427" r:id="rId17"/>
    <p:sldId id="3371" r:id="rId18"/>
    <p:sldId id="3420" r:id="rId19"/>
    <p:sldId id="3429" r:id="rId20"/>
    <p:sldId id="3430" r:id="rId21"/>
    <p:sldId id="3431" r:id="rId22"/>
    <p:sldId id="3432" r:id="rId23"/>
    <p:sldId id="3433" r:id="rId24"/>
    <p:sldId id="3388" r:id="rId25"/>
    <p:sldId id="3435" r:id="rId26"/>
    <p:sldId id="3434" r:id="rId27"/>
    <p:sldId id="3436" r:id="rId28"/>
    <p:sldId id="3393" r:id="rId29"/>
    <p:sldId id="3394" r:id="rId30"/>
    <p:sldId id="3438" r:id="rId31"/>
    <p:sldId id="3437" r:id="rId32"/>
    <p:sldId id="3454" r:id="rId33"/>
    <p:sldId id="3400" r:id="rId34"/>
    <p:sldId id="3395" r:id="rId35"/>
    <p:sldId id="3398"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121107-91AA-444C-9EAF-7CCDB09218EC}">
          <p14:sldIdLst>
            <p14:sldId id="3363"/>
            <p14:sldId id="3440"/>
            <p14:sldId id="3359"/>
            <p14:sldId id="3307"/>
            <p14:sldId id="3416"/>
            <p14:sldId id="3415"/>
            <p14:sldId id="3417"/>
            <p14:sldId id="3428"/>
            <p14:sldId id="3418"/>
            <p14:sldId id="3419"/>
            <p14:sldId id="3421"/>
            <p14:sldId id="3422"/>
            <p14:sldId id="3423"/>
            <p14:sldId id="3424"/>
            <p14:sldId id="3426"/>
            <p14:sldId id="3427"/>
            <p14:sldId id="3371"/>
            <p14:sldId id="3420"/>
            <p14:sldId id="3429"/>
            <p14:sldId id="3430"/>
            <p14:sldId id="3431"/>
            <p14:sldId id="3432"/>
            <p14:sldId id="3433"/>
            <p14:sldId id="3388"/>
            <p14:sldId id="3435"/>
            <p14:sldId id="3434"/>
            <p14:sldId id="3436"/>
            <p14:sldId id="3393"/>
            <p14:sldId id="3394"/>
            <p14:sldId id="3438"/>
            <p14:sldId id="3437"/>
            <p14:sldId id="3454"/>
            <p14:sldId id="3400"/>
            <p14:sldId id="3395"/>
            <p14:sldId id="33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0B6C1"/>
    <a:srgbClr val="C65246"/>
    <a:srgbClr val="EF39E6"/>
    <a:srgbClr val="32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5749" autoAdjust="0"/>
  </p:normalViewPr>
  <p:slideViewPr>
    <p:cSldViewPr>
      <p:cViewPr varScale="1">
        <p:scale>
          <a:sx n="85" d="100"/>
          <a:sy n="85" d="100"/>
        </p:scale>
        <p:origin x="1411" y="43"/>
      </p:cViewPr>
      <p:guideLst>
        <p:guide orient="horz" pos="2160"/>
        <p:guide pos="2880"/>
      </p:guideLst>
    </p:cSldViewPr>
  </p:slideViewPr>
  <p:outlineViewPr>
    <p:cViewPr>
      <p:scale>
        <a:sx n="33" d="100"/>
        <a:sy n="33" d="100"/>
      </p:scale>
      <p:origin x="0" y="-5184"/>
    </p:cViewPr>
  </p:outlineViewPr>
  <p:notesTextViewPr>
    <p:cViewPr>
      <p:scale>
        <a:sx n="1" d="1"/>
        <a:sy n="1" d="1"/>
      </p:scale>
      <p:origin x="0" y="0"/>
    </p:cViewPr>
  </p:notesTextViewPr>
  <p:sorterViewPr>
    <p:cViewPr>
      <p:scale>
        <a:sx n="100" d="100"/>
        <a:sy n="100" d="100"/>
      </p:scale>
      <p:origin x="0" y="-6416"/>
    </p:cViewPr>
  </p:sorterViewPr>
  <p:notesViewPr>
    <p:cSldViewPr>
      <p:cViewPr varScale="1">
        <p:scale>
          <a:sx n="53" d="100"/>
          <a:sy n="53" d="100"/>
        </p:scale>
        <p:origin x="2624"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rgaret\Desktop\Education%20Coalition\Allowable%20GROWTH%20History%201972.73%20to%202019.20.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garet\Desktop\ISFIS\sharing%20and%20reorg\chart%20of%20number%20of%20Iowa%20School%20Distric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Iowa State Cost Per Pupil</a:t>
            </a:r>
            <a:r>
              <a:rPr lang="en-US" sz="1800" baseline="0" dirty="0"/>
              <a:t> Funding </a:t>
            </a:r>
            <a:r>
              <a:rPr lang="en-US" sz="1800" dirty="0"/>
              <a:t>History</a:t>
            </a:r>
          </a:p>
        </c:rich>
      </c:tx>
      <c:layout>
        <c:manualLayout>
          <c:xMode val="edge"/>
          <c:yMode val="edge"/>
          <c:x val="0.33365682230897603"/>
          <c:y val="1.3158181098009515E-2"/>
        </c:manualLayout>
      </c:layout>
      <c:overlay val="0"/>
    </c:title>
    <c:autoTitleDeleted val="0"/>
    <c:plotArea>
      <c:layout>
        <c:manualLayout>
          <c:layoutTarget val="inner"/>
          <c:xMode val="edge"/>
          <c:yMode val="edge"/>
          <c:x val="9.2027946224525939E-2"/>
          <c:y val="0.11521067234435077"/>
          <c:w val="0.89045516308922135"/>
          <c:h val="0.74379397316540075"/>
        </c:manualLayout>
      </c:layout>
      <c:lineChart>
        <c:grouping val="standard"/>
        <c:varyColors val="0"/>
        <c:ser>
          <c:idx val="0"/>
          <c:order val="0"/>
          <c:dPt>
            <c:idx val="25"/>
            <c:marker>
              <c:spPr>
                <a:solidFill>
                  <a:schemeClr val="accent1">
                    <a:lumMod val="75000"/>
                  </a:schemeClr>
                </a:solidFill>
                <a:ln>
                  <a:solidFill>
                    <a:srgbClr val="0070C0"/>
                  </a:solidFill>
                </a:ln>
              </c:spPr>
            </c:marker>
            <c:bubble3D val="0"/>
            <c:extLst>
              <c:ext xmlns:c16="http://schemas.microsoft.com/office/drawing/2014/chart" uri="{C3380CC4-5D6E-409C-BE32-E72D297353CC}">
                <c16:uniqueId val="{00000000-4AC1-4B2B-888C-0D3B4741ADDA}"/>
              </c:ext>
            </c:extLst>
          </c:dPt>
          <c:trendline>
            <c:trendlineType val="linear"/>
            <c:dispRSqr val="0"/>
            <c:dispEq val="0"/>
          </c:trendline>
          <c:cat>
            <c:strRef>
              <c:f>Sheet1!$A$3:$A$51</c:f>
              <c:strCache>
                <c:ptCount val="49"/>
                <c:pt idx="0">
                  <c:v>72/73</c:v>
                </c:pt>
                <c:pt idx="1">
                  <c:v>73/74</c:v>
                </c:pt>
                <c:pt idx="2">
                  <c:v>74/75</c:v>
                </c:pt>
                <c:pt idx="3">
                  <c:v>75/76</c:v>
                </c:pt>
                <c:pt idx="4">
                  <c:v>76/77</c:v>
                </c:pt>
                <c:pt idx="5">
                  <c:v>77/78</c:v>
                </c:pt>
                <c:pt idx="6">
                  <c:v>78/79</c:v>
                </c:pt>
                <c:pt idx="7">
                  <c:v>79/80</c:v>
                </c:pt>
                <c:pt idx="8">
                  <c:v>80/81</c:v>
                </c:pt>
                <c:pt idx="9">
                  <c:v>81/82</c:v>
                </c:pt>
                <c:pt idx="10">
                  <c:v>82/83</c:v>
                </c:pt>
                <c:pt idx="11">
                  <c:v>83/84</c:v>
                </c:pt>
                <c:pt idx="12">
                  <c:v>84/85</c:v>
                </c:pt>
                <c:pt idx="13">
                  <c:v>85/86</c:v>
                </c:pt>
                <c:pt idx="14">
                  <c:v>86/87</c:v>
                </c:pt>
                <c:pt idx="15">
                  <c:v>87/88</c:v>
                </c:pt>
                <c:pt idx="16">
                  <c:v>88/89</c:v>
                </c:pt>
                <c:pt idx="17">
                  <c:v>89/90</c:v>
                </c:pt>
                <c:pt idx="18">
                  <c:v>90/91</c:v>
                </c:pt>
                <c:pt idx="19">
                  <c:v>91/92</c:v>
                </c:pt>
                <c:pt idx="20">
                  <c:v>92/93</c:v>
                </c:pt>
                <c:pt idx="21">
                  <c:v>93/94</c:v>
                </c:pt>
                <c:pt idx="22">
                  <c:v>94/95</c:v>
                </c:pt>
                <c:pt idx="23">
                  <c:v>95/96</c:v>
                </c:pt>
                <c:pt idx="24">
                  <c:v>96/97</c:v>
                </c:pt>
                <c:pt idx="25">
                  <c:v>97/98</c:v>
                </c:pt>
                <c:pt idx="26">
                  <c:v>98/99</c:v>
                </c:pt>
                <c:pt idx="27">
                  <c:v>99/00</c:v>
                </c:pt>
                <c:pt idx="28">
                  <c:v>00/01</c:v>
                </c:pt>
                <c:pt idx="29">
                  <c:v>01/02</c:v>
                </c:pt>
                <c:pt idx="30">
                  <c:v>02/03</c:v>
                </c:pt>
                <c:pt idx="31">
                  <c:v>03/04</c:v>
                </c:pt>
                <c:pt idx="32">
                  <c:v>04/05</c:v>
                </c:pt>
                <c:pt idx="33">
                  <c:v>05/06</c:v>
                </c:pt>
                <c:pt idx="34">
                  <c:v>06/07</c:v>
                </c:pt>
                <c:pt idx="35">
                  <c:v>07/08</c:v>
                </c:pt>
                <c:pt idx="36">
                  <c:v>08/09</c:v>
                </c:pt>
                <c:pt idx="37">
                  <c:v>09/10</c:v>
                </c:pt>
                <c:pt idx="38">
                  <c:v>10/11</c:v>
                </c:pt>
                <c:pt idx="39">
                  <c:v>11/12</c:v>
                </c:pt>
                <c:pt idx="40">
                  <c:v>12/13</c:v>
                </c:pt>
                <c:pt idx="41">
                  <c:v>13/14</c:v>
                </c:pt>
                <c:pt idx="42">
                  <c:v>14/15</c:v>
                </c:pt>
                <c:pt idx="43">
                  <c:v>15/16</c:v>
                </c:pt>
                <c:pt idx="44">
                  <c:v>16/17</c:v>
                </c:pt>
                <c:pt idx="45">
                  <c:v>17/18</c:v>
                </c:pt>
                <c:pt idx="46">
                  <c:v>18/19</c:v>
                </c:pt>
                <c:pt idx="47">
                  <c:v>19/20</c:v>
                </c:pt>
                <c:pt idx="48">
                  <c:v>20/21</c:v>
                </c:pt>
              </c:strCache>
            </c:strRef>
          </c:cat>
          <c:val>
            <c:numRef>
              <c:f>Sheet1!$B$3:$B$51</c:f>
              <c:numCache>
                <c:formatCode>.00000</c:formatCode>
                <c:ptCount val="49"/>
                <c:pt idx="0">
                  <c:v>4.9279999999999997E-2</c:v>
                </c:pt>
                <c:pt idx="1">
                  <c:v>0.05</c:v>
                </c:pt>
                <c:pt idx="2">
                  <c:v>0.08</c:v>
                </c:pt>
                <c:pt idx="3">
                  <c:v>0.107</c:v>
                </c:pt>
                <c:pt idx="4">
                  <c:v>9.8250000000000004E-2</c:v>
                </c:pt>
                <c:pt idx="5">
                  <c:v>7.8399999999999997E-2</c:v>
                </c:pt>
                <c:pt idx="6">
                  <c:v>9.4219999999999998E-2</c:v>
                </c:pt>
                <c:pt idx="7">
                  <c:v>9.4839999999999994E-2</c:v>
                </c:pt>
                <c:pt idx="8">
                  <c:v>0.13592000000000001</c:v>
                </c:pt>
                <c:pt idx="9">
                  <c:v>0.05</c:v>
                </c:pt>
                <c:pt idx="10">
                  <c:v>7.0000000000000007E-2</c:v>
                </c:pt>
                <c:pt idx="11">
                  <c:v>6.1030000000000001E-2</c:v>
                </c:pt>
                <c:pt idx="12">
                  <c:v>2.5399999999999999E-2</c:v>
                </c:pt>
                <c:pt idx="13">
                  <c:v>5.3249999999999999E-2</c:v>
                </c:pt>
                <c:pt idx="14">
                  <c:v>3.8429999999999999E-2</c:v>
                </c:pt>
                <c:pt idx="15">
                  <c:v>3.4689999999999999E-2</c:v>
                </c:pt>
                <c:pt idx="16">
                  <c:v>3.5920000000000001E-2</c:v>
                </c:pt>
                <c:pt idx="17">
                  <c:v>3.5340000000000003E-2</c:v>
                </c:pt>
                <c:pt idx="18">
                  <c:v>7.1819999999999995E-2</c:v>
                </c:pt>
                <c:pt idx="19">
                  <c:v>4.2110000000000002E-2</c:v>
                </c:pt>
                <c:pt idx="20">
                  <c:v>4.1509999999999998E-2</c:v>
                </c:pt>
                <c:pt idx="21">
                  <c:v>2.1000000000000001E-2</c:v>
                </c:pt>
                <c:pt idx="22">
                  <c:v>2.8500000000000001E-2</c:v>
                </c:pt>
                <c:pt idx="23">
                  <c:v>3.5000000000000003E-2</c:v>
                </c:pt>
                <c:pt idx="24">
                  <c:v>3.3000000000000002E-2</c:v>
                </c:pt>
                <c:pt idx="25">
                  <c:v>3.5000000000000003E-2</c:v>
                </c:pt>
                <c:pt idx="26">
                  <c:v>3.5000000000000003E-2</c:v>
                </c:pt>
                <c:pt idx="27">
                  <c:v>0.03</c:v>
                </c:pt>
                <c:pt idx="28">
                  <c:v>0.04</c:v>
                </c:pt>
                <c:pt idx="29">
                  <c:v>0.04</c:v>
                </c:pt>
                <c:pt idx="30">
                  <c:v>0.01</c:v>
                </c:pt>
                <c:pt idx="31">
                  <c:v>0.02</c:v>
                </c:pt>
                <c:pt idx="32">
                  <c:v>0.02</c:v>
                </c:pt>
                <c:pt idx="33">
                  <c:v>0.04</c:v>
                </c:pt>
                <c:pt idx="34">
                  <c:v>0.04</c:v>
                </c:pt>
                <c:pt idx="35">
                  <c:v>0.04</c:v>
                </c:pt>
                <c:pt idx="36">
                  <c:v>0.04</c:v>
                </c:pt>
                <c:pt idx="37">
                  <c:v>0.04</c:v>
                </c:pt>
                <c:pt idx="38">
                  <c:v>0.02</c:v>
                </c:pt>
                <c:pt idx="39">
                  <c:v>0</c:v>
                </c:pt>
                <c:pt idx="40">
                  <c:v>0.02</c:v>
                </c:pt>
                <c:pt idx="41">
                  <c:v>0.02</c:v>
                </c:pt>
                <c:pt idx="42">
                  <c:v>0.04</c:v>
                </c:pt>
                <c:pt idx="43">
                  <c:v>1.2500000000000001E-2</c:v>
                </c:pt>
                <c:pt idx="44">
                  <c:v>2.2499999999999999E-2</c:v>
                </c:pt>
                <c:pt idx="45">
                  <c:v>1.11E-2</c:v>
                </c:pt>
                <c:pt idx="46">
                  <c:v>0.01</c:v>
                </c:pt>
                <c:pt idx="47">
                  <c:v>2.06E-2</c:v>
                </c:pt>
                <c:pt idx="48">
                  <c:v>2.3E-2</c:v>
                </c:pt>
              </c:numCache>
            </c:numRef>
          </c:val>
          <c:smooth val="0"/>
          <c:extLst>
            <c:ext xmlns:c16="http://schemas.microsoft.com/office/drawing/2014/chart" uri="{C3380CC4-5D6E-409C-BE32-E72D297353CC}">
              <c16:uniqueId val="{00000001-4AC1-4B2B-888C-0D3B4741ADDA}"/>
            </c:ext>
          </c:extLst>
        </c:ser>
        <c:dLbls>
          <c:showLegendKey val="0"/>
          <c:showVal val="0"/>
          <c:showCatName val="0"/>
          <c:showSerName val="0"/>
          <c:showPercent val="0"/>
          <c:showBubbleSize val="0"/>
        </c:dLbls>
        <c:marker val="1"/>
        <c:smooth val="0"/>
        <c:axId val="351393224"/>
        <c:axId val="1"/>
      </c:lineChart>
      <c:catAx>
        <c:axId val="351393224"/>
        <c:scaling>
          <c:orientation val="minMax"/>
        </c:scaling>
        <c:delete val="0"/>
        <c:axPos val="b"/>
        <c:numFmt formatCode="General" sourceLinked="1"/>
        <c:majorTickMark val="none"/>
        <c:minorTickMark val="none"/>
        <c:tickLblPos val="nextTo"/>
        <c:txPr>
          <a:bodyPr/>
          <a:lstStyle/>
          <a:p>
            <a:pPr>
              <a:defRPr sz="1000" baseline="0"/>
            </a:pPr>
            <a:endParaRPr lang="en-US"/>
          </a:p>
        </c:txPr>
        <c:crossAx val="1"/>
        <c:crosses val="autoZero"/>
        <c:auto val="1"/>
        <c:lblAlgn val="ctr"/>
        <c:lblOffset val="100"/>
        <c:noMultiLvlLbl val="0"/>
      </c:catAx>
      <c:valAx>
        <c:axId val="1"/>
        <c:scaling>
          <c:orientation val="minMax"/>
          <c:max val="0.16000000000000003"/>
          <c:min val="0"/>
        </c:scaling>
        <c:delete val="0"/>
        <c:axPos val="l"/>
        <c:majorGridlines/>
        <c:title>
          <c:tx>
            <c:rich>
              <a:bodyPr/>
              <a:lstStyle/>
              <a:p>
                <a:pPr>
                  <a:defRPr sz="900"/>
                </a:pPr>
                <a:r>
                  <a:rPr lang="en-US" sz="900" dirty="0"/>
                  <a:t>Percent Increase in State Cost Per Pupil </a:t>
                </a:r>
              </a:p>
            </c:rich>
          </c:tx>
          <c:overlay val="0"/>
        </c:title>
        <c:numFmt formatCode="0%" sourceLinked="0"/>
        <c:majorTickMark val="none"/>
        <c:minorTickMark val="none"/>
        <c:tickLblPos val="nextTo"/>
        <c:crossAx val="351393224"/>
        <c:crosses val="autoZero"/>
        <c:crossBetween val="between"/>
      </c:valAx>
      <c:spPr>
        <a:solidFill>
          <a:srgbClr val="FFFF99"/>
        </a:solidFill>
      </c:spPr>
    </c:plotArea>
    <c:plotVisOnly val="1"/>
    <c:dispBlanksAs val="gap"/>
    <c:showDLblsOverMax val="0"/>
  </c:chart>
  <c:spPr>
    <a:solidFill>
      <a:schemeClr val="bg1"/>
    </a:soli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dirty="0"/>
              <a:t>Number of Iowa Public School Districts </a:t>
            </a:r>
          </a:p>
          <a:p>
            <a:pPr>
              <a:defRPr/>
            </a:pPr>
            <a:r>
              <a:rPr lang="en-US" sz="1100" dirty="0"/>
              <a:t>1999-00 through 2018-19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Number of Iowa School Districts</c:v>
          </c:tx>
          <c:spPr>
            <a:solidFill>
              <a:schemeClr val="accent1"/>
            </a:solidFill>
            <a:ln>
              <a:noFill/>
            </a:ln>
            <a:effectLst/>
          </c:spPr>
          <c:invertIfNegative val="0"/>
          <c:cat>
            <c:strRef>
              <c:f>Sheet1!$A$20:$A$40</c:f>
              <c:strCache>
                <c:ptCount val="21"/>
                <c:pt idx="0">
                  <c:v>1999-2000</c:v>
                </c:pt>
                <c:pt idx="1">
                  <c:v>2000-01</c:v>
                </c:pt>
                <c:pt idx="2">
                  <c:v>2001-02</c:v>
                </c:pt>
                <c:pt idx="3">
                  <c:v>2002-03</c:v>
                </c:pt>
                <c:pt idx="4">
                  <c:v>2003-04</c:v>
                </c:pt>
                <c:pt idx="5">
                  <c:v>2004-05</c:v>
                </c:pt>
                <c:pt idx="6">
                  <c:v>2005-06</c:v>
                </c:pt>
                <c:pt idx="7">
                  <c:v>2006-07</c:v>
                </c:pt>
                <c:pt idx="8">
                  <c:v>2007-08</c:v>
                </c:pt>
                <c:pt idx="9">
                  <c:v>2008-09</c:v>
                </c:pt>
                <c:pt idx="10">
                  <c:v>2009-10</c:v>
                </c:pt>
                <c:pt idx="11">
                  <c:v>2010-11</c:v>
                </c:pt>
                <c:pt idx="12">
                  <c:v>2011-12</c:v>
                </c:pt>
                <c:pt idx="13">
                  <c:v>2012-13</c:v>
                </c:pt>
                <c:pt idx="14">
                  <c:v>2013-14</c:v>
                </c:pt>
                <c:pt idx="15">
                  <c:v>2014-15</c:v>
                </c:pt>
                <c:pt idx="16">
                  <c:v>2015-16</c:v>
                </c:pt>
                <c:pt idx="17">
                  <c:v>2016-17</c:v>
                </c:pt>
                <c:pt idx="18">
                  <c:v>2017-18</c:v>
                </c:pt>
                <c:pt idx="19">
                  <c:v>2018-19</c:v>
                </c:pt>
                <c:pt idx="20">
                  <c:v>2019-20</c:v>
                </c:pt>
              </c:strCache>
            </c:strRef>
          </c:cat>
          <c:val>
            <c:numRef>
              <c:f>Sheet1!$B$20:$B$40</c:f>
              <c:numCache>
                <c:formatCode>_(* #,##0_);_(* \(#,##0\);_(* "-"??_);_(@_)</c:formatCode>
                <c:ptCount val="21"/>
                <c:pt idx="0">
                  <c:v>374</c:v>
                </c:pt>
                <c:pt idx="1">
                  <c:v>374</c:v>
                </c:pt>
                <c:pt idx="2">
                  <c:v>374</c:v>
                </c:pt>
                <c:pt idx="3">
                  <c:v>374</c:v>
                </c:pt>
                <c:pt idx="4">
                  <c:v>374</c:v>
                </c:pt>
                <c:pt idx="5">
                  <c:v>367</c:v>
                </c:pt>
                <c:pt idx="6">
                  <c:v>367</c:v>
                </c:pt>
                <c:pt idx="7">
                  <c:v>367</c:v>
                </c:pt>
                <c:pt idx="8">
                  <c:v>367</c:v>
                </c:pt>
                <c:pt idx="9">
                  <c:v>367</c:v>
                </c:pt>
                <c:pt idx="10">
                  <c:v>361</c:v>
                </c:pt>
                <c:pt idx="11">
                  <c:v>359</c:v>
                </c:pt>
                <c:pt idx="12">
                  <c:v>351</c:v>
                </c:pt>
                <c:pt idx="13">
                  <c:v>348</c:v>
                </c:pt>
                <c:pt idx="14">
                  <c:v>345</c:v>
                </c:pt>
                <c:pt idx="15">
                  <c:v>338</c:v>
                </c:pt>
                <c:pt idx="16">
                  <c:v>336</c:v>
                </c:pt>
                <c:pt idx="17">
                  <c:v>333</c:v>
                </c:pt>
                <c:pt idx="18">
                  <c:v>333</c:v>
                </c:pt>
                <c:pt idx="19">
                  <c:v>330</c:v>
                </c:pt>
                <c:pt idx="20">
                  <c:v>327</c:v>
                </c:pt>
              </c:numCache>
            </c:numRef>
          </c:val>
          <c:extLst>
            <c:ext xmlns:c16="http://schemas.microsoft.com/office/drawing/2014/chart" uri="{C3380CC4-5D6E-409C-BE32-E72D297353CC}">
              <c16:uniqueId val="{00000000-049C-4DC1-8B6A-D8DF24B7432E}"/>
            </c:ext>
          </c:extLst>
        </c:ser>
        <c:dLbls>
          <c:showLegendKey val="0"/>
          <c:showVal val="0"/>
          <c:showCatName val="0"/>
          <c:showSerName val="0"/>
          <c:showPercent val="0"/>
          <c:showBubbleSize val="0"/>
        </c:dLbls>
        <c:gapWidth val="219"/>
        <c:axId val="404985440"/>
        <c:axId val="404981176"/>
      </c:barChart>
      <c:lineChart>
        <c:grouping val="standard"/>
        <c:varyColors val="0"/>
        <c:ser>
          <c:idx val="1"/>
          <c:order val="1"/>
          <c:tx>
            <c:v>Per Pupil Cost set by SSA</c:v>
          </c:tx>
          <c:spPr>
            <a:ln w="41275" cap="rnd">
              <a:solidFill>
                <a:srgbClr val="FF0000"/>
              </a:solidFill>
              <a:round/>
            </a:ln>
            <a:effectLst/>
          </c:spPr>
          <c:marker>
            <c:symbol val="none"/>
          </c:marker>
          <c:cat>
            <c:strRef>
              <c:f>Sheet1!$A$20:$A$40</c:f>
              <c:strCache>
                <c:ptCount val="21"/>
                <c:pt idx="0">
                  <c:v>1999-2000</c:v>
                </c:pt>
                <c:pt idx="1">
                  <c:v>2000-01</c:v>
                </c:pt>
                <c:pt idx="2">
                  <c:v>2001-02</c:v>
                </c:pt>
                <c:pt idx="3">
                  <c:v>2002-03</c:v>
                </c:pt>
                <c:pt idx="4">
                  <c:v>2003-04</c:v>
                </c:pt>
                <c:pt idx="5">
                  <c:v>2004-05</c:v>
                </c:pt>
                <c:pt idx="6">
                  <c:v>2005-06</c:v>
                </c:pt>
                <c:pt idx="7">
                  <c:v>2006-07</c:v>
                </c:pt>
                <c:pt idx="8">
                  <c:v>2007-08</c:v>
                </c:pt>
                <c:pt idx="9">
                  <c:v>2008-09</c:v>
                </c:pt>
                <c:pt idx="10">
                  <c:v>2009-10</c:v>
                </c:pt>
                <c:pt idx="11">
                  <c:v>2010-11</c:v>
                </c:pt>
                <c:pt idx="12">
                  <c:v>2011-12</c:v>
                </c:pt>
                <c:pt idx="13">
                  <c:v>2012-13</c:v>
                </c:pt>
                <c:pt idx="14">
                  <c:v>2013-14</c:v>
                </c:pt>
                <c:pt idx="15">
                  <c:v>2014-15</c:v>
                </c:pt>
                <c:pt idx="16">
                  <c:v>2015-16</c:v>
                </c:pt>
                <c:pt idx="17">
                  <c:v>2016-17</c:v>
                </c:pt>
                <c:pt idx="18">
                  <c:v>2017-18</c:v>
                </c:pt>
                <c:pt idx="19">
                  <c:v>2018-19</c:v>
                </c:pt>
                <c:pt idx="20">
                  <c:v>2019-20</c:v>
                </c:pt>
              </c:strCache>
            </c:strRef>
          </c:cat>
          <c:val>
            <c:numRef>
              <c:f>Sheet1!$C$20:$C$40</c:f>
              <c:numCache>
                <c:formatCode>.00000</c:formatCode>
                <c:ptCount val="21"/>
                <c:pt idx="0">
                  <c:v>0.03</c:v>
                </c:pt>
                <c:pt idx="1">
                  <c:v>0.04</c:v>
                </c:pt>
                <c:pt idx="2">
                  <c:v>0.04</c:v>
                </c:pt>
                <c:pt idx="3">
                  <c:v>0.01</c:v>
                </c:pt>
                <c:pt idx="4">
                  <c:v>0.02</c:v>
                </c:pt>
                <c:pt idx="5">
                  <c:v>0.02</c:v>
                </c:pt>
                <c:pt idx="6">
                  <c:v>0.04</c:v>
                </c:pt>
                <c:pt idx="7">
                  <c:v>0.04</c:v>
                </c:pt>
                <c:pt idx="8">
                  <c:v>0.04</c:v>
                </c:pt>
                <c:pt idx="9">
                  <c:v>0.04</c:v>
                </c:pt>
                <c:pt idx="10">
                  <c:v>0.04</c:v>
                </c:pt>
                <c:pt idx="11">
                  <c:v>0.02</c:v>
                </c:pt>
                <c:pt idx="12">
                  <c:v>0</c:v>
                </c:pt>
                <c:pt idx="13">
                  <c:v>0.02</c:v>
                </c:pt>
                <c:pt idx="14">
                  <c:v>0.02</c:v>
                </c:pt>
                <c:pt idx="15">
                  <c:v>0.04</c:v>
                </c:pt>
                <c:pt idx="16">
                  <c:v>1.2500000000000001E-2</c:v>
                </c:pt>
                <c:pt idx="17">
                  <c:v>2.2499999999999999E-2</c:v>
                </c:pt>
                <c:pt idx="18">
                  <c:v>1.11E-2</c:v>
                </c:pt>
                <c:pt idx="19">
                  <c:v>0.01</c:v>
                </c:pt>
                <c:pt idx="20">
                  <c:v>2.1000000000000001E-2</c:v>
                </c:pt>
              </c:numCache>
            </c:numRef>
          </c:val>
          <c:smooth val="0"/>
          <c:extLst>
            <c:ext xmlns:c16="http://schemas.microsoft.com/office/drawing/2014/chart" uri="{C3380CC4-5D6E-409C-BE32-E72D297353CC}">
              <c16:uniqueId val="{00000001-049C-4DC1-8B6A-D8DF24B7432E}"/>
            </c:ext>
          </c:extLst>
        </c:ser>
        <c:dLbls>
          <c:showLegendKey val="0"/>
          <c:showVal val="0"/>
          <c:showCatName val="0"/>
          <c:showSerName val="0"/>
          <c:showPercent val="0"/>
          <c:showBubbleSize val="0"/>
        </c:dLbls>
        <c:marker val="1"/>
        <c:smooth val="0"/>
        <c:axId val="609867480"/>
        <c:axId val="609868464"/>
      </c:lineChart>
      <c:catAx>
        <c:axId val="40498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981176"/>
        <c:crosses val="autoZero"/>
        <c:auto val="1"/>
        <c:lblAlgn val="ctr"/>
        <c:lblOffset val="100"/>
        <c:noMultiLvlLbl val="0"/>
      </c:catAx>
      <c:valAx>
        <c:axId val="40498117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985440"/>
        <c:crosses val="autoZero"/>
        <c:crossBetween val="between"/>
      </c:valAx>
      <c:valAx>
        <c:axId val="609868464"/>
        <c:scaling>
          <c:orientation val="minMax"/>
          <c:max val="7.0000000000000007E-2"/>
        </c:scaling>
        <c:delete val="0"/>
        <c:axPos val="r"/>
        <c:numFmt formatCode=".0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867480"/>
        <c:crosses val="max"/>
        <c:crossBetween val="between"/>
      </c:valAx>
      <c:catAx>
        <c:axId val="609867480"/>
        <c:scaling>
          <c:orientation val="minMax"/>
        </c:scaling>
        <c:delete val="1"/>
        <c:axPos val="b"/>
        <c:numFmt formatCode="General" sourceLinked="1"/>
        <c:majorTickMark val="out"/>
        <c:minorTickMark val="none"/>
        <c:tickLblPos val="nextTo"/>
        <c:crossAx val="609868464"/>
        <c:crosses val="autoZero"/>
        <c:auto val="1"/>
        <c:lblAlgn val="ctr"/>
        <c:lblOffset val="100"/>
        <c:noMultiLvlLbl val="0"/>
      </c:cat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accent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0.11062</cdr:x>
      <cdr:y>0.12422</cdr:y>
    </cdr:from>
    <cdr:to>
      <cdr:x>0.38773</cdr:x>
      <cdr:y>0.20771</cdr:y>
    </cdr:to>
    <cdr:sp macro="" textlink="">
      <cdr:nvSpPr>
        <cdr:cNvPr id="6" name="TextBox 1"/>
        <cdr:cNvSpPr txBox="1"/>
      </cdr:nvSpPr>
      <cdr:spPr>
        <a:xfrm xmlns:a="http://schemas.openxmlformats.org/drawingml/2006/main">
          <a:off x="1053654" y="846418"/>
          <a:ext cx="2639506" cy="577479"/>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Set by formula based on economic conditions automatically from the beginning of the formula through 1993-94.</a:t>
          </a:r>
        </a:p>
      </cdr:txBody>
    </cdr:sp>
  </cdr:relSizeAnchor>
  <cdr:relSizeAnchor xmlns:cdr="http://schemas.openxmlformats.org/drawingml/2006/chartDrawing">
    <cdr:from>
      <cdr:x>0.64316</cdr:x>
      <cdr:y>0.67735</cdr:y>
    </cdr:from>
    <cdr:to>
      <cdr:x>0.98987</cdr:x>
      <cdr:y>0.71794</cdr:y>
    </cdr:to>
    <cdr:sp macro="" textlink="">
      <cdr:nvSpPr>
        <cdr:cNvPr id="2" name="TextBox 1"/>
        <cdr:cNvSpPr txBox="1"/>
      </cdr:nvSpPr>
      <cdr:spPr>
        <a:xfrm xmlns:a="http://schemas.openxmlformats.org/drawingml/2006/main">
          <a:off x="6125282" y="4669353"/>
          <a:ext cx="3301973" cy="279837"/>
        </a:xfrm>
        <a:prstGeom xmlns:a="http://schemas.openxmlformats.org/drawingml/2006/main" prst="rect">
          <a:avLst/>
        </a:prstGeom>
        <a:solidFill xmlns:a="http://schemas.openxmlformats.org/drawingml/2006/main">
          <a:srgbClr val="FF0000">
            <a:alpha val="16000"/>
          </a:srgbClr>
        </a:solidFill>
      </cdr:spPr>
      <cdr:txBody>
        <a:bodyPr xmlns:a="http://schemas.openxmlformats.org/drawingml/2006/main" vertOverflow="clip"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0.4736</cdr:x>
      <cdr:y>0.12266</cdr:y>
    </cdr:from>
    <cdr:to>
      <cdr:x>0.4736</cdr:x>
      <cdr:y>0.85734</cdr:y>
    </cdr:to>
    <cdr:cxnSp macro="">
      <cdr:nvCxnSpPr>
        <cdr:cNvPr id="4" name="Straight Connector 3"/>
        <cdr:cNvCxnSpPr/>
      </cdr:nvCxnSpPr>
      <cdr:spPr>
        <a:xfrm xmlns:a="http://schemas.openxmlformats.org/drawingml/2006/main" flipV="1">
          <a:off x="4511040" y="835660"/>
          <a:ext cx="0" cy="5080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0.47413</cdr:x>
      <cdr:y>0.14365</cdr:y>
    </cdr:from>
    <cdr:to>
      <cdr:x>0.73308</cdr:x>
      <cdr:y>0.22714</cdr:y>
    </cdr:to>
    <cdr:sp macro="" textlink="">
      <cdr:nvSpPr>
        <cdr:cNvPr id="9" name="TextBox 1"/>
        <cdr:cNvSpPr txBox="1"/>
      </cdr:nvSpPr>
      <cdr:spPr>
        <a:xfrm xmlns:a="http://schemas.openxmlformats.org/drawingml/2006/main">
          <a:off x="4516120" y="980440"/>
          <a:ext cx="2466500" cy="577479"/>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Legislatively set one year in advance of the budget year beginning in 1994-95.</a:t>
          </a:r>
        </a:p>
      </cdr:txBody>
    </cdr:sp>
  </cdr:relSizeAnchor>
  <cdr:relSizeAnchor xmlns:cdr="http://schemas.openxmlformats.org/drawingml/2006/chartDrawing">
    <cdr:from>
      <cdr:x>0.93333</cdr:x>
      <cdr:y>0.11087</cdr:y>
    </cdr:from>
    <cdr:to>
      <cdr:x>0.93333</cdr:x>
      <cdr:y>0.84579</cdr:y>
    </cdr:to>
    <cdr:cxnSp macro="">
      <cdr:nvCxnSpPr>
        <cdr:cNvPr id="10" name="Straight Connector 9"/>
        <cdr:cNvCxnSpPr/>
      </cdr:nvCxnSpPr>
      <cdr:spPr>
        <a:xfrm xmlns:a="http://schemas.openxmlformats.org/drawingml/2006/main" flipV="1">
          <a:off x="8890000" y="754380"/>
          <a:ext cx="0" cy="5080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0.75971</cdr:x>
      <cdr:y>0.19152</cdr:y>
    </cdr:from>
    <cdr:to>
      <cdr:x>0.97674</cdr:x>
      <cdr:y>0.28573</cdr:y>
    </cdr:to>
    <cdr:sp macro="" textlink="">
      <cdr:nvSpPr>
        <cdr:cNvPr id="7" name="TextBox 1"/>
        <cdr:cNvSpPr txBox="1"/>
      </cdr:nvSpPr>
      <cdr:spPr>
        <a:xfrm xmlns:a="http://schemas.openxmlformats.org/drawingml/2006/main">
          <a:off x="5641368" y="1310277"/>
          <a:ext cx="1611597" cy="652940"/>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t>Beginning in FY18, set</a:t>
          </a:r>
          <a:r>
            <a:rPr lang="en-US" sz="900" baseline="0" dirty="0"/>
            <a:t> within 30 days of Gov.'s Budget, no longer a year in advance.</a:t>
          </a:r>
          <a:endParaRPr lang="en-US" sz="900" dirty="0"/>
        </a:p>
      </cdr:txBody>
    </cdr:sp>
  </cdr:relSizeAnchor>
  <cdr:relSizeAnchor xmlns:cdr="http://schemas.openxmlformats.org/drawingml/2006/chartDrawing">
    <cdr:from>
      <cdr:x>0.62793</cdr:x>
      <cdr:y>0.56906</cdr:y>
    </cdr:from>
    <cdr:to>
      <cdr:x>0.99467</cdr:x>
      <cdr:y>0.64944</cdr:y>
    </cdr:to>
    <cdr:sp macro="" textlink="">
      <cdr:nvSpPr>
        <cdr:cNvPr id="5" name="TextBox 4"/>
        <cdr:cNvSpPr txBox="1"/>
      </cdr:nvSpPr>
      <cdr:spPr>
        <a:xfrm xmlns:a="http://schemas.openxmlformats.org/drawingml/2006/main">
          <a:off x="5981064" y="3924300"/>
          <a:ext cx="3493135" cy="55429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nSpc>
              <a:spcPts val="1100"/>
            </a:lnSpc>
          </a:pPr>
          <a:r>
            <a:rPr lang="en-US" sz="1200" dirty="0"/>
            <a:t>Historical annual cost increase</a:t>
          </a:r>
          <a:r>
            <a:rPr lang="en-US" sz="1200" baseline="0" dirty="0"/>
            <a:t> of doing school is 3.0-4.0% (orange band below): SSA set in 10 of the last 11 years lags the cost increase schools have faced.</a:t>
          </a:r>
          <a:endParaRPr lang="en-US" sz="1200" dirty="0"/>
        </a:p>
      </cdr:txBody>
    </cdr:sp>
  </cdr:relSizeAnchor>
  <cdr:relSizeAnchor xmlns:cdr="http://schemas.openxmlformats.org/drawingml/2006/chartDrawing">
    <cdr:from>
      <cdr:x>0.00533</cdr:x>
      <cdr:y>0.00737</cdr:y>
    </cdr:from>
    <cdr:to>
      <cdr:x>0.11375</cdr:x>
      <cdr:y>0.07102</cdr:y>
    </cdr:to>
    <cdr:pic>
      <cdr:nvPicPr>
        <cdr:cNvPr id="11" name="Picture 10"/>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800" y="50800"/>
          <a:ext cx="1032510" cy="43878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0.79644</cdr:x>
      <cdr:y>0.03289</cdr:y>
    </cdr:from>
    <cdr:to>
      <cdr:x>0.96574</cdr:x>
      <cdr:y>0.14402</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606290" y="123128"/>
          <a:ext cx="979170" cy="41598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2"/>
            <a:ext cx="3037840" cy="464820"/>
          </a:xfrm>
          <a:prstGeom prst="rect">
            <a:avLst/>
          </a:prstGeom>
        </p:spPr>
        <p:txBody>
          <a:bodyPr vert="horz" lIns="93177" tIns="46589" rIns="93177" bIns="46589" rtlCol="0"/>
          <a:lstStyle>
            <a:lvl1pPr algn="r">
              <a:defRPr sz="1200"/>
            </a:lvl1pPr>
          </a:lstStyle>
          <a:p>
            <a:fld id="{DB0B667D-2BE0-4A16-8EFA-E30C5D08DF21}" type="datetimeFigureOut">
              <a:rPr lang="en-US" smtClean="0"/>
              <a:t>10/21/2020</a:t>
            </a:fld>
            <a:endParaRPr lang="en-US" dirty="0"/>
          </a:p>
        </p:txBody>
      </p:sp>
      <p:sp>
        <p:nvSpPr>
          <p:cNvPr id="4" name="Footer Placeholder 3"/>
          <p:cNvSpPr>
            <a:spLocks noGrp="1"/>
          </p:cNvSpPr>
          <p:nvPr>
            <p:ph type="ftr" sz="quarter" idx="2"/>
          </p:nvPr>
        </p:nvSpPr>
        <p:spPr>
          <a:xfrm>
            <a:off x="0" y="882996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4820"/>
          </a:xfrm>
          <a:prstGeom prst="rect">
            <a:avLst/>
          </a:prstGeom>
        </p:spPr>
        <p:txBody>
          <a:bodyPr vert="horz" lIns="93177" tIns="46589" rIns="93177" bIns="46589" rtlCol="0" anchor="b"/>
          <a:lstStyle>
            <a:lvl1pPr algn="r">
              <a:defRPr sz="1200"/>
            </a:lvl1pPr>
          </a:lstStyle>
          <a:p>
            <a:fld id="{8088C099-2B7A-4B35-9E19-074E2F15C2D3}" type="slidenum">
              <a:rPr lang="en-US" smtClean="0"/>
              <a:t>‹#›</a:t>
            </a:fld>
            <a:endParaRPr lang="en-US" dirty="0"/>
          </a:p>
        </p:txBody>
      </p:sp>
    </p:spTree>
    <p:extLst>
      <p:ext uri="{BB962C8B-B14F-4D97-AF65-F5344CB8AC3E}">
        <p14:creationId xmlns:p14="http://schemas.microsoft.com/office/powerpoint/2010/main" val="20152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2"/>
            <a:ext cx="3037840" cy="464820"/>
          </a:xfrm>
          <a:prstGeom prst="rect">
            <a:avLst/>
          </a:prstGeom>
        </p:spPr>
        <p:txBody>
          <a:bodyPr vert="horz" lIns="93177" tIns="46589" rIns="93177" bIns="46589" rtlCol="0"/>
          <a:lstStyle>
            <a:lvl1pPr algn="r">
              <a:defRPr sz="1200"/>
            </a:lvl1pPr>
          </a:lstStyle>
          <a:p>
            <a:fld id="{EDF0A5FA-AB94-44EE-A5D4-75C5C49A077B}" type="datetimeFigureOut">
              <a:rPr lang="en-US" smtClean="0"/>
              <a:t>10/21/2020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3177" tIns="46589" rIns="93177" bIns="46589" rtlCol="0" anchor="b"/>
          <a:lstStyle>
            <a:lvl1pPr algn="r">
              <a:defRPr sz="1200"/>
            </a:lvl1pPr>
          </a:lstStyle>
          <a:p>
            <a:fld id="{AF69DEFA-A6E1-4627-8453-89CF76F358A1}" type="slidenum">
              <a:rPr lang="en-US" smtClean="0"/>
              <a:t>‹#›</a:t>
            </a:fld>
            <a:endParaRPr lang="en-US" dirty="0"/>
          </a:p>
        </p:txBody>
      </p:sp>
    </p:spTree>
    <p:extLst>
      <p:ext uri="{BB962C8B-B14F-4D97-AF65-F5344CB8AC3E}">
        <p14:creationId xmlns:p14="http://schemas.microsoft.com/office/powerpoint/2010/main" val="3682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FB6F7C-A00C-46F2-A775-FC0CFCDA6B54}" type="datetime1">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14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4B0EB3-A400-43A5-9A0F-30D546CCC06F}" type="datetime1">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45371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868F2-4737-4279-85C5-C1BBFC818AB7}" type="datetime1">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208025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0EFF5-6076-4DAA-89C5-A42855A7F9CF}" type="datetime1">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14983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A77319-B94C-4794-8C06-283940347D31}" type="datetime1">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4D2D65-5FEC-4949-9D10-D115EF102472}" type="datetime1">
              <a:rPr lang="en-US" smtClean="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2405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41D788-F7FA-493A-AA4E-6C3D6F99760F}" type="datetime1">
              <a:rPr lang="en-US" smtClean="0"/>
              <a:t>10/21/2020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430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293E20-CE08-474B-9BE2-AFA11E11BF22}" type="datetime1">
              <a:rPr lang="en-US" smtClean="0"/>
              <a:t>10/21/2020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9551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EA3254-20D1-4BD9-99BD-F2B9707B0BDC}" type="datetime1">
              <a:rPr lang="en-US" smtClean="0"/>
              <a:t>10/21/2020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6628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F1697F2-540F-4EA1-9228-CDFB928E5681}" type="datetime1">
              <a:rPr lang="en-US" smtClean="0"/>
              <a:t>10/21/2020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152914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94677F-8779-4FAF-A7E5-A29AB1D49C2A}" type="datetime1">
              <a:rPr lang="en-US" smtClean="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33742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342900"/>
            <a:fld id="{B61BEF0D-F0BB-DE4B-95CE-6DB70DBA9567}" type="datetimeFigureOut">
              <a:rPr lang="en-US" smtClean="0">
                <a:solidFill>
                  <a:prstClr val="black">
                    <a:tint val="75000"/>
                  </a:prstClr>
                </a:solidFill>
              </a:rPr>
              <a:pPr defTabSz="342900"/>
              <a:t>10/21/2020</a:t>
            </a:fld>
            <a:endParaRPr lang="en-US" dirty="0">
              <a:solidFill>
                <a:prstClr val="black">
                  <a:tint val="75000"/>
                </a:prst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342900"/>
            <a:fld id="{D57F1E4F-1CFF-5643-939E-217C01CDF565}" type="slidenum">
              <a:rPr lang="en-US" smtClean="0">
                <a:solidFill>
                  <a:srgbClr val="90C226"/>
                </a:solidFill>
              </a:rPr>
              <a:pPr defTabSz="342900"/>
              <a:t>‹#›</a:t>
            </a:fld>
            <a:endParaRPr lang="en-US" dirty="0">
              <a:solidFill>
                <a:srgbClr val="90C226"/>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599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legis.iowa.gov/legislation/BillBook?ga=88&amp;ba=sf2360" TargetMode="External"/><Relationship Id="rId7" Type="http://schemas.openxmlformats.org/officeDocument/2006/relationships/image" Target="../media/image10.jpeg"/><Relationship Id="rId2" Type="http://schemas.openxmlformats.org/officeDocument/2006/relationships/hyperlink" Target="https://www.legis.iowa.gov/legislation/BillBook?ga=88&amp;ba=hf2261" TargetMode="Externa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hyperlink" Target="https://www.legis.iowa.gov/legislation/BillBook?ga=88&amp;ba=hf264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legis.iowa.gov/legislation/BillBook?ga=88&amp;ba=sf2310" TargetMode="External"/><Relationship Id="rId7" Type="http://schemas.openxmlformats.org/officeDocument/2006/relationships/image" Target="../media/image12.png"/><Relationship Id="rId2" Type="http://schemas.openxmlformats.org/officeDocument/2006/relationships/hyperlink" Target="https://www.legis.iowa.gov/legislation/BillBook?ga=88&amp;ba=hf2629" TargetMode="External"/><Relationship Id="rId1" Type="http://schemas.openxmlformats.org/officeDocument/2006/relationships/slideLayout" Target="../slideLayouts/slideLayout2.xml"/><Relationship Id="rId6" Type="http://schemas.openxmlformats.org/officeDocument/2006/relationships/hyperlink" Target="https://www.legis.iowa.gov/legislation/BillBook?ga=88&amp;ba=hf2627" TargetMode="External"/><Relationship Id="rId5" Type="http://schemas.openxmlformats.org/officeDocument/2006/relationships/hyperlink" Target="https://www.legis.iowa.gov/legislation/BillBook?ga=88&amp;ba=hf2454" TargetMode="External"/><Relationship Id="rId4" Type="http://schemas.openxmlformats.org/officeDocument/2006/relationships/hyperlink" Target="https://www.legis.iowa.gov/legislation/BillBook?ga=88&amp;ba=hf2359" TargetMode="External"/><Relationship Id="rId9"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legis.iowa.gov/legislation/BillBook?ga=88&amp;ba=SF%202164"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gis.iowa.gov/legislation/BillBook?ba=HF%202497&amp;ga=88" TargetMode="External"/><Relationship Id="rId2" Type="http://schemas.openxmlformats.org/officeDocument/2006/relationships/hyperlink" Target="https://www.legis.iowa.gov/legislation/BillBook?ga=88&amp;ba=hf2490"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www.legis.iowa.gov/legislation/BillBook?ga=88&amp;ba=hf2460"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legis.iowa.gov/legislation/BillBook?ga=88&amp;ba=SF%202155" TargetMode="External"/><Relationship Id="rId2" Type="http://schemas.openxmlformats.org/officeDocument/2006/relationships/hyperlink" Target="https://www.legis.iowa.gov/legislation/BillBook?ga=88&amp;ba=SF%20284" TargetMode="Externa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rsaia.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margaret@iowaschoolfinanc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rsaia.org/2020-legislative-session.html"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legis.iowa.gov/legislation/BillBook?ga=88&amp;ba=SF%202142"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76200"/>
            <a:ext cx="8883098" cy="2095500"/>
          </a:xfrm>
          <a:prstGeom prst="rect">
            <a:avLst/>
          </a:prstGeom>
        </p:spPr>
      </p:pic>
      <p:pic>
        <p:nvPicPr>
          <p:cNvPr id="5" name="Picture 4"/>
          <p:cNvPicPr>
            <a:picLocks noChangeAspect="1"/>
          </p:cNvPicPr>
          <p:nvPr/>
        </p:nvPicPr>
        <p:blipFill>
          <a:blip r:embed="rId3"/>
          <a:stretch>
            <a:fillRect/>
          </a:stretch>
        </p:blipFill>
        <p:spPr>
          <a:xfrm>
            <a:off x="1828800" y="2667000"/>
            <a:ext cx="5276375" cy="3276600"/>
          </a:xfrm>
          <a:prstGeom prst="rect">
            <a:avLst/>
          </a:prstGeom>
        </p:spPr>
      </p:pic>
    </p:spTree>
    <p:extLst>
      <p:ext uri="{BB962C8B-B14F-4D97-AF65-F5344CB8AC3E}">
        <p14:creationId xmlns:p14="http://schemas.microsoft.com/office/powerpoint/2010/main" val="3751051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of the day: </a:t>
            </a:r>
            <a:endParaRPr lang="en-US" dirty="0"/>
          </a:p>
        </p:txBody>
      </p:sp>
      <p:sp>
        <p:nvSpPr>
          <p:cNvPr id="3" name="Content Placeholder 2"/>
          <p:cNvSpPr>
            <a:spLocks noGrp="1"/>
          </p:cNvSpPr>
          <p:nvPr>
            <p:ph sz="half" idx="1"/>
          </p:nvPr>
        </p:nvSpPr>
        <p:spPr>
          <a:xfrm>
            <a:off x="822960" y="2362200"/>
            <a:ext cx="7543800" cy="3506894"/>
          </a:xfrm>
        </p:spPr>
        <p:txBody>
          <a:bodyPr>
            <a:normAutofit/>
          </a:bodyPr>
          <a:lstStyle/>
          <a:p>
            <a:r>
              <a:rPr lang="en-US" sz="2800" dirty="0" smtClean="0"/>
              <a:t>How many of our RSAI priorities would fall off the list if schools had been adequately funded in the past or were adequately funded going forward? </a:t>
            </a:r>
            <a:endParaRPr lang="en-US" sz="2800" dirty="0"/>
          </a:p>
        </p:txBody>
      </p:sp>
    </p:spTree>
    <p:extLst>
      <p:ext uri="{BB962C8B-B14F-4D97-AF65-F5344CB8AC3E}">
        <p14:creationId xmlns:p14="http://schemas.microsoft.com/office/powerpoint/2010/main" val="270866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71600"/>
            <a:ext cx="7543800" cy="1450757"/>
          </a:xfrm>
        </p:spPr>
        <p:txBody>
          <a:bodyPr>
            <a:normAutofit/>
          </a:bodyPr>
          <a:lstStyle/>
          <a:p>
            <a:pPr algn="ctr"/>
            <a:r>
              <a:rPr lang="en-US" b="1" dirty="0" smtClean="0"/>
              <a:t>Student Mental Health</a:t>
            </a:r>
            <a:endParaRPr lang="en-US" b="1" dirty="0"/>
          </a:p>
        </p:txBody>
      </p:sp>
      <p:pic>
        <p:nvPicPr>
          <p:cNvPr id="3" name="Picture 2" descr="&lt;strong&gt;Mental health&lt;/strong&gt;: The silent crisis | IB Community Blo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3048000"/>
            <a:ext cx="3581400" cy="2686050"/>
          </a:xfrm>
          <a:prstGeom prst="rect">
            <a:avLst/>
          </a:prstGeom>
        </p:spPr>
      </p:pic>
    </p:spTree>
    <p:extLst>
      <p:ext uri="{BB962C8B-B14F-4D97-AF65-F5344CB8AC3E}">
        <p14:creationId xmlns:p14="http://schemas.microsoft.com/office/powerpoint/2010/main" val="3198213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p:txBody>
          <a:bodyPr>
            <a:normAutofit fontScale="92500" lnSpcReduction="20000"/>
          </a:bodyPr>
          <a:lstStyle/>
          <a:p>
            <a:r>
              <a:rPr lang="en-US" u="sng" dirty="0">
                <a:hlinkClick r:id="rId2"/>
              </a:rPr>
              <a:t>SF 2261</a:t>
            </a:r>
            <a:r>
              <a:rPr lang="en-US" dirty="0"/>
              <a:t> Telehealth Services in schools creates a process for delivery of services without the school being in the bill processing role. </a:t>
            </a:r>
          </a:p>
          <a:p>
            <a:r>
              <a:rPr lang="en-US" u="sng" dirty="0">
                <a:hlinkClick r:id="rId3"/>
              </a:rPr>
              <a:t>SF 2360</a:t>
            </a:r>
            <a:r>
              <a:rPr lang="en-US" dirty="0"/>
              <a:t> Classroom Management/Therapeutic Classrooms mirrors federal law in Least Restrictive Environment and sets up a grant process for additional therapeutic classrooms</a:t>
            </a:r>
            <a:r>
              <a:rPr lang="en-US" dirty="0" smtClean="0"/>
              <a:t>.</a:t>
            </a:r>
          </a:p>
          <a:p>
            <a:r>
              <a:rPr lang="en-US" u="sng" dirty="0">
                <a:hlinkClick r:id="rId4"/>
              </a:rPr>
              <a:t>HF </a:t>
            </a:r>
            <a:r>
              <a:rPr lang="en-US" u="sng" dirty="0" smtClean="0">
                <a:hlinkClick r:id="rId4"/>
              </a:rPr>
              <a:t>2643</a:t>
            </a:r>
            <a:r>
              <a:rPr lang="en-US" u="sng" dirty="0" smtClean="0"/>
              <a:t> </a:t>
            </a:r>
            <a:r>
              <a:rPr lang="en-US" dirty="0" smtClean="0"/>
              <a:t>continuation </a:t>
            </a:r>
            <a:r>
              <a:rPr lang="en-US" dirty="0"/>
              <a:t>of $2.1 million to the AEAs for educator training regarding children’s mental health in </a:t>
            </a:r>
            <a:r>
              <a:rPr lang="en-US" dirty="0" smtClean="0"/>
              <a:t>Omnibus </a:t>
            </a:r>
            <a:r>
              <a:rPr lang="en-US" dirty="0"/>
              <a:t>Appropriations</a:t>
            </a:r>
            <a:r>
              <a:rPr lang="en-US" dirty="0" smtClean="0"/>
              <a:t>  bill</a:t>
            </a:r>
            <a:endParaRPr lang="en-US" dirty="0"/>
          </a:p>
        </p:txBody>
      </p:sp>
      <p:sp>
        <p:nvSpPr>
          <p:cNvPr id="4" name="Content Placeholder 3"/>
          <p:cNvSpPr>
            <a:spLocks noGrp="1"/>
          </p:cNvSpPr>
          <p:nvPr>
            <p:ph sz="half" idx="2"/>
          </p:nvPr>
        </p:nvSpPr>
        <p:spPr/>
        <p:txBody>
          <a:bodyPr>
            <a:normAutofit fontScale="92500" lnSpcReduction="20000"/>
          </a:bodyPr>
          <a:lstStyle/>
          <a:p>
            <a:pPr>
              <a:buFont typeface="Wingdings" panose="05000000000000000000" pitchFamily="2" charset="2"/>
              <a:buChar char="Ø"/>
            </a:pPr>
            <a:r>
              <a:rPr lang="en-US" dirty="0" smtClean="0"/>
              <a:t>SF 2261 was an RSAI priority, and is a good structural start. Helps to overcome geographic issues of services, but there’s still a shortage of MH professionals and gaps for those without insurance or Medicaid coverage.  </a:t>
            </a:r>
          </a:p>
          <a:p>
            <a:pPr>
              <a:buFont typeface="Wingdings" panose="05000000000000000000" pitchFamily="2" charset="2"/>
              <a:buChar char="Ø"/>
            </a:pPr>
            <a:r>
              <a:rPr lang="en-US" dirty="0" smtClean="0"/>
              <a:t>LRE language was needed. Structure for therapeutic classroom grants is in place, but funding was delayed until 2022 (and it’s just a pilot project)</a:t>
            </a:r>
          </a:p>
          <a:p>
            <a:pPr>
              <a:buFont typeface="Wingdings" panose="05000000000000000000" pitchFamily="2" charset="2"/>
              <a:buChar char="Ø"/>
            </a:pPr>
            <a:r>
              <a:rPr lang="en-US" dirty="0" smtClean="0"/>
              <a:t>AEA training is a good start, but it’s not a one-time thing. Must be ongoing. This is the second year.</a:t>
            </a:r>
          </a:p>
          <a:p>
            <a:pPr>
              <a:buFont typeface="Wingdings" panose="05000000000000000000" pitchFamily="2" charset="2"/>
              <a:buChar char="Ø"/>
            </a:pPr>
            <a:r>
              <a:rPr lang="en-US" dirty="0" smtClean="0"/>
              <a:t>Staff need MH supports too. </a:t>
            </a:r>
          </a:p>
          <a:p>
            <a:pPr marL="0" indent="0">
              <a:buNone/>
            </a:pPr>
            <a:endParaRPr lang="en-US" dirty="0"/>
          </a:p>
        </p:txBody>
      </p:sp>
      <p:pic>
        <p:nvPicPr>
          <p:cNvPr id="6" name="Picture 5"/>
          <p:cNvPicPr>
            <a:picLocks noChangeAspect="1"/>
          </p:cNvPicPr>
          <p:nvPr/>
        </p:nvPicPr>
        <p:blipFill>
          <a:blip r:embed="rId5"/>
          <a:stretch>
            <a:fillRect/>
          </a:stretch>
        </p:blipFill>
        <p:spPr>
          <a:xfrm>
            <a:off x="2674620" y="838198"/>
            <a:ext cx="762000" cy="769047"/>
          </a:xfrm>
          <a:prstGeom prst="rect">
            <a:avLst/>
          </a:prstGeom>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8534400" y="2057400"/>
            <a:ext cx="342265" cy="356235"/>
          </a:xfrm>
          <a:prstGeom prst="rect">
            <a:avLst/>
          </a:prstGeom>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8554616" y="3352800"/>
            <a:ext cx="342265" cy="356235"/>
          </a:xfrm>
          <a:prstGeom prst="rect">
            <a:avLst/>
          </a:prstGeom>
        </p:spPr>
      </p:pic>
      <p:pic>
        <p:nvPicPr>
          <p:cNvPr id="9" name="Picture 8"/>
          <p:cNvPicPr/>
          <p:nvPr/>
        </p:nvPicPr>
        <p:blipFill>
          <a:blip r:embed="rId7" cstate="print">
            <a:extLst>
              <a:ext uri="{28A0092B-C50C-407E-A947-70E740481C1C}">
                <a14:useLocalDpi xmlns:a14="http://schemas.microsoft.com/office/drawing/2010/main" val="0"/>
              </a:ext>
            </a:extLst>
          </a:blip>
          <a:stretch>
            <a:fillRect/>
          </a:stretch>
        </p:blipFill>
        <p:spPr>
          <a:xfrm>
            <a:off x="8554616" y="3810000"/>
            <a:ext cx="360460" cy="381000"/>
          </a:xfrm>
          <a:prstGeom prst="rect">
            <a:avLst/>
          </a:prstGeom>
        </p:spPr>
      </p:pic>
      <p:pic>
        <p:nvPicPr>
          <p:cNvPr id="10" name="Picture 9"/>
          <p:cNvPicPr/>
          <p:nvPr/>
        </p:nvPicPr>
        <p:blipFill>
          <a:blip r:embed="rId6" cstate="print">
            <a:extLst>
              <a:ext uri="{28A0092B-C50C-407E-A947-70E740481C1C}">
                <a14:useLocalDpi xmlns:a14="http://schemas.microsoft.com/office/drawing/2010/main" val="0"/>
              </a:ext>
            </a:extLst>
          </a:blip>
          <a:stretch>
            <a:fillRect/>
          </a:stretch>
        </p:blipFill>
        <p:spPr>
          <a:xfrm>
            <a:off x="8554616" y="4648200"/>
            <a:ext cx="342265" cy="356235"/>
          </a:xfrm>
          <a:prstGeom prst="rect">
            <a:avLst/>
          </a:prstGeom>
        </p:spPr>
      </p:pic>
      <p:pic>
        <p:nvPicPr>
          <p:cNvPr id="11" name="Picture 10"/>
          <p:cNvPicPr/>
          <p:nvPr/>
        </p:nvPicPr>
        <p:blipFill>
          <a:blip r:embed="rId8" cstate="print">
            <a:extLst>
              <a:ext uri="{28A0092B-C50C-407E-A947-70E740481C1C}">
                <a14:useLocalDpi xmlns:a14="http://schemas.microsoft.com/office/drawing/2010/main" val="0"/>
              </a:ext>
            </a:extLst>
          </a:blip>
          <a:stretch>
            <a:fillRect/>
          </a:stretch>
        </p:blipFill>
        <p:spPr>
          <a:xfrm>
            <a:off x="8593325" y="5334000"/>
            <a:ext cx="335280" cy="366395"/>
          </a:xfrm>
          <a:prstGeom prst="rect">
            <a:avLst/>
          </a:prstGeom>
        </p:spPr>
      </p:pic>
    </p:spTree>
    <p:extLst>
      <p:ext uri="{BB962C8B-B14F-4D97-AF65-F5344CB8AC3E}">
        <p14:creationId xmlns:p14="http://schemas.microsoft.com/office/powerpoint/2010/main" val="1518206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Session: </a:t>
            </a:r>
            <a:endParaRPr lang="en-US" dirty="0"/>
          </a:p>
        </p:txBody>
      </p:sp>
      <p:sp>
        <p:nvSpPr>
          <p:cNvPr id="3" name="Content Placeholder 2"/>
          <p:cNvSpPr>
            <a:spLocks noGrp="1"/>
          </p:cNvSpPr>
          <p:nvPr>
            <p:ph sz="half" idx="1"/>
          </p:nvPr>
        </p:nvSpPr>
        <p:spPr>
          <a:xfrm>
            <a:off x="822960" y="1845734"/>
            <a:ext cx="7711440" cy="4023360"/>
          </a:xfrm>
        </p:spPr>
        <p:txBody>
          <a:bodyPr/>
          <a:lstStyle/>
          <a:p>
            <a:pPr>
              <a:buFont typeface="Wingdings" panose="05000000000000000000" pitchFamily="2" charset="2"/>
              <a:buChar char="Ø"/>
            </a:pPr>
            <a:r>
              <a:rPr lang="en-US" dirty="0" smtClean="0"/>
              <a:t>How did COVID closure impact mental health needs of students?</a:t>
            </a:r>
          </a:p>
          <a:p>
            <a:pPr>
              <a:buFont typeface="Wingdings" panose="05000000000000000000" pitchFamily="2" charset="2"/>
              <a:buChar char="Ø"/>
            </a:pPr>
            <a:r>
              <a:rPr lang="en-US" dirty="0" smtClean="0"/>
              <a:t>How about staff?</a:t>
            </a:r>
          </a:p>
          <a:p>
            <a:pPr>
              <a:buFont typeface="Wingdings" panose="05000000000000000000" pitchFamily="2" charset="2"/>
              <a:buChar char="Ø"/>
            </a:pPr>
            <a:r>
              <a:rPr lang="en-US" dirty="0" smtClean="0"/>
              <a:t>What about resources? </a:t>
            </a:r>
          </a:p>
          <a:p>
            <a:pPr>
              <a:buFont typeface="Wingdings" panose="05000000000000000000" pitchFamily="2" charset="2"/>
              <a:buChar char="Ø"/>
            </a:pPr>
            <a:r>
              <a:rPr lang="en-US" dirty="0" smtClean="0"/>
              <a:t>Do systems set up collaborative process for education, mental health, family and community stakeholders to assess and address mental health needs?</a:t>
            </a:r>
          </a:p>
          <a:p>
            <a:pPr>
              <a:buFont typeface="Wingdings" panose="05000000000000000000" pitchFamily="2" charset="2"/>
              <a:buChar char="Ø"/>
            </a:pPr>
            <a:r>
              <a:rPr lang="en-US" dirty="0" smtClean="0"/>
              <a:t>Governor’s plan for an additional penny of sales tax suffered from COVID closure too. Be watchful of whether proposals are significant new resources or a shift from local to state funding. </a:t>
            </a:r>
            <a:endParaRPr lang="en-US" dirty="0"/>
          </a:p>
        </p:txBody>
      </p:sp>
    </p:spTree>
    <p:extLst>
      <p:ext uri="{BB962C8B-B14F-4D97-AF65-F5344CB8AC3E}">
        <p14:creationId xmlns:p14="http://schemas.microsoft.com/office/powerpoint/2010/main" val="23449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86604"/>
            <a:ext cx="5623560" cy="1450757"/>
          </a:xfrm>
        </p:spPr>
        <p:txBody>
          <a:bodyPr/>
          <a:lstStyle/>
          <a:p>
            <a:r>
              <a:rPr lang="en-US" b="1" dirty="0" smtClean="0"/>
              <a:t>Educator </a:t>
            </a:r>
            <a:r>
              <a:rPr lang="en-US" b="1" dirty="0"/>
              <a:t>Shortage and Quality Instruction</a:t>
            </a:r>
          </a:p>
        </p:txBody>
      </p:sp>
      <p:sp>
        <p:nvSpPr>
          <p:cNvPr id="3" name="Content Placeholder 2"/>
          <p:cNvSpPr>
            <a:spLocks noGrp="1"/>
          </p:cNvSpPr>
          <p:nvPr>
            <p:ph idx="1"/>
          </p:nvPr>
        </p:nvSpPr>
        <p:spPr>
          <a:xfrm>
            <a:off x="533400" y="1845734"/>
            <a:ext cx="8000999" cy="4402666"/>
          </a:xfrm>
        </p:spPr>
        <p:txBody>
          <a:bodyPr>
            <a:noAutofit/>
          </a:bodyPr>
          <a:lstStyle/>
          <a:p>
            <a:r>
              <a:rPr lang="en-US" u="sng" dirty="0">
                <a:hlinkClick r:id="rId2"/>
              </a:rPr>
              <a:t>HF 2629</a:t>
            </a:r>
            <a:r>
              <a:rPr lang="en-US" dirty="0"/>
              <a:t> Future Ready Workforce provides for computer science which may be delivered exclusively online. </a:t>
            </a:r>
          </a:p>
          <a:p>
            <a:r>
              <a:rPr lang="en-US" u="sng" dirty="0">
                <a:hlinkClick r:id="rId3"/>
              </a:rPr>
              <a:t>SF 2310</a:t>
            </a:r>
            <a:r>
              <a:rPr lang="en-US" dirty="0"/>
              <a:t> Online Learning allows financial literacy, world languages and computer science taught exclusively online under certain conditions. Also allowed use of federal funds for AEA online learning program.</a:t>
            </a:r>
          </a:p>
          <a:p>
            <a:r>
              <a:rPr lang="en-US" u="sng" dirty="0">
                <a:hlinkClick r:id="rId4"/>
              </a:rPr>
              <a:t>HF 2359</a:t>
            </a:r>
            <a:r>
              <a:rPr lang="en-US" dirty="0"/>
              <a:t> Praxis test eliminated as an entrance exam to enroll in a college teaching program.</a:t>
            </a:r>
          </a:p>
          <a:p>
            <a:r>
              <a:rPr lang="en-US" u="sng" dirty="0">
                <a:hlinkClick r:id="rId5"/>
              </a:rPr>
              <a:t>HF 2454</a:t>
            </a:r>
            <a:r>
              <a:rPr lang="en-US" dirty="0"/>
              <a:t> allows AA degree for some CTE teachers</a:t>
            </a:r>
            <a:r>
              <a:rPr lang="en-US" dirty="0" smtClean="0"/>
              <a:t>. Proposed BOEE </a:t>
            </a:r>
            <a:r>
              <a:rPr lang="en-US" dirty="0"/>
              <a:t>Admin. Rules allowed for AA degree </a:t>
            </a:r>
            <a:r>
              <a:rPr lang="en-US" dirty="0" smtClean="0"/>
              <a:t>and other flexibility for substitutes, but may be back to the drawing board. </a:t>
            </a:r>
            <a:r>
              <a:rPr lang="en-US" dirty="0"/>
              <a:t>Governor’s declaratory order </a:t>
            </a:r>
            <a:r>
              <a:rPr lang="en-US" dirty="0" smtClean="0"/>
              <a:t>provide substitute flexibility</a:t>
            </a:r>
            <a:r>
              <a:rPr lang="en-US" dirty="0"/>
              <a:t>. </a:t>
            </a:r>
          </a:p>
          <a:p>
            <a:r>
              <a:rPr lang="en-US" u="sng" dirty="0">
                <a:hlinkClick r:id="rId6"/>
              </a:rPr>
              <a:t>HF 2627</a:t>
            </a:r>
            <a:r>
              <a:rPr lang="en-US" dirty="0"/>
              <a:t> requires licensure reciprocity with other states with 1 year of experience. </a:t>
            </a:r>
          </a:p>
        </p:txBody>
      </p:sp>
      <p:pic>
        <p:nvPicPr>
          <p:cNvPr id="4" name="Picture 3"/>
          <p:cNvPicPr>
            <a:picLocks noChangeAspect="1"/>
          </p:cNvPicPr>
          <p:nvPr/>
        </p:nvPicPr>
        <p:blipFill>
          <a:blip r:embed="rId7"/>
          <a:stretch>
            <a:fillRect/>
          </a:stretch>
        </p:blipFill>
        <p:spPr>
          <a:xfrm>
            <a:off x="0" y="1"/>
            <a:ext cx="2438400" cy="1498242"/>
          </a:xfrm>
          <a:prstGeom prst="rect">
            <a:avLst/>
          </a:prstGeom>
        </p:spPr>
      </p:pic>
      <p:pic>
        <p:nvPicPr>
          <p:cNvPr id="5" name="Picture 4"/>
          <p:cNvPicPr/>
          <p:nvPr/>
        </p:nvPicPr>
        <p:blipFill>
          <a:blip r:embed="rId8" cstate="print">
            <a:extLst>
              <a:ext uri="{28A0092B-C50C-407E-A947-70E740481C1C}">
                <a14:useLocalDpi xmlns:a14="http://schemas.microsoft.com/office/drawing/2010/main" val="0"/>
              </a:ext>
            </a:extLst>
          </a:blip>
          <a:stretch>
            <a:fillRect/>
          </a:stretch>
        </p:blipFill>
        <p:spPr>
          <a:xfrm>
            <a:off x="8458200" y="843260"/>
            <a:ext cx="342265" cy="356235"/>
          </a:xfrm>
          <a:prstGeom prst="rect">
            <a:avLst/>
          </a:prstGeom>
        </p:spPr>
      </p:pic>
      <p:pic>
        <p:nvPicPr>
          <p:cNvPr id="6" name="Picture 5"/>
          <p:cNvPicPr/>
          <p:nvPr/>
        </p:nvPicPr>
        <p:blipFill>
          <a:blip r:embed="rId9" cstate="print">
            <a:extLst>
              <a:ext uri="{28A0092B-C50C-407E-A947-70E740481C1C}">
                <a14:useLocalDpi xmlns:a14="http://schemas.microsoft.com/office/drawing/2010/main" val="0"/>
              </a:ext>
            </a:extLst>
          </a:blip>
          <a:stretch>
            <a:fillRect/>
          </a:stretch>
        </p:blipFill>
        <p:spPr>
          <a:xfrm>
            <a:off x="8475980" y="1192510"/>
            <a:ext cx="325120" cy="335280"/>
          </a:xfrm>
          <a:prstGeom prst="rect">
            <a:avLst/>
          </a:prstGeom>
        </p:spPr>
      </p:pic>
    </p:spTree>
    <p:extLst>
      <p:ext uri="{BB962C8B-B14F-4D97-AF65-F5344CB8AC3E}">
        <p14:creationId xmlns:p14="http://schemas.microsoft.com/office/powerpoint/2010/main" val="2637015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626736"/>
            <a:ext cx="8686800" cy="1545463"/>
          </a:xfrm>
          <a:solidFill>
            <a:srgbClr val="FFFF99"/>
          </a:solidFill>
        </p:spPr>
        <p:txBody>
          <a:bodyPr>
            <a:normAutofit fontScale="92500" lnSpcReduction="20000"/>
          </a:bodyPr>
          <a:lstStyle/>
          <a:p>
            <a:r>
              <a:rPr lang="en-US" dirty="0"/>
              <a:t>DE’s Annual Condition of Education Report shows average salary by school size (which is a good but not perfect predictor of rural districts), showing </a:t>
            </a:r>
            <a:r>
              <a:rPr lang="en-US" dirty="0" smtClean="0"/>
              <a:t>a growing difference </a:t>
            </a:r>
            <a:r>
              <a:rPr lang="en-US" dirty="0"/>
              <a:t>in pay between the averages of the smallest and largest category of school </a:t>
            </a:r>
            <a:r>
              <a:rPr lang="en-US" dirty="0" smtClean="0"/>
              <a:t>size, now at $16,216, and more than $10,000 below the state average.</a:t>
            </a:r>
          </a:p>
          <a:p>
            <a:r>
              <a:rPr lang="en-US" dirty="0" smtClean="0"/>
              <a:t>Rural schools tend to have younger teachers and lower class sizes, both of which can contribute to lower pay.</a:t>
            </a:r>
            <a:endParaRPr lang="en-US" dirty="0"/>
          </a:p>
        </p:txBody>
      </p:sp>
      <p:pic>
        <p:nvPicPr>
          <p:cNvPr id="4" name="Picture 3"/>
          <p:cNvPicPr>
            <a:picLocks noChangeAspect="1"/>
          </p:cNvPicPr>
          <p:nvPr/>
        </p:nvPicPr>
        <p:blipFill>
          <a:blip r:embed="rId2"/>
          <a:stretch>
            <a:fillRect/>
          </a:stretch>
        </p:blipFill>
        <p:spPr>
          <a:xfrm>
            <a:off x="1143000" y="76200"/>
            <a:ext cx="6589414" cy="4550537"/>
          </a:xfrm>
          <a:prstGeom prst="rect">
            <a:avLst/>
          </a:prstGeom>
        </p:spPr>
      </p:pic>
    </p:spTree>
    <p:extLst>
      <p:ext uri="{BB962C8B-B14F-4D97-AF65-F5344CB8AC3E}">
        <p14:creationId xmlns:p14="http://schemas.microsoft.com/office/powerpoint/2010/main" val="1928514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4400" b="1" dirty="0">
                <a:latin typeface="+mn-lt"/>
                <a:ea typeface="+mn-ea"/>
                <a:cs typeface="+mn-cs"/>
              </a:rPr>
              <a:t>Geography </a:t>
            </a:r>
            <a:r>
              <a:rPr lang="en-US" sz="4400" b="1" dirty="0" smtClean="0">
                <a:latin typeface="+mn-lt"/>
                <a:ea typeface="+mn-ea"/>
                <a:cs typeface="+mn-cs"/>
              </a:rPr>
              <a:t>and Sparsity Impacts Recruitment and Retention</a:t>
            </a:r>
            <a:endParaRPr lang="en-US" sz="4400" b="1" dirty="0">
              <a:latin typeface="+mn-lt"/>
              <a:ea typeface="+mn-ea"/>
              <a:cs typeface="+mn-cs"/>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Young teachers are not </a:t>
            </a:r>
            <a:r>
              <a:rPr lang="en-US" dirty="0" smtClean="0"/>
              <a:t>always willing </a:t>
            </a:r>
            <a:r>
              <a:rPr lang="en-US" dirty="0"/>
              <a:t>to locate in a community with long commutes to amenities, so something has to make up for the lack of access to entertainment, housing, and other services. </a:t>
            </a:r>
          </a:p>
          <a:p>
            <a:pPr>
              <a:buFont typeface="Wingdings" panose="05000000000000000000" pitchFamily="2" charset="2"/>
              <a:buChar char="Ø"/>
            </a:pPr>
            <a:r>
              <a:rPr lang="en-US" dirty="0" smtClean="0"/>
              <a:t>Recent college graduate debt requires a high enough starting pay or other resource to help offset young teachers’ student loan payments. </a:t>
            </a:r>
          </a:p>
          <a:p>
            <a:pPr>
              <a:buFont typeface="Wingdings" panose="05000000000000000000" pitchFamily="2" charset="2"/>
              <a:buChar char="Ø"/>
            </a:pPr>
            <a:r>
              <a:rPr lang="en-US" dirty="0" smtClean="0"/>
              <a:t>Multiple preps and wearing many hats (teaching, coaching, etc.) may make it hard to keep young teachers drawn to other districts by higher salaries and fewer responsibilities.</a:t>
            </a:r>
          </a:p>
          <a:p>
            <a:pPr>
              <a:buFont typeface="Wingdings" panose="05000000000000000000" pitchFamily="2" charset="2"/>
              <a:buChar char="Ø"/>
            </a:pPr>
            <a:r>
              <a:rPr lang="en-US" dirty="0" smtClean="0"/>
              <a:t>Need for multiple certifications may require additional coursework, which can be a heavy lift for a new teacher/administrator </a:t>
            </a:r>
          </a:p>
          <a:p>
            <a:endParaRPr lang="en-US" dirty="0"/>
          </a:p>
        </p:txBody>
      </p:sp>
    </p:spTree>
    <p:extLst>
      <p:ext uri="{BB962C8B-B14F-4D97-AF65-F5344CB8AC3E}">
        <p14:creationId xmlns:p14="http://schemas.microsoft.com/office/powerpoint/2010/main" val="950187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0"/>
            <a:ext cx="7543800" cy="1450757"/>
          </a:xfrm>
        </p:spPr>
        <p:txBody>
          <a:bodyPr/>
          <a:lstStyle/>
          <a:p>
            <a:pPr algn="ctr"/>
            <a:r>
              <a:rPr lang="en-US" b="1" dirty="0" smtClean="0"/>
              <a:t>Transportation and Formula Equity</a:t>
            </a:r>
            <a:endParaRPr lang="en-US" b="1" dirty="0"/>
          </a:p>
        </p:txBody>
      </p:sp>
      <p:pic>
        <p:nvPicPr>
          <p:cNvPr id="3" name="Picture 2" descr="File:NS - &lt;strong&gt;School bus&lt;/strong&gt;.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457200"/>
            <a:ext cx="4800600" cy="2106171"/>
          </a:xfrm>
          <a:prstGeom prst="rect">
            <a:avLst/>
          </a:prstGeom>
        </p:spPr>
      </p:pic>
    </p:spTree>
    <p:extLst>
      <p:ext uri="{BB962C8B-B14F-4D97-AF65-F5344CB8AC3E}">
        <p14:creationId xmlns:p14="http://schemas.microsoft.com/office/powerpoint/2010/main" val="1476514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1450757"/>
          </a:xfrm>
        </p:spPr>
        <p:txBody>
          <a:bodyPr/>
          <a:lstStyle/>
          <a:p>
            <a:r>
              <a:rPr lang="en-US" dirty="0" smtClean="0"/>
              <a:t>Transportation and Formula Equity</a:t>
            </a:r>
            <a:endParaRPr lang="en-US" dirty="0"/>
          </a:p>
        </p:txBody>
      </p:sp>
      <p:sp>
        <p:nvSpPr>
          <p:cNvPr id="5" name="Rectangle 4"/>
          <p:cNvSpPr/>
          <p:nvPr/>
        </p:nvSpPr>
        <p:spPr>
          <a:xfrm>
            <a:off x="762000" y="1905000"/>
            <a:ext cx="8077200" cy="4370427"/>
          </a:xfrm>
          <a:prstGeom prst="rect">
            <a:avLst/>
          </a:prstGeom>
        </p:spPr>
        <p:txBody>
          <a:bodyPr wrap="square">
            <a:spAutoFit/>
          </a:bodyPr>
          <a:lstStyle/>
          <a:p>
            <a:pPr marL="285750" indent="-285750">
              <a:lnSpc>
                <a:spcPct val="115000"/>
              </a:lnSpc>
              <a:spcAft>
                <a:spcPts val="1000"/>
              </a:spcAft>
              <a:buFont typeface="Wingdings" panose="05000000000000000000" pitchFamily="2" charset="2"/>
              <a:buChar char="Ø"/>
            </a:pPr>
            <a:r>
              <a:rPr lang="en-US"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SF 2164</a:t>
            </a:r>
            <a:r>
              <a:rPr lang="en-US" dirty="0">
                <a:latin typeface="Arial" panose="020B0604020202020204" pitchFamily="34" charset="0"/>
                <a:ea typeface="Calibri" panose="020F0502020204030204" pitchFamily="34" charset="0"/>
                <a:cs typeface="Times New Roman" panose="02020603050405020304" pitchFamily="18" charset="0"/>
              </a:rPr>
              <a:t> was approved, passed the House 98:1 and passed the Senate 48:0. </a:t>
            </a:r>
            <a:endParaRPr lang="en-US" dirty="0" smtClean="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Wingdings" panose="05000000000000000000" pitchFamily="2" charset="2"/>
              <a:buChar char="Ø"/>
            </a:pPr>
            <a:r>
              <a:rPr lang="en-US" dirty="0" smtClean="0">
                <a:latin typeface="Arial" panose="020B0604020202020204" pitchFamily="34" charset="0"/>
                <a:ea typeface="Calibri" panose="020F0502020204030204" pitchFamily="34" charset="0"/>
                <a:cs typeface="Times New Roman" panose="02020603050405020304" pitchFamily="18" charset="0"/>
              </a:rPr>
              <a:t>The </a:t>
            </a:r>
            <a:r>
              <a:rPr lang="en-US" dirty="0">
                <a:latin typeface="Arial" panose="020B0604020202020204" pitchFamily="34" charset="0"/>
                <a:ea typeface="Calibri" panose="020F0502020204030204" pitchFamily="34" charset="0"/>
                <a:cs typeface="Times New Roman" panose="02020603050405020304" pitchFamily="18" charset="0"/>
              </a:rPr>
              <a:t>bill provides an increase of $7.3 million compared to FY 2020, bringing the transportation total to $26.3 million. </a:t>
            </a:r>
            <a:r>
              <a:rPr lang="en-US" dirty="0" smtClean="0">
                <a:latin typeface="Arial" panose="020B0604020202020204" pitchFamily="34" charset="0"/>
                <a:ea typeface="Calibri" panose="020F0502020204030204" pitchFamily="34" charset="0"/>
                <a:cs typeface="Times New Roman" panose="02020603050405020304" pitchFamily="18" charset="0"/>
              </a:rPr>
              <a:t>All districts are brought down to the state average and the remaining balance in the fund was distributed per student to all districts (87 cents per pupil). </a:t>
            </a:r>
          </a:p>
          <a:p>
            <a:pPr marL="285750" indent="-285750">
              <a:lnSpc>
                <a:spcPct val="115000"/>
              </a:lnSpc>
              <a:spcAft>
                <a:spcPts val="1000"/>
              </a:spcAft>
              <a:buFont typeface="Wingdings" panose="05000000000000000000" pitchFamily="2" charset="2"/>
              <a:buChar char="Ø"/>
            </a:pPr>
            <a:r>
              <a:rPr lang="en-US" dirty="0" smtClean="0">
                <a:latin typeface="Arial" panose="020B0604020202020204" pitchFamily="34" charset="0"/>
                <a:ea typeface="Calibri" panose="020F0502020204030204" pitchFamily="34" charset="0"/>
                <a:cs typeface="Times New Roman" panose="02020603050405020304" pitchFamily="18" charset="0"/>
              </a:rPr>
              <a:t>Adds </a:t>
            </a:r>
            <a:r>
              <a:rPr lang="en-US" dirty="0">
                <a:latin typeface="Arial" panose="020B0604020202020204" pitchFamily="34" charset="0"/>
                <a:ea typeface="Calibri" panose="020F0502020204030204" pitchFamily="34" charset="0"/>
                <a:cs typeface="Times New Roman" panose="02020603050405020304" pitchFamily="18" charset="0"/>
              </a:rPr>
              <a:t>$10 to the minimum State Cost Per Pupil to close the gap to $155, at an estimated increase in State school aid of $5.3 million and a decrease to property taxes of $3.6 million. In prior years, the gap was closed by $5 per pupil. </a:t>
            </a:r>
            <a:r>
              <a:rPr lang="en-US" dirty="0" smtClean="0">
                <a:latin typeface="Arial" panose="020B0604020202020204" pitchFamily="34" charset="0"/>
                <a:ea typeface="Calibri" panose="020F0502020204030204" pitchFamily="34" charset="0"/>
                <a:cs typeface="Times New Roman" panose="02020603050405020304" pitchFamily="18" charset="0"/>
              </a:rPr>
              <a:t>RSAI </a:t>
            </a:r>
            <a:r>
              <a:rPr lang="en-US" dirty="0">
                <a:latin typeface="Arial" panose="020B0604020202020204" pitchFamily="34" charset="0"/>
                <a:ea typeface="Calibri" panose="020F0502020204030204" pitchFamily="34" charset="0"/>
                <a:cs typeface="Times New Roman" panose="02020603050405020304" pitchFamily="18" charset="0"/>
              </a:rPr>
              <a:t>requested an accelerated approach which they delivered</a:t>
            </a:r>
            <a:r>
              <a:rPr lang="en-US" dirty="0" smtClean="0">
                <a:latin typeface="Arial" panose="020B0604020202020204" pitchFamily="34" charset="0"/>
                <a:ea typeface="Calibri" panose="020F0502020204030204" pitchFamily="34" charset="0"/>
                <a:cs typeface="Times New Roman" panose="02020603050405020304" pitchFamily="18" charset="0"/>
              </a:rPr>
              <a:t>.</a:t>
            </a:r>
          </a:p>
          <a:p>
            <a:pPr marL="285750" indent="-285750">
              <a:lnSpc>
                <a:spcPct val="115000"/>
              </a:lnSpc>
              <a:spcAft>
                <a:spcPts val="1000"/>
              </a:spcAft>
              <a:buFont typeface="Wingdings" panose="05000000000000000000" pitchFamily="2" charset="2"/>
              <a:buChar char="Ø"/>
            </a:pPr>
            <a:r>
              <a:rPr lang="en-US" sz="2000" dirty="0" smtClean="0">
                <a:effectLst/>
                <a:latin typeface="Arial" panose="020B0604020202020204" pitchFamily="34" charset="0"/>
                <a:ea typeface="Calibri" panose="020F0502020204030204" pitchFamily="34" charset="0"/>
                <a:cs typeface="Times New Roman" panose="02020603050405020304" pitchFamily="18" charset="0"/>
              </a:rPr>
              <a:t>Set up for 2021: How does COVID interruption impact the annual transportation expenditures and report for the 2020-21 school year?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658878" y="813242"/>
            <a:ext cx="609600" cy="609600"/>
          </a:xfrm>
          <a:prstGeom prst="rect">
            <a:avLst/>
          </a:prstGeom>
        </p:spPr>
      </p:pic>
    </p:spTree>
    <p:extLst>
      <p:ext uri="{BB962C8B-B14F-4D97-AF65-F5344CB8AC3E}">
        <p14:creationId xmlns:p14="http://schemas.microsoft.com/office/powerpoint/2010/main" val="3856126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543800" cy="1450757"/>
          </a:xfrm>
        </p:spPr>
        <p:txBody>
          <a:bodyPr/>
          <a:lstStyle/>
          <a:p>
            <a:pPr algn="ctr"/>
            <a:r>
              <a:rPr lang="en-US" b="1" dirty="0" smtClean="0"/>
              <a:t>Opportunity Equity for At-risk Students/Poverty</a:t>
            </a:r>
            <a:endParaRPr lang="en-US" b="1" dirty="0"/>
          </a:p>
        </p:txBody>
      </p:sp>
      <p:pic>
        <p:nvPicPr>
          <p:cNvPr id="3" name="Picture 2"/>
          <p:cNvPicPr>
            <a:picLocks noChangeAspect="1"/>
          </p:cNvPicPr>
          <p:nvPr/>
        </p:nvPicPr>
        <p:blipFill>
          <a:blip r:embed="rId2"/>
          <a:stretch>
            <a:fillRect/>
          </a:stretch>
        </p:blipFill>
        <p:spPr>
          <a:xfrm>
            <a:off x="4038600" y="4267200"/>
            <a:ext cx="948620" cy="990600"/>
          </a:xfrm>
          <a:prstGeom prst="rect">
            <a:avLst/>
          </a:prstGeom>
        </p:spPr>
      </p:pic>
    </p:spTree>
    <p:extLst>
      <p:ext uri="{BB962C8B-B14F-4D97-AF65-F5344CB8AC3E}">
        <p14:creationId xmlns:p14="http://schemas.microsoft.com/office/powerpoint/2010/main" val="4067865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5200"/>
            <a:ext cx="7543800" cy="1450757"/>
          </a:xfrm>
        </p:spPr>
        <p:txBody>
          <a:bodyPr>
            <a:normAutofit fontScale="90000"/>
          </a:bodyPr>
          <a:lstStyle/>
          <a:p>
            <a:pPr algn="ctr"/>
            <a:r>
              <a:rPr lang="en-US" b="1" dirty="0" smtClean="0"/>
              <a:t>Summary of 2020 Legislative Session </a:t>
            </a:r>
            <a:br>
              <a:rPr lang="en-US" b="1" dirty="0" smtClean="0"/>
            </a:br>
            <a:r>
              <a:rPr lang="en-US" b="1" dirty="0" smtClean="0"/>
              <a:t>RSAI Priority Action</a:t>
            </a:r>
            <a:endParaRPr lang="en-US" b="1" dirty="0"/>
          </a:p>
        </p:txBody>
      </p:sp>
      <p:pic>
        <p:nvPicPr>
          <p:cNvPr id="3" name="Picture 2"/>
          <p:cNvPicPr>
            <a:picLocks noChangeAspect="1"/>
          </p:cNvPicPr>
          <p:nvPr/>
        </p:nvPicPr>
        <p:blipFill>
          <a:blip r:embed="rId2"/>
          <a:stretch>
            <a:fillRect/>
          </a:stretch>
        </p:blipFill>
        <p:spPr>
          <a:xfrm>
            <a:off x="153310" y="76200"/>
            <a:ext cx="8883098" cy="2095500"/>
          </a:xfrm>
          <a:prstGeom prst="rect">
            <a:avLst/>
          </a:prstGeom>
        </p:spPr>
      </p:pic>
    </p:spTree>
    <p:extLst>
      <p:ext uri="{BB962C8B-B14F-4D97-AF65-F5344CB8AC3E}">
        <p14:creationId xmlns:p14="http://schemas.microsoft.com/office/powerpoint/2010/main" val="861065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86605"/>
            <a:ext cx="5090160" cy="1084996"/>
          </a:xfrm>
        </p:spPr>
        <p:txBody>
          <a:bodyPr>
            <a:normAutofit fontScale="90000"/>
          </a:bodyPr>
          <a:lstStyle/>
          <a:p>
            <a:r>
              <a:rPr lang="en-US" dirty="0"/>
              <a:t>Student Inequities and </a:t>
            </a:r>
            <a:r>
              <a:rPr lang="en-US" dirty="0" smtClean="0"/>
              <a:t>At-risk Needs</a:t>
            </a:r>
            <a:endParaRPr lang="en-US" dirty="0"/>
          </a:p>
        </p:txBody>
      </p:sp>
      <p:sp>
        <p:nvSpPr>
          <p:cNvPr id="3" name="Content Placeholder 2"/>
          <p:cNvSpPr>
            <a:spLocks noGrp="1"/>
          </p:cNvSpPr>
          <p:nvPr>
            <p:ph idx="1"/>
          </p:nvPr>
        </p:nvSpPr>
        <p:spPr>
          <a:xfrm>
            <a:off x="822959" y="1845734"/>
            <a:ext cx="7025641" cy="4023360"/>
          </a:xfrm>
        </p:spPr>
        <p:txBody>
          <a:bodyPr>
            <a:normAutofit fontScale="92500" lnSpcReduction="10000"/>
          </a:bodyPr>
          <a:lstStyle/>
          <a:p>
            <a:r>
              <a:rPr lang="en-US" dirty="0"/>
              <a:t>Despite the School Finance Interim Committee recommending and the House Education Committee approving a bill, </a:t>
            </a:r>
            <a:r>
              <a:rPr lang="en-US" b="1" u="sng" dirty="0">
                <a:hlinkClick r:id="rId2"/>
              </a:rPr>
              <a:t>HF 2490</a:t>
            </a:r>
            <a:r>
              <a:rPr lang="en-US" dirty="0"/>
              <a:t>, the study of the impact of poverty on education and funding formula options to meet the needs of students did not advance out of House Appropriations Committee. </a:t>
            </a:r>
            <a:endParaRPr lang="en-US" dirty="0" smtClean="0"/>
          </a:p>
          <a:p>
            <a:r>
              <a:rPr lang="en-US" dirty="0" smtClean="0"/>
              <a:t>A </a:t>
            </a:r>
            <a:r>
              <a:rPr lang="en-US" dirty="0"/>
              <a:t>bill also approved in the House Education Committee, </a:t>
            </a:r>
            <a:r>
              <a:rPr lang="en-US" b="1" u="sng" dirty="0">
                <a:hlinkClick r:id="rId3"/>
              </a:rPr>
              <a:t>HF 2497</a:t>
            </a:r>
            <a:r>
              <a:rPr lang="en-US" dirty="0"/>
              <a:t>, would have allowed SBRC to grant spending authority up to 5% for Dropout Prevention (DoP), but died in the House Appropriations Committee. </a:t>
            </a:r>
            <a:endParaRPr lang="en-US" dirty="0" smtClean="0"/>
          </a:p>
          <a:p>
            <a:r>
              <a:rPr lang="en-US" dirty="0" smtClean="0"/>
              <a:t>Bills </a:t>
            </a:r>
            <a:r>
              <a:rPr lang="en-US" dirty="0"/>
              <a:t>were introduced in both chambers to begin the conversation with the House carrying them further along the way than in the Senate</a:t>
            </a:r>
            <a:r>
              <a:rPr lang="en-US" dirty="0" smtClean="0"/>
              <a:t>.</a:t>
            </a:r>
          </a:p>
          <a:p>
            <a:r>
              <a:rPr lang="en-US" dirty="0" smtClean="0"/>
              <a:t>FYI:  </a:t>
            </a:r>
            <a:r>
              <a:rPr lang="en-US" dirty="0"/>
              <a:t>Children from families with incomes at or below 130% of the poverty level are eligible for free lunch those 130-185% eligible for reduced lunch. </a:t>
            </a:r>
          </a:p>
        </p:txBody>
      </p:sp>
      <p:pic>
        <p:nvPicPr>
          <p:cNvPr id="4" name="Picture 3"/>
          <p:cNvPicPr>
            <a:picLocks noChangeAspect="1"/>
          </p:cNvPicPr>
          <p:nvPr/>
        </p:nvPicPr>
        <p:blipFill>
          <a:blip r:embed="rId4"/>
          <a:stretch>
            <a:fillRect/>
          </a:stretch>
        </p:blipFill>
        <p:spPr>
          <a:xfrm>
            <a:off x="0" y="1"/>
            <a:ext cx="2438400" cy="1498242"/>
          </a:xfrm>
          <a:prstGeom prst="rect">
            <a:avLst/>
          </a:prstGeom>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8366760" y="1462487"/>
            <a:ext cx="325120" cy="335280"/>
          </a:xfrm>
          <a:prstGeom prst="rect">
            <a:avLst/>
          </a:prstGeom>
        </p:spPr>
      </p:pic>
      <p:pic>
        <p:nvPicPr>
          <p:cNvPr id="6" name="Picture 5"/>
          <p:cNvPicPr/>
          <p:nvPr/>
        </p:nvPicPr>
        <p:blipFill>
          <a:blip r:embed="rId6" cstate="print">
            <a:extLst>
              <a:ext uri="{28A0092B-C50C-407E-A947-70E740481C1C}">
                <a14:useLocalDpi xmlns:a14="http://schemas.microsoft.com/office/drawing/2010/main" val="0"/>
              </a:ext>
            </a:extLst>
          </a:blip>
          <a:stretch>
            <a:fillRect/>
          </a:stretch>
        </p:blipFill>
        <p:spPr>
          <a:xfrm>
            <a:off x="8366760" y="1059075"/>
            <a:ext cx="335280" cy="366395"/>
          </a:xfrm>
          <a:prstGeom prst="rect">
            <a:avLst/>
          </a:prstGeom>
        </p:spPr>
      </p:pic>
    </p:spTree>
    <p:extLst>
      <p:ext uri="{BB962C8B-B14F-4D97-AF65-F5344CB8AC3E}">
        <p14:creationId xmlns:p14="http://schemas.microsoft.com/office/powerpoint/2010/main" val="1969327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914400" y="4800600"/>
            <a:ext cx="6477000" cy="923330"/>
          </a:xfrm>
          <a:prstGeom prst="rect">
            <a:avLst/>
          </a:prstGeom>
          <a:noFill/>
        </p:spPr>
        <p:txBody>
          <a:bodyPr wrap="square" rtlCol="0">
            <a:spAutoFit/>
          </a:bodyPr>
          <a:lstStyle/>
          <a:p>
            <a:r>
              <a:rPr lang="en-US" dirty="0" smtClean="0"/>
              <a:t>In 2001, only 4 districts had more than 50% of students eligible for FRPL (Waterloo, Keokuk, Wayne and Diagonal. Diagonal was the state high at 60.2% and the only district above 60%)</a:t>
            </a:r>
            <a:endParaRPr lang="en-US" dirty="0"/>
          </a:p>
        </p:txBody>
      </p:sp>
      <p:pic>
        <p:nvPicPr>
          <p:cNvPr id="6" name="Content Placeholder 5"/>
          <p:cNvPicPr>
            <a:picLocks noGrp="1" noChangeAspect="1"/>
          </p:cNvPicPr>
          <p:nvPr>
            <p:ph idx="1"/>
          </p:nvPr>
        </p:nvPicPr>
        <p:blipFill>
          <a:blip r:embed="rId2"/>
          <a:stretch>
            <a:fillRect/>
          </a:stretch>
        </p:blipFill>
        <p:spPr>
          <a:xfrm>
            <a:off x="304800" y="127496"/>
            <a:ext cx="8385076" cy="4368304"/>
          </a:xfrm>
          <a:prstGeom prst="rect">
            <a:avLst/>
          </a:prstGeom>
        </p:spPr>
      </p:pic>
    </p:spTree>
    <p:extLst>
      <p:ext uri="{BB962C8B-B14F-4D97-AF65-F5344CB8AC3E}">
        <p14:creationId xmlns:p14="http://schemas.microsoft.com/office/powerpoint/2010/main" val="1091484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76" y="5257800"/>
            <a:ext cx="8534400" cy="923330"/>
          </a:xfrm>
          <a:prstGeom prst="rect">
            <a:avLst/>
          </a:prstGeom>
          <a:solidFill>
            <a:schemeClr val="bg1"/>
          </a:solidFill>
        </p:spPr>
        <p:txBody>
          <a:bodyPr wrap="square" rtlCol="0">
            <a:spAutoFit/>
          </a:bodyPr>
          <a:lstStyle/>
          <a:p>
            <a:r>
              <a:rPr lang="en-US" dirty="0" smtClean="0"/>
              <a:t>In FY 2020, 77 districts have more than half of their student on FRPL, and 29 districts have more than 60% of students eligible for FRPL. Those above 70% include Waterloo, Orient-Macksburg, Hamburg, Denison, Perry, Storm Lake, Des Moines, Lu Verne, and Postville.   </a:t>
            </a:r>
            <a:endParaRPr lang="en-US" dirty="0"/>
          </a:p>
        </p:txBody>
      </p:sp>
      <p:pic>
        <p:nvPicPr>
          <p:cNvPr id="2" name="Picture 1"/>
          <p:cNvPicPr>
            <a:picLocks noChangeAspect="1"/>
          </p:cNvPicPr>
          <p:nvPr/>
        </p:nvPicPr>
        <p:blipFill>
          <a:blip r:embed="rId2"/>
          <a:stretch>
            <a:fillRect/>
          </a:stretch>
        </p:blipFill>
        <p:spPr>
          <a:xfrm>
            <a:off x="35767" y="76200"/>
            <a:ext cx="8973530" cy="5105400"/>
          </a:xfrm>
          <a:prstGeom prst="rect">
            <a:avLst/>
          </a:prstGeom>
        </p:spPr>
      </p:pic>
    </p:spTree>
    <p:extLst>
      <p:ext uri="{BB962C8B-B14F-4D97-AF65-F5344CB8AC3E}">
        <p14:creationId xmlns:p14="http://schemas.microsoft.com/office/powerpoint/2010/main" val="917780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527" y="152400"/>
            <a:ext cx="8879684" cy="5288345"/>
          </a:xfrm>
          <a:prstGeom prst="rect">
            <a:avLst/>
          </a:prstGeom>
        </p:spPr>
      </p:pic>
      <p:sp>
        <p:nvSpPr>
          <p:cNvPr id="3" name="5-Point Star 2"/>
          <p:cNvSpPr/>
          <p:nvPr/>
        </p:nvSpPr>
        <p:spPr>
          <a:xfrm>
            <a:off x="8577211" y="2209800"/>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5-Point Star 4"/>
          <p:cNvSpPr/>
          <p:nvPr/>
        </p:nvSpPr>
        <p:spPr>
          <a:xfrm>
            <a:off x="8610600" y="3886200"/>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85800" y="5562600"/>
            <a:ext cx="7735078" cy="646331"/>
          </a:xfrm>
          <a:prstGeom prst="rect">
            <a:avLst/>
          </a:prstGeom>
        </p:spPr>
        <p:txBody>
          <a:bodyPr wrap="square">
            <a:spAutoFit/>
          </a:bodyPr>
          <a:lstStyle/>
          <a:p>
            <a:r>
              <a:rPr lang="en-US" dirty="0"/>
              <a:t>Districts in the largest and smallest enrollment categories had the highest percentage of students eligible for free or reduced price lunch (Table 1-7). </a:t>
            </a:r>
          </a:p>
        </p:txBody>
      </p:sp>
    </p:spTree>
    <p:extLst>
      <p:ext uri="{BB962C8B-B14F-4D97-AF65-F5344CB8AC3E}">
        <p14:creationId xmlns:p14="http://schemas.microsoft.com/office/powerpoint/2010/main" val="3500986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43800" cy="1450757"/>
          </a:xfrm>
        </p:spPr>
        <p:txBody>
          <a:bodyPr>
            <a:normAutofit fontScale="90000"/>
          </a:bodyPr>
          <a:lstStyle/>
          <a:p>
            <a:pPr algn="ctr"/>
            <a:r>
              <a:rPr lang="en-US" b="1" dirty="0" smtClean="0"/>
              <a:t>Reorganization and Whole Grade Sharing Incentives Extension</a:t>
            </a:r>
            <a:endParaRPr lang="en-US" b="1" dirty="0"/>
          </a:p>
        </p:txBody>
      </p:sp>
      <p:sp>
        <p:nvSpPr>
          <p:cNvPr id="3" name="Rectangle 2"/>
          <p:cNvSpPr/>
          <p:nvPr/>
        </p:nvSpPr>
        <p:spPr>
          <a:xfrm>
            <a:off x="1143000" y="2209800"/>
            <a:ext cx="7086600" cy="2062103"/>
          </a:xfrm>
          <a:prstGeom prst="rect">
            <a:avLst/>
          </a:prstGeom>
        </p:spPr>
        <p:txBody>
          <a:bodyPr wrap="square">
            <a:spAutoFit/>
          </a:bodyPr>
          <a:lstStyle/>
          <a:p>
            <a:r>
              <a:rPr lang="en-US" dirty="0"/>
              <a:t>Although the Gov.’s Future Ready Workforce bill originally added a work-based learning coordinator position for operational sharing, it was removed from the final version of the bill. </a:t>
            </a:r>
            <a:endParaRPr lang="en-US" dirty="0" smtClean="0"/>
          </a:p>
          <a:p>
            <a:endParaRPr lang="en-US" dirty="0"/>
          </a:p>
          <a:p>
            <a:r>
              <a:rPr lang="en-US" dirty="0" smtClean="0"/>
              <a:t>RSAI also supported a bill which would have added an SRO </a:t>
            </a:r>
            <a:r>
              <a:rPr lang="en-US" dirty="0"/>
              <a:t>position to </a:t>
            </a:r>
            <a:r>
              <a:rPr lang="en-US" dirty="0" smtClean="0"/>
              <a:t>the list of potential shared positions. </a:t>
            </a:r>
            <a:endParaRPr lang="en-US" sz="2400" dirty="0"/>
          </a:p>
          <a:p>
            <a:pPr lvl="1">
              <a:lnSpc>
                <a:spcPct val="100000"/>
              </a:lnSpc>
            </a:pPr>
            <a:endParaRPr lang="en-US" sz="2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229600" y="1051491"/>
            <a:ext cx="487680" cy="548709"/>
          </a:xfrm>
          <a:prstGeom prst="rect">
            <a:avLst/>
          </a:prstGeom>
        </p:spPr>
      </p:pic>
    </p:spTree>
    <p:extLst>
      <p:ext uri="{BB962C8B-B14F-4D97-AF65-F5344CB8AC3E}">
        <p14:creationId xmlns:p14="http://schemas.microsoft.com/office/powerpoint/2010/main" val="3162373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43800" cy="1450757"/>
          </a:xfrm>
        </p:spPr>
        <p:txBody>
          <a:bodyPr>
            <a:normAutofit fontScale="90000"/>
          </a:bodyPr>
          <a:lstStyle/>
          <a:p>
            <a:pPr algn="ctr"/>
            <a:r>
              <a:rPr lang="en-US" b="1" dirty="0" smtClean="0"/>
              <a:t>Reorganization and Whole Grade Sharing Incentives Extension</a:t>
            </a:r>
            <a:endParaRPr lang="en-US" b="1" dirty="0"/>
          </a:p>
        </p:txBody>
      </p:sp>
      <p:sp>
        <p:nvSpPr>
          <p:cNvPr id="3" name="Rectangle 2"/>
          <p:cNvSpPr/>
          <p:nvPr/>
        </p:nvSpPr>
        <p:spPr>
          <a:xfrm>
            <a:off x="-76200" y="2209800"/>
            <a:ext cx="8915400" cy="4124206"/>
          </a:xfrm>
          <a:prstGeom prst="rect">
            <a:avLst/>
          </a:prstGeom>
        </p:spPr>
        <p:txBody>
          <a:bodyPr wrap="square">
            <a:spAutoFit/>
          </a:bodyPr>
          <a:lstStyle/>
          <a:p>
            <a:pPr marL="742950" lvl="1" indent="-285750">
              <a:lnSpc>
                <a:spcPct val="100000"/>
              </a:lnSpc>
              <a:buFont typeface="Wingdings" panose="05000000000000000000" pitchFamily="2" charset="2"/>
              <a:buChar char="Ø"/>
            </a:pPr>
            <a:r>
              <a:rPr lang="en-US" sz="2000" dirty="0" smtClean="0"/>
              <a:t>2018:  Extension </a:t>
            </a:r>
            <a:r>
              <a:rPr lang="en-US" sz="2000" dirty="0"/>
              <a:t>of Operational Sharing </a:t>
            </a:r>
            <a:r>
              <a:rPr lang="en-US" sz="2000" dirty="0" smtClean="0"/>
              <a:t>Incentives through budget year beginning July 1, 2024</a:t>
            </a:r>
          </a:p>
          <a:p>
            <a:pPr marL="742950" lvl="1" indent="-285750">
              <a:lnSpc>
                <a:spcPct val="100000"/>
              </a:lnSpc>
              <a:buFont typeface="Wingdings" panose="05000000000000000000" pitchFamily="2" charset="2"/>
              <a:buChar char="Ø"/>
            </a:pPr>
            <a:r>
              <a:rPr lang="en-US" sz="2000" dirty="0" smtClean="0"/>
              <a:t>2019:  Extension of WGS and Reorganization Incentives for reorgs effective no later than July 1, 2024</a:t>
            </a:r>
          </a:p>
          <a:p>
            <a:pPr marL="742950" lvl="1" indent="-285750">
              <a:lnSpc>
                <a:spcPct val="100000"/>
              </a:lnSpc>
              <a:buFont typeface="Wingdings" panose="05000000000000000000" pitchFamily="2" charset="2"/>
              <a:buChar char="Ø"/>
            </a:pPr>
            <a:r>
              <a:rPr lang="en-US" dirty="0" smtClean="0"/>
              <a:t>Incentives </a:t>
            </a:r>
            <a:r>
              <a:rPr lang="en-US" dirty="0"/>
              <a:t>provide an impetus for districts to work together to deliver greater educational opportunities for students through </a:t>
            </a:r>
            <a:r>
              <a:rPr lang="en-US" dirty="0" smtClean="0"/>
              <a:t>WGS, </a:t>
            </a:r>
            <a:r>
              <a:rPr lang="en-US" dirty="0"/>
              <a:t>either one-way, which 43 districts </a:t>
            </a:r>
            <a:r>
              <a:rPr lang="en-US" dirty="0" smtClean="0"/>
              <a:t>used in </a:t>
            </a:r>
            <a:r>
              <a:rPr lang="en-US" dirty="0"/>
              <a:t>the 2019-20 school year or with two-way agreements, </a:t>
            </a:r>
            <a:r>
              <a:rPr lang="en-US" dirty="0" smtClean="0"/>
              <a:t>which </a:t>
            </a:r>
            <a:r>
              <a:rPr lang="en-US" dirty="0"/>
              <a:t>14 districts </a:t>
            </a:r>
            <a:r>
              <a:rPr lang="en-US" dirty="0" smtClean="0"/>
              <a:t>used.  </a:t>
            </a:r>
            <a:r>
              <a:rPr lang="en-US" dirty="0"/>
              <a:t>Three districts that previously participated in whole grade sharing were reorganized effective July 1, 2019, lowering the total number of school districts in Iowa to </a:t>
            </a:r>
            <a:r>
              <a:rPr lang="en-US" dirty="0" smtClean="0"/>
              <a:t>327. </a:t>
            </a:r>
          </a:p>
          <a:p>
            <a:pPr marL="742950" lvl="1" indent="-285750">
              <a:lnSpc>
                <a:spcPct val="100000"/>
              </a:lnSpc>
              <a:buFont typeface="Wingdings" panose="05000000000000000000" pitchFamily="2" charset="2"/>
              <a:buChar char="Ø"/>
            </a:pPr>
            <a:r>
              <a:rPr lang="en-US" dirty="0" smtClean="0"/>
              <a:t>In </a:t>
            </a:r>
            <a:r>
              <a:rPr lang="en-US" dirty="0"/>
              <a:t>the 2019-20 school year, 239 districts also received operational sharing supplementary weighting.  Of those, 93 districts qualified for the full 21 student weighting, or $</a:t>
            </a:r>
            <a:r>
              <a:rPr lang="en-US" dirty="0" smtClean="0"/>
              <a:t>144,480</a:t>
            </a:r>
            <a:r>
              <a:rPr lang="en-US" dirty="0"/>
              <a:t> </a:t>
            </a:r>
            <a:r>
              <a:rPr lang="en-US" dirty="0" smtClean="0"/>
              <a:t>per district.</a:t>
            </a:r>
            <a:endParaRPr lang="en-US" sz="2000" dirty="0" smtClean="0"/>
          </a:p>
          <a:p>
            <a:pPr lvl="1">
              <a:lnSpc>
                <a:spcPct val="100000"/>
              </a:lnSpc>
            </a:pPr>
            <a:endParaRPr lang="en-US" sz="2000" dirty="0"/>
          </a:p>
        </p:txBody>
      </p:sp>
    </p:spTree>
    <p:extLst>
      <p:ext uri="{BB962C8B-B14F-4D97-AF65-F5344CB8AC3E}">
        <p14:creationId xmlns:p14="http://schemas.microsoft.com/office/powerpoint/2010/main" val="202726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855850489"/>
              </p:ext>
            </p:extLst>
          </p:nvPr>
        </p:nvGraphicFramePr>
        <p:xfrm>
          <a:off x="228600" y="228600"/>
          <a:ext cx="88392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715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76200" y="152400"/>
            <a:ext cx="9015270" cy="4724400"/>
          </a:xfrm>
          <a:prstGeom prst="rect">
            <a:avLst/>
          </a:prstGeom>
        </p:spPr>
      </p:pic>
      <p:sp>
        <p:nvSpPr>
          <p:cNvPr id="6" name="TextBox 5"/>
          <p:cNvSpPr txBox="1"/>
          <p:nvPr/>
        </p:nvSpPr>
        <p:spPr>
          <a:xfrm>
            <a:off x="1676400" y="5257800"/>
            <a:ext cx="6019800" cy="646331"/>
          </a:xfrm>
          <a:prstGeom prst="rect">
            <a:avLst/>
          </a:prstGeom>
          <a:noFill/>
        </p:spPr>
        <p:txBody>
          <a:bodyPr wrap="square" rtlCol="0">
            <a:spAutoFit/>
          </a:bodyPr>
          <a:lstStyle/>
          <a:p>
            <a:r>
              <a:rPr lang="en-US" dirty="0" smtClean="0"/>
              <a:t>235 districts receive operational sharing incentives in the 2021 fiscal year.  $25.7 million total.</a:t>
            </a:r>
            <a:endParaRPr lang="en-US" dirty="0"/>
          </a:p>
        </p:txBody>
      </p:sp>
    </p:spTree>
    <p:extLst>
      <p:ext uri="{BB962C8B-B14F-4D97-AF65-F5344CB8AC3E}">
        <p14:creationId xmlns:p14="http://schemas.microsoft.com/office/powerpoint/2010/main" val="1311950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1"/>
            <a:ext cx="7543800" cy="990600"/>
          </a:xfrm>
        </p:spPr>
        <p:txBody>
          <a:bodyPr/>
          <a:lstStyle/>
          <a:p>
            <a:pPr algn="ctr"/>
            <a:r>
              <a:rPr lang="en-US" b="1" dirty="0" smtClean="0"/>
              <a:t>Quality Preschool</a:t>
            </a:r>
            <a:endParaRPr lang="en-US" b="1" dirty="0"/>
          </a:p>
        </p:txBody>
      </p:sp>
      <p:pic>
        <p:nvPicPr>
          <p:cNvPr id="3" name="Picture 2" descr="tendermusings: Bring me bac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038600"/>
            <a:ext cx="5845479" cy="1066800"/>
          </a:xfrm>
          <a:prstGeom prst="rect">
            <a:avLst/>
          </a:prstGeom>
        </p:spPr>
      </p:pic>
    </p:spTree>
    <p:extLst>
      <p:ext uri="{BB962C8B-B14F-4D97-AF65-F5344CB8AC3E}">
        <p14:creationId xmlns:p14="http://schemas.microsoft.com/office/powerpoint/2010/main" val="3583034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6605"/>
            <a:ext cx="7010400" cy="475396"/>
          </a:xfrm>
        </p:spPr>
        <p:txBody>
          <a:bodyPr>
            <a:normAutofit fontScale="90000"/>
          </a:bodyPr>
          <a:lstStyle/>
          <a:p>
            <a:pPr algn="ctr"/>
            <a:r>
              <a:rPr lang="en-US" b="1" dirty="0" smtClean="0"/>
              <a:t>Quality Preschool</a:t>
            </a:r>
            <a:endParaRPr lang="en-US" b="1" dirty="0"/>
          </a:p>
        </p:txBody>
      </p:sp>
      <p:sp>
        <p:nvSpPr>
          <p:cNvPr id="4" name="Content Placeholder 3"/>
          <p:cNvSpPr>
            <a:spLocks noGrp="1"/>
          </p:cNvSpPr>
          <p:nvPr>
            <p:ph sz="half" idx="2"/>
          </p:nvPr>
        </p:nvSpPr>
        <p:spPr>
          <a:xfrm>
            <a:off x="1066800" y="2286000"/>
            <a:ext cx="7223760" cy="2895600"/>
          </a:xfrm>
        </p:spPr>
        <p:txBody>
          <a:bodyPr>
            <a:normAutofit fontScale="92500"/>
          </a:bodyPr>
          <a:lstStyle/>
          <a:p>
            <a:pPr>
              <a:buFont typeface="Wingdings" panose="05000000000000000000" pitchFamily="2" charset="2"/>
              <a:buChar char="Ø"/>
            </a:pPr>
            <a:r>
              <a:rPr lang="en-US" u="sng" dirty="0">
                <a:hlinkClick r:id="rId2"/>
              </a:rPr>
              <a:t>HF 2460</a:t>
            </a:r>
            <a:r>
              <a:rPr lang="en-US" dirty="0"/>
              <a:t> would have allowed districts to serve and count young 5-year-olds in PK, was approved by the House Appropriations Committee, but did not get approval of the full House. </a:t>
            </a:r>
            <a:endParaRPr lang="en-US" dirty="0" smtClean="0"/>
          </a:p>
          <a:p>
            <a:pPr>
              <a:buFont typeface="Wingdings" panose="05000000000000000000" pitchFamily="2" charset="2"/>
              <a:buChar char="Ø"/>
            </a:pPr>
            <a:r>
              <a:rPr lang="en-US" dirty="0" smtClean="0"/>
              <a:t>COVID-19 Impact:  PK enrollments lower in Fall 2020. PK does not have an on-time funding component or budget guarantee, so next year’s PK budget will be based on this Fall’s enrollment count. Also, DE guidance prohibits school districts from using general fund for PK expansion. </a:t>
            </a:r>
          </a:p>
          <a:p>
            <a:pPr>
              <a:buFont typeface="Wingdings" panose="05000000000000000000" pitchFamily="2" charset="2"/>
              <a:buChar char="Ø"/>
            </a:pPr>
            <a:r>
              <a:rPr lang="en-US" dirty="0" smtClean="0"/>
              <a:t>Is the solution a one-time hold harmless or permanent fix to the formula that sets up funding for PK expansion? </a:t>
            </a:r>
          </a:p>
          <a:p>
            <a:pPr>
              <a:buFont typeface="Wingdings" panose="05000000000000000000" pitchFamily="2" charset="2"/>
              <a:buChar char="Ø"/>
            </a:pPr>
            <a:endParaRPr lang="en-US" dirty="0"/>
          </a:p>
        </p:txBody>
      </p:sp>
      <p:pic>
        <p:nvPicPr>
          <p:cNvPr id="6" name="Picture 5"/>
          <p:cNvPicPr>
            <a:picLocks noChangeAspect="1"/>
          </p:cNvPicPr>
          <p:nvPr/>
        </p:nvPicPr>
        <p:blipFill>
          <a:blip r:embed="rId3"/>
          <a:stretch>
            <a:fillRect/>
          </a:stretch>
        </p:blipFill>
        <p:spPr>
          <a:xfrm>
            <a:off x="8077200" y="1143000"/>
            <a:ext cx="687670" cy="718102"/>
          </a:xfrm>
          <a:prstGeom prst="rect">
            <a:avLst/>
          </a:prstGeom>
        </p:spPr>
      </p:pic>
      <p:pic>
        <p:nvPicPr>
          <p:cNvPr id="7" name="Picture 6" descr="tendermusings: Bring me ba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838200"/>
            <a:ext cx="5105400" cy="931736"/>
          </a:xfrm>
          <a:prstGeom prst="rect">
            <a:avLst/>
          </a:prstGeom>
        </p:spPr>
      </p:pic>
    </p:spTree>
    <p:extLst>
      <p:ext uri="{BB962C8B-B14F-4D97-AF65-F5344CB8AC3E}">
        <p14:creationId xmlns:p14="http://schemas.microsoft.com/office/powerpoint/2010/main" val="751715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
            <a:ext cx="7543800" cy="1450757"/>
          </a:xfrm>
        </p:spPr>
        <p:txBody>
          <a:bodyPr/>
          <a:lstStyle/>
          <a:p>
            <a:r>
              <a:rPr lang="en-US" dirty="0" smtClean="0"/>
              <a:t>Themes of Rural School Needs</a:t>
            </a:r>
            <a:endParaRPr lang="en-US" dirty="0"/>
          </a:p>
        </p:txBody>
      </p:sp>
      <p:sp>
        <p:nvSpPr>
          <p:cNvPr id="3" name="Content Placeholder 2"/>
          <p:cNvSpPr>
            <a:spLocks noGrp="1"/>
          </p:cNvSpPr>
          <p:nvPr>
            <p:ph sz="half" idx="1"/>
          </p:nvPr>
        </p:nvSpPr>
        <p:spPr>
          <a:xfrm>
            <a:off x="822960" y="1845734"/>
            <a:ext cx="8016240" cy="4555066"/>
          </a:xfrm>
        </p:spPr>
        <p:txBody>
          <a:bodyPr>
            <a:normAutofit fontScale="85000" lnSpcReduction="20000"/>
          </a:bodyPr>
          <a:lstStyle/>
          <a:p>
            <a:pPr>
              <a:buFont typeface="Wingdings" panose="05000000000000000000" pitchFamily="2" charset="2"/>
              <a:buChar char="q"/>
            </a:pPr>
            <a:r>
              <a:rPr lang="en-US" sz="2300" dirty="0" smtClean="0"/>
              <a:t> </a:t>
            </a:r>
            <a:r>
              <a:rPr lang="en-US" sz="2600" b="1" dirty="0" smtClean="0"/>
              <a:t>Resources:</a:t>
            </a:r>
            <a:r>
              <a:rPr lang="en-US" sz="2400" dirty="0" smtClean="0"/>
              <a:t>  </a:t>
            </a:r>
          </a:p>
          <a:p>
            <a:pPr lvl="1">
              <a:buFont typeface="Wingdings" panose="05000000000000000000" pitchFamily="2" charset="2"/>
              <a:buChar char="q"/>
            </a:pPr>
            <a:r>
              <a:rPr lang="en-US" sz="2500" dirty="0" smtClean="0"/>
              <a:t>$$$$$$$$$$$$$$;  state, local, federal, other </a:t>
            </a:r>
          </a:p>
          <a:p>
            <a:pPr lvl="1">
              <a:buFont typeface="Wingdings" panose="05000000000000000000" pitchFamily="2" charset="2"/>
              <a:buChar char="q"/>
            </a:pPr>
            <a:r>
              <a:rPr lang="en-US" sz="2500" dirty="0" smtClean="0"/>
              <a:t>STAFF; recruiting, retaining, certification, economies of scale for accreditation</a:t>
            </a:r>
          </a:p>
          <a:p>
            <a:pPr lvl="1">
              <a:buFont typeface="Wingdings" panose="05000000000000000000" pitchFamily="2" charset="2"/>
              <a:buChar char="q"/>
            </a:pPr>
            <a:r>
              <a:rPr lang="en-US" sz="2500" dirty="0"/>
              <a:t>Rural economic development investments or rural decay impact community  </a:t>
            </a:r>
            <a:r>
              <a:rPr lang="en-US" sz="2500" dirty="0" smtClean="0"/>
              <a:t>capacity</a:t>
            </a:r>
          </a:p>
          <a:p>
            <a:pPr>
              <a:buFont typeface="Wingdings" panose="05000000000000000000" pitchFamily="2" charset="2"/>
              <a:buChar char="q"/>
            </a:pPr>
            <a:r>
              <a:rPr lang="en-US" sz="2600" b="1" dirty="0" smtClean="0"/>
              <a:t>Flexibility:</a:t>
            </a:r>
            <a:r>
              <a:rPr lang="en-US" sz="2400" b="1" dirty="0" smtClean="0"/>
              <a:t>  </a:t>
            </a:r>
            <a:r>
              <a:rPr lang="en-US" sz="2400" dirty="0" smtClean="0"/>
              <a:t>One size does not fit all.  Especially in rural schools, staff wear many hats.  Strict expenditure and legal requirements do not always work with very small economies of scale.  School board authority to decide what’s best for students.</a:t>
            </a:r>
          </a:p>
          <a:p>
            <a:pPr>
              <a:buFont typeface="Wingdings" panose="05000000000000000000" pitchFamily="2" charset="2"/>
              <a:buChar char="q"/>
            </a:pPr>
            <a:r>
              <a:rPr lang="en-US" sz="2600" b="1" dirty="0" smtClean="0"/>
              <a:t>Connections:</a:t>
            </a:r>
            <a:r>
              <a:rPr lang="en-US" sz="2400" b="1" dirty="0" smtClean="0"/>
              <a:t> </a:t>
            </a:r>
            <a:r>
              <a:rPr lang="en-US" sz="2400" dirty="0" smtClean="0"/>
              <a:t>to Internet, Services, Partnerships and Internships, connecting students and staff to content and supports. Distance to experiences and relevant connections for students (and staff).</a:t>
            </a:r>
          </a:p>
          <a:p>
            <a:pPr>
              <a:buFont typeface="Wingdings" panose="05000000000000000000" pitchFamily="2" charset="2"/>
              <a:buChar char="q"/>
            </a:pPr>
            <a:r>
              <a:rPr lang="en-US" sz="2600" b="1" dirty="0" smtClean="0"/>
              <a:t>Student needs: </a:t>
            </a:r>
            <a:r>
              <a:rPr lang="en-US" sz="2400" dirty="0" smtClean="0"/>
              <a:t>Changing demographics; poverty, mental health, immigration and aging resident population, transportation and other barriers to participation, population sparsity</a:t>
            </a:r>
            <a:endParaRPr lang="en-US" sz="2400" dirty="0"/>
          </a:p>
        </p:txBody>
      </p:sp>
    </p:spTree>
    <p:extLst>
      <p:ext uri="{BB962C8B-B14F-4D97-AF65-F5344CB8AC3E}">
        <p14:creationId xmlns:p14="http://schemas.microsoft.com/office/powerpoint/2010/main" val="2455866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43800" cy="990600"/>
          </a:xfrm>
        </p:spPr>
        <p:txBody>
          <a:bodyPr/>
          <a:lstStyle/>
          <a:p>
            <a:pPr algn="ctr"/>
            <a:r>
              <a:rPr lang="en-US" b="1" dirty="0" smtClean="0"/>
              <a:t>School Safety</a:t>
            </a:r>
            <a:endParaRPr lang="en-US" b="1" dirty="0"/>
          </a:p>
        </p:txBody>
      </p:sp>
      <p:sp>
        <p:nvSpPr>
          <p:cNvPr id="4" name="Rectangle 3"/>
          <p:cNvSpPr/>
          <p:nvPr/>
        </p:nvSpPr>
        <p:spPr>
          <a:xfrm>
            <a:off x="1219200" y="1828800"/>
            <a:ext cx="6553200" cy="2593274"/>
          </a:xfrm>
          <a:prstGeom prst="rect">
            <a:avLst/>
          </a:prstGeom>
        </p:spPr>
        <p:txBody>
          <a:bodyPr wrap="square">
            <a:spAutoFit/>
          </a:bodyPr>
          <a:lstStyle/>
          <a:p>
            <a:pPr marL="285750" indent="-285750">
              <a:lnSpc>
                <a:spcPct val="115000"/>
              </a:lnSpc>
              <a:spcAft>
                <a:spcPts val="1000"/>
              </a:spcAft>
              <a:buFont typeface="Wingdings" panose="05000000000000000000" pitchFamily="2" charset="2"/>
              <a:buChar char="Ø"/>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SF 284</a:t>
            </a:r>
            <a:r>
              <a:rPr lang="en-US" dirty="0">
                <a:latin typeface="Calibri" panose="020F0502020204030204" pitchFamily="34" charset="0"/>
                <a:ea typeface="Calibri" panose="020F0502020204030204" pitchFamily="34" charset="0"/>
                <a:cs typeface="Times New Roman" panose="02020603050405020304" pitchFamily="18" charset="0"/>
              </a:rPr>
              <a:t> would have added School Resource Office (SRO) position to operational sharing, but did not move forward.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Wingdings" panose="05000000000000000000" pitchFamily="2" charset="2"/>
              <a:buChar char="Ø"/>
            </a:pPr>
            <a:r>
              <a:rPr lang="en-US"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SF </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2155</a:t>
            </a:r>
            <a:r>
              <a:rPr lang="en-US" dirty="0">
                <a:latin typeface="Calibri" panose="020F0502020204030204" pitchFamily="34" charset="0"/>
                <a:ea typeface="Calibri" panose="020F0502020204030204" pitchFamily="34" charset="0"/>
                <a:cs typeface="Times New Roman" panose="02020603050405020304" pitchFamily="18" charset="0"/>
              </a:rPr>
              <a:t> would have allowed additional ISL funds to pay for one SRO per district, although approved in the Senate Education Committee, did not advance out of the Senate Ways and Means Committee.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Wingdings" panose="05000000000000000000" pitchFamily="2" charset="2"/>
              <a:buChar char="Ø"/>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There were no school safety bills in the Iowa House.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7696200" y="533400"/>
            <a:ext cx="948620" cy="990600"/>
          </a:xfrm>
          <a:prstGeom prst="rect">
            <a:avLst/>
          </a:prstGeom>
        </p:spPr>
      </p:pic>
    </p:spTree>
    <p:extLst>
      <p:ext uri="{BB962C8B-B14F-4D97-AF65-F5344CB8AC3E}">
        <p14:creationId xmlns:p14="http://schemas.microsoft.com/office/powerpoint/2010/main" val="1943855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Bonding Capacity/Simple Majority</a:t>
            </a:r>
            <a:endParaRPr lang="en-US" dirty="0"/>
          </a:p>
        </p:txBody>
      </p:sp>
      <p:sp>
        <p:nvSpPr>
          <p:cNvPr id="3" name="Content Placeholder 2"/>
          <p:cNvSpPr>
            <a:spLocks noGrp="1"/>
          </p:cNvSpPr>
          <p:nvPr>
            <p:ph sz="half" idx="1"/>
          </p:nvPr>
        </p:nvSpPr>
        <p:spPr>
          <a:xfrm>
            <a:off x="822960" y="2743200"/>
            <a:ext cx="7543800" cy="3125894"/>
          </a:xfrm>
        </p:spPr>
        <p:txBody>
          <a:bodyPr/>
          <a:lstStyle/>
          <a:p>
            <a:pPr>
              <a:buFont typeface="Wingdings" panose="05000000000000000000" pitchFamily="2" charset="2"/>
              <a:buChar char="Ø"/>
            </a:pPr>
            <a:r>
              <a:rPr lang="en-US" dirty="0" smtClean="0"/>
              <a:t>No bills proposed to lower vote requirement for school bond issue from 60% supermajority to a simple majority (50% +1)</a:t>
            </a:r>
          </a:p>
          <a:p>
            <a:pPr>
              <a:buFont typeface="Wingdings" panose="05000000000000000000" pitchFamily="2" charset="2"/>
              <a:buChar char="Ø"/>
            </a:pPr>
            <a:r>
              <a:rPr lang="en-US" dirty="0" smtClean="0"/>
              <a:t>Did stop </a:t>
            </a:r>
            <a:r>
              <a:rPr lang="en-US" dirty="0"/>
              <a:t>a proposal to limit bond issue elections to the November school board </a:t>
            </a:r>
            <a:r>
              <a:rPr lang="en-US" dirty="0" smtClean="0"/>
              <a:t>election, </a:t>
            </a:r>
            <a:r>
              <a:rPr lang="en-US" dirty="0"/>
              <a:t>which failed to advance in the House Local Government Committee</a:t>
            </a:r>
            <a:r>
              <a:rPr lang="en-US" dirty="0" smtClean="0"/>
              <a:t>.</a:t>
            </a:r>
          </a:p>
          <a:p>
            <a:pPr>
              <a:buFont typeface="Wingdings" panose="05000000000000000000" pitchFamily="2" charset="2"/>
              <a:buChar char="Ø"/>
            </a:pPr>
            <a:r>
              <a:rPr lang="en-US" dirty="0" smtClean="0"/>
              <a:t>Senate bill to place restrictions on SAVE revenue purpose statements had also proposed a 60% supermajority for RPS votes.  </a:t>
            </a:r>
            <a:endParaRPr lang="en-US" dirty="0"/>
          </a:p>
          <a:p>
            <a:endParaRPr lang="en-US" dirty="0"/>
          </a:p>
        </p:txBody>
      </p:sp>
      <p:pic>
        <p:nvPicPr>
          <p:cNvPr id="5" name="Picture 4"/>
          <p:cNvPicPr>
            <a:picLocks noChangeAspect="1"/>
          </p:cNvPicPr>
          <p:nvPr/>
        </p:nvPicPr>
        <p:blipFill>
          <a:blip r:embed="rId2"/>
          <a:stretch>
            <a:fillRect/>
          </a:stretch>
        </p:blipFill>
        <p:spPr>
          <a:xfrm>
            <a:off x="7696200" y="533400"/>
            <a:ext cx="948620" cy="990600"/>
          </a:xfrm>
          <a:prstGeom prst="rect">
            <a:avLst/>
          </a:prstGeom>
        </p:spPr>
      </p:pic>
    </p:spTree>
    <p:extLst>
      <p:ext uri="{BB962C8B-B14F-4D97-AF65-F5344CB8AC3E}">
        <p14:creationId xmlns:p14="http://schemas.microsoft.com/office/powerpoint/2010/main" val="795583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3400" y="76200"/>
            <a:ext cx="7772400" cy="2295111"/>
          </a:xfrm>
          <a:prstGeom prst="rect">
            <a:avLst/>
          </a:prstGeom>
        </p:spPr>
      </p:pic>
      <p:pic>
        <p:nvPicPr>
          <p:cNvPr id="5" name="Picture 4"/>
          <p:cNvPicPr>
            <a:picLocks noChangeAspect="1"/>
          </p:cNvPicPr>
          <p:nvPr/>
        </p:nvPicPr>
        <p:blipFill>
          <a:blip r:embed="rId3"/>
          <a:stretch>
            <a:fillRect/>
          </a:stretch>
        </p:blipFill>
        <p:spPr>
          <a:xfrm>
            <a:off x="149140" y="2438400"/>
            <a:ext cx="8994860" cy="3543430"/>
          </a:xfrm>
          <a:prstGeom prst="rect">
            <a:avLst/>
          </a:prstGeom>
        </p:spPr>
      </p:pic>
    </p:spTree>
    <p:extLst>
      <p:ext uri="{BB962C8B-B14F-4D97-AF65-F5344CB8AC3E}">
        <p14:creationId xmlns:p14="http://schemas.microsoft.com/office/powerpoint/2010/main" val="2935472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310" y="76200"/>
            <a:ext cx="8883098" cy="2095500"/>
          </a:xfrm>
          <a:prstGeom prst="rect">
            <a:avLst/>
          </a:prstGeom>
        </p:spPr>
      </p:pic>
      <p:sp>
        <p:nvSpPr>
          <p:cNvPr id="2" name="Content Placeholder 1"/>
          <p:cNvSpPr>
            <a:spLocks noGrp="1"/>
          </p:cNvSpPr>
          <p:nvPr>
            <p:ph idx="1"/>
          </p:nvPr>
        </p:nvSpPr>
        <p:spPr>
          <a:xfrm>
            <a:off x="822959" y="2362200"/>
            <a:ext cx="7543801" cy="3506894"/>
          </a:xfrm>
        </p:spPr>
        <p:txBody>
          <a:bodyPr>
            <a:normAutofit/>
          </a:bodyPr>
          <a:lstStyle/>
          <a:p>
            <a:r>
              <a:rPr lang="en-US" b="1" dirty="0"/>
              <a:t>RSAI Legislative Group </a:t>
            </a:r>
            <a:r>
              <a:rPr lang="en-US" dirty="0"/>
              <a:t>(one-year term without term limits) supports RSAI’s policy development and advocacy!</a:t>
            </a:r>
            <a:r>
              <a:rPr lang="en-US" b="1" dirty="0"/>
              <a:t> </a:t>
            </a:r>
            <a:r>
              <a:rPr lang="en-US" dirty="0"/>
              <a:t>includes at large members </a:t>
            </a:r>
            <a:r>
              <a:rPr lang="en-US" dirty="0" smtClean="0"/>
              <a:t>of the Leadership Group (Dennis McClain, Dan Peterson and vacant so Justin Daggett filled in) plus</a:t>
            </a:r>
            <a:r>
              <a:rPr lang="en-US" dirty="0"/>
              <a:t>:</a:t>
            </a:r>
          </a:p>
          <a:p>
            <a:r>
              <a:rPr lang="en-US" dirty="0"/>
              <a:t>SW – Tim Mitchell / Riverside Superintendent </a:t>
            </a:r>
            <a:endParaRPr lang="en-US" dirty="0" smtClean="0"/>
          </a:p>
          <a:p>
            <a:r>
              <a:rPr lang="en-US" dirty="0" smtClean="0"/>
              <a:t>NE </a:t>
            </a:r>
            <a:r>
              <a:rPr lang="en-US" dirty="0"/>
              <a:t>– Barb Schwamman / Osage and Riceville Superintendent </a:t>
            </a:r>
            <a:endParaRPr lang="en-US" dirty="0" smtClean="0"/>
          </a:p>
          <a:p>
            <a:r>
              <a:rPr lang="en-US" dirty="0" smtClean="0"/>
              <a:t>SE </a:t>
            </a:r>
            <a:r>
              <a:rPr lang="en-US" dirty="0"/>
              <a:t>– Joel Pedersen / Cardinal Superintendent </a:t>
            </a:r>
            <a:endParaRPr lang="en-US" dirty="0" smtClean="0"/>
          </a:p>
          <a:p>
            <a:r>
              <a:rPr lang="en-US" dirty="0" smtClean="0"/>
              <a:t>NW </a:t>
            </a:r>
            <a:r>
              <a:rPr lang="en-US" dirty="0"/>
              <a:t>– </a:t>
            </a:r>
            <a:r>
              <a:rPr lang="en-US" dirty="0" smtClean="0"/>
              <a:t>Brian Johnson/ Prairie Valley and Southeast </a:t>
            </a:r>
            <a:r>
              <a:rPr lang="en-US" dirty="0"/>
              <a:t>Webster Grand </a:t>
            </a:r>
            <a:r>
              <a:rPr lang="en-US" dirty="0" smtClean="0"/>
              <a:t>Superintendent</a:t>
            </a:r>
            <a:endParaRPr lang="en-US" dirty="0"/>
          </a:p>
        </p:txBody>
      </p:sp>
    </p:spTree>
    <p:extLst>
      <p:ext uri="{BB962C8B-B14F-4D97-AF65-F5344CB8AC3E}">
        <p14:creationId xmlns:p14="http://schemas.microsoft.com/office/powerpoint/2010/main" val="4284078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RSAI 2021 Legislative Priorities</a:t>
            </a:r>
            <a:endParaRPr lang="en-US" dirty="0"/>
          </a:p>
        </p:txBody>
      </p:sp>
      <p:sp>
        <p:nvSpPr>
          <p:cNvPr id="3" name="Content Placeholder 2"/>
          <p:cNvSpPr>
            <a:spLocks noGrp="1"/>
          </p:cNvSpPr>
          <p:nvPr>
            <p:ph idx="1"/>
          </p:nvPr>
        </p:nvSpPr>
        <p:spPr/>
        <p:txBody>
          <a:bodyPr>
            <a:normAutofit/>
          </a:bodyPr>
          <a:lstStyle/>
          <a:p>
            <a:r>
              <a:rPr lang="en-US" dirty="0" smtClean="0"/>
              <a:t>See </a:t>
            </a:r>
            <a:r>
              <a:rPr lang="en-US" dirty="0"/>
              <a:t>the RSAI website meeting tab </a:t>
            </a:r>
            <a:r>
              <a:rPr lang="en-US" dirty="0" smtClean="0"/>
              <a:t>for more information such as RSAI Legislative Digest, Position Papers which will be updated after language is finalized at this meeting, Legislative Priorities, and this PPT on the annual meeting tab</a:t>
            </a:r>
          </a:p>
          <a:p>
            <a:pPr algn="ctr"/>
            <a:r>
              <a:rPr lang="en-US" dirty="0" smtClean="0"/>
              <a:t> </a:t>
            </a:r>
            <a:r>
              <a:rPr lang="en-US" dirty="0">
                <a:hlinkClick r:id="rId2"/>
              </a:rPr>
              <a:t>http://www.rsaia.org</a:t>
            </a:r>
            <a:r>
              <a:rPr lang="en-US" dirty="0" smtClean="0">
                <a:hlinkClick r:id="rId2"/>
              </a:rPr>
              <a:t>/</a:t>
            </a:r>
            <a:r>
              <a:rPr lang="en-US" dirty="0" smtClean="0"/>
              <a:t> </a:t>
            </a:r>
          </a:p>
          <a:p>
            <a:pPr algn="ctr"/>
            <a:endParaRPr lang="en-US" dirty="0"/>
          </a:p>
        </p:txBody>
      </p:sp>
    </p:spTree>
    <p:extLst>
      <p:ext uri="{BB962C8B-B14F-4D97-AF65-F5344CB8AC3E}">
        <p14:creationId xmlns:p14="http://schemas.microsoft.com/office/powerpoint/2010/main" val="1423638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THANK YOU FOR YOUR VOICE</a:t>
            </a:r>
            <a:br>
              <a:rPr lang="en-US" b="1" dirty="0" smtClean="0"/>
            </a:br>
            <a:r>
              <a:rPr lang="en-US" b="1" dirty="0" smtClean="0"/>
              <a:t>on behalf of rural students!</a:t>
            </a:r>
            <a:endParaRPr lang="en-US" b="1" dirty="0"/>
          </a:p>
        </p:txBody>
      </p:sp>
      <p:sp>
        <p:nvSpPr>
          <p:cNvPr id="3" name="Content Placeholder 2"/>
          <p:cNvSpPr>
            <a:spLocks noGrp="1"/>
          </p:cNvSpPr>
          <p:nvPr>
            <p:ph idx="1"/>
          </p:nvPr>
        </p:nvSpPr>
        <p:spPr>
          <a:xfrm>
            <a:off x="822959" y="2667000"/>
            <a:ext cx="7543801" cy="3202094"/>
          </a:xfrm>
        </p:spPr>
        <p:txBody>
          <a:bodyPr>
            <a:normAutofit lnSpcReduction="10000"/>
          </a:bodyPr>
          <a:lstStyle/>
          <a:p>
            <a:pPr algn="ctr"/>
            <a:r>
              <a:rPr lang="en-US" sz="2800" dirty="0" smtClean="0"/>
              <a:t>Stay connected through the Interim and into the Legislative Session  </a:t>
            </a:r>
          </a:p>
          <a:p>
            <a:pPr algn="ctr"/>
            <a:r>
              <a:rPr lang="en-US" sz="2800" dirty="0" smtClean="0"/>
              <a:t>Let us know what you need to beef up your advocacy efforts. </a:t>
            </a:r>
          </a:p>
          <a:p>
            <a:endParaRPr lang="en-US" b="1" dirty="0" smtClean="0"/>
          </a:p>
          <a:p>
            <a:r>
              <a:rPr lang="en-US" b="1" dirty="0" smtClean="0"/>
              <a:t>Professional </a:t>
            </a:r>
            <a:r>
              <a:rPr lang="en-US" b="1" dirty="0"/>
              <a:t>Advocate</a:t>
            </a:r>
          </a:p>
          <a:p>
            <a:pPr>
              <a:spcBef>
                <a:spcPts val="0"/>
              </a:spcBef>
            </a:pPr>
            <a:r>
              <a:rPr lang="en-US" dirty="0"/>
              <a:t>Margaret Buckton, </a:t>
            </a:r>
            <a:r>
              <a:rPr lang="en-US" dirty="0" smtClean="0">
                <a:hlinkClick r:id="rId2"/>
              </a:rPr>
              <a:t>margaret@iowaschoolfinance.com</a:t>
            </a:r>
            <a:r>
              <a:rPr lang="en-US" dirty="0" smtClean="0"/>
              <a:t>  </a:t>
            </a:r>
          </a:p>
          <a:p>
            <a:pPr>
              <a:spcBef>
                <a:spcPts val="0"/>
              </a:spcBef>
            </a:pPr>
            <a:r>
              <a:rPr lang="en-US" dirty="0" smtClean="0"/>
              <a:t>1201 </a:t>
            </a:r>
            <a:r>
              <a:rPr lang="en-US" dirty="0"/>
              <a:t>63rd Street, Des Moines, IA </a:t>
            </a:r>
            <a:r>
              <a:rPr lang="en-US" dirty="0" smtClean="0"/>
              <a:t>50311 (515) 201-3755 cell</a:t>
            </a:r>
            <a:endParaRPr lang="en-US" sz="2800" dirty="0" smtClean="0"/>
          </a:p>
          <a:p>
            <a:endParaRPr lang="en-US" dirty="0"/>
          </a:p>
        </p:txBody>
      </p:sp>
    </p:spTree>
    <p:extLst>
      <p:ext uri="{BB962C8B-B14F-4D97-AF65-F5344CB8AC3E}">
        <p14:creationId xmlns:p14="http://schemas.microsoft.com/office/powerpoint/2010/main" val="3353773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Accomplishments Benefiting Rural Districts </a:t>
            </a:r>
            <a:endParaRPr lang="en-US" dirty="0"/>
          </a:p>
        </p:txBody>
      </p:sp>
      <p:sp>
        <p:nvSpPr>
          <p:cNvPr id="3" name="Content Placeholder 2"/>
          <p:cNvSpPr>
            <a:spLocks noGrp="1"/>
          </p:cNvSpPr>
          <p:nvPr>
            <p:ph sz="half" idx="1"/>
          </p:nvPr>
        </p:nvSpPr>
        <p:spPr>
          <a:xfrm>
            <a:off x="822960" y="1845734"/>
            <a:ext cx="1996440" cy="4023360"/>
          </a:xfrm>
        </p:spPr>
        <p:txBody>
          <a:bodyPr>
            <a:normAutofit/>
          </a:bodyPr>
          <a:lstStyle/>
          <a:p>
            <a:r>
              <a:rPr lang="en-US" sz="1600" b="1" dirty="0" smtClean="0"/>
              <a:t>Before 2018: </a:t>
            </a:r>
          </a:p>
          <a:p>
            <a:pPr lvl="1">
              <a:lnSpc>
                <a:spcPct val="100000"/>
              </a:lnSpc>
              <a:spcAft>
                <a:spcPts val="600"/>
              </a:spcAft>
            </a:pPr>
            <a:r>
              <a:rPr lang="en-US" sz="1400" dirty="0" smtClean="0"/>
              <a:t>Management fund authority to pay for retirements over age 65 and costs of arbitration</a:t>
            </a:r>
          </a:p>
          <a:p>
            <a:pPr lvl="1">
              <a:lnSpc>
                <a:spcPct val="100000"/>
              </a:lnSpc>
              <a:spcAft>
                <a:spcPts val="600"/>
              </a:spcAft>
            </a:pPr>
            <a:r>
              <a:rPr lang="en-US" sz="1400" dirty="0" smtClean="0"/>
              <a:t>PPEL flexibility to pay for repairs over $1,500</a:t>
            </a:r>
          </a:p>
          <a:p>
            <a:pPr lvl="1">
              <a:lnSpc>
                <a:spcPct val="100000"/>
              </a:lnSpc>
              <a:spcAft>
                <a:spcPts val="600"/>
              </a:spcAft>
            </a:pPr>
            <a:r>
              <a:rPr lang="en-US" sz="1400" dirty="0" smtClean="0"/>
              <a:t>DoP Flexibility</a:t>
            </a:r>
          </a:p>
          <a:p>
            <a:pPr lvl="1">
              <a:lnSpc>
                <a:spcPct val="100000"/>
              </a:lnSpc>
              <a:spcAft>
                <a:spcPts val="600"/>
              </a:spcAft>
            </a:pPr>
            <a:r>
              <a:rPr lang="en-US" sz="1400" dirty="0" smtClean="0"/>
              <a:t>Home Rule Statute</a:t>
            </a:r>
          </a:p>
          <a:p>
            <a:pPr lvl="1">
              <a:lnSpc>
                <a:spcPct val="100000"/>
              </a:lnSpc>
              <a:spcAft>
                <a:spcPts val="600"/>
              </a:spcAft>
            </a:pPr>
            <a:r>
              <a:rPr lang="en-US" sz="1400" dirty="0" smtClean="0"/>
              <a:t>Categorical Fund Flexibility</a:t>
            </a:r>
          </a:p>
        </p:txBody>
      </p:sp>
      <p:sp>
        <p:nvSpPr>
          <p:cNvPr id="5" name="Content Placeholder 4"/>
          <p:cNvSpPr>
            <a:spLocks noGrp="1"/>
          </p:cNvSpPr>
          <p:nvPr>
            <p:ph sz="half" idx="2"/>
          </p:nvPr>
        </p:nvSpPr>
        <p:spPr>
          <a:xfrm>
            <a:off x="3124200" y="1845734"/>
            <a:ext cx="3276600" cy="4631265"/>
          </a:xfrm>
        </p:spPr>
        <p:txBody>
          <a:bodyPr>
            <a:noAutofit/>
          </a:bodyPr>
          <a:lstStyle/>
          <a:p>
            <a:r>
              <a:rPr lang="en-US" sz="1600" b="1" dirty="0" smtClean="0"/>
              <a:t>In 2018 Session</a:t>
            </a:r>
            <a:endParaRPr lang="en-US" sz="1600" b="1" dirty="0"/>
          </a:p>
          <a:p>
            <a:pPr lvl="1">
              <a:lnSpc>
                <a:spcPct val="100000"/>
              </a:lnSpc>
            </a:pPr>
            <a:r>
              <a:rPr lang="en-US" sz="1400" dirty="0"/>
              <a:t>Even more DoP Flexibility</a:t>
            </a:r>
          </a:p>
          <a:p>
            <a:pPr lvl="1">
              <a:lnSpc>
                <a:spcPct val="100000"/>
              </a:lnSpc>
            </a:pPr>
            <a:r>
              <a:rPr lang="en-US" sz="1400" dirty="0"/>
              <a:t>Even more Categorical Fund Flexibility</a:t>
            </a:r>
          </a:p>
          <a:p>
            <a:pPr lvl="1">
              <a:lnSpc>
                <a:spcPct val="100000"/>
              </a:lnSpc>
            </a:pPr>
            <a:r>
              <a:rPr lang="en-US" sz="1400" dirty="0"/>
              <a:t>Staff Flexibility – CTE options for hard-to-staff content and local offerings of on-line learning</a:t>
            </a:r>
          </a:p>
          <a:p>
            <a:pPr lvl="1">
              <a:lnSpc>
                <a:spcPct val="100000"/>
              </a:lnSpc>
            </a:pPr>
            <a:r>
              <a:rPr lang="en-US" sz="1400" dirty="0"/>
              <a:t>Progress on Transportation </a:t>
            </a:r>
            <a:r>
              <a:rPr lang="en-US" sz="1400" dirty="0" smtClean="0"/>
              <a:t>(grants)  and </a:t>
            </a:r>
            <a:r>
              <a:rPr lang="en-US" sz="1400" dirty="0"/>
              <a:t>Formula </a:t>
            </a:r>
            <a:r>
              <a:rPr lang="en-US" sz="1400" dirty="0" smtClean="0"/>
              <a:t>Equality </a:t>
            </a:r>
            <a:endParaRPr lang="en-US" sz="1400" dirty="0"/>
          </a:p>
          <a:p>
            <a:pPr lvl="1">
              <a:lnSpc>
                <a:spcPct val="100000"/>
              </a:lnSpc>
            </a:pPr>
            <a:r>
              <a:rPr lang="en-US" sz="1400" dirty="0"/>
              <a:t>Extension of Operational Sharing </a:t>
            </a:r>
            <a:r>
              <a:rPr lang="en-US" sz="1400" dirty="0" smtClean="0"/>
              <a:t>Incentives</a:t>
            </a:r>
            <a:endParaRPr lang="en-US" sz="1400" dirty="0"/>
          </a:p>
        </p:txBody>
      </p:sp>
      <p:sp>
        <p:nvSpPr>
          <p:cNvPr id="6" name="Content Placeholder 4"/>
          <p:cNvSpPr txBox="1">
            <a:spLocks/>
          </p:cNvSpPr>
          <p:nvPr/>
        </p:nvSpPr>
        <p:spPr>
          <a:xfrm>
            <a:off x="6400800" y="1850216"/>
            <a:ext cx="2362200" cy="463126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smtClean="0"/>
              <a:t>In 2019 Session</a:t>
            </a:r>
          </a:p>
          <a:p>
            <a:pPr lvl="1">
              <a:lnSpc>
                <a:spcPct val="100000"/>
              </a:lnSpc>
            </a:pPr>
            <a:r>
              <a:rPr lang="en-US" sz="1400" dirty="0" smtClean="0"/>
              <a:t>Transportation in the Formula</a:t>
            </a:r>
          </a:p>
          <a:p>
            <a:pPr lvl="1">
              <a:lnSpc>
                <a:spcPct val="100000"/>
              </a:lnSpc>
            </a:pPr>
            <a:r>
              <a:rPr lang="en-US" sz="1400" dirty="0" smtClean="0"/>
              <a:t>Formula Equity</a:t>
            </a:r>
          </a:p>
          <a:p>
            <a:pPr lvl="1">
              <a:lnSpc>
                <a:spcPct val="100000"/>
              </a:lnSpc>
            </a:pPr>
            <a:r>
              <a:rPr lang="en-US" sz="1400" dirty="0" smtClean="0"/>
              <a:t>Extension of WGS/reorganization Incentives</a:t>
            </a:r>
          </a:p>
          <a:p>
            <a:pPr lvl="1">
              <a:lnSpc>
                <a:spcPct val="100000"/>
              </a:lnSpc>
            </a:pPr>
            <a:r>
              <a:rPr lang="en-US" sz="1400" dirty="0" smtClean="0"/>
              <a:t>State Penny Extension</a:t>
            </a:r>
          </a:p>
          <a:p>
            <a:pPr lvl="1">
              <a:lnSpc>
                <a:spcPct val="100000"/>
              </a:lnSpc>
            </a:pPr>
            <a:r>
              <a:rPr lang="en-US" sz="1400" dirty="0" smtClean="0"/>
              <a:t>Teacher shortage flexibility: Praxis waiver, concurrent enrollment STEM offer and teach, online learning flexibility</a:t>
            </a:r>
            <a:endParaRPr lang="en-US" sz="1200" dirty="0"/>
          </a:p>
        </p:txBody>
      </p:sp>
      <p:pic>
        <p:nvPicPr>
          <p:cNvPr id="7" name="Picture 6"/>
          <p:cNvPicPr>
            <a:picLocks noChangeAspect="1"/>
          </p:cNvPicPr>
          <p:nvPr/>
        </p:nvPicPr>
        <p:blipFill>
          <a:blip r:embed="rId2"/>
          <a:stretch>
            <a:fillRect/>
          </a:stretch>
        </p:blipFill>
        <p:spPr>
          <a:xfrm>
            <a:off x="7391400" y="380999"/>
            <a:ext cx="1219200" cy="1244221"/>
          </a:xfrm>
          <a:prstGeom prst="rect">
            <a:avLst/>
          </a:prstGeom>
        </p:spPr>
      </p:pic>
    </p:spTree>
    <p:extLst>
      <p:ext uri="{BB962C8B-B14F-4D97-AF65-F5344CB8AC3E}">
        <p14:creationId xmlns:p14="http://schemas.microsoft.com/office/powerpoint/2010/main" val="3792564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685800" y="228600"/>
            <a:ext cx="7407276" cy="5419158"/>
          </a:xfrm>
          <a:prstGeom prst="rect">
            <a:avLst/>
          </a:prstGeom>
        </p:spPr>
      </p:pic>
      <p:sp>
        <p:nvSpPr>
          <p:cNvPr id="6" name="Rectangle 5"/>
          <p:cNvSpPr/>
          <p:nvPr/>
        </p:nvSpPr>
        <p:spPr>
          <a:xfrm>
            <a:off x="1981200" y="5562600"/>
            <a:ext cx="6019800" cy="369332"/>
          </a:xfrm>
          <a:prstGeom prst="rect">
            <a:avLst/>
          </a:prstGeom>
        </p:spPr>
        <p:txBody>
          <a:bodyPr wrap="square">
            <a:spAutoFit/>
          </a:bodyPr>
          <a:lstStyle/>
          <a:p>
            <a:r>
              <a:rPr lang="en-US" dirty="0">
                <a:hlinkClick r:id="rId3"/>
              </a:rPr>
              <a:t>http://</a:t>
            </a:r>
            <a:r>
              <a:rPr lang="en-US" dirty="0" smtClean="0">
                <a:hlinkClick r:id="rId3"/>
              </a:rPr>
              <a:t>www.rsaia.org/2020-legislative-session.html</a:t>
            </a:r>
            <a:r>
              <a:rPr lang="en-US" dirty="0" smtClean="0"/>
              <a:t> </a:t>
            </a:r>
          </a:p>
        </p:txBody>
      </p:sp>
    </p:spTree>
    <p:extLst>
      <p:ext uri="{BB962C8B-B14F-4D97-AF65-F5344CB8AC3E}">
        <p14:creationId xmlns:p14="http://schemas.microsoft.com/office/powerpoint/2010/main" val="26329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543800" cy="1450757"/>
          </a:xfrm>
        </p:spPr>
        <p:txBody>
          <a:bodyPr/>
          <a:lstStyle/>
          <a:p>
            <a:r>
              <a:rPr lang="en-US" dirty="0" smtClean="0"/>
              <a:t>Adequate School Resources</a:t>
            </a:r>
            <a:endParaRPr lang="en-US" dirty="0"/>
          </a:p>
        </p:txBody>
      </p:sp>
      <p:sp>
        <p:nvSpPr>
          <p:cNvPr id="3" name="Content Placeholder 2"/>
          <p:cNvSpPr>
            <a:spLocks noGrp="1"/>
          </p:cNvSpPr>
          <p:nvPr>
            <p:ph sz="half" idx="1"/>
          </p:nvPr>
        </p:nvSpPr>
        <p:spPr>
          <a:xfrm>
            <a:off x="457200" y="1907956"/>
            <a:ext cx="8229600" cy="4188043"/>
          </a:xfrm>
        </p:spPr>
        <p:txBody>
          <a:bodyPr>
            <a:normAutofit lnSpcReduction="10000"/>
          </a:bodyPr>
          <a:lstStyle/>
          <a:p>
            <a:pPr>
              <a:buFont typeface="Wingdings" panose="05000000000000000000" pitchFamily="2" charset="2"/>
              <a:buChar char="Ø"/>
            </a:pPr>
            <a:r>
              <a:rPr lang="en-US" u="sng" dirty="0">
                <a:hlinkClick r:id="rId2"/>
              </a:rPr>
              <a:t>SF 2142</a:t>
            </a:r>
            <a:r>
              <a:rPr lang="en-US" dirty="0"/>
              <a:t> was approved by 51 House members with 46 voting no and the Senate passed it on March 9, 31:17, sending it to the Governor (signed on March 12). </a:t>
            </a:r>
            <a:endParaRPr lang="en-US" dirty="0" smtClean="0"/>
          </a:p>
          <a:p>
            <a:pPr>
              <a:buFont typeface="Wingdings" panose="05000000000000000000" pitchFamily="2" charset="2"/>
              <a:buChar char="Ø"/>
            </a:pPr>
            <a:r>
              <a:rPr lang="en-US" dirty="0" smtClean="0"/>
              <a:t>Set </a:t>
            </a:r>
            <a:r>
              <a:rPr lang="en-US" dirty="0"/>
              <a:t>the SSA at 2.3% for FY 2021, second highest increase in 11 years, yet below the RSAI ask of 3.75%. </a:t>
            </a:r>
            <a:endParaRPr lang="en-US" dirty="0" smtClean="0"/>
          </a:p>
          <a:p>
            <a:pPr>
              <a:buFont typeface="Wingdings" panose="05000000000000000000" pitchFamily="2" charset="2"/>
              <a:buChar char="Ø"/>
            </a:pPr>
            <a:r>
              <a:rPr lang="en-US" dirty="0" smtClean="0"/>
              <a:t>When </a:t>
            </a:r>
            <a:r>
              <a:rPr lang="en-US" dirty="0"/>
              <a:t>Session reconvened after COVID closure, RSAI requested the 2.3% remain intact, and </a:t>
            </a:r>
            <a:r>
              <a:rPr lang="en-US" dirty="0" smtClean="0"/>
              <a:t>it </a:t>
            </a:r>
            <a:r>
              <a:rPr lang="en-US" dirty="0"/>
              <a:t>did. </a:t>
            </a:r>
            <a:endParaRPr lang="en-US" dirty="0" smtClean="0"/>
          </a:p>
          <a:p>
            <a:pPr>
              <a:buFont typeface="Wingdings" panose="05000000000000000000" pitchFamily="2" charset="2"/>
              <a:buChar char="Ø"/>
            </a:pPr>
            <a:r>
              <a:rPr lang="en-US" dirty="0" smtClean="0"/>
              <a:t>In context: combined with transportation, formula equity and formula funding, despite anticipation of economic decline due to the pandemic, it’s fair to say the 2020 Session made a good effort and kept their commitment for funding rural schools. </a:t>
            </a:r>
          </a:p>
          <a:p>
            <a:pPr>
              <a:buFont typeface="Wingdings" panose="05000000000000000000" pitchFamily="2" charset="2"/>
              <a:buChar char="Ø"/>
            </a:pPr>
            <a:r>
              <a:rPr lang="en-US" dirty="0" smtClean="0"/>
              <a:t>Setting up 2021: Zoomland folks, enter in chat, and those of you in person, write  note – what are your biggest resource needs?</a:t>
            </a:r>
            <a:endParaRPr lang="en-US" dirty="0"/>
          </a:p>
        </p:txBody>
      </p:sp>
      <p:pic>
        <p:nvPicPr>
          <p:cNvPr id="9" name="Picture 8"/>
          <p:cNvPicPr>
            <a:picLocks noChangeAspect="1"/>
          </p:cNvPicPr>
          <p:nvPr/>
        </p:nvPicPr>
        <p:blipFill>
          <a:blip r:embed="rId3"/>
          <a:stretch>
            <a:fillRect/>
          </a:stretch>
        </p:blipFill>
        <p:spPr>
          <a:xfrm>
            <a:off x="7620000" y="152400"/>
            <a:ext cx="838240" cy="1431993"/>
          </a:xfrm>
          <a:prstGeom prst="rect">
            <a:avLst/>
          </a:prstGeom>
        </p:spPr>
      </p:pic>
    </p:spTree>
    <p:extLst>
      <p:ext uri="{BB962C8B-B14F-4D97-AF65-F5344CB8AC3E}">
        <p14:creationId xmlns:p14="http://schemas.microsoft.com/office/powerpoint/2010/main" val="2323808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145160155"/>
              </p:ext>
            </p:extLst>
          </p:nvPr>
        </p:nvGraphicFramePr>
        <p:xfrm>
          <a:off x="11747" y="0"/>
          <a:ext cx="9132253"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850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70000" lnSpcReduction="20000"/>
          </a:bodyPr>
          <a:lstStyle/>
          <a:p>
            <a:pPr>
              <a:lnSpc>
                <a:spcPct val="100000"/>
              </a:lnSpc>
              <a:buFont typeface="Wingdings" panose="05000000000000000000" pitchFamily="2" charset="2"/>
              <a:buChar char="Ø"/>
            </a:pPr>
            <a:r>
              <a:rPr lang="en-US" sz="2800" dirty="0"/>
              <a:t>School funding adequacy is a function of sufficient state revenues and mix of revenue sources for schools.  </a:t>
            </a:r>
            <a:endParaRPr lang="en-US" sz="2800" dirty="0" smtClean="0"/>
          </a:p>
          <a:p>
            <a:pPr>
              <a:lnSpc>
                <a:spcPct val="100000"/>
              </a:lnSpc>
              <a:buFont typeface="Wingdings" panose="05000000000000000000" pitchFamily="2" charset="2"/>
              <a:buChar char="Ø"/>
            </a:pPr>
            <a:r>
              <a:rPr lang="en-US" sz="2800" dirty="0" smtClean="0"/>
              <a:t>Continued property tax relief focus confuses the issue – state investment increases to make up for a reduced property tax dollar but schools don’t receive those funds as additional revenue. </a:t>
            </a:r>
            <a:endParaRPr lang="en-US" sz="2800" dirty="0"/>
          </a:p>
          <a:p>
            <a:pPr>
              <a:lnSpc>
                <a:spcPct val="100000"/>
              </a:lnSpc>
              <a:buFont typeface="Wingdings" panose="05000000000000000000" pitchFamily="2" charset="2"/>
              <a:buChar char="Ø"/>
            </a:pPr>
            <a:r>
              <a:rPr lang="en-US" sz="2800" dirty="0"/>
              <a:t>Check out the Legislative Digest for additional information on tax cuts, policy decisions limiting state revenue, and increased tax credit thresholds of private school scholarships (STOs</a:t>
            </a:r>
            <a:r>
              <a:rPr lang="en-US" sz="2800" dirty="0" smtClean="0"/>
              <a:t>) – increased to $15 million in the 2020 Session. </a:t>
            </a:r>
          </a:p>
          <a:p>
            <a:pPr>
              <a:lnSpc>
                <a:spcPct val="100000"/>
              </a:lnSpc>
              <a:buFont typeface="Wingdings" panose="05000000000000000000" pitchFamily="2" charset="2"/>
              <a:buChar char="Ø"/>
            </a:pPr>
            <a:r>
              <a:rPr lang="en-US" sz="2800" dirty="0" smtClean="0"/>
              <a:t>REC (Oct. 13) estimated 4.1% growth in revenues net of transfers for FY 2022.  That’s $316.5 million.  FYI:  41% of that is $130 million.  Watch for that number to be invested in PK-12 to preserve the PK-12 investment as a percentage of the state budget.  </a:t>
            </a:r>
            <a:endParaRPr lang="en-US" sz="2800" dirty="0"/>
          </a:p>
        </p:txBody>
      </p:sp>
      <p:sp>
        <p:nvSpPr>
          <p:cNvPr id="3" name="Rectangle 2"/>
          <p:cNvSpPr/>
          <p:nvPr/>
        </p:nvSpPr>
        <p:spPr>
          <a:xfrm>
            <a:off x="914400" y="457200"/>
            <a:ext cx="6172200" cy="830997"/>
          </a:xfrm>
          <a:prstGeom prst="rect">
            <a:avLst/>
          </a:prstGeom>
        </p:spPr>
        <p:txBody>
          <a:bodyPr wrap="square">
            <a:spAutoFit/>
          </a:bodyPr>
          <a:lstStyle/>
          <a:p>
            <a:r>
              <a:rPr lang="en-US" sz="4800" dirty="0" smtClean="0"/>
              <a:t>State Revenue Policy</a:t>
            </a:r>
            <a:endParaRPr lang="en-US" sz="4800" dirty="0"/>
          </a:p>
        </p:txBody>
      </p:sp>
    </p:spTree>
    <p:extLst>
      <p:ext uri="{BB962C8B-B14F-4D97-AF65-F5344CB8AC3E}">
        <p14:creationId xmlns:p14="http://schemas.microsoft.com/office/powerpoint/2010/main" val="2825104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Needs:</a:t>
            </a:r>
            <a:endParaRPr lang="en-US" dirty="0"/>
          </a:p>
        </p:txBody>
      </p:sp>
      <p:sp>
        <p:nvSpPr>
          <p:cNvPr id="3" name="Content Placeholder 2"/>
          <p:cNvSpPr>
            <a:spLocks noGrp="1"/>
          </p:cNvSpPr>
          <p:nvPr>
            <p:ph sz="half" idx="1"/>
          </p:nvPr>
        </p:nvSpPr>
        <p:spPr>
          <a:xfrm>
            <a:off x="822960" y="1845734"/>
            <a:ext cx="7482840" cy="4478866"/>
          </a:xfrm>
        </p:spPr>
        <p:txBody>
          <a:bodyPr>
            <a:normAutofit fontScale="92500" lnSpcReduction="10000"/>
          </a:bodyPr>
          <a:lstStyle/>
          <a:p>
            <a:r>
              <a:rPr lang="en-US" dirty="0" smtClean="0"/>
              <a:t>Adequate increase in SSA to fund: </a:t>
            </a:r>
          </a:p>
          <a:p>
            <a:pPr lvl="1"/>
            <a:r>
              <a:rPr lang="en-US" dirty="0" smtClean="0"/>
              <a:t>Continued programs and new expectations:  computer science, dyslexia training, school safety and emergency plans, internships and college-level coursework</a:t>
            </a:r>
          </a:p>
          <a:p>
            <a:pPr lvl="1"/>
            <a:r>
              <a:rPr lang="en-US" dirty="0" smtClean="0"/>
              <a:t>Educators to teach and lead our schools; adequate salaries, benefits, training and ongoing support</a:t>
            </a:r>
          </a:p>
          <a:p>
            <a:pPr lvl="1"/>
            <a:r>
              <a:rPr lang="en-US" dirty="0" smtClean="0"/>
              <a:t>Bus drivers and support staff (paras, food service, custodians, secretaries) </a:t>
            </a:r>
          </a:p>
          <a:p>
            <a:pPr lvl="1"/>
            <a:r>
              <a:rPr lang="en-US" dirty="0" smtClean="0"/>
              <a:t>Course supports: science lab materials, career and technical education costs, fees to community colleges or other school districts for shared courses and content, music/art/drama opportunities for students</a:t>
            </a:r>
          </a:p>
          <a:p>
            <a:pPr lvl="1"/>
            <a:r>
              <a:rPr lang="en-US" dirty="0"/>
              <a:t>Student needs: offset fees waived, provide instructional materials (online and at school</a:t>
            </a:r>
            <a:r>
              <a:rPr lang="en-US" dirty="0" smtClean="0"/>
              <a:t>), social workers and mental health supports, translators and ELL instructional materials and supports, behavior supports all the way up to therapeutic classrooms and mental health placements, talented and gifted content</a:t>
            </a:r>
          </a:p>
          <a:p>
            <a:pPr lvl="1"/>
            <a:r>
              <a:rPr lang="en-US" dirty="0" smtClean="0"/>
              <a:t>Extra- and co-curriculars: not just the heart of the community, but in many cases where students find their passion and learn to set goals and work collaboratively with others. Connect to peers and caring adults. </a:t>
            </a:r>
            <a:endParaRPr lang="en-US" dirty="0"/>
          </a:p>
        </p:txBody>
      </p:sp>
    </p:spTree>
    <p:extLst>
      <p:ext uri="{BB962C8B-B14F-4D97-AF65-F5344CB8AC3E}">
        <p14:creationId xmlns:p14="http://schemas.microsoft.com/office/powerpoint/2010/main" val="4233597849"/>
      </p:ext>
    </p:extLst>
  </p:cSld>
  <p:clrMapOvr>
    <a:masterClrMapping/>
  </p:clrMapOvr>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28290</TotalTime>
  <Words>2537</Words>
  <Application>Microsoft Office PowerPoint</Application>
  <PresentationFormat>On-screen Show (4:3)</PresentationFormat>
  <Paragraphs>139</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Times New Roman</vt:lpstr>
      <vt:lpstr>Wingdings</vt:lpstr>
      <vt:lpstr>Retrospect</vt:lpstr>
      <vt:lpstr>PowerPoint Presentation</vt:lpstr>
      <vt:lpstr>Summary of 2020 Legislative Session  RSAI Priority Action</vt:lpstr>
      <vt:lpstr>Themes of Rural School Needs</vt:lpstr>
      <vt:lpstr>Recent Accomplishments Benefiting Rural Districts </vt:lpstr>
      <vt:lpstr>PowerPoint Presentation</vt:lpstr>
      <vt:lpstr>Adequate School Resources</vt:lpstr>
      <vt:lpstr>PowerPoint Presentation</vt:lpstr>
      <vt:lpstr>PowerPoint Presentation</vt:lpstr>
      <vt:lpstr>Resource Needs:</vt:lpstr>
      <vt:lpstr>Question of the day: </vt:lpstr>
      <vt:lpstr>Student Mental Health</vt:lpstr>
      <vt:lpstr>Action     Comments</vt:lpstr>
      <vt:lpstr>2021 Session: </vt:lpstr>
      <vt:lpstr>Educator Shortage and Quality Instruction</vt:lpstr>
      <vt:lpstr>PowerPoint Presentation</vt:lpstr>
      <vt:lpstr>Geography and Sparsity Impacts Recruitment and Retention</vt:lpstr>
      <vt:lpstr>Transportation and Formula Equity</vt:lpstr>
      <vt:lpstr>Transportation and Formula Equity</vt:lpstr>
      <vt:lpstr>Opportunity Equity for At-risk Students/Poverty</vt:lpstr>
      <vt:lpstr>Student Inequities and At-risk Needs</vt:lpstr>
      <vt:lpstr>PowerPoint Presentation</vt:lpstr>
      <vt:lpstr>PowerPoint Presentation</vt:lpstr>
      <vt:lpstr>PowerPoint Presentation</vt:lpstr>
      <vt:lpstr>Reorganization and Whole Grade Sharing Incentives Extension</vt:lpstr>
      <vt:lpstr>Reorganization and Whole Grade Sharing Incentives Extension</vt:lpstr>
      <vt:lpstr>PowerPoint Presentation</vt:lpstr>
      <vt:lpstr>PowerPoint Presentation</vt:lpstr>
      <vt:lpstr>Quality Preschool</vt:lpstr>
      <vt:lpstr>Quality Preschool</vt:lpstr>
      <vt:lpstr>School Safety</vt:lpstr>
      <vt:lpstr>Bonding Capacity/Simple Majority</vt:lpstr>
      <vt:lpstr>PowerPoint Presentation</vt:lpstr>
      <vt:lpstr>PowerPoint Presentation</vt:lpstr>
      <vt:lpstr>RSAI 2021 Legislative Priorities</vt:lpstr>
      <vt:lpstr>THANK YOU FOR YOUR VOICE on behalf of rural students!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Susie</dc:creator>
  <cp:lastModifiedBy>Jen</cp:lastModifiedBy>
  <cp:revision>2064</cp:revision>
  <cp:lastPrinted>2018-10-19T20:55:07Z</cp:lastPrinted>
  <dcterms:created xsi:type="dcterms:W3CDTF">2014-07-14T21:17:36Z</dcterms:created>
  <dcterms:modified xsi:type="dcterms:W3CDTF">2020-10-21T19:04:02Z</dcterms:modified>
</cp:coreProperties>
</file>