
<file path=[Content_Types].xml><?xml version="1.0" encoding="utf-8"?>
<Types xmlns="http://schemas.openxmlformats.org/package/2006/content-types">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7.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 id="2147483887" r:id="rId2"/>
  </p:sldMasterIdLst>
  <p:notesMasterIdLst>
    <p:notesMasterId r:id="rId29"/>
  </p:notesMasterIdLst>
  <p:handoutMasterIdLst>
    <p:handoutMasterId r:id="rId30"/>
  </p:handoutMasterIdLst>
  <p:sldIdLst>
    <p:sldId id="256" r:id="rId3"/>
    <p:sldId id="265" r:id="rId4"/>
    <p:sldId id="330" r:id="rId5"/>
    <p:sldId id="322" r:id="rId6"/>
    <p:sldId id="335" r:id="rId7"/>
    <p:sldId id="332" r:id="rId8"/>
    <p:sldId id="323" r:id="rId9"/>
    <p:sldId id="259" r:id="rId10"/>
    <p:sldId id="336" r:id="rId11"/>
    <p:sldId id="309" r:id="rId12"/>
    <p:sldId id="327" r:id="rId13"/>
    <p:sldId id="318" r:id="rId14"/>
    <p:sldId id="307" r:id="rId15"/>
    <p:sldId id="277" r:id="rId16"/>
    <p:sldId id="324" r:id="rId17"/>
    <p:sldId id="313" r:id="rId18"/>
    <p:sldId id="270" r:id="rId19"/>
    <p:sldId id="311" r:id="rId20"/>
    <p:sldId id="294" r:id="rId21"/>
    <p:sldId id="312" r:id="rId22"/>
    <p:sldId id="292" r:id="rId23"/>
    <p:sldId id="274" r:id="rId24"/>
    <p:sldId id="315" r:id="rId25"/>
    <p:sldId id="316" r:id="rId26"/>
    <p:sldId id="354" r:id="rId27"/>
    <p:sldId id="287" r:id="rId2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own Clerk" initials="T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86" autoAdjust="0"/>
    <p:restoredTop sz="96433" autoAdjust="0"/>
  </p:normalViewPr>
  <p:slideViewPr>
    <p:cSldViewPr>
      <p:cViewPr varScale="1">
        <p:scale>
          <a:sx n="114" d="100"/>
          <a:sy n="114" d="100"/>
        </p:scale>
        <p:origin x="157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7" d="100"/>
          <a:sy n="87" d="100"/>
        </p:scale>
        <p:origin x="380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128" b="1" i="0" u="none" strike="noStrike" kern="1200" baseline="0">
              <a:solidFill>
                <a:schemeClr val="tx2"/>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Where does our money come from?</c:v>
                </c:pt>
              </c:strCache>
            </c:strRef>
          </c:tx>
          <c:spPr>
            <a:gradFill rotWithShape="1">
              <a:gsLst>
                <a:gs pos="0">
                  <a:schemeClr val="accent1">
                    <a:tint val="96000"/>
                    <a:lumMod val="104000"/>
                  </a:schemeClr>
                </a:gs>
                <a:gs pos="100000">
                  <a:schemeClr val="accent1">
                    <a:shade val="98000"/>
                    <a:lumMod val="94000"/>
                  </a:schemeClr>
                </a:gs>
              </a:gsLst>
              <a:lin ang="5400000" scaled="0"/>
            </a:gradFill>
            <a:ln>
              <a:noFill/>
            </a:ln>
            <a:effectLst>
              <a:outerShdw blurRad="38100" dist="25400" dir="5400000" rotWithShape="0">
                <a:srgbClr val="000000">
                  <a:alpha val="25000"/>
                </a:srgbClr>
              </a:outerShdw>
            </a:effectLst>
          </c:spPr>
          <c:invertIfNegative val="0"/>
          <c:dPt>
            <c:idx val="0"/>
            <c:invertIfNegative val="0"/>
            <c:bubble3D val="0"/>
            <c:extLst>
              <c:ext xmlns:c16="http://schemas.microsoft.com/office/drawing/2014/chart" uri="{C3380CC4-5D6E-409C-BE32-E72D297353CC}">
                <c16:uniqueId val="{00000001-3746-462C-823B-F4DEEE065599}"/>
              </c:ext>
            </c:extLst>
          </c:dPt>
          <c:dPt>
            <c:idx val="1"/>
            <c:invertIfNegative val="0"/>
            <c:bubble3D val="0"/>
            <c:extLst>
              <c:ext xmlns:c16="http://schemas.microsoft.com/office/drawing/2014/chart" uri="{C3380CC4-5D6E-409C-BE32-E72D297353CC}">
                <c16:uniqueId val="{00000003-3746-462C-823B-F4DEEE065599}"/>
              </c:ext>
            </c:extLst>
          </c:dPt>
          <c:dPt>
            <c:idx val="2"/>
            <c:invertIfNegative val="0"/>
            <c:bubble3D val="0"/>
            <c:extLst>
              <c:ext xmlns:c16="http://schemas.microsoft.com/office/drawing/2014/chart" uri="{C3380CC4-5D6E-409C-BE32-E72D297353CC}">
                <c16:uniqueId val="{00000005-3746-462C-823B-F4DEEE065599}"/>
              </c:ext>
            </c:extLst>
          </c:dPt>
          <c:dPt>
            <c:idx val="3"/>
            <c:invertIfNegative val="0"/>
            <c:bubble3D val="0"/>
            <c:extLst>
              <c:ext xmlns:c16="http://schemas.microsoft.com/office/drawing/2014/chart" uri="{C3380CC4-5D6E-409C-BE32-E72D297353CC}">
                <c16:uniqueId val="{00000007-3746-462C-823B-F4DEEE065599}"/>
              </c:ext>
            </c:extLst>
          </c:dPt>
          <c:dPt>
            <c:idx val="4"/>
            <c:invertIfNegative val="0"/>
            <c:bubble3D val="0"/>
            <c:extLst>
              <c:ext xmlns:c16="http://schemas.microsoft.com/office/drawing/2014/chart" uri="{C3380CC4-5D6E-409C-BE32-E72D297353CC}">
                <c16:uniqueId val="{00000009-3746-462C-823B-F4DEEE065599}"/>
              </c:ext>
            </c:extLst>
          </c:dPt>
          <c:dPt>
            <c:idx val="5"/>
            <c:invertIfNegative val="0"/>
            <c:bubble3D val="0"/>
            <c:extLst>
              <c:ext xmlns:c16="http://schemas.microsoft.com/office/drawing/2014/chart" uri="{C3380CC4-5D6E-409C-BE32-E72D297353CC}">
                <c16:uniqueId val="{0000000B-3746-462C-823B-F4DEEE065599}"/>
              </c:ext>
            </c:extLst>
          </c:dPt>
          <c:dPt>
            <c:idx val="6"/>
            <c:invertIfNegative val="0"/>
            <c:bubble3D val="0"/>
            <c:extLst>
              <c:ext xmlns:c16="http://schemas.microsoft.com/office/drawing/2014/chart" uri="{C3380CC4-5D6E-409C-BE32-E72D297353CC}">
                <c16:uniqueId val="{0000000D-3746-462C-823B-F4DEEE065599}"/>
              </c:ext>
            </c:extLst>
          </c:dPt>
          <c:dPt>
            <c:idx val="7"/>
            <c:invertIfNegative val="0"/>
            <c:bubble3D val="0"/>
            <c:extLst>
              <c:ext xmlns:c16="http://schemas.microsoft.com/office/drawing/2014/chart" uri="{C3380CC4-5D6E-409C-BE32-E72D297353CC}">
                <c16:uniqueId val="{0000000F-3746-462C-823B-F4DEEE065599}"/>
              </c:ext>
            </c:extLst>
          </c:dPt>
          <c:dPt>
            <c:idx val="8"/>
            <c:invertIfNegative val="0"/>
            <c:bubble3D val="0"/>
            <c:extLst>
              <c:ext xmlns:c16="http://schemas.microsoft.com/office/drawing/2014/chart" uri="{C3380CC4-5D6E-409C-BE32-E72D297353CC}">
                <c16:uniqueId val="{00000011-3746-462C-823B-F4DEEE065599}"/>
              </c:ext>
            </c:extLst>
          </c:dPt>
          <c:dLbls>
            <c:dLbl>
              <c:idx val="0"/>
              <c:layout>
                <c:manualLayout>
                  <c:x val="-2.48015873015873E-2"/>
                  <c:y val="-5.007684232308615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746-462C-823B-F4DEEE065599}"/>
                </c:ext>
              </c:extLst>
            </c:dLbl>
            <c:dLbl>
              <c:idx val="1"/>
              <c:tx>
                <c:rich>
                  <a:bodyPr rot="0" spcFirstLastPara="1" vertOverflow="ellipsis" vert="horz" wrap="square" lIns="38100" tIns="19050" rIns="38100" bIns="19050" anchor="ctr" anchorCtr="1">
                    <a:noAutofit/>
                  </a:bodyPr>
                  <a:lstStyle/>
                  <a:p>
                    <a:pPr>
                      <a:defRPr sz="1197" b="1" i="0" u="none" strike="noStrike" kern="1200" baseline="0">
                        <a:solidFill>
                          <a:schemeClr val="tx2"/>
                        </a:solidFill>
                        <a:latin typeface="+mn-lt"/>
                        <a:ea typeface="+mn-ea"/>
                        <a:cs typeface="+mn-cs"/>
                      </a:defRPr>
                    </a:pPr>
                    <a:r>
                      <a:rPr lang="en-US" dirty="0"/>
                      <a:t>$477,166.95</a:t>
                    </a:r>
                    <a:endParaRPr lang="en-US" sz="1100" dirty="0"/>
                  </a:p>
                </c:rich>
              </c:tx>
              <c:numFmt formatCode="&quot;$&quot;#,##0.00" sourceLinked="0"/>
              <c:spPr>
                <a:noFill/>
                <a:ln>
                  <a:noFill/>
                </a:ln>
                <a:effectLst/>
              </c:spPr>
              <c:txPr>
                <a:bodyPr rot="0" spcFirstLastPara="1" vertOverflow="ellipsis" vert="horz" wrap="square" lIns="38100" tIns="19050" rIns="38100" bIns="19050" anchor="ctr" anchorCtr="1">
                  <a:noAutofit/>
                </a:bodyPr>
                <a:lstStyle/>
                <a:p>
                  <a:pPr>
                    <a:defRPr sz="1197" b="1"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layout>
                    <c:manualLayout>
                      <c:w val="0.14054232804232805"/>
                      <c:h val="4.0762549650992012E-2"/>
                    </c:manualLayout>
                  </c15:layout>
                  <c15:showDataLabelsRange val="0"/>
                </c:ext>
                <c:ext xmlns:c16="http://schemas.microsoft.com/office/drawing/2014/chart" uri="{C3380CC4-5D6E-409C-BE32-E72D297353CC}">
                  <c16:uniqueId val="{00000003-3746-462C-823B-F4DEEE065599}"/>
                </c:ext>
              </c:extLst>
            </c:dLbl>
            <c:numFmt formatCode="&quot;$&quot;#,##0.0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Sheet1!$A$2:$A$9</c:f>
              <c:strCache>
                <c:ptCount val="8"/>
                <c:pt idx="0">
                  <c:v>Property Taxes</c:v>
                </c:pt>
                <c:pt idx="1">
                  <c:v>Intergovernmental Revenue</c:v>
                </c:pt>
                <c:pt idx="2">
                  <c:v>Annexation Payment</c:v>
                </c:pt>
                <c:pt idx="3">
                  <c:v>Charges for Services</c:v>
                </c:pt>
                <c:pt idx="4">
                  <c:v>Grants &amp; Mining Effects</c:v>
                </c:pt>
                <c:pt idx="5">
                  <c:v>Misc/Other Financing</c:v>
                </c:pt>
                <c:pt idx="6">
                  <c:v>Fire Services</c:v>
                </c:pt>
                <c:pt idx="7">
                  <c:v>W/WW Revenue</c:v>
                </c:pt>
              </c:strCache>
            </c:strRef>
          </c:cat>
          <c:val>
            <c:numRef>
              <c:f>Sheet1!$B$2:$B$9</c:f>
              <c:numCache>
                <c:formatCode>"$"#,##0.00_);[Red]\("$"#,##0.00\)</c:formatCode>
                <c:ptCount val="8"/>
                <c:pt idx="0">
                  <c:v>1032221.95</c:v>
                </c:pt>
                <c:pt idx="1">
                  <c:v>477166.95</c:v>
                </c:pt>
                <c:pt idx="2">
                  <c:v>714518.93</c:v>
                </c:pt>
                <c:pt idx="3">
                  <c:v>149264.74</c:v>
                </c:pt>
                <c:pt idx="4">
                  <c:v>248254.5</c:v>
                </c:pt>
                <c:pt idx="5">
                  <c:v>58196.06</c:v>
                </c:pt>
                <c:pt idx="6">
                  <c:v>56435.86</c:v>
                </c:pt>
                <c:pt idx="7">
                  <c:v>14405.91</c:v>
                </c:pt>
              </c:numCache>
            </c:numRef>
          </c:val>
          <c:extLst>
            <c:ext xmlns:c16="http://schemas.microsoft.com/office/drawing/2014/chart" uri="{C3380CC4-5D6E-409C-BE32-E72D297353CC}">
              <c16:uniqueId val="{00000012-3746-462C-823B-F4DEEE065599}"/>
            </c:ext>
          </c:extLst>
        </c:ser>
        <c:dLbls>
          <c:showLegendKey val="0"/>
          <c:showVal val="0"/>
          <c:showCatName val="0"/>
          <c:showSerName val="0"/>
          <c:showPercent val="0"/>
          <c:showBubbleSize val="0"/>
        </c:dLbls>
        <c:gapWidth val="100"/>
        <c:axId val="499792632"/>
        <c:axId val="499794592"/>
      </c:barChart>
      <c:valAx>
        <c:axId val="499794592"/>
        <c:scaling>
          <c:orientation val="minMax"/>
        </c:scaling>
        <c:delete val="1"/>
        <c:axPos val="b"/>
        <c:majorGridlines>
          <c:spPr>
            <a:ln w="9525" cap="flat" cmpd="sng" algn="ctr">
              <a:solidFill>
                <a:schemeClr val="tx2">
                  <a:lumMod val="15000"/>
                  <a:lumOff val="85000"/>
                </a:schemeClr>
              </a:solidFill>
              <a:round/>
            </a:ln>
            <a:effectLst/>
          </c:spPr>
        </c:majorGridlines>
        <c:numFmt formatCode="&quot;$&quot;#,##0.00_);[Red]\(&quot;$&quot;#,##0.00\)" sourceLinked="1"/>
        <c:majorTickMark val="none"/>
        <c:minorTickMark val="none"/>
        <c:tickLblPos val="nextTo"/>
        <c:crossAx val="499792632"/>
        <c:crosses val="autoZero"/>
        <c:crossBetween val="between"/>
      </c:valAx>
      <c:catAx>
        <c:axId val="499792632"/>
        <c:scaling>
          <c:orientation val="minMax"/>
        </c:scaling>
        <c:delete val="0"/>
        <c:axPos val="l"/>
        <c:numFmt formatCode="General" sourceLinked="1"/>
        <c:majorTickMark val="none"/>
        <c:minorTickMark val="none"/>
        <c:tickLblPos val="nextTo"/>
        <c:spPr>
          <a:noFill/>
          <a:ln w="9525" cap="flat" cmpd="sng" algn="ctr">
            <a:solidFill>
              <a:schemeClr val="tx2">
                <a:lumMod val="15000"/>
                <a:lumOff val="85000"/>
              </a:schemeClr>
            </a:solidFill>
            <a:round/>
          </a:ln>
          <a:effectLst/>
        </c:spPr>
        <c:txPr>
          <a:bodyPr rot="-60000000" spcFirstLastPara="1" vertOverflow="ellipsis" vert="horz" wrap="square" anchor="ctr" anchorCtr="1"/>
          <a:lstStyle/>
          <a:p>
            <a:pPr>
              <a:defRPr sz="1197" b="1" i="0" u="none" strike="noStrike" kern="1200" baseline="0">
                <a:solidFill>
                  <a:schemeClr val="tx2"/>
                </a:solidFill>
                <a:latin typeface="+mn-lt"/>
                <a:ea typeface="+mn-ea"/>
                <a:cs typeface="+mn-cs"/>
              </a:defRPr>
            </a:pPr>
            <a:endParaRPr lang="en-US"/>
          </a:p>
        </c:txPr>
        <c:crossAx val="499794592"/>
        <c:crosses val="autoZero"/>
        <c:auto val="1"/>
        <c:lblAlgn val="ctr"/>
        <c:lblOffset val="100"/>
        <c:noMultiLvlLbl val="0"/>
      </c:cat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1800" dirty="0"/>
              <a:t>Where did we spend our money in 2023?</a:t>
            </a:r>
          </a:p>
          <a:p>
            <a:pPr>
              <a:defRPr/>
            </a:pPr>
            <a:endParaRPr lang="en-US" sz="1800" dirty="0"/>
          </a:p>
        </c:rich>
      </c:tx>
      <c:layout>
        <c:manualLayout>
          <c:xMode val="edge"/>
          <c:yMode val="edge"/>
          <c:x val="0.11498456790123458"/>
          <c:y val="4.0291083406240887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6.7129629629629636E-2"/>
          <c:y val="0.22419385076865392"/>
          <c:w val="0.82407407407407407"/>
          <c:h val="0.68863610798650166"/>
        </c:manualLayout>
      </c:layout>
      <c:pie3DChart>
        <c:varyColors val="1"/>
        <c:ser>
          <c:idx val="0"/>
          <c:order val="0"/>
          <c:tx>
            <c:strRef>
              <c:f>Sheet1!$B$1</c:f>
              <c:strCache>
                <c:ptCount val="1"/>
                <c:pt idx="0">
                  <c:v>Column2</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1-0D2E-4D49-96E3-53F87AE36AB3}"/>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3-0D2E-4D49-96E3-53F87AE36AB3}"/>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5-0D2E-4D49-96E3-53F87AE36AB3}"/>
              </c:ext>
            </c:extLst>
          </c:dPt>
          <c:dPt>
            <c:idx val="3"/>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7-0D2E-4D49-96E3-53F87AE36AB3}"/>
              </c:ext>
            </c:extLst>
          </c:dPt>
          <c:dPt>
            <c:idx val="4"/>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9-0D2E-4D49-96E3-53F87AE36AB3}"/>
              </c:ext>
            </c:extLst>
          </c:dPt>
          <c:dPt>
            <c:idx val="5"/>
            <c:bubble3D val="0"/>
            <c:spPr>
              <a:solidFill>
                <a:schemeClr val="accent6"/>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B-0D2E-4D49-96E3-53F87AE36AB3}"/>
              </c:ext>
            </c:extLst>
          </c:dPt>
          <c:dLbls>
            <c:dLbl>
              <c:idx val="0"/>
              <c:layout>
                <c:manualLayout>
                  <c:x val="-9.0133785360163421E-2"/>
                  <c:y val="0.1003255322251385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0D2E-4D49-96E3-53F87AE36AB3}"/>
                </c:ext>
              </c:extLst>
            </c:dLbl>
            <c:dLbl>
              <c:idx val="2"/>
              <c:layout>
                <c:manualLayout>
                  <c:x val="5.5688611840186586E-2"/>
                  <c:y val="7.9373359580052497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0D2E-4D49-96E3-53F87AE36AB3}"/>
                </c:ext>
              </c:extLst>
            </c:dLbl>
            <c:dLbl>
              <c:idx val="3"/>
              <c:layout>
                <c:manualLayout>
                  <c:x val="-0.10172803052396229"/>
                  <c:y val="2.2801837270339085E-4"/>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0D2E-4D49-96E3-53F87AE36AB3}"/>
                </c:ext>
              </c:extLst>
            </c:dLbl>
            <c:dLbl>
              <c:idx val="4"/>
              <c:layout>
                <c:manualLayout>
                  <c:x val="6.0955818022747153E-2"/>
                  <c:y val="-1.5377478856809566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0D2E-4D49-96E3-53F87AE36AB3}"/>
                </c:ext>
              </c:extLst>
            </c:dLbl>
            <c:dLbl>
              <c:idx val="5"/>
              <c:layout>
                <c:manualLayout>
                  <c:x val="1.2148342568290074E-2"/>
                  <c:y val="7.4841972878390201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0D2E-4D49-96E3-53F87AE36AB3}"/>
                </c:ext>
              </c:extLst>
            </c:dLbl>
            <c:spPr>
              <a:pattFill prst="pct75">
                <a:fgClr>
                  <a:sysClr val="windowText" lastClr="000000">
                    <a:lumMod val="75000"/>
                    <a:lumOff val="25000"/>
                  </a:sysClr>
                </a:fgClr>
                <a:bgClr>
                  <a:sysClr val="windowText" lastClr="000000">
                    <a:lumMod val="65000"/>
                    <a:lumOff val="35000"/>
                  </a:sys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1"/>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Sheet1!$A$2:$A$7</c:f>
              <c:strCache>
                <c:ptCount val="6"/>
                <c:pt idx="0">
                  <c:v>GEN Fund</c:v>
                </c:pt>
                <c:pt idx="1">
                  <c:v>R &amp; B Fund</c:v>
                </c:pt>
                <c:pt idx="2">
                  <c:v>DEBT</c:v>
                </c:pt>
                <c:pt idx="3">
                  <c:v>CAPITAL</c:v>
                </c:pt>
                <c:pt idx="4">
                  <c:v>W/WW</c:v>
                </c:pt>
                <c:pt idx="5">
                  <c:v>FIRE</c:v>
                </c:pt>
              </c:strCache>
            </c:strRef>
          </c:cat>
          <c:val>
            <c:numRef>
              <c:f>Sheet1!$B$2:$B$7</c:f>
              <c:numCache>
                <c:formatCode>General</c:formatCode>
                <c:ptCount val="6"/>
                <c:pt idx="0">
                  <c:v>613744.62</c:v>
                </c:pt>
                <c:pt idx="1">
                  <c:v>1655195.86</c:v>
                </c:pt>
                <c:pt idx="2">
                  <c:v>151922.66</c:v>
                </c:pt>
                <c:pt idx="3">
                  <c:v>191804.29</c:v>
                </c:pt>
                <c:pt idx="4">
                  <c:v>20838.04</c:v>
                </c:pt>
                <c:pt idx="5">
                  <c:v>105316.74</c:v>
                </c:pt>
              </c:numCache>
            </c:numRef>
          </c:val>
          <c:extLst>
            <c:ext xmlns:c16="http://schemas.microsoft.com/office/drawing/2014/chart" uri="{C3380CC4-5D6E-409C-BE32-E72D297353CC}">
              <c16:uniqueId val="{0000000C-0D2E-4D49-96E3-53F87AE36AB3}"/>
            </c:ext>
          </c:extLst>
        </c:ser>
        <c:ser>
          <c:idx val="1"/>
          <c:order val="1"/>
          <c:tx>
            <c:strRef>
              <c:f>Sheet1!$C$1</c:f>
              <c:strCache>
                <c:ptCount val="1"/>
                <c:pt idx="0">
                  <c:v>Column1</c:v>
                </c:pt>
              </c:strCache>
            </c:strRef>
          </c:tx>
          <c:dPt>
            <c:idx val="0"/>
            <c:bubble3D val="0"/>
            <c:spPr>
              <a:solidFill>
                <a:schemeClr val="accent1"/>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0E-0D2E-4D49-96E3-53F87AE36AB3}"/>
              </c:ext>
            </c:extLst>
          </c:dPt>
          <c:dPt>
            <c:idx val="1"/>
            <c:bubble3D val="0"/>
            <c:spPr>
              <a:solidFill>
                <a:schemeClr val="accent2"/>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0-0D2E-4D49-96E3-53F87AE36AB3}"/>
              </c:ext>
            </c:extLst>
          </c:dPt>
          <c:dPt>
            <c:idx val="2"/>
            <c:bubble3D val="0"/>
            <c:spPr>
              <a:solidFill>
                <a:schemeClr val="accent3"/>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2-0D2E-4D49-96E3-53F87AE36AB3}"/>
              </c:ext>
            </c:extLst>
          </c:dPt>
          <c:dPt>
            <c:idx val="3"/>
            <c:bubble3D val="0"/>
            <c:spPr>
              <a:solidFill>
                <a:schemeClr val="accent4"/>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4-0D2E-4D49-96E3-53F87AE36AB3}"/>
              </c:ext>
            </c:extLst>
          </c:dPt>
          <c:dPt>
            <c:idx val="4"/>
            <c:bubble3D val="0"/>
            <c:spPr>
              <a:solidFill>
                <a:schemeClr val="accent5"/>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6-0D2E-4D49-96E3-53F87AE36AB3}"/>
              </c:ext>
            </c:extLst>
          </c:dPt>
          <c:dPt>
            <c:idx val="5"/>
            <c:bubble3D val="0"/>
            <c:spPr>
              <a:solidFill>
                <a:schemeClr val="accent6"/>
              </a:solidFill>
              <a:ln>
                <a:noFill/>
              </a:ln>
              <a:effectLst>
                <a:outerShdw blurRad="254000" sx="102000" sy="102000" algn="ctr" rotWithShape="0">
                  <a:prstClr val="black">
                    <a:alpha val="20000"/>
                  </a:prstClr>
                </a:outerShdw>
              </a:effectLst>
              <a:sp3d/>
            </c:spPr>
            <c:extLst>
              <c:ext xmlns:c16="http://schemas.microsoft.com/office/drawing/2014/chart" uri="{C3380CC4-5D6E-409C-BE32-E72D297353CC}">
                <c16:uniqueId val="{00000018-0D2E-4D49-96E3-53F87AE36AB3}"/>
              </c:ext>
            </c:extLst>
          </c:dPt>
          <c:dLbls>
            <c:spPr>
              <a:pattFill prst="pct75">
                <a:fgClr>
                  <a:prstClr val="black">
                    <a:lumMod val="75000"/>
                    <a:lumOff val="25000"/>
                  </a:prstClr>
                </a:fgClr>
                <a:bgClr>
                  <a:prstClr val="black">
                    <a:lumMod val="65000"/>
                    <a:lumOff val="35000"/>
                  </a:prst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lt1"/>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extLst>
          </c:dLbls>
          <c:cat>
            <c:strRef>
              <c:f>Sheet1!$A$2:$A$7</c:f>
              <c:strCache>
                <c:ptCount val="6"/>
                <c:pt idx="0">
                  <c:v>GEN Fund</c:v>
                </c:pt>
                <c:pt idx="1">
                  <c:v>R &amp; B Fund</c:v>
                </c:pt>
                <c:pt idx="2">
                  <c:v>DEBT</c:v>
                </c:pt>
                <c:pt idx="3">
                  <c:v>CAPITAL</c:v>
                </c:pt>
                <c:pt idx="4">
                  <c:v>W/WW</c:v>
                </c:pt>
                <c:pt idx="5">
                  <c:v>FIRE</c:v>
                </c:pt>
              </c:strCache>
            </c:strRef>
          </c:cat>
          <c:val>
            <c:numRef>
              <c:f>Sheet1!$C$2:$C$7</c:f>
              <c:numCache>
                <c:formatCode>General</c:formatCode>
                <c:ptCount val="6"/>
              </c:numCache>
            </c:numRef>
          </c:val>
          <c:extLst>
            <c:ext xmlns:c16="http://schemas.microsoft.com/office/drawing/2014/chart" uri="{C3380CC4-5D6E-409C-BE32-E72D297353CC}">
              <c16:uniqueId val="{00000019-0D2E-4D49-96E3-53F87AE36AB3}"/>
            </c:ext>
          </c:extLst>
        </c:ser>
        <c:dLbls>
          <c:dLblPos val="ctr"/>
          <c:showLegendKey val="0"/>
          <c:showVal val="0"/>
          <c:showCatName val="0"/>
          <c:showSerName val="0"/>
          <c:showPercent val="1"/>
          <c:showBubbleSize val="0"/>
          <c:showLeaderLines val="1"/>
        </c:dLbls>
      </c:pie3DChart>
      <c:spPr>
        <a:noFill/>
        <a:ln>
          <a:noFill/>
        </a:ln>
        <a:effectLst/>
      </c:spPr>
    </c:plotArea>
    <c:legend>
      <c:legendPos val="r"/>
      <c:layout>
        <c:manualLayout>
          <c:xMode val="edge"/>
          <c:yMode val="edge"/>
          <c:x val="0.7595722756877612"/>
          <c:y val="0.18100302566345872"/>
          <c:w val="0.16519757946923302"/>
          <c:h val="0.57332421988918048"/>
        </c:manualLayout>
      </c:layout>
      <c:overlay val="0"/>
      <c:spPr>
        <a:solidFill>
          <a:schemeClr val="lt1">
            <a:lumMod val="95000"/>
            <a:alpha val="39000"/>
          </a:schemeClr>
        </a:solidFill>
        <a:ln>
          <a:noFill/>
        </a:ln>
        <a:effectLst/>
      </c:spPr>
      <c:txPr>
        <a:bodyPr rot="0" spcFirstLastPara="1" vertOverflow="ellipsis" vert="horz" wrap="square" anchor="ctr" anchorCtr="1"/>
        <a:lstStyle/>
        <a:p>
          <a:pPr>
            <a:defRPr sz="900" b="1"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US" dirty="0"/>
              <a:t>Budget</a:t>
            </a:r>
            <a:r>
              <a:rPr lang="en-US" baseline="0" dirty="0"/>
              <a:t> Balance Trend 2010-2023    </a:t>
            </a:r>
            <a:endParaRPr lang="en-US" dirty="0"/>
          </a:p>
        </c:rich>
      </c:tx>
      <c:layout>
        <c:manualLayout>
          <c:xMode val="edge"/>
          <c:yMode val="edge"/>
          <c:x val="0.18451337368956047"/>
          <c:y val="2.0168067226890758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autoTitleDeleted val="0"/>
    <c:plotArea>
      <c:layout>
        <c:manualLayout>
          <c:layoutTarget val="inner"/>
          <c:xMode val="edge"/>
          <c:yMode val="edge"/>
          <c:x val="0.15832673372475839"/>
          <c:y val="0.14141176470588235"/>
          <c:w val="0.69724363934277001"/>
          <c:h val="0.77494713160854889"/>
        </c:manualLayout>
      </c:layout>
      <c:barChart>
        <c:barDir val="col"/>
        <c:grouping val="clustered"/>
        <c:varyColors val="0"/>
        <c:ser>
          <c:idx val="0"/>
          <c:order val="0"/>
          <c:tx>
            <c:strRef>
              <c:f>Sheet1!$B$1</c:f>
              <c:strCache>
                <c:ptCount val="1"/>
                <c:pt idx="0">
                  <c:v>Beginning Balance</c:v>
                </c:pt>
              </c:strCache>
            </c:strRef>
          </c:tx>
          <c:spPr>
            <a:solidFill>
              <a:schemeClr val="accent2"/>
            </a:solidFill>
            <a:ln>
              <a:noFill/>
            </a:ln>
            <a:effectLst/>
          </c:spPr>
          <c:invertIfNegative val="0"/>
          <c:cat>
            <c:numRef>
              <c:f>Sheet1!$A$2:$A$15</c:f>
              <c:numCache>
                <c:formatCode>General</c:formatCode>
                <c:ptCount val="14"/>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numCache>
            </c:numRef>
          </c:cat>
          <c:val>
            <c:numRef>
              <c:f>Sheet1!$B$2:$B$15</c:f>
              <c:numCache>
                <c:formatCode>"$"#,##0.00_);[Red]\("$"#,##0.00\)</c:formatCode>
                <c:ptCount val="14"/>
                <c:pt idx="0">
                  <c:v>858779.73</c:v>
                </c:pt>
                <c:pt idx="1">
                  <c:v>502598.86</c:v>
                </c:pt>
                <c:pt idx="2">
                  <c:v>541357.04</c:v>
                </c:pt>
                <c:pt idx="3" formatCode="_(&quot;$&quot;* #,##0.00_);_(&quot;$&quot;* \(#,##0.00\);_(&quot;$&quot;* &quot;-&quot;??_);_(@_)">
                  <c:v>550330.34</c:v>
                </c:pt>
                <c:pt idx="4" formatCode="_(&quot;$&quot;* #,##0.00_);_(&quot;$&quot;* \(#,##0.00\);_(&quot;$&quot;* &quot;-&quot;??_);_(@_)">
                  <c:v>524306.05000000005</c:v>
                </c:pt>
                <c:pt idx="5" formatCode="_(&quot;$&quot;* #,##0.00_);_(&quot;$&quot;* \(#,##0.00\);_(&quot;$&quot;* &quot;-&quot;??_);_(@_)">
                  <c:v>908629.44</c:v>
                </c:pt>
                <c:pt idx="6" formatCode="_(&quot;$&quot;* #,##0.00_);_(&quot;$&quot;* \(#,##0.00\);_(&quot;$&quot;* &quot;-&quot;??_);_(@_)">
                  <c:v>1338019.18</c:v>
                </c:pt>
                <c:pt idx="7" formatCode="_(&quot;$&quot;* #,##0.00_);_(&quot;$&quot;* \(#,##0.00\);_(&quot;$&quot;* &quot;-&quot;??_);_(@_)">
                  <c:v>1985058.1</c:v>
                </c:pt>
                <c:pt idx="8" formatCode="_(&quot;$&quot;* #,##0.00_);_(&quot;$&quot;* \(#,##0.00\);_(&quot;$&quot;* &quot;-&quot;??_);_(@_)">
                  <c:v>2350266.56</c:v>
                </c:pt>
                <c:pt idx="9">
                  <c:v>2135195.15</c:v>
                </c:pt>
                <c:pt idx="10">
                  <c:v>1862574.71</c:v>
                </c:pt>
                <c:pt idx="11">
                  <c:v>2253792.36</c:v>
                </c:pt>
                <c:pt idx="12" formatCode="#,##0">
                  <c:v>2266221</c:v>
                </c:pt>
                <c:pt idx="13" formatCode="General">
                  <c:v>2074227.32</c:v>
                </c:pt>
              </c:numCache>
            </c:numRef>
          </c:val>
          <c:extLst>
            <c:ext xmlns:c16="http://schemas.microsoft.com/office/drawing/2014/chart" uri="{C3380CC4-5D6E-409C-BE32-E72D297353CC}">
              <c16:uniqueId val="{00000000-37E3-40AE-8B45-62A3440C36D5}"/>
            </c:ext>
          </c:extLst>
        </c:ser>
        <c:ser>
          <c:idx val="1"/>
          <c:order val="1"/>
          <c:tx>
            <c:strRef>
              <c:f>Sheet1!$C$1</c:f>
              <c:strCache>
                <c:ptCount val="1"/>
                <c:pt idx="0">
                  <c:v>Ending Balance</c:v>
                </c:pt>
              </c:strCache>
            </c:strRef>
          </c:tx>
          <c:spPr>
            <a:solidFill>
              <a:schemeClr val="accent4"/>
            </a:solidFill>
            <a:ln>
              <a:noFill/>
            </a:ln>
            <a:effectLst/>
          </c:spPr>
          <c:invertIfNegative val="0"/>
          <c:cat>
            <c:numRef>
              <c:f>Sheet1!$A$2:$A$15</c:f>
              <c:numCache>
                <c:formatCode>General</c:formatCode>
                <c:ptCount val="14"/>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numCache>
            </c:numRef>
          </c:cat>
          <c:val>
            <c:numRef>
              <c:f>Sheet1!$C$2:$C$15</c:f>
              <c:numCache>
                <c:formatCode>_("$"* #,##0.00_);_("$"* \(#,##0.00\);_("$"* "-"??_);_(@_)</c:formatCode>
                <c:ptCount val="14"/>
                <c:pt idx="0">
                  <c:v>502598.86</c:v>
                </c:pt>
                <c:pt idx="1">
                  <c:v>541357.04</c:v>
                </c:pt>
                <c:pt idx="2">
                  <c:v>550330.34</c:v>
                </c:pt>
                <c:pt idx="3">
                  <c:v>524306.05000000005</c:v>
                </c:pt>
                <c:pt idx="4">
                  <c:v>908629.44</c:v>
                </c:pt>
                <c:pt idx="5">
                  <c:v>1338019.18</c:v>
                </c:pt>
                <c:pt idx="6">
                  <c:v>1985058.1</c:v>
                </c:pt>
                <c:pt idx="7">
                  <c:v>2350266.56</c:v>
                </c:pt>
                <c:pt idx="8">
                  <c:v>2135195.15</c:v>
                </c:pt>
                <c:pt idx="9" formatCode="&quot;$&quot;#,##0.00_);[Red]\(&quot;$&quot;#,##0.00\)">
                  <c:v>1862574.71</c:v>
                </c:pt>
                <c:pt idx="10" formatCode="&quot;$&quot;#,##0.00_);[Red]\(&quot;$&quot;#,##0.00\)">
                  <c:v>2253792.36</c:v>
                </c:pt>
                <c:pt idx="11" formatCode="&quot;$&quot;#,##0.00_);[Red]\(&quot;$&quot;#,##0.00\)">
                  <c:v>2266221.2400000002</c:v>
                </c:pt>
                <c:pt idx="12">
                  <c:v>2074227.32</c:v>
                </c:pt>
                <c:pt idx="13">
                  <c:v>1769160.77</c:v>
                </c:pt>
              </c:numCache>
            </c:numRef>
          </c:val>
          <c:extLst>
            <c:ext xmlns:c16="http://schemas.microsoft.com/office/drawing/2014/chart" uri="{C3380CC4-5D6E-409C-BE32-E72D297353CC}">
              <c16:uniqueId val="{00000001-37E3-40AE-8B45-62A3440C36D5}"/>
            </c:ext>
          </c:extLst>
        </c:ser>
        <c:dLbls>
          <c:showLegendKey val="0"/>
          <c:showVal val="0"/>
          <c:showCatName val="0"/>
          <c:showSerName val="0"/>
          <c:showPercent val="0"/>
          <c:showBubbleSize val="0"/>
        </c:dLbls>
        <c:gapWidth val="150"/>
        <c:axId val="499795376"/>
        <c:axId val="499792240"/>
      </c:barChart>
      <c:catAx>
        <c:axId val="499795376"/>
        <c:scaling>
          <c:orientation val="minMax"/>
        </c:scaling>
        <c:delete val="0"/>
        <c:axPos val="b"/>
        <c:numFmt formatCode="General"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499792240"/>
        <c:crosses val="autoZero"/>
        <c:auto val="1"/>
        <c:lblAlgn val="ctr"/>
        <c:lblOffset val="100"/>
        <c:noMultiLvlLbl val="0"/>
      </c:catAx>
      <c:valAx>
        <c:axId val="499792240"/>
        <c:scaling>
          <c:orientation val="minMax"/>
          <c:max val="2425000"/>
          <c:min val="425000"/>
        </c:scaling>
        <c:delete val="0"/>
        <c:axPos val="l"/>
        <c:majorGridlines>
          <c:spPr>
            <a:ln w="9525" cap="rnd" cmpd="sng" algn="ctr">
              <a:solidFill>
                <a:schemeClr val="tx1">
                  <a:tint val="75000"/>
                  <a:shade val="90000"/>
                </a:schemeClr>
              </a:solidFill>
              <a:prstDash val="solid"/>
              <a:round/>
            </a:ln>
            <a:effectLst/>
          </c:spPr>
        </c:majorGridlines>
        <c:numFmt formatCode="&quot;$&quot;#,##0.00_);[Red]\(&quot;$&quot;#,##0.00\)"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crossAx val="499795376"/>
        <c:crosses val="autoZero"/>
        <c:crossBetween val="between"/>
        <c:minorUnit val="20000"/>
      </c:valAx>
      <c:spPr>
        <a:noFill/>
        <a:ln>
          <a:noFill/>
        </a:ln>
        <a:effectLst/>
      </c:spPr>
    </c:plotArea>
    <c:legend>
      <c:legendPos val="r"/>
      <c:layout>
        <c:manualLayout>
          <c:xMode val="edge"/>
          <c:yMode val="edge"/>
          <c:x val="0.88151378629217747"/>
          <c:y val="0.34451796466618145"/>
          <c:w val="0.10817693535730713"/>
          <c:h val="0.26750162112088932"/>
        </c:manualLayout>
      </c:layout>
      <c:overlay val="0"/>
      <c:spPr>
        <a:noFill/>
        <a:ln>
          <a:noFill/>
        </a:ln>
        <a:effectLst/>
      </c:spPr>
      <c:txPr>
        <a:bodyPr rot="0" spcFirstLastPara="1" vertOverflow="ellipsis" vert="horz" wrap="square" anchor="ctr" anchorCtr="1"/>
        <a:lstStyle/>
        <a:p>
          <a:pPr>
            <a:defRPr sz="1000" b="1"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rnd" cmpd="sng" algn="ctr">
      <a:noFill/>
      <a:prstDash val="solid"/>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r>
              <a:rPr lang="en-US" dirty="0"/>
              <a:t>Disbursements vs.</a:t>
            </a:r>
            <a:r>
              <a:rPr lang="en-US" baseline="0" dirty="0"/>
              <a:t> Receipts 2010-2023  </a:t>
            </a:r>
          </a:p>
          <a:p>
            <a:pPr>
              <a:defRPr/>
            </a:pPr>
            <a:r>
              <a:rPr lang="en-US" baseline="0" dirty="0"/>
              <a:t> </a:t>
            </a:r>
            <a:endParaRPr lang="en-US" dirty="0"/>
          </a:p>
        </c:rich>
      </c:tx>
      <c:layout>
        <c:manualLayout>
          <c:xMode val="edge"/>
          <c:yMode val="edge"/>
          <c:x val="0.23218790612338505"/>
          <c:y val="3.8133820228993193E-4"/>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tx1"/>
              </a:solidFill>
              <a:latin typeface="+mn-lt"/>
              <a:ea typeface="+mn-ea"/>
              <a:cs typeface="+mn-cs"/>
            </a:defRPr>
          </a:pPr>
          <a:endParaRPr lang="en-US"/>
        </a:p>
      </c:txPr>
    </c:title>
    <c:autoTitleDeleted val="0"/>
    <c:plotArea>
      <c:layout>
        <c:manualLayout>
          <c:layoutTarget val="inner"/>
          <c:xMode val="edge"/>
          <c:yMode val="edge"/>
          <c:x val="0.10919590975983494"/>
          <c:y val="3.0877520955041909E-2"/>
          <c:w val="0.64164932508436434"/>
          <c:h val="0.87308895097790196"/>
        </c:manualLayout>
      </c:layout>
      <c:barChart>
        <c:barDir val="bar"/>
        <c:grouping val="clustered"/>
        <c:varyColors val="0"/>
        <c:ser>
          <c:idx val="0"/>
          <c:order val="0"/>
          <c:tx>
            <c:strRef>
              <c:f>Sheet1!$B$1</c:f>
              <c:strCache>
                <c:ptCount val="1"/>
                <c:pt idx="0">
                  <c:v>Receipts</c:v>
                </c:pt>
              </c:strCache>
            </c:strRef>
          </c:tx>
          <c:spPr>
            <a:solidFill>
              <a:schemeClr val="accent2"/>
            </a:solidFill>
            <a:ln>
              <a:noFill/>
            </a:ln>
            <a:effectLst/>
          </c:spPr>
          <c:invertIfNegative val="0"/>
          <c:cat>
            <c:numRef>
              <c:f>Sheet1!$A$4:$A$17</c:f>
              <c:numCache>
                <c:formatCode>General</c:formatCode>
                <c:ptCount val="12"/>
                <c:pt idx="0">
                  <c:v>2012</c:v>
                </c:pt>
                <c:pt idx="1">
                  <c:v>2013</c:v>
                </c:pt>
                <c:pt idx="2">
                  <c:v>2014</c:v>
                </c:pt>
                <c:pt idx="3">
                  <c:v>2015</c:v>
                </c:pt>
                <c:pt idx="4">
                  <c:v>2016</c:v>
                </c:pt>
                <c:pt idx="5">
                  <c:v>2017</c:v>
                </c:pt>
                <c:pt idx="6">
                  <c:v>2018</c:v>
                </c:pt>
                <c:pt idx="7">
                  <c:v>2019</c:v>
                </c:pt>
                <c:pt idx="8">
                  <c:v>2020</c:v>
                </c:pt>
                <c:pt idx="9">
                  <c:v>2021</c:v>
                </c:pt>
                <c:pt idx="10">
                  <c:v>2022</c:v>
                </c:pt>
                <c:pt idx="11">
                  <c:v>2023</c:v>
                </c:pt>
              </c:numCache>
              <c:extLst/>
            </c:numRef>
          </c:cat>
          <c:val>
            <c:numRef>
              <c:f>Sheet1!$B$4:$B$17</c:f>
              <c:numCache>
                <c:formatCode>"$"#,##0.00_);[Red]\("$"#,##0.00\)</c:formatCode>
                <c:ptCount val="12"/>
                <c:pt idx="0" formatCode="_(&quot;$&quot;* #,##0.00_);_(&quot;$&quot;* \(#,##0.00\);_(&quot;$&quot;* &quot;-&quot;??_);_(@_)">
                  <c:v>1972499.85</c:v>
                </c:pt>
                <c:pt idx="1">
                  <c:v>2194204.2000000002</c:v>
                </c:pt>
                <c:pt idx="2" formatCode="_(&quot;$&quot;* #,##0.00_);_(&quot;$&quot;* \(#,##0.00\);_(&quot;$&quot;* &quot;-&quot;??_);_(@_)">
                  <c:v>2291243.6800000002</c:v>
                </c:pt>
                <c:pt idx="3">
                  <c:v>2824589.35</c:v>
                </c:pt>
                <c:pt idx="4" formatCode="_(&quot;$&quot;* #,##0.00_);_(&quot;$&quot;* \(#,##0.00\);_(&quot;$&quot;* &quot;-&quot;??_);_(@_)">
                  <c:v>2835459.71</c:v>
                </c:pt>
                <c:pt idx="5" formatCode="_(&quot;$&quot;* #,##0.00_);_(&quot;$&quot;* \(#,##0.00\);_(&quot;$&quot;* &quot;-&quot;??_);_(@_)">
                  <c:v>2253800.0699999998</c:v>
                </c:pt>
                <c:pt idx="6" formatCode="_(&quot;$&quot;* #,##0.00_);_(&quot;$&quot;* \(#,##0.00\);_(&quot;$&quot;* &quot;-&quot;??_);_(@_)">
                  <c:v>1868780.95</c:v>
                </c:pt>
                <c:pt idx="7">
                  <c:v>3224985.46</c:v>
                </c:pt>
                <c:pt idx="8" formatCode="_(&quot;$&quot;* #,##0.00_);_(&quot;$&quot;* \(#,##0.00\);_(&quot;$&quot;* &quot;-&quot;??_);_(@_)">
                  <c:v>2462038.65</c:v>
                </c:pt>
                <c:pt idx="9" formatCode="_(&quot;$&quot;* #,##0.00_);_(&quot;$&quot;* \(#,##0.00\);_(&quot;$&quot;* &quot;-&quot;??_);_(@_)">
                  <c:v>2655129.86</c:v>
                </c:pt>
                <c:pt idx="10" formatCode="_(&quot;$&quot;* #,##0.00_);_(&quot;$&quot;* \(#,##0.00\);_(&quot;$&quot;* &quot;-&quot;??_);_(@_)">
                  <c:v>2271030.88</c:v>
                </c:pt>
                <c:pt idx="11" formatCode="_(&quot;$&quot;* #,##0.00_);_(&quot;$&quot;* \(#,##0.00\);_(&quot;$&quot;* &quot;-&quot;??_);_(@_)">
                  <c:v>1662459.75</c:v>
                </c:pt>
              </c:numCache>
              <c:extLst/>
            </c:numRef>
          </c:val>
          <c:extLst>
            <c:ext xmlns:c16="http://schemas.microsoft.com/office/drawing/2014/chart" uri="{C3380CC4-5D6E-409C-BE32-E72D297353CC}">
              <c16:uniqueId val="{00000000-B6A6-489C-9F41-11B056B5E403}"/>
            </c:ext>
          </c:extLst>
        </c:ser>
        <c:ser>
          <c:idx val="1"/>
          <c:order val="1"/>
          <c:tx>
            <c:strRef>
              <c:f>Sheet1!$C$1</c:f>
              <c:strCache>
                <c:ptCount val="1"/>
                <c:pt idx="0">
                  <c:v>Disbursements</c:v>
                </c:pt>
              </c:strCache>
            </c:strRef>
          </c:tx>
          <c:spPr>
            <a:solidFill>
              <a:schemeClr val="accent4"/>
            </a:solidFill>
            <a:ln>
              <a:noFill/>
            </a:ln>
            <a:effectLst/>
          </c:spPr>
          <c:invertIfNegative val="0"/>
          <c:cat>
            <c:numRef>
              <c:f>Sheet1!$A$4:$A$17</c:f>
              <c:numCache>
                <c:formatCode>General</c:formatCode>
                <c:ptCount val="12"/>
                <c:pt idx="0">
                  <c:v>2012</c:v>
                </c:pt>
                <c:pt idx="1">
                  <c:v>2013</c:v>
                </c:pt>
                <c:pt idx="2">
                  <c:v>2014</c:v>
                </c:pt>
                <c:pt idx="3">
                  <c:v>2015</c:v>
                </c:pt>
                <c:pt idx="4">
                  <c:v>2016</c:v>
                </c:pt>
                <c:pt idx="5">
                  <c:v>2017</c:v>
                </c:pt>
                <c:pt idx="6">
                  <c:v>2018</c:v>
                </c:pt>
                <c:pt idx="7">
                  <c:v>2019</c:v>
                </c:pt>
                <c:pt idx="8">
                  <c:v>2020</c:v>
                </c:pt>
                <c:pt idx="9">
                  <c:v>2021</c:v>
                </c:pt>
                <c:pt idx="10">
                  <c:v>2022</c:v>
                </c:pt>
                <c:pt idx="11">
                  <c:v>2023</c:v>
                </c:pt>
              </c:numCache>
              <c:extLst/>
            </c:numRef>
          </c:cat>
          <c:val>
            <c:numRef>
              <c:f>Sheet1!$C$4:$C$17</c:f>
              <c:numCache>
                <c:formatCode>"$"#,##0.00_);[Red]\("$"#,##0.00\)</c:formatCode>
                <c:ptCount val="12"/>
                <c:pt idx="0" formatCode="_(&quot;$&quot;* #,##0.00_);_(&quot;$&quot;* \(#,##0.00\);_(&quot;$&quot;* &quot;-&quot;??_);_(@_)">
                  <c:v>1963526.55</c:v>
                </c:pt>
                <c:pt idx="1">
                  <c:v>2220228.4900000002</c:v>
                </c:pt>
                <c:pt idx="2" formatCode="_(&quot;$&quot;* #,##0.00_);_(&quot;$&quot;* \(#,##0.00\);_(&quot;$&quot;* &quot;-&quot;??_);_(@_)">
                  <c:v>1906920.29</c:v>
                </c:pt>
                <c:pt idx="3">
                  <c:v>2395267.6800000002</c:v>
                </c:pt>
                <c:pt idx="4" formatCode="_(&quot;$&quot;* #,##0.00_);_(&quot;$&quot;* \(#,##0.00\);_(&quot;$&quot;* &quot;-&quot;??_);_(@_)">
                  <c:v>2188420.79</c:v>
                </c:pt>
                <c:pt idx="5" formatCode="_(&quot;$&quot;* #,##0.00_);_(&quot;$&quot;* \(#,##0.00\);_(&quot;$&quot;* &quot;-&quot;??_);_(@_)">
                  <c:v>1888591.61</c:v>
                </c:pt>
                <c:pt idx="6" formatCode="_(&quot;$&quot;* #,##0.00_);_(&quot;$&quot;* \(#,##0.00\);_(&quot;$&quot;* &quot;-&quot;??_);_(@_)">
                  <c:v>2083852.36</c:v>
                </c:pt>
                <c:pt idx="7">
                  <c:v>3497605.9</c:v>
                </c:pt>
                <c:pt idx="8" formatCode="_(&quot;$&quot;* #,##0.00_);_(&quot;$&quot;* \(#,##0.00\);_(&quot;$&quot;* &quot;-&quot;??_);_(@_)">
                  <c:v>2070821</c:v>
                </c:pt>
                <c:pt idx="9" formatCode="_(&quot;$&quot;* #,##0.00_);_(&quot;$&quot;* \(#,##0.00\);_(&quot;$&quot;* &quot;-&quot;??_);_(@_)">
                  <c:v>2642700.98</c:v>
                </c:pt>
                <c:pt idx="10" formatCode="_(&quot;$&quot;* #,##0.00_);_(&quot;$&quot;* \(#,##0.00\);_(&quot;$&quot;* &quot;-&quot;??_);_(@_)">
                  <c:v>2463024.7999999998</c:v>
                </c:pt>
                <c:pt idx="11" formatCode="_(&quot;$&quot;* #,##0.00_);_(&quot;$&quot;* \(#,##0.00\);_(&quot;$&quot;* &quot;-&quot;??_);_(@_)">
                  <c:v>1918270.37</c:v>
                </c:pt>
              </c:numCache>
              <c:extLst/>
            </c:numRef>
          </c:val>
          <c:extLst>
            <c:ext xmlns:c16="http://schemas.microsoft.com/office/drawing/2014/chart" uri="{C3380CC4-5D6E-409C-BE32-E72D297353CC}">
              <c16:uniqueId val="{00000001-B6A6-489C-9F41-11B056B5E403}"/>
            </c:ext>
          </c:extLst>
        </c:ser>
        <c:dLbls>
          <c:showLegendKey val="0"/>
          <c:showVal val="0"/>
          <c:showCatName val="0"/>
          <c:showSerName val="0"/>
          <c:showPercent val="0"/>
          <c:showBubbleSize val="0"/>
        </c:dLbls>
        <c:gapWidth val="150"/>
        <c:axId val="499793808"/>
        <c:axId val="499789496"/>
      </c:barChart>
      <c:catAx>
        <c:axId val="499793808"/>
        <c:scaling>
          <c:orientation val="minMax"/>
        </c:scaling>
        <c:delete val="0"/>
        <c:axPos val="l"/>
        <c:numFmt formatCode="General" sourceLinked="1"/>
        <c:majorTickMark val="out"/>
        <c:minorTickMark val="none"/>
        <c:tickLblPos val="nextTo"/>
        <c:spPr>
          <a:noFill/>
          <a:ln w="9525" cap="rnd" cmpd="sng" algn="ctr">
            <a:solidFill>
              <a:schemeClr val="tx1">
                <a:tint val="75000"/>
                <a:shade val="90000"/>
              </a:schemeClr>
            </a:solidFill>
            <a:prstDash val="solid"/>
            <a:round/>
          </a:ln>
          <a:effectLst/>
        </c:spPr>
        <c:txPr>
          <a:bodyPr rot="-600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crossAx val="499789496"/>
        <c:crosses val="autoZero"/>
        <c:auto val="1"/>
        <c:lblAlgn val="ctr"/>
        <c:lblOffset val="100"/>
        <c:noMultiLvlLbl val="0"/>
      </c:catAx>
      <c:valAx>
        <c:axId val="499789496"/>
        <c:scaling>
          <c:orientation val="minMax"/>
          <c:min val="500000"/>
        </c:scaling>
        <c:delete val="0"/>
        <c:axPos val="b"/>
        <c:majorGridlines>
          <c:spPr>
            <a:ln w="9525" cap="rnd" cmpd="sng" algn="ctr">
              <a:solidFill>
                <a:schemeClr val="tx1">
                  <a:tint val="75000"/>
                  <a:shade val="90000"/>
                </a:schemeClr>
              </a:solidFill>
              <a:prstDash val="solid"/>
              <a:round/>
            </a:ln>
            <a:effectLst/>
          </c:spPr>
        </c:majorGridlines>
        <c:numFmt formatCode="&quot;$&quot;#,##0" sourceLinked="0"/>
        <c:majorTickMark val="out"/>
        <c:minorTickMark val="none"/>
        <c:tickLblPos val="nextTo"/>
        <c:spPr>
          <a:noFill/>
          <a:ln w="9525" cap="rnd" cmpd="sng" algn="ctr">
            <a:solidFill>
              <a:schemeClr val="tx1">
                <a:tint val="75000"/>
                <a:shade val="90000"/>
              </a:schemeClr>
            </a:solidFill>
            <a:prstDash val="solid"/>
            <a:round/>
          </a:ln>
          <a:effectLst/>
        </c:spPr>
        <c:txPr>
          <a:bodyPr rot="0" spcFirstLastPara="1" vertOverflow="ellipsis" wrap="square" anchor="ctr" anchorCtr="1"/>
          <a:lstStyle/>
          <a:p>
            <a:pPr>
              <a:defRPr sz="1000" b="0" i="0" u="none" strike="noStrike" kern="1200" baseline="0">
                <a:solidFill>
                  <a:schemeClr val="tx1"/>
                </a:solidFill>
                <a:latin typeface="+mn-lt"/>
                <a:ea typeface="+mn-ea"/>
                <a:cs typeface="+mn-cs"/>
              </a:defRPr>
            </a:pPr>
            <a:endParaRPr lang="en-US"/>
          </a:p>
        </c:txPr>
        <c:crossAx val="499793808"/>
        <c:crosses val="autoZero"/>
        <c:crossBetween val="between"/>
        <c:majorUnit val="500000"/>
        <c:minorUnit val="500000"/>
      </c:valAx>
      <c:spPr>
        <a:noFill/>
        <a:ln>
          <a:noFill/>
        </a:ln>
        <a:effectLst/>
      </c:spPr>
    </c:plotArea>
    <c:legend>
      <c:legendPos val="r"/>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w="9525" cap="rnd" cmpd="sng" algn="ctr">
      <a:noFill/>
      <a:prstDash val="solid"/>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r>
              <a:rPr lang="en-US" sz="1800" dirty="0"/>
              <a:t>Past</a:t>
            </a:r>
            <a:r>
              <a:rPr lang="en-US" sz="1800" baseline="0" dirty="0"/>
              <a:t> </a:t>
            </a:r>
            <a:r>
              <a:rPr lang="en-US" sz="1800" dirty="0"/>
              <a:t>Township Levy Increases Collected  </a:t>
            </a:r>
          </a:p>
        </c:rich>
      </c:tx>
      <c:layout>
        <c:manualLayout>
          <c:xMode val="edge"/>
          <c:yMode val="edge"/>
          <c:x val="0.11956607495069034"/>
          <c:y val="4.0336134453781515E-2"/>
        </c:manualLayout>
      </c:layout>
      <c:overlay val="0"/>
      <c:spPr>
        <a:noFill/>
        <a:ln>
          <a:noFill/>
        </a:ln>
        <a:effectLst/>
      </c:spPr>
      <c:txPr>
        <a:bodyPr rot="0" spcFirstLastPara="1" vertOverflow="ellipsis" vert="horz" wrap="square" anchor="ctr" anchorCtr="1"/>
        <a:lstStyle/>
        <a:p>
          <a:pPr>
            <a:defRPr sz="1800" b="1" i="0" u="none" strike="noStrike" kern="1200" baseline="0">
              <a:solidFill>
                <a:schemeClr val="dk1">
                  <a:lumMod val="75000"/>
                  <a:lumOff val="2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Sheet1!$B$1</c:f>
              <c:strCache>
                <c:ptCount val="1"/>
                <c:pt idx="0">
                  <c:v>Levy Collected</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50000"/>
                          <a:lumOff val="50000"/>
                        </a:schemeClr>
                      </a:solidFill>
                    </a:ln>
                    <a:effectLst/>
                  </c:spPr>
                </c15:leaderLines>
              </c:ext>
            </c:extLst>
          </c:dLbls>
          <c:cat>
            <c:strRef>
              <c:f>Sheet1!$A$2:$A$14</c:f>
              <c:strCache>
                <c:ptCount val="12"/>
                <c:pt idx="0">
                  <c:v>2024 8%</c:v>
                </c:pt>
                <c:pt idx="1">
                  <c:v>2023 4%</c:v>
                </c:pt>
                <c:pt idx="2">
                  <c:v>2022 0%</c:v>
                </c:pt>
                <c:pt idx="3">
                  <c:v>2021 2%</c:v>
                </c:pt>
                <c:pt idx="4">
                  <c:v>2020 2%</c:v>
                </c:pt>
                <c:pt idx="5">
                  <c:v>2019 2%</c:v>
                </c:pt>
                <c:pt idx="6">
                  <c:v>2018 2%</c:v>
                </c:pt>
                <c:pt idx="7">
                  <c:v>2017 2%</c:v>
                </c:pt>
                <c:pt idx="8">
                  <c:v>2016 0%</c:v>
                </c:pt>
                <c:pt idx="9">
                  <c:v>2015 3%</c:v>
                </c:pt>
                <c:pt idx="10">
                  <c:v>2014 3%</c:v>
                </c:pt>
                <c:pt idx="11">
                  <c:v>2013 3%</c:v>
                </c:pt>
              </c:strCache>
            </c:strRef>
          </c:cat>
          <c:val>
            <c:numRef>
              <c:f>Sheet1!$B$2:$B$14</c:f>
              <c:numCache>
                <c:formatCode>_("$"* #,##0.00_);_("$"* \(#,##0.00\);_("$"* "-"??_);_(@_)</c:formatCode>
                <c:ptCount val="13"/>
                <c:pt idx="0">
                  <c:v>1457393</c:v>
                </c:pt>
                <c:pt idx="1">
                  <c:v>1349438</c:v>
                </c:pt>
                <c:pt idx="2">
                  <c:v>1297537</c:v>
                </c:pt>
                <c:pt idx="3">
                  <c:v>1297537</c:v>
                </c:pt>
                <c:pt idx="4">
                  <c:v>1272095</c:v>
                </c:pt>
                <c:pt idx="5">
                  <c:v>1247152</c:v>
                </c:pt>
                <c:pt idx="6">
                  <c:v>1222698</c:v>
                </c:pt>
                <c:pt idx="7">
                  <c:v>1198724</c:v>
                </c:pt>
                <c:pt idx="8">
                  <c:v>1175220</c:v>
                </c:pt>
                <c:pt idx="9">
                  <c:v>1175220</c:v>
                </c:pt>
                <c:pt idx="10">
                  <c:v>1140990</c:v>
                </c:pt>
                <c:pt idx="11">
                  <c:v>1107757</c:v>
                </c:pt>
              </c:numCache>
            </c:numRef>
          </c:val>
          <c:extLst>
            <c:ext xmlns:c16="http://schemas.microsoft.com/office/drawing/2014/chart" uri="{C3380CC4-5D6E-409C-BE32-E72D297353CC}">
              <c16:uniqueId val="{00000000-B40F-4055-9CC9-BC6F8EAF6561}"/>
            </c:ext>
          </c:extLst>
        </c:ser>
        <c:dLbls>
          <c:dLblPos val="inEnd"/>
          <c:showLegendKey val="0"/>
          <c:showVal val="1"/>
          <c:showCatName val="0"/>
          <c:showSerName val="0"/>
          <c:showPercent val="0"/>
          <c:showBubbleSize val="0"/>
        </c:dLbls>
        <c:gapWidth val="65"/>
        <c:axId val="450332928"/>
        <c:axId val="450333584"/>
      </c:barChart>
      <c:catAx>
        <c:axId val="450332928"/>
        <c:scaling>
          <c:orientation val="minMax"/>
        </c:scaling>
        <c:delete val="0"/>
        <c:axPos val="l"/>
        <c:numFmt formatCode="General" sourceLinked="1"/>
        <c:majorTickMark val="none"/>
        <c:minorTickMark val="none"/>
        <c:tickLblPos val="nextTo"/>
        <c:spPr>
          <a:noFill/>
          <a:ln w="19050" cap="flat" cmpd="sng" algn="ctr">
            <a:solidFill>
              <a:schemeClr val="dk1">
                <a:lumMod val="75000"/>
                <a:lumOff val="25000"/>
              </a:schemeClr>
            </a:solidFill>
            <a:round/>
          </a:ln>
          <a:effectLst/>
        </c:spPr>
        <c:txPr>
          <a:bodyPr rot="-60000000" spcFirstLastPara="1" vertOverflow="ellipsis" vert="horz" wrap="square" anchor="ctr" anchorCtr="1"/>
          <a:lstStyle/>
          <a:p>
            <a:pPr>
              <a:defRPr sz="1197" b="0" i="0" u="none" strike="noStrike" kern="1200" cap="all" baseline="0">
                <a:solidFill>
                  <a:schemeClr val="dk1">
                    <a:lumMod val="75000"/>
                    <a:lumOff val="25000"/>
                  </a:schemeClr>
                </a:solidFill>
                <a:latin typeface="+mn-lt"/>
                <a:ea typeface="+mn-ea"/>
                <a:cs typeface="+mn-cs"/>
              </a:defRPr>
            </a:pPr>
            <a:endParaRPr lang="en-US"/>
          </a:p>
        </c:txPr>
        <c:crossAx val="450333584"/>
        <c:crosses val="autoZero"/>
        <c:auto val="1"/>
        <c:lblAlgn val="ctr"/>
        <c:lblOffset val="100"/>
        <c:noMultiLvlLbl val="0"/>
      </c:catAx>
      <c:valAx>
        <c:axId val="450333584"/>
        <c:scaling>
          <c:orientation val="minMax"/>
        </c:scaling>
        <c:delete val="0"/>
        <c:axPos val="b"/>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_(&quot;$&quot;* #,##0.00_);_(&quot;$&quot;* \(#,##0.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crossAx val="450332928"/>
        <c:crosses val="autoZero"/>
        <c:crossBetween val="between"/>
        <c:minorUnit val="150000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0">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charts/style2.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900"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00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900"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900"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18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900"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900"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218">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3037840" cy="464820"/>
          </a:xfrm>
          <a:prstGeom prst="rect">
            <a:avLst/>
          </a:prstGeom>
        </p:spPr>
        <p:txBody>
          <a:bodyPr vert="horz" lIns="93808" tIns="46904" rIns="93808" bIns="46904" rtlCol="0"/>
          <a:lstStyle>
            <a:lvl1pPr algn="l">
              <a:defRPr sz="1200"/>
            </a:lvl1pPr>
          </a:lstStyle>
          <a:p>
            <a:endParaRPr lang="en-US" dirty="0"/>
          </a:p>
        </p:txBody>
      </p:sp>
      <p:sp>
        <p:nvSpPr>
          <p:cNvPr id="3" name="Date Placeholder 2"/>
          <p:cNvSpPr>
            <a:spLocks noGrp="1"/>
          </p:cNvSpPr>
          <p:nvPr>
            <p:ph type="dt" sz="quarter" idx="1"/>
          </p:nvPr>
        </p:nvSpPr>
        <p:spPr>
          <a:xfrm>
            <a:off x="3970941" y="1"/>
            <a:ext cx="3037840" cy="464820"/>
          </a:xfrm>
          <a:prstGeom prst="rect">
            <a:avLst/>
          </a:prstGeom>
        </p:spPr>
        <p:txBody>
          <a:bodyPr vert="horz" lIns="93808" tIns="46904" rIns="93808" bIns="46904" rtlCol="0"/>
          <a:lstStyle>
            <a:lvl1pPr algn="r">
              <a:defRPr sz="1200"/>
            </a:lvl1pPr>
          </a:lstStyle>
          <a:p>
            <a:fld id="{8B0CE330-845D-4AAE-80EC-9F94C47C7A90}" type="datetime1">
              <a:rPr lang="en-US" smtClean="0"/>
              <a:t>9/9/2024</a:t>
            </a:fld>
            <a:endParaRPr lang="en-US" dirty="0"/>
          </a:p>
        </p:txBody>
      </p:sp>
      <p:sp>
        <p:nvSpPr>
          <p:cNvPr id="4" name="Footer Placeholder 3"/>
          <p:cNvSpPr>
            <a:spLocks noGrp="1"/>
          </p:cNvSpPr>
          <p:nvPr>
            <p:ph type="ftr" sz="quarter" idx="2"/>
          </p:nvPr>
        </p:nvSpPr>
        <p:spPr>
          <a:xfrm>
            <a:off x="3" y="8829970"/>
            <a:ext cx="3037840" cy="464820"/>
          </a:xfrm>
          <a:prstGeom prst="rect">
            <a:avLst/>
          </a:prstGeom>
        </p:spPr>
        <p:txBody>
          <a:bodyPr vert="horz" lIns="93808" tIns="46904" rIns="93808" bIns="46904" rtlCol="0" anchor="b"/>
          <a:lstStyle>
            <a:lvl1pPr algn="l">
              <a:defRPr sz="1200"/>
            </a:lvl1pPr>
          </a:lstStyle>
          <a:p>
            <a:r>
              <a:rPr lang="en-US"/>
              <a:t>Annual Meeting March 12, 2024</a:t>
            </a:r>
            <a:endParaRPr lang="en-US" dirty="0"/>
          </a:p>
        </p:txBody>
      </p:sp>
    </p:spTree>
    <p:extLst>
      <p:ext uri="{BB962C8B-B14F-4D97-AF65-F5344CB8AC3E}">
        <p14:creationId xmlns:p14="http://schemas.microsoft.com/office/powerpoint/2010/main" val="1342910756"/>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3970941" y="1"/>
            <a:ext cx="3037840" cy="464820"/>
          </a:xfrm>
          <a:prstGeom prst="rect">
            <a:avLst/>
          </a:prstGeom>
        </p:spPr>
        <p:txBody>
          <a:bodyPr vert="horz" lIns="93808" tIns="46904" rIns="93808" bIns="46904" rtlCol="0"/>
          <a:lstStyle>
            <a:lvl1pPr algn="r">
              <a:defRPr sz="1200"/>
            </a:lvl1pPr>
          </a:lstStyle>
          <a:p>
            <a:fld id="{83282F23-B056-4388-9C21-E6E4B547BBAD}" type="datetime1">
              <a:rPr lang="en-US" smtClean="0"/>
              <a:t>9/9/2024</a:t>
            </a:fld>
            <a:endParaRPr lang="en-US" dirty="0"/>
          </a:p>
        </p:txBody>
      </p:sp>
      <p:sp>
        <p:nvSpPr>
          <p:cNvPr id="4" name="Slide Image Placeholder 3"/>
          <p:cNvSpPr>
            <a:spLocks noGrp="1" noRot="1" noChangeAspect="1"/>
          </p:cNvSpPr>
          <p:nvPr>
            <p:ph type="sldImg" idx="2"/>
          </p:nvPr>
        </p:nvSpPr>
        <p:spPr>
          <a:xfrm>
            <a:off x="1181100" y="695325"/>
            <a:ext cx="4648200" cy="3487738"/>
          </a:xfrm>
          <a:prstGeom prst="rect">
            <a:avLst/>
          </a:prstGeom>
          <a:noFill/>
          <a:ln w="12700">
            <a:solidFill>
              <a:prstClr val="black"/>
            </a:solidFill>
          </a:ln>
        </p:spPr>
        <p:txBody>
          <a:bodyPr vert="horz" lIns="93808" tIns="46904" rIns="93808" bIns="46904" rtlCol="0" anchor="ctr"/>
          <a:lstStyle/>
          <a:p>
            <a:endParaRPr lang="en-US" dirty="0"/>
          </a:p>
        </p:txBody>
      </p:sp>
      <p:sp>
        <p:nvSpPr>
          <p:cNvPr id="5" name="Notes Placeholder 4"/>
          <p:cNvSpPr>
            <a:spLocks noGrp="1"/>
          </p:cNvSpPr>
          <p:nvPr>
            <p:ph type="body" sz="quarter" idx="3"/>
          </p:nvPr>
        </p:nvSpPr>
        <p:spPr>
          <a:xfrm>
            <a:off x="701041" y="4415793"/>
            <a:ext cx="5608320" cy="4183380"/>
          </a:xfrm>
          <a:prstGeom prst="rect">
            <a:avLst/>
          </a:prstGeom>
        </p:spPr>
        <p:txBody>
          <a:bodyPr vert="horz" lIns="93808" tIns="46904" rIns="93808" bIns="46904"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5"/>
          </p:nvPr>
        </p:nvSpPr>
        <p:spPr>
          <a:xfrm>
            <a:off x="3970941" y="8829970"/>
            <a:ext cx="3037840" cy="464820"/>
          </a:xfrm>
          <a:prstGeom prst="rect">
            <a:avLst/>
          </a:prstGeom>
        </p:spPr>
        <p:txBody>
          <a:bodyPr vert="horz" lIns="93808" tIns="46904" rIns="93808" bIns="46904" rtlCol="0" anchor="b"/>
          <a:lstStyle>
            <a:lvl1pPr algn="r">
              <a:defRPr sz="1200"/>
            </a:lvl1pPr>
          </a:lstStyle>
          <a:p>
            <a:fld id="{02445FE3-4E5F-4BA4-8224-3B681DC55D0A}" type="slidenum">
              <a:rPr lang="en-US" smtClean="0"/>
              <a:pPr/>
              <a:t>‹#›</a:t>
            </a:fld>
            <a:endParaRPr lang="en-US" dirty="0"/>
          </a:p>
        </p:txBody>
      </p:sp>
      <p:sp>
        <p:nvSpPr>
          <p:cNvPr id="2" name="Footer Placeholder 1"/>
          <p:cNvSpPr>
            <a:spLocks noGrp="1"/>
          </p:cNvSpPr>
          <p:nvPr>
            <p:ph type="ftr" sz="quarter" idx="4"/>
          </p:nvPr>
        </p:nvSpPr>
        <p:spPr>
          <a:xfrm>
            <a:off x="2" y="8829677"/>
            <a:ext cx="3038475" cy="466725"/>
          </a:xfrm>
          <a:prstGeom prst="rect">
            <a:avLst/>
          </a:prstGeom>
        </p:spPr>
        <p:txBody>
          <a:bodyPr vert="horz" lIns="91439" tIns="45719" rIns="91439" bIns="45719" rtlCol="0" anchor="b"/>
          <a:lstStyle>
            <a:lvl1pPr algn="l">
              <a:defRPr sz="1200"/>
            </a:lvl1pPr>
          </a:lstStyle>
          <a:p>
            <a:r>
              <a:rPr lang="en-US"/>
              <a:t>Annual Meeting March 12, 2024</a:t>
            </a:r>
            <a:endParaRPr lang="en-US" dirty="0"/>
          </a:p>
        </p:txBody>
      </p:sp>
      <p:sp>
        <p:nvSpPr>
          <p:cNvPr id="6" name="Header Placeholder 5"/>
          <p:cNvSpPr>
            <a:spLocks noGrp="1"/>
          </p:cNvSpPr>
          <p:nvPr>
            <p:ph type="hdr" sz="quarter"/>
          </p:nvPr>
        </p:nvSpPr>
        <p:spPr>
          <a:xfrm>
            <a:off x="2" y="3"/>
            <a:ext cx="3038475" cy="466725"/>
          </a:xfrm>
          <a:prstGeom prst="rect">
            <a:avLst/>
          </a:prstGeom>
        </p:spPr>
        <p:txBody>
          <a:bodyPr vert="horz" lIns="91439" tIns="45719" rIns="91439" bIns="45719" rtlCol="0"/>
          <a:lstStyle>
            <a:lvl1pPr algn="l">
              <a:defRPr sz="1200"/>
            </a:lvl1pPr>
          </a:lstStyle>
          <a:p>
            <a:endParaRPr lang="en-US" dirty="0"/>
          </a:p>
        </p:txBody>
      </p:sp>
    </p:spTree>
    <p:extLst>
      <p:ext uri="{BB962C8B-B14F-4D97-AF65-F5344CB8AC3E}">
        <p14:creationId xmlns:p14="http://schemas.microsoft.com/office/powerpoint/2010/main" val="4234772799"/>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r>
              <a:rPr lang="en-US"/>
              <a:t>Annual Meeting March 12, 2024</a:t>
            </a:r>
            <a:endParaRPr lang="en-US" dirty="0"/>
          </a:p>
        </p:txBody>
      </p:sp>
    </p:spTree>
    <p:extLst>
      <p:ext uri="{BB962C8B-B14F-4D97-AF65-F5344CB8AC3E}">
        <p14:creationId xmlns:p14="http://schemas.microsoft.com/office/powerpoint/2010/main" val="1543337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Meeting March 12, 2024</a:t>
            </a:r>
            <a:endParaRPr lang="en-US" dirty="0"/>
          </a:p>
        </p:txBody>
      </p:sp>
    </p:spTree>
    <p:extLst>
      <p:ext uri="{BB962C8B-B14F-4D97-AF65-F5344CB8AC3E}">
        <p14:creationId xmlns:p14="http://schemas.microsoft.com/office/powerpoint/2010/main" val="35324157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Meeting March 12, 2024</a:t>
            </a:r>
            <a:endParaRPr lang="en-US" dirty="0"/>
          </a:p>
        </p:txBody>
      </p:sp>
    </p:spTree>
    <p:extLst>
      <p:ext uri="{BB962C8B-B14F-4D97-AF65-F5344CB8AC3E}">
        <p14:creationId xmlns:p14="http://schemas.microsoft.com/office/powerpoint/2010/main" val="7406969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Meeting March 12, 2024</a:t>
            </a:r>
            <a:endParaRPr lang="en-US" dirty="0"/>
          </a:p>
        </p:txBody>
      </p:sp>
    </p:spTree>
    <p:extLst>
      <p:ext uri="{BB962C8B-B14F-4D97-AF65-F5344CB8AC3E}">
        <p14:creationId xmlns:p14="http://schemas.microsoft.com/office/powerpoint/2010/main" val="15271150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Meeting March 12, 2024</a:t>
            </a:r>
            <a:endParaRPr lang="en-US" dirty="0"/>
          </a:p>
        </p:txBody>
      </p:sp>
    </p:spTree>
    <p:extLst>
      <p:ext uri="{BB962C8B-B14F-4D97-AF65-F5344CB8AC3E}">
        <p14:creationId xmlns:p14="http://schemas.microsoft.com/office/powerpoint/2010/main" val="12224884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Meeting March 12, 2024</a:t>
            </a:r>
            <a:endParaRPr lang="en-US" dirty="0"/>
          </a:p>
        </p:txBody>
      </p:sp>
    </p:spTree>
    <p:extLst>
      <p:ext uri="{BB962C8B-B14F-4D97-AF65-F5344CB8AC3E}">
        <p14:creationId xmlns:p14="http://schemas.microsoft.com/office/powerpoint/2010/main" val="22076221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Meeting March 12, 2024</a:t>
            </a:r>
            <a:endParaRPr lang="en-US" dirty="0"/>
          </a:p>
        </p:txBody>
      </p:sp>
    </p:spTree>
    <p:extLst>
      <p:ext uri="{BB962C8B-B14F-4D97-AF65-F5344CB8AC3E}">
        <p14:creationId xmlns:p14="http://schemas.microsoft.com/office/powerpoint/2010/main" val="7810253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Meeting March 12, 2024</a:t>
            </a:r>
            <a:endParaRPr lang="en-US" dirty="0"/>
          </a:p>
        </p:txBody>
      </p:sp>
    </p:spTree>
    <p:extLst>
      <p:ext uri="{BB962C8B-B14F-4D97-AF65-F5344CB8AC3E}">
        <p14:creationId xmlns:p14="http://schemas.microsoft.com/office/powerpoint/2010/main" val="400271894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Meeting March 12, 2024</a:t>
            </a:r>
            <a:endParaRPr lang="en-US" dirty="0"/>
          </a:p>
        </p:txBody>
      </p:sp>
    </p:spTree>
    <p:extLst>
      <p:ext uri="{BB962C8B-B14F-4D97-AF65-F5344CB8AC3E}">
        <p14:creationId xmlns:p14="http://schemas.microsoft.com/office/powerpoint/2010/main" val="14119407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Meeting March 12, 2024</a:t>
            </a:r>
            <a:endParaRPr lang="en-US" dirty="0"/>
          </a:p>
        </p:txBody>
      </p:sp>
    </p:spTree>
    <p:extLst>
      <p:ext uri="{BB962C8B-B14F-4D97-AF65-F5344CB8AC3E}">
        <p14:creationId xmlns:p14="http://schemas.microsoft.com/office/powerpoint/2010/main" val="2819531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dirty="0"/>
              <a:t>Board is trying to upgrade facilities as budget allows</a:t>
            </a:r>
          </a:p>
          <a:p>
            <a:r>
              <a:rPr lang="en-US" sz="1400" dirty="0"/>
              <a:t>LLCC and Fire Department will need major roof repairs in the future</a:t>
            </a:r>
          </a:p>
          <a:p>
            <a:endParaRPr lang="en-US" sz="1400" dirty="0"/>
          </a:p>
        </p:txBody>
      </p:sp>
      <p:sp>
        <p:nvSpPr>
          <p:cNvPr id="4" name="Footer Placeholder 3"/>
          <p:cNvSpPr>
            <a:spLocks noGrp="1"/>
          </p:cNvSpPr>
          <p:nvPr>
            <p:ph type="ftr" sz="quarter" idx="10"/>
          </p:nvPr>
        </p:nvSpPr>
        <p:spPr/>
        <p:txBody>
          <a:bodyPr/>
          <a:lstStyle/>
          <a:p>
            <a:r>
              <a:rPr lang="en-US"/>
              <a:t>Annual Meeting March 12, 2024</a:t>
            </a:r>
            <a:endParaRPr lang="en-US" dirty="0"/>
          </a:p>
        </p:txBody>
      </p:sp>
    </p:spTree>
    <p:extLst>
      <p:ext uri="{BB962C8B-B14F-4D97-AF65-F5344CB8AC3E}">
        <p14:creationId xmlns:p14="http://schemas.microsoft.com/office/powerpoint/2010/main" val="20510430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Meeting March 12, 2024</a:t>
            </a:r>
            <a:endParaRPr lang="en-US" dirty="0"/>
          </a:p>
        </p:txBody>
      </p:sp>
    </p:spTree>
    <p:extLst>
      <p:ext uri="{BB962C8B-B14F-4D97-AF65-F5344CB8AC3E}">
        <p14:creationId xmlns:p14="http://schemas.microsoft.com/office/powerpoint/2010/main" val="22823319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Meeting March 12, 2024</a:t>
            </a:r>
            <a:endParaRPr lang="en-US" dirty="0"/>
          </a:p>
        </p:txBody>
      </p:sp>
    </p:spTree>
    <p:extLst>
      <p:ext uri="{BB962C8B-B14F-4D97-AF65-F5344CB8AC3E}">
        <p14:creationId xmlns:p14="http://schemas.microsoft.com/office/powerpoint/2010/main" val="10513029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19200" y="695325"/>
            <a:ext cx="4648200" cy="3487738"/>
          </a:xfrm>
        </p:spPr>
      </p:sp>
      <p:sp>
        <p:nvSpPr>
          <p:cNvPr id="3" name="Notes Placeholder 2"/>
          <p:cNvSpPr>
            <a:spLocks noGrp="1"/>
          </p:cNvSpPr>
          <p:nvPr>
            <p:ph type="body" idx="1"/>
          </p:nvPr>
        </p:nvSpPr>
        <p:spPr/>
        <p:txBody>
          <a:bodyPr/>
          <a:lstStyle/>
          <a:p>
            <a:endParaRPr lang="en-US" dirty="0"/>
          </a:p>
          <a:p>
            <a:endParaRPr lang="en-US" dirty="0"/>
          </a:p>
          <a:p>
            <a:endParaRPr lang="en-US" dirty="0"/>
          </a:p>
          <a:p>
            <a:endParaRPr lang="en-US" dirty="0"/>
          </a:p>
        </p:txBody>
      </p:sp>
      <p:sp>
        <p:nvSpPr>
          <p:cNvPr id="4" name="Footer Placeholder 3"/>
          <p:cNvSpPr>
            <a:spLocks noGrp="1"/>
          </p:cNvSpPr>
          <p:nvPr>
            <p:ph type="ftr" sz="quarter" idx="10"/>
          </p:nvPr>
        </p:nvSpPr>
        <p:spPr/>
        <p:txBody>
          <a:bodyPr/>
          <a:lstStyle/>
          <a:p>
            <a:r>
              <a:rPr lang="en-US"/>
              <a:t>Annual Meeting March 12, 2024</a:t>
            </a:r>
            <a:endParaRPr lang="en-US" dirty="0"/>
          </a:p>
        </p:txBody>
      </p:sp>
    </p:spTree>
    <p:extLst>
      <p:ext uri="{BB962C8B-B14F-4D97-AF65-F5344CB8AC3E}">
        <p14:creationId xmlns:p14="http://schemas.microsoft.com/office/powerpoint/2010/main" val="4835539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Meeting March 12, 2024</a:t>
            </a:r>
            <a:endParaRPr lang="en-US" dirty="0"/>
          </a:p>
        </p:txBody>
      </p:sp>
    </p:spTree>
    <p:extLst>
      <p:ext uri="{BB962C8B-B14F-4D97-AF65-F5344CB8AC3E}">
        <p14:creationId xmlns:p14="http://schemas.microsoft.com/office/powerpoint/2010/main" val="2855808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1" y="4419601"/>
            <a:ext cx="5608320" cy="4183380"/>
          </a:xfrm>
        </p:spPr>
        <p:txBody>
          <a:bodyPr/>
          <a:lstStyle/>
          <a:p>
            <a:endParaRPr lang="en-US" dirty="0"/>
          </a:p>
        </p:txBody>
      </p:sp>
      <p:sp>
        <p:nvSpPr>
          <p:cNvPr id="4" name="Footer Placeholder 3"/>
          <p:cNvSpPr>
            <a:spLocks noGrp="1"/>
          </p:cNvSpPr>
          <p:nvPr>
            <p:ph type="ftr" sz="quarter" idx="10"/>
          </p:nvPr>
        </p:nvSpPr>
        <p:spPr/>
        <p:txBody>
          <a:bodyPr/>
          <a:lstStyle/>
          <a:p>
            <a:r>
              <a:rPr lang="en-US"/>
              <a:t>Annual Meeting March 12, 2024</a:t>
            </a:r>
            <a:endParaRPr lang="en-US" dirty="0"/>
          </a:p>
        </p:txBody>
      </p:sp>
    </p:spTree>
    <p:extLst>
      <p:ext uri="{BB962C8B-B14F-4D97-AF65-F5344CB8AC3E}">
        <p14:creationId xmlns:p14="http://schemas.microsoft.com/office/powerpoint/2010/main" val="16508540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Meeting March 12, 2024</a:t>
            </a:r>
            <a:endParaRPr lang="en-US" dirty="0"/>
          </a:p>
        </p:txBody>
      </p:sp>
    </p:spTree>
    <p:extLst>
      <p:ext uri="{BB962C8B-B14F-4D97-AF65-F5344CB8AC3E}">
        <p14:creationId xmlns:p14="http://schemas.microsoft.com/office/powerpoint/2010/main" val="9040353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a:t>Annual Meeting March 12, 2024</a:t>
            </a:r>
            <a:endParaRPr lang="en-US" dirty="0"/>
          </a:p>
        </p:txBody>
      </p:sp>
    </p:spTree>
    <p:extLst>
      <p:ext uri="{BB962C8B-B14F-4D97-AF65-F5344CB8AC3E}">
        <p14:creationId xmlns:p14="http://schemas.microsoft.com/office/powerpoint/2010/main" val="3153930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itle 3"/>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12847253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Tree>
    <p:extLst>
      <p:ext uri="{BB962C8B-B14F-4D97-AF65-F5344CB8AC3E}">
        <p14:creationId xmlns:p14="http://schemas.microsoft.com/office/powerpoint/2010/main" val="3235752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B016AEA8-E70E-4EA4-880E-A6B413AEC7A2}" type="slidenum">
              <a:rPr lang="en-US" smtClean="0"/>
              <a:pPr/>
              <a:t>‹#›</a:t>
            </a:fld>
            <a:endParaRPr lang="en-US" dirty="0"/>
          </a:p>
        </p:txBody>
      </p:sp>
    </p:spTree>
    <p:extLst>
      <p:ext uri="{BB962C8B-B14F-4D97-AF65-F5344CB8AC3E}">
        <p14:creationId xmlns:p14="http://schemas.microsoft.com/office/powerpoint/2010/main" val="29979447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5209725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2" name="Date Placeholder 1"/>
          <p:cNvSpPr>
            <a:spLocks noGrp="1"/>
          </p:cNvSpPr>
          <p:nvPr>
            <p:ph type="dt" sz="half" idx="10"/>
          </p:nvPr>
        </p:nvSpPr>
        <p:spPr/>
        <p:txBody>
          <a:bodyPr/>
          <a:lstStyle/>
          <a:p>
            <a:endParaRPr lang="en-US" dirty="0"/>
          </a:p>
        </p:txBody>
      </p:sp>
      <p:sp>
        <p:nvSpPr>
          <p:cNvPr id="9" name="Footer Placeholder 8"/>
          <p:cNvSpPr>
            <a:spLocks noGrp="1"/>
          </p:cNvSpPr>
          <p:nvPr>
            <p:ph type="ftr" sz="quarter" idx="11"/>
          </p:nvPr>
        </p:nvSpPr>
        <p:spPr/>
        <p:txBody>
          <a:bodyPr/>
          <a:lstStyle/>
          <a:p>
            <a:endParaRPr lang="en-US" dirty="0"/>
          </a:p>
        </p:txBody>
      </p:sp>
      <p:sp>
        <p:nvSpPr>
          <p:cNvPr id="13" name="Slide Number Placeholder 12"/>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049089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7760509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42035301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562738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9717300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319236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4FAB73BC-B049-4115-A692-8D63A059BFB8}" type="slidenum">
              <a:rPr lang="en-US" smtClean="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0775280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5605887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586233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0671858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34778905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82AA38-5F3E-4915-95BA-52D9BCF59E33}" type="slidenum">
              <a:rPr lang="en-US" smtClean="0"/>
              <a:t>‹#›</a:t>
            </a:fld>
            <a:endParaRPr lang="en-US" dirty="0"/>
          </a:p>
        </p:txBody>
      </p:sp>
    </p:spTree>
    <p:extLst>
      <p:ext uri="{BB962C8B-B14F-4D97-AF65-F5344CB8AC3E}">
        <p14:creationId xmlns:p14="http://schemas.microsoft.com/office/powerpoint/2010/main" val="2080220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a:xfrm>
            <a:off x="6727032" y="6407944"/>
            <a:ext cx="1920240" cy="365760"/>
          </a:xfrm>
          <a:prstGeom prst="rect">
            <a:avLst/>
          </a:prstGeom>
        </p:spPr>
        <p:txBody>
          <a:bodyPr/>
          <a:lstStyle/>
          <a:p>
            <a:endParaRPr lang="en-US" dirty="0"/>
          </a:p>
        </p:txBody>
      </p:sp>
      <p:sp>
        <p:nvSpPr>
          <p:cNvPr id="5" name="Footer Placeholder 4"/>
          <p:cNvSpPr>
            <a:spLocks noGrp="1"/>
          </p:cNvSpPr>
          <p:nvPr>
            <p:ph type="ftr" sz="quarter" idx="11"/>
          </p:nvPr>
        </p:nvSpPr>
        <p:spPr>
          <a:xfrm>
            <a:off x="4380072" y="6407944"/>
            <a:ext cx="2350681"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47272" y="6407944"/>
            <a:ext cx="365760" cy="365125"/>
          </a:xfrm>
          <a:prstGeom prst="rect">
            <a:avLst/>
          </a:prstGeom>
        </p:spPr>
        <p:txBody>
          <a:bodyPr/>
          <a:lstStyle/>
          <a:p>
            <a:fld id="{B016AEA8-E70E-4EA4-880E-A6B413AEC7A2}"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sldNum="0"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69219170"/>
      </p:ext>
    </p:extLst>
  </p:cSld>
  <p:clrMap bg1="lt1" tx1="dk1" bg2="lt2" tx2="dk2" accent1="accent1" accent2="accent2" accent3="accent3" accent4="accent4" accent5="accent5" accent6="accent6" hlink="hlink" folHlink="folHlink"/>
  <p:sldLayoutIdLst>
    <p:sldLayoutId id="2147483888"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 id="2147483899" r:id="rId12"/>
    <p:sldLayoutId id="2147483900" r:id="rId13"/>
    <p:sldLayoutId id="2147483901" r:id="rId14"/>
    <p:sldLayoutId id="2147483902" r:id="rId15"/>
    <p:sldLayoutId id="2147483903"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744384" cy="2262781"/>
          </a:xfrm>
        </p:spPr>
        <p:txBody>
          <a:bodyPr>
            <a:noAutofit/>
          </a:bodyPr>
          <a:lstStyle/>
          <a:p>
            <a:r>
              <a:rPr lang="en-US" sz="4800" dirty="0"/>
              <a:t>Welcome to the  Town of White </a:t>
            </a:r>
            <a:br>
              <a:rPr lang="en-US" sz="4800" dirty="0"/>
            </a:br>
            <a:r>
              <a:rPr lang="en-US" sz="4800" dirty="0"/>
              <a:t>Annual Meeting</a:t>
            </a:r>
          </a:p>
        </p:txBody>
      </p:sp>
      <p:sp>
        <p:nvSpPr>
          <p:cNvPr id="3" name="Subtitle 2"/>
          <p:cNvSpPr>
            <a:spLocks noGrp="1"/>
          </p:cNvSpPr>
          <p:nvPr>
            <p:ph type="subTitle" idx="1"/>
          </p:nvPr>
        </p:nvSpPr>
        <p:spPr>
          <a:xfrm>
            <a:off x="1906649" y="4912233"/>
            <a:ext cx="6600451" cy="1126283"/>
          </a:xfrm>
        </p:spPr>
        <p:txBody>
          <a:bodyPr>
            <a:normAutofit fontScale="70000" lnSpcReduction="20000"/>
          </a:bodyPr>
          <a:lstStyle/>
          <a:p>
            <a:r>
              <a:rPr lang="en-US" dirty="0"/>
              <a:t>March 12, 2024</a:t>
            </a:r>
          </a:p>
          <a:p>
            <a:r>
              <a:rPr lang="en-US" dirty="0"/>
              <a:t>Clerk’s &amp; Treasurer’s Report</a:t>
            </a:r>
          </a:p>
          <a:p>
            <a:r>
              <a:rPr lang="en-US" dirty="0"/>
              <a:t>Prepared by: Jodi Knaus, Clerk &amp; Amanda Gross, Treasurer</a:t>
            </a:r>
          </a:p>
          <a:p>
            <a:r>
              <a:rPr lang="en-US" dirty="0"/>
              <a:t>6:00 P.M. Loon Lake Community Center</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81800" y="152400"/>
            <a:ext cx="2286000" cy="166420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47800" y="1600200"/>
            <a:ext cx="6591985" cy="5105400"/>
          </a:xfrm>
        </p:spPr>
        <p:txBody>
          <a:bodyPr>
            <a:normAutofit/>
          </a:bodyPr>
          <a:lstStyle/>
          <a:p>
            <a:pPr marL="0" indent="-6858">
              <a:buNone/>
            </a:pPr>
            <a:r>
              <a:rPr lang="en-US" sz="1600" b="1" u="sng" dirty="0"/>
              <a:t>Category 2: </a:t>
            </a:r>
            <a:r>
              <a:rPr lang="en-US" sz="1600" b="1" dirty="0"/>
              <a:t>Organizational Development continued (personnel, policies, training, grants, technology):</a:t>
            </a:r>
          </a:p>
          <a:p>
            <a:pPr marL="0" indent="-6858">
              <a:buNone/>
            </a:pPr>
            <a:r>
              <a:rPr lang="en-US" sz="1600" b="1" dirty="0"/>
              <a:t>TECHNOLOGY GRANTS &amp; PROJECT UPDATES:  </a:t>
            </a:r>
          </a:p>
          <a:p>
            <a:pPr marL="678942" lvl="1"/>
            <a:r>
              <a:rPr lang="en-US" dirty="0"/>
              <a:t>Mediacom will be installing fiber along 375 homes/locations serving areas along the South side of Embarrass Lake, Cedar Island Lake, </a:t>
            </a:r>
            <a:r>
              <a:rPr lang="en-US" dirty="0" err="1"/>
              <a:t>Eshquaguma</a:t>
            </a:r>
            <a:r>
              <a:rPr lang="en-US" dirty="0"/>
              <a:t> Lake, Bass Lake, Lost Lake, and some areas to the West of </a:t>
            </a:r>
            <a:r>
              <a:rPr lang="en-US" dirty="0" err="1"/>
              <a:t>Eshquaguma</a:t>
            </a:r>
            <a:r>
              <a:rPr lang="en-US" dirty="0"/>
              <a:t> Lake.  Consists of 33.4 miles of fiber network coming off existing Mediacom fiber network along Highway 135 and another from </a:t>
            </a:r>
            <a:r>
              <a:rPr lang="en-US" dirty="0" err="1"/>
              <a:t>Hutter</a:t>
            </a:r>
            <a:r>
              <a:rPr lang="en-US" dirty="0"/>
              <a:t> Road.  Completion of construction and turnup is estimated June 2025.  Broadband continues to be a challenge in our area.  </a:t>
            </a:r>
          </a:p>
          <a:p>
            <a:pPr marL="678942" lvl="1"/>
            <a:r>
              <a:rPr lang="en-US" dirty="0"/>
              <a:t>The Township will be working on establishing a franchise license for technology companies in the near future which would help provide oversight and control over how, where, and when utility companies install infrastructure on our roads and in ditches.  </a:t>
            </a:r>
          </a:p>
          <a:p>
            <a:pPr marL="393192" lvl="1" indent="0">
              <a:buNone/>
            </a:pPr>
            <a:endParaRPr lang="en-US" dirty="0"/>
          </a:p>
        </p:txBody>
      </p:sp>
      <p:sp>
        <p:nvSpPr>
          <p:cNvPr id="4" name="Title 2"/>
          <p:cNvSpPr txBox="1">
            <a:spLocks/>
          </p:cNvSpPr>
          <p:nvPr/>
        </p:nvSpPr>
        <p:spPr>
          <a:xfrm>
            <a:off x="1447800" y="533400"/>
            <a:ext cx="7315200" cy="944562"/>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u="sng" dirty="0"/>
              <a:t>Town’s Strategic Plan Goals &amp; Objectives for 2023-2025:</a:t>
            </a:r>
            <a:endParaRPr lang="en-US" sz="2800" dirty="0"/>
          </a:p>
        </p:txBody>
      </p:sp>
    </p:spTree>
    <p:extLst>
      <p:ext uri="{BB962C8B-B14F-4D97-AF65-F5344CB8AC3E}">
        <p14:creationId xmlns:p14="http://schemas.microsoft.com/office/powerpoint/2010/main" val="1994316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C736AA-5298-4BBA-8932-C57A01EDEC34}"/>
              </a:ext>
            </a:extLst>
          </p:cNvPr>
          <p:cNvSpPr>
            <a:spLocks noGrp="1"/>
          </p:cNvSpPr>
          <p:nvPr>
            <p:ph idx="1"/>
          </p:nvPr>
        </p:nvSpPr>
        <p:spPr>
          <a:xfrm>
            <a:off x="1394927" y="1524000"/>
            <a:ext cx="7139473" cy="4387222"/>
          </a:xfrm>
        </p:spPr>
        <p:txBody>
          <a:bodyPr>
            <a:normAutofit/>
          </a:bodyPr>
          <a:lstStyle/>
          <a:p>
            <a:r>
              <a:rPr lang="en-US" b="1" dirty="0"/>
              <a:t>OTHER GRANTS &amp; PROJECT UPDATES:</a:t>
            </a:r>
          </a:p>
          <a:p>
            <a:r>
              <a:rPr lang="en-US" dirty="0"/>
              <a:t>The Township applied for FY24 Congressionally Direct Spending Funding for our roads but was not successful again.  We will keep trying! We applied for the Local Road Improvement Program Grant (LRIP) in 2023 and are still being considered for this $1.5 million in funding for the rehabilitation of Trigstad Road.  We will continue to apply for grant funding through IRRRB, MN DNR, and federal funding as they become available.</a:t>
            </a:r>
          </a:p>
          <a:p>
            <a:r>
              <a:rPr lang="en-US" dirty="0"/>
              <a:t>Once the Strategic Planning Process is completed we will have a more clear vision on the Project Priorities for the Township in regards to roads and facilities.  </a:t>
            </a:r>
          </a:p>
        </p:txBody>
      </p:sp>
      <p:sp>
        <p:nvSpPr>
          <p:cNvPr id="4" name="Title 1">
            <a:extLst>
              <a:ext uri="{FF2B5EF4-FFF2-40B4-BE49-F238E27FC236}">
                <a16:creationId xmlns:a16="http://schemas.microsoft.com/office/drawing/2014/main" id="{E873B866-91FD-42A5-82EF-0763AC4ADA89}"/>
              </a:ext>
            </a:extLst>
          </p:cNvPr>
          <p:cNvSpPr txBox="1">
            <a:spLocks/>
          </p:cNvSpPr>
          <p:nvPr/>
        </p:nvSpPr>
        <p:spPr>
          <a:xfrm>
            <a:off x="1394926" y="457200"/>
            <a:ext cx="7291873" cy="1066800"/>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chor="t">
            <a:normAutofit/>
          </a:bodyPr>
          <a:lstStyle>
            <a:lvl1pPr algn="l" defTabSz="457200" rtl="0" eaLnBrk="1" latinLnBrk="0" hangingPunct="1">
              <a:spcBef>
                <a:spcPct val="0"/>
              </a:spcBef>
              <a:buNone/>
              <a:defRPr sz="3600" kern="1200">
                <a:solidFill>
                  <a:schemeClr val="dk1"/>
                </a:solidFill>
                <a:latin typeface="+mn-lt"/>
                <a:ea typeface="+mn-ea"/>
                <a:cs typeface="+mn-cs"/>
              </a:defRPr>
            </a:lvl1pPr>
            <a:lvl2pPr eaLnBrk="1" hangingPunct="1">
              <a:defRPr>
                <a:solidFill>
                  <a:schemeClr val="dk1"/>
                </a:solidFill>
                <a:latin typeface="+mn-lt"/>
                <a:ea typeface="+mn-ea"/>
                <a:cs typeface="+mn-cs"/>
              </a:defRPr>
            </a:lvl2pPr>
            <a:lvl3pPr eaLnBrk="1" hangingPunct="1">
              <a:defRPr>
                <a:solidFill>
                  <a:schemeClr val="dk1"/>
                </a:solidFill>
                <a:latin typeface="+mn-lt"/>
                <a:ea typeface="+mn-ea"/>
                <a:cs typeface="+mn-cs"/>
              </a:defRPr>
            </a:lvl3pPr>
            <a:lvl4pPr eaLnBrk="1" hangingPunct="1">
              <a:defRPr>
                <a:solidFill>
                  <a:schemeClr val="dk1"/>
                </a:solidFill>
                <a:latin typeface="+mn-lt"/>
                <a:ea typeface="+mn-ea"/>
                <a:cs typeface="+mn-cs"/>
              </a:defRPr>
            </a:lvl4pPr>
            <a:lvl5pPr eaLnBrk="1" hangingPunct="1">
              <a:defRPr>
                <a:solidFill>
                  <a:schemeClr val="dk1"/>
                </a:solidFill>
                <a:latin typeface="+mn-lt"/>
                <a:ea typeface="+mn-ea"/>
                <a:cs typeface="+mn-cs"/>
              </a:defRPr>
            </a:lvl5pPr>
            <a:lvl6pPr eaLnBrk="1" hangingPunct="1">
              <a:defRPr>
                <a:solidFill>
                  <a:schemeClr val="dk1"/>
                </a:solidFill>
                <a:latin typeface="+mn-lt"/>
                <a:ea typeface="+mn-ea"/>
                <a:cs typeface="+mn-cs"/>
              </a:defRPr>
            </a:lvl6pPr>
            <a:lvl7pPr eaLnBrk="1" hangingPunct="1">
              <a:defRPr>
                <a:solidFill>
                  <a:schemeClr val="dk1"/>
                </a:solidFill>
                <a:latin typeface="+mn-lt"/>
                <a:ea typeface="+mn-ea"/>
                <a:cs typeface="+mn-cs"/>
              </a:defRPr>
            </a:lvl7pPr>
            <a:lvl8pPr eaLnBrk="1" hangingPunct="1">
              <a:defRPr>
                <a:solidFill>
                  <a:schemeClr val="dk1"/>
                </a:solidFill>
                <a:latin typeface="+mn-lt"/>
                <a:ea typeface="+mn-ea"/>
                <a:cs typeface="+mn-cs"/>
              </a:defRPr>
            </a:lvl8pPr>
            <a:lvl9pPr eaLnBrk="1" hangingPunct="1">
              <a:defRPr>
                <a:solidFill>
                  <a:schemeClr val="dk1"/>
                </a:solidFill>
                <a:latin typeface="+mn-lt"/>
                <a:ea typeface="+mn-ea"/>
                <a:cs typeface="+mn-cs"/>
              </a:defRPr>
            </a:lvl9pPr>
          </a:lstStyle>
          <a:p>
            <a:r>
              <a:rPr lang="en-US" sz="2800" u="sng" dirty="0"/>
              <a:t>Town’s Strategic Plan Goals &amp; Objectives for 2023-2025:</a:t>
            </a:r>
            <a:endParaRPr lang="en-US" sz="2800" dirty="0"/>
          </a:p>
        </p:txBody>
      </p:sp>
    </p:spTree>
    <p:extLst>
      <p:ext uri="{BB962C8B-B14F-4D97-AF65-F5344CB8AC3E}">
        <p14:creationId xmlns:p14="http://schemas.microsoft.com/office/powerpoint/2010/main" val="3055652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239000" cy="9144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Town’s Strategic Plan Goals &amp; Objectives for 2023-2025:</a:t>
            </a:r>
            <a:endParaRPr lang="en-US" sz="2800" dirty="0"/>
          </a:p>
        </p:txBody>
      </p:sp>
      <p:sp>
        <p:nvSpPr>
          <p:cNvPr id="2" name="Content Placeholder 1"/>
          <p:cNvSpPr>
            <a:spLocks noGrp="1"/>
          </p:cNvSpPr>
          <p:nvPr>
            <p:ph idx="1"/>
          </p:nvPr>
        </p:nvSpPr>
        <p:spPr>
          <a:xfrm>
            <a:off x="914400" y="1600200"/>
            <a:ext cx="7696200" cy="4724400"/>
          </a:xfrm>
        </p:spPr>
        <p:txBody>
          <a:bodyPr>
            <a:normAutofit lnSpcReduction="10000"/>
          </a:bodyPr>
          <a:lstStyle/>
          <a:p>
            <a:pPr marL="393192" lvl="1" indent="0">
              <a:buNone/>
            </a:pPr>
            <a:r>
              <a:rPr lang="en-US" sz="1800" b="1" u="sng" dirty="0"/>
              <a:t>Category 3</a:t>
            </a:r>
            <a:r>
              <a:rPr lang="en-US" sz="1800" b="1" dirty="0"/>
              <a:t>:  Operations/Infrastructure Strategy (roadway improvement schedule, water/wastewater infrastructure &amp; services, and equipment)</a:t>
            </a:r>
          </a:p>
          <a:p>
            <a:pPr marL="393192" lvl="1" indent="0">
              <a:buNone/>
            </a:pPr>
            <a:r>
              <a:rPr lang="en-US" sz="1900" b="1" dirty="0"/>
              <a:t>ROAD Projects for 2024:</a:t>
            </a:r>
          </a:p>
          <a:p>
            <a:pPr marL="736092" lvl="1"/>
            <a:r>
              <a:rPr lang="en-US" sz="1400" dirty="0"/>
              <a:t>In April 2023, a disaster was declared and the Township roads sustained substantial damages due to flooding.  We are still working with FEMA &amp; the State of MN on further mitigation in those areas which FEMA will provide funding for and to recover the administrative costs for securing the funding.  Last week, we finally received a $109,256.37 reimbursement check for the road damages.  </a:t>
            </a:r>
          </a:p>
          <a:p>
            <a:pPr marL="736092" lvl="1"/>
            <a:r>
              <a:rPr lang="en-US" sz="1400" dirty="0"/>
              <a:t>Three Single T Curves were constructed in 2023 off Highway 100 by St. Louis County (Highway 100 at Road 37, Highway 100 at Loop 36, and Highway 100 at Road 45).  These changes resulted in a reduction of .30 mile of township road ownership.  The legal work still needs to be completed for abandoning these road sections and transferring the land to the property owners.    </a:t>
            </a:r>
          </a:p>
          <a:p>
            <a:pPr marL="736092" lvl="1"/>
            <a:r>
              <a:rPr lang="en-US" sz="1400" dirty="0"/>
              <a:t>The Township along with the DNR cleared the Stepetz Road Gravel Pit for future use.  We contracted with St. Louis County in 2024 for aggregate crushing at an estimated cost of $95,000 for 25,000 tons at $3.80/ton.  </a:t>
            </a:r>
          </a:p>
          <a:p>
            <a:pPr marL="736092" lvl="1"/>
            <a:r>
              <a:rPr lang="en-US" sz="1400" dirty="0"/>
              <a:t>The Township has budgeted for 20,000.00 in dust control for 2024.</a:t>
            </a:r>
          </a:p>
          <a:p>
            <a:pPr marL="736092" lvl="1"/>
            <a:endParaRPr lang="en-US" sz="1400" dirty="0"/>
          </a:p>
          <a:p>
            <a:pPr marL="736092" lvl="1"/>
            <a:endParaRPr lang="en-US" sz="1400" dirty="0"/>
          </a:p>
          <a:p>
            <a:pPr marL="0" indent="0">
              <a:buNone/>
            </a:pPr>
            <a:endParaRPr lang="en-US" sz="1600" dirty="0"/>
          </a:p>
          <a:p>
            <a:pPr marL="0" indent="0">
              <a:buNone/>
            </a:pPr>
            <a:endParaRPr lang="en-US" sz="4500" dirty="0"/>
          </a:p>
          <a:p>
            <a:pPr marL="793242" lvl="2" indent="0">
              <a:buNone/>
            </a:pPr>
            <a:endParaRPr lang="en-US" sz="4300" dirty="0"/>
          </a:p>
        </p:txBody>
      </p:sp>
    </p:spTree>
    <p:extLst>
      <p:ext uri="{BB962C8B-B14F-4D97-AF65-F5344CB8AC3E}">
        <p14:creationId xmlns:p14="http://schemas.microsoft.com/office/powerpoint/2010/main" val="34852954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599" y="457200"/>
            <a:ext cx="7391401" cy="97609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2022-2025:</a:t>
            </a:r>
            <a:endParaRPr lang="en-US" sz="2800" dirty="0"/>
          </a:p>
        </p:txBody>
      </p:sp>
      <p:sp>
        <p:nvSpPr>
          <p:cNvPr id="3" name="Content Placeholder 2"/>
          <p:cNvSpPr>
            <a:spLocks noGrp="1"/>
          </p:cNvSpPr>
          <p:nvPr>
            <p:ph idx="1"/>
          </p:nvPr>
        </p:nvSpPr>
        <p:spPr>
          <a:xfrm>
            <a:off x="990600" y="1524000"/>
            <a:ext cx="7543801" cy="4876800"/>
          </a:xfrm>
        </p:spPr>
        <p:txBody>
          <a:bodyPr>
            <a:normAutofit fontScale="92500" lnSpcReduction="10000"/>
          </a:bodyPr>
          <a:lstStyle/>
          <a:p>
            <a:pPr marL="393192" lvl="1" indent="0">
              <a:buNone/>
            </a:pPr>
            <a:r>
              <a:rPr lang="en-US" sz="1700" b="1" u="sng" dirty="0"/>
              <a:t>Category 3</a:t>
            </a:r>
            <a:r>
              <a:rPr lang="en-US" sz="1700" b="1" dirty="0"/>
              <a:t>:  Operations/Infrastructure Strategy continued: (roadway improvement schedule, water/wastewater infrastructure &amp; services, and equipment):</a:t>
            </a:r>
          </a:p>
          <a:p>
            <a:pPr marL="393192" lvl="1" indent="0">
              <a:buNone/>
            </a:pPr>
            <a:r>
              <a:rPr lang="en-US" sz="1700" b="1" u="sng" dirty="0"/>
              <a:t>Water/Wastewater</a:t>
            </a:r>
            <a:r>
              <a:rPr lang="en-US" sz="1700" b="1" dirty="0"/>
              <a:t>:</a:t>
            </a:r>
          </a:p>
          <a:p>
            <a:pPr marL="736092" lvl="1" indent="-342900"/>
            <a:r>
              <a:rPr lang="en-US" sz="1400" dirty="0"/>
              <a:t>The City of Aurora and Town of White along with the East Range Water Board continue to move the Water Project forward.  </a:t>
            </a:r>
          </a:p>
          <a:p>
            <a:pPr marL="1136142" lvl="2" indent="-342900"/>
            <a:r>
              <a:rPr lang="en-US" dirty="0"/>
              <a:t>A new water plant will be located in Aurora next to the water tower</a:t>
            </a:r>
          </a:p>
          <a:p>
            <a:pPr marL="1136142" lvl="2" indent="-342900"/>
            <a:r>
              <a:rPr lang="en-US" dirty="0"/>
              <a:t>The intake structure/water source will be located at Lake Mine</a:t>
            </a:r>
          </a:p>
          <a:p>
            <a:pPr marL="1136142" lvl="2" indent="-342900"/>
            <a:r>
              <a:rPr lang="en-US" dirty="0"/>
              <a:t>Scenic Acres will be connected to city/town water utilities as part of this Project</a:t>
            </a:r>
          </a:p>
          <a:p>
            <a:pPr marL="1136142" lvl="2" indent="-342900"/>
            <a:r>
              <a:rPr lang="en-US" dirty="0"/>
              <a:t>We are at 100% Final Design; Total Project Cost Estimate is $30 million with inflation; Estimated Township and City contributions up to $5 million (88% City/12% Town) which would be paid back by utility rates.  </a:t>
            </a:r>
          </a:p>
          <a:p>
            <a:pPr marL="1136142" lvl="2" indent="-342900"/>
            <a:r>
              <a:rPr lang="en-US" dirty="0"/>
              <a:t>Bolton &amp; Menk was awarded the Construction Management contract for the final phase of the Project.  David Drown Associates is the Financial Advisor and Fryberger Law is the legal advisor for the project.  </a:t>
            </a:r>
          </a:p>
          <a:p>
            <a:pPr marL="1136142" lvl="2" indent="-342900"/>
            <a:r>
              <a:rPr lang="en-US" dirty="0"/>
              <a:t>Community Outreach meetings will continue to be held as the Project moves forward.  The Town’s website contains Water Board minutes and other pertinent information regarding the Project.  </a:t>
            </a:r>
          </a:p>
        </p:txBody>
      </p:sp>
    </p:spTree>
    <p:extLst>
      <p:ext uri="{BB962C8B-B14F-4D97-AF65-F5344CB8AC3E}">
        <p14:creationId xmlns:p14="http://schemas.microsoft.com/office/powerpoint/2010/main" val="4087875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94714" y="533400"/>
            <a:ext cx="7292086"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2022-2025:</a:t>
            </a:r>
            <a:endParaRPr lang="en-US" sz="2800" dirty="0"/>
          </a:p>
        </p:txBody>
      </p:sp>
      <p:sp>
        <p:nvSpPr>
          <p:cNvPr id="2" name="Content Placeholder 1"/>
          <p:cNvSpPr>
            <a:spLocks noGrp="1"/>
          </p:cNvSpPr>
          <p:nvPr>
            <p:ph idx="1"/>
          </p:nvPr>
        </p:nvSpPr>
        <p:spPr>
          <a:xfrm>
            <a:off x="1394714" y="1676400"/>
            <a:ext cx="7292086" cy="4822163"/>
          </a:xfrm>
        </p:spPr>
        <p:txBody>
          <a:bodyPr>
            <a:normAutofit/>
          </a:bodyPr>
          <a:lstStyle/>
          <a:p>
            <a:pPr marL="109728" indent="0">
              <a:buNone/>
            </a:pPr>
            <a:r>
              <a:rPr lang="en-US" sz="1700" b="1" u="sng" dirty="0"/>
              <a:t>Category </a:t>
            </a:r>
            <a:r>
              <a:rPr lang="en-US" sz="1700" b="1" dirty="0"/>
              <a:t>3: Operations/Infrastructure Strategy continued:</a:t>
            </a:r>
          </a:p>
          <a:p>
            <a:pPr marL="109728" indent="0">
              <a:buNone/>
            </a:pPr>
            <a:r>
              <a:rPr lang="en-US" sz="1700" b="1" u="sng" dirty="0"/>
              <a:t>EQUIPMENT</a:t>
            </a:r>
            <a:r>
              <a:rPr lang="en-US" sz="1700" b="1" dirty="0"/>
              <a:t>:</a:t>
            </a:r>
          </a:p>
          <a:p>
            <a:pPr lvl="1"/>
            <a:r>
              <a:rPr lang="en-US" sz="1800" dirty="0"/>
              <a:t>A 2024 Mack Tandem Truck has been ordered at a cost of $300,683.00 financed over three years</a:t>
            </a:r>
          </a:p>
          <a:p>
            <a:pPr lvl="1"/>
            <a:r>
              <a:rPr lang="en-US" sz="1800" dirty="0"/>
              <a:t>We have a projected equipment replacement plan in place through 2027.  </a:t>
            </a:r>
          </a:p>
          <a:p>
            <a:pPr lvl="1"/>
            <a:r>
              <a:rPr lang="en-US" sz="1800" dirty="0"/>
              <a:t>In addition to the replacement schedule in place, Public Works would like to purchase a Lowboy and Skidsteer (ASV) in the near future.</a:t>
            </a:r>
          </a:p>
          <a:p>
            <a:r>
              <a:rPr lang="en-US" sz="2000" dirty="0"/>
              <a:t>Are there any questions before we move to the financial slides of Category 4?  </a:t>
            </a:r>
          </a:p>
          <a:p>
            <a:pPr marL="914400" lvl="2" indent="0">
              <a:buNone/>
            </a:pPr>
            <a:endParaRPr lang="en-US" sz="1800" dirty="0"/>
          </a:p>
          <a:p>
            <a:pPr marL="457200" lvl="1" indent="0">
              <a:buNone/>
            </a:pPr>
            <a:endParaRPr lang="en-US" sz="2200" dirty="0"/>
          </a:p>
          <a:p>
            <a:pPr marL="393192" lvl="1" indent="0">
              <a:buNone/>
            </a:pPr>
            <a:endParaRPr lang="en-US" sz="2400" dirty="0"/>
          </a:p>
          <a:p>
            <a:pPr lvl="1">
              <a:buFont typeface="Wingdings" pitchFamily="2" charset="2"/>
              <a:buChar char="v"/>
            </a:pPr>
            <a:endParaRPr lang="en-US" sz="2400" dirty="0"/>
          </a:p>
          <a:p>
            <a:pPr marL="630936" lvl="2" indent="0">
              <a:buNone/>
            </a:pPr>
            <a:endParaRPr lang="en-US" sz="2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620000" cy="1295400"/>
          </a:xfrm>
        </p:spPr>
        <p:style>
          <a:lnRef idx="2">
            <a:schemeClr val="accent1"/>
          </a:lnRef>
          <a:fillRef idx="1">
            <a:schemeClr val="lt1"/>
          </a:fillRef>
          <a:effectRef idx="0">
            <a:schemeClr val="accent1"/>
          </a:effectRef>
          <a:fontRef idx="minor">
            <a:schemeClr val="dk1"/>
          </a:fontRef>
        </p:style>
        <p:txBody>
          <a:bodyPr anchor="ctr">
            <a:normAutofit fontScale="90000"/>
          </a:bodyPr>
          <a:lstStyle/>
          <a:p>
            <a:r>
              <a:rPr lang="en-US" sz="2800" u="sng" dirty="0"/>
              <a:t>Town’s Strategic Plan Goals &amp;  Objectives:  Category 4 – Financial 2023 Year End Cash Balance Review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67637333"/>
              </p:ext>
            </p:extLst>
          </p:nvPr>
        </p:nvGraphicFramePr>
        <p:xfrm>
          <a:off x="1371600" y="1905000"/>
          <a:ext cx="7040880" cy="4562651"/>
        </p:xfrm>
        <a:graphic>
          <a:graphicData uri="http://schemas.openxmlformats.org/drawingml/2006/table">
            <a:tbl>
              <a:tblPr>
                <a:tableStyleId>{5C22544A-7EE6-4342-B048-85BDC9FD1C3A}</a:tableStyleId>
              </a:tblPr>
              <a:tblGrid>
                <a:gridCol w="1751878">
                  <a:extLst>
                    <a:ext uri="{9D8B030D-6E8A-4147-A177-3AD203B41FA5}">
                      <a16:colId xmlns:a16="http://schemas.microsoft.com/office/drawing/2014/main" val="20000"/>
                    </a:ext>
                  </a:extLst>
                </a:gridCol>
                <a:gridCol w="1071148">
                  <a:extLst>
                    <a:ext uri="{9D8B030D-6E8A-4147-A177-3AD203B41FA5}">
                      <a16:colId xmlns:a16="http://schemas.microsoft.com/office/drawing/2014/main" val="20001"/>
                    </a:ext>
                  </a:extLst>
                </a:gridCol>
                <a:gridCol w="1258548">
                  <a:extLst>
                    <a:ext uri="{9D8B030D-6E8A-4147-A177-3AD203B41FA5}">
                      <a16:colId xmlns:a16="http://schemas.microsoft.com/office/drawing/2014/main" val="20002"/>
                    </a:ext>
                  </a:extLst>
                </a:gridCol>
                <a:gridCol w="1474676">
                  <a:extLst>
                    <a:ext uri="{9D8B030D-6E8A-4147-A177-3AD203B41FA5}">
                      <a16:colId xmlns:a16="http://schemas.microsoft.com/office/drawing/2014/main" val="20003"/>
                    </a:ext>
                  </a:extLst>
                </a:gridCol>
                <a:gridCol w="1484630">
                  <a:extLst>
                    <a:ext uri="{9D8B030D-6E8A-4147-A177-3AD203B41FA5}">
                      <a16:colId xmlns:a16="http://schemas.microsoft.com/office/drawing/2014/main" val="20004"/>
                    </a:ext>
                  </a:extLst>
                </a:gridCol>
              </a:tblGrid>
              <a:tr h="478779">
                <a:tc>
                  <a:txBody>
                    <a:bodyPr/>
                    <a:lstStyle/>
                    <a:p>
                      <a:pPr algn="ctr" fontAlgn="b"/>
                      <a:r>
                        <a:rPr lang="en-US" sz="1400" u="none" strike="noStrike" dirty="0">
                          <a:effectLst/>
                        </a:rPr>
                        <a:t>ALL FUNDS</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BEGINNING BALANCE</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TOTAL RECEIVED</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TOTAL SPENT</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u="none" strike="noStrike" dirty="0">
                          <a:effectLst/>
                        </a:rPr>
                        <a:t>ENDING BALANCE</a:t>
                      </a:r>
                      <a:endParaRPr lang="en-US" sz="14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0"/>
                  </a:ext>
                </a:extLst>
              </a:tr>
              <a:tr h="314144">
                <a:tc>
                  <a:txBody>
                    <a:bodyPr/>
                    <a:lstStyle/>
                    <a:p>
                      <a:pPr algn="l" fontAlgn="b"/>
                      <a:r>
                        <a:rPr lang="en-US" sz="1400" u="none" strike="noStrike" dirty="0">
                          <a:effectLst/>
                        </a:rPr>
                        <a:t>JANUARY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1" i="0" u="none" strike="noStrike" dirty="0">
                          <a:solidFill>
                            <a:srgbClr val="000000"/>
                          </a:solidFill>
                          <a:effectLst/>
                          <a:latin typeface="Calibri" panose="020F0502020204030204" pitchFamily="34" charset="0"/>
                        </a:rPr>
                        <a:t>$2,074,227.32</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45,974.51</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245,423.54</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1,874,778.29</a:t>
                      </a:r>
                    </a:p>
                  </a:txBody>
                  <a:tcPr marL="9525" marR="9525" marT="9525" marB="0" anchor="b"/>
                </a:tc>
                <a:extLst>
                  <a:ext uri="{0D108BD9-81ED-4DB2-BD59-A6C34878D82A}">
                    <a16:rowId xmlns:a16="http://schemas.microsoft.com/office/drawing/2014/main" val="10001"/>
                  </a:ext>
                </a:extLst>
              </a:tr>
              <a:tr h="314144">
                <a:tc>
                  <a:txBody>
                    <a:bodyPr/>
                    <a:lstStyle/>
                    <a:p>
                      <a:pPr algn="l" fontAlgn="b"/>
                      <a:r>
                        <a:rPr lang="en-US" sz="1400" u="none" strike="noStrike" dirty="0">
                          <a:effectLst/>
                        </a:rPr>
                        <a:t>FEBRUARY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1,874,778.29</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178,526.17</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262,606.65</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1,790,697.81</a:t>
                      </a:r>
                    </a:p>
                  </a:txBody>
                  <a:tcPr marL="9525" marR="9525" marT="9525" marB="0" anchor="b"/>
                </a:tc>
                <a:extLst>
                  <a:ext uri="{0D108BD9-81ED-4DB2-BD59-A6C34878D82A}">
                    <a16:rowId xmlns:a16="http://schemas.microsoft.com/office/drawing/2014/main" val="10002"/>
                  </a:ext>
                </a:extLst>
              </a:tr>
              <a:tr h="314144">
                <a:tc>
                  <a:txBody>
                    <a:bodyPr/>
                    <a:lstStyle/>
                    <a:p>
                      <a:pPr algn="l" fontAlgn="b"/>
                      <a:r>
                        <a:rPr lang="en-US" sz="1400" u="none" strike="noStrike" dirty="0">
                          <a:effectLst/>
                        </a:rPr>
                        <a:t>MARCH</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1,790,697.81</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28,503.23</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215,712.36</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1,603,488.68</a:t>
                      </a:r>
                    </a:p>
                  </a:txBody>
                  <a:tcPr marL="9525" marR="9525" marT="9525" marB="0" anchor="b"/>
                </a:tc>
                <a:extLst>
                  <a:ext uri="{0D108BD9-81ED-4DB2-BD59-A6C34878D82A}">
                    <a16:rowId xmlns:a16="http://schemas.microsoft.com/office/drawing/2014/main" val="10003"/>
                  </a:ext>
                </a:extLst>
              </a:tr>
              <a:tr h="314144">
                <a:tc>
                  <a:txBody>
                    <a:bodyPr/>
                    <a:lstStyle/>
                    <a:p>
                      <a:pPr algn="l" fontAlgn="b"/>
                      <a:r>
                        <a:rPr lang="en-US" sz="1400" u="none" strike="noStrike" dirty="0">
                          <a:effectLst/>
                        </a:rPr>
                        <a:t>APRIL</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1,603,488.68</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336,349.08</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152,367.97</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1,787,469.79</a:t>
                      </a:r>
                    </a:p>
                  </a:txBody>
                  <a:tcPr marL="9525" marR="9525" marT="9525" marB="0" anchor="b"/>
                </a:tc>
                <a:extLst>
                  <a:ext uri="{0D108BD9-81ED-4DB2-BD59-A6C34878D82A}">
                    <a16:rowId xmlns:a16="http://schemas.microsoft.com/office/drawing/2014/main" val="10004"/>
                  </a:ext>
                </a:extLst>
              </a:tr>
              <a:tr h="314144">
                <a:tc>
                  <a:txBody>
                    <a:bodyPr/>
                    <a:lstStyle/>
                    <a:p>
                      <a:pPr algn="l" fontAlgn="b"/>
                      <a:r>
                        <a:rPr lang="en-US" sz="1400" u="none" strike="noStrike" dirty="0">
                          <a:effectLst/>
                        </a:rPr>
                        <a:t>MAY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1,787,469.79</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13,556.65</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571,383.80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1,229,642.64</a:t>
                      </a:r>
                    </a:p>
                  </a:txBody>
                  <a:tcPr marL="9525" marR="9525" marT="9525" marB="0" anchor="b"/>
                </a:tc>
                <a:extLst>
                  <a:ext uri="{0D108BD9-81ED-4DB2-BD59-A6C34878D82A}">
                    <a16:rowId xmlns:a16="http://schemas.microsoft.com/office/drawing/2014/main" val="10005"/>
                  </a:ext>
                </a:extLst>
              </a:tr>
              <a:tr h="314144">
                <a:tc>
                  <a:txBody>
                    <a:bodyPr/>
                    <a:lstStyle/>
                    <a:p>
                      <a:pPr algn="l" fontAlgn="b"/>
                      <a:r>
                        <a:rPr lang="en-US" sz="1400" u="none" strike="noStrike" dirty="0">
                          <a:effectLst/>
                        </a:rPr>
                        <a:t>JUNE</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1,229,642.64</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34,553.61</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139,013.15</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1,125,183.10</a:t>
                      </a:r>
                    </a:p>
                  </a:txBody>
                  <a:tcPr marL="9525" marR="9525" marT="9525" marB="0" anchor="b"/>
                </a:tc>
                <a:extLst>
                  <a:ext uri="{0D108BD9-81ED-4DB2-BD59-A6C34878D82A}">
                    <a16:rowId xmlns:a16="http://schemas.microsoft.com/office/drawing/2014/main" val="10006"/>
                  </a:ext>
                </a:extLst>
              </a:tr>
              <a:tr h="314144">
                <a:tc>
                  <a:txBody>
                    <a:bodyPr/>
                    <a:lstStyle/>
                    <a:p>
                      <a:pPr algn="l" fontAlgn="b"/>
                      <a:r>
                        <a:rPr lang="en-US" sz="1400" u="none" strike="noStrike" dirty="0">
                          <a:effectLst/>
                        </a:rPr>
                        <a:t>JULY</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1,125,183.10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717,849.37</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165,498.67</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1,677,533.80</a:t>
                      </a:r>
                    </a:p>
                  </a:txBody>
                  <a:tcPr marL="9525" marR="9525" marT="9525" marB="0" anchor="b"/>
                </a:tc>
                <a:extLst>
                  <a:ext uri="{0D108BD9-81ED-4DB2-BD59-A6C34878D82A}">
                    <a16:rowId xmlns:a16="http://schemas.microsoft.com/office/drawing/2014/main" val="10007"/>
                  </a:ext>
                </a:extLst>
              </a:tr>
              <a:tr h="314144">
                <a:tc>
                  <a:txBody>
                    <a:bodyPr/>
                    <a:lstStyle/>
                    <a:p>
                      <a:pPr algn="l" fontAlgn="b"/>
                      <a:r>
                        <a:rPr lang="en-US" sz="1400" u="none" strike="noStrike" dirty="0">
                          <a:effectLst/>
                        </a:rPr>
                        <a:t>AUGUST</a:t>
                      </a:r>
                      <a:endParaRPr lang="en-US" sz="1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1,677,533.80</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295,212.12</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154,133.83</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1,818,612.09</a:t>
                      </a:r>
                    </a:p>
                  </a:txBody>
                  <a:tcPr marL="9525" marR="9525" marT="9525" marB="0" anchor="b"/>
                </a:tc>
                <a:extLst>
                  <a:ext uri="{0D108BD9-81ED-4DB2-BD59-A6C34878D82A}">
                    <a16:rowId xmlns:a16="http://schemas.microsoft.com/office/drawing/2014/main" val="10008"/>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SEPTEMBER</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1,818,612.09</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149,655.43</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163,678.93</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1,804,588.59</a:t>
                      </a:r>
                    </a:p>
                  </a:txBody>
                  <a:tcPr marL="9525" marR="9525" marT="9525" marB="0" anchor="b"/>
                </a:tc>
                <a:extLst>
                  <a:ext uri="{0D108BD9-81ED-4DB2-BD59-A6C34878D82A}">
                    <a16:rowId xmlns:a16="http://schemas.microsoft.com/office/drawing/2014/main" val="10009"/>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OCTOBER</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1,804,588.59</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6,648.86</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206,669.23</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1,604,568.22</a:t>
                      </a:r>
                    </a:p>
                  </a:txBody>
                  <a:tcPr marL="9525" marR="9525" marT="9525" marB="0" anchor="b"/>
                </a:tc>
                <a:extLst>
                  <a:ext uri="{0D108BD9-81ED-4DB2-BD59-A6C34878D82A}">
                    <a16:rowId xmlns:a16="http://schemas.microsoft.com/office/drawing/2014/main" val="10010"/>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NOVEMBER</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1,604,568.22</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377,952.73</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202,321.71</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1,780,199.24</a:t>
                      </a:r>
                    </a:p>
                  </a:txBody>
                  <a:tcPr marL="9525" marR="9525" marT="9525" marB="0" anchor="b"/>
                </a:tc>
                <a:extLst>
                  <a:ext uri="{0D108BD9-81ED-4DB2-BD59-A6C34878D82A}">
                    <a16:rowId xmlns:a16="http://schemas.microsoft.com/office/drawing/2014/main" val="10011"/>
                  </a:ext>
                </a:extLst>
              </a:tr>
              <a:tr h="314144">
                <a:tc>
                  <a:txBody>
                    <a:bodyPr/>
                    <a:lstStyle/>
                    <a:p>
                      <a:pPr algn="l" fontAlgn="b"/>
                      <a:r>
                        <a:rPr lang="en-US" sz="1400" b="0" i="0" u="none" strike="noStrike" dirty="0">
                          <a:solidFill>
                            <a:srgbClr val="000000"/>
                          </a:solidFill>
                          <a:effectLst/>
                          <a:latin typeface="Century Gothic" panose="020B0502020202020204" pitchFamily="34" charset="0"/>
                        </a:rPr>
                        <a:t>DECEMBER</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1,780,199.24</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565,683.14</a:t>
                      </a:r>
                    </a:p>
                  </a:txBody>
                  <a:tcPr marL="9525" marR="9525" marT="9525" marB="0" anchor="b"/>
                </a:tc>
                <a:tc>
                  <a:txBody>
                    <a:bodyPr/>
                    <a:lstStyle/>
                    <a:p>
                      <a:pPr algn="ctr" fontAlgn="b"/>
                      <a:r>
                        <a:rPr lang="en-US" sz="1400" b="0" i="0" u="none" strike="noStrike" dirty="0">
                          <a:solidFill>
                            <a:srgbClr val="000000"/>
                          </a:solidFill>
                          <a:effectLst/>
                          <a:latin typeface="Calibri" panose="020F0502020204030204" pitchFamily="34" charset="0"/>
                        </a:rPr>
                        <a:t>576,721.61</a:t>
                      </a:r>
                    </a:p>
                  </a:txBody>
                  <a:tcPr marL="9525" marR="9525" marT="9525" marB="0" anchor="b"/>
                </a:tc>
                <a:tc>
                  <a:txBody>
                    <a:bodyPr/>
                    <a:lstStyle/>
                    <a:p>
                      <a:pPr algn="ctr" fontAlgn="b"/>
                      <a:r>
                        <a:rPr lang="en-US" sz="1400" b="1" i="0" u="none" strike="noStrike" dirty="0">
                          <a:solidFill>
                            <a:srgbClr val="000000"/>
                          </a:solidFill>
                          <a:effectLst/>
                          <a:latin typeface="Calibri" panose="020F0502020204030204" pitchFamily="34" charset="0"/>
                        </a:rPr>
                        <a:t>1,769,160.77</a:t>
                      </a:r>
                    </a:p>
                  </a:txBody>
                  <a:tcPr marL="9525" marR="9525" marT="9525" marB="0" anchor="b"/>
                </a:tc>
                <a:extLst>
                  <a:ext uri="{0D108BD9-81ED-4DB2-BD59-A6C34878D82A}">
                    <a16:rowId xmlns:a16="http://schemas.microsoft.com/office/drawing/2014/main" val="10012"/>
                  </a:ext>
                </a:extLst>
              </a:tr>
              <a:tr h="314144">
                <a:tc>
                  <a:txBody>
                    <a:bodyPr/>
                    <a:lstStyle/>
                    <a:p>
                      <a:pPr algn="l" fontAlgn="b"/>
                      <a:endParaRPr lang="en-US" sz="1400" b="0" i="0" u="none" strike="noStrike" dirty="0">
                        <a:solidFill>
                          <a:srgbClr val="000000"/>
                        </a:solidFill>
                        <a:effectLst/>
                        <a:latin typeface="Century Gothic" panose="020B050202020202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081199413"/>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457200"/>
            <a:ext cx="6400800" cy="9906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Category 4-Fiscal Sustainability </a:t>
            </a:r>
            <a:br>
              <a:rPr lang="en-US" sz="2800" u="sng" dirty="0"/>
            </a:br>
            <a:r>
              <a:rPr lang="en-US" sz="2800" u="sng" dirty="0"/>
              <a:t>2023 Year End Cash Balance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05391540"/>
              </p:ext>
            </p:extLst>
          </p:nvPr>
        </p:nvGraphicFramePr>
        <p:xfrm>
          <a:off x="1066800" y="1676400"/>
          <a:ext cx="7010400" cy="4876801"/>
        </p:xfrm>
        <a:graphic>
          <a:graphicData uri="http://schemas.openxmlformats.org/drawingml/2006/table">
            <a:tbl>
              <a:tblPr>
                <a:tableStyleId>{5C22544A-7EE6-4342-B048-85BDC9FD1C3A}</a:tableStyleId>
              </a:tblPr>
              <a:tblGrid>
                <a:gridCol w="3810000">
                  <a:extLst>
                    <a:ext uri="{9D8B030D-6E8A-4147-A177-3AD203B41FA5}">
                      <a16:colId xmlns:a16="http://schemas.microsoft.com/office/drawing/2014/main" val="20000"/>
                    </a:ext>
                  </a:extLst>
                </a:gridCol>
                <a:gridCol w="3200400">
                  <a:extLst>
                    <a:ext uri="{9D8B030D-6E8A-4147-A177-3AD203B41FA5}">
                      <a16:colId xmlns:a16="http://schemas.microsoft.com/office/drawing/2014/main" val="20001"/>
                    </a:ext>
                  </a:extLst>
                </a:gridCol>
              </a:tblGrid>
              <a:tr h="1491940">
                <a:tc>
                  <a:txBody>
                    <a:bodyPr/>
                    <a:lstStyle/>
                    <a:p>
                      <a:pPr algn="l" fontAlgn="b"/>
                      <a:r>
                        <a:rPr lang="en-US" sz="1600" b="1" u="none" strike="noStrike" dirty="0">
                          <a:effectLst/>
                        </a:rPr>
                        <a:t>January 2023 Beginning</a:t>
                      </a:r>
                      <a:r>
                        <a:rPr lang="en-US" sz="1600" b="1" u="none" strike="noStrike" baseline="0" dirty="0">
                          <a:effectLst/>
                        </a:rPr>
                        <a:t> </a:t>
                      </a:r>
                      <a:r>
                        <a:rPr lang="en-US" sz="1600" b="1" u="none" strike="noStrike" dirty="0">
                          <a:effectLst/>
                        </a:rPr>
                        <a:t>CASH BALANCE</a:t>
                      </a:r>
                      <a:endParaRPr lang="en-US"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lang="en-US" sz="1600" b="1" u="none" strike="noStrike" dirty="0">
                          <a:effectLst/>
                        </a:rPr>
                        <a:t> </a:t>
                      </a:r>
                    </a:p>
                    <a:p>
                      <a:pPr marL="0" marR="0" lvl="0" indent="0" algn="l" defTabSz="457200" rtl="0" eaLnBrk="1" fontAlgn="b" latinLnBrk="0" hangingPunct="1">
                        <a:lnSpc>
                          <a:spcPct val="100000"/>
                        </a:lnSpc>
                        <a:spcBef>
                          <a:spcPts val="0"/>
                        </a:spcBef>
                        <a:spcAft>
                          <a:spcPts val="0"/>
                        </a:spcAft>
                        <a:buClrTx/>
                        <a:buSzTx/>
                        <a:buFontTx/>
                        <a:buNone/>
                        <a:tabLst/>
                        <a:defRPr/>
                      </a:pPr>
                      <a:r>
                        <a:rPr lang="en-US" sz="1800" b="1" i="0" u="none" strike="noStrike" dirty="0">
                          <a:solidFill>
                            <a:srgbClr val="000000"/>
                          </a:solidFill>
                          <a:effectLst/>
                          <a:latin typeface="Lucida Console" panose="020B0609040504020204" pitchFamily="49" charset="0"/>
                        </a:rPr>
                        <a:t>$2,074,227.32</a:t>
                      </a:r>
                    </a:p>
                    <a:p>
                      <a:pPr marL="0" marR="0" lvl="0" indent="0" algn="l" defTabSz="457200" rtl="0" eaLnBrk="1" fontAlgn="b" latinLnBrk="0" hangingPunct="1">
                        <a:lnSpc>
                          <a:spcPct val="100000"/>
                        </a:lnSpc>
                        <a:spcBef>
                          <a:spcPts val="0"/>
                        </a:spcBef>
                        <a:spcAft>
                          <a:spcPts val="0"/>
                        </a:spcAft>
                        <a:buClrTx/>
                        <a:buSzTx/>
                        <a:buFontTx/>
                        <a:buNone/>
                        <a:tabLst/>
                        <a:defRPr/>
                      </a:pPr>
                      <a:endParaRPr lang="en-US" sz="1600" b="0" i="0" u="none" strike="noStrike" dirty="0">
                        <a:solidFill>
                          <a:srgbClr val="000000"/>
                        </a:solidFill>
                        <a:effectLst/>
                        <a:latin typeface="Lucida Console" panose="020B0609040504020204" pitchFamily="49" charset="0"/>
                      </a:endParaRPr>
                    </a:p>
                    <a:p>
                      <a:pPr algn="l" fontAlgn="b"/>
                      <a:endParaRPr lang="en-US" sz="1600" b="1" i="0" u="none" strike="noStrike" kern="1200" baseline="0" dirty="0">
                        <a:solidFill>
                          <a:schemeClr val="tx1"/>
                        </a:solidFill>
                        <a:effectLst/>
                        <a:latin typeface="Lucida Sans Unicode" panose="020B0602030504020204" pitchFamily="34" charset="0"/>
                        <a:ea typeface="+mn-ea"/>
                        <a:cs typeface="Lucida Sans Unicode" panose="020B0602030504020204" pitchFamily="34" charset="0"/>
                      </a:endParaRPr>
                    </a:p>
                  </a:txBody>
                  <a:tcPr marL="9525" marR="9525" marT="9525" marB="0" anchor="b"/>
                </a:tc>
                <a:extLst>
                  <a:ext uri="{0D108BD9-81ED-4DB2-BD59-A6C34878D82A}">
                    <a16:rowId xmlns:a16="http://schemas.microsoft.com/office/drawing/2014/main" val="10000"/>
                  </a:ext>
                </a:extLst>
              </a:tr>
              <a:tr h="389381">
                <a:tc>
                  <a:txBody>
                    <a:bodyPr/>
                    <a:lstStyle/>
                    <a:p>
                      <a:pPr algn="l" fontAlgn="b"/>
                      <a:r>
                        <a:rPr lang="en-US" sz="1600" b="1" i="0" u="none" strike="noStrike" dirty="0">
                          <a:solidFill>
                            <a:srgbClr val="000000"/>
                          </a:solidFill>
                          <a:effectLst/>
                          <a:latin typeface="Calibri" panose="020F0502020204030204" pitchFamily="34" charset="0"/>
                        </a:rPr>
                        <a:t>Total Receipts 2023  </a:t>
                      </a:r>
                    </a:p>
                  </a:txBody>
                  <a:tcPr marL="9525" marR="9525" marT="9525" marB="0" anchor="ctr"/>
                </a:tc>
                <a:tc>
                  <a:txBody>
                    <a:bodyPr/>
                    <a:lstStyle/>
                    <a:p>
                      <a:pPr algn="l" fontAlgn="b"/>
                      <a:r>
                        <a:rPr lang="en-US" sz="1600" b="0" i="0" u="none" strike="noStrike" dirty="0">
                          <a:solidFill>
                            <a:schemeClr val="tx1"/>
                          </a:solidFill>
                          <a:effectLst/>
                          <a:latin typeface="Lucida Console" panose="020B0609040504020204" pitchFamily="49" charset="0"/>
                          <a:cs typeface="Lucida Sans Unicode" panose="020B0602030504020204" pitchFamily="34" charset="0"/>
                        </a:rPr>
                        <a:t>$2,750,464.90</a:t>
                      </a:r>
                    </a:p>
                  </a:txBody>
                  <a:tcPr marL="9525" marR="9525" marT="9525" marB="0" anchor="b"/>
                </a:tc>
                <a:extLst>
                  <a:ext uri="{0D108BD9-81ED-4DB2-BD59-A6C34878D82A}">
                    <a16:rowId xmlns:a16="http://schemas.microsoft.com/office/drawing/2014/main" val="10001"/>
                  </a:ext>
                </a:extLst>
              </a:tr>
              <a:tr h="389381">
                <a:tc>
                  <a:txBody>
                    <a:bodyPr/>
                    <a:lstStyle/>
                    <a:p>
                      <a:pPr algn="l" fontAlgn="b"/>
                      <a:r>
                        <a:rPr lang="en-US" sz="1600" b="1" i="0" u="none" strike="noStrike" dirty="0">
                          <a:solidFill>
                            <a:srgbClr val="000000"/>
                          </a:solidFill>
                          <a:effectLst/>
                          <a:latin typeface="Calibri" panose="020F0502020204030204" pitchFamily="34" charset="0"/>
                        </a:rPr>
                        <a:t>Total Disbursed 2023 </a:t>
                      </a:r>
                    </a:p>
                  </a:txBody>
                  <a:tcPr marL="9525" marR="9525" marT="9525" marB="0" anchor="ctr"/>
                </a:tc>
                <a:tc>
                  <a:txBody>
                    <a:bodyPr/>
                    <a:lstStyle/>
                    <a:p>
                      <a:pPr algn="l" fontAlgn="b"/>
                      <a:r>
                        <a:rPr lang="en-US" sz="1600" b="0" i="0" u="none" strike="noStrike" dirty="0">
                          <a:solidFill>
                            <a:schemeClr val="tx1"/>
                          </a:solidFill>
                          <a:effectLst/>
                          <a:latin typeface="Lucida Sans Unicode" panose="020B0602030504020204" pitchFamily="34" charset="0"/>
                          <a:cs typeface="Lucida Sans Unicode" panose="020B0602030504020204" pitchFamily="34" charset="0"/>
                        </a:rPr>
                        <a:t>$3,055,531.45</a:t>
                      </a:r>
                    </a:p>
                  </a:txBody>
                  <a:tcPr marL="9525" marR="9525" marT="9525" marB="0" anchor="b"/>
                </a:tc>
                <a:extLst>
                  <a:ext uri="{0D108BD9-81ED-4DB2-BD59-A6C34878D82A}">
                    <a16:rowId xmlns:a16="http://schemas.microsoft.com/office/drawing/2014/main" val="10002"/>
                  </a:ext>
                </a:extLst>
              </a:tr>
              <a:tr h="389381">
                <a:tc>
                  <a:txBody>
                    <a:bodyPr/>
                    <a:lstStyle/>
                    <a:p>
                      <a:pPr algn="l" fontAlgn="b"/>
                      <a:r>
                        <a:rPr lang="en-US" sz="1600" b="1" i="0" u="none" strike="noStrike" dirty="0">
                          <a:solidFill>
                            <a:srgbClr val="000000"/>
                          </a:solidFill>
                          <a:effectLst/>
                          <a:latin typeface="Calibri" panose="020F0502020204030204" pitchFamily="34" charset="0"/>
                        </a:rPr>
                        <a:t>Ending Cash Balance &amp; 2024 Beginning:</a:t>
                      </a:r>
                    </a:p>
                  </a:txBody>
                  <a:tcPr marL="9525" marR="9525" marT="9525" marB="0" anchor="ctr"/>
                </a:tc>
                <a:tc>
                  <a:txBody>
                    <a:bodyPr/>
                    <a:lstStyle/>
                    <a:p>
                      <a:pPr algn="l" fontAlgn="b"/>
                      <a:r>
                        <a:rPr lang="en-US" sz="1600" b="1" i="0" u="none" strike="noStrike" baseline="0" dirty="0">
                          <a:solidFill>
                            <a:srgbClr val="0070C0"/>
                          </a:solidFill>
                          <a:effectLst/>
                          <a:latin typeface="Lucida Sans Unicode" panose="020B0602030504020204" pitchFamily="34" charset="0"/>
                          <a:cs typeface="Lucida Sans Unicode" panose="020B0602030504020204" pitchFamily="34" charset="0"/>
                        </a:rPr>
                        <a:t> $1,769,160.77</a:t>
                      </a:r>
                      <a:endParaRPr lang="en-US" sz="1600" b="0" i="0" u="none" strike="noStrike" dirty="0">
                        <a:solidFill>
                          <a:schemeClr val="tx1"/>
                        </a:solidFill>
                        <a:effectLst/>
                        <a:latin typeface="Lucida Console" panose="020B0609040504020204" pitchFamily="49" charset="0"/>
                        <a:cs typeface="Lucida Sans Unicode" panose="020B0602030504020204" pitchFamily="34" charset="0"/>
                      </a:endParaRPr>
                    </a:p>
                  </a:txBody>
                  <a:tcPr marL="9525" marR="9525" marT="9525" marB="0" anchor="b"/>
                </a:tc>
                <a:extLst>
                  <a:ext uri="{0D108BD9-81ED-4DB2-BD59-A6C34878D82A}">
                    <a16:rowId xmlns:a16="http://schemas.microsoft.com/office/drawing/2014/main" val="10003"/>
                  </a:ext>
                </a:extLst>
              </a:tr>
              <a:tr h="389381">
                <a:tc>
                  <a:txBody>
                    <a:bodyPr/>
                    <a:lstStyle/>
                    <a:p>
                      <a:pPr algn="l" fontAlgn="b"/>
                      <a:endParaRPr lang="en-US"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endParaRPr lang="en-US" sz="1600" b="0" i="0" u="none" strike="noStrike" dirty="0">
                        <a:solidFill>
                          <a:schemeClr val="tx1"/>
                        </a:solidFill>
                        <a:effectLst/>
                        <a:latin typeface="Lucida Console" panose="020B0609040504020204" pitchFamily="49" charset="0"/>
                        <a:cs typeface="Lucida Sans Unicode" panose="020B0602030504020204" pitchFamily="34" charset="0"/>
                      </a:endParaRPr>
                    </a:p>
                  </a:txBody>
                  <a:tcPr marL="9525" marR="9525" marT="9525" marB="0" anchor="b"/>
                </a:tc>
                <a:extLst>
                  <a:ext uri="{0D108BD9-81ED-4DB2-BD59-A6C34878D82A}">
                    <a16:rowId xmlns:a16="http://schemas.microsoft.com/office/drawing/2014/main" val="10004"/>
                  </a:ext>
                </a:extLst>
              </a:tr>
              <a:tr h="838627">
                <a:tc>
                  <a:txBody>
                    <a:bodyPr/>
                    <a:lstStyle/>
                    <a:p>
                      <a:pPr algn="l" fontAlgn="b"/>
                      <a:endParaRPr lang="en-US" sz="1400" b="0" i="0" u="none" strike="noStrike" dirty="0">
                        <a:solidFill>
                          <a:schemeClr val="tx1"/>
                        </a:solidFill>
                        <a:effectLst/>
                        <a:latin typeface="Calibri" panose="020F0502020204030204" pitchFamily="34" charset="0"/>
                      </a:endParaRPr>
                    </a:p>
                  </a:txBody>
                  <a:tcPr marL="9525" marR="9525" marT="9525" marB="0" anchor="ctr">
                    <a:lnB w="12700" cmpd="sng">
                      <a:noFill/>
                    </a:lnB>
                  </a:tcPr>
                </a:tc>
                <a:tc>
                  <a:txBody>
                    <a:bodyPr/>
                    <a:lstStyle/>
                    <a:p>
                      <a:pPr algn="ctr" fontAlgn="b"/>
                      <a:endParaRPr lang="en-US" sz="14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0005"/>
                  </a:ext>
                </a:extLst>
              </a:tr>
              <a:tr h="494355">
                <a:tc>
                  <a:txBody>
                    <a:bodyPr/>
                    <a:lstStyle/>
                    <a:p>
                      <a:pPr algn="l" fontAlgn="b"/>
                      <a:r>
                        <a:rPr lang="en-US" sz="1800" b="1" i="0" u="none" strike="noStrike" dirty="0">
                          <a:solidFill>
                            <a:schemeClr val="tx1"/>
                          </a:solidFill>
                          <a:effectLst/>
                          <a:latin typeface="Calibri" panose="020F0502020204030204" pitchFamily="34" charset="0"/>
                        </a:rPr>
                        <a:t>Average Monthly</a:t>
                      </a:r>
                      <a:r>
                        <a:rPr lang="en-US" sz="1800" b="1" i="0" u="none" strike="noStrike" baseline="0" dirty="0">
                          <a:solidFill>
                            <a:schemeClr val="tx1"/>
                          </a:solidFill>
                          <a:effectLst/>
                          <a:latin typeface="Calibri" panose="020F0502020204030204" pitchFamily="34" charset="0"/>
                        </a:rPr>
                        <a:t> Disbursed 2023:</a:t>
                      </a:r>
                    </a:p>
                  </a:txBody>
                  <a:tcPr marL="9525" marR="9525" marT="9525" marB="0" anchor="ctr">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algn="l" defTabSz="457200" rtl="0" eaLnBrk="1" fontAlgn="b" latinLnBrk="0" hangingPunct="1"/>
                      <a:r>
                        <a:rPr lang="en-US" sz="1600" b="0" i="0" u="none" strike="noStrike" kern="1200" baseline="0" dirty="0">
                          <a:solidFill>
                            <a:schemeClr val="tx1"/>
                          </a:solidFill>
                          <a:effectLst/>
                          <a:latin typeface="Lucida Sans Unicode" panose="020B0602030504020204" pitchFamily="34" charset="0"/>
                          <a:ea typeface="+mn-ea"/>
                          <a:cs typeface="Lucida Sans Unicode" panose="020B0602030504020204" pitchFamily="34" charset="0"/>
                        </a:rPr>
                        <a:t>$254,628.00</a:t>
                      </a:r>
                    </a:p>
                  </a:txBody>
                  <a:tcPr marL="9525" marR="9525" marT="9525" marB="0" anchor="ctr">
                    <a:lnL w="12700" cmpd="sng">
                      <a:noFill/>
                    </a:lnL>
                  </a:tcPr>
                </a:tc>
                <a:extLst>
                  <a:ext uri="{0D108BD9-81ED-4DB2-BD59-A6C34878D82A}">
                    <a16:rowId xmlns:a16="http://schemas.microsoft.com/office/drawing/2014/main" val="10006"/>
                  </a:ext>
                </a:extLst>
              </a:tr>
              <a:tr h="494355">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endParaRPr lang="en-US" sz="1800" b="1" i="0" u="none" strike="noStrike" baseline="0" dirty="0">
                        <a:solidFill>
                          <a:schemeClr val="tx1"/>
                        </a:solidFill>
                        <a:effectLst/>
                        <a:latin typeface="Calibri" panose="020F0502020204030204" pitchFamily="34" charset="0"/>
                      </a:endParaRPr>
                    </a:p>
                  </a:txBody>
                  <a:tcPr marL="9525" marR="9525" marT="9525" marB="0" anchor="ctr">
                    <a:lnL w="12700" cmpd="sng">
                      <a:noFill/>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457200" rtl="0" eaLnBrk="1" fontAlgn="b" latinLnBrk="0" hangingPunct="1">
                        <a:lnSpc>
                          <a:spcPct val="100000"/>
                        </a:lnSpc>
                        <a:spcBef>
                          <a:spcPts val="0"/>
                        </a:spcBef>
                        <a:spcAft>
                          <a:spcPts val="0"/>
                        </a:spcAft>
                        <a:buClrTx/>
                        <a:buSzTx/>
                        <a:buFontTx/>
                        <a:buNone/>
                        <a:tabLst/>
                        <a:defRPr/>
                      </a:pPr>
                      <a:r>
                        <a:rPr lang="en-US" sz="1100" b="1" i="0" u="none" strike="noStrike" dirty="0">
                          <a:solidFill>
                            <a:srgbClr val="000000"/>
                          </a:solidFill>
                          <a:effectLst/>
                          <a:latin typeface="Calibri" panose="020F0502020204030204" pitchFamily="34" charset="0"/>
                        </a:rPr>
                        <a:t>Compared to 2022 up 24% ($205,252.00)</a:t>
                      </a:r>
                    </a:p>
                  </a:txBody>
                  <a:tcPr marL="9525" marR="9525" marT="9525" marB="0" anchor="ctr">
                    <a:lnL w="12700" cmpd="sng">
                      <a:noFill/>
                    </a:ln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8661666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381000"/>
            <a:ext cx="6553200" cy="838200"/>
          </a:xfrm>
        </p:spPr>
        <p:style>
          <a:lnRef idx="2">
            <a:schemeClr val="accent1"/>
          </a:lnRef>
          <a:fillRef idx="1">
            <a:schemeClr val="lt1"/>
          </a:fillRef>
          <a:effectRef idx="0">
            <a:schemeClr val="accent1"/>
          </a:effectRef>
          <a:fontRef idx="minor">
            <a:schemeClr val="dk1"/>
          </a:fontRef>
        </p:style>
        <p:txBody>
          <a:bodyPr>
            <a:normAutofit/>
          </a:bodyPr>
          <a:lstStyle/>
          <a:p>
            <a:r>
              <a:rPr lang="en-US" sz="2400" u="sng" dirty="0"/>
              <a:t>Category 4-Fiscal Sustainability: </a:t>
            </a:r>
            <a:br>
              <a:rPr lang="en-US" sz="2400" u="sng" dirty="0"/>
            </a:br>
            <a:r>
              <a:rPr lang="en-US" sz="2400" u="sng" dirty="0"/>
              <a:t>2023 Receipts Compared to 2022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03391893"/>
              </p:ext>
            </p:extLst>
          </p:nvPr>
        </p:nvGraphicFramePr>
        <p:xfrm>
          <a:off x="1366933" y="1266769"/>
          <a:ext cx="6553202" cy="5211130"/>
        </p:xfrm>
        <a:graphic>
          <a:graphicData uri="http://schemas.openxmlformats.org/drawingml/2006/table">
            <a:tbl>
              <a:tblPr>
                <a:tableStyleId>{5C22544A-7EE6-4342-B048-85BDC9FD1C3A}</a:tableStyleId>
              </a:tblPr>
              <a:tblGrid>
                <a:gridCol w="3114044">
                  <a:extLst>
                    <a:ext uri="{9D8B030D-6E8A-4147-A177-3AD203B41FA5}">
                      <a16:colId xmlns:a16="http://schemas.microsoft.com/office/drawing/2014/main" val="20000"/>
                    </a:ext>
                  </a:extLst>
                </a:gridCol>
                <a:gridCol w="1719579">
                  <a:extLst>
                    <a:ext uri="{9D8B030D-6E8A-4147-A177-3AD203B41FA5}">
                      <a16:colId xmlns:a16="http://schemas.microsoft.com/office/drawing/2014/main" val="20001"/>
                    </a:ext>
                  </a:extLst>
                </a:gridCol>
                <a:gridCol w="1719579">
                  <a:extLst>
                    <a:ext uri="{9D8B030D-6E8A-4147-A177-3AD203B41FA5}">
                      <a16:colId xmlns:a16="http://schemas.microsoft.com/office/drawing/2014/main" val="20002"/>
                    </a:ext>
                  </a:extLst>
                </a:gridCol>
              </a:tblGrid>
              <a:tr h="149441">
                <a:tc gridSpan="2">
                  <a:txBody>
                    <a:bodyPr/>
                    <a:lstStyle/>
                    <a:p>
                      <a:pPr algn="l" fontAlgn="b"/>
                      <a:r>
                        <a:rPr lang="en-US" sz="1200" b="1" u="none" strike="noStrike" dirty="0">
                          <a:solidFill>
                            <a:schemeClr val="tx1"/>
                          </a:solidFill>
                          <a:effectLst/>
                        </a:rPr>
                        <a:t>Notable Receipts ALL FUNDS (rounded):</a:t>
                      </a:r>
                    </a:p>
                    <a:p>
                      <a:pPr algn="r" fontAlgn="b"/>
                      <a:r>
                        <a:rPr lang="en-US" sz="1200" b="1" i="0" u="none" strike="noStrike" dirty="0">
                          <a:solidFill>
                            <a:srgbClr val="FF0000"/>
                          </a:solidFill>
                          <a:effectLst/>
                          <a:latin typeface="Calibri" panose="020F0502020204030204" pitchFamily="34" charset="0"/>
                        </a:rPr>
                        <a:t>      </a:t>
                      </a:r>
                      <a:r>
                        <a:rPr lang="en-US" sz="1200" b="1" i="0" u="none" strike="noStrike" dirty="0">
                          <a:solidFill>
                            <a:schemeClr val="tx1"/>
                          </a:solidFill>
                          <a:effectLst/>
                          <a:latin typeface="Calibri" panose="020F0502020204030204" pitchFamily="34" charset="0"/>
                        </a:rPr>
                        <a:t>                                                                                                               2022 </a:t>
                      </a:r>
                    </a:p>
                  </a:txBody>
                  <a:tcPr marL="5119" marR="5119" marT="5119" marB="0" anchor="b"/>
                </a:tc>
                <a:tc hMerge="1">
                  <a:txBody>
                    <a:bodyPr/>
                    <a:lstStyle/>
                    <a:p>
                      <a:endParaRPr lang="en-US"/>
                    </a:p>
                  </a:txBody>
                  <a:tcPr/>
                </a:tc>
                <a:tc>
                  <a:txBody>
                    <a:bodyPr/>
                    <a:lstStyle/>
                    <a:p>
                      <a:pPr algn="ctr" fontAlgn="b"/>
                      <a:r>
                        <a:rPr lang="en-US" sz="1200" b="1" i="0" u="none" strike="noStrike" dirty="0">
                          <a:solidFill>
                            <a:schemeClr val="tx1"/>
                          </a:solidFill>
                          <a:effectLst/>
                          <a:latin typeface="Calibri" panose="020F0502020204030204" pitchFamily="34" charset="0"/>
                        </a:rPr>
                        <a:t>                          2023 </a:t>
                      </a:r>
                    </a:p>
                  </a:txBody>
                  <a:tcPr marL="5119" marR="5119" marT="5119" marB="0" anchor="b"/>
                </a:tc>
                <a:extLst>
                  <a:ext uri="{0D108BD9-81ED-4DB2-BD59-A6C34878D82A}">
                    <a16:rowId xmlns:a16="http://schemas.microsoft.com/office/drawing/2014/main" val="10000"/>
                  </a:ext>
                </a:extLst>
              </a:tr>
              <a:tr h="222127">
                <a:tc>
                  <a:txBody>
                    <a:bodyPr/>
                    <a:lstStyle/>
                    <a:p>
                      <a:pPr algn="l" fontAlgn="b"/>
                      <a:r>
                        <a:rPr lang="en-US" sz="1000" u="none" strike="noStrike" dirty="0">
                          <a:effectLst/>
                          <a:latin typeface="+mj-lt"/>
                        </a:rPr>
                        <a:t>Fire Contracts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$36,500.00</a:t>
                      </a:r>
                    </a:p>
                  </a:txBody>
                  <a:tcPr marL="5119" marR="5119" marT="5119" marB="0" anchor="b"/>
                </a:tc>
                <a:tc>
                  <a:txBody>
                    <a:bodyPr/>
                    <a:lstStyle/>
                    <a:p>
                      <a:pPr algn="r"/>
                      <a:r>
                        <a:rPr lang="en-US" sz="1000" dirty="0"/>
                        <a:t>$36,000.00</a:t>
                      </a:r>
                    </a:p>
                  </a:txBody>
                  <a:tcPr marL="5119" marR="5119" marT="5119" marB="0" anchor="b"/>
                </a:tc>
                <a:extLst>
                  <a:ext uri="{0D108BD9-81ED-4DB2-BD59-A6C34878D82A}">
                    <a16:rowId xmlns:a16="http://schemas.microsoft.com/office/drawing/2014/main" val="10001"/>
                  </a:ext>
                </a:extLst>
              </a:tr>
              <a:tr h="222127">
                <a:tc>
                  <a:txBody>
                    <a:bodyPr/>
                    <a:lstStyle/>
                    <a:p>
                      <a:pPr algn="l" fontAlgn="b"/>
                      <a:r>
                        <a:rPr lang="en-US" sz="1000" u="none" strike="noStrike" dirty="0">
                          <a:effectLst/>
                          <a:latin typeface="+mj-lt"/>
                        </a:rPr>
                        <a:t>Tax Apportionment/Property</a:t>
                      </a:r>
                      <a:r>
                        <a:rPr lang="en-US" sz="1000" u="none" strike="noStrike" baseline="0" dirty="0">
                          <a:effectLst/>
                          <a:latin typeface="+mj-lt"/>
                        </a:rPr>
                        <a:t> Tax</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chemeClr val="tx1"/>
                          </a:solidFill>
                        </a:rPr>
                        <a:t>$978,276.00</a:t>
                      </a:r>
                    </a:p>
                  </a:txBody>
                  <a:tcPr marL="5119" marR="5119" marT="5119" marB="0" anchor="b"/>
                </a:tc>
                <a:tc>
                  <a:txBody>
                    <a:bodyPr/>
                    <a:lstStyle/>
                    <a:p>
                      <a:pPr algn="r"/>
                      <a:r>
                        <a:rPr lang="en-US" sz="1000" dirty="0">
                          <a:solidFill>
                            <a:schemeClr val="tx1"/>
                          </a:solidFill>
                        </a:rPr>
                        <a:t>$1,032,221.00</a:t>
                      </a:r>
                    </a:p>
                  </a:txBody>
                  <a:tcPr marL="5119" marR="5119" marT="5119" marB="0" anchor="b"/>
                </a:tc>
                <a:extLst>
                  <a:ext uri="{0D108BD9-81ED-4DB2-BD59-A6C34878D82A}">
                    <a16:rowId xmlns:a16="http://schemas.microsoft.com/office/drawing/2014/main" val="10002"/>
                  </a:ext>
                </a:extLst>
              </a:tr>
              <a:tr h="222127">
                <a:tc>
                  <a:txBody>
                    <a:bodyPr/>
                    <a:lstStyle/>
                    <a:p>
                      <a:pPr algn="l" fontAlgn="b"/>
                      <a:r>
                        <a:rPr lang="en-US" sz="1000" u="none" strike="noStrike" dirty="0">
                          <a:effectLst/>
                          <a:latin typeface="+mj-lt"/>
                        </a:rPr>
                        <a:t>Town Road Aid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$54,983.00</a:t>
                      </a:r>
                    </a:p>
                  </a:txBody>
                  <a:tcPr marL="5119" marR="5119" marT="5119" marB="0" anchor="b"/>
                </a:tc>
                <a:tc>
                  <a:txBody>
                    <a:bodyPr/>
                    <a:lstStyle/>
                    <a:p>
                      <a:pPr algn="r"/>
                      <a:r>
                        <a:rPr lang="en-US" sz="1000" dirty="0">
                          <a:solidFill>
                            <a:schemeClr val="tx1"/>
                          </a:solidFill>
                        </a:rPr>
                        <a:t>$34,795.00</a:t>
                      </a:r>
                    </a:p>
                  </a:txBody>
                  <a:tcPr marL="5119" marR="5119" marT="5119" marB="0" anchor="b"/>
                </a:tc>
                <a:extLst>
                  <a:ext uri="{0D108BD9-81ED-4DB2-BD59-A6C34878D82A}">
                    <a16:rowId xmlns:a16="http://schemas.microsoft.com/office/drawing/2014/main" val="10003"/>
                  </a:ext>
                </a:extLst>
              </a:tr>
              <a:tr h="222127">
                <a:tc>
                  <a:txBody>
                    <a:bodyPr/>
                    <a:lstStyle/>
                    <a:p>
                      <a:pPr algn="l" fontAlgn="b"/>
                      <a:r>
                        <a:rPr lang="en-US" sz="1000" b="0" i="0" u="none" strike="noStrike" dirty="0">
                          <a:solidFill>
                            <a:srgbClr val="000000"/>
                          </a:solidFill>
                          <a:effectLst/>
                          <a:latin typeface="+mj-lt"/>
                        </a:rPr>
                        <a:t>Taconite Municipal Aid</a:t>
                      </a:r>
                    </a:p>
                  </a:txBody>
                  <a:tcPr marL="5119" marR="5119" marT="5119" marB="0" anchor="b"/>
                </a:tc>
                <a:tc>
                  <a:txBody>
                    <a:bodyPr/>
                    <a:lstStyle/>
                    <a:p>
                      <a:pPr algn="r"/>
                      <a:r>
                        <a:rPr lang="en-US" sz="1000" dirty="0">
                          <a:solidFill>
                            <a:schemeClr val="tx1"/>
                          </a:solidFill>
                        </a:rPr>
                        <a:t>$94,010.00</a:t>
                      </a:r>
                    </a:p>
                  </a:txBody>
                  <a:tcPr marL="5119" marR="5119" marT="5119" marB="0" anchor="b"/>
                </a:tc>
                <a:tc>
                  <a:txBody>
                    <a:bodyPr/>
                    <a:lstStyle/>
                    <a:p>
                      <a:pPr algn="r"/>
                      <a:r>
                        <a:rPr lang="en-US" sz="1000" dirty="0">
                          <a:solidFill>
                            <a:schemeClr val="tx1"/>
                          </a:solidFill>
                        </a:rPr>
                        <a:t>$79,158.00</a:t>
                      </a:r>
                    </a:p>
                  </a:txBody>
                  <a:tcPr marL="5119" marR="5119" marT="5119" marB="0" anchor="b"/>
                </a:tc>
                <a:extLst>
                  <a:ext uri="{0D108BD9-81ED-4DB2-BD59-A6C34878D82A}">
                    <a16:rowId xmlns:a16="http://schemas.microsoft.com/office/drawing/2014/main" val="10004"/>
                  </a:ext>
                </a:extLst>
              </a:tr>
              <a:tr h="222127">
                <a:tc>
                  <a:txBody>
                    <a:bodyPr/>
                    <a:lstStyle/>
                    <a:p>
                      <a:pPr algn="l" fontAlgn="b"/>
                      <a:r>
                        <a:rPr lang="en-US" sz="1000" u="none" strike="noStrike" dirty="0">
                          <a:effectLst/>
                          <a:latin typeface="+mj-lt"/>
                        </a:rPr>
                        <a:t>Taconite Production Tax</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chemeClr val="tx1"/>
                          </a:solidFill>
                        </a:rPr>
                        <a:t>$131,686.00</a:t>
                      </a:r>
                    </a:p>
                  </a:txBody>
                  <a:tcPr marL="5119" marR="5119" marT="5119" marB="0" anchor="b"/>
                </a:tc>
                <a:tc>
                  <a:txBody>
                    <a:bodyPr/>
                    <a:lstStyle/>
                    <a:p>
                      <a:pPr algn="r"/>
                      <a:r>
                        <a:rPr lang="en-US" sz="1000" dirty="0">
                          <a:solidFill>
                            <a:schemeClr val="tx1"/>
                          </a:solidFill>
                        </a:rPr>
                        <a:t>$30,727.00</a:t>
                      </a:r>
                    </a:p>
                  </a:txBody>
                  <a:tcPr marL="5119" marR="5119" marT="5119" marB="0" anchor="b"/>
                </a:tc>
                <a:extLst>
                  <a:ext uri="{0D108BD9-81ED-4DB2-BD59-A6C34878D82A}">
                    <a16:rowId xmlns:a16="http://schemas.microsoft.com/office/drawing/2014/main" val="10005"/>
                  </a:ext>
                </a:extLst>
              </a:tr>
              <a:tr h="222127">
                <a:tc>
                  <a:txBody>
                    <a:bodyPr/>
                    <a:lstStyle/>
                    <a:p>
                      <a:pPr algn="l" fontAlgn="b"/>
                      <a:r>
                        <a:rPr lang="en-US" sz="1000" b="0" i="0" u="none" strike="noStrike" dirty="0">
                          <a:solidFill>
                            <a:srgbClr val="000000"/>
                          </a:solidFill>
                          <a:effectLst/>
                          <a:latin typeface="+mj-lt"/>
                          <a:cs typeface="Lucida Sans Unicode" panose="020B0602030504020204" pitchFamily="34" charset="0"/>
                        </a:rPr>
                        <a:t>Annexation</a:t>
                      </a:r>
                      <a:r>
                        <a:rPr lang="en-US" sz="1000" b="0" i="0" u="none" strike="noStrike" baseline="0" dirty="0">
                          <a:solidFill>
                            <a:srgbClr val="000000"/>
                          </a:solidFill>
                          <a:effectLst/>
                          <a:latin typeface="+mj-lt"/>
                          <a:cs typeface="Lucida Sans Unicode" panose="020B0602030504020204" pitchFamily="34" charset="0"/>
                        </a:rPr>
                        <a:t> Payments</a:t>
                      </a:r>
                      <a:endParaRPr lang="en-US" sz="1000" b="0" i="0" u="none" strike="noStrike" dirty="0">
                        <a:solidFill>
                          <a:srgbClr val="000000"/>
                        </a:solidFill>
                        <a:effectLst/>
                        <a:latin typeface="+mj-lt"/>
                        <a:cs typeface="Lucida Sans Unicode" panose="020B0602030504020204" pitchFamily="34" charset="0"/>
                      </a:endParaRPr>
                    </a:p>
                  </a:txBody>
                  <a:tcPr marL="5119" marR="5119" marT="5119" marB="0" anchor="b"/>
                </a:tc>
                <a:tc>
                  <a:txBody>
                    <a:bodyPr/>
                    <a:lstStyle/>
                    <a:p>
                      <a:pPr algn="r"/>
                      <a:r>
                        <a:rPr lang="en-US" sz="1000" dirty="0">
                          <a:solidFill>
                            <a:schemeClr val="tx1"/>
                          </a:solidFill>
                        </a:rPr>
                        <a:t>0</a:t>
                      </a:r>
                    </a:p>
                  </a:txBody>
                  <a:tcPr marL="5119" marR="5119" marT="5119" marB="0" anchor="b"/>
                </a:tc>
                <a:tc>
                  <a:txBody>
                    <a:bodyPr/>
                    <a:lstStyle/>
                    <a:p>
                      <a:pPr algn="r"/>
                      <a:r>
                        <a:rPr lang="en-US" sz="1000" dirty="0"/>
                        <a:t>$714,518.00</a:t>
                      </a:r>
                    </a:p>
                  </a:txBody>
                  <a:tcPr marL="5119" marR="5119" marT="5119" marB="0" anchor="b"/>
                </a:tc>
                <a:extLst>
                  <a:ext uri="{0D108BD9-81ED-4DB2-BD59-A6C34878D82A}">
                    <a16:rowId xmlns:a16="http://schemas.microsoft.com/office/drawing/2014/main" val="10006"/>
                  </a:ext>
                </a:extLst>
              </a:tr>
              <a:tr h="222127">
                <a:tc>
                  <a:txBody>
                    <a:bodyPr/>
                    <a:lstStyle/>
                    <a:p>
                      <a:pPr algn="l" fontAlgn="b"/>
                      <a:r>
                        <a:rPr lang="en-US" sz="1000" b="0" i="0" u="none" strike="noStrike" dirty="0">
                          <a:solidFill>
                            <a:srgbClr val="000000"/>
                          </a:solidFill>
                          <a:effectLst/>
                          <a:latin typeface="+mj-lt"/>
                        </a:rPr>
                        <a:t>Taconite Homestead Credit</a:t>
                      </a:r>
                    </a:p>
                  </a:txBody>
                  <a:tcPr marL="5119" marR="5119" marT="5119" marB="0" anchor="b"/>
                </a:tc>
                <a:tc>
                  <a:txBody>
                    <a:bodyPr/>
                    <a:lstStyle/>
                    <a:p>
                      <a:pPr algn="r"/>
                      <a:r>
                        <a:rPr lang="en-US" sz="1000" dirty="0">
                          <a:solidFill>
                            <a:schemeClr val="tx1"/>
                          </a:solidFill>
                        </a:rPr>
                        <a:t>$93,915.00</a:t>
                      </a:r>
                    </a:p>
                  </a:txBody>
                  <a:tcPr marL="5119" marR="5119" marT="5119" marB="0" anchor="b"/>
                </a:tc>
                <a:tc>
                  <a:txBody>
                    <a:bodyPr/>
                    <a:lstStyle/>
                    <a:p>
                      <a:pPr algn="r"/>
                      <a:r>
                        <a:rPr lang="en-US" sz="1000" dirty="0"/>
                        <a:t>$92,506.00</a:t>
                      </a:r>
                    </a:p>
                  </a:txBody>
                  <a:tcPr marL="5119" marR="5119" marT="5119" marB="0" anchor="b"/>
                </a:tc>
                <a:extLst>
                  <a:ext uri="{0D108BD9-81ED-4DB2-BD59-A6C34878D82A}">
                    <a16:rowId xmlns:a16="http://schemas.microsoft.com/office/drawing/2014/main" val="10007"/>
                  </a:ext>
                </a:extLst>
              </a:tr>
              <a:tr h="222127">
                <a:tc>
                  <a:txBody>
                    <a:bodyPr/>
                    <a:lstStyle/>
                    <a:p>
                      <a:pPr algn="l" fontAlgn="b"/>
                      <a:r>
                        <a:rPr lang="en-US" sz="1000" b="0" i="0" u="none" strike="noStrike" dirty="0">
                          <a:solidFill>
                            <a:srgbClr val="000000"/>
                          </a:solidFill>
                          <a:effectLst/>
                          <a:latin typeface="+mj-lt"/>
                        </a:rPr>
                        <a:t>Taconite</a:t>
                      </a:r>
                      <a:r>
                        <a:rPr lang="en-US" sz="1000" b="0" i="0" u="none" strike="noStrike" baseline="0" dirty="0">
                          <a:solidFill>
                            <a:srgbClr val="000000"/>
                          </a:solidFill>
                          <a:effectLst/>
                          <a:latin typeface="+mj-lt"/>
                        </a:rPr>
                        <a:t> Local Aid</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$50,000.00</a:t>
                      </a:r>
                    </a:p>
                  </a:txBody>
                  <a:tcPr marL="5119" marR="5119" marT="5119" marB="0" anchor="b"/>
                </a:tc>
                <a:tc>
                  <a:txBody>
                    <a:bodyPr/>
                    <a:lstStyle/>
                    <a:p>
                      <a:pPr algn="r"/>
                      <a:r>
                        <a:rPr lang="en-US" sz="1000" dirty="0"/>
                        <a:t>$50,000.00</a:t>
                      </a:r>
                    </a:p>
                  </a:txBody>
                  <a:tcPr marL="5119" marR="5119" marT="5119" marB="0" anchor="b"/>
                </a:tc>
                <a:extLst>
                  <a:ext uri="{0D108BD9-81ED-4DB2-BD59-A6C34878D82A}">
                    <a16:rowId xmlns:a16="http://schemas.microsoft.com/office/drawing/2014/main" val="10008"/>
                  </a:ext>
                </a:extLst>
              </a:tr>
              <a:tr h="222127">
                <a:tc>
                  <a:txBody>
                    <a:bodyPr/>
                    <a:lstStyle/>
                    <a:p>
                      <a:pPr algn="l" fontAlgn="b"/>
                      <a:r>
                        <a:rPr lang="en-US" sz="1000" b="0" i="0" u="none" strike="noStrike" dirty="0">
                          <a:solidFill>
                            <a:srgbClr val="000000"/>
                          </a:solidFill>
                          <a:effectLst/>
                          <a:latin typeface="+mj-lt"/>
                        </a:rPr>
                        <a:t>Road Maintenance (SLC)</a:t>
                      </a:r>
                    </a:p>
                  </a:txBody>
                  <a:tcPr marL="5119" marR="5119" marT="5119" marB="0" anchor="b"/>
                </a:tc>
                <a:tc>
                  <a:txBody>
                    <a:bodyPr/>
                    <a:lstStyle/>
                    <a:p>
                      <a:pPr algn="r"/>
                      <a:r>
                        <a:rPr lang="en-US" sz="1000" dirty="0"/>
                        <a:t>$85,000.00</a:t>
                      </a:r>
                    </a:p>
                  </a:txBody>
                  <a:tcPr marL="5119" marR="5119" marT="5119" marB="0" anchor="b"/>
                </a:tc>
                <a:tc>
                  <a:txBody>
                    <a:bodyPr/>
                    <a:lstStyle/>
                    <a:p>
                      <a:pPr algn="r"/>
                      <a:r>
                        <a:rPr lang="en-US" sz="1000" dirty="0"/>
                        <a:t>$85,000.00</a:t>
                      </a:r>
                    </a:p>
                  </a:txBody>
                  <a:tcPr marL="5119" marR="5119" marT="5119" marB="0" anchor="b"/>
                </a:tc>
                <a:extLst>
                  <a:ext uri="{0D108BD9-81ED-4DB2-BD59-A6C34878D82A}">
                    <a16:rowId xmlns:a16="http://schemas.microsoft.com/office/drawing/2014/main" val="10009"/>
                  </a:ext>
                </a:extLst>
              </a:tr>
              <a:tr h="222127">
                <a:tc>
                  <a:txBody>
                    <a:bodyPr/>
                    <a:lstStyle/>
                    <a:p>
                      <a:pPr algn="l" fontAlgn="b"/>
                      <a:r>
                        <a:rPr lang="en-US" sz="1000" b="0" i="0" u="none" strike="noStrike" dirty="0">
                          <a:solidFill>
                            <a:srgbClr val="000000"/>
                          </a:solidFill>
                          <a:effectLst/>
                          <a:latin typeface="+mj-lt"/>
                        </a:rPr>
                        <a:t>Federal PILT</a:t>
                      </a:r>
                    </a:p>
                  </a:txBody>
                  <a:tcPr marL="5119" marR="5119" marT="5119" marB="0" anchor="b"/>
                </a:tc>
                <a:tc>
                  <a:txBody>
                    <a:bodyPr/>
                    <a:lstStyle/>
                    <a:p>
                      <a:pPr algn="r"/>
                      <a:r>
                        <a:rPr lang="en-US" sz="1000" dirty="0"/>
                        <a:t>$4,783.00</a:t>
                      </a:r>
                    </a:p>
                  </a:txBody>
                  <a:tcPr marL="5119" marR="5119" marT="5119" marB="0" anchor="b"/>
                </a:tc>
                <a:tc>
                  <a:txBody>
                    <a:bodyPr/>
                    <a:lstStyle/>
                    <a:p>
                      <a:pPr algn="r"/>
                      <a:r>
                        <a:rPr lang="en-US" sz="1000" dirty="0"/>
                        <a:t>$4,904.00</a:t>
                      </a:r>
                    </a:p>
                  </a:txBody>
                  <a:tcPr marL="5119" marR="5119" marT="5119" marB="0" anchor="b"/>
                </a:tc>
                <a:extLst>
                  <a:ext uri="{0D108BD9-81ED-4DB2-BD59-A6C34878D82A}">
                    <a16:rowId xmlns:a16="http://schemas.microsoft.com/office/drawing/2014/main" val="10010"/>
                  </a:ext>
                </a:extLst>
              </a:tr>
              <a:tr h="222127">
                <a:tc>
                  <a:txBody>
                    <a:bodyPr/>
                    <a:lstStyle/>
                    <a:p>
                      <a:pPr algn="l" fontAlgn="b"/>
                      <a:r>
                        <a:rPr lang="en-US" sz="1000" b="0" i="0" u="none" strike="noStrike" dirty="0">
                          <a:solidFill>
                            <a:srgbClr val="000000"/>
                          </a:solidFill>
                          <a:effectLst/>
                          <a:latin typeface="+mj-lt"/>
                        </a:rPr>
                        <a:t>Mining Effects</a:t>
                      </a:r>
                    </a:p>
                  </a:txBody>
                  <a:tcPr marL="5119" marR="5119" marT="5119" marB="0" anchor="b"/>
                </a:tc>
                <a:tc>
                  <a:txBody>
                    <a:bodyPr/>
                    <a:lstStyle/>
                    <a:p>
                      <a:pPr algn="r"/>
                      <a:r>
                        <a:rPr lang="en-US" sz="1000" dirty="0">
                          <a:solidFill>
                            <a:schemeClr val="tx1"/>
                          </a:solidFill>
                        </a:rPr>
                        <a:t>$63,930.00</a:t>
                      </a:r>
                    </a:p>
                  </a:txBody>
                  <a:tcPr marL="5119" marR="5119" marT="5119" marB="0" anchor="b"/>
                </a:tc>
                <a:tc>
                  <a:txBody>
                    <a:bodyPr/>
                    <a:lstStyle/>
                    <a:p>
                      <a:pPr algn="r"/>
                      <a:r>
                        <a:rPr lang="en-US" sz="1000" dirty="0">
                          <a:solidFill>
                            <a:schemeClr val="tx1"/>
                          </a:solidFill>
                        </a:rPr>
                        <a:t>$61,886.00</a:t>
                      </a:r>
                    </a:p>
                  </a:txBody>
                  <a:tcPr marL="5119" marR="5119" marT="5119" marB="0" anchor="b"/>
                </a:tc>
                <a:extLst>
                  <a:ext uri="{0D108BD9-81ED-4DB2-BD59-A6C34878D82A}">
                    <a16:rowId xmlns:a16="http://schemas.microsoft.com/office/drawing/2014/main" val="10011"/>
                  </a:ext>
                </a:extLst>
              </a:tr>
              <a:tr h="222127">
                <a:tc>
                  <a:txBody>
                    <a:bodyPr/>
                    <a:lstStyle/>
                    <a:p>
                      <a:pPr algn="l" fontAlgn="b"/>
                      <a:r>
                        <a:rPr lang="en-US" sz="1000" u="none" strike="noStrike" dirty="0">
                          <a:effectLst/>
                          <a:latin typeface="+mj-lt"/>
                        </a:rPr>
                        <a:t>Disparity Reduction Aid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$228,382.00</a:t>
                      </a:r>
                    </a:p>
                  </a:txBody>
                  <a:tcPr marL="5119" marR="5119" marT="5119" marB="0" anchor="b"/>
                </a:tc>
                <a:tc>
                  <a:txBody>
                    <a:bodyPr/>
                    <a:lstStyle/>
                    <a:p>
                      <a:pPr algn="r"/>
                      <a:r>
                        <a:rPr lang="en-US" sz="1000" dirty="0">
                          <a:solidFill>
                            <a:schemeClr val="tx1"/>
                          </a:solidFill>
                        </a:rPr>
                        <a:t>$228,382.00</a:t>
                      </a:r>
                    </a:p>
                  </a:txBody>
                  <a:tcPr marL="5119" marR="5119" marT="5119" marB="0" anchor="b"/>
                </a:tc>
                <a:extLst>
                  <a:ext uri="{0D108BD9-81ED-4DB2-BD59-A6C34878D82A}">
                    <a16:rowId xmlns:a16="http://schemas.microsoft.com/office/drawing/2014/main" val="10013"/>
                  </a:ext>
                </a:extLst>
              </a:tr>
              <a:tr h="222127">
                <a:tc>
                  <a:txBody>
                    <a:bodyPr/>
                    <a:lstStyle/>
                    <a:p>
                      <a:pPr algn="l" fontAlgn="b"/>
                      <a:r>
                        <a:rPr lang="en-US" sz="1000" b="0" i="0" u="none" strike="noStrike" dirty="0">
                          <a:solidFill>
                            <a:srgbClr val="000000"/>
                          </a:solidFill>
                          <a:effectLst/>
                          <a:latin typeface="+mj-lt"/>
                        </a:rPr>
                        <a:t>Snowplowing</a:t>
                      </a:r>
                      <a:r>
                        <a:rPr lang="en-US" sz="1000" b="0" i="0" u="none" strike="noStrike" baseline="0" dirty="0">
                          <a:solidFill>
                            <a:srgbClr val="000000"/>
                          </a:solidFill>
                          <a:effectLst/>
                          <a:latin typeface="+mj-lt"/>
                        </a:rPr>
                        <a:t> Fees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chemeClr val="tx1"/>
                          </a:solidFill>
                        </a:rPr>
                        <a:t>$15,275.00</a:t>
                      </a:r>
                    </a:p>
                  </a:txBody>
                  <a:tcPr marL="5119" marR="5119" marT="5119" marB="0" anchor="b"/>
                </a:tc>
                <a:tc>
                  <a:txBody>
                    <a:bodyPr/>
                    <a:lstStyle/>
                    <a:p>
                      <a:pPr algn="r"/>
                      <a:r>
                        <a:rPr lang="en-US" sz="1000" dirty="0">
                          <a:solidFill>
                            <a:schemeClr val="tx1"/>
                          </a:solidFill>
                        </a:rPr>
                        <a:t>0</a:t>
                      </a:r>
                    </a:p>
                  </a:txBody>
                  <a:tcPr marL="5119" marR="5119" marT="5119" marB="0" anchor="b"/>
                </a:tc>
                <a:extLst>
                  <a:ext uri="{0D108BD9-81ED-4DB2-BD59-A6C34878D82A}">
                    <a16:rowId xmlns:a16="http://schemas.microsoft.com/office/drawing/2014/main" val="10014"/>
                  </a:ext>
                </a:extLst>
              </a:tr>
              <a:tr h="222127">
                <a:tc>
                  <a:txBody>
                    <a:bodyPr/>
                    <a:lstStyle/>
                    <a:p>
                      <a:pPr algn="l" fontAlgn="b"/>
                      <a:r>
                        <a:rPr lang="en-US" sz="1000" b="0" i="0" u="none" strike="noStrike" dirty="0">
                          <a:solidFill>
                            <a:srgbClr val="000000"/>
                          </a:solidFill>
                          <a:effectLst/>
                          <a:latin typeface="+mj-lt"/>
                        </a:rPr>
                        <a:t>Refunds/Reimbursements/Misc.</a:t>
                      </a:r>
                    </a:p>
                  </a:txBody>
                  <a:tcPr marL="5119" marR="5119" marT="5119" marB="0" anchor="b"/>
                </a:tc>
                <a:tc>
                  <a:txBody>
                    <a:bodyPr/>
                    <a:lstStyle/>
                    <a:p>
                      <a:pPr algn="r"/>
                      <a:r>
                        <a:rPr lang="en-US" sz="1000" dirty="0">
                          <a:solidFill>
                            <a:schemeClr val="tx1"/>
                          </a:solidFill>
                        </a:rPr>
                        <a:t>$34,085.00</a:t>
                      </a:r>
                    </a:p>
                  </a:txBody>
                  <a:tcPr marL="5119" marR="5119" marT="5119" marB="0" anchor="b"/>
                </a:tc>
                <a:tc>
                  <a:txBody>
                    <a:bodyPr/>
                    <a:lstStyle/>
                    <a:p>
                      <a:pPr algn="r"/>
                      <a:r>
                        <a:rPr lang="en-US" sz="1000" dirty="0">
                          <a:solidFill>
                            <a:schemeClr val="tx1"/>
                          </a:solidFill>
                        </a:rPr>
                        <a:t>$58,173.00</a:t>
                      </a:r>
                    </a:p>
                  </a:txBody>
                  <a:tcPr marL="5119" marR="5119" marT="5119" marB="0" anchor="b"/>
                </a:tc>
                <a:extLst>
                  <a:ext uri="{0D108BD9-81ED-4DB2-BD59-A6C34878D82A}">
                    <a16:rowId xmlns:a16="http://schemas.microsoft.com/office/drawing/2014/main" val="10015"/>
                  </a:ext>
                </a:extLst>
              </a:tr>
              <a:tr h="222127">
                <a:tc>
                  <a:txBody>
                    <a:bodyPr/>
                    <a:lstStyle/>
                    <a:p>
                      <a:pPr algn="l" fontAlgn="b"/>
                      <a:r>
                        <a:rPr lang="en-US" sz="1000" b="0" i="0" u="none" strike="noStrike" dirty="0">
                          <a:solidFill>
                            <a:srgbClr val="000000"/>
                          </a:solidFill>
                          <a:effectLst/>
                          <a:latin typeface="+mj-lt"/>
                        </a:rPr>
                        <a:t>Sale</a:t>
                      </a:r>
                      <a:r>
                        <a:rPr lang="en-US" sz="1000" b="0" i="0" u="none" strike="noStrike" baseline="0" dirty="0">
                          <a:solidFill>
                            <a:srgbClr val="000000"/>
                          </a:solidFill>
                          <a:effectLst/>
                          <a:latin typeface="+mj-lt"/>
                        </a:rPr>
                        <a:t> of Garbage Bags &amp; Refuse</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chemeClr val="tx1"/>
                          </a:solidFill>
                        </a:rPr>
                        <a:t>$27,392.00</a:t>
                      </a:r>
                    </a:p>
                  </a:txBody>
                  <a:tcPr marL="5119" marR="5119" marT="5119" marB="0" anchor="b"/>
                </a:tc>
                <a:tc>
                  <a:txBody>
                    <a:bodyPr/>
                    <a:lstStyle/>
                    <a:p>
                      <a:pPr algn="r"/>
                      <a:r>
                        <a:rPr lang="en-US" sz="1000" dirty="0">
                          <a:solidFill>
                            <a:schemeClr val="tx1"/>
                          </a:solidFill>
                        </a:rPr>
                        <a:t>$39,971.00</a:t>
                      </a:r>
                    </a:p>
                  </a:txBody>
                  <a:tcPr marL="5119" marR="5119" marT="5119" marB="0" anchor="b"/>
                </a:tc>
                <a:extLst>
                  <a:ext uri="{0D108BD9-81ED-4DB2-BD59-A6C34878D82A}">
                    <a16:rowId xmlns:a16="http://schemas.microsoft.com/office/drawing/2014/main" val="10016"/>
                  </a:ext>
                </a:extLst>
              </a:tr>
              <a:tr h="222127">
                <a:tc>
                  <a:txBody>
                    <a:bodyPr/>
                    <a:lstStyle/>
                    <a:p>
                      <a:pPr algn="l" fontAlgn="b"/>
                      <a:r>
                        <a:rPr lang="en-US" sz="1000" u="none" strike="noStrike" dirty="0">
                          <a:effectLst/>
                          <a:latin typeface="+mj-lt"/>
                        </a:rPr>
                        <a:t>Pavilion Rent </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$3,425.00</a:t>
                      </a:r>
                    </a:p>
                  </a:txBody>
                  <a:tcPr marL="5119" marR="5119" marT="5119" marB="0" anchor="b"/>
                </a:tc>
                <a:tc>
                  <a:txBody>
                    <a:bodyPr/>
                    <a:lstStyle/>
                    <a:p>
                      <a:pPr algn="r"/>
                      <a:r>
                        <a:rPr lang="en-US" sz="1000" dirty="0">
                          <a:solidFill>
                            <a:schemeClr val="tx1"/>
                          </a:solidFill>
                        </a:rPr>
                        <a:t>$3,975.00</a:t>
                      </a:r>
                    </a:p>
                  </a:txBody>
                  <a:tcPr marL="5119" marR="5119" marT="5119" marB="0" anchor="b"/>
                </a:tc>
                <a:extLst>
                  <a:ext uri="{0D108BD9-81ED-4DB2-BD59-A6C34878D82A}">
                    <a16:rowId xmlns:a16="http://schemas.microsoft.com/office/drawing/2014/main" val="10017"/>
                  </a:ext>
                </a:extLst>
              </a:tr>
              <a:tr h="294813">
                <a:tc>
                  <a:txBody>
                    <a:bodyPr/>
                    <a:lstStyle/>
                    <a:p>
                      <a:pPr algn="l" fontAlgn="b"/>
                      <a:r>
                        <a:rPr lang="en-US" sz="1000" u="none" strike="noStrike" dirty="0">
                          <a:effectLst/>
                          <a:latin typeface="+mj-lt"/>
                        </a:rPr>
                        <a:t>W/WW Fees, Permits,</a:t>
                      </a:r>
                      <a:r>
                        <a:rPr lang="en-US" sz="1000" u="none" strike="noStrike" baseline="0" dirty="0">
                          <a:effectLst/>
                          <a:latin typeface="+mj-lt"/>
                        </a:rPr>
                        <a:t> Connection Fees, Capital Charges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chemeClr val="tx1"/>
                          </a:solidFill>
                        </a:rPr>
                        <a:t>$10,261.00</a:t>
                      </a:r>
                    </a:p>
                  </a:txBody>
                  <a:tcPr marL="5119" marR="5119" marT="5119" marB="0" anchor="b"/>
                </a:tc>
                <a:tc>
                  <a:txBody>
                    <a:bodyPr/>
                    <a:lstStyle/>
                    <a:p>
                      <a:pPr algn="r"/>
                      <a:r>
                        <a:rPr lang="en-US" sz="1000" dirty="0">
                          <a:solidFill>
                            <a:schemeClr val="tx1"/>
                          </a:solidFill>
                        </a:rPr>
                        <a:t>$14,358.00</a:t>
                      </a:r>
                    </a:p>
                  </a:txBody>
                  <a:tcPr marL="5119" marR="5119" marT="5119" marB="0" anchor="b"/>
                </a:tc>
                <a:extLst>
                  <a:ext uri="{0D108BD9-81ED-4DB2-BD59-A6C34878D82A}">
                    <a16:rowId xmlns:a16="http://schemas.microsoft.com/office/drawing/2014/main" val="10018"/>
                  </a:ext>
                </a:extLst>
              </a:tr>
              <a:tr h="222127">
                <a:tc>
                  <a:txBody>
                    <a:bodyPr/>
                    <a:lstStyle/>
                    <a:p>
                      <a:pPr algn="l" fontAlgn="b"/>
                      <a:r>
                        <a:rPr lang="en-US" sz="1000" u="none" strike="noStrike" dirty="0">
                          <a:effectLst/>
                          <a:latin typeface="+mj-lt"/>
                        </a:rPr>
                        <a:t>LLCC Rent</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t>$5,270.00</a:t>
                      </a:r>
                    </a:p>
                  </a:txBody>
                  <a:tcPr marL="5119" marR="5119" marT="5119" marB="0" anchor="b"/>
                </a:tc>
                <a:tc>
                  <a:txBody>
                    <a:bodyPr/>
                    <a:lstStyle/>
                    <a:p>
                      <a:pPr algn="r"/>
                      <a:r>
                        <a:rPr lang="en-US" sz="1000" dirty="0">
                          <a:solidFill>
                            <a:schemeClr val="tx1"/>
                          </a:solidFill>
                        </a:rPr>
                        <a:t>$9,840.00</a:t>
                      </a:r>
                    </a:p>
                  </a:txBody>
                  <a:tcPr marL="5119" marR="5119" marT="5119" marB="0" anchor="b"/>
                </a:tc>
                <a:extLst>
                  <a:ext uri="{0D108BD9-81ED-4DB2-BD59-A6C34878D82A}">
                    <a16:rowId xmlns:a16="http://schemas.microsoft.com/office/drawing/2014/main" val="10019"/>
                  </a:ext>
                </a:extLst>
              </a:tr>
              <a:tr h="294813">
                <a:tc>
                  <a:txBody>
                    <a:bodyPr/>
                    <a:lstStyle/>
                    <a:p>
                      <a:pPr algn="l" fontAlgn="b"/>
                      <a:r>
                        <a:rPr lang="en-US" sz="1000" b="0" i="0" u="none" strike="noStrike" dirty="0">
                          <a:solidFill>
                            <a:srgbClr val="000000"/>
                          </a:solidFill>
                          <a:effectLst/>
                          <a:latin typeface="+mj-lt"/>
                        </a:rPr>
                        <a:t>Cemetery Revenues, Lot Sales, Columbarium</a:t>
                      </a:r>
                      <a:r>
                        <a:rPr lang="en-US" sz="1000" b="0" i="0" u="none" strike="noStrike" baseline="0" dirty="0">
                          <a:solidFill>
                            <a:srgbClr val="000000"/>
                          </a:solidFill>
                          <a:effectLst/>
                          <a:latin typeface="+mj-lt"/>
                        </a:rPr>
                        <a:t> Sales</a:t>
                      </a:r>
                      <a:endParaRPr lang="en-US" sz="1000" b="0" i="0" u="none" strike="noStrike" dirty="0">
                        <a:solidFill>
                          <a:srgbClr val="000000"/>
                        </a:solidFill>
                        <a:effectLst/>
                        <a:latin typeface="+mj-lt"/>
                      </a:endParaRPr>
                    </a:p>
                  </a:txBody>
                  <a:tcPr marL="5119" marR="5119" marT="5119" marB="0" anchor="b"/>
                </a:tc>
                <a:tc>
                  <a:txBody>
                    <a:bodyPr/>
                    <a:lstStyle/>
                    <a:p>
                      <a:pPr algn="r"/>
                      <a:r>
                        <a:rPr lang="en-US" sz="1000" dirty="0">
                          <a:solidFill>
                            <a:schemeClr val="tx1"/>
                          </a:solidFill>
                        </a:rPr>
                        <a:t>$8,060.00</a:t>
                      </a:r>
                    </a:p>
                  </a:txBody>
                  <a:tcPr marL="5119" marR="5119" marT="5119" marB="0" anchor="b"/>
                </a:tc>
                <a:tc>
                  <a:txBody>
                    <a:bodyPr/>
                    <a:lstStyle/>
                    <a:p>
                      <a:pPr algn="r"/>
                      <a:r>
                        <a:rPr lang="en-US" sz="1000" dirty="0">
                          <a:solidFill>
                            <a:schemeClr val="tx1"/>
                          </a:solidFill>
                        </a:rPr>
                        <a:t>$4,800.00</a:t>
                      </a:r>
                    </a:p>
                  </a:txBody>
                  <a:tcPr marL="5119" marR="5119" marT="5119" marB="0" anchor="b"/>
                </a:tc>
                <a:extLst>
                  <a:ext uri="{0D108BD9-81ED-4DB2-BD59-A6C34878D82A}">
                    <a16:rowId xmlns:a16="http://schemas.microsoft.com/office/drawing/2014/main" val="10020"/>
                  </a:ext>
                </a:extLst>
              </a:tr>
              <a:tr h="222127">
                <a:tc>
                  <a:txBody>
                    <a:bodyPr/>
                    <a:lstStyle/>
                    <a:p>
                      <a:pPr algn="l" fontAlgn="b"/>
                      <a:r>
                        <a:rPr lang="en-US" sz="1000" b="0" i="0" u="none" strike="noStrike" dirty="0">
                          <a:solidFill>
                            <a:srgbClr val="000000"/>
                          </a:solidFill>
                          <a:effectLst/>
                          <a:latin typeface="+mj-lt"/>
                        </a:rPr>
                        <a:t>COVID Relief/ARPA Funding</a:t>
                      </a:r>
                    </a:p>
                  </a:txBody>
                  <a:tcPr marL="5119" marR="5119" marT="5119" marB="0" anchor="b"/>
                </a:tc>
                <a:tc>
                  <a:txBody>
                    <a:bodyPr/>
                    <a:lstStyle/>
                    <a:p>
                      <a:pPr algn="r"/>
                      <a:r>
                        <a:rPr lang="en-US" sz="1000" dirty="0"/>
                        <a:t>$85,568.00</a:t>
                      </a:r>
                    </a:p>
                  </a:txBody>
                  <a:tcPr marL="5119" marR="5119" marT="5119" marB="0" anchor="b"/>
                </a:tc>
                <a:tc>
                  <a:txBody>
                    <a:bodyPr/>
                    <a:lstStyle/>
                    <a:p>
                      <a:pPr algn="r"/>
                      <a:r>
                        <a:rPr lang="en-US" sz="1000" dirty="0">
                          <a:solidFill>
                            <a:schemeClr val="tx1"/>
                          </a:solidFill>
                        </a:rPr>
                        <a:t>0</a:t>
                      </a:r>
                    </a:p>
                  </a:txBody>
                  <a:tcPr marL="5119" marR="5119" marT="5119" marB="0" anchor="b"/>
                </a:tc>
                <a:extLst>
                  <a:ext uri="{0D108BD9-81ED-4DB2-BD59-A6C34878D82A}">
                    <a16:rowId xmlns:a16="http://schemas.microsoft.com/office/drawing/2014/main" val="10021"/>
                  </a:ext>
                </a:extLst>
              </a:tr>
              <a:tr h="222127">
                <a:tc>
                  <a:txBody>
                    <a:bodyPr/>
                    <a:lstStyle/>
                    <a:p>
                      <a:pPr algn="l" fontAlgn="b"/>
                      <a:r>
                        <a:rPr lang="en-US" sz="1000" b="0" i="0" u="none" strike="noStrike" dirty="0">
                          <a:solidFill>
                            <a:srgbClr val="000000"/>
                          </a:solidFill>
                          <a:effectLst/>
                          <a:latin typeface="+mj-lt"/>
                        </a:rPr>
                        <a:t>Propane Reimbursement (SLC)</a:t>
                      </a:r>
                    </a:p>
                  </a:txBody>
                  <a:tcPr marL="5119" marR="5119" marT="5119" marB="0" anchor="b"/>
                </a:tc>
                <a:tc>
                  <a:txBody>
                    <a:bodyPr/>
                    <a:lstStyle/>
                    <a:p>
                      <a:pPr algn="r"/>
                      <a:r>
                        <a:rPr lang="en-US" sz="1000" dirty="0"/>
                        <a:t>$4,500.00</a:t>
                      </a:r>
                    </a:p>
                  </a:txBody>
                  <a:tcPr marL="5119" marR="5119" marT="5119" marB="0" anchor="b"/>
                </a:tc>
                <a:tc>
                  <a:txBody>
                    <a:bodyPr/>
                    <a:lstStyle/>
                    <a:p>
                      <a:pPr algn="r"/>
                      <a:r>
                        <a:rPr lang="en-US" sz="1000" dirty="0">
                          <a:solidFill>
                            <a:schemeClr val="tx1"/>
                          </a:solidFill>
                        </a:rPr>
                        <a:t>$9,845.00</a:t>
                      </a:r>
                    </a:p>
                  </a:txBody>
                  <a:tcPr marL="5119" marR="5119" marT="5119" marB="0" anchor="b"/>
                </a:tc>
                <a:extLst>
                  <a:ext uri="{0D108BD9-81ED-4DB2-BD59-A6C34878D82A}">
                    <a16:rowId xmlns:a16="http://schemas.microsoft.com/office/drawing/2014/main" val="10022"/>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endParaRPr lang="en-US" dirty="0"/>
          </a:p>
          <a:p>
            <a:endParaRPr lang="en-US" dirty="0"/>
          </a:p>
          <a:p>
            <a:pPr marL="109728" indent="0">
              <a:buNone/>
            </a:pPr>
            <a:endParaRPr lang="en-US" dirty="0"/>
          </a:p>
          <a:p>
            <a:endParaRPr lang="en-US" dirty="0"/>
          </a:p>
        </p:txBody>
      </p:sp>
      <p:graphicFrame>
        <p:nvGraphicFramePr>
          <p:cNvPr id="4" name="Chart 3"/>
          <p:cNvGraphicFramePr/>
          <p:nvPr>
            <p:extLst>
              <p:ext uri="{D42A27DB-BD31-4B8C-83A1-F6EECF244321}">
                <p14:modId xmlns:p14="http://schemas.microsoft.com/office/powerpoint/2010/main" val="3954719886"/>
              </p:ext>
            </p:extLst>
          </p:nvPr>
        </p:nvGraphicFramePr>
        <p:xfrm>
          <a:off x="1371600" y="441544"/>
          <a:ext cx="7680960" cy="634025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326227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6689" y="304800"/>
            <a:ext cx="7585023" cy="990600"/>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Category 4-Fiscal Sustainability continued: </a:t>
            </a:r>
            <a:br>
              <a:rPr lang="en-US" sz="2800" u="sng" dirty="0"/>
            </a:br>
            <a:r>
              <a:rPr lang="en-US" sz="2800" u="sng" dirty="0"/>
              <a:t>2023 Disbursements Comparable </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81578521"/>
              </p:ext>
            </p:extLst>
          </p:nvPr>
        </p:nvGraphicFramePr>
        <p:xfrm>
          <a:off x="304800" y="1524000"/>
          <a:ext cx="4571999" cy="5181596"/>
        </p:xfrm>
        <a:graphic>
          <a:graphicData uri="http://schemas.openxmlformats.org/drawingml/2006/table">
            <a:tbl>
              <a:tblPr>
                <a:tableStyleId>{5C22544A-7EE6-4342-B048-85BDC9FD1C3A}</a:tableStyleId>
              </a:tblPr>
              <a:tblGrid>
                <a:gridCol w="2402236">
                  <a:extLst>
                    <a:ext uri="{9D8B030D-6E8A-4147-A177-3AD203B41FA5}">
                      <a16:colId xmlns:a16="http://schemas.microsoft.com/office/drawing/2014/main" val="20000"/>
                    </a:ext>
                  </a:extLst>
                </a:gridCol>
                <a:gridCol w="1053054">
                  <a:extLst>
                    <a:ext uri="{9D8B030D-6E8A-4147-A177-3AD203B41FA5}">
                      <a16:colId xmlns:a16="http://schemas.microsoft.com/office/drawing/2014/main" val="20001"/>
                    </a:ext>
                  </a:extLst>
                </a:gridCol>
                <a:gridCol w="1116709">
                  <a:extLst>
                    <a:ext uri="{9D8B030D-6E8A-4147-A177-3AD203B41FA5}">
                      <a16:colId xmlns:a16="http://schemas.microsoft.com/office/drawing/2014/main" val="20002"/>
                    </a:ext>
                  </a:extLst>
                </a:gridCol>
              </a:tblGrid>
              <a:tr h="403170">
                <a:tc gridSpan="2">
                  <a:txBody>
                    <a:bodyPr/>
                    <a:lstStyle/>
                    <a:p>
                      <a:pPr algn="l" fontAlgn="b"/>
                      <a:r>
                        <a:rPr lang="en-US" sz="1200" b="1" u="none" strike="noStrike" dirty="0">
                          <a:effectLst/>
                        </a:rPr>
                        <a:t>Disbursed ALL FUNDS (rounded to nearest dollar):                                                  2022</a:t>
                      </a:r>
                      <a:endParaRPr lang="en-US" sz="1200" b="1" i="0" u="none" strike="noStrike" dirty="0">
                        <a:solidFill>
                          <a:srgbClr val="000000"/>
                        </a:solidFill>
                        <a:effectLst/>
                        <a:latin typeface="Calibri" panose="020F0502020204030204" pitchFamily="34" charset="0"/>
                      </a:endParaRPr>
                    </a:p>
                  </a:txBody>
                  <a:tcPr marL="7893" marR="7893" marT="7893" marB="0" anchor="b"/>
                </a:tc>
                <a:tc hMerge="1">
                  <a:txBody>
                    <a:bodyPr/>
                    <a:lstStyle/>
                    <a:p>
                      <a:endParaRPr lang="en-US"/>
                    </a:p>
                  </a:txBody>
                  <a:tcPr/>
                </a:tc>
                <a:tc>
                  <a:txBody>
                    <a:bodyPr/>
                    <a:lstStyle/>
                    <a:p>
                      <a:pPr algn="ctr"/>
                      <a:r>
                        <a:rPr lang="en-US" dirty="0"/>
                        <a:t>2023   </a:t>
                      </a:r>
                    </a:p>
                  </a:txBody>
                  <a:tcPr marL="7893" marR="7893" marT="7893" marB="0" anchor="b"/>
                </a:tc>
                <a:extLst>
                  <a:ext uri="{0D108BD9-81ED-4DB2-BD59-A6C34878D82A}">
                    <a16:rowId xmlns:a16="http://schemas.microsoft.com/office/drawing/2014/main" val="10000"/>
                  </a:ext>
                </a:extLst>
              </a:tr>
              <a:tr h="238469">
                <a:tc>
                  <a:txBody>
                    <a:bodyPr/>
                    <a:lstStyle/>
                    <a:p>
                      <a:pPr algn="l" fontAlgn="b"/>
                      <a:r>
                        <a:rPr lang="en-US" sz="1200" u="none" strike="noStrike" dirty="0">
                          <a:effectLst/>
                        </a:rPr>
                        <a:t>Personnel Costs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marL="0" marR="0" lvl="0" indent="0" algn="r" defTabSz="457200" rtl="0" eaLnBrk="1" fontAlgn="b" latinLnBrk="0" hangingPunct="1">
                        <a:lnSpc>
                          <a:spcPct val="100000"/>
                        </a:lnSpc>
                        <a:spcBef>
                          <a:spcPts val="0"/>
                        </a:spcBef>
                        <a:spcAft>
                          <a:spcPts val="0"/>
                        </a:spcAft>
                        <a:buClrTx/>
                        <a:buSzTx/>
                        <a:buFontTx/>
                        <a:buNone/>
                        <a:tabLst/>
                        <a:defRPr/>
                      </a:pPr>
                      <a:r>
                        <a:rPr lang="en-US" sz="1200" strike="noStrike" dirty="0"/>
                        <a:t>$825,566.00</a:t>
                      </a:r>
                    </a:p>
                  </a:txBody>
                  <a:tcPr marL="7893" marR="7893" marT="7893" marB="0" anchor="ctr"/>
                </a:tc>
                <a:tc>
                  <a:txBody>
                    <a:bodyPr/>
                    <a:lstStyle/>
                    <a:p>
                      <a:pPr algn="r"/>
                      <a:r>
                        <a:rPr lang="en-US" sz="1200" dirty="0"/>
                        <a:t>$878,711.00</a:t>
                      </a:r>
                    </a:p>
                  </a:txBody>
                  <a:tcPr marL="7893" marR="7893" marT="7893" marB="0" anchor="b"/>
                </a:tc>
                <a:extLst>
                  <a:ext uri="{0D108BD9-81ED-4DB2-BD59-A6C34878D82A}">
                    <a16:rowId xmlns:a16="http://schemas.microsoft.com/office/drawing/2014/main" val="10001"/>
                  </a:ext>
                </a:extLst>
              </a:tr>
              <a:tr h="353838">
                <a:tc>
                  <a:txBody>
                    <a:bodyPr/>
                    <a:lstStyle/>
                    <a:p>
                      <a:pPr algn="ctr" fontAlgn="b"/>
                      <a:r>
                        <a:rPr lang="en-US" sz="1050" u="none" strike="noStrike" dirty="0">
                          <a:effectLst/>
                        </a:rPr>
                        <a:t>(wages, benefits, pension</a:t>
                      </a:r>
                      <a:r>
                        <a:rPr lang="en-US" sz="1050" u="none" strike="noStrike" baseline="0" dirty="0">
                          <a:effectLst/>
                        </a:rPr>
                        <a:t>, worker’s comp insurance etc.</a:t>
                      </a:r>
                      <a:r>
                        <a:rPr lang="en-US" sz="1050" u="none" strike="noStrike" dirty="0">
                          <a:effectLst/>
                        </a:rPr>
                        <a:t>)</a:t>
                      </a:r>
                      <a:endParaRPr lang="en-US" sz="1050" b="0" i="0" u="none" strike="noStrike" dirty="0">
                        <a:solidFill>
                          <a:srgbClr val="000000"/>
                        </a:solidFill>
                        <a:effectLst/>
                        <a:latin typeface="Calibri" panose="020F0502020204030204" pitchFamily="34" charset="0"/>
                      </a:endParaRPr>
                    </a:p>
                  </a:txBody>
                  <a:tcPr marL="7893" marR="7893" marT="7893" marB="0" anchor="b"/>
                </a:tc>
                <a:tc gridSpan="2">
                  <a:txBody>
                    <a:bodyPr/>
                    <a:lstStyle/>
                    <a:p>
                      <a:pPr algn="ctr" fontAlgn="b"/>
                      <a:r>
                        <a:rPr lang="en-US" sz="1000" u="none" strike="noStrike" dirty="0">
                          <a:effectLst/>
                        </a:rPr>
                        <a:t>(Board, Office, Public Works, Rec,)</a:t>
                      </a:r>
                      <a:endParaRPr lang="en-US" sz="1000" b="0" i="0" u="none" strike="noStrike" dirty="0">
                        <a:solidFill>
                          <a:srgbClr val="000000"/>
                        </a:solidFill>
                        <a:effectLst/>
                        <a:latin typeface="Calibri" panose="020F0502020204030204" pitchFamily="34" charset="0"/>
                      </a:endParaRPr>
                    </a:p>
                  </a:txBody>
                  <a:tcPr marL="7893" marR="7893" marT="7893" marB="0" anchor="b"/>
                </a:tc>
                <a:tc hMerge="1">
                  <a:txBody>
                    <a:bodyPr/>
                    <a:lstStyle/>
                    <a:p>
                      <a:endParaRPr lang="en-US"/>
                    </a:p>
                  </a:txBody>
                  <a:tcPr/>
                </a:tc>
                <a:extLst>
                  <a:ext uri="{0D108BD9-81ED-4DB2-BD59-A6C34878D82A}">
                    <a16:rowId xmlns:a16="http://schemas.microsoft.com/office/drawing/2014/main" val="10002"/>
                  </a:ext>
                </a:extLst>
              </a:tr>
              <a:tr h="238469">
                <a:tc>
                  <a:txBody>
                    <a:bodyPr/>
                    <a:lstStyle/>
                    <a:p>
                      <a:pPr algn="l" fontAlgn="b"/>
                      <a:r>
                        <a:rPr lang="en-US" sz="1200" b="0" i="0" u="none" strike="noStrike" dirty="0">
                          <a:solidFill>
                            <a:srgbClr val="000000"/>
                          </a:solidFill>
                          <a:effectLst/>
                          <a:latin typeface="+mn-lt"/>
                        </a:rPr>
                        <a:t>Fire Department Personnel</a:t>
                      </a:r>
                    </a:p>
                  </a:txBody>
                  <a:tcPr marL="7893" marR="7893" marT="7893" marB="0" anchor="b"/>
                </a:tc>
                <a:tc>
                  <a:txBody>
                    <a:bodyPr/>
                    <a:lstStyle/>
                    <a:p>
                      <a:pPr algn="r"/>
                      <a:r>
                        <a:rPr lang="en-US" sz="1200" strike="noStrike" dirty="0"/>
                        <a:t>$26,663.00</a:t>
                      </a:r>
                      <a:r>
                        <a:rPr lang="en-US" sz="1200" strike="sngStrike" dirty="0"/>
                        <a:t> </a:t>
                      </a:r>
                      <a:endParaRPr lang="en-US" sz="1200" dirty="0"/>
                    </a:p>
                  </a:txBody>
                  <a:tcPr marL="7893" marR="7893" marT="7893" marB="0" anchor="b"/>
                </a:tc>
                <a:tc>
                  <a:txBody>
                    <a:bodyPr/>
                    <a:lstStyle/>
                    <a:p>
                      <a:pPr algn="r"/>
                      <a:r>
                        <a:rPr lang="en-US" sz="1200" dirty="0"/>
                        <a:t>$36,118.00 </a:t>
                      </a:r>
                    </a:p>
                  </a:txBody>
                  <a:tcPr marL="7893" marR="7893" marT="7893" marB="0" anchor="b"/>
                </a:tc>
                <a:extLst>
                  <a:ext uri="{0D108BD9-81ED-4DB2-BD59-A6C34878D82A}">
                    <a16:rowId xmlns:a16="http://schemas.microsoft.com/office/drawing/2014/main" val="10003"/>
                  </a:ext>
                </a:extLst>
              </a:tr>
              <a:tr h="403170">
                <a:tc>
                  <a:txBody>
                    <a:bodyPr/>
                    <a:lstStyle/>
                    <a:p>
                      <a:pPr algn="l" fontAlgn="b"/>
                      <a:r>
                        <a:rPr lang="en-US" sz="1200" b="0" i="0" u="none" strike="noStrike" dirty="0">
                          <a:solidFill>
                            <a:srgbClr val="000000"/>
                          </a:solidFill>
                          <a:effectLst/>
                          <a:latin typeface="+mn-lt"/>
                        </a:rPr>
                        <a:t>Fire Department Operating Costs/Station/Equip. </a:t>
                      </a:r>
                    </a:p>
                  </a:txBody>
                  <a:tcPr marL="7893" marR="7893" marT="7893" marB="0" anchor="b"/>
                </a:tc>
                <a:tc>
                  <a:txBody>
                    <a:bodyPr/>
                    <a:lstStyle/>
                    <a:p>
                      <a:pPr algn="r"/>
                      <a:r>
                        <a:rPr lang="en-US" sz="1200" strike="noStrike" dirty="0"/>
                        <a:t>$42,833.00</a:t>
                      </a:r>
                    </a:p>
                  </a:txBody>
                  <a:tcPr marL="7893" marR="7893" marT="7893" marB="0" anchor="b"/>
                </a:tc>
                <a:tc>
                  <a:txBody>
                    <a:bodyPr/>
                    <a:lstStyle/>
                    <a:p>
                      <a:pPr algn="r"/>
                      <a:r>
                        <a:rPr lang="en-US" sz="1200" dirty="0"/>
                        <a:t>$59,489.00</a:t>
                      </a:r>
                    </a:p>
                  </a:txBody>
                  <a:tcPr marL="7893" marR="7893" marT="7893" marB="0" anchor="b"/>
                </a:tc>
                <a:extLst>
                  <a:ext uri="{0D108BD9-81ED-4DB2-BD59-A6C34878D82A}">
                    <a16:rowId xmlns:a16="http://schemas.microsoft.com/office/drawing/2014/main" val="10004"/>
                  </a:ext>
                </a:extLst>
              </a:tr>
              <a:tr h="238469">
                <a:tc>
                  <a:txBody>
                    <a:bodyPr/>
                    <a:lstStyle/>
                    <a:p>
                      <a:pPr algn="l" fontAlgn="b"/>
                      <a:r>
                        <a:rPr lang="en-US" sz="1200" u="none" strike="noStrike" dirty="0">
                          <a:effectLst/>
                        </a:rPr>
                        <a:t>Refuse Contracts</a:t>
                      </a:r>
                      <a:r>
                        <a:rPr lang="en-US" sz="1200" u="none" strike="noStrike" baseline="0" dirty="0">
                          <a:effectLst/>
                        </a:rPr>
                        <a:t> &amp; Sales Tax</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$168,842.00</a:t>
                      </a:r>
                    </a:p>
                  </a:txBody>
                  <a:tcPr marL="7893" marR="7893" marT="7893" marB="0" anchor="b"/>
                </a:tc>
                <a:tc>
                  <a:txBody>
                    <a:bodyPr/>
                    <a:lstStyle/>
                    <a:p>
                      <a:pPr algn="r"/>
                      <a:r>
                        <a:rPr lang="en-US" sz="1200" dirty="0"/>
                        <a:t>$170,320.00</a:t>
                      </a:r>
                    </a:p>
                  </a:txBody>
                  <a:tcPr marL="7893" marR="7893" marT="7893" marB="0" anchor="b"/>
                </a:tc>
                <a:extLst>
                  <a:ext uri="{0D108BD9-81ED-4DB2-BD59-A6C34878D82A}">
                    <a16:rowId xmlns:a16="http://schemas.microsoft.com/office/drawing/2014/main" val="10005"/>
                  </a:ext>
                </a:extLst>
              </a:tr>
              <a:tr h="403170">
                <a:tc>
                  <a:txBody>
                    <a:bodyPr/>
                    <a:lstStyle/>
                    <a:p>
                      <a:pPr algn="l" fontAlgn="b"/>
                      <a:r>
                        <a:rPr lang="en-US" sz="1200" b="0" i="0" u="none" strike="noStrike" dirty="0">
                          <a:solidFill>
                            <a:srgbClr val="000000"/>
                          </a:solidFill>
                          <a:effectLst/>
                          <a:latin typeface="+mn-lt"/>
                        </a:rPr>
                        <a:t>Town Office/Administration (non-employee costs)</a:t>
                      </a:r>
                    </a:p>
                  </a:txBody>
                  <a:tcPr marL="7893" marR="7893" marT="7893" marB="0" anchor="b"/>
                </a:tc>
                <a:tc>
                  <a:txBody>
                    <a:bodyPr/>
                    <a:lstStyle/>
                    <a:p>
                      <a:pPr algn="r"/>
                      <a:r>
                        <a:rPr lang="en-US" sz="1200" strike="noStrike" dirty="0"/>
                        <a:t>$36,483.00</a:t>
                      </a:r>
                    </a:p>
                  </a:txBody>
                  <a:tcPr marL="7893" marR="7893" marT="7893" marB="0" anchor="b"/>
                </a:tc>
                <a:tc>
                  <a:txBody>
                    <a:bodyPr/>
                    <a:lstStyle/>
                    <a:p>
                      <a:pPr algn="r"/>
                      <a:r>
                        <a:rPr lang="en-US" sz="1200" dirty="0"/>
                        <a:t>$35,736.00</a:t>
                      </a:r>
                    </a:p>
                  </a:txBody>
                  <a:tcPr marL="7893" marR="7893" marT="7893" marB="0" anchor="b"/>
                </a:tc>
                <a:extLst>
                  <a:ext uri="{0D108BD9-81ED-4DB2-BD59-A6C34878D82A}">
                    <a16:rowId xmlns:a16="http://schemas.microsoft.com/office/drawing/2014/main" val="10006"/>
                  </a:ext>
                </a:extLst>
              </a:tr>
              <a:tr h="205843">
                <a:tc>
                  <a:txBody>
                    <a:bodyPr/>
                    <a:lstStyle/>
                    <a:p>
                      <a:pPr algn="l" fontAlgn="b"/>
                      <a:r>
                        <a:rPr lang="en-US" sz="1200" u="none" strike="noStrike" dirty="0">
                          <a:effectLst/>
                        </a:rPr>
                        <a:t>Legal Services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$27,745.00</a:t>
                      </a:r>
                    </a:p>
                  </a:txBody>
                  <a:tcPr marL="7893" marR="7893" marT="7893" marB="0" anchor="b"/>
                </a:tc>
                <a:tc>
                  <a:txBody>
                    <a:bodyPr/>
                    <a:lstStyle/>
                    <a:p>
                      <a:pPr algn="r"/>
                      <a:r>
                        <a:rPr lang="en-US" sz="1200" dirty="0"/>
                        <a:t>$26,973.00</a:t>
                      </a:r>
                    </a:p>
                  </a:txBody>
                  <a:tcPr marL="7893" marR="7893" marT="7893" marB="0" anchor="b"/>
                </a:tc>
                <a:extLst>
                  <a:ext uri="{0D108BD9-81ED-4DB2-BD59-A6C34878D82A}">
                    <a16:rowId xmlns:a16="http://schemas.microsoft.com/office/drawing/2014/main" val="10007"/>
                  </a:ext>
                </a:extLst>
              </a:tr>
              <a:tr h="370282">
                <a:tc>
                  <a:txBody>
                    <a:bodyPr/>
                    <a:lstStyle/>
                    <a:p>
                      <a:pPr algn="l" fontAlgn="b"/>
                      <a:r>
                        <a:rPr lang="en-US" sz="1200" b="0" i="0" u="none" strike="noStrike" dirty="0">
                          <a:solidFill>
                            <a:srgbClr val="000000"/>
                          </a:solidFill>
                          <a:effectLst/>
                          <a:latin typeface="+mn-lt"/>
                          <a:cs typeface="Lucida Sans Unicode" panose="020B0602030504020204" pitchFamily="34" charset="0"/>
                        </a:rPr>
                        <a:t>Loon Lake Community</a:t>
                      </a:r>
                      <a:r>
                        <a:rPr lang="en-US" sz="1200" b="0" i="0" u="none" strike="noStrike" baseline="0" dirty="0">
                          <a:solidFill>
                            <a:srgbClr val="000000"/>
                          </a:solidFill>
                          <a:effectLst/>
                          <a:latin typeface="+mn-lt"/>
                          <a:cs typeface="Lucida Sans Unicode" panose="020B0602030504020204" pitchFamily="34" charset="0"/>
                        </a:rPr>
                        <a:t> Center </a:t>
                      </a:r>
                      <a:r>
                        <a:rPr lang="en-US" sz="1000" b="0" i="0" u="none" strike="noStrike" baseline="0" dirty="0">
                          <a:solidFill>
                            <a:srgbClr val="000000"/>
                          </a:solidFill>
                          <a:effectLst/>
                          <a:latin typeface="+mn-lt"/>
                          <a:cs typeface="Lucida Sans Unicode" panose="020B0602030504020204" pitchFamily="34" charset="0"/>
                        </a:rPr>
                        <a:t>(Total Costs)</a:t>
                      </a:r>
                      <a:endParaRPr lang="en-US" sz="1000" b="0" i="0" u="none" strike="noStrike" dirty="0">
                        <a:solidFill>
                          <a:srgbClr val="000000"/>
                        </a:solidFill>
                        <a:effectLst/>
                        <a:latin typeface="+mn-lt"/>
                        <a:cs typeface="Lucida Sans Unicode" panose="020B0602030504020204" pitchFamily="34" charset="0"/>
                      </a:endParaRPr>
                    </a:p>
                  </a:txBody>
                  <a:tcPr marL="7893" marR="7893" marT="7893" marB="0" anchor="b"/>
                </a:tc>
                <a:tc>
                  <a:txBody>
                    <a:bodyPr/>
                    <a:lstStyle/>
                    <a:p>
                      <a:pPr algn="r"/>
                      <a:r>
                        <a:rPr lang="en-US" sz="1200" strike="noStrike" dirty="0"/>
                        <a:t>$57,069.00</a:t>
                      </a:r>
                    </a:p>
                  </a:txBody>
                  <a:tcPr marL="7893" marR="7893" marT="7893" marB="0" anchor="b"/>
                </a:tc>
                <a:tc>
                  <a:txBody>
                    <a:bodyPr/>
                    <a:lstStyle/>
                    <a:p>
                      <a:pPr algn="r"/>
                      <a:r>
                        <a:rPr lang="en-US" sz="1200" dirty="0"/>
                        <a:t>$50,626.00</a:t>
                      </a:r>
                    </a:p>
                  </a:txBody>
                  <a:tcPr marL="7893" marR="7893" marT="7893" marB="0" anchor="b"/>
                </a:tc>
                <a:extLst>
                  <a:ext uri="{0D108BD9-81ED-4DB2-BD59-A6C34878D82A}">
                    <a16:rowId xmlns:a16="http://schemas.microsoft.com/office/drawing/2014/main" val="10008"/>
                  </a:ext>
                </a:extLst>
              </a:tr>
              <a:tr h="228515">
                <a:tc>
                  <a:txBody>
                    <a:bodyPr/>
                    <a:lstStyle/>
                    <a:p>
                      <a:pPr algn="l" fontAlgn="b"/>
                      <a:r>
                        <a:rPr lang="en-US" sz="1200" b="0" i="0" u="none" strike="noStrike" dirty="0">
                          <a:solidFill>
                            <a:srgbClr val="000000"/>
                          </a:solidFill>
                          <a:effectLst/>
                          <a:latin typeface="Calibri" panose="020F0502020204030204" pitchFamily="34" charset="0"/>
                        </a:rPr>
                        <a:t>Twin</a:t>
                      </a:r>
                      <a:r>
                        <a:rPr lang="en-US" sz="1200" b="0" i="0" u="none" strike="noStrike" baseline="0" dirty="0">
                          <a:solidFill>
                            <a:srgbClr val="000000"/>
                          </a:solidFill>
                          <a:effectLst/>
                          <a:latin typeface="Calibri" panose="020F0502020204030204" pitchFamily="34" charset="0"/>
                        </a:rPr>
                        <a:t> Lakes (Total Costs)</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$33,366.00</a:t>
                      </a:r>
                    </a:p>
                  </a:txBody>
                  <a:tcPr marL="7893" marR="7893" marT="7893" marB="0" anchor="b"/>
                </a:tc>
                <a:tc>
                  <a:txBody>
                    <a:bodyPr/>
                    <a:lstStyle/>
                    <a:p>
                      <a:pPr algn="r"/>
                      <a:r>
                        <a:rPr lang="en-US" sz="1200" dirty="0"/>
                        <a:t>$8,402.00</a:t>
                      </a:r>
                    </a:p>
                  </a:txBody>
                  <a:tcPr marL="7893" marR="7893" marT="7893" marB="0" anchor="b"/>
                </a:tc>
                <a:extLst>
                  <a:ext uri="{0D108BD9-81ED-4DB2-BD59-A6C34878D82A}">
                    <a16:rowId xmlns:a16="http://schemas.microsoft.com/office/drawing/2014/main" val="10009"/>
                  </a:ext>
                </a:extLst>
              </a:tr>
              <a:tr h="403170">
                <a:tc>
                  <a:txBody>
                    <a:bodyPr/>
                    <a:lstStyle/>
                    <a:p>
                      <a:pPr algn="l" fontAlgn="b"/>
                      <a:r>
                        <a:rPr lang="en-US" sz="1200" u="none" strike="noStrike" dirty="0">
                          <a:effectLst/>
                        </a:rPr>
                        <a:t> Public Works Department (non-employee)</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$8,195.00</a:t>
                      </a:r>
                    </a:p>
                  </a:txBody>
                  <a:tcPr marL="7893" marR="7893" marT="7893" marB="0" anchor="b"/>
                </a:tc>
                <a:tc>
                  <a:txBody>
                    <a:bodyPr/>
                    <a:lstStyle/>
                    <a:p>
                      <a:pPr algn="r"/>
                      <a:r>
                        <a:rPr lang="en-US" sz="1200" dirty="0"/>
                        <a:t>$26,345.00</a:t>
                      </a:r>
                    </a:p>
                  </a:txBody>
                  <a:tcPr marL="7893" marR="7893" marT="7893" marB="0" anchor="b"/>
                </a:tc>
                <a:extLst>
                  <a:ext uri="{0D108BD9-81ED-4DB2-BD59-A6C34878D82A}">
                    <a16:rowId xmlns:a16="http://schemas.microsoft.com/office/drawing/2014/main" val="10010"/>
                  </a:ext>
                </a:extLst>
              </a:tr>
              <a:tr h="308305">
                <a:tc>
                  <a:txBody>
                    <a:bodyPr/>
                    <a:lstStyle/>
                    <a:p>
                      <a:pPr algn="l" fontAlgn="b"/>
                      <a:r>
                        <a:rPr lang="en-US" sz="1200" b="0" i="0" u="none" strike="noStrike" dirty="0">
                          <a:solidFill>
                            <a:schemeClr val="dk1"/>
                          </a:solidFill>
                          <a:effectLst/>
                          <a:latin typeface="+mn-lt"/>
                        </a:rPr>
                        <a:t>Strategic</a:t>
                      </a:r>
                      <a:r>
                        <a:rPr lang="en-US" sz="1200" b="0" i="0" u="none" strike="noStrike" baseline="0" dirty="0">
                          <a:solidFill>
                            <a:schemeClr val="dk1"/>
                          </a:solidFill>
                          <a:effectLst/>
                          <a:latin typeface="+mn-lt"/>
                        </a:rPr>
                        <a:t> Mgmt Initiatives </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$1,099.00</a:t>
                      </a:r>
                    </a:p>
                  </a:txBody>
                  <a:tcPr marL="7893" marR="7893" marT="7893" marB="0" anchor="b"/>
                </a:tc>
                <a:tc>
                  <a:txBody>
                    <a:bodyPr/>
                    <a:lstStyle/>
                    <a:p>
                      <a:pPr algn="r"/>
                      <a:r>
                        <a:rPr lang="en-US" sz="1200" dirty="0"/>
                        <a:t>$2,403.00</a:t>
                      </a:r>
                    </a:p>
                  </a:txBody>
                  <a:tcPr marL="7893" marR="7893" marT="7893" marB="0" anchor="b"/>
                </a:tc>
                <a:extLst>
                  <a:ext uri="{0D108BD9-81ED-4DB2-BD59-A6C34878D82A}">
                    <a16:rowId xmlns:a16="http://schemas.microsoft.com/office/drawing/2014/main" val="10012"/>
                  </a:ext>
                </a:extLst>
              </a:tr>
              <a:tr h="205843">
                <a:tc>
                  <a:txBody>
                    <a:bodyPr/>
                    <a:lstStyle/>
                    <a:p>
                      <a:pPr algn="l" fontAlgn="b"/>
                      <a:r>
                        <a:rPr lang="en-US" sz="1200" b="0" i="0" u="none" strike="noStrike" dirty="0">
                          <a:solidFill>
                            <a:srgbClr val="000000"/>
                          </a:solidFill>
                          <a:effectLst/>
                          <a:latin typeface="+mn-lt"/>
                        </a:rPr>
                        <a:t>Street Materials </a:t>
                      </a:r>
                      <a:r>
                        <a:rPr lang="en-US" sz="1000" b="0" i="0" u="none" strike="noStrike" dirty="0">
                          <a:solidFill>
                            <a:srgbClr val="000000"/>
                          </a:solidFill>
                          <a:effectLst/>
                          <a:latin typeface="+mn-lt"/>
                        </a:rPr>
                        <a:t>(Paved/Unpaved)</a:t>
                      </a:r>
                    </a:p>
                  </a:txBody>
                  <a:tcPr marL="7893" marR="7893" marT="7893" marB="0" anchor="b"/>
                </a:tc>
                <a:tc>
                  <a:txBody>
                    <a:bodyPr/>
                    <a:lstStyle/>
                    <a:p>
                      <a:pPr algn="r"/>
                      <a:r>
                        <a:rPr lang="en-US" sz="1200" strike="noStrike" dirty="0"/>
                        <a:t>$37,783.00</a:t>
                      </a:r>
                    </a:p>
                  </a:txBody>
                  <a:tcPr marL="7893" marR="7893" marT="7893" marB="0" anchor="b"/>
                </a:tc>
                <a:tc>
                  <a:txBody>
                    <a:bodyPr/>
                    <a:lstStyle/>
                    <a:p>
                      <a:pPr algn="r"/>
                      <a:r>
                        <a:rPr lang="en-US" sz="1200" dirty="0"/>
                        <a:t>$39,882.00</a:t>
                      </a:r>
                    </a:p>
                  </a:txBody>
                  <a:tcPr marL="7893" marR="7893" marT="7893" marB="0" anchor="b"/>
                </a:tc>
                <a:extLst>
                  <a:ext uri="{0D108BD9-81ED-4DB2-BD59-A6C34878D82A}">
                    <a16:rowId xmlns:a16="http://schemas.microsoft.com/office/drawing/2014/main" val="10013"/>
                  </a:ext>
                </a:extLst>
              </a:tr>
              <a:tr h="205843">
                <a:tc>
                  <a:txBody>
                    <a:bodyPr/>
                    <a:lstStyle/>
                    <a:p>
                      <a:pPr algn="l" fontAlgn="b"/>
                      <a:r>
                        <a:rPr lang="en-US" sz="1200" u="none" strike="noStrike" dirty="0">
                          <a:effectLst/>
                        </a:rPr>
                        <a:t>Cemetery</a:t>
                      </a:r>
                      <a:endParaRPr lang="en-US" sz="1200" b="0" i="0" u="none" strike="noStrike" dirty="0">
                        <a:solidFill>
                          <a:srgbClr val="000000"/>
                        </a:solidFill>
                        <a:effectLst/>
                        <a:latin typeface="Calibri" panose="020F0502020204030204" pitchFamily="34" charset="0"/>
                      </a:endParaRPr>
                    </a:p>
                  </a:txBody>
                  <a:tcPr marL="7893" marR="7893" marT="7893" marB="0" anchor="b"/>
                </a:tc>
                <a:tc>
                  <a:txBody>
                    <a:bodyPr/>
                    <a:lstStyle/>
                    <a:p>
                      <a:pPr algn="r"/>
                      <a:r>
                        <a:rPr lang="en-US" sz="1200" strike="noStrike" dirty="0"/>
                        <a:t>$8,423.00</a:t>
                      </a:r>
                      <a:r>
                        <a:rPr lang="en-US" sz="1200" strike="sngStrike" dirty="0"/>
                        <a:t>  </a:t>
                      </a:r>
                    </a:p>
                  </a:txBody>
                  <a:tcPr marL="7893" marR="7893" marT="7893" marB="0" anchor="b"/>
                </a:tc>
                <a:tc>
                  <a:txBody>
                    <a:bodyPr/>
                    <a:lstStyle/>
                    <a:p>
                      <a:pPr algn="r"/>
                      <a:r>
                        <a:rPr lang="en-US" sz="1200" dirty="0"/>
                        <a:t>$6,174.00</a:t>
                      </a:r>
                    </a:p>
                  </a:txBody>
                  <a:tcPr marL="7893" marR="7893" marT="7893" marB="0" anchor="b"/>
                </a:tc>
                <a:extLst>
                  <a:ext uri="{0D108BD9-81ED-4DB2-BD59-A6C34878D82A}">
                    <a16:rowId xmlns:a16="http://schemas.microsoft.com/office/drawing/2014/main" val="10014"/>
                  </a:ext>
                </a:extLst>
              </a:tr>
              <a:tr h="244891">
                <a:tc>
                  <a:txBody>
                    <a:bodyPr/>
                    <a:lstStyle/>
                    <a:p>
                      <a:pPr algn="l" fontAlgn="b"/>
                      <a:r>
                        <a:rPr lang="en-US" sz="1200" b="0" i="0" u="none" strike="noStrike" dirty="0">
                          <a:solidFill>
                            <a:srgbClr val="000000"/>
                          </a:solidFill>
                          <a:effectLst/>
                          <a:latin typeface="Calibri" panose="020F0502020204030204" pitchFamily="34" charset="0"/>
                        </a:rPr>
                        <a:t>Shooting Range</a:t>
                      </a:r>
                    </a:p>
                  </a:txBody>
                  <a:tcPr marL="7893" marR="7893" marT="7893" marB="0" anchor="b"/>
                </a:tc>
                <a:tc>
                  <a:txBody>
                    <a:bodyPr/>
                    <a:lstStyle/>
                    <a:p>
                      <a:pPr algn="r"/>
                      <a:r>
                        <a:rPr lang="en-US" sz="1200" strike="noStrike" dirty="0"/>
                        <a:t>$500.00</a:t>
                      </a:r>
                    </a:p>
                  </a:txBody>
                  <a:tcPr marL="7893" marR="7893" marT="7893" marB="0" anchor="b"/>
                </a:tc>
                <a:tc>
                  <a:txBody>
                    <a:bodyPr/>
                    <a:lstStyle/>
                    <a:p>
                      <a:pPr algn="r"/>
                      <a:r>
                        <a:rPr lang="en-US" sz="1200" dirty="0"/>
                        <a:t>$0.00</a:t>
                      </a:r>
                    </a:p>
                  </a:txBody>
                  <a:tcPr marL="7893" marR="7893" marT="7893" marB="0" anchor="b"/>
                </a:tc>
                <a:extLst>
                  <a:ext uri="{0D108BD9-81ED-4DB2-BD59-A6C34878D82A}">
                    <a16:rowId xmlns:a16="http://schemas.microsoft.com/office/drawing/2014/main" val="10015"/>
                  </a:ext>
                </a:extLst>
              </a:tr>
              <a:tr h="244891">
                <a:tc>
                  <a:txBody>
                    <a:bodyPr/>
                    <a:lstStyle/>
                    <a:p>
                      <a:pPr algn="l" fontAlgn="b"/>
                      <a:r>
                        <a:rPr lang="en-US" sz="1200" b="0" i="0" u="none" strike="noStrike" dirty="0">
                          <a:solidFill>
                            <a:srgbClr val="000000"/>
                          </a:solidFill>
                          <a:effectLst/>
                          <a:latin typeface="+mn-lt"/>
                        </a:rPr>
                        <a:t>Ice &amp; Snow labor &amp; materials</a:t>
                      </a:r>
                    </a:p>
                  </a:txBody>
                  <a:tcPr marL="7893" marR="7893" marT="7893" marB="0" anchor="b"/>
                </a:tc>
                <a:tc>
                  <a:txBody>
                    <a:bodyPr/>
                    <a:lstStyle/>
                    <a:p>
                      <a:pPr algn="r"/>
                      <a:r>
                        <a:rPr lang="en-US" sz="1200" strike="noStrike" dirty="0"/>
                        <a:t>$130,535.00</a:t>
                      </a:r>
                    </a:p>
                  </a:txBody>
                  <a:tcPr marL="7893" marR="7893" marT="7893" marB="0" anchor="b"/>
                </a:tc>
                <a:tc>
                  <a:txBody>
                    <a:bodyPr/>
                    <a:lstStyle/>
                    <a:p>
                      <a:pPr algn="r"/>
                      <a:r>
                        <a:rPr lang="en-US" sz="1200" dirty="0"/>
                        <a:t>$94,926.00</a:t>
                      </a:r>
                    </a:p>
                  </a:txBody>
                  <a:tcPr marL="7893" marR="7893" marT="7893" marB="0" anchor="b"/>
                </a:tc>
                <a:extLst>
                  <a:ext uri="{0D108BD9-81ED-4DB2-BD59-A6C34878D82A}">
                    <a16:rowId xmlns:a16="http://schemas.microsoft.com/office/drawing/2014/main" val="10016"/>
                  </a:ext>
                </a:extLst>
              </a:tr>
              <a:tr h="240367">
                <a:tc>
                  <a:txBody>
                    <a:bodyPr/>
                    <a:lstStyle/>
                    <a:p>
                      <a:pPr algn="l" fontAlgn="b"/>
                      <a:r>
                        <a:rPr lang="en-US" sz="1200" b="0" i="0" u="none" strike="noStrike" dirty="0">
                          <a:solidFill>
                            <a:srgbClr val="000000"/>
                          </a:solidFill>
                          <a:effectLst/>
                          <a:latin typeface="+mn-lt"/>
                        </a:rPr>
                        <a:t>Road &amp; Bridge Equipment</a:t>
                      </a:r>
                    </a:p>
                  </a:txBody>
                  <a:tcPr marL="7893" marR="7893" marT="7893" marB="0" anchor="b"/>
                </a:tc>
                <a:tc>
                  <a:txBody>
                    <a:bodyPr/>
                    <a:lstStyle/>
                    <a:p>
                      <a:pPr algn="r"/>
                      <a:r>
                        <a:rPr lang="en-US" sz="1200" strike="noStrike" dirty="0"/>
                        <a:t>$122,584.00</a:t>
                      </a:r>
                    </a:p>
                  </a:txBody>
                  <a:tcPr marL="7893" marR="7893" marT="7893" marB="0" anchor="b"/>
                </a:tc>
                <a:tc>
                  <a:txBody>
                    <a:bodyPr/>
                    <a:lstStyle/>
                    <a:p>
                      <a:pPr algn="r"/>
                      <a:r>
                        <a:rPr lang="en-US" sz="1200" dirty="0"/>
                        <a:t>$163,513.00</a:t>
                      </a:r>
                    </a:p>
                  </a:txBody>
                  <a:tcPr marL="7893" marR="7893" marT="7893" marB="0" anchor="b"/>
                </a:tc>
                <a:extLst>
                  <a:ext uri="{0D108BD9-81ED-4DB2-BD59-A6C34878D82A}">
                    <a16:rowId xmlns:a16="http://schemas.microsoft.com/office/drawing/2014/main" val="10017"/>
                  </a:ext>
                </a:extLst>
              </a:tr>
              <a:tr h="244891">
                <a:tc>
                  <a:txBody>
                    <a:bodyPr/>
                    <a:lstStyle/>
                    <a:p>
                      <a:pPr algn="l" fontAlgn="b"/>
                      <a:r>
                        <a:rPr lang="en-US" sz="1200" b="0" i="0" u="none" strike="noStrike" dirty="0">
                          <a:solidFill>
                            <a:srgbClr val="000000"/>
                          </a:solidFill>
                          <a:effectLst/>
                          <a:latin typeface="+mn-lt"/>
                        </a:rPr>
                        <a:t>Storm Drainage</a:t>
                      </a:r>
                    </a:p>
                  </a:txBody>
                  <a:tcPr marL="7893" marR="7893" marT="7893" marB="0" anchor="b"/>
                </a:tc>
                <a:tc>
                  <a:txBody>
                    <a:bodyPr/>
                    <a:lstStyle/>
                    <a:p>
                      <a:pPr algn="r"/>
                      <a:r>
                        <a:rPr lang="en-US" sz="1200" strike="noStrike" dirty="0"/>
                        <a:t>$17,506.00</a:t>
                      </a:r>
                    </a:p>
                  </a:txBody>
                  <a:tcPr marL="7893" marR="7893" marT="7893" marB="0" anchor="b"/>
                </a:tc>
                <a:tc>
                  <a:txBody>
                    <a:bodyPr/>
                    <a:lstStyle/>
                    <a:p>
                      <a:pPr algn="r"/>
                      <a:r>
                        <a:rPr lang="en-US" sz="1200" dirty="0"/>
                        <a:t>$23,699.00</a:t>
                      </a:r>
                    </a:p>
                  </a:txBody>
                  <a:tcPr marL="7893" marR="7893" marT="7893" marB="0" anchor="b"/>
                </a:tc>
                <a:extLst>
                  <a:ext uri="{0D108BD9-81ED-4DB2-BD59-A6C34878D82A}">
                    <a16:rowId xmlns:a16="http://schemas.microsoft.com/office/drawing/2014/main" val="10018"/>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657958118"/>
              </p:ext>
            </p:extLst>
          </p:nvPr>
        </p:nvGraphicFramePr>
        <p:xfrm>
          <a:off x="5029201" y="1524000"/>
          <a:ext cx="3792512" cy="5260978"/>
        </p:xfrm>
        <a:graphic>
          <a:graphicData uri="http://schemas.openxmlformats.org/drawingml/2006/table">
            <a:tbl>
              <a:tblPr>
                <a:tableStyleId>{5C22544A-7EE6-4342-B048-85BDC9FD1C3A}</a:tableStyleId>
              </a:tblPr>
              <a:tblGrid>
                <a:gridCol w="1684964">
                  <a:extLst>
                    <a:ext uri="{9D8B030D-6E8A-4147-A177-3AD203B41FA5}">
                      <a16:colId xmlns:a16="http://schemas.microsoft.com/office/drawing/2014/main" val="20000"/>
                    </a:ext>
                  </a:extLst>
                </a:gridCol>
                <a:gridCol w="1053774">
                  <a:extLst>
                    <a:ext uri="{9D8B030D-6E8A-4147-A177-3AD203B41FA5}">
                      <a16:colId xmlns:a16="http://schemas.microsoft.com/office/drawing/2014/main" val="20001"/>
                    </a:ext>
                  </a:extLst>
                </a:gridCol>
                <a:gridCol w="1053774">
                  <a:extLst>
                    <a:ext uri="{9D8B030D-6E8A-4147-A177-3AD203B41FA5}">
                      <a16:colId xmlns:a16="http://schemas.microsoft.com/office/drawing/2014/main" val="20002"/>
                    </a:ext>
                  </a:extLst>
                </a:gridCol>
              </a:tblGrid>
              <a:tr h="377554">
                <a:tc>
                  <a:txBody>
                    <a:bodyPr/>
                    <a:lstStyle/>
                    <a:p>
                      <a:pPr algn="l" fontAlgn="b"/>
                      <a:r>
                        <a:rPr lang="en-US" sz="1200" u="none" strike="noStrike" dirty="0">
                          <a:effectLst/>
                          <a:latin typeface="+mj-lt"/>
                        </a:rPr>
                        <a:t>Economic Dev (ERJPB)</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$15,000.00</a:t>
                      </a:r>
                    </a:p>
                  </a:txBody>
                  <a:tcPr marL="9525" marR="9525" marT="9525" marB="0" anchor="b"/>
                </a:tc>
                <a:tc>
                  <a:txBody>
                    <a:bodyPr/>
                    <a:lstStyle/>
                    <a:p>
                      <a:pPr algn="r" fontAlgn="b"/>
                      <a:r>
                        <a:rPr lang="en-US" sz="1200" b="0" i="0" u="none" strike="noStrike" dirty="0">
                          <a:solidFill>
                            <a:srgbClr val="000000"/>
                          </a:solidFill>
                          <a:effectLst/>
                          <a:latin typeface="+mj-lt"/>
                        </a:rPr>
                        <a:t>$15,000.00</a:t>
                      </a:r>
                    </a:p>
                  </a:txBody>
                  <a:tcPr marL="9525" marR="9525" marT="9525" marB="0" anchor="b"/>
                </a:tc>
                <a:extLst>
                  <a:ext uri="{0D108BD9-81ED-4DB2-BD59-A6C34878D82A}">
                    <a16:rowId xmlns:a16="http://schemas.microsoft.com/office/drawing/2014/main" val="10000"/>
                  </a:ext>
                </a:extLst>
              </a:tr>
              <a:tr h="427798">
                <a:tc>
                  <a:txBody>
                    <a:bodyPr/>
                    <a:lstStyle/>
                    <a:p>
                      <a:pPr algn="l" fontAlgn="b"/>
                      <a:r>
                        <a:rPr lang="en-US" sz="1200" b="0" i="0" u="none" strike="noStrike" dirty="0">
                          <a:solidFill>
                            <a:srgbClr val="000000"/>
                          </a:solidFill>
                          <a:effectLst/>
                          <a:latin typeface="+mj-lt"/>
                        </a:rPr>
                        <a:t>Buildings &amp; Grounds</a:t>
                      </a:r>
                    </a:p>
                  </a:txBody>
                  <a:tcPr marL="9525" marR="9525" marT="9525" marB="0" anchor="b"/>
                </a:tc>
                <a:tc>
                  <a:txBody>
                    <a:bodyPr/>
                    <a:lstStyle/>
                    <a:p>
                      <a:pPr algn="r" fontAlgn="b"/>
                      <a:r>
                        <a:rPr lang="en-US" sz="1200" b="0" i="0" u="none" strike="noStrike" dirty="0">
                          <a:solidFill>
                            <a:srgbClr val="000000"/>
                          </a:solidFill>
                          <a:effectLst/>
                          <a:latin typeface="+mj-lt"/>
                        </a:rPr>
                        <a:t>$93,630.00</a:t>
                      </a:r>
                    </a:p>
                  </a:txBody>
                  <a:tcPr marL="9525" marR="9525" marT="9525" marB="0" anchor="b"/>
                </a:tc>
                <a:tc>
                  <a:txBody>
                    <a:bodyPr/>
                    <a:lstStyle/>
                    <a:p>
                      <a:pPr algn="r" fontAlgn="b"/>
                      <a:r>
                        <a:rPr lang="en-US" sz="1200" b="0" i="0" u="none" strike="noStrike" dirty="0">
                          <a:solidFill>
                            <a:srgbClr val="000000"/>
                          </a:solidFill>
                          <a:effectLst/>
                          <a:latin typeface="+mj-lt"/>
                        </a:rPr>
                        <a:t>$91,584.00</a:t>
                      </a:r>
                    </a:p>
                  </a:txBody>
                  <a:tcPr marL="9525" marR="9525" marT="9525" marB="0" anchor="b"/>
                </a:tc>
                <a:extLst>
                  <a:ext uri="{0D108BD9-81ED-4DB2-BD59-A6C34878D82A}">
                    <a16:rowId xmlns:a16="http://schemas.microsoft.com/office/drawing/2014/main" val="10001"/>
                  </a:ext>
                </a:extLst>
              </a:tr>
              <a:tr h="377554">
                <a:tc>
                  <a:txBody>
                    <a:bodyPr/>
                    <a:lstStyle/>
                    <a:p>
                      <a:pPr algn="l" fontAlgn="b"/>
                      <a:r>
                        <a:rPr lang="en-US" sz="1200" b="0" i="0" u="none" strike="noStrike" dirty="0">
                          <a:solidFill>
                            <a:srgbClr val="000000"/>
                          </a:solidFill>
                          <a:effectLst/>
                          <a:latin typeface="+mj-lt"/>
                        </a:rPr>
                        <a:t>B &amp; G Capital</a:t>
                      </a:r>
                      <a:r>
                        <a:rPr lang="en-US" sz="1200" b="0" i="0" u="none" strike="noStrike" baseline="0" dirty="0">
                          <a:solidFill>
                            <a:srgbClr val="000000"/>
                          </a:solidFill>
                          <a:effectLst/>
                          <a:latin typeface="+mj-lt"/>
                        </a:rPr>
                        <a:t> Outlay</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$81,236.00</a:t>
                      </a:r>
                    </a:p>
                  </a:txBody>
                  <a:tcPr marL="9525" marR="9525" marT="9525" marB="0" anchor="b"/>
                </a:tc>
                <a:tc>
                  <a:txBody>
                    <a:bodyPr/>
                    <a:lstStyle/>
                    <a:p>
                      <a:pPr algn="r" fontAlgn="b"/>
                      <a:r>
                        <a:rPr lang="en-US" sz="1200" b="0" i="0" u="none" strike="noStrike" dirty="0">
                          <a:solidFill>
                            <a:srgbClr val="000000"/>
                          </a:solidFill>
                          <a:effectLst/>
                          <a:latin typeface="+mj-lt"/>
                        </a:rPr>
                        <a:t>$9,115.00</a:t>
                      </a:r>
                    </a:p>
                  </a:txBody>
                  <a:tcPr marL="9525" marR="9525" marT="9525" marB="0" anchor="b"/>
                </a:tc>
                <a:extLst>
                  <a:ext uri="{0D108BD9-81ED-4DB2-BD59-A6C34878D82A}">
                    <a16:rowId xmlns:a16="http://schemas.microsoft.com/office/drawing/2014/main" val="10002"/>
                  </a:ext>
                </a:extLst>
              </a:tr>
              <a:tr h="377554">
                <a:tc>
                  <a:txBody>
                    <a:bodyPr/>
                    <a:lstStyle/>
                    <a:p>
                      <a:pPr algn="l" fontAlgn="b"/>
                      <a:r>
                        <a:rPr lang="en-US" sz="1200" b="0" i="0" u="none" strike="noStrike" dirty="0">
                          <a:solidFill>
                            <a:srgbClr val="000000"/>
                          </a:solidFill>
                          <a:effectLst/>
                          <a:latin typeface="+mj-lt"/>
                        </a:rPr>
                        <a:t>Street Lighting</a:t>
                      </a:r>
                    </a:p>
                  </a:txBody>
                  <a:tcPr marL="9525" marR="9525" marT="9525" marB="0" anchor="b"/>
                </a:tc>
                <a:tc>
                  <a:txBody>
                    <a:bodyPr/>
                    <a:lstStyle/>
                    <a:p>
                      <a:pPr algn="r" fontAlgn="b"/>
                      <a:r>
                        <a:rPr lang="en-US" sz="1200" b="0" i="0" u="none" strike="noStrike" dirty="0">
                          <a:solidFill>
                            <a:srgbClr val="000000"/>
                          </a:solidFill>
                          <a:effectLst/>
                          <a:latin typeface="+mj-lt"/>
                        </a:rPr>
                        <a:t>$2,858.00</a:t>
                      </a:r>
                    </a:p>
                  </a:txBody>
                  <a:tcPr marL="9525" marR="9525" marT="9525" marB="0" anchor="b"/>
                </a:tc>
                <a:tc>
                  <a:txBody>
                    <a:bodyPr/>
                    <a:lstStyle/>
                    <a:p>
                      <a:pPr algn="r" fontAlgn="b"/>
                      <a:r>
                        <a:rPr lang="en-US" sz="1200" b="0" i="0" u="none" strike="noStrike" dirty="0">
                          <a:solidFill>
                            <a:srgbClr val="000000"/>
                          </a:solidFill>
                          <a:effectLst/>
                          <a:latin typeface="+mj-lt"/>
                        </a:rPr>
                        <a:t>$2,444.00</a:t>
                      </a:r>
                    </a:p>
                  </a:txBody>
                  <a:tcPr marL="9525" marR="9525" marT="9525" marB="0" anchor="b"/>
                </a:tc>
                <a:extLst>
                  <a:ext uri="{0D108BD9-81ED-4DB2-BD59-A6C34878D82A}">
                    <a16:rowId xmlns:a16="http://schemas.microsoft.com/office/drawing/2014/main" val="10003"/>
                  </a:ext>
                </a:extLst>
              </a:tr>
              <a:tr h="367971">
                <a:tc>
                  <a:txBody>
                    <a:bodyPr/>
                    <a:lstStyle/>
                    <a:p>
                      <a:pPr algn="l" fontAlgn="b"/>
                      <a:r>
                        <a:rPr lang="en-US" sz="1000" b="0" i="0" u="none" strike="noStrike" dirty="0">
                          <a:solidFill>
                            <a:srgbClr val="000000"/>
                          </a:solidFill>
                          <a:effectLst/>
                          <a:latin typeface="+mj-lt"/>
                        </a:rPr>
                        <a:t>Debt Service (Equip)</a:t>
                      </a:r>
                    </a:p>
                  </a:txBody>
                  <a:tcPr marL="9525" marR="9525" marT="9525" marB="0" anchor="b"/>
                </a:tc>
                <a:tc>
                  <a:txBody>
                    <a:bodyPr/>
                    <a:lstStyle/>
                    <a:p>
                      <a:pPr algn="r" fontAlgn="b"/>
                      <a:r>
                        <a:rPr lang="en-US" sz="1200" b="0" i="0" u="none" strike="noStrike" dirty="0">
                          <a:solidFill>
                            <a:srgbClr val="000000"/>
                          </a:solidFill>
                          <a:effectLst/>
                          <a:latin typeface="+mj-lt"/>
                        </a:rPr>
                        <a:t>$126,023.00</a:t>
                      </a:r>
                    </a:p>
                  </a:txBody>
                  <a:tcPr marL="9525" marR="9525" marT="9525" marB="0" anchor="b"/>
                </a:tc>
                <a:tc>
                  <a:txBody>
                    <a:bodyPr/>
                    <a:lstStyle/>
                    <a:p>
                      <a:pPr algn="r" fontAlgn="b"/>
                      <a:r>
                        <a:rPr lang="en-US" sz="1200" b="0" i="0" u="none" strike="noStrike" dirty="0">
                          <a:solidFill>
                            <a:srgbClr val="000000"/>
                          </a:solidFill>
                          <a:effectLst/>
                          <a:latin typeface="+mj-lt"/>
                        </a:rPr>
                        <a:t>$84,109.00</a:t>
                      </a:r>
                    </a:p>
                  </a:txBody>
                  <a:tcPr marL="9525" marR="9525" marT="9525" marB="0" anchor="b"/>
                </a:tc>
                <a:extLst>
                  <a:ext uri="{0D108BD9-81ED-4DB2-BD59-A6C34878D82A}">
                    <a16:rowId xmlns:a16="http://schemas.microsoft.com/office/drawing/2014/main" val="10004"/>
                  </a:ext>
                </a:extLst>
              </a:tr>
              <a:tr h="427798">
                <a:tc>
                  <a:txBody>
                    <a:bodyPr/>
                    <a:lstStyle/>
                    <a:p>
                      <a:pPr algn="l" fontAlgn="b"/>
                      <a:r>
                        <a:rPr lang="en-US" sz="1200" b="0" i="0" u="none" strike="noStrike" dirty="0">
                          <a:solidFill>
                            <a:srgbClr val="000000"/>
                          </a:solidFill>
                          <a:effectLst/>
                          <a:latin typeface="+mj-lt"/>
                        </a:rPr>
                        <a:t>Streets-Capital</a:t>
                      </a:r>
                      <a:r>
                        <a:rPr lang="en-US" sz="1200" b="0" i="0" u="none" strike="noStrike" baseline="0" dirty="0">
                          <a:solidFill>
                            <a:srgbClr val="000000"/>
                          </a:solidFill>
                          <a:effectLst/>
                          <a:latin typeface="+mj-lt"/>
                        </a:rPr>
                        <a:t> Projects</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$270,600.00</a:t>
                      </a:r>
                    </a:p>
                  </a:txBody>
                  <a:tcPr marL="9525" marR="9525" marT="9525" marB="0" anchor="b"/>
                </a:tc>
                <a:tc>
                  <a:txBody>
                    <a:bodyPr/>
                    <a:lstStyle/>
                    <a:p>
                      <a:pPr algn="r" fontAlgn="b"/>
                      <a:r>
                        <a:rPr lang="en-US" sz="1200" b="0" i="0" u="none" strike="noStrike" dirty="0">
                          <a:solidFill>
                            <a:srgbClr val="000000"/>
                          </a:solidFill>
                          <a:effectLst/>
                          <a:latin typeface="+mj-lt"/>
                        </a:rPr>
                        <a:t>$207,393.00</a:t>
                      </a:r>
                    </a:p>
                  </a:txBody>
                  <a:tcPr marL="9525" marR="9525" marT="9525" marB="0" anchor="b"/>
                </a:tc>
                <a:extLst>
                  <a:ext uri="{0D108BD9-81ED-4DB2-BD59-A6C34878D82A}">
                    <a16:rowId xmlns:a16="http://schemas.microsoft.com/office/drawing/2014/main" val="10005"/>
                  </a:ext>
                </a:extLst>
              </a:tr>
              <a:tr h="244318">
                <a:tc>
                  <a:txBody>
                    <a:bodyPr/>
                    <a:lstStyle/>
                    <a:p>
                      <a:pPr algn="l" fontAlgn="b"/>
                      <a:r>
                        <a:rPr lang="en-US" sz="1200" b="0" i="0" u="none" strike="noStrike" dirty="0">
                          <a:solidFill>
                            <a:srgbClr val="000000"/>
                          </a:solidFill>
                          <a:effectLst/>
                          <a:latin typeface="+mj-lt"/>
                        </a:rPr>
                        <a:t>American Rescue Funds</a:t>
                      </a:r>
                    </a:p>
                  </a:txBody>
                  <a:tcPr marL="9525" marR="9525" marT="9525" marB="0" anchor="b"/>
                </a:tc>
                <a:tc>
                  <a:txBody>
                    <a:bodyPr/>
                    <a:lstStyle/>
                    <a:p>
                      <a:pPr algn="r" fontAlgn="b"/>
                      <a:r>
                        <a:rPr lang="en-US" sz="1200" b="0" i="0" u="none" strike="noStrike" dirty="0">
                          <a:solidFill>
                            <a:srgbClr val="000000"/>
                          </a:solidFill>
                          <a:effectLst/>
                          <a:latin typeface="+mj-lt"/>
                        </a:rPr>
                        <a:t>$49,516.00</a:t>
                      </a:r>
                    </a:p>
                  </a:txBody>
                  <a:tcPr marL="9525" marR="9525" marT="9525" marB="0" anchor="b"/>
                </a:tc>
                <a:tc>
                  <a:txBody>
                    <a:bodyPr/>
                    <a:lstStyle/>
                    <a:p>
                      <a:pPr algn="r" fontAlgn="b"/>
                      <a:r>
                        <a:rPr lang="en-US" sz="1200" b="0" i="0" u="none" strike="noStrike" dirty="0">
                          <a:solidFill>
                            <a:srgbClr val="000000"/>
                          </a:solidFill>
                          <a:effectLst/>
                          <a:latin typeface="+mj-lt"/>
                        </a:rPr>
                        <a:t>$38,110.00</a:t>
                      </a:r>
                    </a:p>
                  </a:txBody>
                  <a:tcPr marL="9525" marR="9525" marT="9525" marB="0" anchor="b"/>
                </a:tc>
                <a:extLst>
                  <a:ext uri="{0D108BD9-81ED-4DB2-BD59-A6C34878D82A}">
                    <a16:rowId xmlns:a16="http://schemas.microsoft.com/office/drawing/2014/main" val="2619499843"/>
                  </a:ext>
                </a:extLst>
              </a:tr>
              <a:tr h="244318">
                <a:tc>
                  <a:txBody>
                    <a:bodyPr/>
                    <a:lstStyle/>
                    <a:p>
                      <a:pPr algn="l" fontAlgn="b"/>
                      <a:r>
                        <a:rPr lang="en-US" sz="1200" u="none" strike="noStrike" dirty="0">
                          <a:effectLst/>
                          <a:latin typeface="+mj-lt"/>
                        </a:rPr>
                        <a:t>W/WW  Expenses </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$36,075.00</a:t>
                      </a:r>
                    </a:p>
                  </a:txBody>
                  <a:tcPr marL="9525" marR="9525" marT="9525" marB="0" anchor="b"/>
                </a:tc>
                <a:tc>
                  <a:txBody>
                    <a:bodyPr/>
                    <a:lstStyle/>
                    <a:p>
                      <a:pPr algn="r" fontAlgn="b"/>
                      <a:r>
                        <a:rPr lang="en-US" sz="1200" b="0" i="0" u="none" strike="noStrike" dirty="0">
                          <a:solidFill>
                            <a:srgbClr val="000000"/>
                          </a:solidFill>
                          <a:effectLst/>
                          <a:latin typeface="+mj-lt"/>
                        </a:rPr>
                        <a:t>$20,838.00</a:t>
                      </a:r>
                    </a:p>
                  </a:txBody>
                  <a:tcPr marL="9525" marR="9525" marT="9525" marB="0" anchor="b"/>
                </a:tc>
                <a:extLst>
                  <a:ext uri="{0D108BD9-81ED-4DB2-BD59-A6C34878D82A}">
                    <a16:rowId xmlns:a16="http://schemas.microsoft.com/office/drawing/2014/main" val="10006"/>
                  </a:ext>
                </a:extLst>
              </a:tr>
              <a:tr h="308329">
                <a:tc>
                  <a:txBody>
                    <a:bodyPr/>
                    <a:lstStyle/>
                    <a:p>
                      <a:pPr algn="l" fontAlgn="b"/>
                      <a:r>
                        <a:rPr lang="en-US" sz="1200" b="0" i="0" u="none" strike="noStrike" dirty="0">
                          <a:solidFill>
                            <a:srgbClr val="000000"/>
                          </a:solidFill>
                          <a:effectLst/>
                          <a:latin typeface="+mj-lt"/>
                        </a:rPr>
                        <a:t>Park Areas/Rec</a:t>
                      </a:r>
                    </a:p>
                  </a:txBody>
                  <a:tcPr marL="9525" marR="9525" marT="9525" marB="0" anchor="b"/>
                </a:tc>
                <a:tc>
                  <a:txBody>
                    <a:bodyPr/>
                    <a:lstStyle/>
                    <a:p>
                      <a:pPr algn="r" fontAlgn="b"/>
                      <a:r>
                        <a:rPr lang="en-US" sz="1200" b="0" i="0" u="none" strike="noStrike" dirty="0">
                          <a:solidFill>
                            <a:srgbClr val="000000"/>
                          </a:solidFill>
                          <a:effectLst/>
                          <a:latin typeface="+mj-lt"/>
                        </a:rPr>
                        <a:t>$12,343.00</a:t>
                      </a:r>
                    </a:p>
                  </a:txBody>
                  <a:tcPr marL="9525" marR="9525" marT="9525" marB="0" anchor="b"/>
                </a:tc>
                <a:tc>
                  <a:txBody>
                    <a:bodyPr/>
                    <a:lstStyle/>
                    <a:p>
                      <a:pPr algn="r" fontAlgn="b"/>
                      <a:r>
                        <a:rPr lang="en-US" sz="1200" b="0" i="0" u="none" strike="noStrike" dirty="0">
                          <a:solidFill>
                            <a:srgbClr val="000000"/>
                          </a:solidFill>
                          <a:effectLst/>
                          <a:latin typeface="+mj-lt"/>
                        </a:rPr>
                        <a:t>$16,434.00</a:t>
                      </a:r>
                    </a:p>
                  </a:txBody>
                  <a:tcPr marL="9525" marR="9525" marT="9525" marB="0" anchor="b"/>
                </a:tc>
                <a:extLst>
                  <a:ext uri="{0D108BD9-81ED-4DB2-BD59-A6C34878D82A}">
                    <a16:rowId xmlns:a16="http://schemas.microsoft.com/office/drawing/2014/main" val="10008"/>
                  </a:ext>
                </a:extLst>
              </a:tr>
              <a:tr h="244318">
                <a:tc>
                  <a:txBody>
                    <a:bodyPr/>
                    <a:lstStyle/>
                    <a:p>
                      <a:pPr algn="l" fontAlgn="b"/>
                      <a:r>
                        <a:rPr lang="en-US" sz="1200" b="0" i="0" u="none" strike="noStrike" dirty="0">
                          <a:solidFill>
                            <a:srgbClr val="000000"/>
                          </a:solidFill>
                          <a:effectLst/>
                          <a:latin typeface="+mj-lt"/>
                        </a:rPr>
                        <a:t>Audit</a:t>
                      </a:r>
                    </a:p>
                  </a:txBody>
                  <a:tcPr marL="9525" marR="9525" marT="9525" marB="0" anchor="b"/>
                </a:tc>
                <a:tc>
                  <a:txBody>
                    <a:bodyPr/>
                    <a:lstStyle/>
                    <a:p>
                      <a:pPr algn="r" fontAlgn="b"/>
                      <a:r>
                        <a:rPr lang="en-US" sz="1200" b="0" i="0" u="none" strike="noStrike" dirty="0">
                          <a:solidFill>
                            <a:srgbClr val="000000"/>
                          </a:solidFill>
                          <a:effectLst/>
                          <a:latin typeface="+mj-lt"/>
                        </a:rPr>
                        <a:t>$17,175.00</a:t>
                      </a:r>
                    </a:p>
                  </a:txBody>
                  <a:tcPr marL="9525" marR="9525" marT="9525" marB="0" anchor="b"/>
                </a:tc>
                <a:tc>
                  <a:txBody>
                    <a:bodyPr/>
                    <a:lstStyle/>
                    <a:p>
                      <a:pPr algn="r" fontAlgn="b"/>
                      <a:r>
                        <a:rPr lang="en-US" sz="1200" b="0" i="0" u="none" strike="noStrike" dirty="0">
                          <a:solidFill>
                            <a:srgbClr val="000000"/>
                          </a:solidFill>
                          <a:effectLst/>
                          <a:latin typeface="+mj-lt"/>
                        </a:rPr>
                        <a:t>$17,400.00</a:t>
                      </a:r>
                    </a:p>
                  </a:txBody>
                  <a:tcPr marL="9525" marR="9525" marT="9525" marB="0" anchor="b"/>
                </a:tc>
                <a:extLst>
                  <a:ext uri="{0D108BD9-81ED-4DB2-BD59-A6C34878D82A}">
                    <a16:rowId xmlns:a16="http://schemas.microsoft.com/office/drawing/2014/main" val="10009"/>
                  </a:ext>
                </a:extLst>
              </a:tr>
              <a:tr h="275980">
                <a:tc>
                  <a:txBody>
                    <a:bodyPr/>
                    <a:lstStyle/>
                    <a:p>
                      <a:pPr algn="l" fontAlgn="b"/>
                      <a:r>
                        <a:rPr lang="en-US" sz="1200" b="0" i="0" u="none" strike="noStrike" dirty="0">
                          <a:solidFill>
                            <a:srgbClr val="000000"/>
                          </a:solidFill>
                          <a:effectLst/>
                          <a:latin typeface="+mj-lt"/>
                        </a:rPr>
                        <a:t>Ambulance</a:t>
                      </a:r>
                    </a:p>
                  </a:txBody>
                  <a:tcPr marL="9525" marR="9525" marT="9525" marB="0" anchor="b"/>
                </a:tc>
                <a:tc>
                  <a:txBody>
                    <a:bodyPr/>
                    <a:lstStyle/>
                    <a:p>
                      <a:pPr algn="r" fontAlgn="b"/>
                      <a:r>
                        <a:rPr lang="en-US" sz="1200" b="0" i="0" u="none" strike="noStrike" dirty="0">
                          <a:solidFill>
                            <a:srgbClr val="000000"/>
                          </a:solidFill>
                          <a:effectLst/>
                          <a:latin typeface="+mj-lt"/>
                        </a:rPr>
                        <a:t>$7,200.00</a:t>
                      </a:r>
                    </a:p>
                  </a:txBody>
                  <a:tcPr marL="9525" marR="9525" marT="9525" marB="0" anchor="b"/>
                </a:tc>
                <a:tc>
                  <a:txBody>
                    <a:bodyPr/>
                    <a:lstStyle/>
                    <a:p>
                      <a:pPr algn="r" fontAlgn="b"/>
                      <a:r>
                        <a:rPr lang="en-US" sz="1200" b="0" i="0" u="none" strike="noStrike" dirty="0">
                          <a:solidFill>
                            <a:srgbClr val="000000"/>
                          </a:solidFill>
                          <a:effectLst/>
                          <a:latin typeface="+mj-lt"/>
                        </a:rPr>
                        <a:t>$8,600.00</a:t>
                      </a:r>
                    </a:p>
                  </a:txBody>
                  <a:tcPr marL="9525" marR="9525" marT="9525" marB="0" anchor="b"/>
                </a:tc>
                <a:extLst>
                  <a:ext uri="{0D108BD9-81ED-4DB2-BD59-A6C34878D82A}">
                    <a16:rowId xmlns:a16="http://schemas.microsoft.com/office/drawing/2014/main" val="10010"/>
                  </a:ext>
                </a:extLst>
              </a:tr>
              <a:tr h="356843">
                <a:tc>
                  <a:txBody>
                    <a:bodyPr/>
                    <a:lstStyle/>
                    <a:p>
                      <a:pPr algn="l" fontAlgn="b"/>
                      <a:r>
                        <a:rPr lang="en-US" sz="1200" b="0" i="0" u="none" strike="noStrike" baseline="0" dirty="0">
                          <a:solidFill>
                            <a:srgbClr val="000000"/>
                          </a:solidFill>
                          <a:effectLst/>
                          <a:latin typeface="+mj-lt"/>
                        </a:rPr>
                        <a:t>Elections (after reimbursements)</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$10,947.00</a:t>
                      </a:r>
                    </a:p>
                  </a:txBody>
                  <a:tcPr marL="9525" marR="9525" marT="9525" marB="0" anchor="b"/>
                </a:tc>
                <a:tc>
                  <a:txBody>
                    <a:bodyPr/>
                    <a:lstStyle/>
                    <a:p>
                      <a:pPr algn="r" fontAlgn="b"/>
                      <a:r>
                        <a:rPr lang="en-US" sz="1200" b="0" i="0" u="none" strike="noStrike" dirty="0">
                          <a:solidFill>
                            <a:srgbClr val="000000"/>
                          </a:solidFill>
                          <a:effectLst/>
                          <a:latin typeface="+mj-lt"/>
                        </a:rPr>
                        <a:t>$12,323.00</a:t>
                      </a:r>
                    </a:p>
                  </a:txBody>
                  <a:tcPr marL="9525" marR="9525" marT="9525" marB="0" anchor="b"/>
                </a:tc>
                <a:extLst>
                  <a:ext uri="{0D108BD9-81ED-4DB2-BD59-A6C34878D82A}">
                    <a16:rowId xmlns:a16="http://schemas.microsoft.com/office/drawing/2014/main" val="10011"/>
                  </a:ext>
                </a:extLst>
              </a:tr>
              <a:tr h="523069">
                <a:tc>
                  <a:txBody>
                    <a:bodyPr/>
                    <a:lstStyle/>
                    <a:p>
                      <a:pPr algn="l" fontAlgn="b"/>
                      <a:r>
                        <a:rPr lang="en-US" sz="1200" b="0" i="0" u="none" strike="noStrike" baseline="0" dirty="0">
                          <a:solidFill>
                            <a:srgbClr val="000000"/>
                          </a:solidFill>
                          <a:effectLst/>
                          <a:latin typeface="+mj-lt"/>
                        </a:rPr>
                        <a:t>20% Town Hall cost to City of Aurora </a:t>
                      </a:r>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$2,882.00</a:t>
                      </a:r>
                    </a:p>
                  </a:txBody>
                  <a:tcPr marL="9525" marR="9525" marT="9525" marB="0" anchor="b"/>
                </a:tc>
                <a:tc>
                  <a:txBody>
                    <a:bodyPr/>
                    <a:lstStyle/>
                    <a:p>
                      <a:pPr algn="r" fontAlgn="b"/>
                      <a:r>
                        <a:rPr lang="en-US" sz="1200" b="0" i="0" u="none" strike="noStrike" dirty="0">
                          <a:solidFill>
                            <a:srgbClr val="000000"/>
                          </a:solidFill>
                          <a:effectLst/>
                          <a:latin typeface="+mj-lt"/>
                        </a:rPr>
                        <a:t>$2,938.00</a:t>
                      </a:r>
                    </a:p>
                  </a:txBody>
                  <a:tcPr marL="9525" marR="9525" marT="9525" marB="0" anchor="b"/>
                </a:tc>
                <a:extLst>
                  <a:ext uri="{0D108BD9-81ED-4DB2-BD59-A6C34878D82A}">
                    <a16:rowId xmlns:a16="http://schemas.microsoft.com/office/drawing/2014/main" val="10012"/>
                  </a:ext>
                </a:extLst>
              </a:tr>
              <a:tr h="523069">
                <a:tc>
                  <a:txBody>
                    <a:bodyPr/>
                    <a:lstStyle/>
                    <a:p>
                      <a:pPr algn="l" fontAlgn="b"/>
                      <a:r>
                        <a:rPr lang="en-US" sz="1200" b="0" i="0" u="none" strike="noStrike" dirty="0">
                          <a:solidFill>
                            <a:srgbClr val="000000"/>
                          </a:solidFill>
                          <a:effectLst/>
                          <a:latin typeface="+mj-lt"/>
                        </a:rPr>
                        <a:t>B &amp; G Cleaning Position/Mowing</a:t>
                      </a:r>
                    </a:p>
                    <a:p>
                      <a:pPr algn="l" fontAlgn="b"/>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$63,199.00</a:t>
                      </a:r>
                    </a:p>
                    <a:p>
                      <a:pPr algn="r" fontAlgn="b"/>
                      <a:endParaRPr lang="en-US" sz="1200" b="0" i="0" u="none" strike="noStrike" dirty="0">
                        <a:solidFill>
                          <a:srgbClr val="000000"/>
                        </a:solidFill>
                        <a:effectLst/>
                        <a:latin typeface="+mj-lt"/>
                      </a:endParaRPr>
                    </a:p>
                    <a:p>
                      <a:pPr algn="r" fontAlgn="b"/>
                      <a:endParaRPr lang="en-US" sz="1200" b="0" i="0" u="none" strike="noStrike" dirty="0">
                        <a:solidFill>
                          <a:srgbClr val="000000"/>
                        </a:solidFill>
                        <a:effectLst/>
                        <a:latin typeface="+mj-lt"/>
                      </a:endParaRPr>
                    </a:p>
                  </a:txBody>
                  <a:tcPr marL="9525" marR="9525" marT="9525" marB="0" anchor="b"/>
                </a:tc>
                <a:tc>
                  <a:txBody>
                    <a:bodyPr/>
                    <a:lstStyle/>
                    <a:p>
                      <a:pPr algn="r" fontAlgn="b"/>
                      <a:r>
                        <a:rPr lang="en-US" sz="1200" b="0" i="0" u="none" strike="noStrike" dirty="0">
                          <a:solidFill>
                            <a:srgbClr val="000000"/>
                          </a:solidFill>
                          <a:effectLst/>
                          <a:latin typeface="+mj-lt"/>
                        </a:rPr>
                        <a:t>$59,751.00</a:t>
                      </a:r>
                    </a:p>
                    <a:p>
                      <a:pPr algn="r" fontAlgn="b"/>
                      <a:r>
                        <a:rPr lang="en-US" sz="1200" b="0" i="0" u="none" strike="noStrike" dirty="0">
                          <a:solidFill>
                            <a:srgbClr val="000000"/>
                          </a:solidFill>
                          <a:effectLst/>
                          <a:latin typeface="+mj-lt"/>
                        </a:rPr>
                        <a:t>$10,435.00</a:t>
                      </a:r>
                    </a:p>
                    <a:p>
                      <a:pPr algn="r" fontAlgn="b"/>
                      <a:r>
                        <a:rPr lang="en-US" sz="800" b="0" i="0" u="none" strike="noStrike" dirty="0">
                          <a:solidFill>
                            <a:srgbClr val="000000"/>
                          </a:solidFill>
                          <a:effectLst/>
                          <a:latin typeface="+mj-lt"/>
                        </a:rPr>
                        <a:t> (2 </a:t>
                      </a:r>
                      <a:r>
                        <a:rPr lang="en-US" sz="800" b="0" i="0" u="none" strike="noStrike" dirty="0" err="1">
                          <a:solidFill>
                            <a:srgbClr val="000000"/>
                          </a:solidFill>
                          <a:effectLst/>
                          <a:latin typeface="+mj-lt"/>
                        </a:rPr>
                        <a:t>ee’s</a:t>
                      </a:r>
                      <a:r>
                        <a:rPr lang="en-US" sz="800" b="0" i="0" u="none" strike="noStrike" dirty="0">
                          <a:solidFill>
                            <a:srgbClr val="000000"/>
                          </a:solidFill>
                          <a:effectLst/>
                          <a:latin typeface="+mj-lt"/>
                        </a:rPr>
                        <a:t>  mowing</a:t>
                      </a:r>
                      <a:r>
                        <a:rPr lang="en-US" sz="1200" b="0" i="0" u="none" strike="noStrike" dirty="0">
                          <a:solidFill>
                            <a:srgbClr val="000000"/>
                          </a:solidFill>
                          <a:effectLst/>
                          <a:latin typeface="+mj-lt"/>
                        </a:rPr>
                        <a:t>)</a:t>
                      </a:r>
                    </a:p>
                  </a:txBody>
                  <a:tcPr marL="9525" marR="9525" marT="9525" marB="0" anchor="b"/>
                </a:tc>
                <a:extLst>
                  <a:ext uri="{0D108BD9-81ED-4DB2-BD59-A6C34878D82A}">
                    <a16:rowId xmlns:a16="http://schemas.microsoft.com/office/drawing/2014/main" val="746524317"/>
                  </a:ext>
                </a:extLst>
              </a:tr>
            </a:tbl>
          </a:graphicData>
        </a:graphic>
      </p:graphicFrame>
    </p:spTree>
    <p:extLst>
      <p:ext uri="{BB962C8B-B14F-4D97-AF65-F5344CB8AC3E}">
        <p14:creationId xmlns:p14="http://schemas.microsoft.com/office/powerpoint/2010/main" val="1396599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61607" y="457200"/>
            <a:ext cx="7467600" cy="990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2023-2025:</a:t>
            </a:r>
            <a:endParaRPr lang="en-US" sz="2800" dirty="0"/>
          </a:p>
        </p:txBody>
      </p:sp>
      <p:sp>
        <p:nvSpPr>
          <p:cNvPr id="2" name="Content Placeholder 1"/>
          <p:cNvSpPr>
            <a:spLocks noGrp="1"/>
          </p:cNvSpPr>
          <p:nvPr>
            <p:ph idx="1"/>
          </p:nvPr>
        </p:nvSpPr>
        <p:spPr>
          <a:xfrm>
            <a:off x="1361607" y="1600200"/>
            <a:ext cx="7477593" cy="4572000"/>
          </a:xfrm>
        </p:spPr>
        <p:txBody>
          <a:bodyPr>
            <a:normAutofit fontScale="85000" lnSpcReduction="20000"/>
          </a:bodyPr>
          <a:lstStyle/>
          <a:p>
            <a:pPr marL="0" indent="0">
              <a:buNone/>
            </a:pPr>
            <a:r>
              <a:rPr lang="en-US" sz="1700" b="1" u="sng" dirty="0"/>
              <a:t>Category 1</a:t>
            </a:r>
            <a:r>
              <a:rPr lang="en-US" sz="1700" b="1" dirty="0"/>
              <a:t>: Facilities Management Strategy: </a:t>
            </a:r>
            <a:r>
              <a:rPr lang="en-US" sz="1700" dirty="0"/>
              <a:t>(maintenance, upgrades, long-range use of all assets and liabilities at each facility) </a:t>
            </a:r>
            <a:r>
              <a:rPr lang="en-US" sz="1700" i="1" dirty="0"/>
              <a:t>(Normal expenditures are not identified in this section such as utilities, supplies, insurance, these are identified in a different section)</a:t>
            </a:r>
          </a:p>
          <a:p>
            <a:pPr marL="0" indent="0">
              <a:buNone/>
            </a:pPr>
            <a:r>
              <a:rPr lang="en-US" sz="1700" b="1" i="1" dirty="0"/>
              <a:t>Loon Lake Community Center:</a:t>
            </a:r>
          </a:p>
          <a:p>
            <a:r>
              <a:rPr lang="en-US" sz="1700" dirty="0"/>
              <a:t>Building maintenance and repairs continue to keep the facility in the best condition we can for public use.  We had to replace the vaporizer on the propane tank which cost $6,727.00.</a:t>
            </a:r>
          </a:p>
          <a:p>
            <a:r>
              <a:rPr lang="en-US" sz="1700" dirty="0"/>
              <a:t>Rentals continue to increase due to the purchase of a bouncy house and because our rates are lower than other venues in the area for weddings and events.  Rents still do not cover the annual operating costs of the building so we need to look at how to increase revenue by expanding services and uses for the building and grounds.     </a:t>
            </a:r>
          </a:p>
          <a:p>
            <a:r>
              <a:rPr lang="en-US" sz="1700" dirty="0"/>
              <a:t>The Town’s attorney is working with the Mesabi East School Board’s attorney to update the deed for the building to transfer full ownership of the LLCC to the Township while removing the restrictions that are currently listed on the deed.  </a:t>
            </a:r>
          </a:p>
          <a:p>
            <a:r>
              <a:rPr lang="en-US" sz="1700" dirty="0"/>
              <a:t>The Board has contracted with </a:t>
            </a:r>
            <a:r>
              <a:rPr lang="en-US" sz="1700" dirty="0" err="1"/>
              <a:t>Wold</a:t>
            </a:r>
            <a:r>
              <a:rPr lang="en-US" sz="1700" dirty="0"/>
              <a:t> Inc. to conduct a facility needs study for all Township facilities at a cost of $12,000.00 plus reimbursables like mileage.  This study will give the Board needed direction and allow for decision making for facility improvements, needed upgrades to be compliant with ADA laws and access, and future planning for the Township.  </a:t>
            </a:r>
          </a:p>
          <a:p>
            <a:endParaRPr lang="en-US" sz="1700" dirty="0"/>
          </a:p>
          <a:p>
            <a:pPr marL="0" indent="0">
              <a:buNone/>
            </a:pPr>
            <a:endParaRPr lang="en-US" sz="1700" dirty="0"/>
          </a:p>
          <a:p>
            <a:pPr marL="0" indent="0">
              <a:buNone/>
            </a:pPr>
            <a:endParaRPr lang="en-US" sz="1700" b="1" i="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221728326"/>
              </p:ext>
            </p:extLst>
          </p:nvPr>
        </p:nvGraphicFramePr>
        <p:xfrm>
          <a:off x="381000" y="457200"/>
          <a:ext cx="8229600" cy="54864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328255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685800"/>
            <a:ext cx="6347713" cy="609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Investments Breakdown</a:t>
            </a:r>
            <a:r>
              <a:rPr lang="en-US" sz="2800" dirty="0"/>
              <a:t>:</a:t>
            </a:r>
          </a:p>
        </p:txBody>
      </p:sp>
      <p:sp>
        <p:nvSpPr>
          <p:cNvPr id="2" name="Content Placeholder 1"/>
          <p:cNvSpPr>
            <a:spLocks noGrp="1"/>
          </p:cNvSpPr>
          <p:nvPr>
            <p:ph idx="1"/>
          </p:nvPr>
        </p:nvSpPr>
        <p:spPr>
          <a:xfrm>
            <a:off x="2057400" y="1828800"/>
            <a:ext cx="6347714" cy="4212563"/>
          </a:xfrm>
        </p:spPr>
        <p:txBody>
          <a:bodyPr>
            <a:normAutofit fontScale="92500" lnSpcReduction="10000"/>
          </a:bodyPr>
          <a:lstStyle/>
          <a:p>
            <a:pPr marL="0" indent="0">
              <a:buNone/>
            </a:pPr>
            <a:r>
              <a:rPr lang="en-US" b="1" dirty="0"/>
              <a:t>Investments Total 2023:</a:t>
            </a:r>
          </a:p>
          <a:p>
            <a:pPr lvl="1"/>
            <a:r>
              <a:rPr lang="en-US" sz="2000" dirty="0"/>
              <a:t>Severance Savings			$125,610.37</a:t>
            </a:r>
          </a:p>
          <a:p>
            <a:pPr marL="457200" lvl="1" indent="0">
              <a:buNone/>
            </a:pPr>
            <a:r>
              <a:rPr lang="en-US" sz="1800" dirty="0"/>
              <a:t>(This account is reserved for employee severance)</a:t>
            </a:r>
          </a:p>
          <a:p>
            <a:pPr lvl="1"/>
            <a:r>
              <a:rPr lang="en-US" sz="1800" dirty="0"/>
              <a:t>Gilbert Bank CD #6795 @ 4.25%		$292,967.94</a:t>
            </a:r>
          </a:p>
          <a:p>
            <a:pPr lvl="1"/>
            <a:r>
              <a:rPr lang="en-US" sz="1800" dirty="0"/>
              <a:t>Gilbert Bank Savings 	.4%	 		$233,661.06</a:t>
            </a:r>
          </a:p>
          <a:p>
            <a:pPr lvl="1"/>
            <a:r>
              <a:rPr lang="en-US" sz="1800" dirty="0"/>
              <a:t>Gilbert Bank CD #6939 @ 4.25% 	        $199,711.10</a:t>
            </a:r>
            <a:endParaRPr lang="en-US" sz="1200" dirty="0"/>
          </a:p>
          <a:p>
            <a:pPr lvl="1"/>
            <a:r>
              <a:rPr lang="en-US" sz="1800" dirty="0"/>
              <a:t>Gilbert Bank CD #6938 @ 4.25%	        $214,860.99</a:t>
            </a:r>
          </a:p>
          <a:p>
            <a:pPr lvl="1"/>
            <a:r>
              <a:rPr lang="en-US" sz="1800" dirty="0"/>
              <a:t>Gilbert Bank CD #7075 @ 4.25%          $330,891.26</a:t>
            </a:r>
          </a:p>
          <a:p>
            <a:pPr lvl="1"/>
            <a:r>
              <a:rPr lang="en-US" sz="1800" dirty="0"/>
              <a:t>Gilbert Bank CD #7144 @ 5.16%		$370,567.28</a:t>
            </a:r>
          </a:p>
          <a:p>
            <a:pPr lvl="1"/>
            <a:r>
              <a:rPr lang="en-US" sz="1800" dirty="0">
                <a:solidFill>
                  <a:schemeClr val="accent1"/>
                </a:solidFill>
              </a:rPr>
              <a:t>Total 2023 Investments:		       $1,768,270.00</a:t>
            </a:r>
          </a:p>
          <a:p>
            <a:pPr lvl="1"/>
            <a:r>
              <a:rPr lang="en-US" sz="1800" dirty="0">
                <a:solidFill>
                  <a:schemeClr val="accent1"/>
                </a:solidFill>
              </a:rPr>
              <a:t>Total Cash &amp; Investments:	       $3,537,376.77</a:t>
            </a:r>
          </a:p>
        </p:txBody>
      </p:sp>
    </p:spTree>
    <p:extLst>
      <p:ext uri="{BB962C8B-B14F-4D97-AF65-F5344CB8AC3E}">
        <p14:creationId xmlns:p14="http://schemas.microsoft.com/office/powerpoint/2010/main" val="42789475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457200"/>
            <a:ext cx="6589199" cy="137160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Category 4 - Fiscal Sustainability Continued:  Indebtedness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44478509"/>
              </p:ext>
            </p:extLst>
          </p:nvPr>
        </p:nvGraphicFramePr>
        <p:xfrm>
          <a:off x="152400" y="2209800"/>
          <a:ext cx="8839200" cy="2936240"/>
        </p:xfrm>
        <a:graphic>
          <a:graphicData uri="http://schemas.openxmlformats.org/drawingml/2006/table">
            <a:tbl>
              <a:tblPr firstRow="1" bandRow="1">
                <a:tableStyleId>{5C22544A-7EE6-4342-B048-85BDC9FD1C3A}</a:tableStyleId>
              </a:tblPr>
              <a:tblGrid>
                <a:gridCol w="1767840">
                  <a:extLst>
                    <a:ext uri="{9D8B030D-6E8A-4147-A177-3AD203B41FA5}">
                      <a16:colId xmlns:a16="http://schemas.microsoft.com/office/drawing/2014/main" val="20000"/>
                    </a:ext>
                  </a:extLst>
                </a:gridCol>
                <a:gridCol w="1767840">
                  <a:extLst>
                    <a:ext uri="{9D8B030D-6E8A-4147-A177-3AD203B41FA5}">
                      <a16:colId xmlns:a16="http://schemas.microsoft.com/office/drawing/2014/main" val="20001"/>
                    </a:ext>
                  </a:extLst>
                </a:gridCol>
                <a:gridCol w="1767840">
                  <a:extLst>
                    <a:ext uri="{9D8B030D-6E8A-4147-A177-3AD203B41FA5}">
                      <a16:colId xmlns:a16="http://schemas.microsoft.com/office/drawing/2014/main" val="20002"/>
                    </a:ext>
                  </a:extLst>
                </a:gridCol>
                <a:gridCol w="1767840">
                  <a:extLst>
                    <a:ext uri="{9D8B030D-6E8A-4147-A177-3AD203B41FA5}">
                      <a16:colId xmlns:a16="http://schemas.microsoft.com/office/drawing/2014/main" val="20003"/>
                    </a:ext>
                  </a:extLst>
                </a:gridCol>
                <a:gridCol w="1767840">
                  <a:extLst>
                    <a:ext uri="{9D8B030D-6E8A-4147-A177-3AD203B41FA5}">
                      <a16:colId xmlns:a16="http://schemas.microsoft.com/office/drawing/2014/main" val="20004"/>
                    </a:ext>
                  </a:extLst>
                </a:gridCol>
              </a:tblGrid>
              <a:tr h="0">
                <a:tc>
                  <a:txBody>
                    <a:bodyPr/>
                    <a:lstStyle/>
                    <a:p>
                      <a:pPr algn="ctr"/>
                      <a:r>
                        <a:rPr lang="en-US" dirty="0"/>
                        <a:t>Indebtedness</a:t>
                      </a:r>
                    </a:p>
                  </a:txBody>
                  <a:tcPr anchor="ctr"/>
                </a:tc>
                <a:tc>
                  <a:txBody>
                    <a:bodyPr/>
                    <a:lstStyle/>
                    <a:p>
                      <a:pPr algn="ctr"/>
                      <a:r>
                        <a:rPr lang="en-US" dirty="0"/>
                        <a:t>Maturity Date</a:t>
                      </a:r>
                    </a:p>
                  </a:txBody>
                  <a:tcPr anchor="ctr"/>
                </a:tc>
                <a:tc>
                  <a:txBody>
                    <a:bodyPr/>
                    <a:lstStyle/>
                    <a:p>
                      <a:pPr algn="ctr"/>
                      <a:r>
                        <a:rPr lang="en-US" dirty="0"/>
                        <a:t>01/01/23 Balance</a:t>
                      </a:r>
                    </a:p>
                  </a:txBody>
                  <a:tcPr anchor="ctr"/>
                </a:tc>
                <a:tc>
                  <a:txBody>
                    <a:bodyPr/>
                    <a:lstStyle/>
                    <a:p>
                      <a:pPr algn="ctr"/>
                      <a:r>
                        <a:rPr lang="en-US" dirty="0"/>
                        <a:t>Paid in 2023</a:t>
                      </a:r>
                    </a:p>
                  </a:txBody>
                  <a:tcPr anchor="ctr"/>
                </a:tc>
                <a:tc>
                  <a:txBody>
                    <a:bodyPr/>
                    <a:lstStyle/>
                    <a:p>
                      <a:pPr algn="ctr"/>
                      <a:r>
                        <a:rPr lang="en-US" dirty="0"/>
                        <a:t>Outstanding Debt 12/31/24</a:t>
                      </a:r>
                    </a:p>
                  </a:txBody>
                  <a:tcPr anchor="ctr"/>
                </a:tc>
                <a:extLst>
                  <a:ext uri="{0D108BD9-81ED-4DB2-BD59-A6C34878D82A}">
                    <a16:rowId xmlns:a16="http://schemas.microsoft.com/office/drawing/2014/main" val="10000"/>
                  </a:ext>
                </a:extLst>
              </a:tr>
              <a:tr h="370840">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endParaRPr lang="en-US" dirty="0"/>
                    </a:p>
                  </a:txBody>
                  <a:tcPr anchor="ctr"/>
                </a:tc>
                <a:extLst>
                  <a:ext uri="{0D108BD9-81ED-4DB2-BD59-A6C34878D82A}">
                    <a16:rowId xmlns:a16="http://schemas.microsoft.com/office/drawing/2014/main" val="10001"/>
                  </a:ext>
                </a:extLst>
              </a:tr>
              <a:tr h="370840">
                <a:tc>
                  <a:txBody>
                    <a:bodyPr/>
                    <a:lstStyle/>
                    <a:p>
                      <a:pPr algn="ctr"/>
                      <a:r>
                        <a:rPr lang="en-US" dirty="0"/>
                        <a:t>2022 Mack Truck</a:t>
                      </a:r>
                    </a:p>
                  </a:txBody>
                  <a:tcPr anchor="ctr"/>
                </a:tc>
                <a:tc>
                  <a:txBody>
                    <a:bodyPr/>
                    <a:lstStyle/>
                    <a:p>
                      <a:pPr algn="ctr"/>
                      <a:r>
                        <a:rPr lang="en-US" dirty="0"/>
                        <a:t>12/23/2023</a:t>
                      </a:r>
                    </a:p>
                  </a:txBody>
                  <a:tcPr anchor="ctr"/>
                </a:tc>
                <a:tc>
                  <a:txBody>
                    <a:bodyPr/>
                    <a:lstStyle/>
                    <a:p>
                      <a:pPr algn="ctr"/>
                      <a:r>
                        <a:rPr lang="en-US" dirty="0"/>
                        <a:t>$84,109.83</a:t>
                      </a:r>
                    </a:p>
                  </a:txBody>
                  <a:tcPr anchor="ctr"/>
                </a:tc>
                <a:tc>
                  <a:txBody>
                    <a:bodyPr/>
                    <a:lstStyle/>
                    <a:p>
                      <a:pPr algn="ctr"/>
                      <a:r>
                        <a:rPr lang="en-US" dirty="0"/>
                        <a:t>$84,109.83</a:t>
                      </a:r>
                    </a:p>
                  </a:txBody>
                  <a:tcPr anchor="ctr"/>
                </a:tc>
                <a:tc>
                  <a:txBody>
                    <a:bodyPr/>
                    <a:lstStyle/>
                    <a:p>
                      <a:pPr algn="ctr"/>
                      <a:r>
                        <a:rPr lang="en-US" dirty="0"/>
                        <a:t>$0</a:t>
                      </a:r>
                    </a:p>
                  </a:txBody>
                  <a:tcPr anchor="ctr"/>
                </a:tc>
                <a:extLst>
                  <a:ext uri="{0D108BD9-81ED-4DB2-BD59-A6C34878D82A}">
                    <a16:rowId xmlns:a16="http://schemas.microsoft.com/office/drawing/2014/main" val="1005894602"/>
                  </a:ext>
                </a:extLst>
              </a:tr>
              <a:tr h="370840">
                <a:tc>
                  <a:txBody>
                    <a:bodyPr/>
                    <a:lstStyle/>
                    <a:p>
                      <a:pPr algn="ctr"/>
                      <a:r>
                        <a:rPr lang="en-US" dirty="0"/>
                        <a:t>Total</a:t>
                      </a:r>
                    </a:p>
                  </a:txBody>
                  <a:tcPr anchor="ctr"/>
                </a:tc>
                <a:tc>
                  <a:txBody>
                    <a:bodyPr/>
                    <a:lstStyle/>
                    <a:p>
                      <a:pPr algn="ctr"/>
                      <a:endParaRPr lang="en-US" dirty="0"/>
                    </a:p>
                  </a:txBody>
                  <a:tcPr anchor="ctr"/>
                </a:tc>
                <a:tc>
                  <a:txBody>
                    <a:bodyPr/>
                    <a:lstStyle/>
                    <a:p>
                      <a:pPr algn="ctr"/>
                      <a:r>
                        <a:rPr lang="en-US" dirty="0"/>
                        <a:t>$84,109.83</a:t>
                      </a:r>
                    </a:p>
                  </a:txBody>
                  <a:tcPr anchor="ctr"/>
                </a:tc>
                <a:tc>
                  <a:txBody>
                    <a:bodyPr/>
                    <a:lstStyle/>
                    <a:p>
                      <a:pPr algn="ctr"/>
                      <a:r>
                        <a:rPr lang="en-US" dirty="0"/>
                        <a:t>$84,109.83</a:t>
                      </a:r>
                    </a:p>
                  </a:txBody>
                  <a:tcPr anchor="ctr"/>
                </a:tc>
                <a:tc>
                  <a:txBody>
                    <a:bodyPr/>
                    <a:lstStyle/>
                    <a:p>
                      <a:pPr algn="ctr"/>
                      <a:r>
                        <a:rPr lang="en-US" dirty="0"/>
                        <a:t>$0</a:t>
                      </a:r>
                    </a:p>
                  </a:txBody>
                  <a:tcPr anchor="ctr"/>
                </a:tc>
                <a:extLst>
                  <a:ext uri="{0D108BD9-81ED-4DB2-BD59-A6C34878D82A}">
                    <a16:rowId xmlns:a16="http://schemas.microsoft.com/office/drawing/2014/main" val="10006"/>
                  </a:ext>
                </a:extLst>
              </a:tr>
              <a:tr h="370840">
                <a:tc>
                  <a:txBody>
                    <a:bodyPr/>
                    <a:lstStyle/>
                    <a:p>
                      <a:pPr algn="ctr"/>
                      <a:r>
                        <a:rPr lang="en-US" dirty="0"/>
                        <a:t>2024 Mack Truck</a:t>
                      </a:r>
                    </a:p>
                  </a:txBody>
                  <a:tcPr anchor="ctr"/>
                </a:tc>
                <a:tc>
                  <a:txBody>
                    <a:bodyPr/>
                    <a:lstStyle/>
                    <a:p>
                      <a:pPr algn="ctr"/>
                      <a:r>
                        <a:rPr lang="en-US" dirty="0"/>
                        <a:t>2027</a:t>
                      </a:r>
                    </a:p>
                  </a:txBody>
                  <a:tcPr anchor="ctr"/>
                </a:tc>
                <a:tc>
                  <a:txBody>
                    <a:bodyPr/>
                    <a:lstStyle/>
                    <a:p>
                      <a:pPr algn="ctr"/>
                      <a:endParaRPr lang="en-US" dirty="0"/>
                    </a:p>
                  </a:txBody>
                  <a:tcPr anchor="ctr"/>
                </a:tc>
                <a:tc>
                  <a:txBody>
                    <a:bodyPr/>
                    <a:lstStyle/>
                    <a:p>
                      <a:pPr algn="ctr"/>
                      <a:endParaRPr lang="en-US" dirty="0"/>
                    </a:p>
                  </a:txBody>
                  <a:tcPr anchor="ctr"/>
                </a:tc>
                <a:tc>
                  <a:txBody>
                    <a:bodyPr/>
                    <a:lstStyle/>
                    <a:p>
                      <a:pPr algn="ctr"/>
                      <a:r>
                        <a:rPr lang="en-US" dirty="0"/>
                        <a:t>On Order Delivery Date Unknown</a:t>
                      </a:r>
                    </a:p>
                  </a:txBody>
                  <a:tcPr anchor="ctr"/>
                </a:tc>
                <a:extLst>
                  <a:ext uri="{0D108BD9-81ED-4DB2-BD59-A6C34878D82A}">
                    <a16:rowId xmlns:a16="http://schemas.microsoft.com/office/drawing/2014/main" val="2278236499"/>
                  </a:ext>
                </a:extLst>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42697" y="304800"/>
            <a:ext cx="7391400" cy="129540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2800" u="sng" dirty="0"/>
              <a:t>Category 4 – Fiscal Sustainability Continued:</a:t>
            </a:r>
            <a:br>
              <a:rPr lang="en-US" sz="2800" u="sng" dirty="0"/>
            </a:br>
            <a:r>
              <a:rPr lang="en-US" sz="2800" u="sng" dirty="0"/>
              <a:t>Budget Balance Trend (not including investments) 2010-2023   </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798097775"/>
              </p:ext>
            </p:extLst>
          </p:nvPr>
        </p:nvGraphicFramePr>
        <p:xfrm>
          <a:off x="1181100" y="2133600"/>
          <a:ext cx="7391400" cy="37782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337159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95400" y="304800"/>
            <a:ext cx="6934200" cy="91440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2400" u="sng" dirty="0"/>
              <a:t>Category 4 – Fiscal Sustainability Continued:</a:t>
            </a:r>
            <a:br>
              <a:rPr lang="en-US" sz="2400" u="sng" dirty="0"/>
            </a:br>
            <a:r>
              <a:rPr lang="en-US" sz="2400" u="sng" dirty="0"/>
              <a:t>Disbursements vs. Receipts </a:t>
            </a:r>
            <a:r>
              <a:rPr lang="en-US" sz="2400" u="sng"/>
              <a:t>2010-2023 </a:t>
            </a:r>
            <a:br>
              <a:rPr lang="en-US" sz="2400" u="sng" dirty="0"/>
            </a:br>
            <a:r>
              <a:rPr lang="en-US" sz="2400" u="sng" dirty="0"/>
              <a:t>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00663743"/>
              </p:ext>
            </p:extLst>
          </p:nvPr>
        </p:nvGraphicFramePr>
        <p:xfrm>
          <a:off x="381000" y="1295400"/>
          <a:ext cx="7848600" cy="55626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777834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2">
            <a:extLst>
              <a:ext uri="{FF2B5EF4-FFF2-40B4-BE49-F238E27FC236}">
                <a16:creationId xmlns:a16="http://schemas.microsoft.com/office/drawing/2014/main" id="{49AC34F2-6982-75F6-CEE1-93052BE0F135}"/>
              </a:ext>
            </a:extLst>
          </p:cNvPr>
          <p:cNvSpPr>
            <a:spLocks noGrp="1"/>
          </p:cNvSpPr>
          <p:nvPr>
            <p:ph type="title"/>
          </p:nvPr>
        </p:nvSpPr>
        <p:spPr>
          <a:xfrm>
            <a:off x="1371600" y="609600"/>
            <a:ext cx="7010400" cy="68580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en-US" sz="2800" u="sng" dirty="0"/>
              <a:t>Category 4 -  Past Levy Amounts Collected</a:t>
            </a:r>
          </a:p>
        </p:txBody>
      </p:sp>
      <p:graphicFrame>
        <p:nvGraphicFramePr>
          <p:cNvPr id="19" name="Content Placeholder 18">
            <a:extLst>
              <a:ext uri="{FF2B5EF4-FFF2-40B4-BE49-F238E27FC236}">
                <a16:creationId xmlns:a16="http://schemas.microsoft.com/office/drawing/2014/main" id="{E07E3CB9-CA01-94C7-D12D-3875E3F7CDB6}"/>
              </a:ext>
            </a:extLst>
          </p:cNvPr>
          <p:cNvGraphicFramePr>
            <a:graphicFrameLocks noGrp="1"/>
          </p:cNvGraphicFramePr>
          <p:nvPr>
            <p:ph idx="1"/>
            <p:extLst>
              <p:ext uri="{D42A27DB-BD31-4B8C-83A1-F6EECF244321}">
                <p14:modId xmlns:p14="http://schemas.microsoft.com/office/powerpoint/2010/main" val="3933659445"/>
              </p:ext>
            </p:extLst>
          </p:nvPr>
        </p:nvGraphicFramePr>
        <p:xfrm>
          <a:off x="1446749" y="1828800"/>
          <a:ext cx="6438900" cy="377825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4216184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371600" y="533400"/>
            <a:ext cx="7239000" cy="1052290"/>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Category 4 -  Levy Certification Due 9/30/24:</a:t>
            </a:r>
          </a:p>
        </p:txBody>
      </p:sp>
      <p:sp>
        <p:nvSpPr>
          <p:cNvPr id="2" name="Content Placeholder 1"/>
          <p:cNvSpPr>
            <a:spLocks noGrp="1"/>
          </p:cNvSpPr>
          <p:nvPr>
            <p:ph idx="1"/>
          </p:nvPr>
        </p:nvSpPr>
        <p:spPr/>
        <p:txBody>
          <a:bodyPr>
            <a:normAutofit fontScale="70000" lnSpcReduction="20000"/>
          </a:bodyPr>
          <a:lstStyle/>
          <a:p>
            <a:r>
              <a:rPr lang="en-US" sz="1900" b="1" dirty="0"/>
              <a:t>Current Levy Amount:  $1,457,393.00</a:t>
            </a:r>
          </a:p>
          <a:p>
            <a:pPr lvl="1"/>
            <a:r>
              <a:rPr lang="en-US" sz="2400" dirty="0">
                <a:effectLst/>
                <a:latin typeface="Calibri" panose="020F0502020204030204" pitchFamily="34" charset="0"/>
                <a:ea typeface="Calibri" panose="020F0502020204030204" pitchFamily="34" charset="0"/>
                <a:cs typeface="Times New Roman" panose="02020603050405020304" pitchFamily="18" charset="0"/>
              </a:rPr>
              <a:t>For 2024-2025, the Township needs to be very conscientious of the spending due to the loss of the annexation revenue (estimated $400,000.00 a year) and the loss of the Taconite Production Tax revenue ($106,000 on average yearly) due to the increase in the market value of the housing in our area.  With the loss in revenue plus the increases in costs, the Township needs to think of ways to increase our tax base and revenues.  </a:t>
            </a:r>
          </a:p>
          <a:p>
            <a:pPr lvl="1"/>
            <a:r>
              <a:rPr lang="en-US" b="1" dirty="0"/>
              <a:t>The levy will be discussed in detail at the September 10</a:t>
            </a:r>
            <a:r>
              <a:rPr lang="en-US" b="1" baseline="30000" dirty="0"/>
              <a:t>th</a:t>
            </a:r>
            <a:r>
              <a:rPr lang="en-US" b="1" dirty="0"/>
              <a:t> meeting</a:t>
            </a:r>
          </a:p>
          <a:p>
            <a:r>
              <a:rPr lang="en-US" b="1" dirty="0"/>
              <a:t>Motion to Accept the Clerk &amp; Treasurer’s Report</a:t>
            </a:r>
          </a:p>
          <a:p>
            <a:r>
              <a:rPr lang="en-US" dirty="0"/>
              <a:t>Proceed to Other Business:  </a:t>
            </a:r>
            <a:r>
              <a:rPr lang="en-US" b="1" dirty="0"/>
              <a:t>Motion to approve $1,000.00 in Employee Recognition Policy for 2024.  This is used for funeral and get well plants, retirement cakes and recognition awards.     </a:t>
            </a:r>
            <a:endParaRPr lang="en-US" dirty="0"/>
          </a:p>
          <a:p>
            <a:r>
              <a:rPr lang="en-US" sz="2100" b="1" dirty="0">
                <a:effectLst/>
                <a:latin typeface="Calibri" panose="020F0502020204030204" pitchFamily="34" charset="0"/>
                <a:ea typeface="Calibri" panose="020F0502020204030204" pitchFamily="34" charset="0"/>
                <a:cs typeface="Times New Roman" panose="02020603050405020304" pitchFamily="18" charset="0"/>
              </a:rPr>
              <a:t>Motion to keep Annual Meeting open until the Continuation of the </a:t>
            </a:r>
            <a:r>
              <a:rPr lang="en-US" sz="2100" b="1" dirty="0">
                <a:latin typeface="Calibri" panose="020F0502020204030204" pitchFamily="34" charset="0"/>
                <a:ea typeface="Calibri" panose="020F0502020204030204" pitchFamily="34" charset="0"/>
                <a:cs typeface="Times New Roman" panose="02020603050405020304" pitchFamily="18" charset="0"/>
              </a:rPr>
              <a:t>Annual Meeting on Tuesday, September 10, 2024.  </a:t>
            </a:r>
            <a:r>
              <a:rPr lang="en-US" sz="1800" b="0" i="0" dirty="0">
                <a:solidFill>
                  <a:srgbClr val="202124"/>
                </a:solidFill>
                <a:effectLst/>
                <a:latin typeface="Roboto" panose="02000000000000000000" pitchFamily="2"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1"/>
            <a:endParaRPr lang="en-US" sz="2300" dirty="0"/>
          </a:p>
          <a:p>
            <a:pPr marL="457200" lvl="1" indent="0">
              <a:buNone/>
            </a:pPr>
            <a:endParaRPr lang="en-US" sz="2300" b="1" dirty="0"/>
          </a:p>
          <a:p>
            <a:pPr marL="393192" lvl="1" indent="0">
              <a:buNone/>
            </a:pPr>
            <a:endParaRPr lang="en-US" dirty="0"/>
          </a:p>
          <a:p>
            <a:pPr lvl="1"/>
            <a:endParaRPr lang="en-US" dirty="0"/>
          </a:p>
          <a:p>
            <a:pPr lvl="1"/>
            <a:endParaRPr lang="en-US" dirty="0"/>
          </a:p>
          <a:p>
            <a:pPr lvl="1"/>
            <a:endParaRPr lang="en-US" dirty="0"/>
          </a:p>
        </p:txBody>
      </p:sp>
    </p:spTree>
    <p:extLst>
      <p:ext uri="{BB962C8B-B14F-4D97-AF65-F5344CB8AC3E}">
        <p14:creationId xmlns:p14="http://schemas.microsoft.com/office/powerpoint/2010/main" val="3651545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9984E0-BECA-4648-88EB-9B39640F101C}"/>
              </a:ext>
            </a:extLst>
          </p:cNvPr>
          <p:cNvSpPr>
            <a:spLocks noGrp="1"/>
          </p:cNvSpPr>
          <p:nvPr>
            <p:ph idx="1"/>
          </p:nvPr>
        </p:nvSpPr>
        <p:spPr>
          <a:xfrm>
            <a:off x="1143001" y="1752600"/>
            <a:ext cx="7391400" cy="4158622"/>
          </a:xfrm>
        </p:spPr>
        <p:txBody>
          <a:bodyPr>
            <a:normAutofit/>
          </a:bodyPr>
          <a:lstStyle/>
          <a:p>
            <a:pPr marL="0" indent="0">
              <a:buNone/>
            </a:pPr>
            <a:r>
              <a:rPr lang="en-US" sz="1800" b="1" i="1" dirty="0"/>
              <a:t>Loon Lake Community Center Facilities Management continued:</a:t>
            </a:r>
          </a:p>
          <a:p>
            <a:r>
              <a:rPr lang="en-US" dirty="0"/>
              <a:t>Major repairs known that need to be planned and budgeted for:    </a:t>
            </a:r>
          </a:p>
          <a:p>
            <a:pPr lvl="1"/>
            <a:r>
              <a:rPr lang="en-US" dirty="0">
                <a:latin typeface="Century Gothic" panose="020B0502020202020204" pitchFamily="34" charset="0"/>
              </a:rPr>
              <a:t>Roof repairs and/or roof replacement</a:t>
            </a:r>
          </a:p>
          <a:p>
            <a:pPr lvl="1"/>
            <a:r>
              <a:rPr lang="en-US" dirty="0">
                <a:latin typeface="Century Gothic" panose="020B0502020202020204" pitchFamily="34" charset="0"/>
              </a:rPr>
              <a:t>Heating upgrades - the third boiler will be replaced this year</a:t>
            </a:r>
          </a:p>
          <a:p>
            <a:pPr lvl="1"/>
            <a:r>
              <a:rPr lang="en-US" dirty="0">
                <a:latin typeface="Century Gothic" panose="020B0502020202020204" pitchFamily="34" charset="0"/>
              </a:rPr>
              <a:t>Lighting upgrades to LED &amp; electrical upgrades</a:t>
            </a:r>
          </a:p>
          <a:p>
            <a:pPr lvl="1"/>
            <a:r>
              <a:rPr lang="en-US" dirty="0">
                <a:latin typeface="Century Gothic" panose="020B0502020202020204" pitchFamily="34" charset="0"/>
              </a:rPr>
              <a:t>Windows, doors, blinds, and other security measures </a:t>
            </a:r>
          </a:p>
          <a:p>
            <a:pPr lvl="1"/>
            <a:r>
              <a:rPr lang="en-US" dirty="0">
                <a:latin typeface="Century Gothic" panose="020B0502020202020204" pitchFamily="34" charset="0"/>
              </a:rPr>
              <a:t>New tables and chairs</a:t>
            </a:r>
          </a:p>
          <a:p>
            <a:pPr lvl="1"/>
            <a:r>
              <a:rPr lang="en-US" dirty="0">
                <a:latin typeface="Century Gothic" panose="020B0502020202020204" pitchFamily="34" charset="0"/>
              </a:rPr>
              <a:t>Stage padding (the PMSG has offered to pay for this)</a:t>
            </a:r>
          </a:p>
          <a:p>
            <a:pPr lvl="1"/>
            <a:r>
              <a:rPr lang="en-US" dirty="0">
                <a:latin typeface="Century Gothic" panose="020B0502020202020204" pitchFamily="34" charset="0"/>
              </a:rPr>
              <a:t>The Palo Markham School Group new leadership is very open to working with the Town Staff to offer events, contribute to building needs, and continue to promote the community.  </a:t>
            </a:r>
          </a:p>
          <a:p>
            <a:pPr lvl="1"/>
            <a:endParaRPr lang="en-US" dirty="0">
              <a:latin typeface="Century Gothic" panose="020B0502020202020204" pitchFamily="34" charset="0"/>
            </a:endParaRPr>
          </a:p>
        </p:txBody>
      </p:sp>
      <p:sp>
        <p:nvSpPr>
          <p:cNvPr id="4" name="Title 2">
            <a:extLst>
              <a:ext uri="{FF2B5EF4-FFF2-40B4-BE49-F238E27FC236}">
                <a16:creationId xmlns:a16="http://schemas.microsoft.com/office/drawing/2014/main" id="{E42D1868-896D-4EF9-98DA-AC9D34F64AED}"/>
              </a:ext>
            </a:extLst>
          </p:cNvPr>
          <p:cNvSpPr>
            <a:spLocks noGrp="1"/>
          </p:cNvSpPr>
          <p:nvPr>
            <p:ph type="title"/>
          </p:nvPr>
        </p:nvSpPr>
        <p:spPr>
          <a:xfrm>
            <a:off x="1362268" y="381000"/>
            <a:ext cx="7248331"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2023-2025:</a:t>
            </a:r>
            <a:endParaRPr lang="en-US" sz="2800" dirty="0"/>
          </a:p>
        </p:txBody>
      </p:sp>
    </p:spTree>
    <p:extLst>
      <p:ext uri="{BB962C8B-B14F-4D97-AF65-F5344CB8AC3E}">
        <p14:creationId xmlns:p14="http://schemas.microsoft.com/office/powerpoint/2010/main" val="34626090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023E73-34D7-4E03-866D-2771F0BE5B85}"/>
              </a:ext>
            </a:extLst>
          </p:cNvPr>
          <p:cNvSpPr>
            <a:spLocks noGrp="1"/>
          </p:cNvSpPr>
          <p:nvPr>
            <p:ph idx="1"/>
          </p:nvPr>
        </p:nvSpPr>
        <p:spPr>
          <a:xfrm>
            <a:off x="1371601" y="1662112"/>
            <a:ext cx="7162800" cy="4249110"/>
          </a:xfrm>
        </p:spPr>
        <p:txBody>
          <a:bodyPr>
            <a:normAutofit fontScale="92500" lnSpcReduction="10000"/>
          </a:bodyPr>
          <a:lstStyle/>
          <a:p>
            <a:pPr marL="0" indent="0">
              <a:buNone/>
            </a:pPr>
            <a:r>
              <a:rPr lang="en-US" b="1" dirty="0"/>
              <a:t>Twin Lakes Recreation Area Facilities Management:</a:t>
            </a:r>
          </a:p>
          <a:p>
            <a:r>
              <a:rPr lang="en-US" dirty="0"/>
              <a:t>The </a:t>
            </a:r>
            <a:r>
              <a:rPr lang="en-US" dirty="0" err="1"/>
              <a:t>Wold</a:t>
            </a:r>
            <a:r>
              <a:rPr lang="en-US" dirty="0"/>
              <a:t> Facility study will give the Board direction on what the upgrades to bathroom facilities at Twin Lakes will cost.  The Picnic Shelters need repairs too and we should have one that is wheelchair accessible.  Other ideas are new playground equipment, a basketball hoop, and more open seating.  The Township planted 25 trees last year.  </a:t>
            </a:r>
          </a:p>
          <a:p>
            <a:r>
              <a:rPr lang="en-US" dirty="0"/>
              <a:t>There are many ideas the Board has for improving the facility and grounds at Twin Lakes but it all costs money.  </a:t>
            </a:r>
          </a:p>
          <a:p>
            <a:r>
              <a:rPr lang="en-US" dirty="0"/>
              <a:t>Curtiss Anttila will be leading the Board and Township employees through a Strategic Planning Process this Spring to prioritize goals and initiatives for the next five to ten years.  The </a:t>
            </a:r>
            <a:r>
              <a:rPr lang="en-US" dirty="0" err="1"/>
              <a:t>Wold</a:t>
            </a:r>
            <a:r>
              <a:rPr lang="en-US" dirty="0"/>
              <a:t> Facility Study and the Housing Institute results which Anttila is also participating in on behalf of the Township will be used for this process.  Anttila will also be providing grant writing services for the Township.  </a:t>
            </a:r>
          </a:p>
          <a:p>
            <a:endParaRPr lang="en-US" dirty="0"/>
          </a:p>
          <a:p>
            <a:pPr marL="0" indent="0">
              <a:buNone/>
            </a:pPr>
            <a:endParaRPr lang="en-US" dirty="0"/>
          </a:p>
        </p:txBody>
      </p:sp>
      <p:sp>
        <p:nvSpPr>
          <p:cNvPr id="4" name="Title 2">
            <a:extLst>
              <a:ext uri="{FF2B5EF4-FFF2-40B4-BE49-F238E27FC236}">
                <a16:creationId xmlns:a16="http://schemas.microsoft.com/office/drawing/2014/main" id="{DED80DB6-0640-4902-9217-338D70911F53}"/>
              </a:ext>
            </a:extLst>
          </p:cNvPr>
          <p:cNvSpPr>
            <a:spLocks noGrp="1"/>
          </p:cNvSpPr>
          <p:nvPr>
            <p:ph type="title"/>
          </p:nvPr>
        </p:nvSpPr>
        <p:spPr>
          <a:xfrm>
            <a:off x="1371600" y="381000"/>
            <a:ext cx="7315200"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2023-2025:</a:t>
            </a:r>
            <a:endParaRPr lang="en-US" sz="2800" dirty="0"/>
          </a:p>
        </p:txBody>
      </p:sp>
    </p:spTree>
    <p:extLst>
      <p:ext uri="{BB962C8B-B14F-4D97-AF65-F5344CB8AC3E}">
        <p14:creationId xmlns:p14="http://schemas.microsoft.com/office/powerpoint/2010/main" val="2920354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1438DD-FA3A-4C70-9D42-78F70060E834}"/>
              </a:ext>
            </a:extLst>
          </p:cNvPr>
          <p:cNvSpPr>
            <a:spLocks noGrp="1"/>
          </p:cNvSpPr>
          <p:nvPr>
            <p:ph idx="1"/>
          </p:nvPr>
        </p:nvSpPr>
        <p:spPr>
          <a:xfrm>
            <a:off x="1295401" y="1752600"/>
            <a:ext cx="7239000" cy="4724400"/>
          </a:xfrm>
        </p:spPr>
        <p:txBody>
          <a:bodyPr>
            <a:normAutofit fontScale="85000" lnSpcReduction="10000"/>
          </a:bodyPr>
          <a:lstStyle/>
          <a:p>
            <a:pPr marL="0" indent="0">
              <a:buNone/>
            </a:pPr>
            <a:r>
              <a:rPr lang="en-US" b="1" dirty="0"/>
              <a:t>Public Works Facility Facilities Management:  </a:t>
            </a:r>
          </a:p>
          <a:p>
            <a:r>
              <a:rPr lang="en-US" dirty="0"/>
              <a:t>The electronic sign has helped us advertise for meetings and events in the Township.  It has it’s glitches but we are learning!   If anyone has a public message they would like to share, call the Township office.  </a:t>
            </a:r>
          </a:p>
          <a:p>
            <a:r>
              <a:rPr lang="en-US" dirty="0"/>
              <a:t>St. Louis County Public Works has vacated the premises. The Township will be negotiating the St. Louis County Road Maintenance Contract in the next few months.  In the past, St. Louis County paid for all the salt/sand for both County/Township roads as part of the on-going maintenance agreement but we have been informed they will no longer be doing this adding an extra expense to maintain our roads.  </a:t>
            </a:r>
          </a:p>
          <a:p>
            <a:r>
              <a:rPr lang="en-US" dirty="0"/>
              <a:t>With the recent storms, we realize we need to invest in a good generator so the crew can easily access the equipment in the buildings.  The power was out for an extended amount of time and the heavy doors are not easy to open manually.  This is a safety issue for our employees.</a:t>
            </a:r>
          </a:p>
          <a:p>
            <a:r>
              <a:rPr lang="en-US" dirty="0"/>
              <a:t>The Township purchased a radio control system from Midwest Overhead Crane for the overhead crane at a cost of $4,910.00. </a:t>
            </a:r>
          </a:p>
          <a:p>
            <a:r>
              <a:rPr lang="en-US" dirty="0"/>
              <a:t>A propane tank enclosure is required for safety purposes.  Chain link fencing for this enclosure cost $7,119.00 and the concrete block cost $1,770.00.    The enclosure will be installed this Spring.</a:t>
            </a:r>
          </a:p>
          <a:p>
            <a:endParaRPr lang="en-US" dirty="0"/>
          </a:p>
          <a:p>
            <a:pPr marL="0" indent="0">
              <a:buNone/>
            </a:pPr>
            <a:endParaRPr lang="en-US" dirty="0"/>
          </a:p>
        </p:txBody>
      </p:sp>
      <p:sp>
        <p:nvSpPr>
          <p:cNvPr id="4" name="Title 2">
            <a:extLst>
              <a:ext uri="{FF2B5EF4-FFF2-40B4-BE49-F238E27FC236}">
                <a16:creationId xmlns:a16="http://schemas.microsoft.com/office/drawing/2014/main" id="{05BD5FA8-0140-4B6E-9E64-DA005A9754FC}"/>
              </a:ext>
            </a:extLst>
          </p:cNvPr>
          <p:cNvSpPr>
            <a:spLocks noGrp="1"/>
          </p:cNvSpPr>
          <p:nvPr>
            <p:ph type="title"/>
          </p:nvPr>
        </p:nvSpPr>
        <p:spPr>
          <a:xfrm>
            <a:off x="1371599" y="381000"/>
            <a:ext cx="7239000"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2023-2025:</a:t>
            </a:r>
            <a:endParaRPr lang="en-US" sz="2800" dirty="0"/>
          </a:p>
        </p:txBody>
      </p:sp>
    </p:spTree>
    <p:extLst>
      <p:ext uri="{BB962C8B-B14F-4D97-AF65-F5344CB8AC3E}">
        <p14:creationId xmlns:p14="http://schemas.microsoft.com/office/powerpoint/2010/main" val="2871829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86BEB2-0A00-41D5-9AFC-F3ADC71FD1CE}"/>
              </a:ext>
            </a:extLst>
          </p:cNvPr>
          <p:cNvSpPr>
            <a:spLocks noGrp="1"/>
          </p:cNvSpPr>
          <p:nvPr>
            <p:ph idx="1"/>
          </p:nvPr>
        </p:nvSpPr>
        <p:spPr>
          <a:xfrm>
            <a:off x="1371601" y="1676400"/>
            <a:ext cx="7162800" cy="5029200"/>
          </a:xfrm>
        </p:spPr>
        <p:txBody>
          <a:bodyPr>
            <a:normAutofit fontScale="85000" lnSpcReduction="20000"/>
          </a:bodyPr>
          <a:lstStyle/>
          <a:p>
            <a:pPr marL="0" indent="0">
              <a:buNone/>
            </a:pPr>
            <a:r>
              <a:rPr lang="en-US" sz="2600" b="1" dirty="0"/>
              <a:t>Fire Hall Facilities Management:</a:t>
            </a:r>
          </a:p>
          <a:p>
            <a:r>
              <a:rPr lang="en-US" sz="1900" dirty="0"/>
              <a:t>The Fire Department is very grateful for the grant funding and donations received to date which have helped provide safety equipment. The Assistance to Firefighter’s Grant awarded in the amount of  $105,580.00 plus a Township contribution of $26,815.90 was used to purchase 18 sets of SCBA’s (harness/backpack, face piece, cylinders). </a:t>
            </a:r>
          </a:p>
          <a:p>
            <a:r>
              <a:rPr lang="en-US" sz="1900" dirty="0"/>
              <a:t>The Board approved the purchase of ten new pagers with the Relief Association partnering with the Township to cover half the cost of $7,708.50.</a:t>
            </a:r>
          </a:p>
          <a:p>
            <a:r>
              <a:rPr lang="en-US" sz="1900" dirty="0"/>
              <a:t>The Tri-City Ambulance Contract costs $1,000.00/month and is paid to the City of Hoyt Lakes for ambulance services for our residents.  This contract expires at the end of 2024.  The City of Hoyt Lakes is promoting a special taxing district to increase revenue instead of continuing the current agreement.  How this works is every tax payer is charged a set amount for living in the service district on their property tax bill.   This has not been agreed to yet by the Township Board and the tax amount has not been determined.  Meetings are being held among the Town of White, City of Aurora, and City of Hoyt Lakes.  </a:t>
            </a:r>
          </a:p>
          <a:p>
            <a:r>
              <a:rPr lang="en-US" sz="1900" dirty="0"/>
              <a:t>The Fire Hall is in need of some minor drywall repairs from a leaky roof and the Department has requested more storage space.    </a:t>
            </a:r>
          </a:p>
          <a:p>
            <a:endParaRPr lang="en-US" sz="1900" dirty="0"/>
          </a:p>
          <a:p>
            <a:pPr marL="0" indent="0">
              <a:buNone/>
            </a:pPr>
            <a:endParaRPr lang="en-US" dirty="0"/>
          </a:p>
          <a:p>
            <a:pPr marL="0" indent="0">
              <a:buNone/>
            </a:pPr>
            <a:endParaRPr lang="en-US" dirty="0"/>
          </a:p>
          <a:p>
            <a:endParaRPr lang="en-US" dirty="0"/>
          </a:p>
        </p:txBody>
      </p:sp>
      <p:sp>
        <p:nvSpPr>
          <p:cNvPr id="4" name="Title 2">
            <a:extLst>
              <a:ext uri="{FF2B5EF4-FFF2-40B4-BE49-F238E27FC236}">
                <a16:creationId xmlns:a16="http://schemas.microsoft.com/office/drawing/2014/main" id="{CDA9CA88-2FA8-4A03-861F-B2AD34AD9AF8}"/>
              </a:ext>
            </a:extLst>
          </p:cNvPr>
          <p:cNvSpPr>
            <a:spLocks noGrp="1"/>
          </p:cNvSpPr>
          <p:nvPr>
            <p:ph type="title"/>
          </p:nvPr>
        </p:nvSpPr>
        <p:spPr>
          <a:xfrm>
            <a:off x="1371600" y="306222"/>
            <a:ext cx="7315200"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2023-2025:</a:t>
            </a:r>
            <a:endParaRPr lang="en-US" sz="2800" dirty="0"/>
          </a:p>
        </p:txBody>
      </p:sp>
    </p:spTree>
    <p:extLst>
      <p:ext uri="{BB962C8B-B14F-4D97-AF65-F5344CB8AC3E}">
        <p14:creationId xmlns:p14="http://schemas.microsoft.com/office/powerpoint/2010/main" val="3496037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20B14F-443C-4B73-AEBF-E9C61927A801}"/>
              </a:ext>
            </a:extLst>
          </p:cNvPr>
          <p:cNvSpPr>
            <a:spLocks noGrp="1"/>
          </p:cNvSpPr>
          <p:nvPr>
            <p:ph idx="1"/>
          </p:nvPr>
        </p:nvSpPr>
        <p:spPr>
          <a:xfrm>
            <a:off x="1371601" y="1905000"/>
            <a:ext cx="7162800" cy="4006222"/>
          </a:xfrm>
        </p:spPr>
        <p:txBody>
          <a:bodyPr>
            <a:normAutofit fontScale="77500" lnSpcReduction="20000"/>
          </a:bodyPr>
          <a:lstStyle/>
          <a:p>
            <a:pPr marL="0" indent="0">
              <a:buNone/>
            </a:pPr>
            <a:r>
              <a:rPr lang="en-US" b="1" dirty="0"/>
              <a:t>City/Town Government Center Facilities Management:</a:t>
            </a:r>
          </a:p>
          <a:p>
            <a:r>
              <a:rPr lang="en-US" dirty="0"/>
              <a:t>The City of Aurora also hired </a:t>
            </a:r>
            <a:r>
              <a:rPr lang="en-US" dirty="0" err="1"/>
              <a:t>Wold</a:t>
            </a:r>
            <a:r>
              <a:rPr lang="en-US" dirty="0"/>
              <a:t> Inc. to conduct a Facility Management Study.  The study resulted in a $4 million price tag on repairs/additions to the City/Town Government Center.  The Township pays 20% of all building costs per the agreement in place.  The City/Town Government Center needs new flooring, lighting, electrical, windows, technology upgrades, and a fire suppression system.  In the next few months, the City/Town will be meeting to discuss next steps, including if the building will be remodeled or if offices will be relocated to a different place for both the City/Town in the future.  </a:t>
            </a:r>
          </a:p>
          <a:p>
            <a:pPr marL="0" indent="0">
              <a:buNone/>
            </a:pPr>
            <a:r>
              <a:rPr lang="en-US" b="1" dirty="0"/>
              <a:t>Cemetery Upgrades: </a:t>
            </a:r>
          </a:p>
          <a:p>
            <a:r>
              <a:rPr lang="en-US" dirty="0"/>
              <a:t>An additional columbarium was ordered and will be delivered in the next month or so.  The Township used ARPA funding for this purchase.  The cost is $41,372.00 and we will need to pay for the concrete apron surrounding the base.  </a:t>
            </a:r>
          </a:p>
          <a:p>
            <a:r>
              <a:rPr lang="en-US" dirty="0"/>
              <a:t>Office staff continue to enter Cemetery Data into our web-based system.    This is very time consuming but we are getting there!  When we are completed entering the data, residents will be able to find their loved ones online and see where they are buried.  </a:t>
            </a:r>
          </a:p>
          <a:p>
            <a:pPr marL="0" indent="0">
              <a:buNone/>
            </a:pPr>
            <a:endParaRPr lang="en-US" dirty="0"/>
          </a:p>
          <a:p>
            <a:endParaRPr lang="en-US" dirty="0"/>
          </a:p>
          <a:p>
            <a:endParaRPr lang="en-US" b="1" dirty="0"/>
          </a:p>
          <a:p>
            <a:endParaRPr lang="en-US" dirty="0"/>
          </a:p>
        </p:txBody>
      </p:sp>
      <p:sp>
        <p:nvSpPr>
          <p:cNvPr id="4" name="Title 1">
            <a:extLst>
              <a:ext uri="{FF2B5EF4-FFF2-40B4-BE49-F238E27FC236}">
                <a16:creationId xmlns:a16="http://schemas.microsoft.com/office/drawing/2014/main" id="{948E29E7-399E-45D5-B1BA-7F87161211C4}"/>
              </a:ext>
            </a:extLst>
          </p:cNvPr>
          <p:cNvSpPr>
            <a:spLocks noGrp="1"/>
          </p:cNvSpPr>
          <p:nvPr>
            <p:ph type="title"/>
          </p:nvPr>
        </p:nvSpPr>
        <p:spPr>
          <a:xfrm>
            <a:off x="1371600" y="381000"/>
            <a:ext cx="6589712" cy="1281112"/>
          </a:xfrm>
        </p:spPr>
        <p:style>
          <a:lnRef idx="2">
            <a:schemeClr val="accent1"/>
          </a:lnRef>
          <a:fillRef idx="1">
            <a:schemeClr val="lt1"/>
          </a:fillRef>
          <a:effectRef idx="0">
            <a:schemeClr val="accent1"/>
          </a:effectRef>
          <a:fontRef idx="minor">
            <a:schemeClr val="dk1"/>
          </a:fontRef>
        </p:style>
        <p:txBody>
          <a:bodyPr>
            <a:normAutofit/>
          </a:bodyPr>
          <a:lstStyle/>
          <a:p>
            <a:r>
              <a:rPr lang="en-US" sz="2800" u="sng" dirty="0"/>
              <a:t>Town’s Strategic Plan Goals &amp; Objectives for 2023-2025:</a:t>
            </a:r>
            <a:endParaRPr lang="en-US" sz="2800" dirty="0"/>
          </a:p>
        </p:txBody>
      </p:sp>
    </p:spTree>
    <p:extLst>
      <p:ext uri="{BB962C8B-B14F-4D97-AF65-F5344CB8AC3E}">
        <p14:creationId xmlns:p14="http://schemas.microsoft.com/office/powerpoint/2010/main" val="373604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143000" y="1447800"/>
            <a:ext cx="7315201" cy="5181600"/>
          </a:xfrm>
        </p:spPr>
        <p:txBody>
          <a:bodyPr>
            <a:noAutofit/>
          </a:bodyPr>
          <a:lstStyle/>
          <a:p>
            <a:pPr marL="0" indent="0">
              <a:buNone/>
            </a:pPr>
            <a:r>
              <a:rPr lang="en-US" b="1" u="sng" dirty="0"/>
              <a:t>Category 2</a:t>
            </a:r>
            <a:r>
              <a:rPr lang="en-US" b="1" dirty="0"/>
              <a:t>:  Organizational Development (personnel, 	policies, training, technology, grants)</a:t>
            </a:r>
          </a:p>
          <a:p>
            <a:pPr marL="0" indent="0">
              <a:buNone/>
            </a:pPr>
            <a:r>
              <a:rPr lang="en-US" sz="1600" b="1" dirty="0"/>
              <a:t>PERSONNEL UPDATE:</a:t>
            </a:r>
            <a:endParaRPr lang="en-US" sz="1600" dirty="0"/>
          </a:p>
          <a:p>
            <a:r>
              <a:rPr lang="en-US" sz="1400" dirty="0"/>
              <a:t>The Local 49 Operating Engineers Contract was negotiated and settled for another three years ending 12/31/2026.  We have nine full-time employees receiving benefits and wages according to the contract.  </a:t>
            </a:r>
          </a:p>
          <a:p>
            <a:r>
              <a:rPr lang="en-US" sz="1400" dirty="0"/>
              <a:t>Jessica Forsline, Deputy Treasurer and Mary Ann </a:t>
            </a:r>
            <a:r>
              <a:rPr lang="en-US" sz="1400" dirty="0" err="1"/>
              <a:t>Helander</a:t>
            </a:r>
            <a:r>
              <a:rPr lang="en-US" sz="1400" dirty="0"/>
              <a:t>, Deputy Clerk are non-union, part-time hourly employees.  </a:t>
            </a:r>
          </a:p>
          <a:p>
            <a:r>
              <a:rPr lang="en-US" sz="1400" dirty="0"/>
              <a:t>Tanner </a:t>
            </a:r>
            <a:r>
              <a:rPr lang="en-US" sz="1400" dirty="0" err="1"/>
              <a:t>Lokken</a:t>
            </a:r>
            <a:r>
              <a:rPr lang="en-US" sz="1400" dirty="0"/>
              <a:t> and Samuel Nelson were hired as Heavy Equipment Operators bringing the Public Works employee roster back up to six employees.  Michael Baland retired in November.  </a:t>
            </a:r>
          </a:p>
          <a:p>
            <a:r>
              <a:rPr lang="en-US" sz="1400" dirty="0"/>
              <a:t>In 2023, we hired four new Fire Department members:  Derek Hirsch, Marshall Ness, </a:t>
            </a:r>
            <a:r>
              <a:rPr lang="en-US" sz="1400" dirty="0" err="1"/>
              <a:t>Garet</a:t>
            </a:r>
            <a:r>
              <a:rPr lang="en-US" sz="1400" dirty="0"/>
              <a:t> Johnson, Ben Hway.  We now have 21 members on our roster for the Fire Department.  </a:t>
            </a:r>
          </a:p>
          <a:p>
            <a:r>
              <a:rPr lang="en-US" sz="1400" dirty="0"/>
              <a:t>We have three Elected Officials with an Election each year (Craig </a:t>
            </a:r>
            <a:r>
              <a:rPr lang="en-US" sz="1400" dirty="0" err="1"/>
              <a:t>Anttila’s</a:t>
            </a:r>
            <a:r>
              <a:rPr lang="en-US" sz="1400" dirty="0"/>
              <a:t> term expires this year).  Election Day is Tuesday, November 5, 2024.  We are still looking into moving to four year terms and having every other year elections. In order for this to happen, it will need to be placed on a ballot for citizens to approve.  We are hoping it can be done this year.  Attorney, Michael Couri is leading us through this process.   </a:t>
            </a:r>
            <a:endParaRPr lang="en-US" sz="1400" i="0" dirty="0">
              <a:solidFill>
                <a:srgbClr val="1B1B1B"/>
              </a:solidFill>
              <a:effectLst/>
            </a:endParaRPr>
          </a:p>
          <a:p>
            <a:pPr lvl="1"/>
            <a:endParaRPr lang="en-US" sz="1400" dirty="0"/>
          </a:p>
          <a:p>
            <a:pPr marL="457200" lvl="1" indent="0">
              <a:buNone/>
            </a:pPr>
            <a:endParaRPr lang="en-US" sz="1400" dirty="0"/>
          </a:p>
          <a:p>
            <a:pPr marL="457200" lvl="1" indent="0">
              <a:buNone/>
            </a:pPr>
            <a:endParaRPr lang="en-US" sz="1400" dirty="0"/>
          </a:p>
          <a:p>
            <a:pPr marL="457200" lvl="1" indent="0">
              <a:buNone/>
            </a:pPr>
            <a:endParaRPr lang="en-US" sz="1600" dirty="0"/>
          </a:p>
          <a:p>
            <a:pPr marL="109728" indent="0">
              <a:buNone/>
            </a:pPr>
            <a:endParaRPr lang="en-US" sz="2000" dirty="0"/>
          </a:p>
          <a:p>
            <a:endParaRPr lang="en-US" sz="2000" dirty="0"/>
          </a:p>
          <a:p>
            <a:endParaRPr lang="en-US" sz="3400" dirty="0"/>
          </a:p>
          <a:p>
            <a:endParaRPr lang="en-US" sz="3400" dirty="0"/>
          </a:p>
          <a:p>
            <a:endParaRPr lang="en-US" sz="3400" dirty="0"/>
          </a:p>
          <a:p>
            <a:endParaRPr lang="en-US" sz="3400" dirty="0"/>
          </a:p>
          <a:p>
            <a:pPr>
              <a:buNone/>
            </a:pPr>
            <a:br>
              <a:rPr lang="en-US" sz="3400" dirty="0"/>
            </a:br>
            <a:endParaRPr lang="en-US" sz="3400" dirty="0"/>
          </a:p>
          <a:p>
            <a:endParaRPr lang="en-US" sz="3800" dirty="0"/>
          </a:p>
          <a:p>
            <a:pPr>
              <a:buNone/>
            </a:pPr>
            <a:endParaRPr lang="en-US" dirty="0"/>
          </a:p>
          <a:p>
            <a:pPr>
              <a:buNone/>
            </a:pPr>
            <a:endParaRPr lang="en-US" dirty="0"/>
          </a:p>
        </p:txBody>
      </p:sp>
      <p:sp>
        <p:nvSpPr>
          <p:cNvPr id="6" name="Title 2"/>
          <p:cNvSpPr>
            <a:spLocks noGrp="1"/>
          </p:cNvSpPr>
          <p:nvPr>
            <p:ph type="title"/>
          </p:nvPr>
        </p:nvSpPr>
        <p:spPr>
          <a:xfrm>
            <a:off x="1295400" y="504487"/>
            <a:ext cx="7315201" cy="944562"/>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Town’s Strategic Plan Goals &amp; Objectives for 2023-2025:</a:t>
            </a:r>
            <a:endParaRPr lang="en-US"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4A5977-6528-4ABD-AC3B-CFFEB0AF934A}"/>
              </a:ext>
            </a:extLst>
          </p:cNvPr>
          <p:cNvSpPr>
            <a:spLocks noGrp="1"/>
          </p:cNvSpPr>
          <p:nvPr>
            <p:ph idx="1"/>
          </p:nvPr>
        </p:nvSpPr>
        <p:spPr>
          <a:xfrm>
            <a:off x="990600" y="1676400"/>
            <a:ext cx="7543801" cy="4648200"/>
          </a:xfrm>
        </p:spPr>
        <p:txBody>
          <a:bodyPr>
            <a:normAutofit fontScale="85000" lnSpcReduction="20000"/>
          </a:bodyPr>
          <a:lstStyle/>
          <a:p>
            <a:pPr marL="0" indent="-6858">
              <a:buNone/>
            </a:pPr>
            <a:r>
              <a:rPr lang="en-US" b="1" u="sng" dirty="0"/>
              <a:t>Category 2: </a:t>
            </a:r>
            <a:r>
              <a:rPr lang="en-US" b="1" dirty="0"/>
              <a:t>Organizational Development continued (personnel, policies, contracts, training, grants, technology):</a:t>
            </a:r>
          </a:p>
          <a:p>
            <a:pPr marL="0" indent="-6858">
              <a:buNone/>
            </a:pPr>
            <a:r>
              <a:rPr lang="en-US" b="1" dirty="0"/>
              <a:t>Policies Updates:</a:t>
            </a:r>
          </a:p>
          <a:p>
            <a:pPr marL="336042"/>
            <a:r>
              <a:rPr lang="en-US" dirty="0"/>
              <a:t>The Township passed a  moratorium ordinance on the sale of THC products within the Township until January 1, 2025.  The State has until this date to define the law and guidelines.    </a:t>
            </a:r>
          </a:p>
          <a:p>
            <a:pPr marL="336042"/>
            <a:r>
              <a:rPr lang="en-US" dirty="0"/>
              <a:t>The legislature passed many new laws in 2023 affecting the personnel policies such as the Earned Safe and Sick Time Law effective January 1, 2024 and the Paid Family and Medical Leave Law effective January 1, 2026.   </a:t>
            </a:r>
          </a:p>
          <a:p>
            <a:pPr marL="0" indent="0">
              <a:buNone/>
            </a:pPr>
            <a:r>
              <a:rPr lang="en-US" b="1" dirty="0"/>
              <a:t>Contracts Updates:</a:t>
            </a:r>
          </a:p>
          <a:p>
            <a:r>
              <a:rPr lang="en-US" dirty="0"/>
              <a:t>The annual Propane Contract was renewed with Como Oil – price is currently $1.529 per gallon (this is a reduction from last year’s price).  </a:t>
            </a:r>
          </a:p>
          <a:p>
            <a:r>
              <a:rPr lang="en-US" dirty="0"/>
              <a:t>The Township Board renewed the garbage contract with East Mesabi Sanitation for another five years.  Garbage bag prices help cover tipping fees. This contract reflects a 7% discount of 2023 fees and the waiving of an annual increase.  In 2024, there will be an annual increase of 2.5%.  In year five of the contract, it will cost $136,265.88.  This is very costly.  At some point in the future, the Township may  need to begin billing residents for this service in addition to them buying bags.</a:t>
            </a:r>
          </a:p>
          <a:p>
            <a:pPr marL="0" indent="0">
              <a:buNone/>
            </a:pPr>
            <a:endParaRPr lang="en-US" sz="2000" dirty="0"/>
          </a:p>
          <a:p>
            <a:endParaRPr lang="en-US" dirty="0"/>
          </a:p>
        </p:txBody>
      </p:sp>
      <p:sp>
        <p:nvSpPr>
          <p:cNvPr id="4" name="Title 2">
            <a:extLst>
              <a:ext uri="{FF2B5EF4-FFF2-40B4-BE49-F238E27FC236}">
                <a16:creationId xmlns:a16="http://schemas.microsoft.com/office/drawing/2014/main" id="{1BB44F85-0E9D-4473-A8F9-070BC60C4284}"/>
              </a:ext>
            </a:extLst>
          </p:cNvPr>
          <p:cNvSpPr>
            <a:spLocks noGrp="1"/>
          </p:cNvSpPr>
          <p:nvPr>
            <p:ph type="title"/>
          </p:nvPr>
        </p:nvSpPr>
        <p:spPr>
          <a:xfrm>
            <a:off x="1371600" y="306222"/>
            <a:ext cx="7239000" cy="1281112"/>
          </a:xfrm>
        </p:spPr>
        <p:style>
          <a:lnRef idx="2">
            <a:schemeClr val="accent1"/>
          </a:lnRef>
          <a:fillRef idx="1">
            <a:schemeClr val="lt1"/>
          </a:fillRef>
          <a:effectRef idx="0">
            <a:schemeClr val="accent1"/>
          </a:effectRef>
          <a:fontRef idx="minor">
            <a:schemeClr val="dk1"/>
          </a:fontRef>
        </p:style>
        <p:txBody>
          <a:bodyPr>
            <a:noAutofit/>
          </a:bodyPr>
          <a:lstStyle/>
          <a:p>
            <a:r>
              <a:rPr lang="en-US" sz="2800" u="sng" dirty="0"/>
              <a:t>Town’s Strategic Plan Goals &amp; Objectives for 2023-2025:</a:t>
            </a:r>
            <a:endParaRPr lang="en-US" sz="2800" dirty="0"/>
          </a:p>
        </p:txBody>
      </p:sp>
    </p:spTree>
    <p:extLst>
      <p:ext uri="{BB962C8B-B14F-4D97-AF65-F5344CB8AC3E}">
        <p14:creationId xmlns:p14="http://schemas.microsoft.com/office/powerpoint/2010/main" val="13596480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Concours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40639</TotalTime>
  <Words>3765</Words>
  <Application>Microsoft Office PowerPoint</Application>
  <PresentationFormat>On-screen Show (4:3)</PresentationFormat>
  <Paragraphs>442</Paragraphs>
  <Slides>26</Slides>
  <Notes>18</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26</vt:i4>
      </vt:variant>
    </vt:vector>
  </HeadingPairs>
  <TitlesOfParts>
    <vt:vector size="38" baseType="lpstr">
      <vt:lpstr>Arial</vt:lpstr>
      <vt:lpstr>Calibri</vt:lpstr>
      <vt:lpstr>Century Gothic</vt:lpstr>
      <vt:lpstr>Lucida Console</vt:lpstr>
      <vt:lpstr>Lucida Sans Unicode</vt:lpstr>
      <vt:lpstr>Roboto</vt:lpstr>
      <vt:lpstr>Verdana</vt:lpstr>
      <vt:lpstr>Wingdings</vt:lpstr>
      <vt:lpstr>Wingdings 2</vt:lpstr>
      <vt:lpstr>Wingdings 3</vt:lpstr>
      <vt:lpstr>Concourse</vt:lpstr>
      <vt:lpstr>Wisp</vt:lpstr>
      <vt:lpstr>Welcome to the  Town of White  Annual Meeting</vt:lpstr>
      <vt:lpstr>Town’s Strategic Plan Goals &amp; Objectives for 2023-2025:</vt:lpstr>
      <vt:lpstr>Town’s Strategic Plan Goals &amp; Objectives for 2023-2025:</vt:lpstr>
      <vt:lpstr>Town’s Strategic Plan Goals &amp; Objectives for 2023-2025:</vt:lpstr>
      <vt:lpstr>Town’s Strategic Plan Goals &amp; Objectives for 2023-2025:</vt:lpstr>
      <vt:lpstr>Town’s Strategic Plan Goals &amp; Objectives for 2023-2025:</vt:lpstr>
      <vt:lpstr>Town’s Strategic Plan Goals &amp; Objectives for 2023-2025:</vt:lpstr>
      <vt:lpstr>Town’s Strategic Plan Goals &amp; Objectives for 2023-2025:</vt:lpstr>
      <vt:lpstr>Town’s Strategic Plan Goals &amp; Objectives for 2023-2025:</vt:lpstr>
      <vt:lpstr>PowerPoint Presentation</vt:lpstr>
      <vt:lpstr>PowerPoint Presentation</vt:lpstr>
      <vt:lpstr>Town’s Strategic Plan Goals &amp; Objectives for 2023-2025:</vt:lpstr>
      <vt:lpstr>Town’s Strategic Plan Goals &amp; Objectives for 2022-2025:</vt:lpstr>
      <vt:lpstr>Town’s Strategic Plan Goals &amp; Objectives for 2022-2025:</vt:lpstr>
      <vt:lpstr>Town’s Strategic Plan Goals &amp;  Objectives:  Category 4 – Financial 2023 Year End Cash Balance Review </vt:lpstr>
      <vt:lpstr>Category 4-Fiscal Sustainability  2023 Year End Cash Balance </vt:lpstr>
      <vt:lpstr>Category 4-Fiscal Sustainability:  2023 Receipts Compared to 2022 </vt:lpstr>
      <vt:lpstr>PowerPoint Presentation</vt:lpstr>
      <vt:lpstr>Category 4-Fiscal Sustainability continued:  2023 Disbursements Comparable </vt:lpstr>
      <vt:lpstr>PowerPoint Presentation</vt:lpstr>
      <vt:lpstr>Investments Breakdown:</vt:lpstr>
      <vt:lpstr>Category 4 - Fiscal Sustainability Continued:  Indebtedness </vt:lpstr>
      <vt:lpstr>Category 4 – Fiscal Sustainability Continued: Budget Balance Trend (not including investments) 2010-2023   </vt:lpstr>
      <vt:lpstr>Category 4 – Fiscal Sustainability Continued: Disbursements vs. Receipts 2010-2023    </vt:lpstr>
      <vt:lpstr>Category 4 -  Past Levy Amounts Collected</vt:lpstr>
      <vt:lpstr>Category 4 -  Levy Certification Due 9/30/24:</vt:lpstr>
    </vt:vector>
  </TitlesOfParts>
  <Company>Ridgewater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Worker’s Compensation Training</dc:title>
  <dc:creator>Jodi_K</dc:creator>
  <cp:lastModifiedBy>Jodi Knaus</cp:lastModifiedBy>
  <cp:revision>1118</cp:revision>
  <cp:lastPrinted>2024-03-12T19:36:17Z</cp:lastPrinted>
  <dcterms:created xsi:type="dcterms:W3CDTF">2009-04-20T21:12:53Z</dcterms:created>
  <dcterms:modified xsi:type="dcterms:W3CDTF">2024-09-09T22:31:22Z</dcterms:modified>
</cp:coreProperties>
</file>