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8" r:id="rId2"/>
  </p:sldMasterIdLst>
  <p:notesMasterIdLst>
    <p:notesMasterId r:id="rId12"/>
  </p:notesMasterIdLst>
  <p:sldIdLst>
    <p:sldId id="395" r:id="rId3"/>
    <p:sldId id="416" r:id="rId4"/>
    <p:sldId id="414" r:id="rId5"/>
    <p:sldId id="410" r:id="rId6"/>
    <p:sldId id="418" r:id="rId7"/>
    <p:sldId id="413" r:id="rId8"/>
    <p:sldId id="411" r:id="rId9"/>
    <p:sldId id="417" r:id="rId10"/>
    <p:sldId id="408" r:id="rId11"/>
  </p:sldIdLst>
  <p:sldSz cx="12192000" cy="6858000"/>
  <p:notesSz cx="6881813" cy="9296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1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chma7" initials="mmj" lastIdx="1" clrIdx="0"/>
  <p:cmAuthor id="1" name="Rodriguez, Cheryl" initials="RC" lastIdx="9" clrIdx="1">
    <p:extLst>
      <p:ext uri="{19B8F6BF-5375-455C-9EA6-DF929625EA0E}">
        <p15:presenceInfo xmlns:p15="http://schemas.microsoft.com/office/powerpoint/2012/main" userId="S-1-5-21-2844929807-1687724802-988633214-111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8A3"/>
    <a:srgbClr val="B0B4B4"/>
    <a:srgbClr val="4A666E"/>
    <a:srgbClr val="215968"/>
    <a:srgbClr val="8DEBAC"/>
    <a:srgbClr val="BC596A"/>
    <a:srgbClr val="4B5F89"/>
    <a:srgbClr val="6E86D4"/>
    <a:srgbClr val="5F83D3"/>
    <a:srgbClr val="FF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9813" autoAdjust="0"/>
  </p:normalViewPr>
  <p:slideViewPr>
    <p:cSldViewPr snapToGrid="0">
      <p:cViewPr varScale="1">
        <p:scale>
          <a:sx n="86" d="100"/>
          <a:sy n="86" d="100"/>
        </p:scale>
        <p:origin x="389" y="67"/>
      </p:cViewPr>
      <p:guideLst>
        <p:guide orient="horz" pos="2159"/>
        <p:guide pos="1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1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8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6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5325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58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800" y="4387854"/>
            <a:ext cx="5560060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8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2058910"/>
            <a:ext cx="10363200" cy="1470181"/>
          </a:xfrm>
        </p:spPr>
        <p:txBody>
          <a:bodyPr/>
          <a:lstStyle>
            <a:lvl1pPr algn="l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926400" y="3477600"/>
            <a:ext cx="8534400" cy="604800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80" y="6162084"/>
            <a:ext cx="1853688" cy="3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5731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80" y="6162084"/>
            <a:ext cx="1853688" cy="3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5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01" y="274639"/>
            <a:ext cx="6718300" cy="504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2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701" y="214253"/>
            <a:ext cx="6718300" cy="504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9451" y="1423988"/>
            <a:ext cx="10902949" cy="4527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96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845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70" r="16422"/>
          <a:stretch/>
        </p:blipFill>
        <p:spPr bwMode="auto">
          <a:xfrm>
            <a:off x="0" y="-1"/>
            <a:ext cx="12192000" cy="19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 txBox="1">
            <a:spLocks noGrp="1"/>
          </p:cNvSpPr>
          <p:nvPr>
            <p:ph type="title"/>
          </p:nvPr>
        </p:nvSpPr>
        <p:spPr bwMode="auto">
          <a:xfrm>
            <a:off x="1559173" y="3409574"/>
            <a:ext cx="8839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Main Title</a:t>
            </a:r>
          </a:p>
        </p:txBody>
      </p:sp>
      <p:sp>
        <p:nvSpPr>
          <p:cNvPr id="1029" name="Rectangle 6"/>
          <p:cNvSpPr txBox="1">
            <a:spLocks noGrp="1" noChangeAspect="1"/>
          </p:cNvSpPr>
          <p:nvPr>
            <p:ph type="body" idx="1"/>
          </p:nvPr>
        </p:nvSpPr>
        <p:spPr bwMode="auto">
          <a:xfrm>
            <a:off x="914408" y="4292358"/>
            <a:ext cx="10128731" cy="1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</a:t>
            </a:r>
          </a:p>
          <a:p>
            <a:pPr lvl="0"/>
            <a:r>
              <a:rPr lang="en-US" altLang="en-US" dirty="0"/>
              <a:t>Director of External Affairs</a:t>
            </a:r>
          </a:p>
          <a:p>
            <a:pPr lvl="0"/>
            <a:r>
              <a:rPr lang="en-US" altLang="en-US" dirty="0"/>
              <a:t>Office of Environmental Management</a:t>
            </a:r>
          </a:p>
          <a:p>
            <a:pPr lvl="0"/>
            <a:endParaRPr lang="en-US" altLang="en-US" dirty="0"/>
          </a:p>
          <a:p>
            <a:pPr lvl="0"/>
            <a:r>
              <a:rPr lang="en-US" altLang="en-US" dirty="0"/>
              <a:t>Month X, 2013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1" y="1233069"/>
            <a:ext cx="4041723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79" y="1233111"/>
            <a:ext cx="4023360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45" y="881431"/>
            <a:ext cx="3572272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7" y="5948399"/>
            <a:ext cx="4306824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10938933" y="6673334"/>
            <a:ext cx="12530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Arial Narrow" panose="020B0606020202030204" pitchFamily="34" charset="0"/>
              </a:rPr>
              <a:t>PR001</a:t>
            </a:r>
          </a:p>
        </p:txBody>
      </p:sp>
    </p:spTree>
    <p:extLst>
      <p:ext uri="{BB962C8B-B14F-4D97-AF65-F5344CB8AC3E}">
        <p14:creationId xmlns:p14="http://schemas.microsoft.com/office/powerpoint/2010/main" val="265404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b="1">
          <a:solidFill>
            <a:srgbClr val="7F7F7F"/>
          </a:solidFill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" t="13883" r="4974" b="37798"/>
          <a:stretch/>
        </p:blipFill>
        <p:spPr bwMode="auto">
          <a:xfrm>
            <a:off x="4" y="3"/>
            <a:ext cx="12192000" cy="9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524501" y="274639"/>
            <a:ext cx="6667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6D7750-ADC7-46D2-B61D-22D56008091C}" type="datetimeFigureOut">
              <a:rPr lang="en-US" altLang="en-US"/>
              <a:pPr/>
              <a:t>9/8/2019</a:t>
            </a:fld>
            <a:endParaRPr lang="en-US" altLang="en-US" dirty="0"/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10378017" y="6618288"/>
            <a:ext cx="1727200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E959CB8-4961-49E8-848A-A940B5EE85CE}" type="slidenum">
              <a:rPr lang="en-US" altLang="en-US" sz="1000">
                <a:solidFill>
                  <a:srgbClr val="FFFFFF"/>
                </a:solidFill>
                <a:latin typeface="Calibri" pitchFamily="34" charset="0"/>
                <a:ea typeface="ヒラギノ角ゴ ProN W3"/>
                <a:cs typeface="ヒラギノ角ゴ ProN W3"/>
              </a:rPr>
              <a:pPr algn="r" eaLnBrk="1" hangingPunct="1"/>
              <a:t>‹#›</a:t>
            </a:fld>
            <a:endParaRPr lang="en-US" altLang="en-US" sz="1000" dirty="0">
              <a:solidFill>
                <a:srgbClr val="FFFFFF"/>
              </a:solidFill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7" y="5948399"/>
            <a:ext cx="4306824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0938933" y="6673334"/>
            <a:ext cx="12530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Arial Narrow" panose="020B0606020202030204" pitchFamily="34" charset="0"/>
              </a:rPr>
              <a:t>PR001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24500" y="6433543"/>
            <a:ext cx="70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DB4906-AE69-4FCE-83EA-179D5BD070F0}" type="slidenum">
              <a:rPr lang="en-US" sz="1400" smtClean="0">
                <a:latin typeface="Arial Narrow" panose="020B0606020202030204" pitchFamily="34" charset="0"/>
              </a:rPr>
              <a:pPr algn="ctr"/>
              <a:t>‹#›</a:t>
            </a:fld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80" y="6162084"/>
            <a:ext cx="1853688" cy="3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1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33491" y="4955094"/>
            <a:ext cx="5029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Doug Hintze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Manager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Environmental Management Los Alamos Field Office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367752" y="4955094"/>
            <a:ext cx="320494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b="1" dirty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Glenn Morgan</a:t>
            </a:r>
          </a:p>
          <a:p>
            <a:pPr algn="r">
              <a:lnSpc>
                <a:spcPct val="90000"/>
              </a:lnSpc>
            </a:pPr>
            <a:r>
              <a:rPr lang="en-US" altLang="en-US" b="1" dirty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President</a:t>
            </a:r>
          </a:p>
          <a:p>
            <a:pPr algn="r">
              <a:lnSpc>
                <a:spcPct val="90000"/>
              </a:lnSpc>
            </a:pPr>
            <a:r>
              <a:rPr lang="en-US" altLang="en-US" b="1" dirty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N3B Los Alamos</a:t>
            </a:r>
          </a:p>
        </p:txBody>
      </p:sp>
      <p:sp>
        <p:nvSpPr>
          <p:cNvPr id="9" name="Title 1"/>
          <p:cNvSpPr txBox="1">
            <a:spLocks noGrp="1"/>
          </p:cNvSpPr>
          <p:nvPr>
            <p:ph type="ctrTitle"/>
          </p:nvPr>
        </p:nvSpPr>
        <p:spPr>
          <a:xfrm>
            <a:off x="1988652" y="3904173"/>
            <a:ext cx="8229600" cy="548640"/>
          </a:xfrm>
        </p:spPr>
        <p:txBody>
          <a:bodyPr anchor="ctr"/>
          <a:lstStyle/>
          <a:p>
            <a:pPr algn="ctr" eaLnBrk="1" hangingPunct="1"/>
            <a:r>
              <a:rPr lang="en-US" altLang="en-US" dirty="0">
                <a:solidFill>
                  <a:srgbClr val="003399"/>
                </a:solidFill>
              </a:rPr>
              <a:t>Chromium Interim Measure &amp; </a:t>
            </a:r>
            <a:br>
              <a:rPr lang="en-US" altLang="en-US" dirty="0">
                <a:solidFill>
                  <a:srgbClr val="003399"/>
                </a:solidFill>
              </a:rPr>
            </a:br>
            <a:r>
              <a:rPr lang="en-US" altLang="en-US" dirty="0">
                <a:solidFill>
                  <a:srgbClr val="003399"/>
                </a:solidFill>
              </a:rPr>
              <a:t>Characterization Campaign Successes</a:t>
            </a:r>
            <a:endParaRPr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326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45"/>
          <p:cNvSpPr/>
          <p:nvPr/>
        </p:nvSpPr>
        <p:spPr>
          <a:xfrm>
            <a:off x="1835850" y="2496942"/>
            <a:ext cx="3277235" cy="2882266"/>
          </a:xfrm>
          <a:custGeom>
            <a:avLst/>
            <a:gdLst/>
            <a:ahLst/>
            <a:cxnLst/>
            <a:rect l="l" t="t" r="r" b="b"/>
            <a:pathLst>
              <a:path w="2486025" h="2109470">
                <a:moveTo>
                  <a:pt x="0" y="2109216"/>
                </a:moveTo>
                <a:lnTo>
                  <a:pt x="2485644" y="2109216"/>
                </a:lnTo>
                <a:lnTo>
                  <a:pt x="2485644" y="0"/>
                </a:lnTo>
                <a:lnTo>
                  <a:pt x="0" y="0"/>
                </a:lnTo>
                <a:lnTo>
                  <a:pt x="0" y="2109216"/>
                </a:lnTo>
                <a:close/>
              </a:path>
            </a:pathLst>
          </a:custGeom>
          <a:solidFill>
            <a:srgbClr val="D9D9D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0528" y="162713"/>
            <a:ext cx="4627660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 Alamos National Laboratory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Organizational Structure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25792" y="1239500"/>
            <a:ext cx="2966975" cy="8499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7983" y="1323944"/>
            <a:ext cx="272950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b="1" spc="-10" dirty="0">
                <a:latin typeface="Arial"/>
                <a:cs typeface="Arial"/>
              </a:rPr>
              <a:t>N</a:t>
            </a:r>
            <a:r>
              <a:rPr lang="en-US" sz="1400" b="1" spc="-10" dirty="0">
                <a:latin typeface="Arial"/>
                <a:cs typeface="Arial"/>
              </a:rPr>
              <a:t>ational Nuclear Security Administration Los Alamos Field Office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5791" y="3924375"/>
            <a:ext cx="2819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40" dirty="0">
                <a:latin typeface="Arial"/>
                <a:cs typeface="Arial"/>
              </a:rPr>
              <a:t>WP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5016" y="3924375"/>
            <a:ext cx="24637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latin typeface="Arial"/>
                <a:cs typeface="Arial"/>
              </a:rPr>
              <a:t>GS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7299" y="3924375"/>
            <a:ext cx="3238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latin typeface="Arial"/>
                <a:cs typeface="Arial"/>
              </a:rPr>
              <a:t>S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8015" y="3924375"/>
            <a:ext cx="3479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latin typeface="Arial"/>
                <a:cs typeface="Arial"/>
              </a:rPr>
              <a:t>OPS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8483" y="3653904"/>
            <a:ext cx="3238500" cy="900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08135" y="3876128"/>
            <a:ext cx="48463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800" dirty="0">
                <a:latin typeface="Arial"/>
                <a:cs typeface="Arial"/>
              </a:rPr>
              <a:t>Capital Projects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34780" y="3354703"/>
            <a:ext cx="5715" cy="301625"/>
          </a:xfrm>
          <a:custGeom>
            <a:avLst/>
            <a:gdLst/>
            <a:ahLst/>
            <a:cxnLst/>
            <a:rect l="l" t="t" r="r" b="b"/>
            <a:pathLst>
              <a:path w="5714" h="301625">
                <a:moveTo>
                  <a:pt x="5461" y="0"/>
                </a:moveTo>
                <a:lnTo>
                  <a:pt x="0" y="30149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50047" y="3494910"/>
            <a:ext cx="2581910" cy="7620"/>
          </a:xfrm>
          <a:custGeom>
            <a:avLst/>
            <a:gdLst/>
            <a:ahLst/>
            <a:cxnLst/>
            <a:rect l="l" t="t" r="r" b="b"/>
            <a:pathLst>
              <a:path w="2581910" h="7620">
                <a:moveTo>
                  <a:pt x="0" y="0"/>
                </a:moveTo>
                <a:lnTo>
                  <a:pt x="2581910" y="76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0047" y="3480486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14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3176" y="3491118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14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93147" y="3498739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789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04328" y="2578707"/>
            <a:ext cx="2686811" cy="824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57983" y="2676642"/>
            <a:ext cx="256914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endParaRPr lang="en-US" sz="1200" b="1" dirty="0">
              <a:latin typeface="Arial"/>
              <a:cs typeface="Arial"/>
            </a:endParaRPr>
          </a:p>
          <a:p>
            <a:pPr marL="12700" algn="ctr"/>
            <a:r>
              <a:rPr lang="en-US" sz="1400" b="1" dirty="0">
                <a:latin typeface="Arial"/>
                <a:cs typeface="Arial"/>
              </a:rPr>
              <a:t>Triad National Security</a:t>
            </a:r>
            <a:r>
              <a:rPr sz="1400" b="1" dirty="0">
                <a:latin typeface="Arial"/>
                <a:cs typeface="Arial"/>
              </a:rPr>
              <a:t>,</a:t>
            </a:r>
            <a:r>
              <a:rPr lang="en-US"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LLC</a:t>
            </a:r>
            <a:endParaRPr lang="en-US" sz="1400" b="1" dirty="0">
              <a:latin typeface="Arial"/>
              <a:cs typeface="Arial"/>
            </a:endParaRPr>
          </a:p>
          <a:p>
            <a:pPr marL="12700" algn="ctr"/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67961" y="1230680"/>
            <a:ext cx="1751076" cy="945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67308" y="1245922"/>
            <a:ext cx="2767164" cy="923935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12700" dir="8100000" algn="ctr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17280" y="1378326"/>
            <a:ext cx="1656714" cy="713740"/>
          </a:xfrm>
          <a:custGeom>
            <a:avLst/>
            <a:gdLst/>
            <a:ahLst/>
            <a:cxnLst/>
            <a:rect l="l" t="t" r="r" b="b"/>
            <a:pathLst>
              <a:path w="1656715" h="713739">
                <a:moveTo>
                  <a:pt x="0" y="713232"/>
                </a:moveTo>
                <a:lnTo>
                  <a:pt x="1656587" y="713232"/>
                </a:lnTo>
                <a:lnTo>
                  <a:pt x="1656587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ln w="9144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42426" y="1449011"/>
            <a:ext cx="2451053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b="1" dirty="0">
                <a:latin typeface="Arial"/>
                <a:cs typeface="Arial"/>
              </a:rPr>
              <a:t>E</a:t>
            </a:r>
            <a:r>
              <a:rPr lang="en-US" sz="1400" b="1" dirty="0">
                <a:latin typeface="Arial"/>
                <a:cs typeface="Arial"/>
              </a:rPr>
              <a:t>nvironmental Management Los Alamos Field Office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367309" y="2578706"/>
            <a:ext cx="3000879" cy="2773070"/>
          </a:xfrm>
          <a:custGeom>
            <a:avLst/>
            <a:gdLst/>
            <a:ahLst/>
            <a:cxnLst/>
            <a:rect l="l" t="t" r="r" b="b"/>
            <a:pathLst>
              <a:path w="2486025" h="2109470">
                <a:moveTo>
                  <a:pt x="0" y="2109216"/>
                </a:moveTo>
                <a:lnTo>
                  <a:pt x="2485644" y="2109216"/>
                </a:lnTo>
                <a:lnTo>
                  <a:pt x="2485644" y="0"/>
                </a:lnTo>
                <a:lnTo>
                  <a:pt x="0" y="0"/>
                </a:lnTo>
                <a:lnTo>
                  <a:pt x="0" y="2109216"/>
                </a:lnTo>
                <a:close/>
              </a:path>
            </a:pathLst>
          </a:custGeom>
          <a:solidFill>
            <a:srgbClr val="D9D9D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616952" y="4478545"/>
            <a:ext cx="262547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1400" b="1" dirty="0">
                <a:latin typeface="Arial"/>
                <a:cs typeface="Arial"/>
              </a:rPr>
              <a:t>Los Alamos Legacy </a:t>
            </a:r>
          </a:p>
          <a:p>
            <a:pPr marL="12700" algn="ctr"/>
            <a:r>
              <a:rPr lang="en-US" sz="1400" b="1" dirty="0">
                <a:latin typeface="Arial"/>
                <a:cs typeface="Arial"/>
              </a:rPr>
              <a:t>Cleanup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ntr</a:t>
            </a:r>
            <a:r>
              <a:rPr sz="1400" b="1" spc="-1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ct</a:t>
            </a:r>
          </a:p>
        </p:txBody>
      </p:sp>
      <p:sp>
        <p:nvSpPr>
          <p:cNvPr id="51" name="object 51"/>
          <p:cNvSpPr/>
          <p:nvPr/>
        </p:nvSpPr>
        <p:spPr>
          <a:xfrm>
            <a:off x="8012239" y="358622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38973" y="3593041"/>
            <a:ext cx="5080" cy="152400"/>
          </a:xfrm>
          <a:custGeom>
            <a:avLst/>
            <a:gdLst/>
            <a:ahLst/>
            <a:cxnLst/>
            <a:rect l="l" t="t" r="r" b="b"/>
            <a:pathLst>
              <a:path w="5079" h="152400">
                <a:moveTo>
                  <a:pt x="4952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55052" y="3757846"/>
            <a:ext cx="746759" cy="480059"/>
          </a:xfrm>
          <a:prstGeom prst="rect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686381" y="3825420"/>
            <a:ext cx="66770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/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te Di</a:t>
            </a:r>
            <a:r>
              <a:rPr sz="1000" spc="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it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on</a:t>
            </a:r>
          </a:p>
        </p:txBody>
      </p:sp>
      <p:sp>
        <p:nvSpPr>
          <p:cNvPr id="60" name="object 60"/>
          <p:cNvSpPr/>
          <p:nvPr/>
        </p:nvSpPr>
        <p:spPr>
          <a:xfrm>
            <a:off x="9084467" y="3757893"/>
            <a:ext cx="985140" cy="480059"/>
          </a:xfrm>
          <a:prstGeom prst="rect">
            <a:avLst/>
          </a:prstGeom>
          <a:solidFill>
            <a:srgbClr val="FF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56116" y="3839581"/>
            <a:ext cx="1110425" cy="307777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R="165735" indent="45720" algn="ctr"/>
            <a:r>
              <a:rPr sz="1000" dirty="0">
                <a:latin typeface="Arial"/>
                <a:cs typeface="Arial"/>
              </a:rPr>
              <a:t>Soil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 </a:t>
            </a:r>
            <a:r>
              <a:rPr sz="1000" spc="35" dirty="0">
                <a:latin typeface="Arial"/>
                <a:cs typeface="Arial"/>
              </a:rPr>
              <a:t>W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ter </a:t>
            </a:r>
            <a:r>
              <a:rPr lang="en-US" sz="1000" dirty="0">
                <a:latin typeface="Arial"/>
                <a:cs typeface="Arial"/>
              </a:rPr>
              <a:t>  </a:t>
            </a:r>
          </a:p>
          <a:p>
            <a:pPr marR="165735" indent="45720" algn="ctr"/>
            <a:r>
              <a:rPr lang="en-US" sz="1000" dirty="0">
                <a:latin typeface="Arial"/>
                <a:cs typeface="Arial"/>
              </a:rPr>
              <a:t>&amp; D&amp;D </a:t>
            </a:r>
          </a:p>
        </p:txBody>
      </p:sp>
      <p:sp>
        <p:nvSpPr>
          <p:cNvPr id="62" name="object 62"/>
          <p:cNvSpPr/>
          <p:nvPr/>
        </p:nvSpPr>
        <p:spPr>
          <a:xfrm>
            <a:off x="8017065" y="3584034"/>
            <a:ext cx="1635760" cy="12065"/>
          </a:xfrm>
          <a:custGeom>
            <a:avLst/>
            <a:gdLst/>
            <a:ahLst/>
            <a:cxnLst/>
            <a:rect l="l" t="t" r="r" b="b"/>
            <a:pathLst>
              <a:path w="1635759" h="12064">
                <a:moveTo>
                  <a:pt x="0" y="0"/>
                </a:moveTo>
                <a:lnTo>
                  <a:pt x="1635378" y="1168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905449" y="4741709"/>
            <a:ext cx="308731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1400" b="1" dirty="0">
                <a:latin typeface="Arial"/>
                <a:cs typeface="Arial"/>
              </a:rPr>
              <a:t>Management &amp; Operating Contract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727131" y="3514687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789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0"/>
          <p:cNvSpPr txBox="1"/>
          <p:nvPr/>
        </p:nvSpPr>
        <p:spPr>
          <a:xfrm>
            <a:off x="1905449" y="3854312"/>
            <a:ext cx="49569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800" dirty="0">
                <a:latin typeface="Arial"/>
                <a:cs typeface="Arial"/>
              </a:rPr>
              <a:t>Weapons Programs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6" name="object 10"/>
          <p:cNvSpPr txBox="1"/>
          <p:nvPr/>
        </p:nvSpPr>
        <p:spPr>
          <a:xfrm>
            <a:off x="2543555" y="3874776"/>
            <a:ext cx="46211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800" dirty="0">
                <a:latin typeface="Arial"/>
                <a:cs typeface="Arial"/>
              </a:rPr>
              <a:t>Global Security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7" name="object 10"/>
          <p:cNvSpPr txBox="1"/>
          <p:nvPr/>
        </p:nvSpPr>
        <p:spPr>
          <a:xfrm>
            <a:off x="3160035" y="3743805"/>
            <a:ext cx="5632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800" dirty="0">
                <a:latin typeface="Arial"/>
                <a:cs typeface="Arial"/>
              </a:rPr>
              <a:t>Science, Technology &amp; Engineering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8" name="object 10"/>
          <p:cNvSpPr txBox="1"/>
          <p:nvPr/>
        </p:nvSpPr>
        <p:spPr>
          <a:xfrm>
            <a:off x="3820884" y="3805202"/>
            <a:ext cx="51826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800" dirty="0">
                <a:latin typeface="Arial"/>
                <a:cs typeface="Arial"/>
              </a:rPr>
              <a:t>Operations &amp; Business</a:t>
            </a:r>
            <a:endParaRPr sz="800" dirty="0">
              <a:latin typeface="Arial"/>
              <a:cs typeface="Arial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8845369" y="3464496"/>
            <a:ext cx="0" cy="133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bject 21"/>
          <p:cNvSpPr/>
          <p:nvPr/>
        </p:nvSpPr>
        <p:spPr>
          <a:xfrm>
            <a:off x="7616952" y="2663706"/>
            <a:ext cx="2517521" cy="808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2"/>
          <p:cNvSpPr txBox="1"/>
          <p:nvPr/>
        </p:nvSpPr>
        <p:spPr>
          <a:xfrm>
            <a:off x="7948395" y="2955544"/>
            <a:ext cx="18387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1400" b="1" dirty="0">
                <a:latin typeface="Arial"/>
                <a:cs typeface="Arial"/>
              </a:rPr>
              <a:t>N3B Los Alamos</a:t>
            </a:r>
            <a:endParaRPr sz="1400" b="1" dirty="0"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824043" y="2186582"/>
            <a:ext cx="509" cy="408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441401" y="2094375"/>
            <a:ext cx="509" cy="408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-Right Arrow 55"/>
          <p:cNvSpPr/>
          <p:nvPr/>
        </p:nvSpPr>
        <p:spPr>
          <a:xfrm>
            <a:off x="5333735" y="1637810"/>
            <a:ext cx="1835523" cy="194773"/>
          </a:xfrm>
          <a:prstGeom prst="leftRightArrow">
            <a:avLst>
              <a:gd name="adj1" fmla="val 43411"/>
              <a:gd name="adj2" fmla="val 1224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-Right Arrow 47"/>
          <p:cNvSpPr/>
          <p:nvPr/>
        </p:nvSpPr>
        <p:spPr>
          <a:xfrm>
            <a:off x="5333735" y="3707816"/>
            <a:ext cx="1835523" cy="194773"/>
          </a:xfrm>
          <a:prstGeom prst="leftRightArrow">
            <a:avLst>
              <a:gd name="adj1" fmla="val 43411"/>
              <a:gd name="adj2" fmla="val 1224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Chromium Interim Measure and Characterization Campaign: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Actions Taken So Far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023078" y="1276843"/>
            <a:ext cx="8177212" cy="452755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6075" indent="-3413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4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elevated hexavalent chromium concentrations were discovered in one well on LANL property in 2005, DOE has taken the following actions:</a:t>
            </a:r>
          </a:p>
          <a:p>
            <a:pPr marL="684213" lvl="1" indent="-288925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3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a network of monitoring wells to characterize and monitor plume extent and behavior</a:t>
            </a:r>
          </a:p>
          <a:p>
            <a:pPr marL="684213" lvl="1" indent="-288925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3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comprehensive groundwater model to guide installation of wells and to support a better understanding of the plume</a:t>
            </a:r>
          </a:p>
          <a:p>
            <a:pPr marL="684213" lvl="1" indent="-288925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3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and implemented an Interim Measure (IM) consisting of a pump and treat system to arrest migration of the downgradient edge of the plume </a:t>
            </a:r>
          </a:p>
          <a:p>
            <a:pPr marL="684213" lvl="1" indent="-288925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3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the IM along LANL’s boundary with the Pueblo de San Ildefonso for over one year, successfully shrinking the plume along the southern boundary </a:t>
            </a:r>
          </a:p>
          <a:p>
            <a:pPr marL="684213" lvl="1" indent="-288925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3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and treated over 103 million gallons of water from the plume</a:t>
            </a:r>
          </a:p>
          <a:p>
            <a:pPr marL="684213" lvl="1" indent="-288925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3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plans to install two additional monitoring wells to better characterize the northwestern and southwestern portions of the plume</a:t>
            </a:r>
          </a:p>
          <a:p>
            <a:pPr marL="684213" lvl="1" indent="-288925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3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 over $90M to characterize the plume, arrest its migration through operation of the IM, and study remedial options for a final remedy</a:t>
            </a:r>
            <a:endParaRPr lang="en-US" sz="2800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6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Chromium Plume Location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7750"/>
            <a:ext cx="9144000" cy="476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276" y="2439259"/>
            <a:ext cx="168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Chromium Plume</a:t>
            </a:r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7588469" y="2747036"/>
            <a:ext cx="704194" cy="784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5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a Strategy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64132" y="1067564"/>
            <a:ext cx="5313225" cy="137876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saw an evolving problem</a:t>
            </a:r>
          </a:p>
          <a:p>
            <a:pPr lvl="1"/>
            <a:r>
              <a:rPr lang="en-US" sz="1700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developed a groundwater model to help identify a strategy</a:t>
            </a:r>
          </a:p>
          <a:p>
            <a:pPr lvl="1"/>
            <a:r>
              <a:rPr lang="en-US" sz="1700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model-based strategy required angle drilling because of the complex terrain, deep groundwater, and sensitive cultural sites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8" y="2970742"/>
            <a:ext cx="3962400" cy="2886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73" y="1067565"/>
            <a:ext cx="3590644" cy="4787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588" y="5855090"/>
            <a:ext cx="8550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Angled drilling has enabled wells to be installed in locations that otherwise would not have been possible.</a:t>
            </a:r>
          </a:p>
        </p:txBody>
      </p:sp>
    </p:spTree>
    <p:extLst>
      <p:ext uri="{BB962C8B-B14F-4D97-AF65-F5344CB8AC3E}">
        <p14:creationId xmlns:p14="http://schemas.microsoft.com/office/powerpoint/2010/main" val="229322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a Strategy 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65422" y="1140209"/>
            <a:ext cx="8466247" cy="2790660"/>
          </a:xfrm>
        </p:spPr>
        <p:txBody>
          <a:bodyPr/>
          <a:lstStyle/>
          <a:p>
            <a:pPr lvl="1"/>
            <a:r>
              <a:rPr lang="en-US" sz="1600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interfaced effectively with regulators and with the Pueblo de San Ildefonso </a:t>
            </a:r>
          </a:p>
          <a:p>
            <a:pPr lvl="1"/>
            <a:r>
              <a:rPr lang="en-US" sz="1600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Successfully worked through complex regulatory reviews, particularly with the National Environmental Policy Act</a:t>
            </a:r>
          </a:p>
          <a:p>
            <a:pPr lvl="1"/>
            <a:r>
              <a:rPr lang="en-US" sz="1600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a complex infrastructure with minimal above ground disturbance</a:t>
            </a:r>
          </a:p>
          <a:p>
            <a:pPr lvl="1"/>
            <a:r>
              <a:rPr lang="en-US" sz="1600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Operated Interim Measure and are seeing better than expected plume mitigation</a:t>
            </a:r>
          </a:p>
          <a:p>
            <a:pPr lvl="1"/>
            <a:r>
              <a:rPr lang="en-US" sz="1600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continue to build on our progress in the final remediation design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22" y="3020690"/>
            <a:ext cx="3993931" cy="2662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47" y="3020689"/>
            <a:ext cx="3993581" cy="2662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5422" y="5683310"/>
            <a:ext cx="828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Project infrastructure was designed to have a minimum visual impact.</a:t>
            </a:r>
          </a:p>
        </p:txBody>
      </p:sp>
    </p:spTree>
    <p:extLst>
      <p:ext uri="{BB962C8B-B14F-4D97-AF65-F5344CB8AC3E}">
        <p14:creationId xmlns:p14="http://schemas.microsoft.com/office/powerpoint/2010/main" val="257309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Work in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7467" y="1318886"/>
            <a:ext cx="8177212" cy="4527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has been installed as part of this campaign:</a:t>
            </a:r>
          </a:p>
          <a:p>
            <a:pPr lvl="1"/>
            <a:r>
              <a:rPr lang="en-US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regional aquifer wells/screens</a:t>
            </a:r>
          </a:p>
          <a:p>
            <a:pPr lvl="1"/>
            <a:r>
              <a:rPr lang="en-US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perched-intermediate wells</a:t>
            </a:r>
          </a:p>
          <a:p>
            <a:pPr lvl="1"/>
            <a:r>
              <a:rPr lang="en-US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piezometers </a:t>
            </a:r>
          </a:p>
          <a:p>
            <a:pPr lvl="1"/>
            <a:r>
              <a:rPr lang="en-US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extraction wells</a:t>
            </a:r>
          </a:p>
          <a:p>
            <a:pPr lvl="1"/>
            <a:r>
              <a:rPr lang="en-US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injection wells</a:t>
            </a:r>
          </a:p>
          <a:p>
            <a:pPr lvl="1"/>
            <a:r>
              <a:rPr lang="en-US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treatment system</a:t>
            </a:r>
          </a:p>
          <a:p>
            <a:pPr lvl="1"/>
            <a:r>
              <a:rPr lang="en-US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miles of piping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73" y="2207228"/>
            <a:ext cx="4765128" cy="317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6073" y="5383981"/>
            <a:ext cx="4765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The monitoring well R-70 was installed in spring of 2019.</a:t>
            </a:r>
          </a:p>
        </p:txBody>
      </p:sp>
    </p:spTree>
    <p:extLst>
      <p:ext uri="{BB962C8B-B14F-4D97-AF65-F5344CB8AC3E}">
        <p14:creationId xmlns:p14="http://schemas.microsoft.com/office/powerpoint/2010/main" val="275732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Signs of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3588" y="1287354"/>
            <a:ext cx="8235019" cy="8943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R-50 is a monitoring well located at the southern edge of the plume, north of Pueblo de San Ildefonso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96" y="2108146"/>
            <a:ext cx="62484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6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3347" y="3956712"/>
            <a:ext cx="275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151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5593" y="6156391"/>
            <a:ext cx="377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</a:rPr>
              <a:t>Produced by Los Alamos Legacy Cleanup Contractor, N3B Los Alamos on behalf of DOE’s Environmental Management Los Alamos Field Office</a:t>
            </a:r>
          </a:p>
        </p:txBody>
      </p:sp>
    </p:spTree>
    <p:extLst>
      <p:ext uri="{BB962C8B-B14F-4D97-AF65-F5344CB8AC3E}">
        <p14:creationId xmlns:p14="http://schemas.microsoft.com/office/powerpoint/2010/main" val="325068015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EM SSAB EM-30 04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31461</TotalTime>
  <Words>485</Words>
  <Application>Microsoft Office PowerPoint</Application>
  <PresentationFormat>Widescreen</PresentationFormat>
  <Paragraphs>66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Helvetica Neue</vt:lpstr>
      <vt:lpstr>Tahoma</vt:lpstr>
      <vt:lpstr>Wingdings</vt:lpstr>
      <vt:lpstr>EM SSAB EM-30 041713</vt:lpstr>
      <vt:lpstr>Custom Design</vt:lpstr>
      <vt:lpstr>Chromium Interim Measure &amp;  Characterization Campaign Successes</vt:lpstr>
      <vt:lpstr>Los Alamos National Laboratory  Organizational Structure</vt:lpstr>
      <vt:lpstr>Chromium Interim Measure and Characterization Campaign:  Actions Taken So Far</vt:lpstr>
      <vt:lpstr>Chromium Plume Location</vt:lpstr>
      <vt:lpstr>Developing a Strategy</vt:lpstr>
      <vt:lpstr>Developing a Strategy (continued)</vt:lpstr>
      <vt:lpstr>A Work in Progress</vt:lpstr>
      <vt:lpstr>Signs of Success</vt:lpstr>
      <vt:lpstr>PowerPoint Presentation</vt:lpstr>
    </vt:vector>
  </TitlesOfParts>
  <Company>Northrop Grumman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PowerPoint Template</dc:title>
  <dc:creator>Corporate Communications</dc:creator>
  <cp:lastModifiedBy>Christine Frei</cp:lastModifiedBy>
  <cp:revision>833</cp:revision>
  <cp:lastPrinted>2018-07-09T14:50:44Z</cp:lastPrinted>
  <dcterms:created xsi:type="dcterms:W3CDTF">2007-12-05T18:39:31Z</dcterms:created>
  <dcterms:modified xsi:type="dcterms:W3CDTF">2019-09-08T19:00:31Z</dcterms:modified>
</cp:coreProperties>
</file>