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A4F495-E77A-491E-941D-7264A8468EFA}" type="datetimeFigureOut">
              <a:rPr lang="en-US" smtClean="0"/>
              <a:t>4/29/2021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4A45A7-EC74-426B-9402-8AB0C33C9AE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14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4A45A7-EC74-426B-9402-8AB0C33C9AE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091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A81E-E2D7-4713-960B-C773E777A7B3}" type="datetimeFigureOut">
              <a:rPr lang="en-US" smtClean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131D-3CDC-4A61-AFD0-3C0BE303F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4042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A81E-E2D7-4713-960B-C773E777A7B3}" type="datetimeFigureOut">
              <a:rPr lang="en-US" smtClean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131D-3CDC-4A61-AFD0-3C0BE303F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214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A81E-E2D7-4713-960B-C773E777A7B3}" type="datetimeFigureOut">
              <a:rPr lang="en-US" smtClean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131D-3CDC-4A61-AFD0-3C0BE303F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0857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A81E-E2D7-4713-960B-C773E777A7B3}" type="datetimeFigureOut">
              <a:rPr lang="en-US" smtClean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131D-3CDC-4A61-AFD0-3C0BE303F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49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A81E-E2D7-4713-960B-C773E777A7B3}" type="datetimeFigureOut">
              <a:rPr lang="en-US" smtClean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131D-3CDC-4A61-AFD0-3C0BE303F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910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A81E-E2D7-4713-960B-C773E777A7B3}" type="datetimeFigureOut">
              <a:rPr lang="en-US" smtClean="0"/>
              <a:t>4/29/2021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131D-3CDC-4A61-AFD0-3C0BE303F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734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A81E-E2D7-4713-960B-C773E777A7B3}" type="datetimeFigureOut">
              <a:rPr lang="en-US" smtClean="0"/>
              <a:t>4/29/2021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131D-3CDC-4A61-AFD0-3C0BE303F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455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A81E-E2D7-4713-960B-C773E777A7B3}" type="datetimeFigureOut">
              <a:rPr lang="en-US" smtClean="0"/>
              <a:t>4/29/2021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131D-3CDC-4A61-AFD0-3C0BE303F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293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A81E-E2D7-4713-960B-C773E777A7B3}" type="datetimeFigureOut">
              <a:rPr lang="en-US" smtClean="0"/>
              <a:t>4/29/2021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131D-3CDC-4A61-AFD0-3C0BE303F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773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A81E-E2D7-4713-960B-C773E777A7B3}" type="datetimeFigureOut">
              <a:rPr lang="en-US" smtClean="0"/>
              <a:t>4/29/2021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131D-3CDC-4A61-AFD0-3C0BE303F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075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BA81E-E2D7-4713-960B-C773E777A7B3}" type="datetimeFigureOut">
              <a:rPr lang="en-US" smtClean="0"/>
              <a:t>4/29/2021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4131D-3CDC-4A61-AFD0-3C0BE303F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619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BA81E-E2D7-4713-960B-C773E777A7B3}" type="datetimeFigureOut">
              <a:rPr lang="en-US" smtClean="0"/>
              <a:t>4/29/2021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4131D-3CDC-4A61-AFD0-3C0BE303FA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8620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3"/>
          <p:cNvSpPr>
            <a:spLocks noGrp="1"/>
          </p:cNvSpPr>
          <p:nvPr>
            <p:ph type="title"/>
          </p:nvPr>
        </p:nvSpPr>
        <p:spPr>
          <a:xfrm>
            <a:off x="638321" y="-190503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/>
              <a:t>Risk Assessment Process 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" y="886846"/>
            <a:ext cx="1447800" cy="77372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-Describe Task</a:t>
            </a:r>
          </a:p>
          <a:p>
            <a:r>
              <a:rPr lang="en-US" sz="1400" dirty="0">
                <a:solidFill>
                  <a:schemeClr val="tx1"/>
                </a:solidFill>
              </a:rPr>
              <a:t>-Hazards List </a:t>
            </a:r>
          </a:p>
        </p:txBody>
      </p:sp>
      <p:sp>
        <p:nvSpPr>
          <p:cNvPr id="7" name="Rectangle 6"/>
          <p:cNvSpPr/>
          <p:nvPr/>
        </p:nvSpPr>
        <p:spPr>
          <a:xfrm>
            <a:off x="246185" y="2045677"/>
            <a:ext cx="1430215" cy="81592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-Risk Assessment Methodology </a:t>
            </a:r>
          </a:p>
        </p:txBody>
      </p:sp>
      <p:sp>
        <p:nvSpPr>
          <p:cNvPr id="8" name="Rectangle 7"/>
          <p:cNvSpPr/>
          <p:nvPr/>
        </p:nvSpPr>
        <p:spPr>
          <a:xfrm>
            <a:off x="246185" y="3221502"/>
            <a:ext cx="1430215" cy="7479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u="sng" dirty="0">
                <a:solidFill>
                  <a:schemeClr val="tx1"/>
                </a:solidFill>
              </a:rPr>
              <a:t>Planning </a:t>
            </a:r>
          </a:p>
          <a:p>
            <a:r>
              <a:rPr lang="en-US" sz="1400" dirty="0">
                <a:solidFill>
                  <a:schemeClr val="tx1"/>
                </a:solidFill>
              </a:rPr>
              <a:t>- Strategy for               Risk Mitigation </a:t>
            </a:r>
          </a:p>
        </p:txBody>
      </p:sp>
      <p:sp>
        <p:nvSpPr>
          <p:cNvPr id="9" name="Rectangle 8"/>
          <p:cNvSpPr/>
          <p:nvPr/>
        </p:nvSpPr>
        <p:spPr>
          <a:xfrm>
            <a:off x="2057400" y="920845"/>
            <a:ext cx="1447800" cy="73738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-Hazard  Identification  (ID)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057400" y="2057400"/>
            <a:ext cx="1447800" cy="79248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-Risk Estimation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073226" y="3201573"/>
            <a:ext cx="1416147" cy="747932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-Risk Validation 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31609" y="5486400"/>
            <a:ext cx="1447800" cy="76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 </a:t>
            </a:r>
            <a:r>
              <a:rPr lang="en-US" sz="1400" b="1" u="sng" dirty="0">
                <a:solidFill>
                  <a:schemeClr val="tx1"/>
                </a:solidFill>
              </a:rPr>
              <a:t>Mitigate Risk  </a:t>
            </a:r>
          </a:p>
        </p:txBody>
      </p:sp>
      <p:sp>
        <p:nvSpPr>
          <p:cNvPr id="13" name="Diamond 12"/>
          <p:cNvSpPr/>
          <p:nvPr/>
        </p:nvSpPr>
        <p:spPr>
          <a:xfrm>
            <a:off x="1959512" y="4343397"/>
            <a:ext cx="1643576" cy="735037"/>
          </a:xfrm>
          <a:prstGeom prst="diamond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Safe Process?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733800" y="1345806"/>
            <a:ext cx="1475936" cy="1219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u="sng" dirty="0">
                <a:solidFill>
                  <a:schemeClr val="tx1"/>
                </a:solidFill>
              </a:rPr>
              <a:t>Analyze Risk </a:t>
            </a:r>
          </a:p>
          <a:p>
            <a:r>
              <a:rPr lang="en-US" sz="1400" dirty="0">
                <a:solidFill>
                  <a:schemeClr val="tx1"/>
                </a:solidFill>
              </a:rPr>
              <a:t>Hazard ID </a:t>
            </a:r>
          </a:p>
          <a:p>
            <a:r>
              <a:rPr lang="en-US" sz="1400" dirty="0">
                <a:solidFill>
                  <a:schemeClr val="tx1"/>
                </a:solidFill>
              </a:rPr>
              <a:t>Risk Estimation </a:t>
            </a:r>
            <a:r>
              <a:rPr lang="en-US" sz="1400" i="1" dirty="0">
                <a:solidFill>
                  <a:schemeClr val="tx1"/>
                </a:solidFill>
              </a:rPr>
              <a:t>(likelihood and severity)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877408" y="4343397"/>
            <a:ext cx="1447800" cy="79248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-Mitigated Risk</a:t>
            </a:r>
          </a:p>
          <a:p>
            <a:r>
              <a:rPr lang="en-US" sz="1400" dirty="0">
                <a:solidFill>
                  <a:schemeClr val="tx1"/>
                </a:solidFill>
              </a:rPr>
              <a:t>(document residual risk)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467600" y="3048291"/>
            <a:ext cx="1400321" cy="10943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u="sng" dirty="0">
                <a:solidFill>
                  <a:schemeClr val="tx1"/>
                </a:solidFill>
              </a:rPr>
              <a:t>Manage Risk </a:t>
            </a:r>
          </a:p>
          <a:p>
            <a:r>
              <a:rPr lang="en-US" sz="1400" dirty="0">
                <a:solidFill>
                  <a:schemeClr val="tx1"/>
                </a:solidFill>
              </a:rPr>
              <a:t>For intolerable risks &gt; mitigate and mange them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617913" y="2453640"/>
            <a:ext cx="1524000" cy="1219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u="sng" dirty="0">
                <a:solidFill>
                  <a:schemeClr val="tx1"/>
                </a:solidFill>
              </a:rPr>
              <a:t>Assess Risk                  </a:t>
            </a:r>
            <a:r>
              <a:rPr lang="en-US" sz="1400" dirty="0">
                <a:solidFill>
                  <a:schemeClr val="tx1"/>
                </a:solidFill>
              </a:rPr>
              <a:t>Is the risk tolerable?  </a:t>
            </a:r>
            <a:r>
              <a:rPr lang="en-US" sz="1400" i="1" dirty="0">
                <a:solidFill>
                  <a:schemeClr val="tx1"/>
                </a:solidFill>
              </a:rPr>
              <a:t>Reference: Risk Level and/or Score </a:t>
            </a:r>
          </a:p>
        </p:txBody>
      </p:sp>
      <p:sp>
        <p:nvSpPr>
          <p:cNvPr id="18" name="Right Brace 17"/>
          <p:cNvSpPr/>
          <p:nvPr/>
        </p:nvSpPr>
        <p:spPr>
          <a:xfrm>
            <a:off x="7209692" y="920845"/>
            <a:ext cx="257908" cy="532755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ight Brace 18"/>
          <p:cNvSpPr/>
          <p:nvPr/>
        </p:nvSpPr>
        <p:spPr>
          <a:xfrm>
            <a:off x="3603088" y="920845"/>
            <a:ext cx="130712" cy="192903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ight Brace 19"/>
          <p:cNvSpPr/>
          <p:nvPr/>
        </p:nvSpPr>
        <p:spPr>
          <a:xfrm>
            <a:off x="5404712" y="920845"/>
            <a:ext cx="237392" cy="424903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610164" y="1289535"/>
            <a:ext cx="463062" cy="0"/>
          </a:xfrm>
          <a:prstGeom prst="straightConnector1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787921" y="1529102"/>
            <a:ext cx="4183" cy="571212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513865" y="4710914"/>
            <a:ext cx="397999" cy="1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925539" y="5138623"/>
            <a:ext cx="40107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No</a:t>
            </a:r>
            <a:r>
              <a:rPr lang="en-US" sz="1200" dirty="0"/>
              <a:t> 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392036" y="4365792"/>
            <a:ext cx="4221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</a:rPr>
              <a:t>Yes</a:t>
            </a:r>
            <a:r>
              <a:rPr lang="en-US" sz="1200" b="1" dirty="0"/>
              <a:t> </a:t>
            </a:r>
          </a:p>
        </p:txBody>
      </p:sp>
      <p:cxnSp>
        <p:nvCxnSpPr>
          <p:cNvPr id="43" name="Straight Connector 42"/>
          <p:cNvCxnSpPr>
            <a:stCxn id="12" idx="1"/>
          </p:cNvCxnSpPr>
          <p:nvPr/>
        </p:nvCxnSpPr>
        <p:spPr>
          <a:xfrm flipH="1">
            <a:off x="961292" y="5867400"/>
            <a:ext cx="1070317" cy="0"/>
          </a:xfrm>
          <a:prstGeom prst="line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endCxn id="8" idx="2"/>
          </p:cNvCxnSpPr>
          <p:nvPr/>
        </p:nvCxnSpPr>
        <p:spPr>
          <a:xfrm flipV="1">
            <a:off x="952500" y="3969434"/>
            <a:ext cx="8793" cy="1897966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1812190" y="3595468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>
            <a:off x="1610164" y="2453640"/>
            <a:ext cx="463062" cy="0"/>
          </a:xfrm>
          <a:prstGeom prst="straightConnector1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558583" y="3595468"/>
            <a:ext cx="283112" cy="0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1841695" y="2453640"/>
            <a:ext cx="0" cy="1121899"/>
          </a:xfrm>
          <a:prstGeom prst="line">
            <a:avLst/>
          </a:prstGeom>
          <a:ln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2790012" y="2630361"/>
            <a:ext cx="4183" cy="571212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2779207" y="3772185"/>
            <a:ext cx="4183" cy="571212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2774069" y="4918417"/>
            <a:ext cx="4183" cy="571212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1486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84</Words>
  <Application>Microsoft Office PowerPoint</Application>
  <PresentationFormat>On-screen Show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Risk Assessment Process </vt:lpstr>
    </vt:vector>
  </TitlesOfParts>
  <Company>General Mills,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Assessment Process</dc:title>
  <dc:creator>Edward Roethke</dc:creator>
  <cp:lastModifiedBy>Kari Lyons</cp:lastModifiedBy>
  <cp:revision>15</cp:revision>
  <dcterms:created xsi:type="dcterms:W3CDTF">2016-02-22T19:18:27Z</dcterms:created>
  <dcterms:modified xsi:type="dcterms:W3CDTF">2021-04-29T12:54:54Z</dcterms:modified>
</cp:coreProperties>
</file>