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9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9" r:id="rId28"/>
    <p:sldId id="290" r:id="rId29"/>
    <p:sldId id="291" r:id="rId30"/>
    <p:sldId id="282" r:id="rId31"/>
    <p:sldId id="283" r:id="rId32"/>
    <p:sldId id="292" r:id="rId33"/>
    <p:sldId id="284" r:id="rId34"/>
    <p:sldId id="285" r:id="rId35"/>
    <p:sldId id="286" r:id="rId36"/>
    <p:sldId id="287"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D5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8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8C7C9-C52F-45B8-9CF5-6D1FE22B6594}" type="datetimeFigureOut">
              <a:rPr lang="en-US" smtClean="0"/>
              <a:pPr/>
              <a:t>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9685CE-EC07-4B7B-A54E-2B74CED935F2}" type="slidenum">
              <a:rPr lang="en-US" smtClean="0"/>
              <a:pPr/>
              <a:t>‹#›</a:t>
            </a:fld>
            <a:endParaRPr lang="en-US"/>
          </a:p>
        </p:txBody>
      </p:sp>
    </p:spTree>
    <p:extLst>
      <p:ext uri="{BB962C8B-B14F-4D97-AF65-F5344CB8AC3E}">
        <p14:creationId xmlns="" xmlns:p14="http://schemas.microsoft.com/office/powerpoint/2010/main" val="171246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Ask audience generally what a constitution is. Review</a:t>
            </a:r>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2CFFFDC-731E-4EE2-90DD-F6452BD511E5}" type="slidenum">
              <a:rPr lang="en-US" smtClean="0"/>
              <a:pPr eaLnBrk="1" hangingPunct="1"/>
              <a:t>3</a:t>
            </a:fld>
            <a:endParaRPr lang="en-US" smtClean="0"/>
          </a:p>
        </p:txBody>
      </p:sp>
    </p:spTree>
    <p:extLst>
      <p:ext uri="{BB962C8B-B14F-4D97-AF65-F5344CB8AC3E}">
        <p14:creationId xmlns="" xmlns:p14="http://schemas.microsoft.com/office/powerpoint/2010/main" val="422284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What does a Constitution do? Differentiate between a Constitution and Statutes.</a:t>
            </a:r>
          </a:p>
        </p:txBody>
      </p:sp>
      <p:sp>
        <p:nvSpPr>
          <p:cNvPr id="522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4C6092-A4C2-46A0-B1EE-1F4F2C0E3C60}" type="slidenum">
              <a:rPr lang="en-US" smtClean="0"/>
              <a:pPr eaLnBrk="1" hangingPunct="1"/>
              <a:t>4</a:t>
            </a:fld>
            <a:endParaRPr lang="en-US" smtClean="0"/>
          </a:p>
        </p:txBody>
      </p:sp>
    </p:spTree>
    <p:extLst>
      <p:ext uri="{BB962C8B-B14F-4D97-AF65-F5344CB8AC3E}">
        <p14:creationId xmlns="" xmlns:p14="http://schemas.microsoft.com/office/powerpoint/2010/main" val="229175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8B831EA-DE0A-4F1A-897B-780E9FF53DA0}" type="slidenum">
              <a:rPr lang="en-US" smtClean="0"/>
              <a:pPr eaLnBrk="1" hangingPunct="1"/>
              <a:t>5</a:t>
            </a:fld>
            <a:endParaRPr lang="en-US" smtClean="0"/>
          </a:p>
        </p:txBody>
      </p:sp>
    </p:spTree>
    <p:extLst>
      <p:ext uri="{BB962C8B-B14F-4D97-AF65-F5344CB8AC3E}">
        <p14:creationId xmlns="" xmlns:p14="http://schemas.microsoft.com/office/powerpoint/2010/main" val="401087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Differentiate between federal and state constitutions. Briefly discuss how state constitutions address state governments and the US Constitution addresses the federal government. State constitutions are generally changed or amended a little more easily than the US Constitution. While changes to a state Constitution may at times be warranted,  it is important to recognize that state statutes may be better suited for some modifications that are sometimes presented as constitutional amendments. The Florida Constitution has been completely rewritten five times from its original draft in 1838. Our population has grown in Florida from 54,477 in 1840 to over 19 million today.  While there are needs to be addressed through constitutional amendments, such changes should not be taken lightly and should be based on a broad and deep consensus of the governed.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003D43-8F29-41FA-A4DE-6DED10BE0756}" type="slidenum">
              <a:rPr lang="en-US" smtClean="0"/>
              <a:pPr eaLnBrk="1" hangingPunct="1"/>
              <a:t>6</a:t>
            </a:fld>
            <a:endParaRPr lang="en-US" smtClean="0"/>
          </a:p>
        </p:txBody>
      </p:sp>
    </p:spTree>
    <p:extLst>
      <p:ext uri="{BB962C8B-B14F-4D97-AF65-F5344CB8AC3E}">
        <p14:creationId xmlns="" xmlns:p14="http://schemas.microsoft.com/office/powerpoint/2010/main" val="415517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Highlight the  hierarchy of law. The US Constitution as the highest law in the land. </a:t>
            </a:r>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A4C7B2-1AA7-4F66-B22C-E1DF9FD76C3A}" type="slidenum">
              <a:rPr lang="en-US" smtClean="0"/>
              <a:pPr eaLnBrk="1" hangingPunct="1"/>
              <a:t>7</a:t>
            </a:fld>
            <a:endParaRPr lang="en-US" smtClean="0"/>
          </a:p>
        </p:txBody>
      </p:sp>
    </p:spTree>
    <p:extLst>
      <p:ext uri="{BB962C8B-B14F-4D97-AF65-F5344CB8AC3E}">
        <p14:creationId xmlns="" xmlns:p14="http://schemas.microsoft.com/office/powerpoint/2010/main" val="233711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the audience understands that an amendment to the US Constitution will impact the entire country.</a:t>
            </a:r>
            <a:endParaRPr lang="en-US" dirty="0"/>
          </a:p>
        </p:txBody>
      </p:sp>
      <p:sp>
        <p:nvSpPr>
          <p:cNvPr id="4" name="Slide Number Placeholder 3"/>
          <p:cNvSpPr>
            <a:spLocks noGrp="1"/>
          </p:cNvSpPr>
          <p:nvPr>
            <p:ph type="sldNum" sz="quarter" idx="10"/>
          </p:nvPr>
        </p:nvSpPr>
        <p:spPr/>
        <p:txBody>
          <a:bodyPr/>
          <a:lstStyle/>
          <a:p>
            <a:fld id="{749685CE-EC07-4B7B-A54E-2B74CED935F2}" type="slidenum">
              <a:rPr lang="en-US" smtClean="0"/>
              <a:pPr/>
              <a:t>34</a:t>
            </a:fld>
            <a:endParaRPr lang="en-US"/>
          </a:p>
        </p:txBody>
      </p:sp>
    </p:spTree>
    <p:extLst>
      <p:ext uri="{BB962C8B-B14F-4D97-AF65-F5344CB8AC3E}">
        <p14:creationId xmlns="" xmlns:p14="http://schemas.microsoft.com/office/powerpoint/2010/main" val="324219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0" name="Shape 350"/>
          <p:cNvSpPr txBox="1">
            <a:spLocks noGrp="1"/>
          </p:cNvSpPr>
          <p:nvPr>
            <p:ph type="body" idx="1"/>
          </p:nvPr>
        </p:nvSpPr>
        <p:spPr>
          <a:xfrm>
            <a:off x="685800" y="4343400"/>
            <a:ext cx="5486400" cy="4114800"/>
          </a:xfrm>
          <a:prstGeom prst="rect">
            <a:avLst/>
          </a:prstGeom>
          <a:noFill/>
          <a:ln>
            <a:noFill/>
          </a:ln>
        </p:spPr>
        <p:txBody>
          <a:bodyPr lIns="91413" tIns="45694" rIns="91413" bIns="45694" anchor="t" anchorCtr="0">
            <a:noAutofit/>
          </a:bodyPr>
          <a:lstStyle/>
          <a:p>
            <a:endParaRPr>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3884614" y="8685212"/>
            <a:ext cx="2971800" cy="457200"/>
          </a:xfrm>
          <a:prstGeom prst="rect">
            <a:avLst/>
          </a:prstGeom>
          <a:noFill/>
          <a:ln>
            <a:noFill/>
          </a:ln>
        </p:spPr>
        <p:txBody>
          <a:bodyPr lIns="91413" tIns="45694" rIns="91413" bIns="45694" anchor="b" anchorCtr="0">
            <a:noAutofit/>
          </a:bodyPr>
          <a:lstStyle/>
          <a:p>
            <a:pPr>
              <a:buClr>
                <a:schemeClr val="dk1"/>
              </a:buClr>
              <a:buSzPct val="25000"/>
            </a:pPr>
            <a:fld id="{00000000-1234-1234-1234-123412341234}" type="slidenum">
              <a:rPr lang="en-US">
                <a:latin typeface="Arial"/>
                <a:ea typeface="Arial"/>
                <a:cs typeface="Arial"/>
                <a:sym typeface="Arial"/>
              </a:rPr>
              <a:pPr>
                <a:buClr>
                  <a:schemeClr val="dk1"/>
                </a:buClr>
                <a:buSzPct val="25000"/>
              </a:pPr>
              <a:t>37</a:t>
            </a:fld>
            <a:endParaRPr lang="en-US">
              <a:latin typeface="Arial"/>
              <a:ea typeface="Arial"/>
              <a:cs typeface="Arial"/>
              <a:sym typeface="Arial"/>
            </a:endParaRPr>
          </a:p>
        </p:txBody>
      </p:sp>
    </p:spTree>
    <p:extLst>
      <p:ext uri="{BB962C8B-B14F-4D97-AF65-F5344CB8AC3E}">
        <p14:creationId xmlns="" xmlns:p14="http://schemas.microsoft.com/office/powerpoint/2010/main" val="1059671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userDrawn="1"/>
        </p:nvSpPr>
        <p:spPr>
          <a:xfrm rot="10800000">
            <a:off x="1219200" y="0"/>
            <a:ext cx="7924800" cy="48006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ctrTitle"/>
          </p:nvPr>
        </p:nvSpPr>
        <p:spPr>
          <a:xfrm rot="1879815">
            <a:off x="3157286" y="1464506"/>
            <a:ext cx="6045277" cy="1470025"/>
          </a:xfrm>
        </p:spPr>
        <p:txBody>
          <a:bodyPr/>
          <a:lstStyle>
            <a:lvl1pPr>
              <a:defRPr>
                <a:solidFill>
                  <a:schemeClr val="bg1"/>
                </a:solidFill>
                <a:latin typeface="Copperplate Gothic Bold" panose="020E07050202060204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3810000"/>
            <a:ext cx="6400800" cy="1752600"/>
          </a:xfrm>
        </p:spPr>
        <p:txBody>
          <a:bodyPr/>
          <a:lstStyle>
            <a:lvl1pPr marL="0" indent="0" algn="ctr">
              <a:buNone/>
              <a:defRPr>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pic>
        <p:nvPicPr>
          <p:cNvPr id="8" name="Picture 4" descr="BenchmarksLogo-Final-RGB-Lg.tif"/>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8382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76199" y="3017838"/>
            <a:ext cx="244157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0" b="1" dirty="0">
                <a:solidFill>
                  <a:schemeClr val="tx2"/>
                </a:solidFill>
                <a:latin typeface="Verdana" pitchFamily="34" charset="0"/>
              </a:rPr>
              <a:t>A public education program </a:t>
            </a:r>
          </a:p>
          <a:p>
            <a:pPr algn="ctr" eaLnBrk="1" hangingPunct="1"/>
            <a:r>
              <a:rPr lang="en-US" altLang="en-US" sz="1100" b="1" dirty="0">
                <a:solidFill>
                  <a:schemeClr val="tx2"/>
                </a:solidFill>
                <a:latin typeface="Verdana" pitchFamily="34" charset="0"/>
              </a:rPr>
              <a:t>of The Florida Bar</a:t>
            </a:r>
          </a:p>
        </p:txBody>
      </p:sp>
      <p:sp>
        <p:nvSpPr>
          <p:cNvPr id="10" name="TextBox 9"/>
          <p:cNvSpPr txBox="1"/>
          <p:nvPr userDrawn="1"/>
        </p:nvSpPr>
        <p:spPr>
          <a:xfrm>
            <a:off x="152400" y="5638799"/>
            <a:ext cx="6553200" cy="646331"/>
          </a:xfrm>
          <a:prstGeom prst="rect">
            <a:avLst/>
          </a:prstGeom>
          <a:noFill/>
        </p:spPr>
        <p:txBody>
          <a:bodyPr wrap="square" rtlCol="0">
            <a:spAutoFit/>
          </a:bodyPr>
          <a:lstStyle/>
          <a:p>
            <a:r>
              <a:rPr lang="en-US" dirty="0" smtClean="0">
                <a:solidFill>
                  <a:schemeClr val="tx2"/>
                </a:solidFill>
              </a:rPr>
              <a:t>Developed</a:t>
            </a:r>
            <a:r>
              <a:rPr lang="en-US" baseline="0" dirty="0" smtClean="0">
                <a:solidFill>
                  <a:schemeClr val="tx2"/>
                </a:solidFill>
              </a:rPr>
              <a:t> by The Florida Law Related Education Association, Inc. </a:t>
            </a:r>
          </a:p>
          <a:p>
            <a:r>
              <a:rPr lang="en-US" baseline="0" dirty="0" smtClean="0">
                <a:solidFill>
                  <a:schemeClr val="tx2"/>
                </a:solidFill>
              </a:rPr>
              <a:t>www.flrea.org </a:t>
            </a:r>
            <a:endParaRPr lang="en-US" dirty="0">
              <a:solidFill>
                <a:schemeClr val="tx2"/>
              </a:solidFill>
            </a:endParaRPr>
          </a:p>
        </p:txBody>
      </p:sp>
      <p:pic>
        <p:nvPicPr>
          <p:cNvPr id="11" name="Picture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705600" y="5627726"/>
            <a:ext cx="2171700" cy="635120"/>
          </a:xfrm>
          <a:prstGeom prst="rect">
            <a:avLst/>
          </a:prstGeom>
        </p:spPr>
      </p:pic>
    </p:spTree>
    <p:extLst>
      <p:ext uri="{BB962C8B-B14F-4D97-AF65-F5344CB8AC3E}">
        <p14:creationId xmlns="" xmlns:p14="http://schemas.microsoft.com/office/powerpoint/2010/main" val="40736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spTree>
    <p:extLst>
      <p:ext uri="{BB962C8B-B14F-4D97-AF65-F5344CB8AC3E}">
        <p14:creationId xmlns="" xmlns:p14="http://schemas.microsoft.com/office/powerpoint/2010/main" val="97595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solidFill>
            <a:schemeClr val="tx2"/>
          </a:solidFill>
        </p:spPr>
        <p:txBody>
          <a:bodyPr vert="eaVert"/>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spTree>
    <p:extLst>
      <p:ext uri="{BB962C8B-B14F-4D97-AF65-F5344CB8AC3E}">
        <p14:creationId xmlns="" xmlns:p14="http://schemas.microsoft.com/office/powerpoint/2010/main" val="366655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userDrawn="1"/>
        </p:nvSpPr>
        <p:spPr>
          <a:xfrm>
            <a:off x="0" y="0"/>
            <a:ext cx="9131300" cy="1371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grpSp>
        <p:nvGrpSpPr>
          <p:cNvPr id="9" name="Group 8"/>
          <p:cNvGrpSpPr/>
          <p:nvPr userDrawn="1"/>
        </p:nvGrpSpPr>
        <p:grpSpPr>
          <a:xfrm>
            <a:off x="6842125" y="4262864"/>
            <a:ext cx="2314575" cy="2595136"/>
            <a:chOff x="6842125" y="4114800"/>
            <a:chExt cx="2314575" cy="2595136"/>
          </a:xfrm>
        </p:grpSpPr>
        <p:pic>
          <p:nvPicPr>
            <p:cNvPr id="7"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cxnSp>
        <p:nvCxnSpPr>
          <p:cNvPr id="11" name="Straight Connector 10"/>
          <p:cNvCxnSpPr/>
          <p:nvPr userDrawn="1"/>
        </p:nvCxnSpPr>
        <p:spPr>
          <a:xfrm>
            <a:off x="0" y="1600200"/>
            <a:ext cx="9144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4114800" y="14478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7102305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584700"/>
            <a:ext cx="7772400" cy="1362075"/>
          </a:xfrm>
          <a:solidFill>
            <a:schemeClr val="tx2"/>
          </a:solidFill>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7670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cxnSp>
        <p:nvCxnSpPr>
          <p:cNvPr id="7" name="Straight Connector 6"/>
          <p:cNvCxnSpPr/>
          <p:nvPr userDrawn="1"/>
        </p:nvCxnSpPr>
        <p:spPr>
          <a:xfrm>
            <a:off x="228600" y="44196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4114800" y="42672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842125" y="0"/>
            <a:ext cx="2314575" cy="2595136"/>
            <a:chOff x="6842125" y="4114800"/>
            <a:chExt cx="2314575" cy="2595136"/>
          </a:xfrm>
        </p:grpSpPr>
        <p:pic>
          <p:nvPicPr>
            <p:cNvPr id="10"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 xmlns:p14="http://schemas.microsoft.com/office/powerpoint/2010/main" val="148251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089D65-509E-40C0-9A40-2FF6CB673E55}"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pPr/>
              <a:t>‹#›</a:t>
            </a:fld>
            <a:endParaRPr lang="en-US"/>
          </a:p>
        </p:txBody>
      </p:sp>
      <p:grpSp>
        <p:nvGrpSpPr>
          <p:cNvPr id="10" name="Group 9"/>
          <p:cNvGrpSpPr/>
          <p:nvPr userDrawn="1"/>
        </p:nvGrpSpPr>
        <p:grpSpPr>
          <a:xfrm>
            <a:off x="241300" y="1524000"/>
            <a:ext cx="8686800" cy="304800"/>
            <a:chOff x="241300" y="1371600"/>
            <a:chExt cx="8686800" cy="304800"/>
          </a:xfrm>
        </p:grpSpPr>
        <p:cxnSp>
          <p:nvCxnSpPr>
            <p:cNvPr id="8" name="Straight Connector 7"/>
            <p:cNvCxnSpPr/>
            <p:nvPr userDrawn="1"/>
          </p:nvCxnSpPr>
          <p:spPr>
            <a:xfrm>
              <a:off x="241300" y="15240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p:cNvSpPr/>
            <p:nvPr userDrawn="1"/>
          </p:nvSpPr>
          <p:spPr>
            <a:xfrm>
              <a:off x="4419600" y="13716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6842125" y="4262864"/>
            <a:ext cx="2314575" cy="2595136"/>
            <a:chOff x="6842125" y="4114800"/>
            <a:chExt cx="2314575" cy="2595136"/>
          </a:xfrm>
        </p:grpSpPr>
        <p:pic>
          <p:nvPicPr>
            <p:cNvPr id="12"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 xmlns:p14="http://schemas.microsoft.com/office/powerpoint/2010/main" val="412152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87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272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87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272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089D65-509E-40C0-9A40-2FF6CB673E55}" type="datetimeFigureOut">
              <a:rPr lang="en-US" smtClean="0"/>
              <a:pPr/>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08B10-ACDA-44DC-9805-06B50D7C4145}" type="slidenum">
              <a:rPr lang="en-US" smtClean="0"/>
              <a:pPr/>
              <a:t>‹#›</a:t>
            </a:fld>
            <a:endParaRPr lang="en-US"/>
          </a:p>
        </p:txBody>
      </p:sp>
      <p:grpSp>
        <p:nvGrpSpPr>
          <p:cNvPr id="12" name="Group 11"/>
          <p:cNvGrpSpPr/>
          <p:nvPr userDrawn="1"/>
        </p:nvGrpSpPr>
        <p:grpSpPr>
          <a:xfrm>
            <a:off x="228600" y="1447800"/>
            <a:ext cx="8686800" cy="304800"/>
            <a:chOff x="228600" y="1295400"/>
            <a:chExt cx="8686800" cy="304800"/>
          </a:xfrm>
        </p:grpSpPr>
        <p:cxnSp>
          <p:nvCxnSpPr>
            <p:cNvPr id="10" name="Straight Connector 9"/>
            <p:cNvCxnSpPr/>
            <p:nvPr userDrawn="1"/>
          </p:nvCxnSpPr>
          <p:spPr>
            <a:xfrm>
              <a:off x="228600" y="14478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4419600" y="12954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03801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089D65-509E-40C0-9A40-2FF6CB673E55}" type="datetimeFigureOut">
              <a:rPr lang="en-US" smtClean="0"/>
              <a:pPr/>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08B10-ACDA-44DC-9805-06B50D7C4145}" type="slidenum">
              <a:rPr lang="en-US" smtClean="0"/>
              <a:pPr/>
              <a:t>‹#›</a:t>
            </a:fld>
            <a:endParaRPr lang="en-US"/>
          </a:p>
        </p:txBody>
      </p:sp>
      <p:grpSp>
        <p:nvGrpSpPr>
          <p:cNvPr id="8" name="Group 7"/>
          <p:cNvGrpSpPr/>
          <p:nvPr userDrawn="1"/>
        </p:nvGrpSpPr>
        <p:grpSpPr>
          <a:xfrm>
            <a:off x="228600" y="1524000"/>
            <a:ext cx="8686800" cy="304800"/>
            <a:chOff x="228600" y="1524000"/>
            <a:chExt cx="8686800" cy="304800"/>
          </a:xfrm>
        </p:grpSpPr>
        <p:cxnSp>
          <p:nvCxnSpPr>
            <p:cNvPr id="6" name="Straight Connector 5"/>
            <p:cNvCxnSpPr/>
            <p:nvPr userDrawn="1"/>
          </p:nvCxnSpPr>
          <p:spPr>
            <a:xfrm>
              <a:off x="228600" y="16764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4419600" y="15240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userDrawn="1"/>
        </p:nvGrpSpPr>
        <p:grpSpPr>
          <a:xfrm>
            <a:off x="6842125" y="4262864"/>
            <a:ext cx="2314575" cy="2595136"/>
            <a:chOff x="6842125" y="4114800"/>
            <a:chExt cx="2314575" cy="2595136"/>
          </a:xfrm>
        </p:grpSpPr>
        <p:pic>
          <p:nvPicPr>
            <p:cNvPr id="10"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 xmlns:p14="http://schemas.microsoft.com/office/powerpoint/2010/main" val="8818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89D65-509E-40C0-9A40-2FF6CB673E55}" type="datetimeFigureOut">
              <a:rPr lang="en-US" smtClean="0"/>
              <a:pPr/>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08B10-ACDA-44DC-9805-06B50D7C4145}" type="slidenum">
              <a:rPr lang="en-US" smtClean="0"/>
              <a:pPr/>
              <a:t>‹#›</a:t>
            </a:fld>
            <a:endParaRPr lang="en-US"/>
          </a:p>
        </p:txBody>
      </p:sp>
      <p:grpSp>
        <p:nvGrpSpPr>
          <p:cNvPr id="5" name="Group 4"/>
          <p:cNvGrpSpPr/>
          <p:nvPr userDrawn="1"/>
        </p:nvGrpSpPr>
        <p:grpSpPr>
          <a:xfrm>
            <a:off x="6842125" y="4262864"/>
            <a:ext cx="2314575" cy="2595136"/>
            <a:chOff x="6842125" y="4114800"/>
            <a:chExt cx="2314575" cy="2595136"/>
          </a:xfrm>
        </p:grpSpPr>
        <p:pic>
          <p:nvPicPr>
            <p:cNvPr id="6"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 xmlns:p14="http://schemas.microsoft.com/office/powerpoint/2010/main" val="277415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tx2"/>
          </a:solidFill>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63700"/>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89D65-509E-40C0-9A40-2FF6CB673E55}"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pPr/>
              <a:t>‹#›</a:t>
            </a:fld>
            <a:endParaRPr lang="en-US"/>
          </a:p>
        </p:txBody>
      </p:sp>
      <p:cxnSp>
        <p:nvCxnSpPr>
          <p:cNvPr id="8" name="Straight Connector 7"/>
          <p:cNvCxnSpPr/>
          <p:nvPr userDrawn="1"/>
        </p:nvCxnSpPr>
        <p:spPr>
          <a:xfrm>
            <a:off x="381000" y="1524000"/>
            <a:ext cx="31242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p:cNvSpPr/>
          <p:nvPr userDrawn="1"/>
        </p:nvSpPr>
        <p:spPr>
          <a:xfrm>
            <a:off x="1752600" y="13716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6842125" y="4262864"/>
            <a:ext cx="2314575" cy="2595136"/>
            <a:chOff x="6842125" y="4114800"/>
            <a:chExt cx="2314575" cy="2595136"/>
          </a:xfrm>
        </p:grpSpPr>
        <p:pic>
          <p:nvPicPr>
            <p:cNvPr id="13"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13"/>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 xmlns:p14="http://schemas.microsoft.com/office/powerpoint/2010/main" val="391780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tx2"/>
          </a:solidFill>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89D65-509E-40C0-9A40-2FF6CB673E55}"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pPr/>
              <a:t>‹#›</a:t>
            </a:fld>
            <a:endParaRPr lang="en-US"/>
          </a:p>
        </p:txBody>
      </p:sp>
      <p:grpSp>
        <p:nvGrpSpPr>
          <p:cNvPr id="8" name="Group 7"/>
          <p:cNvGrpSpPr/>
          <p:nvPr userDrawn="1"/>
        </p:nvGrpSpPr>
        <p:grpSpPr>
          <a:xfrm>
            <a:off x="6842125" y="4262864"/>
            <a:ext cx="2314575" cy="2595136"/>
            <a:chOff x="6842125" y="4114800"/>
            <a:chExt cx="2314575" cy="2595136"/>
          </a:xfrm>
        </p:grpSpPr>
        <p:pic>
          <p:nvPicPr>
            <p:cNvPr id="9"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 xmlns:p14="http://schemas.microsoft.com/office/powerpoint/2010/main" val="148229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89D65-509E-40C0-9A40-2FF6CB673E55}"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08B10-ACDA-44DC-9805-06B50D7C4145}" type="slidenum">
              <a:rPr lang="en-US" smtClean="0"/>
              <a:pPr/>
              <a:t>‹#›</a:t>
            </a:fld>
            <a:endParaRPr lang="en-US"/>
          </a:p>
        </p:txBody>
      </p:sp>
    </p:spTree>
    <p:extLst>
      <p:ext uri="{BB962C8B-B14F-4D97-AF65-F5344CB8AC3E}">
        <p14:creationId xmlns="" xmlns:p14="http://schemas.microsoft.com/office/powerpoint/2010/main" val="2001674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opperplate Gothic Bold" panose="020E07050202060204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aff@flrea.org"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usconstitution.net/" TargetMode="External"/><Relationship Id="rId2" Type="http://schemas.openxmlformats.org/officeDocument/2006/relationships/hyperlink" Target="http://www.constitutionfacts.com/" TargetMode="External"/><Relationship Id="rId1" Type="http://schemas.openxmlformats.org/officeDocument/2006/relationships/slideLayout" Target="../slideLayouts/slideLayout2.xml"/><Relationship Id="rId5" Type="http://schemas.openxmlformats.org/officeDocument/2006/relationships/hyperlink" Target="http://www.archives.gov/" TargetMode="External"/><Relationship Id="rId4" Type="http://schemas.openxmlformats.org/officeDocument/2006/relationships/hyperlink" Target="http://www.constitutioncenter.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staff@flrea.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5.wmf"/><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What’s </a:t>
            </a:r>
            <a:r>
              <a:rPr lang="en-US" i="1" dirty="0" smtClean="0"/>
              <a:t>Not</a:t>
            </a:r>
            <a:r>
              <a:rPr lang="en-US" dirty="0" smtClean="0"/>
              <a:t> in the bill of rights</a:t>
            </a:r>
            <a:br>
              <a:rPr lang="en-US" dirty="0" smtClean="0"/>
            </a:br>
            <a:endParaRPr lang="en-US" dirty="0"/>
          </a:p>
        </p:txBody>
      </p:sp>
      <p:sp>
        <p:nvSpPr>
          <p:cNvPr id="5" name="TextBox 4"/>
          <p:cNvSpPr txBox="1"/>
          <p:nvPr/>
        </p:nvSpPr>
        <p:spPr>
          <a:xfrm>
            <a:off x="0" y="840796"/>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pPr algn="ctr"/>
            <a:r>
              <a:rPr lang="en-US" dirty="0" smtClean="0"/>
              <a:t>ACE</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4" name="Picture 2" descr="http://static.squidoo.com/resize/squidoo_images/-1/draft_lens2173161module29543172photo_1240630058q-photo-we-the-people-american-constitution.jpg"/>
          <p:cNvPicPr>
            <a:picLocks noChangeAspect="1" noChangeArrowheads="1"/>
          </p:cNvPicPr>
          <p:nvPr/>
        </p:nvPicPr>
        <p:blipFill>
          <a:blip r:embed="rId2" cstate="print"/>
          <a:srcRect/>
          <a:stretch>
            <a:fillRect/>
          </a:stretch>
        </p:blipFill>
        <p:spPr bwMode="auto">
          <a:xfrm>
            <a:off x="2590800" y="3373120"/>
            <a:ext cx="3863784" cy="2189480"/>
          </a:xfrm>
          <a:prstGeom prst="rect">
            <a:avLst/>
          </a:prstGeom>
          <a:noFill/>
          <a:ln w="9525">
            <a:noFill/>
            <a:miter lim="800000"/>
            <a:headEnd/>
            <a:tailEnd/>
          </a:ln>
        </p:spPr>
      </p:pic>
      <p:sp>
        <p:nvSpPr>
          <p:cNvPr id="6" name="TextBox 5"/>
          <p:cNvSpPr txBox="1"/>
          <p:nvPr/>
        </p:nvSpPr>
        <p:spPr>
          <a:xfrm>
            <a:off x="0" y="5715000"/>
            <a:ext cx="9144000" cy="830997"/>
          </a:xfrm>
          <a:prstGeom prst="rect">
            <a:avLst/>
          </a:prstGeom>
          <a:solidFill>
            <a:schemeClr val="bg1"/>
          </a:solidFill>
        </p:spPr>
        <p:txBody>
          <a:bodyPr wrap="square" rtlCol="0">
            <a:spAutoFit/>
          </a:bodyPr>
          <a:lstStyle/>
          <a:p>
            <a:pPr algn="just"/>
            <a:r>
              <a:rPr lang="en-US" sz="1600" dirty="0" smtClean="0"/>
              <a:t>These materials have been adapted, with permission from The Florida Bar Benchmarks Adult Civic Education Program, for use in Louisiana. Principal authors of the Florida Benchmarks Program are Annette Boyd Pitts and Richard </a:t>
            </a:r>
            <a:r>
              <a:rPr lang="en-US" sz="1600" dirty="0" err="1" smtClean="0"/>
              <a:t>Levenstein</a:t>
            </a:r>
            <a:r>
              <a:rPr lang="en-US" sz="1600" dirty="0" smtClean="0"/>
              <a:t>. For assistance with adaptation in other states, contact </a:t>
            </a:r>
            <a:r>
              <a:rPr lang="en-US" sz="1600" u="sng" dirty="0" smtClean="0">
                <a:hlinkClick r:id="rId3"/>
              </a:rPr>
              <a:t>staff@flrea.org</a:t>
            </a:r>
            <a:endParaRPr lang="en-US" sz="1600" dirty="0" smtClean="0"/>
          </a:p>
        </p:txBody>
      </p:sp>
      <p:pic>
        <p:nvPicPr>
          <p:cNvPr id="7" name="Picture 6" descr="2017_ACE_Logo_Color_Small.jpg"/>
          <p:cNvPicPr>
            <a:picLocks noChangeAspect="1" noChangeArrowheads="1"/>
          </p:cNvPicPr>
          <p:nvPr/>
        </p:nvPicPr>
        <p:blipFill>
          <a:blip r:embed="rId4" cstate="print"/>
          <a:srcRect/>
          <a:stretch>
            <a:fillRect/>
          </a:stretch>
        </p:blipFill>
        <p:spPr bwMode="auto">
          <a:xfrm>
            <a:off x="0" y="838200"/>
            <a:ext cx="2514600" cy="2895600"/>
          </a:xfrm>
          <a:prstGeom prst="rect">
            <a:avLst/>
          </a:prstGeom>
          <a:noFill/>
          <a:ln w="9525">
            <a:noFill/>
            <a:miter lim="800000"/>
            <a:headEnd/>
            <a:tailEnd/>
          </a:ln>
        </p:spPr>
      </p:pic>
    </p:spTree>
    <p:extLst>
      <p:ext uri="{BB962C8B-B14F-4D97-AF65-F5344CB8AC3E}">
        <p14:creationId xmlns="" xmlns:p14="http://schemas.microsoft.com/office/powerpoint/2010/main" val="221467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The Bill of Rights		</a:t>
            </a:r>
            <a:endParaRPr lang="en-US" dirty="0"/>
          </a:p>
        </p:txBody>
      </p:sp>
      <p:sp>
        <p:nvSpPr>
          <p:cNvPr id="3" name="Content Placeholder 2"/>
          <p:cNvSpPr>
            <a:spLocks noGrp="1"/>
          </p:cNvSpPr>
          <p:nvPr>
            <p:ph idx="1"/>
          </p:nvPr>
        </p:nvSpPr>
        <p:spPr>
          <a:xfrm>
            <a:off x="228600" y="1981200"/>
            <a:ext cx="8229600" cy="4525963"/>
          </a:xfrm>
        </p:spPr>
        <p:txBody>
          <a:bodyPr>
            <a:normAutofit fontScale="92500" lnSpcReduction="10000"/>
          </a:bodyPr>
          <a:lstStyle/>
          <a:p>
            <a:r>
              <a:rPr lang="en-US" dirty="0" smtClean="0"/>
              <a:t>Today we know the Bill of Rights as the first ten amendments to the US Constitution.</a:t>
            </a:r>
          </a:p>
          <a:p>
            <a:endParaRPr lang="en-US" dirty="0" smtClean="0"/>
          </a:p>
          <a:p>
            <a:r>
              <a:rPr lang="en-US" dirty="0" smtClean="0"/>
              <a:t>But, actually there were 12 amendments proposed instead of 10!! </a:t>
            </a:r>
          </a:p>
          <a:p>
            <a:endParaRPr lang="en-US" dirty="0" smtClean="0"/>
          </a:p>
          <a:p>
            <a:r>
              <a:rPr lang="en-US" dirty="0" smtClean="0"/>
              <a:t>Today we will explore which amendments were ratified (approved) and are included in the Bill of Rights?</a:t>
            </a:r>
            <a:endParaRPr lang="en-US" dirty="0"/>
          </a:p>
        </p:txBody>
      </p:sp>
      <p:pic>
        <p:nvPicPr>
          <p:cNvPr id="4" name="Picture 2" descr="http://www.wapa.gov/es/pubs/esb/1999/99Oct/graphics/billorit.gif"/>
          <p:cNvPicPr>
            <a:picLocks noChangeAspect="1" noChangeArrowheads="1"/>
          </p:cNvPicPr>
          <p:nvPr/>
        </p:nvPicPr>
        <p:blipFill>
          <a:blip r:embed="rId2" cstate="print"/>
          <a:srcRect/>
          <a:stretch>
            <a:fillRect/>
          </a:stretch>
        </p:blipFill>
        <p:spPr bwMode="auto">
          <a:xfrm>
            <a:off x="7848600" y="2514600"/>
            <a:ext cx="1095953" cy="1920240"/>
          </a:xfrm>
          <a:prstGeom prst="rect">
            <a:avLst/>
          </a:prstGeom>
          <a:noFill/>
          <a:ln w="9525">
            <a:noFill/>
            <a:miter lim="800000"/>
            <a:headEnd/>
            <a:tailEnd/>
          </a:ln>
        </p:spPr>
      </p:pic>
    </p:spTree>
    <p:extLst>
      <p:ext uri="{BB962C8B-B14F-4D97-AF65-F5344CB8AC3E}">
        <p14:creationId xmlns="" xmlns:p14="http://schemas.microsoft.com/office/powerpoint/2010/main" val="1702333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4" name="Picture 2" descr="C:\Documents and Settings\flrea\Local Settings\Temporary Internet Files\Content.IE5\OTBMAZJF\MP900341775[1].jpg"/>
          <p:cNvPicPr>
            <a:picLocks noChangeAspect="1" noChangeArrowheads="1"/>
          </p:cNvPicPr>
          <p:nvPr/>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300460" y="1752599"/>
            <a:ext cx="6100340" cy="435157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Rights</a:t>
            </a:r>
            <a:endParaRPr lang="en-US" dirty="0"/>
          </a:p>
        </p:txBody>
      </p:sp>
      <p:sp>
        <p:nvSpPr>
          <p:cNvPr id="3" name="Content Placeholder 2"/>
          <p:cNvSpPr>
            <a:spLocks noGrp="1"/>
          </p:cNvSpPr>
          <p:nvPr>
            <p:ph idx="1"/>
          </p:nvPr>
        </p:nvSpPr>
        <p:spPr>
          <a:xfrm>
            <a:off x="362881" y="1905000"/>
            <a:ext cx="8229600" cy="4525963"/>
          </a:xfrm>
        </p:spPr>
        <p:txBody>
          <a:bodyPr>
            <a:normAutofit fontScale="77500" lnSpcReduction="20000"/>
          </a:bodyPr>
          <a:lstStyle/>
          <a:p>
            <a:r>
              <a:rPr lang="en-US" dirty="0" smtClean="0"/>
              <a:t>Distribute the list of 12 proposed amendments to be included in the Bill of Rights. (Handout 1)</a:t>
            </a:r>
          </a:p>
          <a:p>
            <a:endParaRPr lang="en-US" dirty="0" smtClean="0"/>
          </a:p>
          <a:p>
            <a:r>
              <a:rPr lang="en-US" dirty="0" smtClean="0"/>
              <a:t>All of these proposals were submitted but only 10 were ratified.</a:t>
            </a:r>
          </a:p>
          <a:p>
            <a:endParaRPr lang="en-US" dirty="0" smtClean="0"/>
          </a:p>
          <a:p>
            <a:r>
              <a:rPr lang="en-US" dirty="0" smtClean="0"/>
              <a:t>Which amendments/rights do you think were approved?</a:t>
            </a:r>
          </a:p>
          <a:p>
            <a:endParaRPr lang="en-US" dirty="0" smtClean="0"/>
          </a:p>
          <a:p>
            <a:r>
              <a:rPr lang="en-US" dirty="0" smtClean="0"/>
              <a:t>Individually, place a check mark by each amendment  you think was ratified/approved to be included in the Bill of Rights.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934200" y="5562600"/>
            <a:ext cx="1658281" cy="1005840"/>
          </a:xfrm>
          <a:prstGeom prst="rect">
            <a:avLst/>
          </a:prstGeom>
          <a:noFill/>
          <a:ln w="9525">
            <a:noFill/>
            <a:miter lim="800000"/>
            <a:headEnd/>
            <a:tailEnd/>
          </a:ln>
          <a:effectLst/>
        </p:spPr>
      </p:pic>
    </p:spTree>
    <p:extLst>
      <p:ext uri="{BB962C8B-B14F-4D97-AF65-F5344CB8AC3E}">
        <p14:creationId xmlns="" xmlns:p14="http://schemas.microsoft.com/office/powerpoint/2010/main" val="2571728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Bill of Rights</a:t>
            </a:r>
            <a:endParaRPr lang="en-US" dirty="0"/>
          </a:p>
        </p:txBody>
      </p:sp>
      <p:sp>
        <p:nvSpPr>
          <p:cNvPr id="3" name="Content Placeholder 2"/>
          <p:cNvSpPr>
            <a:spLocks noGrp="1"/>
          </p:cNvSpPr>
          <p:nvPr>
            <p:ph idx="1"/>
          </p:nvPr>
        </p:nvSpPr>
        <p:spPr/>
        <p:txBody>
          <a:bodyPr/>
          <a:lstStyle/>
          <a:p>
            <a:r>
              <a:rPr lang="en-US" dirty="0" smtClean="0"/>
              <a:t>Highlight the two amendments, from the original Bill of Rights, which were not included.</a:t>
            </a:r>
          </a:p>
          <a:p>
            <a:endParaRPr lang="en-US" dirty="0" smtClean="0"/>
          </a:p>
          <a:p>
            <a:endParaRPr lang="en-US" dirty="0"/>
          </a:p>
        </p:txBody>
      </p:sp>
      <p:pic>
        <p:nvPicPr>
          <p:cNvPr id="5" name="Picture 2" descr="http://www.wapa.gov/es/pubs/esb/1999/99Oct/graphics/billorit.gif"/>
          <p:cNvPicPr>
            <a:picLocks noChangeAspect="1" noChangeArrowheads="1"/>
          </p:cNvPicPr>
          <p:nvPr/>
        </p:nvPicPr>
        <p:blipFill>
          <a:blip r:embed="rId2" cstate="print"/>
          <a:srcRect/>
          <a:stretch>
            <a:fillRect/>
          </a:stretch>
        </p:blipFill>
        <p:spPr bwMode="auto">
          <a:xfrm>
            <a:off x="3581400" y="3124200"/>
            <a:ext cx="1695141" cy="2970092"/>
          </a:xfrm>
          <a:prstGeom prst="rect">
            <a:avLst/>
          </a:prstGeom>
          <a:noFill/>
          <a:ln w="9525">
            <a:noFill/>
            <a:miter lim="800000"/>
            <a:headEnd/>
            <a:tailEnd/>
          </a:ln>
        </p:spPr>
      </p:pic>
      <p:sp>
        <p:nvSpPr>
          <p:cNvPr id="7" name="TextBox 6"/>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3107031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Amendment</a:t>
            </a:r>
            <a:endParaRPr lang="en-US" dirty="0"/>
          </a:p>
        </p:txBody>
      </p:sp>
      <p:sp>
        <p:nvSpPr>
          <p:cNvPr id="7" name="Content Placeholder 6"/>
          <p:cNvSpPr>
            <a:spLocks noGrp="1"/>
          </p:cNvSpPr>
          <p:nvPr>
            <p:ph idx="1"/>
          </p:nvPr>
        </p:nvSpPr>
        <p:spPr>
          <a:xfrm>
            <a:off x="381000" y="1752600"/>
            <a:ext cx="8229600" cy="2209800"/>
          </a:xfrm>
        </p:spPr>
        <p:txBody>
          <a:bodyPr/>
          <a:lstStyle/>
          <a:p>
            <a:r>
              <a:rPr lang="en-US" dirty="0" smtClean="0"/>
              <a:t>Many of us recognize the First Amendment today which includes the right to freedom of religion, speech, press, assembly, and petition.</a:t>
            </a:r>
          </a:p>
        </p:txBody>
      </p:sp>
      <p:pic>
        <p:nvPicPr>
          <p:cNvPr id="4100" name="Picture 4" descr="C:\Users\TMcGlockton\AppData\Local\Microsoft\Windows\Temporary Internet Files\Content.IE5\XESZV2SY\MP900439239[1].jpg"/>
          <p:cNvPicPr>
            <a:picLocks noChangeAspect="1" noChangeArrowheads="1"/>
          </p:cNvPicPr>
          <p:nvPr/>
        </p:nvPicPr>
        <p:blipFill>
          <a:blip r:embed="rId2" cstate="print"/>
          <a:srcRect/>
          <a:stretch>
            <a:fillRect/>
          </a:stretch>
        </p:blipFill>
        <p:spPr bwMode="auto">
          <a:xfrm>
            <a:off x="-4763" y="5029200"/>
            <a:ext cx="1600200" cy="1600200"/>
          </a:xfrm>
          <a:prstGeom prst="rect">
            <a:avLst/>
          </a:prstGeom>
          <a:noFill/>
        </p:spPr>
      </p:pic>
      <p:sp>
        <p:nvSpPr>
          <p:cNvPr id="3" name="Rounded Rectangular Callout 2"/>
          <p:cNvSpPr/>
          <p:nvPr/>
        </p:nvSpPr>
        <p:spPr>
          <a:xfrm>
            <a:off x="1752600" y="4114800"/>
            <a:ext cx="4724400" cy="1524000"/>
          </a:xfrm>
          <a:prstGeom prst="wedgeRoundRectCallout">
            <a:avLst>
              <a:gd name="adj1" fmla="val -54402"/>
              <a:gd name="adj2" fmla="val 65312"/>
              <a:gd name="adj3" fmla="val 16667"/>
            </a:avLst>
          </a:prstGeom>
          <a:solidFill>
            <a:schemeClr val="tx2"/>
          </a:solidFill>
          <a:ln w="38100">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But was this really intended to be the First Amendment??</a:t>
            </a:r>
          </a:p>
        </p:txBody>
      </p:sp>
      <p:sp>
        <p:nvSpPr>
          <p:cNvPr id="8" name="TextBox 7"/>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1146774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dirty="0" smtClean="0"/>
              <a:t>The Proposed First Amendment</a:t>
            </a:r>
            <a:endParaRPr lang="en-US" dirty="0"/>
          </a:p>
        </p:txBody>
      </p:sp>
      <p:sp>
        <p:nvSpPr>
          <p:cNvPr id="3" name="Content Placeholder 2"/>
          <p:cNvSpPr>
            <a:spLocks noGrp="1"/>
          </p:cNvSpPr>
          <p:nvPr>
            <p:ph idx="1"/>
          </p:nvPr>
        </p:nvSpPr>
        <p:spPr>
          <a:xfrm>
            <a:off x="457200" y="1752600"/>
            <a:ext cx="8229600" cy="1295400"/>
          </a:xfrm>
        </p:spPr>
        <p:txBody>
          <a:bodyPr>
            <a:noAutofit/>
          </a:bodyPr>
          <a:lstStyle/>
          <a:p>
            <a:r>
              <a:rPr lang="en-US" sz="2400" dirty="0" smtClean="0"/>
              <a:t>The First Amendment in the </a:t>
            </a:r>
            <a:r>
              <a:rPr lang="en-US" sz="2400" b="1" dirty="0" smtClean="0"/>
              <a:t>proposed</a:t>
            </a:r>
            <a:r>
              <a:rPr lang="en-US" sz="2400" dirty="0" smtClean="0"/>
              <a:t>  Bill of Rights addressed the  numbers of members of the House of Representatives and stated, </a:t>
            </a:r>
          </a:p>
          <a:p>
            <a:endParaRPr lang="en-US" sz="2400" dirty="0" smtClean="0"/>
          </a:p>
          <a:p>
            <a:endParaRPr lang="en-US" sz="2400" dirty="0" smtClean="0"/>
          </a:p>
          <a:p>
            <a:pPr>
              <a:buNone/>
            </a:pPr>
            <a:r>
              <a:rPr lang="en-US" sz="2400" dirty="0" smtClean="0"/>
              <a:t> </a:t>
            </a:r>
            <a:endParaRPr lang="en-US" sz="2400" dirty="0"/>
          </a:p>
        </p:txBody>
      </p:sp>
      <p:sp>
        <p:nvSpPr>
          <p:cNvPr id="5" name="TextBox 4"/>
          <p:cNvSpPr txBox="1"/>
          <p:nvPr/>
        </p:nvSpPr>
        <p:spPr>
          <a:xfrm>
            <a:off x="152400" y="1828800"/>
            <a:ext cx="8763000" cy="4093428"/>
          </a:xfrm>
          <a:prstGeom prst="rect">
            <a:avLst/>
          </a:prstGeom>
          <a:blipFill>
            <a:blip r:embed="rId2" cstate="print"/>
            <a:tile tx="0" ty="0" sx="100000" sy="100000" flip="none" algn="tl"/>
          </a:blipFill>
        </p:spPr>
        <p:txBody>
          <a:bodyPr wrap="square" rtlCol="0">
            <a:spAutoFit/>
          </a:bodyPr>
          <a:lstStyle/>
          <a:p>
            <a:pPr algn="just"/>
            <a:r>
              <a:rPr lang="en-US" sz="2600" i="1" dirty="0"/>
              <a:t>“ After the first enumeration required by the first article of the Constitution, there shall </a:t>
            </a:r>
            <a:r>
              <a:rPr lang="en-US" sz="2600" b="1" i="1" dirty="0"/>
              <a:t>be one Representative for every thirty thousand</a:t>
            </a:r>
            <a:r>
              <a:rPr lang="en-US" sz="2600" i="1" dirty="0"/>
              <a:t>, until the number shall amount to 100, after which the proportion shall be so regulated by Congress, that there shall </a:t>
            </a:r>
            <a:r>
              <a:rPr lang="en-US" sz="2600" b="1" i="1" dirty="0"/>
              <a:t>be not less than 100 Representatives, nor less than one Representative for every 40,000 persons, until the number of Representatives shall amount to 200</a:t>
            </a:r>
            <a:r>
              <a:rPr lang="en-US" sz="2600" i="1" dirty="0"/>
              <a:t>; after which the proportion shall be so regulated by Congress, that </a:t>
            </a:r>
            <a:r>
              <a:rPr lang="en-US" sz="2600" b="1" i="1" dirty="0"/>
              <a:t>there shall not be less than 200 Representatives, nor more than one Representative for every 50,000 persons</a:t>
            </a:r>
            <a:r>
              <a:rPr lang="en-US" sz="2600" b="1" i="1" dirty="0" smtClean="0"/>
              <a:t>.”</a:t>
            </a:r>
            <a:endParaRPr lang="en-US" sz="2600" b="1" i="1" dirty="0"/>
          </a:p>
        </p:txBody>
      </p:sp>
      <p:sp>
        <p:nvSpPr>
          <p:cNvPr id="7" name="Rectangle 6"/>
          <p:cNvSpPr/>
          <p:nvPr/>
        </p:nvSpPr>
        <p:spPr>
          <a:xfrm>
            <a:off x="381000" y="4800600"/>
            <a:ext cx="6629400" cy="861774"/>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500" dirty="0">
                <a:solidFill>
                  <a:srgbClr val="1F497D"/>
                </a:solidFill>
                <a:latin typeface="Arial" panose="020B0604020202020204" pitchFamily="34" charset="0"/>
                <a:cs typeface="Arial" panose="020B0604020202020204" pitchFamily="34" charset="0"/>
              </a:rPr>
              <a:t>But it did not receive enough support so it was never ratified. </a:t>
            </a:r>
          </a:p>
        </p:txBody>
      </p:sp>
      <p:sp>
        <p:nvSpPr>
          <p:cNvPr id="8" name="TextBox 7"/>
          <p:cNvSpPr txBox="1"/>
          <p:nvPr/>
        </p:nvSpPr>
        <p:spPr>
          <a:xfrm>
            <a:off x="609600" y="3048000"/>
            <a:ext cx="8153400" cy="1384995"/>
          </a:xfrm>
          <a:prstGeom prst="rect">
            <a:avLst/>
          </a:prstGeom>
          <a:blipFill>
            <a:blip r:embed="rId2" cstate="print"/>
            <a:tile tx="0" ty="0" sx="100000" sy="100000" flip="none" algn="tl"/>
          </a:blipFill>
        </p:spPr>
        <p:txBody>
          <a:bodyPr wrap="square" rtlCol="0">
            <a:spAutoFit/>
          </a:bodyPr>
          <a:lstStyle/>
          <a:p>
            <a:pPr algn="just"/>
            <a:r>
              <a:rPr lang="en-US" sz="1400" i="1" dirty="0"/>
              <a:t>“ After the first enumeration required by the first article of the Constitution, there shall </a:t>
            </a:r>
            <a:r>
              <a:rPr lang="en-US" sz="1400" b="1" i="1" dirty="0"/>
              <a:t>be one Representative for every thirty thousand</a:t>
            </a:r>
            <a:r>
              <a:rPr lang="en-US" sz="1400" i="1" dirty="0"/>
              <a:t>, until the number shall amount to 100, after which the proportion shall be so regulated by Congress, that there shall </a:t>
            </a:r>
            <a:r>
              <a:rPr lang="en-US" sz="1400" b="1" i="1" dirty="0"/>
              <a:t>be not less than 100 Representatives, nor less than one Representative for every 40,000 persons, until the number of Representatives shall amount to 200</a:t>
            </a:r>
            <a:r>
              <a:rPr lang="en-US" sz="1400" i="1" dirty="0"/>
              <a:t>; after which the proportion shall be so regulated by Congress, that </a:t>
            </a:r>
            <a:r>
              <a:rPr lang="en-US" sz="1400" b="1" i="1" dirty="0"/>
              <a:t>there shall not be less than 200 Representatives, nor more than one Representative for every 50,000 persons</a:t>
            </a:r>
            <a:r>
              <a:rPr lang="en-US" sz="1400" b="1" i="1" dirty="0" smtClean="0"/>
              <a:t>.”</a:t>
            </a:r>
            <a:endParaRPr lang="en-US" sz="1400" b="1" i="1" dirty="0"/>
          </a:p>
        </p:txBody>
      </p:sp>
    </p:spTree>
    <p:extLst>
      <p:ext uri="{BB962C8B-B14F-4D97-AF65-F5344CB8AC3E}">
        <p14:creationId xmlns="" xmlns:p14="http://schemas.microsoft.com/office/powerpoint/2010/main" val="35424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Positive or Negative? </a:t>
            </a:r>
            <a:endParaRPr lang="en-US" dirty="0"/>
          </a:p>
        </p:txBody>
      </p:sp>
      <p:sp>
        <p:nvSpPr>
          <p:cNvPr id="3" name="Content Placeholder 2"/>
          <p:cNvSpPr>
            <a:spLocks noGrp="1"/>
          </p:cNvSpPr>
          <p:nvPr>
            <p:ph idx="1"/>
          </p:nvPr>
        </p:nvSpPr>
        <p:spPr>
          <a:xfrm>
            <a:off x="457200" y="1722437"/>
            <a:ext cx="8382000" cy="4525963"/>
          </a:xfrm>
        </p:spPr>
        <p:txBody>
          <a:bodyPr>
            <a:normAutofit/>
          </a:bodyPr>
          <a:lstStyle/>
          <a:p>
            <a:r>
              <a:rPr lang="en-US" sz="2800" dirty="0" smtClean="0"/>
              <a:t>If the real First Amendment had passed, it would have required that the size of the US House of Representatives be adjusted with every Decennial Census (every ten years).  </a:t>
            </a:r>
            <a:endParaRPr lang="en-US" sz="2800" dirty="0"/>
          </a:p>
          <a:p>
            <a:r>
              <a:rPr lang="en-US" sz="2800" dirty="0" smtClean="0"/>
              <a:t>TODAY we could theoretically have over 6,000 members in the House based on one Representative per 50,000 persons as proposed. </a:t>
            </a:r>
          </a:p>
          <a:p>
            <a:endParaRPr lang="en-US" sz="2800" dirty="0"/>
          </a:p>
        </p:txBody>
      </p:sp>
      <p:pic>
        <p:nvPicPr>
          <p:cNvPr id="4" name="Picture 3" descr="C:\Users\officedepot\AppData\Local\Microsoft\Windows\Temporary Internet Files\Content.IE5\9PCOV091\MC900078708[1].wmf"/>
          <p:cNvPicPr>
            <a:picLocks noChangeAspect="1" noChangeArrowheads="1"/>
          </p:cNvPicPr>
          <p:nvPr/>
        </p:nvPicPr>
        <p:blipFill>
          <a:blip r:embed="rId2" cstate="print"/>
          <a:srcRect/>
          <a:stretch>
            <a:fillRect/>
          </a:stretch>
        </p:blipFill>
        <p:spPr bwMode="auto">
          <a:xfrm>
            <a:off x="1447800" y="4901379"/>
            <a:ext cx="4953000" cy="1608117"/>
          </a:xfrm>
          <a:prstGeom prst="rect">
            <a:avLst/>
          </a:prstGeom>
          <a:noFill/>
        </p:spPr>
      </p:pic>
    </p:spTree>
    <p:extLst>
      <p:ext uri="{BB962C8B-B14F-4D97-AF65-F5344CB8AC3E}">
        <p14:creationId xmlns="" xmlns:p14="http://schemas.microsoft.com/office/powerpoint/2010/main" val="1414369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Interesting to note</a:t>
            </a:r>
            <a:endParaRPr lang="en-US" dirty="0"/>
          </a:p>
        </p:txBody>
      </p:sp>
      <p:sp>
        <p:nvSpPr>
          <p:cNvPr id="3" name="Content Placeholder 2"/>
          <p:cNvSpPr>
            <a:spLocks noGrp="1"/>
          </p:cNvSpPr>
          <p:nvPr>
            <p:ph idx="1"/>
          </p:nvPr>
        </p:nvSpPr>
        <p:spPr>
          <a:xfrm>
            <a:off x="152400" y="1874837"/>
            <a:ext cx="8915400" cy="4525963"/>
          </a:xfrm>
        </p:spPr>
        <p:txBody>
          <a:bodyPr>
            <a:normAutofit lnSpcReduction="10000"/>
          </a:bodyPr>
          <a:lstStyle/>
          <a:p>
            <a:r>
              <a:rPr lang="en-US" dirty="0" smtClean="0"/>
              <a:t>In 1790, the population of the United States was approximately 4 million.</a:t>
            </a:r>
          </a:p>
          <a:p>
            <a:endParaRPr lang="en-US" dirty="0" smtClean="0"/>
          </a:p>
          <a:p>
            <a:r>
              <a:rPr lang="en-US" dirty="0" smtClean="0"/>
              <a:t>Today our population is approximately 311 million.</a:t>
            </a:r>
          </a:p>
          <a:p>
            <a:endParaRPr lang="en-US" dirty="0" smtClean="0"/>
          </a:p>
          <a:p>
            <a:r>
              <a:rPr lang="en-US" dirty="0" smtClean="0"/>
              <a:t>With 435 House members today, each represents approximately 714,000 plus persons.</a:t>
            </a:r>
            <a:endParaRPr lang="en-US" dirty="0"/>
          </a:p>
        </p:txBody>
      </p:sp>
    </p:spTree>
    <p:extLst>
      <p:ext uri="{BB962C8B-B14F-4D97-AF65-F5344CB8AC3E}">
        <p14:creationId xmlns="" xmlns:p14="http://schemas.microsoft.com/office/powerpoint/2010/main" val="2668471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dirty="0" smtClean="0"/>
              <a:t>In the Articles of Confederation</a:t>
            </a:r>
            <a:endParaRPr lang="en-US" dirty="0"/>
          </a:p>
        </p:txBody>
      </p:sp>
      <p:sp>
        <p:nvSpPr>
          <p:cNvPr id="3" name="Content Placeholder 2"/>
          <p:cNvSpPr>
            <a:spLocks noGrp="1"/>
          </p:cNvSpPr>
          <p:nvPr>
            <p:ph idx="1"/>
          </p:nvPr>
        </p:nvSpPr>
        <p:spPr>
          <a:xfrm>
            <a:off x="152400" y="1828800"/>
            <a:ext cx="8686800" cy="4525963"/>
          </a:xfrm>
        </p:spPr>
        <p:txBody>
          <a:bodyPr>
            <a:normAutofit fontScale="92500"/>
          </a:bodyPr>
          <a:lstStyle/>
          <a:p>
            <a:r>
              <a:rPr lang="en-US" dirty="0" smtClean="0"/>
              <a:t>The Articles of Confederation (the first constitution of the United States) allowed only one vote per state. More than one delegate was allowed to participate but each state only had one vote in the legislative branch.</a:t>
            </a:r>
          </a:p>
          <a:p>
            <a:endParaRPr lang="en-US" dirty="0" smtClean="0"/>
          </a:p>
          <a:p>
            <a:r>
              <a:rPr lang="en-US" dirty="0" smtClean="0"/>
              <a:t>How would you compare representation under the Articles of Confederation to the proposal of representation under the US Constitution?</a:t>
            </a:r>
            <a:endParaRPr lang="en-US" dirty="0"/>
          </a:p>
        </p:txBody>
      </p:sp>
    </p:spTree>
    <p:extLst>
      <p:ext uri="{BB962C8B-B14F-4D97-AF65-F5344CB8AC3E}">
        <p14:creationId xmlns="" xmlns:p14="http://schemas.microsoft.com/office/powerpoint/2010/main" val="394078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dirty="0" smtClean="0"/>
              <a:t>The Second Proposed Amendment</a:t>
            </a:r>
            <a:endParaRPr lang="en-US" dirty="0"/>
          </a:p>
        </p:txBody>
      </p:sp>
      <p:sp>
        <p:nvSpPr>
          <p:cNvPr id="3" name="Content Placeholder 2"/>
          <p:cNvSpPr>
            <a:spLocks noGrp="1"/>
          </p:cNvSpPr>
          <p:nvPr>
            <p:ph idx="1"/>
          </p:nvPr>
        </p:nvSpPr>
        <p:spPr/>
        <p:txBody>
          <a:bodyPr>
            <a:normAutofit fontScale="92500"/>
          </a:bodyPr>
          <a:lstStyle/>
          <a:p>
            <a:r>
              <a:rPr lang="en-US" dirty="0" smtClean="0"/>
              <a:t>The second proposed amendment in the original Bill of Rights was not the right to bear arms (as it is today). The second proposed amendment addressed </a:t>
            </a:r>
            <a:r>
              <a:rPr lang="en-US" b="1" dirty="0" smtClean="0"/>
              <a:t>compensation of Senators and Representatives</a:t>
            </a:r>
            <a:r>
              <a:rPr lang="en-US" dirty="0" smtClean="0"/>
              <a:t>.</a:t>
            </a:r>
          </a:p>
          <a:p>
            <a:endParaRPr lang="en-US" dirty="0" smtClean="0"/>
          </a:p>
          <a:p>
            <a:r>
              <a:rPr lang="en-US" dirty="0" smtClean="0"/>
              <a:t>Although it too was not ratified as part of the Bill of Rights, it has since become the 27</a:t>
            </a:r>
            <a:r>
              <a:rPr lang="en-US" baseline="30000" dirty="0" smtClean="0"/>
              <a:t>th</a:t>
            </a:r>
            <a:r>
              <a:rPr lang="en-US" dirty="0" smtClean="0"/>
              <a:t> Amendment to the US Constitution.</a:t>
            </a:r>
            <a:endParaRPr lang="en-US" dirty="0"/>
          </a:p>
        </p:txBody>
      </p:sp>
    </p:spTree>
    <p:extLst>
      <p:ext uri="{BB962C8B-B14F-4D97-AF65-F5344CB8AC3E}">
        <p14:creationId xmlns="" xmlns:p14="http://schemas.microsoft.com/office/powerpoint/2010/main" val="3098798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dirty="0" smtClean="0"/>
              <a:t>Proposed in 1789 and Ratified in May 1992</a:t>
            </a:r>
            <a:endParaRPr lang="en-US" dirty="0"/>
          </a:p>
        </p:txBody>
      </p:sp>
      <p:sp>
        <p:nvSpPr>
          <p:cNvPr id="3" name="Content Placeholder 2"/>
          <p:cNvSpPr>
            <a:spLocks noGrp="1"/>
          </p:cNvSpPr>
          <p:nvPr>
            <p:ph idx="1"/>
          </p:nvPr>
        </p:nvSpPr>
        <p:spPr/>
        <p:txBody>
          <a:bodyPr>
            <a:normAutofit fontScale="92500"/>
          </a:bodyPr>
          <a:lstStyle/>
          <a:p>
            <a:r>
              <a:rPr lang="en-US" dirty="0" smtClean="0"/>
              <a:t>The 27</a:t>
            </a:r>
            <a:r>
              <a:rPr lang="en-US" baseline="30000" dirty="0" smtClean="0"/>
              <a:t>th</a:t>
            </a:r>
            <a:r>
              <a:rPr lang="en-US" dirty="0" smtClean="0"/>
              <a:t> Amendment to the US Constitution reads just as it did in the proposal to the original Bill of Rights in 1789,</a:t>
            </a:r>
          </a:p>
          <a:p>
            <a:endParaRPr lang="en-US" dirty="0" smtClean="0"/>
          </a:p>
          <a:p>
            <a:r>
              <a:rPr lang="en-US" dirty="0" smtClean="0"/>
              <a:t>“No law, varying the compensation for the services of the Senators or Representatives, shall take effect, until an election of Representatives shall have intervened.” </a:t>
            </a:r>
            <a:endParaRPr lang="en-US" dirty="0"/>
          </a:p>
        </p:txBody>
      </p:sp>
    </p:spTree>
    <p:extLst>
      <p:ext uri="{BB962C8B-B14F-4D97-AF65-F5344CB8AC3E}">
        <p14:creationId xmlns="" xmlns:p14="http://schemas.microsoft.com/office/powerpoint/2010/main" val="289193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Constitution?</a:t>
            </a:r>
            <a:endParaRPr lang="en-US" dirty="0"/>
          </a:p>
        </p:txBody>
      </p:sp>
      <p:pic>
        <p:nvPicPr>
          <p:cNvPr id="4" name="Picture 2" descr="C:\Users\TMcGlockton\AppData\Local\Microsoft\Windows\Temporary Internet Files\Content.IE5\XVY0U4JY\MC900149511[1].wmf"/>
          <p:cNvPicPr>
            <a:picLocks noChangeAspect="1" noChangeArrowheads="1"/>
          </p:cNvPicPr>
          <p:nvPr/>
        </p:nvPicPr>
        <p:blipFill>
          <a:blip r:embed="rId2" cstate="print">
            <a:lum bright="70000" contrast="-70000"/>
          </a:blip>
          <a:srcRect/>
          <a:stretch>
            <a:fillRect/>
          </a:stretch>
        </p:blipFill>
        <p:spPr bwMode="auto">
          <a:xfrm>
            <a:off x="0" y="-16412"/>
            <a:ext cx="6248400" cy="4229595"/>
          </a:xfrm>
          <a:prstGeom prst="rect">
            <a:avLst/>
          </a:prstGeom>
          <a:noFill/>
        </p:spPr>
      </p:pic>
      <p:sp>
        <p:nvSpPr>
          <p:cNvPr id="5" name="TextBox 4"/>
          <p:cNvSpPr txBox="1"/>
          <p:nvPr/>
        </p:nvSpPr>
        <p:spPr>
          <a:xfrm>
            <a:off x="6659592" y="0"/>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4269432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2051" name="Picture 3" descr="C:\Users\officedepot\AppData\Local\Microsoft\Windows\Temporary Internet Files\Content.IE5\TN3HGM9R\MC900149511[1].wmf"/>
          <p:cNvPicPr>
            <a:picLocks noChangeAspect="1" noChangeArrowheads="1"/>
          </p:cNvPicPr>
          <p:nvPr/>
        </p:nvPicPr>
        <p:blipFill>
          <a:blip r:embed="rId2" cstate="print">
            <a:lum bright="70000" contrast="-70000"/>
          </a:blip>
          <a:srcRect/>
          <a:stretch>
            <a:fillRect/>
          </a:stretch>
        </p:blipFill>
        <p:spPr bwMode="auto">
          <a:xfrm>
            <a:off x="228600" y="1828799"/>
            <a:ext cx="6400800" cy="4332755"/>
          </a:xfrm>
          <a:prstGeom prst="rect">
            <a:avLst/>
          </a:prstGeom>
          <a:noFill/>
        </p:spPr>
      </p:pic>
      <p:sp>
        <p:nvSpPr>
          <p:cNvPr id="2" name="Title 1"/>
          <p:cNvSpPr>
            <a:spLocks noGrp="1"/>
          </p:cNvSpPr>
          <p:nvPr>
            <p:ph type="title"/>
          </p:nvPr>
        </p:nvSpPr>
        <p:spPr/>
        <p:txBody>
          <a:bodyPr/>
          <a:lstStyle/>
          <a:p>
            <a:r>
              <a:rPr lang="en-US" dirty="0" smtClean="0"/>
              <a:t>27</a:t>
            </a:r>
            <a:r>
              <a:rPr lang="en-US" baseline="30000" dirty="0" smtClean="0"/>
              <a:t>th</a:t>
            </a:r>
            <a:r>
              <a:rPr lang="en-US" dirty="0" smtClean="0"/>
              <a:t> Amendment</a:t>
            </a:r>
            <a:endParaRPr lang="en-US" dirty="0"/>
          </a:p>
        </p:txBody>
      </p:sp>
      <p:sp>
        <p:nvSpPr>
          <p:cNvPr id="3" name="Content Placeholder 2"/>
          <p:cNvSpPr>
            <a:spLocks noGrp="1"/>
          </p:cNvSpPr>
          <p:nvPr>
            <p:ph idx="1"/>
          </p:nvPr>
        </p:nvSpPr>
        <p:spPr>
          <a:xfrm>
            <a:off x="457200" y="1798637"/>
            <a:ext cx="8229600" cy="4525963"/>
          </a:xfrm>
        </p:spPr>
        <p:txBody>
          <a:bodyPr/>
          <a:lstStyle/>
          <a:p>
            <a:r>
              <a:rPr lang="en-US" dirty="0" smtClean="0"/>
              <a:t>Longest running amendment effort in the history of the United States.</a:t>
            </a:r>
          </a:p>
          <a:p>
            <a:endParaRPr lang="en-US" dirty="0" smtClean="0"/>
          </a:p>
          <a:p>
            <a:r>
              <a:rPr lang="en-US" dirty="0" smtClean="0"/>
              <a:t>Drafted and proposed in 1789 but not ratified until 1992.</a:t>
            </a:r>
          </a:p>
          <a:p>
            <a:endParaRPr lang="en-US" dirty="0" smtClean="0"/>
          </a:p>
          <a:p>
            <a:r>
              <a:rPr lang="en-US" dirty="0" smtClean="0"/>
              <a:t> How did it happen?</a:t>
            </a:r>
            <a:endParaRPr lang="en-US" dirty="0"/>
          </a:p>
        </p:txBody>
      </p:sp>
    </p:spTree>
    <p:extLst>
      <p:ext uri="{BB962C8B-B14F-4D97-AF65-F5344CB8AC3E}">
        <p14:creationId xmlns="" xmlns:p14="http://schemas.microsoft.com/office/powerpoint/2010/main" val="1958262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59592" y="0"/>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9" name="Picture 2" descr="C:\Users\TMcGlockton\AppData\Local\Microsoft\Windows\Temporary Internet Files\Content.IE5\XVY0U4JY\MC900149511[1].wmf"/>
          <p:cNvPicPr>
            <a:picLocks noChangeAspect="1" noChangeArrowheads="1"/>
          </p:cNvPicPr>
          <p:nvPr/>
        </p:nvPicPr>
        <p:blipFill>
          <a:blip r:embed="rId2" cstate="print">
            <a:lum bright="70000" contrast="-70000"/>
          </a:blip>
          <a:srcRect/>
          <a:stretch>
            <a:fillRect/>
          </a:stretch>
        </p:blipFill>
        <p:spPr bwMode="auto">
          <a:xfrm>
            <a:off x="0" y="-16412"/>
            <a:ext cx="6248400" cy="4229595"/>
          </a:xfrm>
          <a:prstGeom prst="rect">
            <a:avLst/>
          </a:prstGeom>
          <a:noFill/>
        </p:spPr>
      </p:pic>
      <p:sp>
        <p:nvSpPr>
          <p:cNvPr id="2" name="Title 1"/>
          <p:cNvSpPr>
            <a:spLocks noGrp="1"/>
          </p:cNvSpPr>
          <p:nvPr>
            <p:ph type="title"/>
          </p:nvPr>
        </p:nvSpPr>
        <p:spPr/>
        <p:txBody>
          <a:bodyPr>
            <a:normAutofit fontScale="90000"/>
          </a:bodyPr>
          <a:lstStyle/>
          <a:p>
            <a:r>
              <a:rPr lang="en-US" dirty="0" smtClean="0"/>
              <a:t>Steps in The Amendment process		</a:t>
            </a:r>
            <a:br>
              <a:rPr lang="en-US" dirty="0" smtClean="0"/>
            </a:br>
            <a:endParaRPr lang="en-US" dirty="0"/>
          </a:p>
        </p:txBody>
      </p:sp>
      <p:grpSp>
        <p:nvGrpSpPr>
          <p:cNvPr id="7" name="Group 6"/>
          <p:cNvGrpSpPr/>
          <p:nvPr/>
        </p:nvGrpSpPr>
        <p:grpSpPr>
          <a:xfrm>
            <a:off x="5562600" y="1219200"/>
            <a:ext cx="2400298" cy="2910288"/>
            <a:chOff x="457200" y="325817"/>
            <a:chExt cx="3276600" cy="3407983"/>
          </a:xfrm>
        </p:grpSpPr>
        <p:pic>
          <p:nvPicPr>
            <p:cNvPr id="2050" name="Picture 2" descr="C:\Documents and Settings\flrea\Local Settings\Temporary Internet Files\Content.IE5\NMJEL5XH\MC900251399[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57200" y="457200"/>
              <a:ext cx="3276600" cy="32766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Isosceles Triangle 4"/>
            <p:cNvSpPr/>
            <p:nvPr/>
          </p:nvSpPr>
          <p:spPr>
            <a:xfrm rot="18399590">
              <a:off x="234450" y="829370"/>
              <a:ext cx="2237439" cy="123033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75314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Two part process</a:t>
            </a:r>
            <a:br>
              <a:rPr lang="en-US" dirty="0" smtClean="0"/>
            </a:br>
            <a:endParaRPr lang="en-US" dirty="0"/>
          </a:p>
        </p:txBody>
      </p:sp>
      <p:sp>
        <p:nvSpPr>
          <p:cNvPr id="3" name="Content Placeholder 2"/>
          <p:cNvSpPr>
            <a:spLocks noGrp="1"/>
          </p:cNvSpPr>
          <p:nvPr>
            <p:ph idx="1"/>
          </p:nvPr>
        </p:nvSpPr>
        <p:spPr>
          <a:xfrm>
            <a:off x="152400" y="3962400"/>
            <a:ext cx="8229600" cy="2057401"/>
          </a:xfrm>
        </p:spPr>
        <p:txBody>
          <a:bodyPr/>
          <a:lstStyle/>
          <a:p>
            <a:r>
              <a:rPr lang="en-US" dirty="0" smtClean="0"/>
              <a:t>Part One: Proposal Process</a:t>
            </a:r>
          </a:p>
          <a:p>
            <a:endParaRPr lang="en-US" dirty="0" smtClean="0"/>
          </a:p>
          <a:p>
            <a:r>
              <a:rPr lang="en-US" dirty="0" smtClean="0"/>
              <a:t>Part Two: Ratification Process</a:t>
            </a:r>
            <a:endParaRPr lang="en-US" dirty="0"/>
          </a:p>
        </p:txBody>
      </p:sp>
      <p:sp>
        <p:nvSpPr>
          <p:cNvPr id="6" name="Vertical Scroll 5"/>
          <p:cNvSpPr/>
          <p:nvPr/>
        </p:nvSpPr>
        <p:spPr>
          <a:xfrm rot="20861829" flipH="1">
            <a:off x="5820337" y="1923390"/>
            <a:ext cx="2891729" cy="2220187"/>
          </a:xfrm>
          <a:prstGeom prst="verticalScroll">
            <a:avLst/>
          </a:prstGeom>
          <a:blipFill>
            <a:blip r:embed="rId2" cstate="print"/>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ysClr val="windowText" lastClr="000000"/>
                </a:solidFill>
                <a:latin typeface="Blackadder ITC" panose="04020505051007020D02" pitchFamily="82" charset="0"/>
              </a:rPr>
              <a:t>Article V </a:t>
            </a:r>
            <a:endParaRPr lang="en-US" sz="4400" dirty="0">
              <a:solidFill>
                <a:sysClr val="windowText" lastClr="000000"/>
              </a:solidFill>
              <a:latin typeface="Blackadder ITC" panose="04020505051007020D02" pitchFamily="82" charset="0"/>
            </a:endParaRPr>
          </a:p>
        </p:txBody>
      </p:sp>
      <p:sp>
        <p:nvSpPr>
          <p:cNvPr id="7" name="Rectangle 6"/>
          <p:cNvSpPr/>
          <p:nvPr/>
        </p:nvSpPr>
        <p:spPr>
          <a:xfrm>
            <a:off x="228600" y="1747897"/>
            <a:ext cx="5638800" cy="2062103"/>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3200" dirty="0">
                <a:solidFill>
                  <a:srgbClr val="1F497D"/>
                </a:solidFill>
                <a:latin typeface="Arial" panose="020B0604020202020204" pitchFamily="34" charset="0"/>
                <a:cs typeface="Arial" panose="020B0604020202020204" pitchFamily="34" charset="0"/>
              </a:rPr>
              <a:t>There are two parts to the constitutional amendment process. See Article 5 of the US Constitution.</a:t>
            </a:r>
          </a:p>
        </p:txBody>
      </p:sp>
    </p:spTree>
    <p:extLst>
      <p:ext uri="{BB962C8B-B14F-4D97-AF65-F5344CB8AC3E}">
        <p14:creationId xmlns="" xmlns:p14="http://schemas.microsoft.com/office/powerpoint/2010/main" val="3008652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Proposal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two ways spelled out in the US Constitution to propose an amendment.</a:t>
            </a:r>
          </a:p>
          <a:p>
            <a:r>
              <a:rPr lang="en-US" dirty="0" smtClean="0"/>
              <a:t>1.  The proposal must pass both Houses of Congress (House and Senate) by a 2/3 majority  in each.  </a:t>
            </a:r>
          </a:p>
          <a:p>
            <a:pPr marL="0" indent="0">
              <a:buNone/>
            </a:pPr>
            <a:r>
              <a:rPr lang="en-US" dirty="0" smtClean="0"/>
              <a:t>OR</a:t>
            </a:r>
          </a:p>
          <a:p>
            <a:r>
              <a:rPr lang="en-US" dirty="0" smtClean="0"/>
              <a:t>2.  A Constitutional Convention must be called by 2/3 of the legislatures of the States.   </a:t>
            </a:r>
            <a:endParaRPr lang="en-US" dirty="0"/>
          </a:p>
        </p:txBody>
      </p:sp>
    </p:spTree>
    <p:extLst>
      <p:ext uri="{BB962C8B-B14F-4D97-AF65-F5344CB8AC3E}">
        <p14:creationId xmlns="" xmlns:p14="http://schemas.microsoft.com/office/powerpoint/2010/main" val="2479979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Ratification process</a:t>
            </a:r>
            <a:endParaRPr lang="en-US" dirty="0"/>
          </a:p>
        </p:txBody>
      </p:sp>
      <p:sp>
        <p:nvSpPr>
          <p:cNvPr id="3" name="Content Placeholder 2"/>
          <p:cNvSpPr>
            <a:spLocks noGrp="1"/>
          </p:cNvSpPr>
          <p:nvPr>
            <p:ph idx="1"/>
          </p:nvPr>
        </p:nvSpPr>
        <p:spPr/>
        <p:txBody>
          <a:bodyPr/>
          <a:lstStyle/>
          <a:p>
            <a:r>
              <a:rPr lang="en-US" dirty="0" smtClean="0"/>
              <a:t>The proposed amendment must next be approved, or ratified, by ¾ of the states.</a:t>
            </a:r>
          </a:p>
          <a:p>
            <a:endParaRPr lang="en-US" dirty="0" smtClean="0"/>
          </a:p>
          <a:p>
            <a:r>
              <a:rPr lang="en-US" dirty="0" smtClean="0"/>
              <a:t>This may be done by passage through the state legislature or by a state convention.  This may be specified in the text of the amendment.</a:t>
            </a:r>
          </a:p>
          <a:p>
            <a:endParaRPr lang="en-US" dirty="0"/>
          </a:p>
        </p:txBody>
      </p:sp>
    </p:spTree>
    <p:extLst>
      <p:ext uri="{BB962C8B-B14F-4D97-AF65-F5344CB8AC3E}">
        <p14:creationId xmlns="" xmlns:p14="http://schemas.microsoft.com/office/powerpoint/2010/main" val="3964243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or out?</a:t>
            </a:r>
            <a:endParaRPr lang="en-US" dirty="0"/>
          </a:p>
        </p:txBody>
      </p:sp>
      <p:sp>
        <p:nvSpPr>
          <p:cNvPr id="3" name="Content Placeholder 2"/>
          <p:cNvSpPr>
            <a:spLocks noGrp="1"/>
          </p:cNvSpPr>
          <p:nvPr>
            <p:ph idx="1"/>
          </p:nvPr>
        </p:nvSpPr>
        <p:spPr/>
        <p:txBody>
          <a:bodyPr/>
          <a:lstStyle/>
          <a:p>
            <a:r>
              <a:rPr lang="en-US" dirty="0" smtClean="0"/>
              <a:t>As a group, after each proposal is announced, either do a Thumbs Up or Thumbs Down if you think it passed or failed as an amendment to the US Constitution.</a:t>
            </a:r>
            <a:endParaRPr lang="en-US" dirty="0"/>
          </a:p>
        </p:txBody>
      </p:sp>
      <p:pic>
        <p:nvPicPr>
          <p:cNvPr id="7170" name="Picture 2" descr="C:\Users\TMcGlockton\AppData\Local\Microsoft\Windows\Temporary Internet Files\Content.IE5\XVY0U4JY\MC900441322[1].png"/>
          <p:cNvPicPr>
            <a:picLocks noChangeAspect="1" noChangeArrowheads="1"/>
          </p:cNvPicPr>
          <p:nvPr/>
        </p:nvPicPr>
        <p:blipFill>
          <a:blip r:embed="rId2" cstate="print"/>
          <a:srcRect/>
          <a:stretch>
            <a:fillRect/>
          </a:stretch>
        </p:blipFill>
        <p:spPr bwMode="auto">
          <a:xfrm>
            <a:off x="3505200" y="3886200"/>
            <a:ext cx="2209800" cy="2209800"/>
          </a:xfrm>
          <a:prstGeom prst="rect">
            <a:avLst/>
          </a:prstGeom>
          <a:noFill/>
        </p:spPr>
      </p:pic>
      <p:pic>
        <p:nvPicPr>
          <p:cNvPr id="7171" name="Picture 3" descr="C:\Users\TMcGlockton\AppData\Local\Microsoft\Windows\Temporary Internet Files\Content.IE5\Z88YOOLC\MC900441321[1].png"/>
          <p:cNvPicPr>
            <a:picLocks noChangeAspect="1" noChangeArrowheads="1"/>
          </p:cNvPicPr>
          <p:nvPr/>
        </p:nvPicPr>
        <p:blipFill>
          <a:blip r:embed="rId3" cstate="print"/>
          <a:srcRect/>
          <a:stretch>
            <a:fillRect/>
          </a:stretch>
        </p:blipFill>
        <p:spPr bwMode="auto">
          <a:xfrm>
            <a:off x="914400" y="4419600"/>
            <a:ext cx="2209800" cy="2209800"/>
          </a:xfrm>
          <a:prstGeom prst="rect">
            <a:avLst/>
          </a:prstGeom>
          <a:noFill/>
        </p:spPr>
      </p:pic>
      <p:sp>
        <p:nvSpPr>
          <p:cNvPr id="7" name="TextBox 6"/>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699099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Thumbs up or down? </a:t>
            </a:r>
            <a:endParaRPr lang="en-US" dirty="0"/>
          </a:p>
        </p:txBody>
      </p:sp>
      <p:sp>
        <p:nvSpPr>
          <p:cNvPr id="3" name="Content Placeholder 2"/>
          <p:cNvSpPr>
            <a:spLocks noGrp="1"/>
          </p:cNvSpPr>
          <p:nvPr>
            <p:ph idx="1"/>
          </p:nvPr>
        </p:nvSpPr>
        <p:spPr>
          <a:xfrm>
            <a:off x="491197" y="1676400"/>
            <a:ext cx="8229600" cy="4525963"/>
          </a:xfrm>
        </p:spPr>
        <p:txBody>
          <a:bodyPr/>
          <a:lstStyle/>
          <a:p>
            <a:pPr marL="0" indent="0">
              <a:buNone/>
            </a:pPr>
            <a:r>
              <a:rPr lang="en-US" dirty="0" smtClean="0"/>
              <a:t>1947: the income tax maximum for an individual should not exceed 25%;</a:t>
            </a:r>
          </a:p>
          <a:p>
            <a:endParaRPr lang="en-US" dirty="0" smtClean="0"/>
          </a:p>
          <a:p>
            <a:pPr marL="0" indent="0">
              <a:buNone/>
            </a:pPr>
            <a:r>
              <a:rPr lang="en-US" dirty="0" smtClean="0"/>
              <a:t/>
            </a:r>
            <a:br>
              <a:rPr lang="en-US" dirty="0" smtClean="0"/>
            </a:br>
            <a:r>
              <a:rPr lang="en-US" dirty="0" smtClean="0"/>
              <a:t/>
            </a:r>
            <a:br>
              <a:rPr lang="en-US" dirty="0" smtClean="0"/>
            </a:br>
            <a:endParaRPr lang="en-US" dirty="0"/>
          </a:p>
        </p:txBody>
      </p:sp>
      <p:pic>
        <p:nvPicPr>
          <p:cNvPr id="7" name="Picture 2" descr="C:\Users\TMcGlockton\AppData\Local\Microsoft\Windows\Temporary Internet Files\Content.IE5\XVY0U4JY\MC900441322[1].png"/>
          <p:cNvPicPr>
            <a:picLocks noChangeAspect="1" noChangeArrowheads="1"/>
          </p:cNvPicPr>
          <p:nvPr/>
        </p:nvPicPr>
        <p:blipFill>
          <a:blip r:embed="rId2" cstate="print"/>
          <a:srcRect/>
          <a:stretch>
            <a:fillRect/>
          </a:stretch>
        </p:blipFill>
        <p:spPr bwMode="auto">
          <a:xfrm>
            <a:off x="3581400" y="3200400"/>
            <a:ext cx="2209800" cy="2209800"/>
          </a:xfrm>
          <a:prstGeom prst="rect">
            <a:avLst/>
          </a:prstGeom>
          <a:noFill/>
        </p:spPr>
      </p:pic>
      <p:pic>
        <p:nvPicPr>
          <p:cNvPr id="8" name="Picture 3" descr="C:\Users\TMcGlockton\AppData\Local\Microsoft\Windows\Temporary Internet Files\Content.IE5\Z88YOOLC\MC900441321[1].png"/>
          <p:cNvPicPr>
            <a:picLocks noChangeAspect="1" noChangeArrowheads="1"/>
          </p:cNvPicPr>
          <p:nvPr/>
        </p:nvPicPr>
        <p:blipFill>
          <a:blip r:embed="rId3" cstate="print"/>
          <a:srcRect/>
          <a:stretch>
            <a:fillRect/>
          </a:stretch>
        </p:blipFill>
        <p:spPr bwMode="auto">
          <a:xfrm>
            <a:off x="990600" y="3733800"/>
            <a:ext cx="2209800" cy="2209800"/>
          </a:xfrm>
          <a:prstGeom prst="rect">
            <a:avLst/>
          </a:prstGeom>
          <a:noFill/>
        </p:spPr>
      </p:pic>
      <p:sp>
        <p:nvSpPr>
          <p:cNvPr id="9" name="TextBox 8"/>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72137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1971: American citizens should have the alienable right to an environment free of pollution</a:t>
            </a:r>
          </a:p>
        </p:txBody>
      </p:sp>
      <p:pic>
        <p:nvPicPr>
          <p:cNvPr id="4" name="Picture 2" descr="C:\Users\TMcGlockton\AppData\Local\Microsoft\Windows\Temporary Internet Files\Content.IE5\XVY0U4JY\MC900441322[1].png"/>
          <p:cNvPicPr>
            <a:picLocks noChangeAspect="1" noChangeArrowheads="1"/>
          </p:cNvPicPr>
          <p:nvPr/>
        </p:nvPicPr>
        <p:blipFill>
          <a:blip r:embed="rId2" cstate="print"/>
          <a:srcRect/>
          <a:stretch>
            <a:fillRect/>
          </a:stretch>
        </p:blipFill>
        <p:spPr bwMode="auto">
          <a:xfrm>
            <a:off x="3429000" y="3429000"/>
            <a:ext cx="2209800" cy="2209800"/>
          </a:xfrm>
          <a:prstGeom prst="rect">
            <a:avLst/>
          </a:prstGeom>
          <a:noFill/>
        </p:spPr>
      </p:pic>
      <p:pic>
        <p:nvPicPr>
          <p:cNvPr id="5" name="Picture 3" descr="C:\Users\TMcGlockton\AppData\Local\Microsoft\Windows\Temporary Internet Files\Content.IE5\Z88YOOLC\MC900441321[1].png"/>
          <p:cNvPicPr>
            <a:picLocks noChangeAspect="1" noChangeArrowheads="1"/>
          </p:cNvPicPr>
          <p:nvPr/>
        </p:nvPicPr>
        <p:blipFill>
          <a:blip r:embed="rId3" cstate="print"/>
          <a:srcRect/>
          <a:stretch>
            <a:fillRect/>
          </a:stretch>
        </p:blipFill>
        <p:spPr bwMode="auto">
          <a:xfrm>
            <a:off x="838200" y="3962400"/>
            <a:ext cx="2209800" cy="2209800"/>
          </a:xfrm>
          <a:prstGeom prst="rect">
            <a:avLst/>
          </a:prstGeom>
          <a:noFill/>
        </p:spPr>
      </p:pic>
      <p:sp>
        <p:nvSpPr>
          <p:cNvPr id="6" name="TextBox 5"/>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2380852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1876: </a:t>
            </a:r>
            <a:r>
              <a:rPr lang="en-US" dirty="0" smtClean="0"/>
              <a:t>The </a:t>
            </a:r>
            <a:r>
              <a:rPr lang="en-US" dirty="0"/>
              <a:t>forbidding of religious leaders from occupying a governmental office or receiving federal funding</a:t>
            </a:r>
          </a:p>
          <a:p>
            <a:endParaRPr lang="en-US" dirty="0"/>
          </a:p>
        </p:txBody>
      </p:sp>
      <p:pic>
        <p:nvPicPr>
          <p:cNvPr id="4" name="Picture 2" descr="C:\Users\TMcGlockton\AppData\Local\Microsoft\Windows\Temporary Internet Files\Content.IE5\XVY0U4JY\MC900441322[1].png"/>
          <p:cNvPicPr>
            <a:picLocks noChangeAspect="1" noChangeArrowheads="1"/>
          </p:cNvPicPr>
          <p:nvPr/>
        </p:nvPicPr>
        <p:blipFill>
          <a:blip r:embed="rId2" cstate="print"/>
          <a:srcRect/>
          <a:stretch>
            <a:fillRect/>
          </a:stretch>
        </p:blipFill>
        <p:spPr bwMode="auto">
          <a:xfrm>
            <a:off x="3581400" y="3200400"/>
            <a:ext cx="2209800" cy="2209800"/>
          </a:xfrm>
          <a:prstGeom prst="rect">
            <a:avLst/>
          </a:prstGeom>
          <a:noFill/>
        </p:spPr>
      </p:pic>
      <p:pic>
        <p:nvPicPr>
          <p:cNvPr id="5" name="Picture 3" descr="C:\Users\TMcGlockton\AppData\Local\Microsoft\Windows\Temporary Internet Files\Content.IE5\Z88YOOLC\MC900441321[1].png"/>
          <p:cNvPicPr>
            <a:picLocks noChangeAspect="1" noChangeArrowheads="1"/>
          </p:cNvPicPr>
          <p:nvPr/>
        </p:nvPicPr>
        <p:blipFill>
          <a:blip r:embed="rId3" cstate="print"/>
          <a:srcRect/>
          <a:stretch>
            <a:fillRect/>
          </a:stretch>
        </p:blipFill>
        <p:spPr bwMode="auto">
          <a:xfrm>
            <a:off x="990600" y="3733800"/>
            <a:ext cx="2209800" cy="2209800"/>
          </a:xfrm>
          <a:prstGeom prst="rect">
            <a:avLst/>
          </a:prstGeom>
          <a:noFill/>
        </p:spPr>
      </p:pic>
      <p:sp>
        <p:nvSpPr>
          <p:cNvPr id="6" name="TextBox 5"/>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112281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1916: </a:t>
            </a:r>
            <a:r>
              <a:rPr lang="en-US" dirty="0" smtClean="0"/>
              <a:t>All </a:t>
            </a:r>
            <a:r>
              <a:rPr lang="en-US" dirty="0"/>
              <a:t>acts of war should be put to a national vote. Anyone voting yes had to register as a volunteer for service in the United </a:t>
            </a:r>
            <a:r>
              <a:rPr lang="en-US" dirty="0" smtClean="0"/>
              <a:t>States Army</a:t>
            </a:r>
            <a:endParaRPr lang="en-US" dirty="0"/>
          </a:p>
          <a:p>
            <a:endParaRPr lang="en-US" dirty="0"/>
          </a:p>
        </p:txBody>
      </p:sp>
      <p:pic>
        <p:nvPicPr>
          <p:cNvPr id="4" name="Picture 2" descr="C:\Users\TMcGlockton\AppData\Local\Microsoft\Windows\Temporary Internet Files\Content.IE5\XVY0U4JY\MC900441322[1].png"/>
          <p:cNvPicPr>
            <a:picLocks noChangeAspect="1" noChangeArrowheads="1"/>
          </p:cNvPicPr>
          <p:nvPr/>
        </p:nvPicPr>
        <p:blipFill>
          <a:blip r:embed="rId2" cstate="print"/>
          <a:srcRect/>
          <a:stretch>
            <a:fillRect/>
          </a:stretch>
        </p:blipFill>
        <p:spPr bwMode="auto">
          <a:xfrm>
            <a:off x="3581400" y="3657600"/>
            <a:ext cx="2209800" cy="2209800"/>
          </a:xfrm>
          <a:prstGeom prst="rect">
            <a:avLst/>
          </a:prstGeom>
          <a:noFill/>
        </p:spPr>
      </p:pic>
      <p:pic>
        <p:nvPicPr>
          <p:cNvPr id="5" name="Picture 3" descr="C:\Users\TMcGlockton\AppData\Local\Microsoft\Windows\Temporary Internet Files\Content.IE5\Z88YOOLC\MC900441321[1].png"/>
          <p:cNvPicPr>
            <a:picLocks noChangeAspect="1" noChangeArrowheads="1"/>
          </p:cNvPicPr>
          <p:nvPr/>
        </p:nvPicPr>
        <p:blipFill>
          <a:blip r:embed="rId3" cstate="print"/>
          <a:srcRect/>
          <a:stretch>
            <a:fillRect/>
          </a:stretch>
        </p:blipFill>
        <p:spPr bwMode="auto">
          <a:xfrm>
            <a:off x="990600" y="4191000"/>
            <a:ext cx="2209800" cy="2209800"/>
          </a:xfrm>
          <a:prstGeom prst="rect">
            <a:avLst/>
          </a:prstGeom>
          <a:noFill/>
        </p:spPr>
      </p:pic>
      <p:sp>
        <p:nvSpPr>
          <p:cNvPr id="6" name="TextBox 5"/>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3363891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6149" name="Picture 2" descr="C:\Users\Christi\AppData\Local\Microsoft\Windows\Temporary Internet Files\Content.IE5\DP8ED3PJ\MC900149511[1].wmf"/>
          <p:cNvPicPr>
            <a:picLocks noChangeAspect="1" noChangeArrowheads="1"/>
          </p:cNvPicPr>
          <p:nvPr/>
        </p:nvPicPr>
        <p:blipFill>
          <a:blip r:embed="rId3" cstate="print">
            <a:lum bright="70000" contrast="-70000"/>
            <a:extLst>
              <a:ext uri="{28A0092B-C50C-407E-A947-70E740481C1C}">
                <a14:useLocalDpi xmlns="" xmlns:a14="http://schemas.microsoft.com/office/drawing/2010/main" val="0"/>
              </a:ext>
            </a:extLst>
          </a:blip>
          <a:srcRect/>
          <a:stretch>
            <a:fillRect/>
          </a:stretch>
        </p:blipFill>
        <p:spPr bwMode="auto">
          <a:xfrm>
            <a:off x="228600" y="1676400"/>
            <a:ext cx="6553200" cy="4434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6" name="Title 1"/>
          <p:cNvSpPr>
            <a:spLocks noGrp="1"/>
          </p:cNvSpPr>
          <p:nvPr>
            <p:ph type="title"/>
          </p:nvPr>
        </p:nvSpPr>
        <p:spPr/>
        <p:txBody>
          <a:bodyPr/>
          <a:lstStyle/>
          <a:p>
            <a:pPr eaLnBrk="1" hangingPunct="1"/>
            <a:r>
              <a:rPr lang="en-US" smtClean="0"/>
              <a:t>What is a Constitution?</a:t>
            </a:r>
          </a:p>
        </p:txBody>
      </p:sp>
      <p:sp>
        <p:nvSpPr>
          <p:cNvPr id="6147" name="Content Placeholder 2"/>
          <p:cNvSpPr>
            <a:spLocks noGrp="1"/>
          </p:cNvSpPr>
          <p:nvPr>
            <p:ph idx="1"/>
          </p:nvPr>
        </p:nvSpPr>
        <p:spPr>
          <a:xfrm>
            <a:off x="381000" y="1981200"/>
            <a:ext cx="8229600" cy="4525963"/>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smtClean="0"/>
              <a:t>Establishes a plan of government or rule book for government</a:t>
            </a:r>
          </a:p>
          <a:p>
            <a:pPr marL="274320" indent="-274320" eaLnBrk="1" fontAlgn="auto" hangingPunct="1">
              <a:spcAft>
                <a:spcPts val="0"/>
              </a:spcAft>
              <a:buClr>
                <a:schemeClr val="accent3"/>
              </a:buClr>
              <a:buFont typeface="Wingdings 2"/>
              <a:buChar char=""/>
              <a:defRPr/>
            </a:pPr>
            <a:r>
              <a:rPr lang="en-US" dirty="0" smtClean="0"/>
              <a:t>Serves as a contract between the people and the government</a:t>
            </a:r>
          </a:p>
          <a:p>
            <a:pPr marL="274320" indent="-274320" eaLnBrk="1" fontAlgn="auto" hangingPunct="1">
              <a:spcAft>
                <a:spcPts val="0"/>
              </a:spcAft>
              <a:buClr>
                <a:schemeClr val="accent3"/>
              </a:buClr>
              <a:buFont typeface="Wingdings 2"/>
              <a:buChar char=""/>
              <a:defRPr/>
            </a:pPr>
            <a:r>
              <a:rPr lang="en-US" dirty="0" smtClean="0"/>
              <a:t>Sets forth the structure  and</a:t>
            </a:r>
          </a:p>
          <a:p>
            <a:pPr marL="274320" indent="-274320" eaLnBrk="1" fontAlgn="auto" hangingPunct="1">
              <a:spcAft>
                <a:spcPts val="0"/>
              </a:spcAft>
              <a:buClr>
                <a:schemeClr val="accent3"/>
              </a:buClr>
              <a:buFont typeface="Wingdings 2" pitchFamily="18" charset="2"/>
              <a:buNone/>
              <a:defRPr/>
            </a:pPr>
            <a:r>
              <a:rPr lang="en-US" dirty="0" smtClean="0"/>
              <a:t>   functions of government</a:t>
            </a:r>
          </a:p>
          <a:p>
            <a:pPr marL="274320" indent="-274320" eaLnBrk="1" fontAlgn="auto" hangingPunct="1">
              <a:spcAft>
                <a:spcPts val="0"/>
              </a:spcAft>
              <a:buClr>
                <a:schemeClr val="accent3"/>
              </a:buClr>
              <a:buFont typeface="Wingdings 2"/>
              <a:buChar char=""/>
              <a:defRPr/>
            </a:pPr>
            <a:r>
              <a:rPr lang="en-US" dirty="0" smtClean="0"/>
              <a:t>Lists  some of the rights of the </a:t>
            </a:r>
          </a:p>
          <a:p>
            <a:pPr marL="274320" indent="-274320" eaLnBrk="1" fontAlgn="auto" hangingPunct="1">
              <a:spcAft>
                <a:spcPts val="0"/>
              </a:spcAft>
              <a:buClr>
                <a:schemeClr val="accent3"/>
              </a:buClr>
              <a:buFont typeface="Wingdings 2"/>
              <a:buNone/>
              <a:defRPr/>
            </a:pPr>
            <a:r>
              <a:rPr lang="en-US" dirty="0" smtClean="0"/>
              <a:t>    people</a:t>
            </a:r>
          </a:p>
          <a:p>
            <a:pPr marL="274320" indent="-274320" eaLnBrk="1" fontAlgn="auto" hangingPunct="1">
              <a:spcAft>
                <a:spcPts val="0"/>
              </a:spcAft>
              <a:buClr>
                <a:schemeClr val="accent3"/>
              </a:buClr>
              <a:buFont typeface="Wingdings 2" pitchFamily="18" charset="2"/>
              <a:buNone/>
              <a:defRPr/>
            </a:pPr>
            <a:endParaRPr lang="en-US" dirty="0" smtClean="0"/>
          </a:p>
          <a:p>
            <a:pPr marL="274320" indent="-274320" eaLnBrk="1" fontAlgn="auto" hangingPunct="1">
              <a:spcAft>
                <a:spcPts val="0"/>
              </a:spcAft>
              <a:buClr>
                <a:schemeClr val="accent3"/>
              </a:buClr>
              <a:buFont typeface="Wingdings 2"/>
              <a:buChar char=""/>
              <a:defRPr/>
            </a:pPr>
            <a:r>
              <a:rPr lang="en-US" dirty="0" smtClean="0"/>
              <a:t>What else would you add?</a:t>
            </a:r>
          </a:p>
        </p:txBody>
      </p:sp>
    </p:spTree>
    <p:extLst>
      <p:ext uri="{BB962C8B-B14F-4D97-AF65-F5344CB8AC3E}">
        <p14:creationId xmlns="" xmlns:p14="http://schemas.microsoft.com/office/powerpoint/2010/main" val="36812005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Thumbs up or down?</a:t>
            </a:r>
            <a:endParaRPr lang="en-US" dirty="0"/>
          </a:p>
        </p:txBody>
      </p:sp>
      <p:sp>
        <p:nvSpPr>
          <p:cNvPr id="3" name="Content Placeholder 2"/>
          <p:cNvSpPr>
            <a:spLocks noGrp="1"/>
          </p:cNvSpPr>
          <p:nvPr>
            <p:ph idx="1"/>
          </p:nvPr>
        </p:nvSpPr>
        <p:spPr>
          <a:xfrm>
            <a:off x="457200" y="2042318"/>
            <a:ext cx="8229600" cy="4525963"/>
          </a:xfrm>
        </p:spPr>
        <p:txBody>
          <a:bodyPr>
            <a:normAutofit/>
          </a:bodyPr>
          <a:lstStyle/>
          <a:p>
            <a:r>
              <a:rPr lang="en-US" dirty="0" smtClean="0"/>
              <a:t>1914: Finding divorce to be illegal</a:t>
            </a:r>
          </a:p>
          <a:p>
            <a:endParaRPr lang="en-US" dirty="0" smtClean="0"/>
          </a:p>
          <a:p>
            <a:pPr marL="0" indent="0">
              <a:buNone/>
            </a:pP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7" name="Picture 2" descr="C:\Users\TMcGlockton\AppData\Local\Microsoft\Windows\Temporary Internet Files\Content.IE5\XVY0U4JY\MC900441322[1].png"/>
          <p:cNvPicPr>
            <a:picLocks noChangeAspect="1" noChangeArrowheads="1"/>
          </p:cNvPicPr>
          <p:nvPr/>
        </p:nvPicPr>
        <p:blipFill>
          <a:blip r:embed="rId2" cstate="print"/>
          <a:srcRect/>
          <a:stretch>
            <a:fillRect/>
          </a:stretch>
        </p:blipFill>
        <p:spPr bwMode="auto">
          <a:xfrm>
            <a:off x="3581400" y="3200400"/>
            <a:ext cx="2209800" cy="2209800"/>
          </a:xfrm>
          <a:prstGeom prst="rect">
            <a:avLst/>
          </a:prstGeom>
          <a:noFill/>
        </p:spPr>
      </p:pic>
      <p:pic>
        <p:nvPicPr>
          <p:cNvPr id="8" name="Picture 3" descr="C:\Users\TMcGlockton\AppData\Local\Microsoft\Windows\Temporary Internet Files\Content.IE5\Z88YOOLC\MC900441321[1].png"/>
          <p:cNvPicPr>
            <a:picLocks noChangeAspect="1" noChangeArrowheads="1"/>
          </p:cNvPicPr>
          <p:nvPr/>
        </p:nvPicPr>
        <p:blipFill>
          <a:blip r:embed="rId3" cstate="print"/>
          <a:srcRect/>
          <a:stretch>
            <a:fillRect/>
          </a:stretch>
        </p:blipFill>
        <p:spPr bwMode="auto">
          <a:xfrm>
            <a:off x="990600" y="3733800"/>
            <a:ext cx="2209800" cy="2209800"/>
          </a:xfrm>
          <a:prstGeom prst="rect">
            <a:avLst/>
          </a:prstGeom>
          <a:noFill/>
        </p:spPr>
      </p:pic>
      <p:sp>
        <p:nvSpPr>
          <p:cNvPr id="9" name="TextBox 8"/>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2249493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normAutofit/>
          </a:bodyPr>
          <a:lstStyle/>
          <a:p>
            <a:r>
              <a:rPr lang="en-US" dirty="0" smtClean="0"/>
              <a:t>Approximately 10,000 amendments have been proposed in Congress since 1789.</a:t>
            </a:r>
          </a:p>
          <a:p>
            <a:endParaRPr lang="en-US" dirty="0" smtClean="0"/>
          </a:p>
          <a:p>
            <a:r>
              <a:rPr lang="en-US" dirty="0" smtClean="0"/>
              <a:t>The success rate of an amendment to become part of the US Constitution is less than 1%.</a:t>
            </a:r>
          </a:p>
          <a:p>
            <a:endParaRPr lang="en-US" dirty="0" smtClean="0"/>
          </a:p>
          <a:p>
            <a:r>
              <a:rPr lang="en-US" sz="2400" dirty="0" smtClean="0"/>
              <a:t>www.constitutionfacts.com</a:t>
            </a:r>
            <a:endParaRPr lang="en-US" sz="2400" dirty="0"/>
          </a:p>
        </p:txBody>
      </p:sp>
    </p:spTree>
    <p:extLst>
      <p:ext uri="{BB962C8B-B14F-4D97-AF65-F5344CB8AC3E}">
        <p14:creationId xmlns="" xmlns:p14="http://schemas.microsoft.com/office/powerpoint/2010/main" val="1029271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What’s Missing?</a:t>
            </a:r>
            <a:endParaRPr lang="en-US" dirty="0"/>
          </a:p>
        </p:txBody>
      </p:sp>
      <p:pic>
        <p:nvPicPr>
          <p:cNvPr id="5" name="Picture 2" descr="C:\Users\TMcGlockton\AppData\Local\Microsoft\Windows\Temporary Internet Files\Content.IE5\XVY0U4JY\MC900149511[1].wmf"/>
          <p:cNvPicPr>
            <a:picLocks noChangeAspect="1" noChangeArrowheads="1"/>
          </p:cNvPicPr>
          <p:nvPr/>
        </p:nvPicPr>
        <p:blipFill>
          <a:blip r:embed="rId2" cstate="print">
            <a:lum bright="70000" contrast="-70000"/>
          </a:blip>
          <a:srcRect/>
          <a:stretch>
            <a:fillRect/>
          </a:stretch>
        </p:blipFill>
        <p:spPr bwMode="auto">
          <a:xfrm>
            <a:off x="0" y="-16412"/>
            <a:ext cx="6248400" cy="4229595"/>
          </a:xfrm>
          <a:prstGeom prst="rect">
            <a:avLst/>
          </a:prstGeom>
          <a:noFill/>
        </p:spPr>
      </p:pic>
      <p:sp>
        <p:nvSpPr>
          <p:cNvPr id="6" name="TextBox 5"/>
          <p:cNvSpPr txBox="1"/>
          <p:nvPr/>
        </p:nvSpPr>
        <p:spPr>
          <a:xfrm>
            <a:off x="6659592" y="0"/>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159199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What’s Missing?</a:t>
            </a:r>
            <a:endParaRPr lang="en-US" dirty="0"/>
          </a:p>
        </p:txBody>
      </p:sp>
      <p:sp>
        <p:nvSpPr>
          <p:cNvPr id="3" name="Content Placeholder 2"/>
          <p:cNvSpPr>
            <a:spLocks noGrp="1"/>
          </p:cNvSpPr>
          <p:nvPr>
            <p:ph idx="1"/>
          </p:nvPr>
        </p:nvSpPr>
        <p:spPr>
          <a:xfrm>
            <a:off x="304800" y="1905000"/>
            <a:ext cx="8229600" cy="4525963"/>
          </a:xfrm>
        </p:spPr>
        <p:txBody>
          <a:bodyPr>
            <a:normAutofit/>
          </a:bodyPr>
          <a:lstStyle/>
          <a:p>
            <a:r>
              <a:rPr lang="en-US" dirty="0" smtClean="0"/>
              <a:t>Distribute copies of the summary of the outline and 27 amendments to the US Constitution. (Handout 3) What other ideas have failed over the years. What are some new ideas that may be under consideration?</a:t>
            </a:r>
          </a:p>
          <a:p>
            <a:r>
              <a:rPr lang="en-US" dirty="0" smtClean="0"/>
              <a:t>In groups of five, brainstorm ideas for a new amendment to the US Constitution. </a:t>
            </a:r>
          </a:p>
          <a:p>
            <a:endParaRPr lang="en-US" dirty="0" smtClean="0"/>
          </a:p>
          <a:p>
            <a:endParaRPr lang="en-US" dirty="0"/>
          </a:p>
        </p:txBody>
      </p:sp>
    </p:spTree>
    <p:extLst>
      <p:ext uri="{BB962C8B-B14F-4D97-AF65-F5344CB8AC3E}">
        <p14:creationId xmlns="" xmlns:p14="http://schemas.microsoft.com/office/powerpoint/2010/main" val="1971818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dirty="0" smtClean="0"/>
              <a:t>Constitutional Amendment Proposal	</a:t>
            </a:r>
            <a:endParaRPr lang="en-US" dirty="0"/>
          </a:p>
        </p:txBody>
      </p:sp>
      <p:sp>
        <p:nvSpPr>
          <p:cNvPr id="3" name="Content Placeholder 2"/>
          <p:cNvSpPr>
            <a:spLocks noGrp="1"/>
          </p:cNvSpPr>
          <p:nvPr>
            <p:ph idx="1"/>
          </p:nvPr>
        </p:nvSpPr>
        <p:spPr/>
        <p:txBody>
          <a:bodyPr>
            <a:normAutofit/>
          </a:bodyPr>
          <a:lstStyle/>
          <a:p>
            <a:r>
              <a:rPr lang="en-US" dirty="0" smtClean="0"/>
              <a:t>As time permits, using the Constitutional Amendment Proposal Form, each group will come to a consensus on their idea to amend the US Constitution.</a:t>
            </a:r>
          </a:p>
          <a:p>
            <a:endParaRPr lang="en-US" dirty="0" smtClean="0"/>
          </a:p>
          <a:p>
            <a:r>
              <a:rPr lang="en-US" dirty="0" smtClean="0"/>
              <a:t>As a full group, debrief and evaluate each proposal. </a:t>
            </a:r>
            <a:endParaRPr lang="en-US" dirty="0"/>
          </a:p>
        </p:txBody>
      </p:sp>
    </p:spTree>
    <p:extLst>
      <p:ext uri="{BB962C8B-B14F-4D97-AF65-F5344CB8AC3E}">
        <p14:creationId xmlns="" xmlns:p14="http://schemas.microsoft.com/office/powerpoint/2010/main" val="1531608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dirty="0" smtClean="0"/>
              <a:t>Proposed Ideas for 28</a:t>
            </a:r>
            <a:r>
              <a:rPr lang="en-US" baseline="30000" dirty="0" smtClean="0"/>
              <a:t>th</a:t>
            </a:r>
            <a:r>
              <a:rPr lang="en-US" dirty="0" smtClean="0"/>
              <a:t> Amendment</a:t>
            </a:r>
            <a:endParaRPr lang="en-US" dirty="0"/>
          </a:p>
        </p:txBody>
      </p:sp>
      <p:sp>
        <p:nvSpPr>
          <p:cNvPr id="3" name="Content Placeholder 2"/>
          <p:cNvSpPr>
            <a:spLocks noGrp="1"/>
          </p:cNvSpPr>
          <p:nvPr>
            <p:ph idx="1"/>
          </p:nvPr>
        </p:nvSpPr>
        <p:spPr>
          <a:xfrm>
            <a:off x="304800" y="1828800"/>
            <a:ext cx="8229600" cy="4525963"/>
          </a:xfrm>
        </p:spPr>
        <p:txBody>
          <a:bodyPr>
            <a:noAutofit/>
          </a:bodyPr>
          <a:lstStyle/>
          <a:p>
            <a:r>
              <a:rPr lang="en-US" sz="2400" dirty="0" smtClean="0"/>
              <a:t>After groups share their ideas for a 28</a:t>
            </a:r>
            <a:r>
              <a:rPr lang="en-US" sz="2400" baseline="30000" dirty="0" smtClean="0"/>
              <a:t>th</a:t>
            </a:r>
            <a:r>
              <a:rPr lang="en-US" sz="2400" dirty="0" smtClean="0"/>
              <a:t> amendment, post this proposal which has been circulating throughout the country. Seek input.</a:t>
            </a:r>
          </a:p>
          <a:p>
            <a:r>
              <a:rPr lang="en-US" sz="2400" b="1" dirty="0" smtClean="0"/>
              <a:t>Proposed 28th Amendment to the United States Constitution:</a:t>
            </a:r>
            <a:endParaRPr lang="en-US" sz="2400" dirty="0" smtClean="0"/>
          </a:p>
          <a:p>
            <a:r>
              <a:rPr lang="en-US" sz="2400" b="1" dirty="0" smtClean="0"/>
              <a:t>"Congress shall make no law that applies to the citizens of the United States that does not apply equally to the Senators and Representatives; and, Congress shall make no law that applies to the Senators and Representatives that does not apply equally to the citizens of the United States".</a:t>
            </a:r>
            <a:endParaRPr lang="en-US" sz="2400" dirty="0" smtClean="0"/>
          </a:p>
          <a:p>
            <a:endParaRPr lang="en-US" sz="2400" dirty="0" smtClean="0"/>
          </a:p>
          <a:p>
            <a:pPr>
              <a:buNone/>
            </a:pPr>
            <a:r>
              <a:rPr lang="en-US" sz="2400" dirty="0" smtClean="0"/>
              <a:t> </a:t>
            </a:r>
          </a:p>
          <a:p>
            <a:endParaRPr lang="en-US" sz="2400" dirty="0"/>
          </a:p>
        </p:txBody>
      </p:sp>
    </p:spTree>
    <p:extLst>
      <p:ext uri="{BB962C8B-B14F-4D97-AF65-F5344CB8AC3E}">
        <p14:creationId xmlns="" xmlns:p14="http://schemas.microsoft.com/office/powerpoint/2010/main" val="1149521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2000" dirty="0" smtClean="0">
                <a:hlinkClick r:id="rId2"/>
              </a:rPr>
              <a:t>www.constitutionfacts.com</a:t>
            </a:r>
            <a:endParaRPr lang="en-US" sz="2000" dirty="0" smtClean="0"/>
          </a:p>
          <a:p>
            <a:endParaRPr lang="en-US" sz="2000" dirty="0" smtClean="0"/>
          </a:p>
          <a:p>
            <a:r>
              <a:rPr lang="en-US" sz="2000" dirty="0" smtClean="0">
                <a:hlinkClick r:id="rId3"/>
              </a:rPr>
              <a:t>www.usconstitution.net</a:t>
            </a:r>
            <a:endParaRPr lang="en-US" sz="2000" dirty="0" smtClean="0"/>
          </a:p>
          <a:p>
            <a:endParaRPr lang="en-US" sz="2000" dirty="0" smtClean="0"/>
          </a:p>
          <a:p>
            <a:r>
              <a:rPr lang="en-US" sz="2000" dirty="0" smtClean="0">
                <a:hlinkClick r:id="rId4"/>
              </a:rPr>
              <a:t>www.constitutioncenter.org</a:t>
            </a:r>
            <a:endParaRPr lang="en-US" sz="2000" dirty="0" smtClean="0"/>
          </a:p>
          <a:p>
            <a:endParaRPr lang="en-US" sz="2000" dirty="0" smtClean="0"/>
          </a:p>
          <a:p>
            <a:r>
              <a:rPr lang="en-US" sz="2000" dirty="0" smtClean="0">
                <a:hlinkClick r:id="rId5"/>
              </a:rPr>
              <a:t>www.archives.gov</a:t>
            </a:r>
            <a:endParaRPr lang="en-US" sz="2000" dirty="0" smtClean="0"/>
          </a:p>
          <a:p>
            <a:endParaRPr lang="en-US" sz="2000" dirty="0" smtClean="0"/>
          </a:p>
          <a:p>
            <a:r>
              <a:rPr lang="en-US" sz="2000" dirty="0" smtClean="0"/>
              <a:t>www.ourdocuments.gov</a:t>
            </a:r>
          </a:p>
          <a:p>
            <a:endParaRPr lang="en-US" sz="2000" dirty="0" smtClean="0"/>
          </a:p>
          <a:p>
            <a:r>
              <a:rPr lang="en-US" sz="2000" dirty="0" smtClean="0"/>
              <a:t>Center for Civic Education. We the People…the Citizen and the Constitution. Calabasas, CA. 2009. </a:t>
            </a:r>
          </a:p>
          <a:p>
            <a:endParaRPr lang="en-US" dirty="0" smtClean="0"/>
          </a:p>
          <a:p>
            <a:endParaRPr lang="en-US" sz="2000" dirty="0"/>
          </a:p>
        </p:txBody>
      </p:sp>
    </p:spTree>
    <p:extLst>
      <p:ext uri="{BB962C8B-B14F-4D97-AF65-F5344CB8AC3E}">
        <p14:creationId xmlns="" xmlns:p14="http://schemas.microsoft.com/office/powerpoint/2010/main" val="1393800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subTitle" idx="1"/>
          </p:nvPr>
        </p:nvSpPr>
        <p:spPr>
          <a:xfrm>
            <a:off x="609600" y="3657600"/>
            <a:ext cx="7854949"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baseline="0" dirty="0" smtClean="0">
                <a:solidFill>
                  <a:schemeClr val="dk2"/>
                </a:solidFill>
                <a:latin typeface="Arial"/>
                <a:ea typeface="Arial"/>
                <a:cs typeface="Arial"/>
                <a:sym typeface="Arial"/>
              </a:rPr>
              <a:t>Peggy Cotogno</a:t>
            </a:r>
            <a:endParaRPr lang="en-US" sz="3200" b="1" i="0" u="none" strike="noStrike" cap="none" baseline="0" dirty="0">
              <a:solidFill>
                <a:schemeClr val="dk2"/>
              </a:solidFill>
              <a:latin typeface="Arial"/>
              <a:ea typeface="Arial"/>
              <a:cs typeface="Arial"/>
              <a:sym typeface="Arial"/>
            </a:endParaRPr>
          </a:p>
          <a:p>
            <a:pPr marL="0" marR="0" lvl="0" indent="0" algn="ctr" rtl="0">
              <a:lnSpc>
                <a:spcPct val="100000"/>
              </a:lnSpc>
              <a:spcBef>
                <a:spcPts val="640"/>
              </a:spcBef>
              <a:spcAft>
                <a:spcPts val="0"/>
              </a:spcAft>
              <a:buClr>
                <a:schemeClr val="dk2"/>
              </a:buClr>
              <a:buSzPct val="25000"/>
              <a:buFont typeface="Arial"/>
              <a:buNone/>
            </a:pPr>
            <a:r>
              <a:rPr lang="en-US" sz="3200" b="1" i="0" u="none" strike="noStrike" cap="none" baseline="0" dirty="0">
                <a:solidFill>
                  <a:schemeClr val="dk2"/>
                </a:solidFill>
                <a:latin typeface="Arial"/>
                <a:ea typeface="Arial"/>
                <a:cs typeface="Arial"/>
                <a:sym typeface="Arial"/>
              </a:rPr>
              <a:t>Executive Director</a:t>
            </a:r>
          </a:p>
          <a:p>
            <a:pPr marL="0" marR="0" lvl="0" indent="0" algn="ctr" rtl="0">
              <a:lnSpc>
                <a:spcPct val="100000"/>
              </a:lnSpc>
              <a:spcBef>
                <a:spcPts val="640"/>
              </a:spcBef>
              <a:spcAft>
                <a:spcPts val="0"/>
              </a:spcAft>
              <a:buClr>
                <a:schemeClr val="dk2"/>
              </a:buClr>
              <a:buSzPct val="25000"/>
              <a:buFont typeface="Arial"/>
              <a:buNone/>
            </a:pPr>
            <a:r>
              <a:rPr lang="en-US" sz="3200" b="1" i="0" u="none" strike="noStrike" cap="none" baseline="0" dirty="0" smtClean="0">
                <a:solidFill>
                  <a:schemeClr val="dk2"/>
                </a:solidFill>
                <a:latin typeface="Arial"/>
                <a:ea typeface="Arial"/>
                <a:cs typeface="Arial"/>
                <a:sym typeface="Arial"/>
              </a:rPr>
              <a:t>Peggy.cotogno@lsba.org</a:t>
            </a:r>
            <a:endParaRPr lang="en-US" sz="3200" b="1" i="0" u="none" strike="noStrike" cap="none" baseline="0" dirty="0">
              <a:solidFill>
                <a:schemeClr val="dk2"/>
              </a:solidFill>
              <a:latin typeface="Arial"/>
              <a:ea typeface="Arial"/>
              <a:cs typeface="Arial"/>
              <a:sym typeface="Arial"/>
            </a:endParaRPr>
          </a:p>
        </p:txBody>
      </p:sp>
      <p:sp>
        <p:nvSpPr>
          <p:cNvPr id="4" name="TextBox 3"/>
          <p:cNvSpPr txBox="1"/>
          <p:nvPr/>
        </p:nvSpPr>
        <p:spPr>
          <a:xfrm>
            <a:off x="0" y="840796"/>
            <a:ext cx="2484408" cy="3416320"/>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pPr algn="ct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 name="TextBox 4"/>
          <p:cNvSpPr txBox="1"/>
          <p:nvPr/>
        </p:nvSpPr>
        <p:spPr>
          <a:xfrm>
            <a:off x="6659592" y="5651335"/>
            <a:ext cx="2484408" cy="738664"/>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p:txBody>
      </p:sp>
      <p:sp>
        <p:nvSpPr>
          <p:cNvPr id="8" name="TextBox 7"/>
          <p:cNvSpPr txBox="1"/>
          <p:nvPr/>
        </p:nvSpPr>
        <p:spPr>
          <a:xfrm>
            <a:off x="0" y="5715000"/>
            <a:ext cx="9144000" cy="830997"/>
          </a:xfrm>
          <a:prstGeom prst="rect">
            <a:avLst/>
          </a:prstGeom>
          <a:solidFill>
            <a:schemeClr val="bg1"/>
          </a:solidFill>
        </p:spPr>
        <p:txBody>
          <a:bodyPr wrap="square" rtlCol="0">
            <a:spAutoFit/>
          </a:bodyPr>
          <a:lstStyle/>
          <a:p>
            <a:pPr algn="just"/>
            <a:r>
              <a:rPr lang="en-US" sz="1600" dirty="0" smtClean="0"/>
              <a:t>These materials have been adapted, with permission from The Florida Bar Benchmarks Adult Civic Education Program, for use in Louisiana. Principal authors of the Florida Benchmarks Program are Annette Boyd Pitts and Richard </a:t>
            </a:r>
            <a:r>
              <a:rPr lang="en-US" sz="1600" dirty="0" err="1" smtClean="0"/>
              <a:t>Levenstein</a:t>
            </a:r>
            <a:r>
              <a:rPr lang="en-US" sz="1600" dirty="0" smtClean="0"/>
              <a:t>. For assistance with adaptation in other states, contact </a:t>
            </a:r>
            <a:r>
              <a:rPr lang="en-US" sz="1600" u="sng" dirty="0" smtClean="0">
                <a:hlinkClick r:id="rId3"/>
              </a:rPr>
              <a:t>staff@flrea.org</a:t>
            </a:r>
            <a:endParaRPr lang="en-US" dirty="0" smtClean="0"/>
          </a:p>
        </p:txBody>
      </p:sp>
      <p:pic>
        <p:nvPicPr>
          <p:cNvPr id="7" name="Picture 6" descr="2017_ACE_Logo_Color_Small.jpg"/>
          <p:cNvPicPr>
            <a:picLocks noChangeAspect="1" noChangeArrowheads="1"/>
          </p:cNvPicPr>
          <p:nvPr/>
        </p:nvPicPr>
        <p:blipFill>
          <a:blip r:embed="rId4" cstate="print"/>
          <a:srcRect/>
          <a:stretch>
            <a:fillRect/>
          </a:stretch>
        </p:blipFill>
        <p:spPr bwMode="auto">
          <a:xfrm>
            <a:off x="152400" y="914400"/>
            <a:ext cx="2514600" cy="2895600"/>
          </a:xfrm>
          <a:prstGeom prst="rect">
            <a:avLst/>
          </a:prstGeom>
          <a:noFill/>
          <a:ln w="9525">
            <a:noFill/>
            <a:miter lim="800000"/>
            <a:headEnd/>
            <a:tailEnd/>
          </a:ln>
        </p:spPr>
      </p:pic>
      <p:pic>
        <p:nvPicPr>
          <p:cNvPr id="9" name="Picture 7" descr="\\Filesrv\departments\LCLCE\My Pictures\Logos\LCLCE_Logo_FINAL_COLOR copy copy.png"/>
          <p:cNvPicPr>
            <a:picLocks noChangeAspect="1" noChangeArrowheads="1"/>
          </p:cNvPicPr>
          <p:nvPr/>
        </p:nvPicPr>
        <p:blipFill>
          <a:blip r:embed="rId5" cstate="print"/>
          <a:srcRect/>
          <a:stretch>
            <a:fillRect/>
          </a:stretch>
        </p:blipFill>
        <p:spPr bwMode="auto">
          <a:xfrm>
            <a:off x="7010400" y="609600"/>
            <a:ext cx="1425575" cy="16129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7170" name="Title 1"/>
          <p:cNvSpPr>
            <a:spLocks noGrp="1"/>
          </p:cNvSpPr>
          <p:nvPr>
            <p:ph type="title"/>
          </p:nvPr>
        </p:nvSpPr>
        <p:spPr/>
        <p:txBody>
          <a:bodyPr>
            <a:normAutofit fontScale="90000"/>
          </a:bodyPr>
          <a:lstStyle/>
          <a:p>
            <a:pPr eaLnBrk="1" hangingPunct="1"/>
            <a:r>
              <a:rPr lang="en-US" smtClean="0"/>
              <a:t>What Does a Constitution Do?</a:t>
            </a:r>
          </a:p>
        </p:txBody>
      </p:sp>
      <p:sp>
        <p:nvSpPr>
          <p:cNvPr id="7171" name="Content Placeholder 2"/>
          <p:cNvSpPr>
            <a:spLocks noGrp="1"/>
          </p:cNvSpPr>
          <p:nvPr>
            <p:ph idx="1"/>
          </p:nvPr>
        </p:nvSpPr>
        <p:spPr>
          <a:xfrm>
            <a:off x="457200" y="2103438"/>
            <a:ext cx="8229600" cy="4373562"/>
          </a:xfrm>
        </p:spPr>
        <p:txBody>
          <a:bodyPr>
            <a:normAutofit fontScale="85000" lnSpcReduction="10000"/>
          </a:bodyPr>
          <a:lstStyle/>
          <a:p>
            <a:pPr eaLnBrk="1" hangingPunct="1"/>
            <a:r>
              <a:rPr lang="en-US" dirty="0" smtClean="0"/>
              <a:t>It limits power of the government</a:t>
            </a:r>
          </a:p>
          <a:p>
            <a:pPr eaLnBrk="1" hangingPunct="1"/>
            <a:r>
              <a:rPr lang="en-US" dirty="0" smtClean="0"/>
              <a:t>It assigns powers of the government</a:t>
            </a:r>
          </a:p>
          <a:p>
            <a:pPr eaLnBrk="1" hangingPunct="1"/>
            <a:r>
              <a:rPr lang="en-US" dirty="0" smtClean="0"/>
              <a:t>It organizes government</a:t>
            </a:r>
          </a:p>
          <a:p>
            <a:pPr eaLnBrk="1" hangingPunct="1"/>
            <a:r>
              <a:rPr lang="en-US" dirty="0" smtClean="0"/>
              <a:t>It establishes rule of law</a:t>
            </a:r>
          </a:p>
          <a:p>
            <a:pPr eaLnBrk="1" hangingPunct="1"/>
            <a:r>
              <a:rPr lang="en-US" dirty="0" smtClean="0"/>
              <a:t>It protects the rights of the people</a:t>
            </a:r>
          </a:p>
          <a:p>
            <a:pPr eaLnBrk="1" hangingPunct="1"/>
            <a:r>
              <a:rPr lang="en-US" dirty="0" smtClean="0"/>
              <a:t>Anything else?</a:t>
            </a:r>
          </a:p>
          <a:p>
            <a:pPr eaLnBrk="1" hangingPunct="1"/>
            <a:endParaRPr lang="en-US" dirty="0" smtClean="0"/>
          </a:p>
          <a:p>
            <a:pPr eaLnBrk="1" hangingPunct="1"/>
            <a:r>
              <a:rPr lang="en-US" dirty="0" smtClean="0"/>
              <a:t>What is the difference  between  a Constitution and  statutes?  Should one be more general than the other?</a:t>
            </a:r>
          </a:p>
        </p:txBody>
      </p:sp>
      <p:pic>
        <p:nvPicPr>
          <p:cNvPr id="7173" name="Picture 4" descr="C:\Users\Christi\AppData\Local\Microsoft\Windows\Temporary Internet Files\Content.IE5\X7EPSOE1\MC900149431[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87654" y="1752599"/>
            <a:ext cx="1851025" cy="279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603044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8194" name="Title 1"/>
          <p:cNvSpPr>
            <a:spLocks noGrp="1"/>
          </p:cNvSpPr>
          <p:nvPr>
            <p:ph type="title"/>
          </p:nvPr>
        </p:nvSpPr>
        <p:spPr/>
        <p:txBody>
          <a:bodyPr/>
          <a:lstStyle/>
          <a:p>
            <a:pPr eaLnBrk="1" hangingPunct="1"/>
            <a:r>
              <a:rPr lang="en-US" smtClean="0"/>
              <a:t>Fun Facts……</a:t>
            </a:r>
          </a:p>
        </p:txBody>
      </p:sp>
      <p:sp>
        <p:nvSpPr>
          <p:cNvPr id="8195" name="Content Placeholder 2"/>
          <p:cNvSpPr>
            <a:spLocks noGrp="1"/>
          </p:cNvSpPr>
          <p:nvPr>
            <p:ph idx="1"/>
          </p:nvPr>
        </p:nvSpPr>
        <p:spPr>
          <a:xfrm>
            <a:off x="76200" y="1905001"/>
            <a:ext cx="6858000" cy="1981199"/>
          </a:xfrm>
        </p:spPr>
        <p:txBody>
          <a:bodyPr>
            <a:normAutofit/>
          </a:bodyPr>
          <a:lstStyle/>
          <a:p>
            <a:pPr marL="0" indent="0" eaLnBrk="1" hangingPunct="1">
              <a:buNone/>
            </a:pPr>
            <a:r>
              <a:rPr lang="en-US" sz="2800" dirty="0" smtClean="0"/>
              <a:t>India has the longest written Constitution of any sovereign country in the world </a:t>
            </a:r>
            <a:endParaRPr lang="en-US" sz="2800" dirty="0"/>
          </a:p>
          <a:p>
            <a:r>
              <a:rPr lang="en-US" sz="2800" dirty="0" smtClean="0"/>
              <a:t>444 Articles, 12 schedules, 94 amendments</a:t>
            </a:r>
          </a:p>
          <a:p>
            <a:pPr eaLnBrk="1" hangingPunct="1"/>
            <a:endParaRPr lang="en-US" sz="2800" dirty="0" smtClean="0"/>
          </a:p>
        </p:txBody>
      </p:sp>
      <p:pic>
        <p:nvPicPr>
          <p:cNvPr id="8197" name="Picture 6" descr="C:\Users\Christi\AppData\Local\Microsoft\Windows\Temporary Internet Files\Content.IE5\ZZU18EJP\MP90036270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9292" y="1887941"/>
            <a:ext cx="2432307" cy="1617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8" name="Picture 7" descr="C:\Users\Christi\AppData\Local\Microsoft\Windows\Temporary Internet Files\Content.IE5\X7EPSOE1\MC900309844[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8448" y="4343400"/>
            <a:ext cx="2438400" cy="1677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756848" y="4631474"/>
            <a:ext cx="5901519" cy="1101840"/>
          </a:xfrm>
          <a:prstGeom prst="rect">
            <a:avLst/>
          </a:prstGeom>
        </p:spPr>
        <p:txBody>
          <a:bodyPr wrap="square">
            <a:spAutoFit/>
          </a:bodyPr>
          <a:lstStyle/>
          <a:p>
            <a:pPr lvl="0">
              <a:spcBef>
                <a:spcPct val="20000"/>
              </a:spcBef>
            </a:pPr>
            <a:r>
              <a:rPr lang="en-US" sz="3200" dirty="0" smtClean="0">
                <a:solidFill>
                  <a:srgbClr val="1F497D"/>
                </a:solidFill>
                <a:latin typeface="Arial" panose="020B0604020202020204" pitchFamily="34" charset="0"/>
                <a:cs typeface="Arial" panose="020B0604020202020204" pitchFamily="34" charset="0"/>
              </a:rPr>
              <a:t>US </a:t>
            </a:r>
            <a:r>
              <a:rPr lang="en-US" sz="3200" dirty="0">
                <a:solidFill>
                  <a:srgbClr val="1F497D"/>
                </a:solidFill>
                <a:latin typeface="Arial" panose="020B0604020202020204" pitchFamily="34" charset="0"/>
                <a:cs typeface="Arial" panose="020B0604020202020204" pitchFamily="34" charset="0"/>
              </a:rPr>
              <a:t>Constitution is the shortest </a:t>
            </a:r>
            <a:endParaRPr lang="en-US" sz="3200" dirty="0" smtClean="0">
              <a:solidFill>
                <a:srgbClr val="1F497D"/>
              </a:solidFill>
              <a:latin typeface="Arial" panose="020B0604020202020204" pitchFamily="34" charset="0"/>
              <a:cs typeface="Arial" panose="020B0604020202020204" pitchFamily="34" charset="0"/>
            </a:endParaRPr>
          </a:p>
          <a:p>
            <a:pPr marL="800100" lvl="1" indent="-342900">
              <a:spcBef>
                <a:spcPct val="20000"/>
              </a:spcBef>
              <a:buFont typeface="Arial" panose="020B0604020202020204" pitchFamily="34" charset="0"/>
              <a:buChar char="•"/>
            </a:pPr>
            <a:r>
              <a:rPr lang="en-US" sz="2800" dirty="0" smtClean="0">
                <a:solidFill>
                  <a:srgbClr val="1F497D"/>
                </a:solidFill>
                <a:latin typeface="Arial" panose="020B0604020202020204" pitchFamily="34" charset="0"/>
                <a:cs typeface="Arial" panose="020B0604020202020204" pitchFamily="34" charset="0"/>
              </a:rPr>
              <a:t>7 </a:t>
            </a:r>
            <a:r>
              <a:rPr lang="en-US" sz="2800" dirty="0">
                <a:solidFill>
                  <a:srgbClr val="1F497D"/>
                </a:solidFill>
                <a:latin typeface="Arial" panose="020B0604020202020204" pitchFamily="34" charset="0"/>
                <a:cs typeface="Arial" panose="020B0604020202020204" pitchFamily="34" charset="0"/>
              </a:rPr>
              <a:t>Articles and 27 Amendments </a:t>
            </a:r>
          </a:p>
        </p:txBody>
      </p:sp>
    </p:spTree>
    <p:extLst>
      <p:ext uri="{BB962C8B-B14F-4D97-AF65-F5344CB8AC3E}">
        <p14:creationId xmlns="" xmlns:p14="http://schemas.microsoft.com/office/powerpoint/2010/main" val="14568024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9218" name="Title 1"/>
          <p:cNvSpPr>
            <a:spLocks noGrp="1"/>
          </p:cNvSpPr>
          <p:nvPr>
            <p:ph type="title"/>
          </p:nvPr>
        </p:nvSpPr>
        <p:spPr/>
        <p:txBody>
          <a:bodyPr>
            <a:normAutofit fontScale="90000"/>
          </a:bodyPr>
          <a:lstStyle/>
          <a:p>
            <a:pPr eaLnBrk="1" hangingPunct="1"/>
            <a:r>
              <a:rPr lang="en-US" smtClean="0"/>
              <a:t>Federal v. State Constitutions</a:t>
            </a:r>
          </a:p>
        </p:txBody>
      </p:sp>
      <p:sp>
        <p:nvSpPr>
          <p:cNvPr id="9219" name="Content Placeholder 2"/>
          <p:cNvSpPr>
            <a:spLocks noGrp="1"/>
          </p:cNvSpPr>
          <p:nvPr>
            <p:ph idx="1"/>
          </p:nvPr>
        </p:nvSpPr>
        <p:spPr>
          <a:xfrm>
            <a:off x="457200" y="2103438"/>
            <a:ext cx="4953000" cy="3840162"/>
          </a:xfrm>
        </p:spPr>
        <p:txBody>
          <a:bodyPr>
            <a:normAutofit lnSpcReduction="10000"/>
          </a:bodyPr>
          <a:lstStyle/>
          <a:p>
            <a:pPr eaLnBrk="1" hangingPunct="1"/>
            <a:r>
              <a:rPr lang="en-US" smtClean="0"/>
              <a:t>Should there be different expectations for what is included in the U.S.  Constitution v. the State constitutions?</a:t>
            </a:r>
          </a:p>
          <a:p>
            <a:pPr eaLnBrk="1" hangingPunct="1"/>
            <a:r>
              <a:rPr lang="en-US" smtClean="0"/>
              <a:t>How should a federal constitution differ from a state constitution?</a:t>
            </a:r>
          </a:p>
          <a:p>
            <a:pPr eaLnBrk="1" hangingPunct="1"/>
            <a:endParaRPr lang="en-US" smtClean="0"/>
          </a:p>
        </p:txBody>
      </p:sp>
      <p:pic>
        <p:nvPicPr>
          <p:cNvPr id="9221" name="Picture 2" descr="C:\Users\Christi\AppData\Local\Microsoft\Windows\Temporary Internet Files\Content.IE5\UWFEZRNW\MC900056646[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5000" y="1752600"/>
            <a:ext cx="2930525"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127205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22" name="Picture 2" descr="C:\Users\Christi\AppData\Local\Microsoft\Windows\Temporary Internet Files\Content.IE5\DP8ED3PJ\MC900149511[1].wmf"/>
          <p:cNvPicPr>
            <a:picLocks noChangeAspect="1" noChangeArrowheads="1"/>
          </p:cNvPicPr>
          <p:nvPr/>
        </p:nvPicPr>
        <p:blipFill>
          <a:blip r:embed="rId3" cstate="print">
            <a:lum bright="70000" contrast="-70000"/>
            <a:extLst>
              <a:ext uri="{28A0092B-C50C-407E-A947-70E740481C1C}">
                <a14:useLocalDpi xmlns="" xmlns:a14="http://schemas.microsoft.com/office/drawing/2010/main" val="0"/>
              </a:ext>
            </a:extLst>
          </a:blip>
          <a:srcRect/>
          <a:stretch>
            <a:fillRect/>
          </a:stretch>
        </p:blipFill>
        <p:spPr bwMode="auto">
          <a:xfrm>
            <a:off x="355410" y="1963131"/>
            <a:ext cx="3873690" cy="2621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29"/>
          <p:cNvGrpSpPr>
            <a:grpSpLocks/>
          </p:cNvGrpSpPr>
          <p:nvPr/>
        </p:nvGrpSpPr>
        <p:grpSpPr bwMode="auto">
          <a:xfrm>
            <a:off x="5829300" y="1627329"/>
            <a:ext cx="3238500" cy="1573071"/>
            <a:chOff x="1536" y="528"/>
            <a:chExt cx="2736" cy="1574"/>
          </a:xfrm>
        </p:grpSpPr>
        <p:pic>
          <p:nvPicPr>
            <p:cNvPr id="11279" name="Picture 2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16" y="576"/>
              <a:ext cx="1584" cy="1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11280" name="Picture 2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92" y="912"/>
              <a:ext cx="480" cy="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11281" name="Picture 2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536" y="864"/>
              <a:ext cx="480" cy="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11282" name="Picture 2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824" y="1392"/>
              <a:ext cx="480" cy="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11283" name="Picture 2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408" y="1440"/>
              <a:ext cx="480" cy="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11284" name="Picture 27"/>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120" y="576"/>
              <a:ext cx="480" cy="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11285" name="Picture 28"/>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160" y="528"/>
              <a:ext cx="480" cy="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grpSp>
      <p:sp>
        <p:nvSpPr>
          <p:cNvPr id="19458" name="Rectangle 2"/>
          <p:cNvSpPr>
            <a:spLocks noGrp="1" noChangeArrowheads="1"/>
          </p:cNvSpPr>
          <p:nvPr>
            <p:ph type="title"/>
          </p:nvPr>
        </p:nvSpPr>
        <p:spPr/>
        <p:txBody>
          <a:bodyPr>
            <a:normAutofit/>
          </a:bodyPr>
          <a:lstStyle/>
          <a:p>
            <a:pPr algn="ctr" eaLnBrk="1" fontAlgn="auto" hangingPunct="1">
              <a:spcAft>
                <a:spcPts val="0"/>
              </a:spcAft>
              <a:defRPr/>
            </a:pPr>
            <a:r>
              <a:rPr lang="en-US" sz="4400" b="1" dirty="0" smtClean="0">
                <a:effectLst>
                  <a:outerShdw blurRad="38100" dist="38100" dir="2700000" algn="tl">
                    <a:srgbClr val="C0C0C0"/>
                  </a:outerShdw>
                </a:effectLst>
              </a:rPr>
              <a:t>The Hierarchy of Law</a:t>
            </a:r>
            <a:endParaRPr lang="en-US" sz="2400" b="1" dirty="0" smtClean="0">
              <a:effectLst>
                <a:outerShdw blurRad="38100" dist="38100" dir="2700000" algn="tl">
                  <a:srgbClr val="C0C0C0"/>
                </a:outerShdw>
              </a:effectLst>
            </a:endParaRPr>
          </a:p>
        </p:txBody>
      </p:sp>
      <p:sp>
        <p:nvSpPr>
          <p:cNvPr id="11268" name="Text Box 5"/>
          <p:cNvSpPr txBox="1">
            <a:spLocks noChangeArrowheads="1"/>
          </p:cNvSpPr>
          <p:nvPr/>
        </p:nvSpPr>
        <p:spPr bwMode="auto">
          <a:xfrm>
            <a:off x="228600" y="5943600"/>
            <a:ext cx="2209800" cy="646331"/>
          </a:xfrm>
          <a:prstGeom prst="rect">
            <a:avLst/>
          </a:prstGeom>
          <a:solidFill>
            <a:schemeClr val="bg2"/>
          </a:solidFill>
          <a:ln w="12700" cap="sq">
            <a:solidFill>
              <a:schemeClr val="folHlink"/>
            </a:solidFill>
            <a:miter lim="800000"/>
            <a:headEnd type="none" w="sm" len="sm"/>
            <a:tailEnd type="none" w="sm" len="sm"/>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dirty="0">
                <a:solidFill>
                  <a:schemeClr val="tx2"/>
                </a:solidFill>
              </a:rPr>
              <a:t>City and County </a:t>
            </a:r>
            <a:r>
              <a:rPr lang="en-US" b="1" dirty="0" smtClean="0">
                <a:solidFill>
                  <a:schemeClr val="tx2"/>
                </a:solidFill>
              </a:rPr>
              <a:t>Ordinances</a:t>
            </a:r>
            <a:endParaRPr lang="en-US" b="1" dirty="0">
              <a:solidFill>
                <a:schemeClr val="tx2"/>
              </a:solidFill>
            </a:endParaRPr>
          </a:p>
        </p:txBody>
      </p:sp>
      <p:sp>
        <p:nvSpPr>
          <p:cNvPr id="12305" name="Text Box 6"/>
          <p:cNvSpPr txBox="1">
            <a:spLocks noChangeArrowheads="1"/>
          </p:cNvSpPr>
          <p:nvPr/>
        </p:nvSpPr>
        <p:spPr bwMode="auto">
          <a:xfrm>
            <a:off x="1790700" y="4997450"/>
            <a:ext cx="2209800" cy="654050"/>
          </a:xfrm>
          <a:prstGeom prst="rect">
            <a:avLst/>
          </a:prstGeom>
          <a:solidFill>
            <a:schemeClr val="accent1"/>
          </a:solidFill>
          <a:ln w="12700" cap="sq">
            <a:solidFill>
              <a:schemeClr val="folHlink"/>
            </a:solidFill>
            <a:miter lim="800000"/>
            <a:headEnd type="none" w="sm" len="sm"/>
            <a:tailEnd type="none" w="sm" len="sm"/>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dirty="0">
                <a:solidFill>
                  <a:schemeClr val="bg1"/>
                </a:solidFill>
              </a:rPr>
              <a:t>State</a:t>
            </a:r>
            <a:r>
              <a:rPr lang="en-US" b="1" dirty="0">
                <a:solidFill>
                  <a:schemeClr val="folHlink"/>
                </a:solidFill>
              </a:rPr>
              <a:t> </a:t>
            </a:r>
            <a:r>
              <a:rPr lang="en-US" b="1" dirty="0">
                <a:solidFill>
                  <a:schemeClr val="bg1"/>
                </a:solidFill>
              </a:rPr>
              <a:t>Statutes</a:t>
            </a:r>
            <a:r>
              <a:rPr lang="en-US" b="1" dirty="0">
                <a:solidFill>
                  <a:schemeClr val="folHlink"/>
                </a:solidFill>
              </a:rPr>
              <a:t> </a:t>
            </a:r>
            <a:r>
              <a:rPr lang="en-US" b="1" dirty="0">
                <a:solidFill>
                  <a:schemeClr val="bg1"/>
                </a:solidFill>
              </a:rPr>
              <a:t>(laws)</a:t>
            </a:r>
          </a:p>
        </p:txBody>
      </p:sp>
      <p:sp>
        <p:nvSpPr>
          <p:cNvPr id="12303" name="Text Box 7"/>
          <p:cNvSpPr txBox="1">
            <a:spLocks noChangeArrowheads="1"/>
          </p:cNvSpPr>
          <p:nvPr/>
        </p:nvSpPr>
        <p:spPr bwMode="auto">
          <a:xfrm>
            <a:off x="3124200" y="4106863"/>
            <a:ext cx="2209800" cy="654050"/>
          </a:xfrm>
          <a:prstGeom prst="rect">
            <a:avLst/>
          </a:prstGeom>
          <a:solidFill>
            <a:schemeClr val="accent2"/>
          </a:solidFill>
          <a:ln w="12700" cap="sq">
            <a:solidFill>
              <a:schemeClr val="folHlink"/>
            </a:solidFill>
            <a:miter lim="800000"/>
            <a:headEnd type="none" w="sm" len="sm"/>
            <a:tailEnd type="none" w="sm" len="sm"/>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chemeClr val="bg2"/>
                </a:solidFill>
              </a:rPr>
              <a:t>State Constitutions</a:t>
            </a:r>
          </a:p>
        </p:txBody>
      </p:sp>
      <p:sp>
        <p:nvSpPr>
          <p:cNvPr id="12301" name="Text Box 8"/>
          <p:cNvSpPr txBox="1">
            <a:spLocks noChangeArrowheads="1"/>
          </p:cNvSpPr>
          <p:nvPr/>
        </p:nvSpPr>
        <p:spPr bwMode="auto">
          <a:xfrm>
            <a:off x="4610100" y="3116263"/>
            <a:ext cx="2209800" cy="646112"/>
          </a:xfrm>
          <a:prstGeom prst="rect">
            <a:avLst/>
          </a:prstGeom>
          <a:solidFill>
            <a:schemeClr val="accent3"/>
          </a:solidFill>
          <a:ln w="12700" cap="sq">
            <a:solidFill>
              <a:schemeClr val="folHlink"/>
            </a:solidFill>
            <a:miter lim="800000"/>
            <a:headEnd type="none" w="sm" len="sm"/>
            <a:tailEnd type="none" w="sm" len="sm"/>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b="1" dirty="0" smtClean="0">
                <a:solidFill>
                  <a:schemeClr val="bg2"/>
                </a:solidFill>
              </a:rPr>
              <a:t>Acts of Congress</a:t>
            </a:r>
          </a:p>
          <a:p>
            <a:pPr algn="ctr" eaLnBrk="1" hangingPunct="1">
              <a:spcBef>
                <a:spcPct val="50000"/>
              </a:spcBef>
              <a:defRPr/>
            </a:pPr>
            <a:r>
              <a:rPr lang="en-US" sz="1100" b="1" dirty="0" smtClean="0">
                <a:solidFill>
                  <a:schemeClr val="bg2"/>
                </a:solidFill>
              </a:rPr>
              <a:t>Federal  laws</a:t>
            </a:r>
          </a:p>
        </p:txBody>
      </p:sp>
      <p:sp>
        <p:nvSpPr>
          <p:cNvPr id="12299" name="Text Box 9"/>
          <p:cNvSpPr txBox="1">
            <a:spLocks noChangeArrowheads="1"/>
          </p:cNvSpPr>
          <p:nvPr/>
        </p:nvSpPr>
        <p:spPr bwMode="auto">
          <a:xfrm>
            <a:off x="6248400" y="2151063"/>
            <a:ext cx="2209800" cy="654050"/>
          </a:xfrm>
          <a:prstGeom prst="rect">
            <a:avLst/>
          </a:prstGeom>
          <a:solidFill>
            <a:schemeClr val="accent4"/>
          </a:solidFill>
          <a:ln w="12700" cap="sq">
            <a:solidFill>
              <a:schemeClr val="folHlink"/>
            </a:solidFill>
            <a:miter lim="800000"/>
            <a:headEnd type="none" w="sm" len="sm"/>
            <a:tailEnd type="none" w="sm" len="sm"/>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b="1" dirty="0" smtClean="0">
                <a:solidFill>
                  <a:schemeClr val="bg2"/>
                </a:solidFill>
              </a:rPr>
              <a:t>United States Constitution</a:t>
            </a:r>
          </a:p>
        </p:txBody>
      </p:sp>
      <p:sp>
        <p:nvSpPr>
          <p:cNvPr id="19475" name="Text Box 19"/>
          <p:cNvSpPr txBox="1">
            <a:spLocks noChangeArrowheads="1"/>
          </p:cNvSpPr>
          <p:nvPr/>
        </p:nvSpPr>
        <p:spPr bwMode="auto">
          <a:xfrm>
            <a:off x="5791200" y="4043363"/>
            <a:ext cx="3352800" cy="2062103"/>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3200" b="1" dirty="0">
                <a:effectLst>
                  <a:outerShdw blurRad="38100" dist="38100" dir="2700000" algn="tl">
                    <a:srgbClr val="C0C0C0"/>
                  </a:outerShdw>
                </a:effectLst>
              </a:rPr>
              <a:t>The U.S. Constitution is the </a:t>
            </a:r>
            <a:r>
              <a:rPr lang="en-US" sz="3200" b="1" dirty="0">
                <a:solidFill>
                  <a:schemeClr val="accent1"/>
                </a:solidFill>
                <a:effectLst>
                  <a:outerShdw blurRad="38100" dist="38100" dir="2700000" algn="tl">
                    <a:srgbClr val="C0C0C0"/>
                  </a:outerShdw>
                </a:effectLst>
              </a:rPr>
              <a:t>“</a:t>
            </a:r>
            <a:r>
              <a:rPr lang="en-US" sz="3200" b="1" dirty="0">
                <a:effectLst>
                  <a:outerShdw blurRad="38100" dist="38100" dir="2700000" algn="tl">
                    <a:srgbClr val="C0C0C0"/>
                  </a:outerShdw>
                </a:effectLst>
              </a:rPr>
              <a:t>Supreme Law of the Land</a:t>
            </a:r>
            <a:r>
              <a:rPr lang="en-US" sz="3200" b="1" dirty="0">
                <a:solidFill>
                  <a:schemeClr val="accent1"/>
                </a:solidFill>
                <a:effectLst>
                  <a:outerShdw blurRad="38100" dist="38100" dir="2700000" algn="tl">
                    <a:srgbClr val="C0C0C0"/>
                  </a:outerShdw>
                </a:effectLst>
              </a:rPr>
              <a:t>.”</a:t>
            </a:r>
          </a:p>
        </p:txBody>
      </p:sp>
      <p:sp>
        <p:nvSpPr>
          <p:cNvPr id="19476" name="Text Box 20"/>
          <p:cNvSpPr txBox="1">
            <a:spLocks noChangeArrowheads="1"/>
          </p:cNvSpPr>
          <p:nvPr/>
        </p:nvSpPr>
        <p:spPr bwMode="auto">
          <a:xfrm>
            <a:off x="304800" y="2158385"/>
            <a:ext cx="30480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dirty="0"/>
              <a:t>If there is a conflict between a lower law and a higher one, the higher one “prevails”.</a:t>
            </a:r>
          </a:p>
        </p:txBody>
      </p:sp>
      <p:sp>
        <p:nvSpPr>
          <p:cNvPr id="7" name="Bent-Up Arrow 6"/>
          <p:cNvSpPr/>
          <p:nvPr/>
        </p:nvSpPr>
        <p:spPr>
          <a:xfrm>
            <a:off x="2438400" y="5681663"/>
            <a:ext cx="685800" cy="596900"/>
          </a:xfrm>
          <a:prstGeom prst="ben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Bent-Up Arrow 26"/>
          <p:cNvSpPr/>
          <p:nvPr/>
        </p:nvSpPr>
        <p:spPr>
          <a:xfrm>
            <a:off x="4000500" y="4776788"/>
            <a:ext cx="685800" cy="596900"/>
          </a:xfrm>
          <a:prstGeom prst="ben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Bent-Up Arrow 27"/>
          <p:cNvSpPr/>
          <p:nvPr/>
        </p:nvSpPr>
        <p:spPr>
          <a:xfrm>
            <a:off x="5318125" y="3800475"/>
            <a:ext cx="685800" cy="596900"/>
          </a:xfrm>
          <a:prstGeom prst="ben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Bent-Up Arrow 28"/>
          <p:cNvSpPr/>
          <p:nvPr/>
        </p:nvSpPr>
        <p:spPr>
          <a:xfrm>
            <a:off x="6819900" y="2846388"/>
            <a:ext cx="685800" cy="596900"/>
          </a:xfrm>
          <a:prstGeom prst="ben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11189710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305"/>
                                        </p:tgtEl>
                                        <p:attrNameLst>
                                          <p:attrName>style.visibility</p:attrName>
                                        </p:attrNameLst>
                                      </p:cBhvr>
                                      <p:to>
                                        <p:strVal val="visible"/>
                                      </p:to>
                                    </p:set>
                                    <p:anim calcmode="lin" valueType="num">
                                      <p:cBhvr additive="base">
                                        <p:cTn id="11" dur="500" fill="hold"/>
                                        <p:tgtEl>
                                          <p:spTgt spid="12305"/>
                                        </p:tgtEl>
                                        <p:attrNameLst>
                                          <p:attrName>ppt_x</p:attrName>
                                        </p:attrNameLst>
                                      </p:cBhvr>
                                      <p:tavLst>
                                        <p:tav tm="0">
                                          <p:val>
                                            <p:strVal val="#ppt_x"/>
                                          </p:val>
                                        </p:tav>
                                        <p:tav tm="100000">
                                          <p:val>
                                            <p:strVal val="#ppt_x"/>
                                          </p:val>
                                        </p:tav>
                                      </p:tavLst>
                                    </p:anim>
                                    <p:anim calcmode="lin" valueType="num">
                                      <p:cBhvr additive="base">
                                        <p:cTn id="12" dur="500" fill="hold"/>
                                        <p:tgtEl>
                                          <p:spTgt spid="1230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303"/>
                                        </p:tgtEl>
                                        <p:attrNameLst>
                                          <p:attrName>style.visibility</p:attrName>
                                        </p:attrNameLst>
                                      </p:cBhvr>
                                      <p:to>
                                        <p:strVal val="visible"/>
                                      </p:to>
                                    </p:set>
                                    <p:anim calcmode="lin" valueType="num">
                                      <p:cBhvr additive="base">
                                        <p:cTn id="21" dur="500" fill="hold"/>
                                        <p:tgtEl>
                                          <p:spTgt spid="12303"/>
                                        </p:tgtEl>
                                        <p:attrNameLst>
                                          <p:attrName>ppt_x</p:attrName>
                                        </p:attrNameLst>
                                      </p:cBhvr>
                                      <p:tavLst>
                                        <p:tav tm="0">
                                          <p:val>
                                            <p:strVal val="#ppt_x"/>
                                          </p:val>
                                        </p:tav>
                                        <p:tav tm="100000">
                                          <p:val>
                                            <p:strVal val="#ppt_x"/>
                                          </p:val>
                                        </p:tav>
                                      </p:tavLst>
                                    </p:anim>
                                    <p:anim calcmode="lin" valueType="num">
                                      <p:cBhvr additive="base">
                                        <p:cTn id="22" dur="500" fill="hold"/>
                                        <p:tgtEl>
                                          <p:spTgt spid="1230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301"/>
                                        </p:tgtEl>
                                        <p:attrNameLst>
                                          <p:attrName>style.visibility</p:attrName>
                                        </p:attrNameLst>
                                      </p:cBhvr>
                                      <p:to>
                                        <p:strVal val="visible"/>
                                      </p:to>
                                    </p:set>
                                    <p:anim calcmode="lin" valueType="num">
                                      <p:cBhvr additive="base">
                                        <p:cTn id="31" dur="500" fill="hold"/>
                                        <p:tgtEl>
                                          <p:spTgt spid="12301"/>
                                        </p:tgtEl>
                                        <p:attrNameLst>
                                          <p:attrName>ppt_x</p:attrName>
                                        </p:attrNameLst>
                                      </p:cBhvr>
                                      <p:tavLst>
                                        <p:tav tm="0">
                                          <p:val>
                                            <p:strVal val="#ppt_x"/>
                                          </p:val>
                                        </p:tav>
                                        <p:tav tm="100000">
                                          <p:val>
                                            <p:strVal val="#ppt_x"/>
                                          </p:val>
                                        </p:tav>
                                      </p:tavLst>
                                    </p:anim>
                                    <p:anim calcmode="lin" valueType="num">
                                      <p:cBhvr additive="base">
                                        <p:cTn id="32"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299"/>
                                        </p:tgtEl>
                                        <p:attrNameLst>
                                          <p:attrName>style.visibility</p:attrName>
                                        </p:attrNameLst>
                                      </p:cBhvr>
                                      <p:to>
                                        <p:strVal val="visible"/>
                                      </p:to>
                                    </p:set>
                                    <p:anim calcmode="lin" valueType="num">
                                      <p:cBhvr additive="base">
                                        <p:cTn id="41" dur="500" fill="hold"/>
                                        <p:tgtEl>
                                          <p:spTgt spid="12299"/>
                                        </p:tgtEl>
                                        <p:attrNameLst>
                                          <p:attrName>ppt_x</p:attrName>
                                        </p:attrNameLst>
                                      </p:cBhvr>
                                      <p:tavLst>
                                        <p:tav tm="0">
                                          <p:val>
                                            <p:strVal val="#ppt_x"/>
                                          </p:val>
                                        </p:tav>
                                        <p:tav tm="100000">
                                          <p:val>
                                            <p:strVal val="#ppt_x"/>
                                          </p:val>
                                        </p:tav>
                                      </p:tavLst>
                                    </p:anim>
                                    <p:anim calcmode="lin" valueType="num">
                                      <p:cBhvr additive="base">
                                        <p:cTn id="42"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476"/>
                                        </p:tgtEl>
                                        <p:attrNameLst>
                                          <p:attrName>style.visibility</p:attrName>
                                        </p:attrNameLst>
                                      </p:cBhvr>
                                      <p:to>
                                        <p:strVal val="visible"/>
                                      </p:to>
                                    </p:set>
                                    <p:animEffect transition="in" filter="fade">
                                      <p:cBhvr>
                                        <p:cTn id="47" dur="500"/>
                                        <p:tgtEl>
                                          <p:spTgt spid="194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475"/>
                                        </p:tgtEl>
                                        <p:attrNameLst>
                                          <p:attrName>style.visibility</p:attrName>
                                        </p:attrNameLst>
                                      </p:cBhvr>
                                      <p:to>
                                        <p:strVal val="visible"/>
                                      </p:to>
                                    </p:set>
                                    <p:animEffect transition="in" filter="fade">
                                      <p:cBhvr>
                                        <p:cTn id="52" dur="500"/>
                                        <p:tgtEl>
                                          <p:spTgt spid="19475"/>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9" presetClass="entr" presetSubtype="1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5000" fill="hold"/>
                                        <p:tgtEl>
                                          <p:spTgt spid="2"/>
                                        </p:tgtEl>
                                        <p:attrNameLst>
                                          <p:attrName>ppt_w</p:attrName>
                                        </p:attrNameLst>
                                      </p:cBhvr>
                                      <p:tavLst>
                                        <p:tav tm="0" fmla="#ppt_w*sin(2.5*pi*$)">
                                          <p:val>
                                            <p:fltVal val="0"/>
                                          </p:val>
                                        </p:tav>
                                        <p:tav tm="100000">
                                          <p:val>
                                            <p:fltVal val="1"/>
                                          </p:val>
                                        </p:tav>
                                      </p:tavLst>
                                    </p:anim>
                                    <p:anim calcmode="lin" valueType="num">
                                      <p:cBhvr>
                                        <p:cTn id="61"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nimBg="1"/>
      <p:bldP spid="12303" grpId="0" animBg="1"/>
      <p:bldP spid="12301" grpId="0" animBg="1"/>
      <p:bldP spid="12299" grpId="0" animBg="1"/>
      <p:bldP spid="19475" grpId="0"/>
      <p:bldP spid="194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6" name="Picture 2" descr="C:\Users\Christi\AppData\Local\Microsoft\Windows\Temporary Internet Files\Content.IE5\DP8ED3PJ\MC900149511[1].wmf"/>
          <p:cNvPicPr>
            <a:picLocks noChangeAspect="1" noChangeArrowheads="1"/>
          </p:cNvPicPr>
          <p:nvPr/>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152400" y="1828800"/>
            <a:ext cx="6578790" cy="4452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Parts of the US Constitution</a:t>
            </a:r>
            <a:endParaRPr lang="en-US" dirty="0"/>
          </a:p>
        </p:txBody>
      </p:sp>
      <p:sp>
        <p:nvSpPr>
          <p:cNvPr id="3" name="Content Placeholder 2"/>
          <p:cNvSpPr>
            <a:spLocks noGrp="1"/>
          </p:cNvSpPr>
          <p:nvPr>
            <p:ph idx="1"/>
          </p:nvPr>
        </p:nvSpPr>
        <p:spPr>
          <a:xfrm>
            <a:off x="228600" y="1973580"/>
            <a:ext cx="6400800" cy="3276600"/>
          </a:xfrm>
        </p:spPr>
        <p:txBody>
          <a:bodyPr/>
          <a:lstStyle/>
          <a:p>
            <a:pPr marL="0" indent="0">
              <a:buNone/>
            </a:pPr>
            <a:r>
              <a:rPr lang="en-US" dirty="0" smtClean="0"/>
              <a:t>If you were to dissect or cut up</a:t>
            </a:r>
          </a:p>
          <a:p>
            <a:pPr>
              <a:buNone/>
            </a:pPr>
            <a:r>
              <a:rPr lang="en-US" dirty="0" smtClean="0"/>
              <a:t> the US Constitution into three</a:t>
            </a:r>
          </a:p>
          <a:p>
            <a:pPr>
              <a:buNone/>
            </a:pPr>
            <a:r>
              <a:rPr lang="en-US" dirty="0" smtClean="0"/>
              <a:t>main parts and reassemble as </a:t>
            </a:r>
          </a:p>
          <a:p>
            <a:pPr>
              <a:buNone/>
            </a:pPr>
            <a:r>
              <a:rPr lang="en-US" dirty="0"/>
              <a:t>a puzzle,  what would be </a:t>
            </a:r>
            <a:r>
              <a:rPr lang="en-US" dirty="0" smtClean="0"/>
              <a:t>the</a:t>
            </a:r>
          </a:p>
          <a:p>
            <a:pPr>
              <a:buNone/>
            </a:pPr>
            <a:r>
              <a:rPr lang="en-US" dirty="0"/>
              <a:t>three main parts?</a:t>
            </a:r>
          </a:p>
          <a:p>
            <a:pPr>
              <a:buNone/>
            </a:pPr>
            <a:endParaRPr lang="en-US" dirty="0"/>
          </a:p>
        </p:txBody>
      </p:sp>
    </p:spTree>
    <p:extLst>
      <p:ext uri="{BB962C8B-B14F-4D97-AF65-F5344CB8AC3E}">
        <p14:creationId xmlns="" xmlns:p14="http://schemas.microsoft.com/office/powerpoint/2010/main" val="648315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dirty="0" smtClean="0"/>
              <a:t>Parts of the  United States Constitution</a:t>
            </a:r>
            <a:endParaRPr lang="en-US" dirty="0"/>
          </a:p>
        </p:txBody>
      </p:sp>
      <p:sp>
        <p:nvSpPr>
          <p:cNvPr id="3" name="Content Placeholder 2"/>
          <p:cNvSpPr>
            <a:spLocks noGrp="1"/>
          </p:cNvSpPr>
          <p:nvPr>
            <p:ph idx="1"/>
          </p:nvPr>
        </p:nvSpPr>
        <p:spPr>
          <a:xfrm>
            <a:off x="228600" y="1767998"/>
            <a:ext cx="3886200" cy="4525963"/>
          </a:xfrm>
        </p:spPr>
        <p:txBody>
          <a:bodyPr/>
          <a:lstStyle/>
          <a:p>
            <a:pPr lvl="1">
              <a:buFont typeface="Arial" panose="020B0604020202020204" pitchFamily="34" charset="0"/>
              <a:buChar char="•"/>
            </a:pPr>
            <a:r>
              <a:rPr lang="en-US" sz="3000" dirty="0" smtClean="0"/>
              <a:t>Preamble</a:t>
            </a:r>
          </a:p>
          <a:p>
            <a:pPr lvl="1">
              <a:buFont typeface="Arial" panose="020B0604020202020204" pitchFamily="34" charset="0"/>
              <a:buChar char="•"/>
            </a:pPr>
            <a:endParaRPr lang="en-US" sz="3000" dirty="0" smtClean="0"/>
          </a:p>
          <a:p>
            <a:pPr lvl="1">
              <a:buFont typeface="Arial" panose="020B0604020202020204" pitchFamily="34" charset="0"/>
              <a:buChar char="•"/>
            </a:pPr>
            <a:endParaRPr lang="en-US" sz="3000" dirty="0" smtClean="0"/>
          </a:p>
          <a:p>
            <a:pPr lvl="1">
              <a:buFont typeface="Arial" panose="020B0604020202020204" pitchFamily="34" charset="0"/>
              <a:buChar char="•"/>
            </a:pPr>
            <a:r>
              <a:rPr lang="en-US" sz="3000" dirty="0" smtClean="0"/>
              <a:t>Seven Articles</a:t>
            </a:r>
          </a:p>
          <a:p>
            <a:pPr lvl="1">
              <a:buFont typeface="Arial" panose="020B0604020202020204" pitchFamily="34" charset="0"/>
              <a:buChar char="•"/>
            </a:pPr>
            <a:endParaRPr lang="en-US" sz="3000" dirty="0" smtClean="0"/>
          </a:p>
          <a:p>
            <a:pPr lvl="1">
              <a:buFont typeface="Arial" panose="020B0604020202020204" pitchFamily="34" charset="0"/>
              <a:buChar char="•"/>
            </a:pPr>
            <a:endParaRPr lang="en-US" sz="3000" dirty="0" smtClean="0"/>
          </a:p>
          <a:p>
            <a:pPr lvl="1">
              <a:buFont typeface="Arial" panose="020B0604020202020204" pitchFamily="34" charset="0"/>
              <a:buChar char="•"/>
            </a:pPr>
            <a:endParaRPr lang="en-US" sz="3000" dirty="0" smtClean="0"/>
          </a:p>
          <a:p>
            <a:pPr lvl="1">
              <a:buFont typeface="Arial" panose="020B0604020202020204" pitchFamily="34" charset="0"/>
              <a:buChar char="•"/>
            </a:pPr>
            <a:r>
              <a:rPr lang="en-US" sz="3000" dirty="0" smtClean="0"/>
              <a:t>27 Amendments</a:t>
            </a:r>
          </a:p>
          <a:p>
            <a:endParaRPr lang="en-US" dirty="0"/>
          </a:p>
        </p:txBody>
      </p:sp>
      <p:pic>
        <p:nvPicPr>
          <p:cNvPr id="5" name="Picture 2" descr="http://www.homeofheroes.com/hallofheroes/1st_floor/birth/preamble_large.jpg"/>
          <p:cNvPicPr>
            <a:picLocks noChangeAspect="1" noChangeArrowheads="1"/>
          </p:cNvPicPr>
          <p:nvPr/>
        </p:nvPicPr>
        <p:blipFill>
          <a:blip r:embed="rId2" cstate="print"/>
          <a:srcRect/>
          <a:stretch>
            <a:fillRect/>
          </a:stretch>
        </p:blipFill>
        <p:spPr bwMode="auto">
          <a:xfrm>
            <a:off x="4114800" y="1981200"/>
            <a:ext cx="2846917" cy="4099560"/>
          </a:xfrm>
          <a:prstGeom prst="rect">
            <a:avLst/>
          </a:prstGeom>
          <a:noFill/>
          <a:ln w="9525">
            <a:noFill/>
            <a:miter lim="800000"/>
            <a:headEnd/>
            <a:tailEnd/>
          </a:ln>
        </p:spPr>
      </p:pic>
    </p:spTree>
    <p:extLst>
      <p:ext uri="{BB962C8B-B14F-4D97-AF65-F5344CB8AC3E}">
        <p14:creationId xmlns="" xmlns:p14="http://schemas.microsoft.com/office/powerpoint/2010/main" val="497386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chmark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Benchmarks2</Template>
  <TotalTime>92</TotalTime>
  <Words>1853</Words>
  <Application>Microsoft Office PowerPoint</Application>
  <PresentationFormat>On-screen Show (4:3)</PresentationFormat>
  <Paragraphs>555</Paragraphs>
  <Slides>37</Slides>
  <Notes>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Benchmarks2</vt:lpstr>
      <vt:lpstr>What’s Not in the bill of rights </vt:lpstr>
      <vt:lpstr>What is a Constitution?</vt:lpstr>
      <vt:lpstr>What is a Constitution?</vt:lpstr>
      <vt:lpstr>What Does a Constitution Do?</vt:lpstr>
      <vt:lpstr>Fun Facts……</vt:lpstr>
      <vt:lpstr>Federal v. State Constitutions</vt:lpstr>
      <vt:lpstr>The Hierarchy of Law</vt:lpstr>
      <vt:lpstr>Parts of the US Constitution</vt:lpstr>
      <vt:lpstr>Parts of the  United States Constitution</vt:lpstr>
      <vt:lpstr>The Bill of Rights  </vt:lpstr>
      <vt:lpstr>Rights</vt:lpstr>
      <vt:lpstr>The Bill of Rights</vt:lpstr>
      <vt:lpstr>The First Amendment</vt:lpstr>
      <vt:lpstr>The Proposed First Amendment</vt:lpstr>
      <vt:lpstr>Positive or Negative? </vt:lpstr>
      <vt:lpstr>Interesting to note</vt:lpstr>
      <vt:lpstr>In the Articles of Confederation</vt:lpstr>
      <vt:lpstr>The Second Proposed Amendment</vt:lpstr>
      <vt:lpstr>Proposed in 1789 and Ratified in May 1992</vt:lpstr>
      <vt:lpstr>27th Amendment</vt:lpstr>
      <vt:lpstr>Steps in The Amendment process   </vt:lpstr>
      <vt:lpstr> Two part process </vt:lpstr>
      <vt:lpstr>Proposal process</vt:lpstr>
      <vt:lpstr>Ratification process</vt:lpstr>
      <vt:lpstr>In or out?</vt:lpstr>
      <vt:lpstr>Thumbs up or down? </vt:lpstr>
      <vt:lpstr>Slide 27</vt:lpstr>
      <vt:lpstr>Slide 28</vt:lpstr>
      <vt:lpstr>Slide 29</vt:lpstr>
      <vt:lpstr>Thumbs up or down?</vt:lpstr>
      <vt:lpstr>Did you know</vt:lpstr>
      <vt:lpstr>What’s Missing?</vt:lpstr>
      <vt:lpstr>What’s Missing?</vt:lpstr>
      <vt:lpstr>Constitutional Amendment Proposal </vt:lpstr>
      <vt:lpstr>Proposed Ideas for 28th Amendment</vt:lpstr>
      <vt:lpstr>Sources</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Not in the bill of rights</dc:title>
  <dc:creator>Erin Crowe Watson</dc:creator>
  <cp:lastModifiedBy>Kandis</cp:lastModifiedBy>
  <cp:revision>11</cp:revision>
  <dcterms:created xsi:type="dcterms:W3CDTF">2014-04-02T19:30:56Z</dcterms:created>
  <dcterms:modified xsi:type="dcterms:W3CDTF">2018-01-12T17:26:52Z</dcterms:modified>
</cp:coreProperties>
</file>