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 M. Cramer SCMS" initials="JC" lastIdx="7" clrIdx="0">
    <p:extLst>
      <p:ext uri="{19B8F6BF-5375-455C-9EA6-DF929625EA0E}">
        <p15:presenceInfo xmlns:p15="http://schemas.microsoft.com/office/powerpoint/2012/main" userId="Joan M. Cramer SC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41"/>
    <a:srgbClr val="680632"/>
    <a:srgbClr val="3F4658"/>
    <a:srgbClr val="004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7"/>
    <p:restoredTop sz="97500"/>
  </p:normalViewPr>
  <p:slideViewPr>
    <p:cSldViewPr snapToGrid="0" snapToObjects="1">
      <p:cViewPr>
        <p:scale>
          <a:sx n="70" d="100"/>
          <a:sy n="70" d="100"/>
        </p:scale>
        <p:origin x="72" y="2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0" d="100"/>
          <a:sy n="40" d="100"/>
        </p:scale>
        <p:origin x="2352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681CC-AB8B-41DB-8827-6D8CC109A2F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BADE-2DCF-4568-B703-D58B1433C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1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BADE-2DCF-4568-B703-D58B1433C5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BADE-2DCF-4568-B703-D58B1433C5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1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BADE-2DCF-4568-B703-D58B1433C5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2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BADE-2DCF-4568-B703-D58B1433C5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7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BADE-2DCF-4568-B703-D58B1433C5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7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BADE-2DCF-4568-B703-D58B1433C5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1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BADE-2DCF-4568-B703-D58B1433C5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3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BADE-2DCF-4568-B703-D58B1433C5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2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BADE-2DCF-4568-B703-D58B1433C5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8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BADE-2DCF-4568-B703-D58B1433C5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2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9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9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7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7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1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4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6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8E37-55A5-B74A-9C1B-C169F24E0B3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D507-867A-AE49-9495-031262E3A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7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sms.org/About-MSMS/House-of-Delegates/Search-Resolu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sms.org/msms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sms.org/About-MSMS/Membership-Sections/Students" TargetMode="External"/><Relationship Id="rId4" Type="http://schemas.openxmlformats.org/officeDocument/2006/relationships/hyperlink" Target="https://www.msms.org/About-MSMS/Committe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267" y="1954075"/>
            <a:ext cx="7797800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5400" spc="-200" dirty="0">
                <a:solidFill>
                  <a:schemeClr val="accent1">
                    <a:lumMod val="5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Student Member</a:t>
            </a:r>
          </a:p>
          <a:p>
            <a:pPr>
              <a:lnSpc>
                <a:spcPts val="5200"/>
              </a:lnSpc>
            </a:pPr>
            <a:r>
              <a:rPr lang="en-US" sz="5400" spc="-200" dirty="0">
                <a:solidFill>
                  <a:schemeClr val="accent1">
                    <a:lumMod val="5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Recruitment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67" y="3290515"/>
            <a:ext cx="3010508" cy="10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D91DB16-5B57-4FE1-8FC1-09C70B7FA61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6C20A8E-C828-444D-B1CD-8D28201AA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3794DA85-B0EC-4A44-B90E-7C13CE420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7907" y="1607520"/>
              <a:ext cx="3411893" cy="115745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572646-2DC1-44F6-A026-E7623B22C492}"/>
                </a:ext>
              </a:extLst>
            </p:cNvPr>
            <p:cNvSpPr/>
            <p:nvPr/>
          </p:nvSpPr>
          <p:spPr>
            <a:xfrm>
              <a:off x="8958943" y="2764972"/>
              <a:ext cx="348343" cy="464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249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2001" y="931332"/>
            <a:ext cx="25230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4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What is</a:t>
            </a:r>
          </a:p>
          <a:p>
            <a:pPr>
              <a:lnSpc>
                <a:spcPts val="5800"/>
              </a:lnSpc>
            </a:pPr>
            <a:r>
              <a:rPr lang="en-US" sz="4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AMA,</a:t>
            </a:r>
          </a:p>
          <a:p>
            <a:pPr>
              <a:lnSpc>
                <a:spcPts val="5800"/>
              </a:lnSpc>
            </a:pPr>
            <a:r>
              <a:rPr lang="en-US" sz="4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MSMS </a:t>
            </a:r>
          </a:p>
          <a:p>
            <a:pPr>
              <a:lnSpc>
                <a:spcPts val="5800"/>
              </a:lnSpc>
            </a:pPr>
            <a:r>
              <a:rPr lang="en-US" sz="4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and</a:t>
            </a:r>
          </a:p>
          <a:p>
            <a:pPr>
              <a:lnSpc>
                <a:spcPts val="5800"/>
              </a:lnSpc>
            </a:pPr>
            <a:r>
              <a:rPr lang="en-US" sz="44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SCMS?</a:t>
            </a:r>
          </a:p>
          <a:p>
            <a:pPr>
              <a:lnSpc>
                <a:spcPts val="5800"/>
              </a:lnSpc>
            </a:pPr>
            <a:endParaRPr lang="en-US" spc="-200" dirty="0"/>
          </a:p>
        </p:txBody>
      </p:sp>
      <p:sp>
        <p:nvSpPr>
          <p:cNvPr id="4" name="TextBox 3"/>
          <p:cNvSpPr txBox="1"/>
          <p:nvPr/>
        </p:nvSpPr>
        <p:spPr>
          <a:xfrm>
            <a:off x="4080933" y="1007533"/>
            <a:ext cx="2543151" cy="248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 hangingPunct="0">
              <a:spcAft>
                <a:spcPts val="1200"/>
              </a:spcAft>
            </a:pPr>
            <a:r>
              <a:rPr lang="en-US" dirty="0">
                <a:latin typeface="Frutiger LT Std 55 Roman" charset="0"/>
                <a:ea typeface="Frutiger LT Std 55 Roman" charset="0"/>
                <a:cs typeface="Frutiger LT Std 55 Roman" charset="0"/>
              </a:rPr>
              <a:t>AMA</a:t>
            </a:r>
          </a:p>
          <a:p>
            <a:pPr fontAlgn="t" hangingPunct="0">
              <a:lnSpc>
                <a:spcPts val="1700"/>
              </a:lnSpc>
            </a:pPr>
            <a:r>
              <a:rPr lang="en-US" sz="1200" dirty="0">
                <a:latin typeface="Frutiger LT Std 55 Roman" charset="0"/>
                <a:ea typeface="Frutiger LT Std 55 Roman" charset="0"/>
                <a:cs typeface="Frutiger LT Std 55 Roman" charset="0"/>
              </a:rPr>
              <a:t>The American Medical Association (AMA) is physicians’ powerful ally in patient care, representing physicians with a unified voice, leading the charge to confront public health crises, removing obstacles that interfere with patient care and driving the future of medicine.</a:t>
            </a:r>
            <a:endParaRPr lang="en-US" dirty="0"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133" y="1007533"/>
            <a:ext cx="2309234" cy="248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spcAft>
                <a:spcPts val="1200"/>
              </a:spcAft>
            </a:pPr>
            <a:r>
              <a:rPr lang="en-US" dirty="0">
                <a:latin typeface="Frutiger LT Std 55 Roman" charset="0"/>
                <a:ea typeface="Frutiger LT Std 55 Roman" charset="0"/>
                <a:cs typeface="Frutiger LT Std 55 Roman" charset="0"/>
              </a:rPr>
              <a:t>MSMS</a:t>
            </a:r>
          </a:p>
          <a:p>
            <a:pPr fontAlgn="t">
              <a:lnSpc>
                <a:spcPts val="1700"/>
              </a:lnSpc>
            </a:pPr>
            <a:r>
              <a:rPr lang="en-US" sz="1200" dirty="0">
                <a:latin typeface="Frutiger LT Std 55 Roman" charset="0"/>
                <a:ea typeface="Frutiger LT Std 55 Roman" charset="0"/>
                <a:cs typeface="Frutiger LT Std 55 Roman" charset="0"/>
              </a:rPr>
              <a:t>The Michigan State Medical Society (MSMS) is the largest association of physicians – </a:t>
            </a:r>
          </a:p>
          <a:p>
            <a:pPr fontAlgn="t">
              <a:lnSpc>
                <a:spcPts val="1700"/>
              </a:lnSpc>
            </a:pPr>
            <a:r>
              <a:rPr lang="en-US" sz="1200" dirty="0">
                <a:latin typeface="Frutiger LT Std 55 Roman" charset="0"/>
                <a:ea typeface="Frutiger LT Std 55 Roman" charset="0"/>
                <a:cs typeface="Frutiger LT Std 55 Roman" charset="0"/>
              </a:rPr>
              <a:t>both MDs and DOs – and medical students in Michigan. Its mission is to improve the lives of physicians so they may best care for the people they serve.</a:t>
            </a:r>
            <a:endParaRPr lang="en-US" dirty="0">
              <a:latin typeface="Frutiger LT Std 45 Light" charset="0"/>
              <a:ea typeface="Frutiger LT Std 45 Light" charset="0"/>
              <a:cs typeface="Frutiger LT Std 45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3401" y="1007533"/>
            <a:ext cx="2272413" cy="270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spcAft>
                <a:spcPts val="1200"/>
              </a:spcAft>
            </a:pPr>
            <a:r>
              <a:rPr lang="en-US" dirty="0">
                <a:latin typeface="Frutiger LT Std 55 Roman" charset="0"/>
                <a:ea typeface="Frutiger LT Std 55 Roman" charset="0"/>
                <a:cs typeface="Frutiger LT Std 55 Roman" charset="0"/>
              </a:rPr>
              <a:t>SCMS</a:t>
            </a:r>
          </a:p>
          <a:p>
            <a:pPr fontAlgn="t">
              <a:lnSpc>
                <a:spcPts val="1700"/>
              </a:lnSpc>
            </a:pPr>
            <a:r>
              <a:rPr lang="en-US" sz="1200" dirty="0">
                <a:latin typeface="Frutiger LT Std 55 Roman" charset="0"/>
                <a:ea typeface="Frutiger LT Std 55 Roman" charset="0"/>
                <a:cs typeface="Frutiger LT Std 55 Roman" charset="0"/>
              </a:rPr>
              <a:t>The Saginaw County Medical Society (SCMS) assists its members and staff in all aspects of their practice so they can focus on patient care.  The SCMS offers a neutral setting for its members to share resources, discuss ideas and network with some of the most active and respected physicians in the state. </a:t>
            </a:r>
            <a:endParaRPr lang="en-US" dirty="0"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AF2D756-6952-4B2F-94CE-0FEC8E8FD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027" y="3710837"/>
            <a:ext cx="3275670" cy="1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2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29" y="1114697"/>
            <a:ext cx="3988526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4400" spc="-1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Why join</a:t>
            </a:r>
          </a:p>
          <a:p>
            <a:pPr>
              <a:lnSpc>
                <a:spcPts val="5800"/>
              </a:lnSpc>
            </a:pPr>
            <a:r>
              <a:rPr lang="en-US" sz="4400" spc="-1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as a medical</a:t>
            </a:r>
          </a:p>
          <a:p>
            <a:pPr>
              <a:lnSpc>
                <a:spcPts val="5800"/>
              </a:lnSpc>
            </a:pPr>
            <a:r>
              <a:rPr lang="en-US" sz="4400" spc="-1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student?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0015" y="1114697"/>
            <a:ext cx="61669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2400"/>
              </a:lnSpc>
              <a:tabLst>
                <a:tab pos="0" algn="l"/>
                <a:tab pos="182880" algn="l"/>
              </a:tabLst>
            </a:pPr>
            <a:r>
              <a:rPr lang="en-US" sz="2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•	Build community and gain valuable insight from medical leaders across the nation, state and county in a range of specialties and career stages.</a:t>
            </a:r>
          </a:p>
          <a:p>
            <a:pPr marL="182880" indent="-182880">
              <a:lnSpc>
                <a:spcPts val="2400"/>
              </a:lnSpc>
              <a:tabLst>
                <a:tab pos="0" algn="l"/>
                <a:tab pos="182880" algn="l"/>
              </a:tabLst>
            </a:pPr>
            <a:endParaRPr lang="en-US" sz="2000" dirty="0">
              <a:solidFill>
                <a:schemeClr val="bg1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  <a:p>
            <a:pPr marL="182880" indent="-182880">
              <a:lnSpc>
                <a:spcPts val="2400"/>
              </a:lnSpc>
              <a:tabLst>
                <a:tab pos="0" algn="l"/>
                <a:tab pos="182880" algn="l"/>
              </a:tabLst>
            </a:pPr>
            <a:r>
              <a:rPr lang="en-US" sz="2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•	Participate in education sessions and clinical skills workshops.</a:t>
            </a:r>
          </a:p>
          <a:p>
            <a:pPr marL="182880" indent="-182880">
              <a:lnSpc>
                <a:spcPts val="2400"/>
              </a:lnSpc>
              <a:tabLst>
                <a:tab pos="0" algn="l"/>
                <a:tab pos="182880" algn="l"/>
              </a:tabLst>
            </a:pPr>
            <a:endParaRPr lang="en-US" sz="2000" dirty="0">
              <a:solidFill>
                <a:schemeClr val="bg1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  <a:p>
            <a:pPr marL="182880" indent="-182880">
              <a:lnSpc>
                <a:spcPts val="2400"/>
              </a:lnSpc>
              <a:tabLst>
                <a:tab pos="0" algn="l"/>
                <a:tab pos="182880" algn="l"/>
              </a:tabLst>
            </a:pPr>
            <a:r>
              <a:rPr lang="en-US" sz="20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•	Take advantage of members-only discounts for study aids, travel, wellness and 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5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056" y="563526"/>
            <a:ext cx="96502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800" spc="-1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Student resolutions with SCMS support that have become MSMS policy</a:t>
            </a:r>
            <a:endParaRPr lang="en-US" dirty="0">
              <a:solidFill>
                <a:schemeClr val="bg1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  <a:p>
            <a:pPr marL="231775" indent="-222250" defTabSz="228600">
              <a:lnSpc>
                <a:spcPts val="2620"/>
              </a:lnSpc>
              <a:spcBef>
                <a:spcPts val="1200"/>
              </a:spcBef>
              <a:tabLst>
                <a:tab pos="228600" algn="l"/>
              </a:tabLst>
            </a:pPr>
            <a:r>
              <a:rPr lang="en-US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•</a:t>
            </a:r>
            <a:r>
              <a:rPr lang="en-US" sz="2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	Suicide Awareness Training*</a:t>
            </a:r>
          </a:p>
          <a:p>
            <a:pPr marL="231775" indent="-222250" defTabSz="228600">
              <a:lnSpc>
                <a:spcPts val="2620"/>
              </a:lnSpc>
              <a:spcAft>
                <a:spcPts val="1800"/>
              </a:spcAft>
              <a:tabLst>
                <a:tab pos="228600" algn="l"/>
              </a:tabLst>
            </a:pPr>
            <a:r>
              <a:rPr lang="en-US" sz="15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	AUTHORS:  JOSHUA DONKIN, TAYLOR BOEHLER &amp; KATHLEEN DUEMLING</a:t>
            </a:r>
          </a:p>
          <a:p>
            <a:pPr marL="231775" indent="-222250" defTabSz="228600">
              <a:lnSpc>
                <a:spcPts val="2620"/>
              </a:lnSpc>
              <a:tabLst>
                <a:tab pos="228600" algn="l"/>
              </a:tabLst>
            </a:pPr>
            <a:r>
              <a:rPr lang="en-US" sz="16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•</a:t>
            </a:r>
            <a:r>
              <a:rPr lang="en-US" sz="2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	Opioid Education in Medical Schools</a:t>
            </a:r>
          </a:p>
          <a:p>
            <a:pPr marL="231775" indent="-222250" defTabSz="228600">
              <a:lnSpc>
                <a:spcPts val="2620"/>
              </a:lnSpc>
              <a:spcAft>
                <a:spcPts val="1800"/>
              </a:spcAft>
              <a:tabLst>
                <a:tab pos="228600" algn="l"/>
              </a:tabLst>
            </a:pPr>
            <a:r>
              <a:rPr lang="en-US" sz="15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	AUTHORS:  SANJAY DAS, KELLY FAHEY, REBECCA HAMBURGER, KULTAJ KALEKA &amp; JEREMY SANTAMARIA</a:t>
            </a:r>
          </a:p>
          <a:p>
            <a:pPr marL="231775" indent="-222250" defTabSz="228600">
              <a:lnSpc>
                <a:spcPts val="2620"/>
              </a:lnSpc>
              <a:spcAft>
                <a:spcPts val="1800"/>
              </a:spcAft>
              <a:tabLst>
                <a:tab pos="228600" algn="l"/>
              </a:tabLst>
            </a:pPr>
            <a:r>
              <a:rPr lang="en-US" sz="16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•</a:t>
            </a:r>
            <a:r>
              <a:rPr lang="en-US" sz="2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	Promote Prostate Cancer Screening in Minority </a:t>
            </a:r>
          </a:p>
          <a:p>
            <a:pPr marL="231775" indent="-222250" defTabSz="228600">
              <a:lnSpc>
                <a:spcPts val="1500"/>
              </a:lnSpc>
              <a:spcAft>
                <a:spcPts val="1800"/>
              </a:spcAft>
              <a:tabLst>
                <a:tab pos="228600" algn="l"/>
              </a:tabLst>
            </a:pPr>
            <a:r>
              <a:rPr lang="en-US" sz="28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	Populations in Michigan</a:t>
            </a:r>
            <a:endParaRPr lang="en-US" sz="1500" dirty="0">
              <a:solidFill>
                <a:schemeClr val="bg1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  <a:p>
            <a:pPr marL="231775" indent="-222250" defTabSz="228600">
              <a:lnSpc>
                <a:spcPts val="1500"/>
              </a:lnSpc>
              <a:spcAft>
                <a:spcPts val="1800"/>
              </a:spcAft>
              <a:tabLst>
                <a:tab pos="228600" algn="l"/>
              </a:tabLst>
            </a:pPr>
            <a:r>
              <a:rPr lang="en-US" sz="15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	AUTHORS:  SANJAY DAS, KULTAJ KALEKA, SAI KILARU &amp; ANDREI TULUCA</a:t>
            </a:r>
          </a:p>
          <a:p>
            <a:pPr marL="231775" indent="-222250" defTabSz="228600">
              <a:lnSpc>
                <a:spcPts val="2820"/>
              </a:lnSpc>
              <a:spcBef>
                <a:spcPts val="1200"/>
              </a:spcBef>
              <a:tabLst>
                <a:tab pos="228600" algn="l"/>
              </a:tabLst>
            </a:pPr>
            <a:r>
              <a:rPr lang="en-US" sz="1200" b="1" i="1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*Adopted at MSMS House of Delegates </a:t>
            </a:r>
            <a:r>
              <a:rPr lang="en-US" sz="1200" b="1" i="1" u="sng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and</a:t>
            </a:r>
            <a:r>
              <a:rPr lang="en-US" sz="1200" b="1" i="1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 AMA House of Delegates.</a:t>
            </a:r>
          </a:p>
          <a:p>
            <a:pPr marL="231775" indent="-222250" defTabSz="228600">
              <a:lnSpc>
                <a:spcPts val="2820"/>
              </a:lnSpc>
              <a:tabLst>
                <a:tab pos="228600" algn="l"/>
              </a:tabLst>
            </a:pPr>
            <a:endParaRPr lang="en-US" sz="1500" dirty="0">
              <a:solidFill>
                <a:srgbClr val="FFC000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4F273E-C743-4C60-A2CD-273FC4A35D8A}"/>
              </a:ext>
            </a:extLst>
          </p:cNvPr>
          <p:cNvSpPr/>
          <p:nvPr/>
        </p:nvSpPr>
        <p:spPr>
          <a:xfrm>
            <a:off x="1562048" y="6134025"/>
            <a:ext cx="9786257" cy="36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3375" lvl="3" indent="-222250" defTabSz="228600">
              <a:lnSpc>
                <a:spcPts val="1900"/>
              </a:lnSpc>
              <a:spcBef>
                <a:spcPts val="1200"/>
              </a:spcBef>
              <a:tabLst>
                <a:tab pos="228600" algn="l"/>
              </a:tabLst>
            </a:pPr>
            <a:r>
              <a:rPr lang="en-US" sz="2800" i="1" spc="-1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Search </a:t>
            </a:r>
            <a:r>
              <a:rPr lang="en-US" sz="2800" i="1" spc="-1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MSMS’s full database </a:t>
            </a:r>
            <a:r>
              <a:rPr lang="en-US" sz="2800" i="1" spc="-1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of submitted resolutions </a:t>
            </a:r>
            <a:endParaRPr lang="en-US" sz="2800" i="1" dirty="0">
              <a:solidFill>
                <a:schemeClr val="bg1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5923" y="702733"/>
            <a:ext cx="780619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spc="-100" dirty="0">
                <a:solidFill>
                  <a:schemeClr val="accent1">
                    <a:lumMod val="5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Together, we are your health</a:t>
            </a:r>
          </a:p>
          <a:p>
            <a:pPr>
              <a:lnSpc>
                <a:spcPts val="4500"/>
              </a:lnSpc>
              <a:spcAft>
                <a:spcPts val="1800"/>
              </a:spcAft>
            </a:pPr>
            <a:r>
              <a:rPr lang="en-US" sz="4400" spc="-100" dirty="0">
                <a:solidFill>
                  <a:schemeClr val="accent1">
                    <a:lumMod val="5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care advocacy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partner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  <a:p>
            <a:pPr marL="231775" indent="-222250" defTabSz="228600">
              <a:lnSpc>
                <a:spcPts val="2020"/>
              </a:lnSpc>
              <a:spcAft>
                <a:spcPts val="1200"/>
              </a:spcAft>
              <a:tabLst>
                <a:tab pos="228600" algn="l"/>
              </a:tabLst>
            </a:pPr>
            <a:r>
              <a:rPr lang="en-US" sz="1600" dirty="0">
                <a:latin typeface="Frutiger LT Std 55 Roman" charset="0"/>
                <a:ea typeface="Frutiger LT Std 55 Roman" charset="0"/>
                <a:cs typeface="Frutiger LT Std 55 Roman" charset="0"/>
              </a:rPr>
              <a:t>•	Increasing racial and ethnic diversity in medicine.</a:t>
            </a:r>
          </a:p>
          <a:p>
            <a:pPr marL="231775" indent="-222250" defTabSz="228600">
              <a:lnSpc>
                <a:spcPts val="2020"/>
              </a:lnSpc>
              <a:spcAft>
                <a:spcPts val="1200"/>
              </a:spcAft>
              <a:tabLst>
                <a:tab pos="228600" algn="l"/>
              </a:tabLst>
            </a:pPr>
            <a:r>
              <a:rPr lang="en-US" sz="1600" dirty="0">
                <a:latin typeface="Frutiger LT Std 55 Roman" charset="0"/>
                <a:ea typeface="Frutiger LT Std 55 Roman" charset="0"/>
                <a:cs typeface="Frutiger LT Std 55 Roman" charset="0"/>
              </a:rPr>
              <a:t>•	Identifying potential lethal police restraining methods and advocating for their removal.</a:t>
            </a:r>
          </a:p>
          <a:p>
            <a:pPr marL="231775" indent="-222250" defTabSz="228600">
              <a:lnSpc>
                <a:spcPts val="2020"/>
              </a:lnSpc>
              <a:spcAft>
                <a:spcPts val="1200"/>
              </a:spcAft>
              <a:tabLst>
                <a:tab pos="228600" algn="l"/>
              </a:tabLst>
            </a:pPr>
            <a:r>
              <a:rPr lang="en-US" sz="1600" dirty="0">
                <a:latin typeface="Frutiger LT Std 55 Roman" charset="0"/>
                <a:ea typeface="Frutiger LT Std 55 Roman" charset="0"/>
                <a:cs typeface="Frutiger LT Std 55 Roman" charset="0"/>
              </a:rPr>
              <a:t>•	Expanding access to health care by supporting Title X.</a:t>
            </a:r>
          </a:p>
          <a:p>
            <a:pPr marL="231775" indent="-222250" defTabSz="228600">
              <a:lnSpc>
                <a:spcPts val="2020"/>
              </a:lnSpc>
              <a:spcAft>
                <a:spcPts val="1200"/>
              </a:spcAft>
              <a:tabLst>
                <a:tab pos="228600" algn="l"/>
              </a:tabLst>
            </a:pPr>
            <a:r>
              <a:rPr lang="en-US" sz="1600" dirty="0">
                <a:latin typeface="Frutiger LT Std 55 Roman" charset="0"/>
                <a:ea typeface="Frutiger LT Std 55 Roman" charset="0"/>
                <a:cs typeface="Frutiger LT Std 55 Roman" charset="0"/>
              </a:rPr>
              <a:t>•	Reforming Prior Authorization.</a:t>
            </a:r>
          </a:p>
          <a:p>
            <a:pPr marL="231775" indent="-222250" defTabSz="228600">
              <a:lnSpc>
                <a:spcPts val="2020"/>
              </a:lnSpc>
              <a:spcAft>
                <a:spcPts val="1200"/>
              </a:spcAft>
              <a:tabLst>
                <a:tab pos="228600" algn="l"/>
              </a:tabLst>
            </a:pPr>
            <a:r>
              <a:rPr lang="en-US" sz="1600" dirty="0">
                <a:latin typeface="Frutiger LT Std 55 Roman" charset="0"/>
                <a:ea typeface="Frutiger LT Std 55 Roman" charset="0"/>
                <a:cs typeface="Frutiger LT Std 55 Roman" charset="0"/>
              </a:rPr>
              <a:t>•	Creating policies to support patients and physicians with lawmakers and health insurers.</a:t>
            </a:r>
          </a:p>
          <a:p>
            <a:pPr marL="231775" indent="-222250" defTabSz="228600">
              <a:lnSpc>
                <a:spcPts val="2020"/>
              </a:lnSpc>
              <a:spcAft>
                <a:spcPts val="1200"/>
              </a:spcAft>
              <a:tabLst>
                <a:tab pos="228600" algn="l"/>
              </a:tabLst>
            </a:pPr>
            <a:r>
              <a:rPr lang="en-US" sz="1600" dirty="0">
                <a:latin typeface="Frutiger LT Std 55 Roman" charset="0"/>
                <a:ea typeface="Frutiger LT Std 55 Roman" charset="0"/>
                <a:cs typeface="Frutiger LT Std 55 Roman" charset="0"/>
              </a:rPr>
              <a:t>•	Addressing issues of smoking/vaping.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0E45C-9049-4FA2-A90C-639DAD0D772A}"/>
              </a:ext>
            </a:extLst>
          </p:cNvPr>
          <p:cNvSpPr/>
          <p:nvPr/>
        </p:nvSpPr>
        <p:spPr>
          <a:xfrm>
            <a:off x="3287486" y="5647719"/>
            <a:ext cx="905691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800"/>
              </a:spcAft>
            </a:pPr>
            <a:r>
              <a:rPr lang="en-US" sz="2400" i="1" spc="-100" dirty="0">
                <a:solidFill>
                  <a:prstClr val="whit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View </a:t>
            </a:r>
            <a:r>
              <a:rPr lang="en-US" sz="2400" i="1" spc="-1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MSMS’s Policy Manual </a:t>
            </a:r>
            <a:r>
              <a:rPr lang="en-US" sz="2400" i="1" spc="-100" dirty="0">
                <a:solidFill>
                  <a:prstClr val="white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to access the Society’s most recent                    policies on vital issues of concern to the medical profession </a:t>
            </a:r>
            <a:endParaRPr lang="en-US" sz="2400" i="1" dirty="0">
              <a:solidFill>
                <a:prstClr val="white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9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3225" y="1225352"/>
            <a:ext cx="5889008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 defTabSz="182880">
              <a:lnSpc>
                <a:spcPts val="2400"/>
              </a:lnSpc>
              <a:tabLst>
                <a:tab pos="222250" algn="l"/>
              </a:tabLst>
            </a:pPr>
            <a:r>
              <a:rPr lang="en-US" sz="20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•	Student networking benefits</a:t>
            </a:r>
          </a:p>
          <a:p>
            <a:pPr marL="295275" indent="-295275" defTabSz="182880">
              <a:lnSpc>
                <a:spcPct val="150000"/>
              </a:lnSpc>
              <a:tabLst>
                <a:tab pos="222250" algn="l"/>
              </a:tabLst>
            </a:pPr>
            <a:r>
              <a:rPr lang="en-US" sz="1600" i="1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	</a:t>
            </a:r>
            <a:r>
              <a:rPr lang="en-US" sz="1600" i="1" dirty="0">
                <a:solidFill>
                  <a:schemeClr val="bg1"/>
                </a:solidFill>
                <a:latin typeface="Frutiger LT Std 46 Light" charset="0"/>
                <a:ea typeface="Frutiger LT Std 46 Light" charset="0"/>
                <a:cs typeface="Frutiger LT Std 46 Light" charset="0"/>
              </a:rPr>
              <a:t>Work alongside AMA, MSMS and SCMS members on projects or proposals</a:t>
            </a:r>
          </a:p>
          <a:p>
            <a:pPr marL="295275" indent="-295275" defTabSz="182880">
              <a:lnSpc>
                <a:spcPts val="2800"/>
              </a:lnSpc>
              <a:tabLst>
                <a:tab pos="222250" algn="l"/>
              </a:tabLst>
            </a:pPr>
            <a:r>
              <a:rPr lang="en-US" sz="20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•	Attend exclusive events</a:t>
            </a:r>
          </a:p>
          <a:p>
            <a:pPr marL="295275" indent="-295275" defTabSz="182880">
              <a:lnSpc>
                <a:spcPts val="2400"/>
              </a:lnSpc>
              <a:spcAft>
                <a:spcPts val="1200"/>
              </a:spcAft>
              <a:tabLst>
                <a:tab pos="222250" algn="l"/>
              </a:tabLst>
            </a:pPr>
            <a:r>
              <a:rPr lang="en-US" sz="1600" i="1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	</a:t>
            </a:r>
            <a:r>
              <a:rPr lang="en-US" sz="1600" i="1" dirty="0">
                <a:solidFill>
                  <a:schemeClr val="bg1"/>
                </a:solidFill>
                <a:latin typeface="Frutiger LT Std 46 Light" charset="0"/>
                <a:ea typeface="Frutiger LT Std 45 Light" charset="0"/>
                <a:cs typeface="Frutiger LT Std 45 Light" charset="0"/>
              </a:rPr>
              <a:t>Membership meetings, legislative forums and other members-only events</a:t>
            </a:r>
            <a:endParaRPr lang="en-US" sz="1600" i="1" dirty="0">
              <a:solidFill>
                <a:schemeClr val="bg1"/>
              </a:solidFill>
              <a:latin typeface="Frutiger LT Std 46 Light" charset="0"/>
              <a:ea typeface="Frutiger LT Std 46 Light" charset="0"/>
              <a:cs typeface="Frutiger LT Std 46 Light" charset="0"/>
            </a:endParaRPr>
          </a:p>
          <a:p>
            <a:pPr marL="295275" indent="-295275" defTabSz="182880">
              <a:lnSpc>
                <a:spcPts val="2400"/>
              </a:lnSpc>
              <a:tabLst>
                <a:tab pos="222250" algn="l"/>
              </a:tabLst>
            </a:pPr>
            <a:r>
              <a:rPr lang="en-US" sz="20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•	Leadership benefits</a:t>
            </a:r>
          </a:p>
          <a:p>
            <a:pPr marL="295275" indent="-295275" defTabSz="182880">
              <a:lnSpc>
                <a:spcPts val="2400"/>
              </a:lnSpc>
              <a:spcAft>
                <a:spcPts val="1200"/>
              </a:spcAft>
              <a:tabLst>
                <a:tab pos="222250" algn="l"/>
              </a:tabLst>
            </a:pPr>
            <a:r>
              <a:rPr lang="en-US" sz="1600" i="1" dirty="0">
                <a:solidFill>
                  <a:schemeClr val="bg1"/>
                </a:solidFill>
                <a:latin typeface="Frutiger LT Std 46 Light" charset="0"/>
                <a:ea typeface="Frutiger LT Std 46 Light" charset="0"/>
                <a:cs typeface="Frutiger LT Std 46 Light" charset="0"/>
              </a:rPr>
              <a:t>	Opportunity to represent students on the SCMS Board, participate on committees, and more</a:t>
            </a:r>
          </a:p>
          <a:p>
            <a:pPr marL="295275" indent="-295275" defTabSz="182880">
              <a:lnSpc>
                <a:spcPts val="2400"/>
              </a:lnSpc>
              <a:tabLst>
                <a:tab pos="222250" algn="l"/>
              </a:tabLst>
            </a:pPr>
            <a:r>
              <a:rPr lang="en-US" sz="20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•	Education benefits</a:t>
            </a:r>
          </a:p>
          <a:p>
            <a:pPr marL="295275" indent="-295275" defTabSz="182880">
              <a:lnSpc>
                <a:spcPts val="2400"/>
              </a:lnSpc>
              <a:spcAft>
                <a:spcPts val="1200"/>
              </a:spcAft>
              <a:tabLst>
                <a:tab pos="222250" algn="l"/>
              </a:tabLst>
            </a:pPr>
            <a:r>
              <a:rPr lang="en-US" sz="1600" i="1" dirty="0">
                <a:solidFill>
                  <a:schemeClr val="bg1"/>
                </a:solidFill>
                <a:latin typeface="Frutiger LT Std 46 Light" charset="0"/>
                <a:ea typeface="Frutiger LT Std 46 Light" charset="0"/>
                <a:cs typeface="Frutiger LT Std 46 Light" charset="0"/>
              </a:rPr>
              <a:t>	Guidance on resolution writing, assistance in distributing research material, opportunity to have research papers published, funding for attendance at MSMS and AMA annual meetings</a:t>
            </a:r>
          </a:p>
          <a:p>
            <a:endParaRPr lang="en-US" dirty="0">
              <a:latin typeface="12 Frutiger* 45 Light   02103" charset="0"/>
              <a:ea typeface="12 Frutiger* 45 Light   02103" charset="0"/>
              <a:cs typeface="12 Frutiger* 45 Light   02103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759" y="1972020"/>
            <a:ext cx="462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AMA Student Governing Council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759" y="2952522"/>
            <a:ext cx="462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MSMS Student Governing Council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759" y="3966074"/>
            <a:ext cx="462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SCMS Student Governing Council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523" y="290532"/>
            <a:ext cx="921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Student Member Benefits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0AEB4A-34F1-4E05-A53D-E605FF75E686}"/>
              </a:ext>
            </a:extLst>
          </p:cNvPr>
          <p:cNvSpPr/>
          <p:nvPr/>
        </p:nvSpPr>
        <p:spPr>
          <a:xfrm>
            <a:off x="2712472" y="5957994"/>
            <a:ext cx="9828320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800"/>
              </a:spcAft>
            </a:pPr>
            <a:r>
              <a:rPr lang="en-US" sz="2200" i="1" spc="-1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Learn about opportunities to join </a:t>
            </a:r>
            <a:r>
              <a:rPr lang="en-US" sz="2200" i="1" spc="-1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MSMS Committees</a:t>
            </a:r>
            <a:r>
              <a:rPr lang="en-US" sz="2200" i="1" spc="-100" dirty="0">
                <a:solidFill>
                  <a:schemeClr val="accent1">
                    <a:lumMod val="40000"/>
                    <a:lumOff val="6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200" i="1" spc="-1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 and </a:t>
            </a:r>
            <a:r>
              <a:rPr lang="en-US" sz="2200" i="1" spc="-1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MSMS Governing Council </a:t>
            </a:r>
            <a:endParaRPr lang="en-US" sz="2200" i="1" dirty="0">
              <a:solidFill>
                <a:schemeClr val="accent4">
                  <a:lumMod val="60000"/>
                  <a:lumOff val="40000"/>
                </a:schemeClr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1822" y="677271"/>
            <a:ext cx="6389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pc="-100" dirty="0">
                <a:solidFill>
                  <a:schemeClr val="accent1">
                    <a:lumMod val="50000"/>
                  </a:schemeClr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How do I get involved?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4025" y="2093206"/>
            <a:ext cx="154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Join chapter at medical school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5875" y="2093206"/>
            <a:ext cx="154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AMA executive 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61793" y="2093206"/>
            <a:ext cx="154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MSMS</a:t>
            </a:r>
          </a:p>
          <a:p>
            <a:pPr algn="ctr"/>
            <a:r>
              <a:rPr lang="en-US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executive board</a:t>
            </a:r>
          </a:p>
        </p:txBody>
      </p:sp>
    </p:spTree>
    <p:extLst>
      <p:ext uri="{BB962C8B-B14F-4D97-AF65-F5344CB8AC3E}">
        <p14:creationId xmlns:p14="http://schemas.microsoft.com/office/powerpoint/2010/main" val="199786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5586" y="616945"/>
            <a:ext cx="9364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Student Membership Dues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1643" y="2291508"/>
            <a:ext cx="344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JOIN NOW!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69947D-5F40-49CD-A6EA-C4C60B9B6D3E}"/>
              </a:ext>
            </a:extLst>
          </p:cNvPr>
          <p:cNvSpPr/>
          <p:nvPr/>
        </p:nvSpPr>
        <p:spPr>
          <a:xfrm>
            <a:off x="1035586" y="2057400"/>
            <a:ext cx="5336639" cy="2841532"/>
          </a:xfrm>
          <a:prstGeom prst="rect">
            <a:avLst/>
          </a:prstGeom>
          <a:solidFill>
            <a:srgbClr val="FDC541"/>
          </a:solidFill>
          <a:ln>
            <a:solidFill>
              <a:srgbClr val="FDC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153EA-1F97-433A-B65B-7F0C4C0E4C24}"/>
              </a:ext>
            </a:extLst>
          </p:cNvPr>
          <p:cNvSpPr txBox="1"/>
          <p:nvPr/>
        </p:nvSpPr>
        <p:spPr>
          <a:xfrm>
            <a:off x="6951643" y="2991502"/>
            <a:ext cx="344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MSMS.ORG/JOIN</a:t>
            </a:r>
            <a:endParaRPr lang="en-US" sz="1400" dirty="0">
              <a:solidFill>
                <a:srgbClr val="680632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  <a:p>
            <a:pPr algn="ctr"/>
            <a:r>
              <a:rPr lang="en-US" sz="1600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One application allows you to conveniently join and pay for MSMS/SCMS/AMA membership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B45DF-7390-41EC-8344-7A7534E0F229}"/>
              </a:ext>
            </a:extLst>
          </p:cNvPr>
          <p:cNvSpPr txBox="1"/>
          <p:nvPr/>
        </p:nvSpPr>
        <p:spPr>
          <a:xfrm>
            <a:off x="1035586" y="2652163"/>
            <a:ext cx="5255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MSMS/SCMS/AMA – 4 years (grad 2024) $88</a:t>
            </a:r>
          </a:p>
          <a:p>
            <a:pPr algn="ctr"/>
            <a:r>
              <a:rPr lang="en-US" b="1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MSMS/SCMS/AMA – 3 years (grad 2023) $74</a:t>
            </a:r>
          </a:p>
          <a:p>
            <a:pPr algn="ctr"/>
            <a:r>
              <a:rPr lang="en-US" b="1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MSMS/SCMS/AMA – 2 years (grad 2022) $58</a:t>
            </a:r>
          </a:p>
          <a:p>
            <a:pPr algn="ctr"/>
            <a:r>
              <a:rPr lang="en-US" b="1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MSMS/SCMS/AMA – 1 year (grad 2021) $40 </a:t>
            </a:r>
          </a:p>
          <a:p>
            <a:pPr algn="ctr"/>
            <a:endParaRPr lang="en-US" sz="1200" dirty="0">
              <a:solidFill>
                <a:srgbClr val="680632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  <a:p>
            <a:pPr algn="ctr"/>
            <a:r>
              <a:rPr lang="en-US" sz="1400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Receive a FREE premium gift when selecting a 4 year AMA membership.  Choose from Sketchy Micro digital subscription, Boards &amp; Beyond digital subscription, or First Aid for USMLE Step 1 </a:t>
            </a:r>
          </a:p>
          <a:p>
            <a:pPr algn="ctr"/>
            <a:r>
              <a:rPr lang="en-US" sz="1400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(2020 or 2021 version)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5586" y="2291508"/>
            <a:ext cx="525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80632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36601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321" y="644435"/>
            <a:ext cx="26154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4400" spc="-200" dirty="0">
                <a:solidFill>
                  <a:schemeClr val="bg1"/>
                </a:solidFill>
                <a:latin typeface="Frutiger LT Std 55 Roman" charset="0"/>
                <a:ea typeface="Frutiger LT Std 55 Roman" charset="0"/>
                <a:cs typeface="Frutiger LT Std 55 Roman" charset="0"/>
              </a:rPr>
              <a:t>Financial Support Through The SCMS Foundation</a:t>
            </a:r>
          </a:p>
          <a:p>
            <a:pPr>
              <a:lnSpc>
                <a:spcPts val="5800"/>
              </a:lnSpc>
            </a:pPr>
            <a:endParaRPr lang="en-US" sz="4400" spc="-200" dirty="0">
              <a:solidFill>
                <a:schemeClr val="bg1"/>
              </a:solidFill>
              <a:latin typeface="Frutiger LT Std 55 Roman" charset="0"/>
              <a:ea typeface="Frutiger LT Std 55 Roman" charset="0"/>
              <a:cs typeface="Frutiger LT Std 55 Roman" charset="0"/>
            </a:endParaRPr>
          </a:p>
          <a:p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223656" y="446314"/>
            <a:ext cx="456111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b="1" dirty="0">
                <a:latin typeface="Frutiger LT Std 65" charset="0"/>
                <a:ea typeface="Frutiger LT Std 65" charset="0"/>
                <a:cs typeface="Frutiger LT Std 65" charset="0"/>
              </a:rPr>
              <a:t>Medical Student Loans</a:t>
            </a:r>
          </a:p>
          <a:p>
            <a:pPr>
              <a:lnSpc>
                <a:spcPts val="1900"/>
              </a:lnSpc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</a:rPr>
              <a:t>Maximum loans awarded during medical school are $20,000 per student</a:t>
            </a:r>
          </a:p>
          <a:p>
            <a:pPr>
              <a:lnSpc>
                <a:spcPts val="1900"/>
              </a:lnSpc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CRITERIA</a:t>
            </a:r>
          </a:p>
          <a:p>
            <a:pPr marL="171450" indent="-171450">
              <a:lnSpc>
                <a:spcPts val="1900"/>
              </a:lnSpc>
              <a:buFont typeface="Wingdings" panose="05000000000000000000" pitchFamily="2" charset="2"/>
              <a:buChar char=""/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Strength of connection to Saginaw</a:t>
            </a:r>
          </a:p>
          <a:p>
            <a:pPr marL="171450" indent="-171450">
              <a:lnSpc>
                <a:spcPts val="1900"/>
              </a:lnSpc>
              <a:buFont typeface="Wingdings" panose="05000000000000000000" pitchFamily="2" charset="2"/>
              <a:buChar char=""/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Financial need</a:t>
            </a:r>
          </a:p>
          <a:p>
            <a:pPr marL="171450" indent="-171450">
              <a:lnSpc>
                <a:spcPts val="1900"/>
              </a:lnSpc>
              <a:buFont typeface="Wingdings" panose="05000000000000000000" pitchFamily="2" charset="2"/>
              <a:buChar char=""/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Scholastic performance</a:t>
            </a:r>
          </a:p>
          <a:p>
            <a:pPr marL="171450" indent="-171450">
              <a:lnSpc>
                <a:spcPts val="1900"/>
              </a:lnSpc>
              <a:buFont typeface="Wingdings" panose="05000000000000000000" pitchFamily="2" charset="2"/>
              <a:buChar char=""/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Community service and extracurricular activities</a:t>
            </a:r>
          </a:p>
          <a:p>
            <a:pPr marL="171450" indent="-171450">
              <a:lnSpc>
                <a:spcPts val="1900"/>
              </a:lnSpc>
              <a:buFont typeface="Wingdings" panose="05000000000000000000" pitchFamily="2" charset="2"/>
              <a:buChar char=""/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Applicants are considered when they near the end of their first year</a:t>
            </a:r>
          </a:p>
          <a:p>
            <a:pPr marL="171450" indent="-171450">
              <a:lnSpc>
                <a:spcPts val="1900"/>
              </a:lnSpc>
              <a:buFont typeface="Wingdings" panose="05000000000000000000" pitchFamily="2" charset="2"/>
              <a:buChar char=""/>
            </a:pPr>
            <a:endParaRPr lang="en-US" sz="1600" dirty="0">
              <a:latin typeface="Frutiger LT Std 45 Light" charset="0"/>
              <a:ea typeface="Frutiger LT Std 45 Light" charset="0"/>
              <a:cs typeface="Frutiger LT Std 45 Light" charset="0"/>
            </a:endParaRPr>
          </a:p>
          <a:p>
            <a:pPr>
              <a:lnSpc>
                <a:spcPts val="1900"/>
              </a:lnSpc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</a:rPr>
              <a:t>LOAN FORGIVENESS</a:t>
            </a:r>
          </a:p>
          <a:p>
            <a:pPr marL="171450" indent="-171450">
              <a:lnSpc>
                <a:spcPts val="1900"/>
              </a:lnSpc>
              <a:buFont typeface="Wingdings" panose="05000000000000000000" pitchFamily="2" charset="2"/>
              <a:buChar char=""/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 Return to Saginaw to practice after </a:t>
            </a:r>
          </a:p>
          <a:p>
            <a:pPr>
              <a:lnSpc>
                <a:spcPts val="1900"/>
              </a:lnSpc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      residency</a:t>
            </a:r>
          </a:p>
          <a:p>
            <a:pPr>
              <a:lnSpc>
                <a:spcPts val="1900"/>
              </a:lnSpc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    Join SCMS/MSMS</a:t>
            </a:r>
          </a:p>
          <a:p>
            <a:pPr marL="171450" indent="-171450">
              <a:lnSpc>
                <a:spcPts val="1900"/>
              </a:lnSpc>
              <a:buFont typeface="Wingdings" panose="05000000000000000000" pitchFamily="2" charset="2"/>
              <a:buChar char=""/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 Twenty-five percent of principal (up to</a:t>
            </a:r>
          </a:p>
          <a:p>
            <a:pPr>
              <a:lnSpc>
                <a:spcPts val="1900"/>
              </a:lnSpc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      $5,000) and interest forgiven each year</a:t>
            </a:r>
          </a:p>
          <a:p>
            <a:pPr>
              <a:lnSpc>
                <a:spcPts val="1900"/>
              </a:lnSpc>
            </a:pPr>
            <a:r>
              <a:rPr lang="en-US" sz="1600" dirty="0">
                <a:latin typeface="Frutiger LT Std 45 Light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      loan recipient is a member</a:t>
            </a: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"/>
            </a:pPr>
            <a:endParaRPr lang="en-US" dirty="0">
              <a:latin typeface="Frutiger LT Std 45 Light" charset="0"/>
              <a:ea typeface="Frutiger LT Std 45 Light" charset="0"/>
              <a:cs typeface="Frutiger LT Std 45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0971" y="446314"/>
            <a:ext cx="3701143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b="1" dirty="0">
                <a:latin typeface="Frutiger LT Std 65" charset="0"/>
                <a:ea typeface="Frutiger LT Std 65" charset="0"/>
                <a:cs typeface="Frutiger LT Std 65" charset="0"/>
              </a:rPr>
              <a:t>Funding Available</a:t>
            </a:r>
          </a:p>
          <a:p>
            <a:pPr>
              <a:lnSpc>
                <a:spcPts val="1900"/>
              </a:lnSpc>
            </a:pPr>
            <a:r>
              <a:rPr lang="en-US" sz="1600" dirty="0">
                <a:latin typeface="Frutiger LT Std 65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Student Delegates and Alternates attending </a:t>
            </a:r>
          </a:p>
          <a:p>
            <a:pPr marL="171450" indent="-171450">
              <a:lnSpc>
                <a:spcPts val="1900"/>
              </a:lnSpc>
              <a:buFont typeface="Wingdings" panose="05000000000000000000" pitchFamily="2" charset="2"/>
              <a:buChar char=""/>
            </a:pPr>
            <a:r>
              <a:rPr lang="en-US" sz="1600" dirty="0">
                <a:latin typeface="Frutiger LT Std 65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MSMS House of Delegates</a:t>
            </a:r>
          </a:p>
          <a:p>
            <a:pPr marL="171450" indent="-171450">
              <a:lnSpc>
                <a:spcPts val="1900"/>
              </a:lnSpc>
              <a:buFont typeface="Wingdings" panose="05000000000000000000" pitchFamily="2" charset="2"/>
              <a:buChar char=""/>
            </a:pPr>
            <a:r>
              <a:rPr lang="en-US" sz="1600" dirty="0">
                <a:latin typeface="Frutiger LT Std 65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AMA Annual and Interim Meetings</a:t>
            </a:r>
          </a:p>
          <a:p>
            <a:pPr>
              <a:lnSpc>
                <a:spcPts val="1900"/>
              </a:lnSpc>
            </a:pPr>
            <a:r>
              <a:rPr lang="en-US" sz="1600" dirty="0">
                <a:latin typeface="Frutiger LT Std 65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Research projects</a:t>
            </a:r>
          </a:p>
          <a:p>
            <a:pPr>
              <a:lnSpc>
                <a:spcPts val="1900"/>
              </a:lnSpc>
            </a:pPr>
            <a:r>
              <a:rPr lang="en-US" sz="1600" dirty="0">
                <a:latin typeface="Frutiger LT Std 65" charset="0"/>
                <a:ea typeface="Frutiger LT Std 45 Light" charset="0"/>
                <a:cs typeface="Frutiger LT Std 45 Light" charset="0"/>
                <a:sym typeface="Wingdings" panose="05000000000000000000" pitchFamily="2" charset="2"/>
              </a:rPr>
              <a:t>Research Symposium Awards</a:t>
            </a:r>
          </a:p>
          <a:p>
            <a:pPr>
              <a:lnSpc>
                <a:spcPts val="1900"/>
              </a:lnSpc>
              <a:spcAft>
                <a:spcPts val="1200"/>
              </a:spcAft>
            </a:pPr>
            <a:endParaRPr lang="en-US" sz="1200" dirty="0">
              <a:latin typeface="Frutiger LT Std 65" charset="0"/>
              <a:ea typeface="Frutiger LT Std 45 Light" charset="0"/>
              <a:cs typeface="Frutiger LT Std 45 Light" charset="0"/>
              <a:sym typeface="Wingdings" panose="05000000000000000000" pitchFamily="2" charset="2"/>
            </a:endParaRP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"/>
            </a:pPr>
            <a:endParaRPr lang="en-US" sz="1200" dirty="0">
              <a:latin typeface="Frutiger LT Std 45 Light" charset="0"/>
              <a:ea typeface="Frutiger LT Std 45 Light" charset="0"/>
              <a:cs typeface="Frutiger LT Std 45 Light" charset="0"/>
            </a:endParaRPr>
          </a:p>
          <a:p>
            <a:pPr>
              <a:lnSpc>
                <a:spcPts val="1900"/>
              </a:lnSpc>
            </a:pPr>
            <a:endParaRPr lang="en-US" dirty="0">
              <a:latin typeface="Frutiger LT Std 45 Light" charset="0"/>
              <a:ea typeface="Frutiger LT Std 45 Light" charset="0"/>
              <a:cs typeface="Frutiger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2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 COM ppt 16x9 2019" id="{EADBE3EA-3A78-DF45-B522-4DD0F5A64BE3}" vid="{ECE19240-B0A1-4E45-B379-FF301EB7F4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CMU COM ppt 16x9 2019</Template>
  <TotalTime>2019</TotalTime>
  <Words>787</Words>
  <Application>Microsoft Office PowerPoint</Application>
  <PresentationFormat>Widescreen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12 Frutiger* 45 Light   02103</vt:lpstr>
      <vt:lpstr>Arial</vt:lpstr>
      <vt:lpstr>Calibri</vt:lpstr>
      <vt:lpstr>Calibri Light</vt:lpstr>
      <vt:lpstr>Frutiger LT Std 45 Light</vt:lpstr>
      <vt:lpstr>Frutiger LT Std 46 Light</vt:lpstr>
      <vt:lpstr>Frutiger LT Std 55 Roman</vt:lpstr>
      <vt:lpstr>Frutiger LT Std 65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Stacia Love</dc:creator>
  <cp:lastModifiedBy>Joan M. Cramer SCMS</cp:lastModifiedBy>
  <cp:revision>38</cp:revision>
  <cp:lastPrinted>2020-09-27T19:47:19Z</cp:lastPrinted>
  <dcterms:created xsi:type="dcterms:W3CDTF">2020-08-05T17:48:20Z</dcterms:created>
  <dcterms:modified xsi:type="dcterms:W3CDTF">2020-09-27T19:48:29Z</dcterms:modified>
</cp:coreProperties>
</file>