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51"/>
  </p:notesMasterIdLst>
  <p:handoutMasterIdLst>
    <p:handoutMasterId r:id="rId52"/>
  </p:handoutMasterIdLst>
  <p:sldIdLst>
    <p:sldId id="256" r:id="rId2"/>
    <p:sldId id="275" r:id="rId3"/>
    <p:sldId id="263" r:id="rId4"/>
    <p:sldId id="274" r:id="rId5"/>
    <p:sldId id="296" r:id="rId6"/>
    <p:sldId id="297" r:id="rId7"/>
    <p:sldId id="291" r:id="rId8"/>
    <p:sldId id="294" r:id="rId9"/>
    <p:sldId id="284" r:id="rId10"/>
    <p:sldId id="278" r:id="rId11"/>
    <p:sldId id="290" r:id="rId12"/>
    <p:sldId id="292" r:id="rId13"/>
    <p:sldId id="264" r:id="rId14"/>
    <p:sldId id="281" r:id="rId15"/>
    <p:sldId id="299" r:id="rId16"/>
    <p:sldId id="273" r:id="rId17"/>
    <p:sldId id="272" r:id="rId18"/>
    <p:sldId id="298" r:id="rId19"/>
    <p:sldId id="270" r:id="rId20"/>
    <p:sldId id="265" r:id="rId21"/>
    <p:sldId id="269" r:id="rId22"/>
    <p:sldId id="271" r:id="rId23"/>
    <p:sldId id="267" r:id="rId24"/>
    <p:sldId id="313" r:id="rId25"/>
    <p:sldId id="300" r:id="rId26"/>
    <p:sldId id="302" r:id="rId27"/>
    <p:sldId id="301" r:id="rId28"/>
    <p:sldId id="303" r:id="rId29"/>
    <p:sldId id="304" r:id="rId30"/>
    <p:sldId id="280" r:id="rId31"/>
    <p:sldId id="268" r:id="rId32"/>
    <p:sldId id="305" r:id="rId33"/>
    <p:sldId id="308" r:id="rId34"/>
    <p:sldId id="307" r:id="rId35"/>
    <p:sldId id="311" r:id="rId36"/>
    <p:sldId id="310" r:id="rId37"/>
    <p:sldId id="277" r:id="rId38"/>
    <p:sldId id="316" r:id="rId39"/>
    <p:sldId id="315" r:id="rId40"/>
    <p:sldId id="312" r:id="rId41"/>
    <p:sldId id="295" r:id="rId42"/>
    <p:sldId id="317" r:id="rId43"/>
    <p:sldId id="285" r:id="rId44"/>
    <p:sldId id="286" r:id="rId45"/>
    <p:sldId id="287" r:id="rId46"/>
    <p:sldId id="288" r:id="rId47"/>
    <p:sldId id="289" r:id="rId48"/>
    <p:sldId id="293" r:id="rId49"/>
    <p:sldId id="262" r:id="rId50"/>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6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charts/_rels/chart1.xml.rels><?xml version="1.0" encoding="UTF-8" standalone="yes"?>
<Relationships xmlns="http://schemas.openxmlformats.org/package/2006/relationships"><Relationship Id="rId3" Type="http://schemas.openxmlformats.org/officeDocument/2006/relationships/oleObject" Target="file:///C:\Users\palmerball\Dropbox\Atrium%20School\Palmer's%20Files\F-A%20Summary.xls"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C:\Users\palmerball\Dropbox\Atrium%20School\Palmer's%20Files\F-A%20Summary.xls"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file:///C:\Users\palmerball\Dropbox\Atrium%20School\Palmer's%20Files\F-A%20Summary.xls" TargetMode="External"/><Relationship Id="rId2" Type="http://schemas.microsoft.com/office/2011/relationships/chartColorStyle" Target="colors11.xml"/><Relationship Id="rId1" Type="http://schemas.microsoft.com/office/2011/relationships/chartStyle" Target="style11.xml"/></Relationships>
</file>

<file path=ppt/charts/_rels/chart2.xml.rels><?xml version="1.0" encoding="UTF-8" standalone="yes"?>
<Relationships xmlns="http://schemas.openxmlformats.org/package/2006/relationships"><Relationship Id="rId3" Type="http://schemas.openxmlformats.org/officeDocument/2006/relationships/oleObject" Target="../embeddings/oleObject1.bin"/><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palmerball\Dropbox\Atrium%20School\Palmer's%20Files\F-A%20Summary.xls"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palmerball\Dropbox\Atrium%20School\Palmer's%20Files\F-A%20Summary.xls"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jennie\Google%20Drive\Jennie\BUSOFFIC\Powerpt%20Pres\Finaancial%20Aid%20Analysis%202014-15%20Data.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embeddings/oleObject2.bin"/><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C:\Users\palmerball\Dropbox\Atrium%20School\Palmer's%20Files\F-A%20Summary.xls"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C:\Users\palmerball\Dropbox\Atrium%20School\Palmer's%20Files\F-A%20Summary.xls"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C:\Users\palmerball\Dropbox\Atrium%20School\Palmer's%20Files\F-A%20Summary.xls"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'Bar Charts'!$A$67</c:f>
              <c:strCache>
                <c:ptCount val="1"/>
                <c:pt idx="0">
                  <c:v>Net Tuition Revenue</c:v>
                </c:pt>
              </c:strCache>
            </c:strRef>
          </c:tx>
          <c:spPr>
            <a:solidFill>
              <a:srgbClr val="FF6699"/>
            </a:solidFill>
            <a:ln>
              <a:noFill/>
            </a:ln>
            <a:effectLst/>
          </c:spPr>
          <c:invertIfNegative val="0"/>
          <c:cat>
            <c:strRef>
              <c:f>'Bar Charts'!$B$71:$E$71</c:f>
              <c:strCache>
                <c:ptCount val="4"/>
                <c:pt idx="0">
                  <c:v>2015-16</c:v>
                </c:pt>
                <c:pt idx="1">
                  <c:v>2016-17</c:v>
                </c:pt>
                <c:pt idx="2">
                  <c:v>2017-18</c:v>
                </c:pt>
                <c:pt idx="3">
                  <c:v>2018-19</c:v>
                </c:pt>
              </c:strCache>
            </c:strRef>
          </c:cat>
          <c:val>
            <c:numRef>
              <c:f>'Bar Charts'!$B$67:$E$67</c:f>
              <c:numCache>
                <c:formatCode>_(* #,##0_);_(* \(#,##0\);_(* "-"??_);_(@_)</c:formatCode>
                <c:ptCount val="4"/>
                <c:pt idx="0">
                  <c:v>2723000</c:v>
                </c:pt>
                <c:pt idx="1">
                  <c:v>2779300</c:v>
                </c:pt>
                <c:pt idx="2">
                  <c:v>2930881</c:v>
                </c:pt>
                <c:pt idx="3">
                  <c:v>2755095</c:v>
                </c:pt>
              </c:numCache>
            </c:numRef>
          </c:val>
          <c:extLst>
            <c:ext xmlns:c16="http://schemas.microsoft.com/office/drawing/2014/chart" uri="{C3380CC4-5D6E-409C-BE32-E72D297353CC}">
              <c16:uniqueId val="{00000000-4FCB-4DE5-A570-00737F3A6C0D}"/>
            </c:ext>
          </c:extLst>
        </c:ser>
        <c:dLbls>
          <c:showLegendKey val="0"/>
          <c:showVal val="0"/>
          <c:showCatName val="0"/>
          <c:showSerName val="0"/>
          <c:showPercent val="0"/>
          <c:showBubbleSize val="0"/>
        </c:dLbls>
        <c:gapWidth val="219"/>
        <c:overlap val="-27"/>
        <c:axId val="520005680"/>
        <c:axId val="520002416"/>
      </c:barChart>
      <c:catAx>
        <c:axId val="5200056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20002416"/>
        <c:crosses val="autoZero"/>
        <c:auto val="1"/>
        <c:lblAlgn val="ctr"/>
        <c:lblOffset val="100"/>
        <c:noMultiLvlLbl val="0"/>
      </c:catAx>
      <c:valAx>
        <c:axId val="520002416"/>
        <c:scaling>
          <c:orientation val="minMax"/>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2000568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'Bar Charts'!$A$60</c:f>
              <c:strCache>
                <c:ptCount val="1"/>
                <c:pt idx="0">
                  <c:v>Average Financial Aid Award Per Recipient</c:v>
                </c:pt>
              </c:strCache>
            </c:strRef>
          </c:tx>
          <c:spPr>
            <a:solidFill>
              <a:srgbClr val="FFC000"/>
            </a:solidFill>
            <a:ln>
              <a:noFill/>
            </a:ln>
            <a:effectLst/>
          </c:spPr>
          <c:invertIfNegative val="0"/>
          <c:cat>
            <c:strRef>
              <c:f>'Bar Charts'!$B$59:$E$59</c:f>
              <c:strCache>
                <c:ptCount val="4"/>
                <c:pt idx="0">
                  <c:v>2015-16</c:v>
                </c:pt>
                <c:pt idx="1">
                  <c:v>2016-17</c:v>
                </c:pt>
                <c:pt idx="2">
                  <c:v>2017-18</c:v>
                </c:pt>
                <c:pt idx="3">
                  <c:v>2018-19</c:v>
                </c:pt>
              </c:strCache>
            </c:strRef>
          </c:cat>
          <c:val>
            <c:numRef>
              <c:f>'Bar Charts'!$B$60:$E$60</c:f>
              <c:numCache>
                <c:formatCode>_(* #,##0_);_(* \(#,##0\);_(* "-"??_);_(@_)</c:formatCode>
                <c:ptCount val="4"/>
                <c:pt idx="0">
                  <c:v>11794.871794871795</c:v>
                </c:pt>
                <c:pt idx="1">
                  <c:v>11583.333333333334</c:v>
                </c:pt>
                <c:pt idx="2">
                  <c:v>13687.342105263158</c:v>
                </c:pt>
                <c:pt idx="3">
                  <c:v>15675.90909090909</c:v>
                </c:pt>
              </c:numCache>
            </c:numRef>
          </c:val>
          <c:extLst>
            <c:ext xmlns:c16="http://schemas.microsoft.com/office/drawing/2014/chart" uri="{C3380CC4-5D6E-409C-BE32-E72D297353CC}">
              <c16:uniqueId val="{00000000-AEE0-4BDF-811D-B8F810C1463B}"/>
            </c:ext>
          </c:extLst>
        </c:ser>
        <c:dLbls>
          <c:showLegendKey val="0"/>
          <c:showVal val="0"/>
          <c:showCatName val="0"/>
          <c:showSerName val="0"/>
          <c:showPercent val="0"/>
          <c:showBubbleSize val="0"/>
        </c:dLbls>
        <c:gapWidth val="219"/>
        <c:overlap val="-27"/>
        <c:axId val="546341920"/>
        <c:axId val="546347904"/>
      </c:barChart>
      <c:catAx>
        <c:axId val="5463419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46347904"/>
        <c:crosses val="autoZero"/>
        <c:auto val="1"/>
        <c:lblAlgn val="ctr"/>
        <c:lblOffset val="100"/>
        <c:noMultiLvlLbl val="0"/>
      </c:catAx>
      <c:valAx>
        <c:axId val="546347904"/>
        <c:scaling>
          <c:orientation val="minMax"/>
          <c:min val="5000"/>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4634192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'Bar Charts'!$A$99</c:f>
              <c:strCache>
                <c:ptCount val="1"/>
                <c:pt idx="0">
                  <c:v>Percentage of Full Pay Students</c:v>
                </c:pt>
              </c:strCache>
            </c:strRef>
          </c:tx>
          <c:spPr>
            <a:solidFill>
              <a:srgbClr val="FF6699"/>
            </a:solidFill>
            <a:ln>
              <a:noFill/>
            </a:ln>
            <a:effectLst/>
          </c:spPr>
          <c:invertIfNegative val="0"/>
          <c:cat>
            <c:strRef>
              <c:f>'Bar Charts'!$B$98:$E$98</c:f>
              <c:strCache>
                <c:ptCount val="4"/>
                <c:pt idx="0">
                  <c:v>2015-16</c:v>
                </c:pt>
                <c:pt idx="1">
                  <c:v>2016-17</c:v>
                </c:pt>
                <c:pt idx="2">
                  <c:v>2017-18</c:v>
                </c:pt>
                <c:pt idx="3">
                  <c:v>2018-19</c:v>
                </c:pt>
              </c:strCache>
            </c:strRef>
          </c:cat>
          <c:val>
            <c:numRef>
              <c:f>'Bar Charts'!$B$99:$E$99</c:f>
              <c:numCache>
                <c:formatCode>0%</c:formatCode>
                <c:ptCount val="4"/>
                <c:pt idx="0">
                  <c:v>0.69767441860465118</c:v>
                </c:pt>
                <c:pt idx="1">
                  <c:v>0.71199999999999997</c:v>
                </c:pt>
                <c:pt idx="2">
                  <c:v>0.70769230769230773</c:v>
                </c:pt>
                <c:pt idx="3">
                  <c:v>0.71794871794871795</c:v>
                </c:pt>
              </c:numCache>
            </c:numRef>
          </c:val>
          <c:extLst>
            <c:ext xmlns:c16="http://schemas.microsoft.com/office/drawing/2014/chart" uri="{C3380CC4-5D6E-409C-BE32-E72D297353CC}">
              <c16:uniqueId val="{00000000-BFBD-4608-9470-065AA0A8A60E}"/>
            </c:ext>
          </c:extLst>
        </c:ser>
        <c:dLbls>
          <c:showLegendKey val="0"/>
          <c:showVal val="0"/>
          <c:showCatName val="0"/>
          <c:showSerName val="0"/>
          <c:showPercent val="0"/>
          <c:showBubbleSize val="0"/>
        </c:dLbls>
        <c:gapWidth val="219"/>
        <c:overlap val="-27"/>
        <c:axId val="546348992"/>
        <c:axId val="546340288"/>
      </c:barChart>
      <c:catAx>
        <c:axId val="5463489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46340288"/>
        <c:crosses val="autoZero"/>
        <c:auto val="1"/>
        <c:lblAlgn val="ctr"/>
        <c:lblOffset val="100"/>
        <c:noMultiLvlLbl val="0"/>
      </c:catAx>
      <c:valAx>
        <c:axId val="546340288"/>
        <c:scaling>
          <c:orientation val="minMax"/>
          <c:min val="0.5"/>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46348992"/>
        <c:crosses val="autoZero"/>
        <c:crossBetween val="between"/>
        <c:majorUnit val="5.000000000000001E-2"/>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'Bar Charts'!$A$24</c:f>
              <c:strCache>
                <c:ptCount val="1"/>
                <c:pt idx="0">
                  <c:v>Net Tuition Revenue Per Student</c:v>
                </c:pt>
              </c:strCache>
            </c:strRef>
          </c:tx>
          <c:spPr>
            <a:solidFill>
              <a:srgbClr val="FF0000"/>
            </a:solidFill>
            <a:ln>
              <a:noFill/>
            </a:ln>
            <a:effectLst/>
          </c:spPr>
          <c:invertIfNegative val="0"/>
          <c:cat>
            <c:strRef>
              <c:f>'Bar Charts'!$B$23:$E$23</c:f>
              <c:strCache>
                <c:ptCount val="4"/>
                <c:pt idx="0">
                  <c:v>2015-16</c:v>
                </c:pt>
                <c:pt idx="1">
                  <c:v>2016-17</c:v>
                </c:pt>
                <c:pt idx="2">
                  <c:v>2017-18</c:v>
                </c:pt>
                <c:pt idx="3">
                  <c:v>2018-19</c:v>
                </c:pt>
              </c:strCache>
            </c:strRef>
          </c:cat>
          <c:val>
            <c:numRef>
              <c:f>'Bar Charts'!$B$24:$E$24</c:f>
              <c:numCache>
                <c:formatCode>_(* #,##0_);_(* \(#,##0\);_(* "-"??_);_(@_)</c:formatCode>
                <c:ptCount val="4"/>
                <c:pt idx="0">
                  <c:v>21108.527131782947</c:v>
                </c:pt>
                <c:pt idx="1">
                  <c:v>22234.400000000001</c:v>
                </c:pt>
                <c:pt idx="2">
                  <c:v>22545.238461538462</c:v>
                </c:pt>
                <c:pt idx="3">
                  <c:v>23547.820512820512</c:v>
                </c:pt>
              </c:numCache>
            </c:numRef>
          </c:val>
          <c:extLst>
            <c:ext xmlns:c16="http://schemas.microsoft.com/office/drawing/2014/chart" uri="{C3380CC4-5D6E-409C-BE32-E72D297353CC}">
              <c16:uniqueId val="{00000000-AB16-454C-B134-C2AFB5E658AA}"/>
            </c:ext>
          </c:extLst>
        </c:ser>
        <c:dLbls>
          <c:showLegendKey val="0"/>
          <c:showVal val="0"/>
          <c:showCatName val="0"/>
          <c:showSerName val="0"/>
          <c:showPercent val="0"/>
          <c:showBubbleSize val="0"/>
        </c:dLbls>
        <c:gapWidth val="219"/>
        <c:overlap val="-27"/>
        <c:axId val="546351168"/>
        <c:axId val="646679840"/>
      </c:barChart>
      <c:catAx>
        <c:axId val="5463511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46679840"/>
        <c:crosses val="autoZero"/>
        <c:auto val="1"/>
        <c:lblAlgn val="ctr"/>
        <c:lblOffset val="100"/>
        <c:noMultiLvlLbl val="0"/>
      </c:catAx>
      <c:valAx>
        <c:axId val="646679840"/>
        <c:scaling>
          <c:orientation val="minMax"/>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4635116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'Bar Charts'!$A$72</c:f>
              <c:strCache>
                <c:ptCount val="1"/>
                <c:pt idx="0">
                  <c:v>% Paid by Financial Aid Recipients</c:v>
                </c:pt>
              </c:strCache>
            </c:strRef>
          </c:tx>
          <c:spPr>
            <a:solidFill>
              <a:srgbClr val="66FF66"/>
            </a:solidFill>
            <a:ln>
              <a:noFill/>
            </a:ln>
            <a:effectLst/>
          </c:spPr>
          <c:invertIfNegative val="0"/>
          <c:cat>
            <c:strRef>
              <c:f>'Bar Charts'!$B$71:$E$71</c:f>
              <c:strCache>
                <c:ptCount val="4"/>
                <c:pt idx="0">
                  <c:v>2015-16</c:v>
                </c:pt>
                <c:pt idx="1">
                  <c:v>2016-17</c:v>
                </c:pt>
                <c:pt idx="2">
                  <c:v>2017-18</c:v>
                </c:pt>
                <c:pt idx="3">
                  <c:v>2018-19</c:v>
                </c:pt>
              </c:strCache>
            </c:strRef>
          </c:cat>
          <c:val>
            <c:numRef>
              <c:f>'Bar Charts'!$B$72:$E$72</c:f>
              <c:numCache>
                <c:formatCode>0%</c:formatCode>
                <c:ptCount val="4"/>
                <c:pt idx="0">
                  <c:v>0.52177981079114255</c:v>
                </c:pt>
                <c:pt idx="1">
                  <c:v>0.54884777669587792</c:v>
                </c:pt>
                <c:pt idx="2">
                  <c:v>0.48457140025765533</c:v>
                </c:pt>
                <c:pt idx="3">
                  <c:v>0.43820047784535188</c:v>
                </c:pt>
              </c:numCache>
            </c:numRef>
          </c:val>
          <c:extLst>
            <c:ext xmlns:c16="http://schemas.microsoft.com/office/drawing/2014/chart" uri="{C3380CC4-5D6E-409C-BE32-E72D297353CC}">
              <c16:uniqueId val="{00000000-4F41-45B0-AFF6-B2E45B899E33}"/>
            </c:ext>
          </c:extLst>
        </c:ser>
        <c:dLbls>
          <c:showLegendKey val="0"/>
          <c:showVal val="0"/>
          <c:showCatName val="0"/>
          <c:showSerName val="0"/>
          <c:showPercent val="0"/>
          <c:showBubbleSize val="0"/>
        </c:dLbls>
        <c:gapWidth val="219"/>
        <c:overlap val="-27"/>
        <c:axId val="520002960"/>
        <c:axId val="520003504"/>
      </c:barChart>
      <c:catAx>
        <c:axId val="5200029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20003504"/>
        <c:crosses val="autoZero"/>
        <c:auto val="1"/>
        <c:lblAlgn val="ctr"/>
        <c:lblOffset val="100"/>
        <c:noMultiLvlLbl val="0"/>
      </c:catAx>
      <c:valAx>
        <c:axId val="520003504"/>
        <c:scaling>
          <c:orientation val="minMax"/>
          <c:min val="0.30000000000000004"/>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2000296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'Bar Charts'!$A$33</c:f>
              <c:strCache>
                <c:ptCount val="1"/>
                <c:pt idx="0">
                  <c:v>F/A as % of Gross Tuition (Discount Rate)</c:v>
                </c:pt>
              </c:strCache>
            </c:strRef>
          </c:tx>
          <c:spPr>
            <a:solidFill>
              <a:srgbClr val="00B050"/>
            </a:solidFill>
            <a:ln>
              <a:noFill/>
            </a:ln>
            <a:effectLst/>
          </c:spPr>
          <c:invertIfNegative val="0"/>
          <c:cat>
            <c:strRef>
              <c:f>'Bar Charts'!$B$32:$E$32</c:f>
              <c:strCache>
                <c:ptCount val="4"/>
                <c:pt idx="0">
                  <c:v>2015-16</c:v>
                </c:pt>
                <c:pt idx="1">
                  <c:v>2016-17</c:v>
                </c:pt>
                <c:pt idx="2">
                  <c:v>2017-18</c:v>
                </c:pt>
                <c:pt idx="3">
                  <c:v>2018-19</c:v>
                </c:pt>
              </c:strCache>
            </c:strRef>
          </c:cat>
          <c:val>
            <c:numRef>
              <c:f>'Bar Charts'!$B$33:$E$33</c:f>
              <c:numCache>
                <c:formatCode>0%</c:formatCode>
                <c:ptCount val="4"/>
                <c:pt idx="0">
                  <c:v>0.14451775054979579</c:v>
                </c:pt>
                <c:pt idx="1">
                  <c:v>0.1304633482464099</c:v>
                </c:pt>
                <c:pt idx="2">
                  <c:v>0.1507154447986091</c:v>
                </c:pt>
                <c:pt idx="3">
                  <c:v>0.15808122478914557</c:v>
                </c:pt>
              </c:numCache>
            </c:numRef>
          </c:val>
          <c:extLst>
            <c:ext xmlns:c16="http://schemas.microsoft.com/office/drawing/2014/chart" uri="{C3380CC4-5D6E-409C-BE32-E72D297353CC}">
              <c16:uniqueId val="{00000000-BDB4-4A32-AA66-D0160AF8C31F}"/>
            </c:ext>
          </c:extLst>
        </c:ser>
        <c:dLbls>
          <c:showLegendKey val="0"/>
          <c:showVal val="0"/>
          <c:showCatName val="0"/>
          <c:showSerName val="0"/>
          <c:showPercent val="0"/>
          <c:showBubbleSize val="0"/>
        </c:dLbls>
        <c:gapWidth val="219"/>
        <c:overlap val="-27"/>
        <c:axId val="520004048"/>
        <c:axId val="321233840"/>
      </c:barChart>
      <c:catAx>
        <c:axId val="5200040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21233840"/>
        <c:crosses val="autoZero"/>
        <c:auto val="1"/>
        <c:lblAlgn val="ctr"/>
        <c:lblOffset val="100"/>
        <c:noMultiLvlLbl val="0"/>
      </c:catAx>
      <c:valAx>
        <c:axId val="321233840"/>
        <c:scaling>
          <c:orientation val="minMax"/>
          <c:min val="5.000000000000001E-2"/>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2000404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0"/>
    <c:plotArea>
      <c:layout/>
      <c:barChart>
        <c:barDir val="col"/>
        <c:grouping val="clustered"/>
        <c:varyColors val="0"/>
        <c:ser>
          <c:idx val="0"/>
          <c:order val="0"/>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Sheet1!$A$94:$A$108</c:f>
              <c:strCache>
                <c:ptCount val="15"/>
                <c:pt idx="0">
                  <c:v>3K</c:v>
                </c:pt>
                <c:pt idx="1">
                  <c:v>4K</c:v>
                </c:pt>
                <c:pt idx="2">
                  <c:v>5K</c:v>
                </c:pt>
                <c:pt idx="3">
                  <c:v>1st</c:v>
                </c:pt>
                <c:pt idx="4">
                  <c:v>2nd</c:v>
                </c:pt>
                <c:pt idx="5">
                  <c:v>3rd</c:v>
                </c:pt>
                <c:pt idx="6">
                  <c:v>4th</c:v>
                </c:pt>
                <c:pt idx="7">
                  <c:v>5th</c:v>
                </c:pt>
                <c:pt idx="8">
                  <c:v>6th</c:v>
                </c:pt>
                <c:pt idx="9">
                  <c:v>7th</c:v>
                </c:pt>
                <c:pt idx="10">
                  <c:v>8th</c:v>
                </c:pt>
                <c:pt idx="11">
                  <c:v>9th</c:v>
                </c:pt>
                <c:pt idx="12">
                  <c:v>10th</c:v>
                </c:pt>
                <c:pt idx="13">
                  <c:v>11th</c:v>
                </c:pt>
                <c:pt idx="14">
                  <c:v>12th</c:v>
                </c:pt>
              </c:strCache>
            </c:strRef>
          </c:cat>
          <c:val>
            <c:numRef>
              <c:f>Sheet1!$B$94:$B$108</c:f>
              <c:numCache>
                <c:formatCode>0%</c:formatCode>
                <c:ptCount val="15"/>
                <c:pt idx="0">
                  <c:v>0</c:v>
                </c:pt>
                <c:pt idx="1">
                  <c:v>0.16</c:v>
                </c:pt>
                <c:pt idx="2">
                  <c:v>0.3</c:v>
                </c:pt>
                <c:pt idx="3">
                  <c:v>0.33</c:v>
                </c:pt>
                <c:pt idx="4">
                  <c:v>0.41</c:v>
                </c:pt>
                <c:pt idx="5">
                  <c:v>0.5</c:v>
                </c:pt>
                <c:pt idx="6">
                  <c:v>0.33</c:v>
                </c:pt>
                <c:pt idx="7">
                  <c:v>0.32</c:v>
                </c:pt>
                <c:pt idx="8">
                  <c:v>0.37</c:v>
                </c:pt>
                <c:pt idx="9">
                  <c:v>0.32</c:v>
                </c:pt>
                <c:pt idx="10">
                  <c:v>0.44</c:v>
                </c:pt>
                <c:pt idx="11">
                  <c:v>0.52</c:v>
                </c:pt>
                <c:pt idx="12">
                  <c:v>0.56999999999999995</c:v>
                </c:pt>
                <c:pt idx="13">
                  <c:v>0.42</c:v>
                </c:pt>
                <c:pt idx="14">
                  <c:v>0.47</c:v>
                </c:pt>
              </c:numCache>
            </c:numRef>
          </c:val>
          <c:extLst>
            <c:ext xmlns:c16="http://schemas.microsoft.com/office/drawing/2014/chart" uri="{C3380CC4-5D6E-409C-BE32-E72D297353CC}">
              <c16:uniqueId val="{00000000-8854-4372-9625-33A394128B10}"/>
            </c:ext>
          </c:extLst>
        </c:ser>
        <c:dLbls>
          <c:showLegendKey val="0"/>
          <c:showVal val="0"/>
          <c:showCatName val="0"/>
          <c:showSerName val="0"/>
          <c:showPercent val="0"/>
          <c:showBubbleSize val="0"/>
        </c:dLbls>
        <c:gapWidth val="150"/>
        <c:axId val="546340832"/>
        <c:axId val="546346816"/>
      </c:barChart>
      <c:catAx>
        <c:axId val="546340832"/>
        <c:scaling>
          <c:orientation val="minMax"/>
        </c:scaling>
        <c:delete val="0"/>
        <c:axPos val="b"/>
        <c:numFmt formatCode="General" sourceLinked="0"/>
        <c:majorTickMark val="out"/>
        <c:minorTickMark val="none"/>
        <c:tickLblPos val="nextTo"/>
        <c:spPr>
          <a:noFill/>
          <a:ln w="9525" cap="flat" cmpd="sng" algn="ctr">
            <a:solidFill>
              <a:schemeClr val="tx1">
                <a:tint val="75000"/>
              </a:schemeClr>
            </a:solidFill>
            <a:prstDash val="solid"/>
            <a:round/>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crossAx val="546346816"/>
        <c:crosses val="autoZero"/>
        <c:auto val="1"/>
        <c:lblAlgn val="ctr"/>
        <c:lblOffset val="100"/>
        <c:noMultiLvlLbl val="0"/>
      </c:catAx>
      <c:valAx>
        <c:axId val="546346816"/>
        <c:scaling>
          <c:orientation val="minMax"/>
        </c:scaling>
        <c:delete val="0"/>
        <c:axPos val="l"/>
        <c:majorGridlines>
          <c:spPr>
            <a:ln w="9525" cap="flat" cmpd="sng" algn="ctr">
              <a:solidFill>
                <a:schemeClr val="tx1">
                  <a:tint val="75000"/>
                </a:schemeClr>
              </a:solidFill>
              <a:prstDash val="solid"/>
              <a:round/>
            </a:ln>
            <a:effectLst/>
          </c:spPr>
        </c:majorGridlines>
        <c:numFmt formatCode="0%" sourceLinked="1"/>
        <c:majorTickMark val="out"/>
        <c:minorTickMark val="none"/>
        <c:tickLblPos val="nextTo"/>
        <c:spPr>
          <a:noFill/>
          <a:ln w="9525" cap="flat" cmpd="sng" algn="ctr">
            <a:solidFill>
              <a:schemeClr val="tx1">
                <a:tint val="75000"/>
              </a:schemeClr>
            </a:solidFill>
            <a:prstDash val="solid"/>
            <a:round/>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crossAx val="546340832"/>
        <c:crosses val="autoZero"/>
        <c:crossBetween val="between"/>
      </c:valAx>
      <c:spPr>
        <a:noFill/>
        <a:ln>
          <a:noFill/>
        </a:ln>
        <a:effectLst/>
      </c:spPr>
    </c:plotArea>
    <c:plotVisOnly val="1"/>
    <c:dispBlanksAs val="gap"/>
    <c:showDLblsOverMax val="0"/>
  </c:chart>
  <c:spPr>
    <a:noFill/>
    <a:ln w="9525" cap="flat" cmpd="sng" algn="ctr">
      <a:noFill/>
      <a:prstDash val="solid"/>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areaChart>
        <c:grouping val="standard"/>
        <c:varyColors val="0"/>
        <c:ser>
          <c:idx val="1"/>
          <c:order val="1"/>
          <c:tx>
            <c:strRef>
              <c:f>Graphs!$A$34:$B$34</c:f>
              <c:strCache>
                <c:ptCount val="2"/>
                <c:pt idx="0">
                  <c:v>Gross Tuition Revenue Per Student</c:v>
                </c:pt>
              </c:strCache>
            </c:strRef>
          </c:tx>
          <c:spPr>
            <a:solidFill>
              <a:srgbClr val="FFFF00"/>
            </a:solidFill>
            <a:ln>
              <a:noFill/>
            </a:ln>
            <a:effectLst/>
          </c:spPr>
          <c:cat>
            <c:strRef>
              <c:f>Graphs!$C$32:$G$32</c:f>
              <c:strCache>
                <c:ptCount val="5"/>
                <c:pt idx="0">
                  <c:v>2013-14</c:v>
                </c:pt>
                <c:pt idx="1">
                  <c:v>2014-15</c:v>
                </c:pt>
                <c:pt idx="2">
                  <c:v>2015-16</c:v>
                </c:pt>
                <c:pt idx="3">
                  <c:v>2016-17</c:v>
                </c:pt>
                <c:pt idx="4">
                  <c:v>2017-18</c:v>
                </c:pt>
              </c:strCache>
            </c:strRef>
          </c:cat>
          <c:val>
            <c:numRef>
              <c:f>Graphs!$C$34:$G$34</c:f>
              <c:numCache>
                <c:formatCode>_(* #,##0_);_(* \(#,##0\);_(* "-"??_);_(@_)</c:formatCode>
                <c:ptCount val="5"/>
                <c:pt idx="0">
                  <c:v>17525.876288659794</c:v>
                </c:pt>
                <c:pt idx="1">
                  <c:v>17965.384615384617</c:v>
                </c:pt>
                <c:pt idx="2">
                  <c:v>18458.139534883721</c:v>
                </c:pt>
                <c:pt idx="3">
                  <c:v>19064.526315789473</c:v>
                </c:pt>
                <c:pt idx="4">
                  <c:v>19935.656565656565</c:v>
                </c:pt>
              </c:numCache>
            </c:numRef>
          </c:val>
          <c:extLst>
            <c:ext xmlns:c16="http://schemas.microsoft.com/office/drawing/2014/chart" uri="{C3380CC4-5D6E-409C-BE32-E72D297353CC}">
              <c16:uniqueId val="{00000000-C974-4A53-AB14-00052C09B629}"/>
            </c:ext>
          </c:extLst>
        </c:ser>
        <c:ser>
          <c:idx val="3"/>
          <c:order val="3"/>
          <c:tx>
            <c:strRef>
              <c:f>Graphs!$B$39:$B$39</c:f>
              <c:strCache>
                <c:ptCount val="1"/>
                <c:pt idx="0">
                  <c:v>Net Tuition Revenue Per Student</c:v>
                </c:pt>
              </c:strCache>
            </c:strRef>
          </c:tx>
          <c:spPr>
            <a:solidFill>
              <a:srgbClr val="92D050"/>
            </a:solidFill>
            <a:ln>
              <a:noFill/>
            </a:ln>
            <a:effectLst/>
          </c:spPr>
          <c:cat>
            <c:strRef>
              <c:f>Graphs!$C$32:$G$32</c:f>
              <c:strCache>
                <c:ptCount val="5"/>
                <c:pt idx="0">
                  <c:v>2013-14</c:v>
                </c:pt>
                <c:pt idx="1">
                  <c:v>2014-15</c:v>
                </c:pt>
                <c:pt idx="2">
                  <c:v>2015-16</c:v>
                </c:pt>
                <c:pt idx="3">
                  <c:v>2016-17</c:v>
                </c:pt>
                <c:pt idx="4">
                  <c:v>2017-18</c:v>
                </c:pt>
              </c:strCache>
            </c:strRef>
          </c:cat>
          <c:val>
            <c:numRef>
              <c:f>Graphs!$C$39:$G$39</c:f>
              <c:numCache>
                <c:formatCode>_(* #,##0_);_(* \(#,##0\);_(* "-"??_);_(@_)</c:formatCode>
                <c:ptCount val="5"/>
                <c:pt idx="0">
                  <c:v>14017.00206185567</c:v>
                </c:pt>
                <c:pt idx="1">
                  <c:v>14248.453222453223</c:v>
                </c:pt>
                <c:pt idx="2">
                  <c:v>14257.636363636364</c:v>
                </c:pt>
                <c:pt idx="3">
                  <c:v>13490.968421052632</c:v>
                </c:pt>
                <c:pt idx="4">
                  <c:v>13621.628282828282</c:v>
                </c:pt>
              </c:numCache>
            </c:numRef>
          </c:val>
          <c:extLst>
            <c:ext xmlns:c16="http://schemas.microsoft.com/office/drawing/2014/chart" uri="{C3380CC4-5D6E-409C-BE32-E72D297353CC}">
              <c16:uniqueId val="{00000001-C974-4A53-AB14-00052C09B629}"/>
            </c:ext>
          </c:extLst>
        </c:ser>
        <c:dLbls>
          <c:showLegendKey val="0"/>
          <c:showVal val="0"/>
          <c:showCatName val="0"/>
          <c:showSerName val="0"/>
          <c:showPercent val="0"/>
          <c:showBubbleSize val="0"/>
        </c:dLbls>
        <c:axId val="646691808"/>
        <c:axId val="646680384"/>
        <c:extLst>
          <c:ext xmlns:c15="http://schemas.microsoft.com/office/drawing/2012/chart" uri="{02D57815-91ED-43cb-92C2-25804820EDAC}">
            <c15:filteredAreaSeries>
              <c15:ser>
                <c:idx val="0"/>
                <c:order val="0"/>
                <c:tx>
                  <c:strRef>
                    <c:extLst>
                      <c:ext uri="{02D57815-91ED-43cb-92C2-25804820EDAC}">
                        <c15:formulaRef>
                          <c15:sqref>Graphs!$A$33:$B$33</c15:sqref>
                        </c15:formulaRef>
                      </c:ext>
                    </c:extLst>
                    <c:strCache>
                      <c:ptCount val="2"/>
                    </c:strCache>
                  </c:strRef>
                </c:tx>
                <c:spPr>
                  <a:solidFill>
                    <a:schemeClr val="accent6"/>
                  </a:solidFill>
                  <a:ln>
                    <a:noFill/>
                  </a:ln>
                  <a:effectLst/>
                </c:spPr>
                <c:cat>
                  <c:strRef>
                    <c:extLst>
                      <c:ext uri="{02D57815-91ED-43cb-92C2-25804820EDAC}">
                        <c15:formulaRef>
                          <c15:sqref>Graphs!$C$32:$G$32</c15:sqref>
                        </c15:formulaRef>
                      </c:ext>
                    </c:extLst>
                    <c:strCache>
                      <c:ptCount val="5"/>
                      <c:pt idx="0">
                        <c:v>2013-14</c:v>
                      </c:pt>
                      <c:pt idx="1">
                        <c:v>2014-15</c:v>
                      </c:pt>
                      <c:pt idx="2">
                        <c:v>2015-16</c:v>
                      </c:pt>
                      <c:pt idx="3">
                        <c:v>2016-17</c:v>
                      </c:pt>
                      <c:pt idx="4">
                        <c:v>2017-18</c:v>
                      </c:pt>
                    </c:strCache>
                  </c:strRef>
                </c:cat>
                <c:val>
                  <c:numRef>
                    <c:extLst>
                      <c:ext uri="{02D57815-91ED-43cb-92C2-25804820EDAC}">
                        <c15:formulaRef>
                          <c15:sqref>Graphs!$C$33:$G$33</c15:sqref>
                        </c15:formulaRef>
                      </c:ext>
                    </c:extLst>
                    <c:numCache>
                      <c:formatCode>General</c:formatCode>
                      <c:ptCount val="5"/>
                    </c:numCache>
                  </c:numRef>
                </c:val>
                <c:extLst>
                  <c:ext xmlns:c16="http://schemas.microsoft.com/office/drawing/2014/chart" uri="{C3380CC4-5D6E-409C-BE32-E72D297353CC}">
                    <c16:uniqueId val="{00000002-C974-4A53-AB14-00052C09B629}"/>
                  </c:ext>
                </c:extLst>
              </c15:ser>
            </c15:filteredAreaSeries>
            <c15:filteredAreaSeries>
              <c15:ser>
                <c:idx val="2"/>
                <c:order val="2"/>
                <c:tx>
                  <c:strRef>
                    <c:extLst xmlns:c15="http://schemas.microsoft.com/office/drawing/2012/chart">
                      <c:ext xmlns:c15="http://schemas.microsoft.com/office/drawing/2012/chart" uri="{02D57815-91ED-43cb-92C2-25804820EDAC}">
                        <c15:formulaRef>
                          <c15:sqref>Graphs!$A$38:$B$38</c15:sqref>
                        </c15:formulaRef>
                      </c:ext>
                    </c:extLst>
                    <c:strCache>
                      <c:ptCount val="2"/>
                      <c:pt idx="0">
                        <c:v>Gross Tuition Revenue Per Student</c:v>
                      </c:pt>
                    </c:strCache>
                  </c:strRef>
                </c:tx>
                <c:spPr>
                  <a:solidFill>
                    <a:schemeClr val="accent4"/>
                  </a:solidFill>
                  <a:ln>
                    <a:noFill/>
                  </a:ln>
                  <a:effectLst/>
                </c:spPr>
                <c:cat>
                  <c:strRef>
                    <c:extLst xmlns:c15="http://schemas.microsoft.com/office/drawing/2012/chart">
                      <c:ext xmlns:c15="http://schemas.microsoft.com/office/drawing/2012/chart" uri="{02D57815-91ED-43cb-92C2-25804820EDAC}">
                        <c15:formulaRef>
                          <c15:sqref>Graphs!$C$32:$G$32</c15:sqref>
                        </c15:formulaRef>
                      </c:ext>
                    </c:extLst>
                    <c:strCache>
                      <c:ptCount val="5"/>
                      <c:pt idx="0">
                        <c:v>2013-14</c:v>
                      </c:pt>
                      <c:pt idx="1">
                        <c:v>2014-15</c:v>
                      </c:pt>
                      <c:pt idx="2">
                        <c:v>2015-16</c:v>
                      </c:pt>
                      <c:pt idx="3">
                        <c:v>2016-17</c:v>
                      </c:pt>
                      <c:pt idx="4">
                        <c:v>2017-18</c:v>
                      </c:pt>
                    </c:strCache>
                  </c:strRef>
                </c:cat>
                <c:val>
                  <c:numRef>
                    <c:extLst xmlns:c15="http://schemas.microsoft.com/office/drawing/2012/chart">
                      <c:ext xmlns:c15="http://schemas.microsoft.com/office/drawing/2012/chart" uri="{02D57815-91ED-43cb-92C2-25804820EDAC}">
                        <c15:formulaRef>
                          <c15:sqref>Graphs!$C$38:$G$38</c15:sqref>
                        </c15:formulaRef>
                      </c:ext>
                    </c:extLst>
                    <c:numCache>
                      <c:formatCode>General</c:formatCode>
                      <c:ptCount val="5"/>
                    </c:numCache>
                  </c:numRef>
                </c:val>
                <c:extLst xmlns:c15="http://schemas.microsoft.com/office/drawing/2012/chart">
                  <c:ext xmlns:c16="http://schemas.microsoft.com/office/drawing/2014/chart" uri="{C3380CC4-5D6E-409C-BE32-E72D297353CC}">
                    <c16:uniqueId val="{00000003-C974-4A53-AB14-00052C09B629}"/>
                  </c:ext>
                </c:extLst>
              </c15:ser>
            </c15:filteredAreaSeries>
          </c:ext>
        </c:extLst>
      </c:areaChart>
      <c:catAx>
        <c:axId val="646691808"/>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46680384"/>
        <c:crosses val="autoZero"/>
        <c:auto val="1"/>
        <c:lblAlgn val="ctr"/>
        <c:lblOffset val="100"/>
        <c:noMultiLvlLbl val="0"/>
      </c:catAx>
      <c:valAx>
        <c:axId val="646680384"/>
        <c:scaling>
          <c:orientation val="minMax"/>
          <c:min val="5000"/>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46691808"/>
        <c:crosses val="autoZero"/>
        <c:crossBetween val="midCat"/>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zero"/>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'Bar Charts'!$A$94</c:f>
              <c:strCache>
                <c:ptCount val="1"/>
                <c:pt idx="0">
                  <c:v>Lower School</c:v>
                </c:pt>
              </c:strCache>
            </c:strRef>
          </c:tx>
          <c:spPr>
            <a:solidFill>
              <a:srgbClr val="FF0000"/>
            </a:solidFill>
            <a:ln>
              <a:noFill/>
            </a:ln>
            <a:effectLst/>
          </c:spPr>
          <c:invertIfNegative val="0"/>
          <c:cat>
            <c:strRef>
              <c:f>'Bar Charts'!$B$93:$E$93</c:f>
              <c:strCache>
                <c:ptCount val="4"/>
                <c:pt idx="0">
                  <c:v>2015-16</c:v>
                </c:pt>
                <c:pt idx="1">
                  <c:v>2016-17</c:v>
                </c:pt>
                <c:pt idx="2">
                  <c:v>2017-18</c:v>
                </c:pt>
                <c:pt idx="3">
                  <c:v>2018-19</c:v>
                </c:pt>
              </c:strCache>
            </c:strRef>
          </c:cat>
          <c:val>
            <c:numRef>
              <c:f>'Bar Charts'!$B$94:$E$94</c:f>
              <c:numCache>
                <c:formatCode>_(* #,##0_);_(* \(#,##0\);_(* "-"??_);_(@_)</c:formatCode>
                <c:ptCount val="4"/>
                <c:pt idx="0">
                  <c:v>360800</c:v>
                </c:pt>
                <c:pt idx="1">
                  <c:v>267900</c:v>
                </c:pt>
                <c:pt idx="2">
                  <c:v>361029</c:v>
                </c:pt>
                <c:pt idx="3">
                  <c:v>337805</c:v>
                </c:pt>
              </c:numCache>
            </c:numRef>
          </c:val>
          <c:extLst>
            <c:ext xmlns:c16="http://schemas.microsoft.com/office/drawing/2014/chart" uri="{C3380CC4-5D6E-409C-BE32-E72D297353CC}">
              <c16:uniqueId val="{00000000-1571-4B78-BDE2-D60A1743D308}"/>
            </c:ext>
          </c:extLst>
        </c:ser>
        <c:ser>
          <c:idx val="1"/>
          <c:order val="1"/>
          <c:tx>
            <c:strRef>
              <c:f>'Bar Charts'!$A$95</c:f>
              <c:strCache>
                <c:ptCount val="1"/>
                <c:pt idx="0">
                  <c:v>Middle School</c:v>
                </c:pt>
              </c:strCache>
            </c:strRef>
          </c:tx>
          <c:spPr>
            <a:solidFill>
              <a:srgbClr val="FFFF00"/>
            </a:solidFill>
            <a:ln>
              <a:noFill/>
            </a:ln>
            <a:effectLst/>
          </c:spPr>
          <c:invertIfNegative val="0"/>
          <c:cat>
            <c:strRef>
              <c:f>'Bar Charts'!$B$93:$E$93</c:f>
              <c:strCache>
                <c:ptCount val="4"/>
                <c:pt idx="0">
                  <c:v>2015-16</c:v>
                </c:pt>
                <c:pt idx="1">
                  <c:v>2016-17</c:v>
                </c:pt>
                <c:pt idx="2">
                  <c:v>2017-18</c:v>
                </c:pt>
                <c:pt idx="3">
                  <c:v>2018-19</c:v>
                </c:pt>
              </c:strCache>
            </c:strRef>
          </c:cat>
          <c:val>
            <c:numRef>
              <c:f>'Bar Charts'!$B$95:$E$95</c:f>
              <c:numCache>
                <c:formatCode>_(* #,##0_);_(* \(#,##0\);_(* "-"??_);_(@_)</c:formatCode>
                <c:ptCount val="4"/>
                <c:pt idx="0">
                  <c:v>99200</c:v>
                </c:pt>
                <c:pt idx="1">
                  <c:v>149100</c:v>
                </c:pt>
                <c:pt idx="2">
                  <c:v>159090</c:v>
                </c:pt>
                <c:pt idx="3">
                  <c:v>179500</c:v>
                </c:pt>
              </c:numCache>
            </c:numRef>
          </c:val>
          <c:extLst>
            <c:ext xmlns:c16="http://schemas.microsoft.com/office/drawing/2014/chart" uri="{C3380CC4-5D6E-409C-BE32-E72D297353CC}">
              <c16:uniqueId val="{00000001-1571-4B78-BDE2-D60A1743D308}"/>
            </c:ext>
          </c:extLst>
        </c:ser>
        <c:dLbls>
          <c:showLegendKey val="0"/>
          <c:showVal val="0"/>
          <c:showCatName val="0"/>
          <c:showSerName val="0"/>
          <c:showPercent val="0"/>
          <c:showBubbleSize val="0"/>
        </c:dLbls>
        <c:gapWidth val="219"/>
        <c:overlap val="-27"/>
        <c:axId val="546352256"/>
        <c:axId val="546347360"/>
      </c:barChart>
      <c:catAx>
        <c:axId val="5463522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46347360"/>
        <c:crosses val="autoZero"/>
        <c:auto val="1"/>
        <c:lblAlgn val="ctr"/>
        <c:lblOffset val="100"/>
        <c:noMultiLvlLbl val="0"/>
      </c:catAx>
      <c:valAx>
        <c:axId val="546347360"/>
        <c:scaling>
          <c:orientation val="minMax"/>
          <c:min val="50000"/>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4635225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barChart>
        <c:barDir val="col"/>
        <c:grouping val="clustered"/>
        <c:varyColors val="0"/>
        <c:ser>
          <c:idx val="0"/>
          <c:order val="0"/>
          <c:tx>
            <c:strRef>
              <c:f>'Bar Charts'!$A$53</c:f>
              <c:strCache>
                <c:ptCount val="1"/>
                <c:pt idx="0">
                  <c:v>Dollar Amount of Financial Aid</c:v>
                </c:pt>
              </c:strCache>
            </c:strRef>
          </c:tx>
          <c:spPr>
            <a:solidFill>
              <a:schemeClr val="accent5"/>
            </a:solidFill>
            <a:ln>
              <a:noFill/>
            </a:ln>
            <a:effectLst/>
          </c:spPr>
          <c:invertIfNegative val="0"/>
          <c:cat>
            <c:strRef>
              <c:f>'Bar Charts'!$B$52:$E$52</c:f>
              <c:strCache>
                <c:ptCount val="4"/>
                <c:pt idx="0">
                  <c:v>2015-16</c:v>
                </c:pt>
                <c:pt idx="1">
                  <c:v>2016-17</c:v>
                </c:pt>
                <c:pt idx="2">
                  <c:v>2017-18</c:v>
                </c:pt>
                <c:pt idx="3">
                  <c:v>2018-19</c:v>
                </c:pt>
              </c:strCache>
            </c:strRef>
          </c:cat>
          <c:val>
            <c:numRef>
              <c:f>'Bar Charts'!$B$53:$E$53</c:f>
              <c:numCache>
                <c:formatCode>_(* #,##0_);_(* \(#,##0\);_(* "-"??_);_(@_)</c:formatCode>
                <c:ptCount val="4"/>
                <c:pt idx="0">
                  <c:v>460000</c:v>
                </c:pt>
                <c:pt idx="1">
                  <c:v>417000</c:v>
                </c:pt>
                <c:pt idx="2">
                  <c:v>520119</c:v>
                </c:pt>
                <c:pt idx="3">
                  <c:v>517305</c:v>
                </c:pt>
              </c:numCache>
            </c:numRef>
          </c:val>
          <c:extLst>
            <c:ext xmlns:c16="http://schemas.microsoft.com/office/drawing/2014/chart" uri="{C3380CC4-5D6E-409C-BE32-E72D297353CC}">
              <c16:uniqueId val="{00000000-D51C-40CD-B605-1C4057E9733B}"/>
            </c:ext>
          </c:extLst>
        </c:ser>
        <c:dLbls>
          <c:showLegendKey val="0"/>
          <c:showVal val="0"/>
          <c:showCatName val="0"/>
          <c:showSerName val="0"/>
          <c:showPercent val="0"/>
          <c:showBubbleSize val="0"/>
        </c:dLbls>
        <c:gapWidth val="219"/>
        <c:overlap val="-27"/>
        <c:axId val="546339200"/>
        <c:axId val="546341376"/>
      </c:barChart>
      <c:catAx>
        <c:axId val="5463392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46341376"/>
        <c:crosses val="autoZero"/>
        <c:auto val="1"/>
        <c:lblAlgn val="ctr"/>
        <c:lblOffset val="100"/>
        <c:noMultiLvlLbl val="0"/>
      </c:catAx>
      <c:valAx>
        <c:axId val="546341376"/>
        <c:scaling>
          <c:orientation val="minMax"/>
          <c:min val="200000"/>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4633920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'Bar Charts'!$A$43</c:f>
              <c:strCache>
                <c:ptCount val="1"/>
                <c:pt idx="0">
                  <c:v>Number of Financial Aid Recipients</c:v>
                </c:pt>
              </c:strCache>
            </c:strRef>
          </c:tx>
          <c:spPr>
            <a:solidFill>
              <a:srgbClr val="7030A0"/>
            </a:solidFill>
            <a:ln>
              <a:solidFill>
                <a:srgbClr val="7030A0"/>
              </a:solidFill>
            </a:ln>
            <a:effectLst/>
          </c:spPr>
          <c:invertIfNegative val="0"/>
          <c:cat>
            <c:strRef>
              <c:f>'Bar Charts'!$B$42:$E$42</c:f>
              <c:strCache>
                <c:ptCount val="4"/>
                <c:pt idx="0">
                  <c:v>2015-16</c:v>
                </c:pt>
                <c:pt idx="1">
                  <c:v>2016-17</c:v>
                </c:pt>
                <c:pt idx="2">
                  <c:v>2017-18</c:v>
                </c:pt>
                <c:pt idx="3">
                  <c:v>2018-19</c:v>
                </c:pt>
              </c:strCache>
            </c:strRef>
          </c:cat>
          <c:val>
            <c:numRef>
              <c:f>'Bar Charts'!$B$43:$E$43</c:f>
              <c:numCache>
                <c:formatCode>_(* #,##0_);_(* \(#,##0\);_(* "-"??_);_(@_)</c:formatCode>
                <c:ptCount val="4"/>
                <c:pt idx="0">
                  <c:v>39</c:v>
                </c:pt>
                <c:pt idx="1">
                  <c:v>36</c:v>
                </c:pt>
                <c:pt idx="2">
                  <c:v>38</c:v>
                </c:pt>
                <c:pt idx="3">
                  <c:v>33</c:v>
                </c:pt>
              </c:numCache>
            </c:numRef>
          </c:val>
          <c:extLst>
            <c:ext xmlns:c16="http://schemas.microsoft.com/office/drawing/2014/chart" uri="{C3380CC4-5D6E-409C-BE32-E72D297353CC}">
              <c16:uniqueId val="{00000000-FA1F-4790-ADCA-5E6F61BCCBB6}"/>
            </c:ext>
          </c:extLst>
        </c:ser>
        <c:dLbls>
          <c:showLegendKey val="0"/>
          <c:showVal val="0"/>
          <c:showCatName val="0"/>
          <c:showSerName val="0"/>
          <c:showPercent val="0"/>
          <c:showBubbleSize val="0"/>
        </c:dLbls>
        <c:gapWidth val="219"/>
        <c:overlap val="-27"/>
        <c:axId val="546344096"/>
        <c:axId val="546342464"/>
      </c:barChart>
      <c:catAx>
        <c:axId val="5463440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46342464"/>
        <c:crosses val="autoZero"/>
        <c:auto val="1"/>
        <c:lblAlgn val="ctr"/>
        <c:lblOffset val="100"/>
        <c:noMultiLvlLbl val="0"/>
      </c:catAx>
      <c:valAx>
        <c:axId val="546342464"/>
        <c:scaling>
          <c:orientation val="minMax"/>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4634409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withinLinear" id="16">
  <a:schemeClr val="accent3"/>
</cs:colorStyle>
</file>

<file path=ppt/charts/colors6.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withinLinear" id="18">
  <a:schemeClr val="accent5"/>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6.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sz="quarter" idx="1"/>
          </p:nvPr>
        </p:nvSpPr>
        <p:spPr>
          <a:xfrm>
            <a:off x="4023092" y="0"/>
            <a:ext cx="3077739" cy="471054"/>
          </a:xfrm>
          <a:prstGeom prst="rect">
            <a:avLst/>
          </a:prstGeom>
        </p:spPr>
        <p:txBody>
          <a:bodyPr vert="horz" lIns="94229" tIns="47114" rIns="94229" bIns="47114" rtlCol="0"/>
          <a:lstStyle>
            <a:lvl1pPr algn="r">
              <a:defRPr sz="1200"/>
            </a:lvl1pPr>
          </a:lstStyle>
          <a:p>
            <a:fld id="{97FA8604-4AE6-4B4E-BA01-68DFC113B4FB}" type="datetimeFigureOut">
              <a:rPr lang="en-US" smtClean="0"/>
              <a:t>3/13/2025</a:t>
            </a:fld>
            <a:endParaRPr lang="en-US"/>
          </a:p>
        </p:txBody>
      </p:sp>
      <p:sp>
        <p:nvSpPr>
          <p:cNvPr id="4" name="Footer Placeholder 3"/>
          <p:cNvSpPr>
            <a:spLocks noGrp="1"/>
          </p:cNvSpPr>
          <p:nvPr>
            <p:ph type="ftr" sz="quarter" idx="2"/>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a:p>
        </p:txBody>
      </p:sp>
      <p:sp>
        <p:nvSpPr>
          <p:cNvPr id="5" name="Slide Number Placeholder 4"/>
          <p:cNvSpPr>
            <a:spLocks noGrp="1"/>
          </p:cNvSpPr>
          <p:nvPr>
            <p:ph type="sldNum" sz="quarter" idx="3"/>
          </p:nvPr>
        </p:nvSpPr>
        <p:spPr>
          <a:xfrm>
            <a:off x="4023092" y="8917422"/>
            <a:ext cx="3077739" cy="471053"/>
          </a:xfrm>
          <a:prstGeom prst="rect">
            <a:avLst/>
          </a:prstGeom>
        </p:spPr>
        <p:txBody>
          <a:bodyPr vert="horz" lIns="94229" tIns="47114" rIns="94229" bIns="47114" rtlCol="0" anchor="b"/>
          <a:lstStyle>
            <a:lvl1pPr algn="r">
              <a:defRPr sz="1200"/>
            </a:lvl1pPr>
          </a:lstStyle>
          <a:p>
            <a:fld id="{E4BEB8CD-50CB-417A-A5C2-1C4E60D603F1}" type="slidenum">
              <a:rPr lang="en-US" smtClean="0"/>
              <a:t>‹#›</a:t>
            </a:fld>
            <a:endParaRPr lang="en-US"/>
          </a:p>
        </p:txBody>
      </p:sp>
    </p:spTree>
    <p:extLst>
      <p:ext uri="{BB962C8B-B14F-4D97-AF65-F5344CB8AC3E}">
        <p14:creationId xmlns:p14="http://schemas.microsoft.com/office/powerpoint/2010/main" val="4890748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28899A41-2041-4ECD-9F4A-70DEDCC1BFBA}" type="datetimeFigureOut">
              <a:rPr lang="en-US" smtClean="0"/>
              <a:t>3/13/2025</a:t>
            </a:fld>
            <a:endParaRPr lang="en-US"/>
          </a:p>
        </p:txBody>
      </p:sp>
      <p:sp>
        <p:nvSpPr>
          <p:cNvPr id="4" name="Slide Image Placeholder 3"/>
          <p:cNvSpPr>
            <a:spLocks noGrp="1" noRot="1" noChangeAspect="1"/>
          </p:cNvSpPr>
          <p:nvPr>
            <p:ph type="sldImg" idx="2"/>
          </p:nvPr>
        </p:nvSpPr>
        <p:spPr>
          <a:xfrm>
            <a:off x="1438275" y="1173163"/>
            <a:ext cx="4225925"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874A12FC-3D41-4B11-AE42-9FB510815573}" type="slidenum">
              <a:rPr lang="en-US" smtClean="0"/>
              <a:t>‹#›</a:t>
            </a:fld>
            <a:endParaRPr lang="en-US"/>
          </a:p>
        </p:txBody>
      </p:sp>
    </p:spTree>
    <p:extLst>
      <p:ext uri="{BB962C8B-B14F-4D97-AF65-F5344CB8AC3E}">
        <p14:creationId xmlns:p14="http://schemas.microsoft.com/office/powerpoint/2010/main" val="1832980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74A12FC-3D41-4B11-AE42-9FB510815573}" type="slidenum">
              <a:rPr lang="en-US" smtClean="0"/>
              <a:t>15</a:t>
            </a:fld>
            <a:endParaRPr lang="en-US"/>
          </a:p>
        </p:txBody>
      </p:sp>
    </p:spTree>
    <p:extLst>
      <p:ext uri="{BB962C8B-B14F-4D97-AF65-F5344CB8AC3E}">
        <p14:creationId xmlns:p14="http://schemas.microsoft.com/office/powerpoint/2010/main" val="30135215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74A12FC-3D41-4B11-AE42-9FB510815573}" type="slidenum">
              <a:rPr lang="en-US" smtClean="0"/>
              <a:t>23</a:t>
            </a:fld>
            <a:endParaRPr lang="en-US"/>
          </a:p>
        </p:txBody>
      </p:sp>
    </p:spTree>
    <p:extLst>
      <p:ext uri="{BB962C8B-B14F-4D97-AF65-F5344CB8AC3E}">
        <p14:creationId xmlns:p14="http://schemas.microsoft.com/office/powerpoint/2010/main" val="26951934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2628" y="770467"/>
            <a:ext cx="8086725" cy="3352800"/>
          </a:xfrm>
        </p:spPr>
        <p:txBody>
          <a:bodyPr anchor="b">
            <a:noAutofit/>
          </a:bodyPr>
          <a:lstStyle>
            <a:lvl1pPr algn="l">
              <a:lnSpc>
                <a:spcPct val="80000"/>
              </a:lnSpc>
              <a:defRPr sz="8000" spc="-12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500634" y="4198409"/>
            <a:ext cx="6921151" cy="1645920"/>
          </a:xfrm>
        </p:spPr>
        <p:txBody>
          <a:bodyPr>
            <a:normAutofit/>
          </a:bodyPr>
          <a:lstStyle>
            <a:lvl1pPr marL="0" indent="0" algn="l">
              <a:buNone/>
              <a:defRPr sz="28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lvl1pPr>
              <a:defRPr>
                <a:solidFill>
                  <a:srgbClr val="FFFFFF">
                    <a:alpha val="75000"/>
                  </a:srgbClr>
                </a:solidFill>
              </a:defRPr>
            </a:lvl1pPr>
          </a:lstStyle>
          <a:p>
            <a:fld id="{6057A768-95C4-47B5-BE26-4FCE0C6EA063}" type="datetimeFigureOut">
              <a:rPr lang="en-US" smtClean="0"/>
              <a:pPr/>
              <a:t>3/13/2025</a:t>
            </a:fld>
            <a:endParaRPr lang="en-US"/>
          </a:p>
        </p:txBody>
      </p:sp>
      <p:sp>
        <p:nvSpPr>
          <p:cNvPr id="8" name="Footer Placeholder 7"/>
          <p:cNvSpPr>
            <a:spLocks noGrp="1"/>
          </p:cNvSpPr>
          <p:nvPr>
            <p:ph type="ftr" sz="quarter" idx="11"/>
          </p:nvPr>
        </p:nvSpPr>
        <p:spPr/>
        <p:txBody>
          <a:bodyPr/>
          <a:lstStyle>
            <a:lvl1pPr>
              <a:defRPr>
                <a:solidFill>
                  <a:srgbClr val="FFFFFF">
                    <a:alpha val="75000"/>
                  </a:srgbClr>
                </a:solidFill>
              </a:defRPr>
            </a:lvl1pPr>
          </a:lstStyle>
          <a:p>
            <a:endParaRPr lang="en-US"/>
          </a:p>
        </p:txBody>
      </p:sp>
      <p:sp>
        <p:nvSpPr>
          <p:cNvPr id="9" name="Slide Number Placeholder 8"/>
          <p:cNvSpPr>
            <a:spLocks noGrp="1"/>
          </p:cNvSpPr>
          <p:nvPr>
            <p:ph type="sldNum" sz="quarter" idx="12"/>
          </p:nvPr>
        </p:nvSpPr>
        <p:spPr/>
        <p:txBody>
          <a:bodyPr/>
          <a:lstStyle>
            <a:lvl1pPr>
              <a:defRPr>
                <a:solidFill>
                  <a:srgbClr val="FFFFFF">
                    <a:alpha val="20000"/>
                  </a:srgbClr>
                </a:solidFill>
              </a:defRPr>
            </a:lvl1pPr>
          </a:lstStyle>
          <a:p>
            <a:fld id="{9FDD02DC-DFFA-42F8-988B-02EC74553832}" type="slidenum">
              <a:rPr lang="en-US" smtClean="0"/>
              <a:pPr/>
              <a:t>‹#›</a:t>
            </a:fld>
            <a:endParaRPr lang="en-US"/>
          </a:p>
        </p:txBody>
      </p:sp>
    </p:spTree>
    <p:extLst>
      <p:ext uri="{BB962C8B-B14F-4D97-AF65-F5344CB8AC3E}">
        <p14:creationId xmlns:p14="http://schemas.microsoft.com/office/powerpoint/2010/main" val="25048442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057A768-95C4-47B5-BE26-4FCE0C6EA063}" type="datetimeFigureOut">
              <a:rPr lang="en-US" smtClean="0"/>
              <a:pPr/>
              <a:t>3/13/2025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DD02DC-DFFA-42F8-988B-02EC74553832}" type="slidenum">
              <a:rPr lang="en-US" smtClean="0"/>
              <a:pPr/>
              <a:t>‹#›</a:t>
            </a:fld>
            <a:endParaRPr lang="en-US"/>
          </a:p>
        </p:txBody>
      </p:sp>
    </p:spTree>
    <p:extLst>
      <p:ext uri="{BB962C8B-B14F-4D97-AF65-F5344CB8AC3E}">
        <p14:creationId xmlns:p14="http://schemas.microsoft.com/office/powerpoint/2010/main" val="1152009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7963" y="695325"/>
            <a:ext cx="1971675" cy="48006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78644" y="714376"/>
            <a:ext cx="5800725" cy="54006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057A768-95C4-47B5-BE26-4FCE0C6EA063}" type="datetimeFigureOut">
              <a:rPr lang="en-US" smtClean="0"/>
              <a:pPr/>
              <a:t>3/13/2025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DD02DC-DFFA-42F8-988B-02EC74553832}" type="slidenum">
              <a:rPr lang="en-US" smtClean="0"/>
              <a:pPr/>
              <a:t>‹#›</a:t>
            </a:fld>
            <a:endParaRPr lang="en-US"/>
          </a:p>
        </p:txBody>
      </p:sp>
    </p:spTree>
    <p:extLst>
      <p:ext uri="{BB962C8B-B14F-4D97-AF65-F5344CB8AC3E}">
        <p14:creationId xmlns:p14="http://schemas.microsoft.com/office/powerpoint/2010/main" val="29074395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057A768-95C4-47B5-BE26-4FCE0C6EA063}" type="datetimeFigureOut">
              <a:rPr lang="en-US" smtClean="0"/>
              <a:pPr/>
              <a:t>3/13/2025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DD02DC-DFFA-42F8-988B-02EC74553832}" type="slidenum">
              <a:rPr lang="en-US" smtClean="0"/>
              <a:pPr/>
              <a:t>‹#›</a:t>
            </a:fld>
            <a:endParaRPr lang="en-US"/>
          </a:p>
        </p:txBody>
      </p:sp>
    </p:spTree>
    <p:extLst>
      <p:ext uri="{BB962C8B-B14F-4D97-AF65-F5344CB8AC3E}">
        <p14:creationId xmlns:p14="http://schemas.microsoft.com/office/powerpoint/2010/main" val="35524323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2628" y="767419"/>
            <a:ext cx="8085582" cy="3355848"/>
          </a:xfrm>
        </p:spPr>
        <p:txBody>
          <a:bodyPr anchor="b">
            <a:normAutofit/>
          </a:bodyPr>
          <a:lstStyle>
            <a:lvl1pPr>
              <a:lnSpc>
                <a:spcPct val="80000"/>
              </a:lnSpc>
              <a:defRPr sz="8000" b="0" baseline="0">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00634" y="4187275"/>
            <a:ext cx="6919722" cy="1645920"/>
          </a:xfrm>
        </p:spPr>
        <p:txBody>
          <a:bodyPr anchor="t">
            <a:normAutofit/>
          </a:bodyPr>
          <a:lstStyle>
            <a:lvl1pPr marL="0" indent="0">
              <a:buNone/>
              <a:defRPr sz="28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057A768-95C4-47B5-BE26-4FCE0C6EA063}" type="datetimeFigureOut">
              <a:rPr lang="en-US" smtClean="0"/>
              <a:pPr/>
              <a:t>3/13/2025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DD02DC-DFFA-42F8-988B-02EC74553832}" type="slidenum">
              <a:rPr lang="en-US" smtClean="0"/>
              <a:pPr/>
              <a:t>‹#›</a:t>
            </a:fld>
            <a:endParaRPr lang="en-US"/>
          </a:p>
        </p:txBody>
      </p:sp>
    </p:spTree>
    <p:extLst>
      <p:ext uri="{BB962C8B-B14F-4D97-AF65-F5344CB8AC3E}">
        <p14:creationId xmlns:p14="http://schemas.microsoft.com/office/powerpoint/2010/main" val="33236585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07492" y="1993392"/>
            <a:ext cx="3806190" cy="3767328"/>
          </a:xfrm>
        </p:spPr>
        <p:txBody>
          <a:bodyPr/>
          <a:lstStyle>
            <a:lvl1pPr>
              <a:defRPr sz="2200"/>
            </a:lvl1pPr>
            <a:lvl2pPr>
              <a:defRPr sz="1900"/>
            </a:lvl2pPr>
            <a:lvl3pPr>
              <a:defRPr sz="1700"/>
            </a:lvl3pPr>
            <a:lvl4pPr>
              <a:defRPr sz="15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57738" y="1993392"/>
            <a:ext cx="3806190" cy="3767328"/>
          </a:xfrm>
        </p:spPr>
        <p:txBody>
          <a:bodyPr/>
          <a:lstStyle>
            <a:lvl1pPr>
              <a:defRPr sz="2200"/>
            </a:lvl1pPr>
            <a:lvl2pPr>
              <a:defRPr sz="1900"/>
            </a:lvl2pPr>
            <a:lvl3pPr>
              <a:defRPr sz="1700"/>
            </a:lvl3pPr>
            <a:lvl4pPr>
              <a:defRPr sz="15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057A768-95C4-47B5-BE26-4FCE0C6EA063}" type="datetimeFigureOut">
              <a:rPr lang="en-US" smtClean="0"/>
              <a:pPr/>
              <a:t>3/13/2025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DD02DC-DFFA-42F8-988B-02EC74553832}" type="slidenum">
              <a:rPr lang="en-US" smtClean="0"/>
              <a:pPr/>
              <a:t>‹#›</a:t>
            </a:fld>
            <a:endParaRPr lang="en-US"/>
          </a:p>
        </p:txBody>
      </p:sp>
    </p:spTree>
    <p:extLst>
      <p:ext uri="{BB962C8B-B14F-4D97-AF65-F5344CB8AC3E}">
        <p14:creationId xmlns:p14="http://schemas.microsoft.com/office/powerpoint/2010/main" val="17711375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507492" y="2032000"/>
            <a:ext cx="3806190" cy="723400"/>
          </a:xfrm>
        </p:spPr>
        <p:txBody>
          <a:bodyPr anchor="ctr">
            <a:normAutofit/>
          </a:bodyPr>
          <a:lstStyle>
            <a:lvl1pPr marL="0" indent="0">
              <a:spcBef>
                <a:spcPts val="0"/>
              </a:spcBef>
              <a:buNone/>
              <a:defRPr sz="20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07492" y="2736150"/>
            <a:ext cx="3806190" cy="3200400"/>
          </a:xfrm>
        </p:spPr>
        <p:txBody>
          <a:bodyPr/>
          <a:lstStyle>
            <a:lvl1pPr>
              <a:defRPr sz="21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66310" y="2029968"/>
            <a:ext cx="3806190" cy="722376"/>
          </a:xfrm>
        </p:spPr>
        <p:txBody>
          <a:bodyPr anchor="ctr">
            <a:normAutofit/>
          </a:bodyPr>
          <a:lstStyle>
            <a:lvl1pPr marL="0" indent="0">
              <a:spcBef>
                <a:spcPts val="0"/>
              </a:spcBef>
              <a:buNone/>
              <a:defRPr sz="2000" b="0" cap="all" baseline="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66310" y="2734056"/>
            <a:ext cx="3806190" cy="3200400"/>
          </a:xfrm>
        </p:spPr>
        <p:txBody>
          <a:bodyPr/>
          <a:lstStyle>
            <a:lvl1pPr>
              <a:defRPr sz="21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057A768-95C4-47B5-BE26-4FCE0C6EA063}" type="datetimeFigureOut">
              <a:rPr lang="en-US" smtClean="0"/>
              <a:pPr/>
              <a:t>3/13/2025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FDD02DC-DFFA-42F8-988B-02EC74553832}" type="slidenum">
              <a:rPr lang="en-US" smtClean="0"/>
              <a:pPr/>
              <a:t>‹#›</a:t>
            </a:fld>
            <a:endParaRPr lang="en-US"/>
          </a:p>
        </p:txBody>
      </p:sp>
    </p:spTree>
    <p:extLst>
      <p:ext uri="{BB962C8B-B14F-4D97-AF65-F5344CB8AC3E}">
        <p14:creationId xmlns:p14="http://schemas.microsoft.com/office/powerpoint/2010/main" val="42387671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057A768-95C4-47B5-BE26-4FCE0C6EA063}" type="datetimeFigureOut">
              <a:rPr lang="en-US" smtClean="0"/>
              <a:pPr/>
              <a:t>3/13/2025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DD02DC-DFFA-42F8-988B-02EC74553832}" type="slidenum">
              <a:rPr lang="en-US" smtClean="0"/>
              <a:pPr/>
              <a:t>‹#›</a:t>
            </a:fld>
            <a:endParaRPr lang="en-US"/>
          </a:p>
        </p:txBody>
      </p:sp>
    </p:spTree>
    <p:extLst>
      <p:ext uri="{BB962C8B-B14F-4D97-AF65-F5344CB8AC3E}">
        <p14:creationId xmlns:p14="http://schemas.microsoft.com/office/powerpoint/2010/main" val="27608791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57A768-95C4-47B5-BE26-4FCE0C6EA063}" type="datetimeFigureOut">
              <a:rPr lang="en-US" smtClean="0"/>
              <a:pPr/>
              <a:t>3/13/2025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FDD02DC-DFFA-42F8-988B-02EC74553832}" type="slidenum">
              <a:rPr lang="en-US" smtClean="0"/>
              <a:pPr/>
              <a:t>‹#›</a:t>
            </a:fld>
            <a:endParaRPr lang="en-US"/>
          </a:p>
        </p:txBody>
      </p:sp>
    </p:spTree>
    <p:extLst>
      <p:ext uri="{BB962C8B-B14F-4D97-AF65-F5344CB8AC3E}">
        <p14:creationId xmlns:p14="http://schemas.microsoft.com/office/powerpoint/2010/main" val="37463201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p:nvPr/>
        </p:nvSpPr>
        <p:spPr>
          <a:xfrm>
            <a:off x="5715000" y="0"/>
            <a:ext cx="3429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6196053" y="542282"/>
            <a:ext cx="2537460" cy="1920240"/>
          </a:xfrm>
        </p:spPr>
        <p:txBody>
          <a:bodyPr anchor="b">
            <a:noAutofit/>
          </a:bodyPr>
          <a:lstStyle>
            <a:lvl1pPr>
              <a:lnSpc>
                <a:spcPct val="85000"/>
              </a:lnSpc>
              <a:defRPr sz="360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571500" y="762000"/>
            <a:ext cx="4572000" cy="4572000"/>
          </a:xfrm>
        </p:spPr>
        <p:txBody>
          <a:bodyPr/>
          <a:lstStyle>
            <a:lvl1pPr>
              <a:defRPr sz="2200"/>
            </a:lvl1pPr>
            <a:lvl2pPr>
              <a:defRPr sz="1900"/>
            </a:lvl2pPr>
            <a:lvl3pPr>
              <a:defRPr sz="1700"/>
            </a:lvl3pPr>
            <a:lvl4pPr>
              <a:defRPr sz="15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06987" y="2511813"/>
            <a:ext cx="254889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500">
                <a:solidFill>
                  <a:srgbClr val="404040"/>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n-US"/>
              <a:t>Click to edit Master text styles</a:t>
            </a:r>
          </a:p>
        </p:txBody>
      </p:sp>
      <p:sp>
        <p:nvSpPr>
          <p:cNvPr id="5" name="Date Placeholder 4"/>
          <p:cNvSpPr>
            <a:spLocks noGrp="1"/>
          </p:cNvSpPr>
          <p:nvPr>
            <p:ph type="dt" sz="half" idx="10"/>
          </p:nvPr>
        </p:nvSpPr>
        <p:spPr/>
        <p:txBody>
          <a:bodyPr/>
          <a:lstStyle/>
          <a:p>
            <a:fld id="{6057A768-95C4-47B5-BE26-4FCE0C6EA063}" type="datetimeFigureOut">
              <a:rPr lang="en-US" smtClean="0"/>
              <a:pPr/>
              <a:t>3/13/2025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9FDD02DC-DFFA-42F8-988B-02EC74553832}" type="slidenum">
              <a:rPr lang="en-US" smtClean="0"/>
              <a:pPr/>
              <a:t>‹#›</a:t>
            </a:fld>
            <a:endParaRPr lang="en-US"/>
          </a:p>
        </p:txBody>
      </p:sp>
    </p:spTree>
    <p:extLst>
      <p:ext uri="{BB962C8B-B14F-4D97-AF65-F5344CB8AC3E}">
        <p14:creationId xmlns:p14="http://schemas.microsoft.com/office/powerpoint/2010/main" val="25432530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86918" y="5418668"/>
            <a:ext cx="8085582" cy="613283"/>
          </a:xfrm>
        </p:spPr>
        <p:txBody>
          <a:bodyPr anchor="b">
            <a:normAutofit/>
          </a:bodyPr>
          <a:lstStyle>
            <a:lvl1pPr>
              <a:lnSpc>
                <a:spcPct val="85000"/>
              </a:lnSpc>
              <a:defRPr sz="28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9144000" cy="5330952"/>
          </a:xfrm>
          <a:solidFill>
            <a:schemeClr val="accent1">
              <a:lumMod val="40000"/>
              <a:lumOff val="60000"/>
            </a:schemeClr>
          </a:solidFill>
        </p:spPr>
        <p:txBody>
          <a:bodyPr anchor="t"/>
          <a:lstStyle>
            <a:lvl1pPr marL="0" indent="0" algn="ctr">
              <a:spcBef>
                <a:spcPts val="800"/>
              </a:spcBef>
              <a:buNone/>
              <a:defRPr sz="3200">
                <a:solidFill>
                  <a:srgbClr val="4D4D4D"/>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507492" y="5909735"/>
            <a:ext cx="6922008" cy="533400"/>
          </a:xfrm>
        </p:spPr>
        <p:txBody>
          <a:bodyPr>
            <a:normAutofit/>
          </a:bodyPr>
          <a:lstStyle>
            <a:lvl1pPr marL="0" indent="0">
              <a:lnSpc>
                <a:spcPct val="90000"/>
              </a:lnSpc>
              <a:spcBef>
                <a:spcPts val="1200"/>
              </a:spcBef>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rgbClr val="FFFFFF">
                    <a:alpha val="75000"/>
                  </a:srgbClr>
                </a:solidFill>
              </a:defRPr>
            </a:lvl1pPr>
          </a:lstStyle>
          <a:p>
            <a:fld id="{6057A768-95C4-47B5-BE26-4FCE0C6EA063}" type="datetimeFigureOut">
              <a:rPr lang="en-US" smtClean="0"/>
              <a:pPr/>
              <a:t>3/13/2025</a:t>
            </a:fld>
            <a:endParaRPr lang="en-US"/>
          </a:p>
        </p:txBody>
      </p:sp>
      <p:sp>
        <p:nvSpPr>
          <p:cNvPr id="6" name="Footer Placeholder 5"/>
          <p:cNvSpPr>
            <a:spLocks noGrp="1"/>
          </p:cNvSpPr>
          <p:nvPr>
            <p:ph type="ftr" sz="quarter" idx="11"/>
          </p:nvPr>
        </p:nvSpPr>
        <p:spPr/>
        <p:txBody>
          <a:bodyPr/>
          <a:lstStyle>
            <a:lvl1pPr>
              <a:defRPr>
                <a:solidFill>
                  <a:srgbClr val="FFFFFF">
                    <a:alpha val="75000"/>
                  </a:srgbClr>
                </a:solidFill>
              </a:defRPr>
            </a:lvl1pPr>
          </a:lstStyle>
          <a:p>
            <a:endParaRPr lang="en-US"/>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9FDD02DC-DFFA-42F8-988B-02EC74553832}" type="slidenum">
              <a:rPr lang="en-US" smtClean="0"/>
              <a:pPr/>
              <a:t>‹#›</a:t>
            </a:fld>
            <a:endParaRPr lang="en-US"/>
          </a:p>
        </p:txBody>
      </p:sp>
    </p:spTree>
    <p:extLst>
      <p:ext uri="{BB962C8B-B14F-4D97-AF65-F5344CB8AC3E}">
        <p14:creationId xmlns:p14="http://schemas.microsoft.com/office/powerpoint/2010/main" val="637886057"/>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2919" y="499533"/>
            <a:ext cx="8079581" cy="165819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07206" y="1993393"/>
            <a:ext cx="8065294" cy="376618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14350" y="6412447"/>
            <a:ext cx="3086100" cy="228600"/>
          </a:xfrm>
          <a:prstGeom prst="rect">
            <a:avLst/>
          </a:prstGeom>
        </p:spPr>
        <p:txBody>
          <a:bodyPr vert="horz" lIns="91440" tIns="45720" rIns="91440" bIns="45720" rtlCol="0" anchor="ctr"/>
          <a:lstStyle>
            <a:lvl1pPr algn="l">
              <a:defRPr sz="950">
                <a:solidFill>
                  <a:schemeClr val="tx1">
                    <a:alpha val="75000"/>
                  </a:schemeClr>
                </a:solidFill>
              </a:defRPr>
            </a:lvl1pPr>
          </a:lstStyle>
          <a:p>
            <a:fld id="{6057A768-95C4-47B5-BE26-4FCE0C6EA063}" type="datetimeFigureOut">
              <a:rPr lang="en-US" smtClean="0"/>
              <a:pPr/>
              <a:t>3/13/2025</a:t>
            </a:fld>
            <a:endParaRPr lang="en-US"/>
          </a:p>
        </p:txBody>
      </p:sp>
      <p:sp>
        <p:nvSpPr>
          <p:cNvPr id="5" name="Footer Placeholder 4"/>
          <p:cNvSpPr>
            <a:spLocks noGrp="1"/>
          </p:cNvSpPr>
          <p:nvPr>
            <p:ph type="ftr" sz="quarter" idx="3"/>
          </p:nvPr>
        </p:nvSpPr>
        <p:spPr>
          <a:xfrm>
            <a:off x="514350" y="6554697"/>
            <a:ext cx="3771900" cy="228600"/>
          </a:xfrm>
          <a:prstGeom prst="rect">
            <a:avLst/>
          </a:prstGeom>
        </p:spPr>
        <p:txBody>
          <a:bodyPr vert="horz" lIns="91440" tIns="45720" rIns="91440" bIns="45720" rtlCol="0" anchor="ctr"/>
          <a:lstStyle>
            <a:lvl1pPr algn="l">
              <a:defRPr sz="950" cap="all" baseline="0">
                <a:solidFill>
                  <a:schemeClr val="tx1">
                    <a:alpha val="75000"/>
                  </a:schemeClr>
                </a:solidFill>
              </a:defRPr>
            </a:lvl1pPr>
          </a:lstStyle>
          <a:p>
            <a:endParaRPr lang="en-US"/>
          </a:p>
        </p:txBody>
      </p:sp>
      <p:sp>
        <p:nvSpPr>
          <p:cNvPr id="6" name="Slide Number Placeholder 5"/>
          <p:cNvSpPr>
            <a:spLocks noGrp="1"/>
          </p:cNvSpPr>
          <p:nvPr>
            <p:ph type="sldNum" sz="quarter" idx="4"/>
          </p:nvPr>
        </p:nvSpPr>
        <p:spPr>
          <a:xfrm>
            <a:off x="6541193" y="5829748"/>
            <a:ext cx="2194560" cy="1397039"/>
          </a:xfrm>
          <a:prstGeom prst="rect">
            <a:avLst/>
          </a:prstGeom>
        </p:spPr>
        <p:txBody>
          <a:bodyPr vert="horz" lIns="91440" tIns="45720" rIns="91440" bIns="45720" rtlCol="0" anchor="b"/>
          <a:lstStyle>
            <a:lvl1pPr algn="r">
              <a:defRPr sz="9000" b="0">
                <a:ln>
                  <a:noFill/>
                </a:ln>
                <a:solidFill>
                  <a:schemeClr val="accent1">
                    <a:alpha val="20000"/>
                  </a:schemeClr>
                </a:solidFill>
                <a:latin typeface="+mj-lt"/>
              </a:defRPr>
            </a:lvl1pPr>
          </a:lstStyle>
          <a:p>
            <a:fld id="{9FDD02DC-DFFA-42F8-988B-02EC74553832}" type="slidenum">
              <a:rPr lang="en-US" smtClean="0"/>
              <a:pPr/>
              <a:t>‹#›</a:t>
            </a:fld>
            <a:endParaRPr lang="en-US"/>
          </a:p>
        </p:txBody>
      </p:sp>
    </p:spTree>
    <p:extLst>
      <p:ext uri="{BB962C8B-B14F-4D97-AF65-F5344CB8AC3E}">
        <p14:creationId xmlns:p14="http://schemas.microsoft.com/office/powerpoint/2010/main" val="375425740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8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274320"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fcis.org/"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fcis.org/" TargetMode="External"/><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fcis.org/"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fcis.org/"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fcis.org/" TargetMode="External"/><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hyperlink" Target="https://www.fcis.org/"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fcis.org/" TargetMode="External"/><Relationship Id="rId1" Type="http://schemas.openxmlformats.org/officeDocument/2006/relationships/slideLayout" Target="../slideLayouts/slideLayout2.xml"/><Relationship Id="rId4" Type="http://schemas.openxmlformats.org/officeDocument/2006/relationships/image" Target="../media/image6.emf"/></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s://www.fcis.org/"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fcis.org/"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fcis.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fcis.org/" TargetMode="Externa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fcis.org/"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fcis.org/"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fcis.org/"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www.fcis.org/"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fcis.org/"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fcis.org/"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s://www.fcis.org/" TargetMode="External"/><Relationship Id="rId2" Type="http://schemas.openxmlformats.org/officeDocument/2006/relationships/chart" Target="../charts/chart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7.xml.rels><?xml version="1.0" encoding="UTF-8" standalone="yes"?>
<Relationships xmlns="http://schemas.openxmlformats.org/package/2006/relationships"><Relationship Id="rId3" Type="http://schemas.openxmlformats.org/officeDocument/2006/relationships/hyperlink" Target="https://www.fcis.org/" TargetMode="External"/><Relationship Id="rId2" Type="http://schemas.openxmlformats.org/officeDocument/2006/relationships/chart" Target="../charts/chart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8.xml.rels><?xml version="1.0" encoding="UTF-8" standalone="yes"?>
<Relationships xmlns="http://schemas.openxmlformats.org/package/2006/relationships"><Relationship Id="rId3" Type="http://schemas.openxmlformats.org/officeDocument/2006/relationships/hyperlink" Target="https://www.fcis.org/" TargetMode="External"/><Relationship Id="rId2" Type="http://schemas.openxmlformats.org/officeDocument/2006/relationships/chart" Target="../charts/chart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9.xml.rels><?xml version="1.0" encoding="UTF-8" standalone="yes"?>
<Relationships xmlns="http://schemas.openxmlformats.org/package/2006/relationships"><Relationship Id="rId3" Type="http://schemas.openxmlformats.org/officeDocument/2006/relationships/hyperlink" Target="https://www.fcis.org/" TargetMode="External"/><Relationship Id="rId2" Type="http://schemas.openxmlformats.org/officeDocument/2006/relationships/chart" Target="../charts/chart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fcis.org/"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s://www.fcis.org/" TargetMode="External"/><Relationship Id="rId2" Type="http://schemas.openxmlformats.org/officeDocument/2006/relationships/chart" Target="../charts/chart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1.xml.rels><?xml version="1.0" encoding="UTF-8" standalone="yes"?>
<Relationships xmlns="http://schemas.openxmlformats.org/package/2006/relationships"><Relationship Id="rId3" Type="http://schemas.openxmlformats.org/officeDocument/2006/relationships/hyperlink" Target="https://www.fcis.org/" TargetMode="External"/><Relationship Id="rId2" Type="http://schemas.openxmlformats.org/officeDocument/2006/relationships/chart" Target="../charts/chart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2.xml.rels><?xml version="1.0" encoding="UTF-8" standalone="yes"?>
<Relationships xmlns="http://schemas.openxmlformats.org/package/2006/relationships"><Relationship Id="rId3" Type="http://schemas.openxmlformats.org/officeDocument/2006/relationships/hyperlink" Target="https://www.fcis.org/" TargetMode="External"/><Relationship Id="rId2" Type="http://schemas.openxmlformats.org/officeDocument/2006/relationships/chart" Target="../charts/chart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3.xml.rels><?xml version="1.0" encoding="UTF-8" standalone="yes"?>
<Relationships xmlns="http://schemas.openxmlformats.org/package/2006/relationships"><Relationship Id="rId3" Type="http://schemas.openxmlformats.org/officeDocument/2006/relationships/hyperlink" Target="https://www.fcis.org/" TargetMode="External"/><Relationship Id="rId2" Type="http://schemas.openxmlformats.org/officeDocument/2006/relationships/chart" Target="../charts/chart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4.xml.rels><?xml version="1.0" encoding="UTF-8" standalone="yes"?>
<Relationships xmlns="http://schemas.openxmlformats.org/package/2006/relationships"><Relationship Id="rId3" Type="http://schemas.openxmlformats.org/officeDocument/2006/relationships/hyperlink" Target="https://www.fcis.org/" TargetMode="External"/><Relationship Id="rId2" Type="http://schemas.openxmlformats.org/officeDocument/2006/relationships/chart" Target="../charts/chart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5.xml.rels><?xml version="1.0" encoding="UTF-8" standalone="yes"?>
<Relationships xmlns="http://schemas.openxmlformats.org/package/2006/relationships"><Relationship Id="rId3" Type="http://schemas.openxmlformats.org/officeDocument/2006/relationships/hyperlink" Target="https://www.fcis.org/" TargetMode="External"/><Relationship Id="rId2" Type="http://schemas.openxmlformats.org/officeDocument/2006/relationships/chart" Target="../charts/chart1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6.xml.rels><?xml version="1.0" encoding="UTF-8" standalone="yes"?>
<Relationships xmlns="http://schemas.openxmlformats.org/package/2006/relationships"><Relationship Id="rId3" Type="http://schemas.openxmlformats.org/officeDocument/2006/relationships/hyperlink" Target="https://www.fcis.org/" TargetMode="External"/><Relationship Id="rId2" Type="http://schemas.openxmlformats.org/officeDocument/2006/relationships/chart" Target="../charts/chart1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fcis.org/"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fcis.org/"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fcis.org/"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fcis.org/"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fcis.org/"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fcis.org/"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fcis.org/" TargetMode="Externa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fcis.org/" TargetMode="Externa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fcis.org/" TargetMode="Externa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fcis.org/" TargetMode="Externa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fcis.org/" TargetMode="Externa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fcis.org/" TargetMode="Externa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fcis.org/" TargetMode="Externa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fcis.org/" TargetMode="Externa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fcis.org/"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fcis.org/"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fcis.org/"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fcis.org/"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fcis.org/" TargetMode="External"/><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4" name="Title 3"/>
          <p:cNvSpPr>
            <a:spLocks noGrp="1"/>
          </p:cNvSpPr>
          <p:nvPr>
            <p:ph type="ctrTitle"/>
          </p:nvPr>
        </p:nvSpPr>
        <p:spPr>
          <a:xfrm>
            <a:off x="457200" y="609600"/>
            <a:ext cx="8229600" cy="1447800"/>
          </a:xfrm>
        </p:spPr>
        <p:txBody>
          <a:bodyPr>
            <a:normAutofit fontScale="90000"/>
          </a:bodyPr>
          <a:lstStyle/>
          <a:p>
            <a:pPr algn="ctr">
              <a:lnSpc>
                <a:spcPct val="100000"/>
              </a:lnSpc>
              <a:spcBef>
                <a:spcPts val="600"/>
              </a:spcBef>
            </a:pPr>
            <a:r>
              <a:rPr lang="en-US" sz="4000" i="1" cap="none" dirty="0">
                <a:solidFill>
                  <a:schemeClr val="tx1"/>
                </a:solidFill>
                <a:effectLst/>
                <a:latin typeface="Arial" panose="020B0604020202020204" pitchFamily="34" charset="0"/>
                <a:cs typeface="Arial" panose="020B0604020202020204" pitchFamily="34" charset="0"/>
              </a:rPr>
              <a:t>Changing Admissions and Financial Aid Focus from Student Headcount to Net Tuition Revenue (NTR)</a:t>
            </a:r>
          </a:p>
        </p:txBody>
      </p:sp>
      <p:sp>
        <p:nvSpPr>
          <p:cNvPr id="5" name="Subtitle 4"/>
          <p:cNvSpPr>
            <a:spLocks noGrp="1"/>
          </p:cNvSpPr>
          <p:nvPr>
            <p:ph type="subTitle" idx="1"/>
          </p:nvPr>
        </p:nvSpPr>
        <p:spPr>
          <a:xfrm>
            <a:off x="5371335" y="5584614"/>
            <a:ext cx="3327400" cy="1198098"/>
          </a:xfrm>
        </p:spPr>
        <p:txBody>
          <a:bodyPr>
            <a:normAutofit/>
          </a:bodyPr>
          <a:lstStyle/>
          <a:p>
            <a:pPr algn="r"/>
            <a:r>
              <a:rPr lang="en-US" sz="1800" dirty="0">
                <a:solidFill>
                  <a:schemeClr val="tx1"/>
                </a:solidFill>
                <a:latin typeface="Arial" panose="020B0604020202020204" pitchFamily="34" charset="0"/>
                <a:cs typeface="Arial" panose="020B0604020202020204" pitchFamily="34" charset="0"/>
              </a:rPr>
              <a:t>Palmer D. Ball</a:t>
            </a:r>
          </a:p>
          <a:p>
            <a:pPr algn="r"/>
            <a:r>
              <a:rPr lang="en-US" sz="1800" dirty="0">
                <a:solidFill>
                  <a:schemeClr val="tx1"/>
                </a:solidFill>
                <a:latin typeface="Arial" panose="020B0604020202020204" pitchFamily="34" charset="0"/>
                <a:cs typeface="Arial" panose="020B0604020202020204" pitchFamily="34" charset="0"/>
              </a:rPr>
              <a:t>July 28, 2023</a:t>
            </a:r>
          </a:p>
        </p:txBody>
      </p:sp>
      <p:sp>
        <p:nvSpPr>
          <p:cNvPr id="2" name="Rectangle 1"/>
          <p:cNvSpPr/>
          <p:nvPr/>
        </p:nvSpPr>
        <p:spPr>
          <a:xfrm>
            <a:off x="266703" y="5571761"/>
            <a:ext cx="4572000" cy="923330"/>
          </a:xfrm>
          <a:prstGeom prst="rect">
            <a:avLst/>
          </a:prstGeom>
        </p:spPr>
        <p:txBody>
          <a:bodyPr>
            <a:spAutoFit/>
          </a:bodyPr>
          <a:lstStyle/>
          <a:p>
            <a:r>
              <a:rPr lang="en-US" dirty="0">
                <a:latin typeface="Arial" panose="020B0604020202020204" pitchFamily="34" charset="0"/>
                <a:cs typeface="Arial" panose="020B0604020202020204" pitchFamily="34" charset="0"/>
              </a:rPr>
              <a:t>Palmer Ball Consulting, LLC</a:t>
            </a:r>
          </a:p>
          <a:p>
            <a:r>
              <a:rPr lang="en-US" dirty="0">
                <a:latin typeface="Arial" panose="020B0604020202020204" pitchFamily="34" charset="0"/>
                <a:cs typeface="Arial" panose="020B0604020202020204" pitchFamily="34" charset="0"/>
              </a:rPr>
              <a:t>palmerballconsulting@gmail.com</a:t>
            </a:r>
          </a:p>
          <a:p>
            <a:r>
              <a:rPr lang="en-US" dirty="0">
                <a:latin typeface="Arial" panose="020B0604020202020204" pitchFamily="34" charset="0"/>
                <a:cs typeface="Arial" panose="020B0604020202020204" pitchFamily="34" charset="0"/>
              </a:rPr>
              <a:t>www.palmerballconsulting.com</a:t>
            </a:r>
          </a:p>
        </p:txBody>
      </p:sp>
      <p:sp>
        <p:nvSpPr>
          <p:cNvPr id="7" name="AutoShape 4" descr="https://ci5.googleusercontent.com/proxy/I9HdMjgU2XHPkCWPV7M-iKbITjuLQGNPNd0O4gP2BMhYFR9uiu-z2FpCcKBh6Q1xXwFRH4bpw5BV_m2YilmD9nJbry2TWscSZoRXNIJPokj7-y_4qjCxq0f6zcGps9DsmaqTlZ1szr_7b0iLSs2oTlZZyQl_TwU4tp87TpC8G-xup8YOuNCrx7vRhaXLxo2yuv3NUJDNmgt0n1w=s0-d-e1-ft#https://docs.google.com/uc?export=download&amp;id=0Bw2ORG3eYcC-d1QzWEExYVNaUWc&amp;revid=0Bw2ORG3eYcC-ME00Mi9pQXZSMHROaG9VMCs5ZXIxcjMybFZzPQ"/>
          <p:cNvSpPr>
            <a:spLocks noChangeAspect="1" noChangeArrowheads="1"/>
          </p:cNvSpPr>
          <p:nvPr/>
        </p:nvSpPr>
        <p:spPr bwMode="auto">
          <a:xfrm>
            <a:off x="762000" y="1195392"/>
            <a:ext cx="1447800" cy="733426"/>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8" name="Picture 2" descr="FCIS">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71800" y="2209800"/>
            <a:ext cx="3610784" cy="220980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2247903" y="4648200"/>
            <a:ext cx="5181600" cy="1015663"/>
          </a:xfrm>
          <a:prstGeom prst="rect">
            <a:avLst/>
          </a:prstGeom>
        </p:spPr>
        <p:txBody>
          <a:bodyPr wrap="square">
            <a:spAutoFit/>
          </a:bodyPr>
          <a:lstStyle/>
          <a:p>
            <a:pPr algn="ctr"/>
            <a:r>
              <a:rPr lang="en-US" altLang="en-US" sz="3000" b="1" i="1" dirty="0">
                <a:latin typeface="Arial" panose="020B0604020202020204" pitchFamily="34" charset="0"/>
              </a:rPr>
              <a:t>FCIS Finance Institute</a:t>
            </a:r>
            <a:br>
              <a:rPr lang="en-US" altLang="en-US" sz="3000" b="1" dirty="0">
                <a:latin typeface="Arial" panose="020B0604020202020204" pitchFamily="34" charset="0"/>
              </a:rPr>
            </a:br>
            <a:endParaRPr lang="en-US" sz="3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7206" y="243184"/>
            <a:ext cx="8408194" cy="518816"/>
          </a:xfrm>
        </p:spPr>
        <p:txBody>
          <a:bodyPr>
            <a:normAutofit/>
          </a:bodyPr>
          <a:lstStyle/>
          <a:p>
            <a:pPr algn="ctr"/>
            <a:r>
              <a:rPr lang="en-US" sz="2800" i="1" dirty="0">
                <a:solidFill>
                  <a:schemeClr val="tx1"/>
                </a:solidFill>
                <a:latin typeface="Arial" panose="020B0604020202020204" pitchFamily="34" charset="0"/>
                <a:cs typeface="Arial" panose="020B0604020202020204" pitchFamily="34" charset="0"/>
              </a:rPr>
              <a:t>NTR Calculation – Admissions Goal Setting</a:t>
            </a:r>
          </a:p>
        </p:txBody>
      </p:sp>
      <p:pic>
        <p:nvPicPr>
          <p:cNvPr id="3" name="Picture 2"/>
          <p:cNvPicPr>
            <a:picLocks noChangeAspect="1"/>
          </p:cNvPicPr>
          <p:nvPr/>
        </p:nvPicPr>
        <p:blipFill>
          <a:blip r:embed="rId2"/>
          <a:stretch>
            <a:fillRect/>
          </a:stretch>
        </p:blipFill>
        <p:spPr>
          <a:xfrm>
            <a:off x="1088833" y="987610"/>
            <a:ext cx="6571519" cy="5115330"/>
          </a:xfrm>
          <a:prstGeom prst="rect">
            <a:avLst/>
          </a:prstGeom>
        </p:spPr>
      </p:pic>
      <p:sp>
        <p:nvSpPr>
          <p:cNvPr id="4" name="Rectangle 3"/>
          <p:cNvSpPr/>
          <p:nvPr/>
        </p:nvSpPr>
        <p:spPr>
          <a:xfrm>
            <a:off x="304799" y="6254187"/>
            <a:ext cx="7333519" cy="369332"/>
          </a:xfrm>
          <a:prstGeom prst="rect">
            <a:avLst/>
          </a:prstGeom>
        </p:spPr>
        <p:txBody>
          <a:bodyPr wrap="square">
            <a:spAutoFit/>
          </a:bodyPr>
          <a:lstStyle/>
          <a:p>
            <a:r>
              <a:rPr lang="en-US" i="1" dirty="0">
                <a:latin typeface="Arial" panose="020B0604020202020204" pitchFamily="34" charset="0"/>
                <a:cs typeface="Arial" panose="020B0604020202020204" pitchFamily="34" charset="0"/>
              </a:rPr>
              <a:t>New Days – a school can meet its NTR goal any number of ways.</a:t>
            </a:r>
            <a:endParaRPr lang="en-US" dirty="0"/>
          </a:p>
        </p:txBody>
      </p:sp>
      <p:pic>
        <p:nvPicPr>
          <p:cNvPr id="7" name="Picture 2" descr="FCIS">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65777" y="5943600"/>
            <a:ext cx="1369608" cy="838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506593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7207" y="243184"/>
            <a:ext cx="8065294" cy="1280816"/>
          </a:xfrm>
        </p:spPr>
        <p:txBody>
          <a:bodyPr>
            <a:normAutofit/>
          </a:bodyPr>
          <a:lstStyle/>
          <a:p>
            <a:pPr algn="ctr"/>
            <a:r>
              <a:rPr lang="en-US" sz="2800" i="1" dirty="0">
                <a:solidFill>
                  <a:schemeClr val="tx1"/>
                </a:solidFill>
                <a:latin typeface="Arial" panose="020B0604020202020204" pitchFamily="34" charset="0"/>
                <a:cs typeface="Arial" panose="020B0604020202020204" pitchFamily="34" charset="0"/>
              </a:rPr>
              <a:t>Tools to Evaluate the Effectiveness of Your School’s Financial Aid Program</a:t>
            </a:r>
          </a:p>
        </p:txBody>
      </p:sp>
      <p:sp>
        <p:nvSpPr>
          <p:cNvPr id="3" name="Content Placeholder 2"/>
          <p:cNvSpPr>
            <a:spLocks noGrp="1"/>
          </p:cNvSpPr>
          <p:nvPr>
            <p:ph idx="1"/>
          </p:nvPr>
        </p:nvSpPr>
        <p:spPr>
          <a:xfrm>
            <a:off x="507206" y="1789196"/>
            <a:ext cx="8255793" cy="3773404"/>
          </a:xfrm>
        </p:spPr>
        <p:txBody>
          <a:bodyPr>
            <a:normAutofit fontScale="85000" lnSpcReduction="20000"/>
          </a:bodyPr>
          <a:lstStyle/>
          <a:p>
            <a:pPr marL="342900" lvl="1">
              <a:lnSpc>
                <a:spcPct val="120000"/>
              </a:lnSpc>
              <a:buFont typeface="Wingdings" panose="05000000000000000000" pitchFamily="2" charset="2"/>
              <a:buChar char="Ø"/>
            </a:pPr>
            <a:r>
              <a:rPr lang="en-US" dirty="0">
                <a:latin typeface="Arial" panose="020B0604020202020204" pitchFamily="34" charset="0"/>
                <a:cs typeface="Arial" panose="020B0604020202020204" pitchFamily="34" charset="0"/>
              </a:rPr>
              <a:t>Net Tuition Revenue Chart </a:t>
            </a:r>
            <a:endParaRPr lang="en-US" sz="2400" dirty="0">
              <a:latin typeface="Arial" panose="020B0604020202020204" pitchFamily="34" charset="0"/>
              <a:cs typeface="Arial" panose="020B0604020202020204" pitchFamily="34" charset="0"/>
            </a:endParaRPr>
          </a:p>
          <a:p>
            <a:pPr marL="137160" indent="0">
              <a:lnSpc>
                <a:spcPct val="120000"/>
              </a:lnSpc>
              <a:spcBef>
                <a:spcPts val="600"/>
              </a:spcBef>
              <a:buNone/>
            </a:pPr>
            <a:endParaRPr lang="en-US" sz="1200" dirty="0">
              <a:latin typeface="Arial" panose="020B0604020202020204" pitchFamily="34" charset="0"/>
              <a:cs typeface="Arial" panose="020B0604020202020204" pitchFamily="34" charset="0"/>
            </a:endParaRPr>
          </a:p>
          <a:p>
            <a:pPr marL="342900" lvl="1">
              <a:lnSpc>
                <a:spcPct val="120000"/>
              </a:lnSpc>
              <a:buFont typeface="Wingdings" panose="05000000000000000000" pitchFamily="2" charset="2"/>
              <a:buChar char="Ø"/>
            </a:pPr>
            <a:r>
              <a:rPr lang="en-US" dirty="0">
                <a:latin typeface="Arial" panose="020B0604020202020204" pitchFamily="34" charset="0"/>
                <a:cs typeface="Arial" panose="020B0604020202020204" pitchFamily="34" charset="0"/>
              </a:rPr>
              <a:t>Net Tuition Revenue per Grade Chart</a:t>
            </a:r>
          </a:p>
          <a:p>
            <a:pPr marL="0" lvl="1" indent="0">
              <a:lnSpc>
                <a:spcPct val="120000"/>
              </a:lnSpc>
              <a:buNone/>
            </a:pPr>
            <a:endParaRPr lang="en-US" sz="1200" dirty="0">
              <a:latin typeface="Arial" panose="020B0604020202020204" pitchFamily="34" charset="0"/>
              <a:cs typeface="Arial" panose="020B0604020202020204" pitchFamily="34" charset="0"/>
            </a:endParaRPr>
          </a:p>
          <a:p>
            <a:pPr marL="342900" lvl="1">
              <a:lnSpc>
                <a:spcPct val="120000"/>
              </a:lnSpc>
              <a:buFont typeface="Wingdings" panose="05000000000000000000" pitchFamily="2" charset="2"/>
              <a:buChar char="Ø"/>
            </a:pPr>
            <a:r>
              <a:rPr lang="en-US" dirty="0">
                <a:latin typeface="Arial" panose="020B0604020202020204" pitchFamily="34" charset="0"/>
                <a:cs typeface="Arial" panose="020B0604020202020204" pitchFamily="34" charset="0"/>
              </a:rPr>
              <a:t>14 Year Financial Aid Chart</a:t>
            </a:r>
          </a:p>
          <a:p>
            <a:pPr marL="0" lvl="1" indent="0">
              <a:lnSpc>
                <a:spcPct val="120000"/>
              </a:lnSpc>
              <a:buNone/>
            </a:pPr>
            <a:endParaRPr lang="en-US" sz="1200" dirty="0">
              <a:latin typeface="Arial" panose="020B0604020202020204" pitchFamily="34" charset="0"/>
              <a:cs typeface="Arial" panose="020B0604020202020204" pitchFamily="34" charset="0"/>
            </a:endParaRPr>
          </a:p>
          <a:p>
            <a:pPr marL="342900" lvl="1">
              <a:lnSpc>
                <a:spcPct val="120000"/>
              </a:lnSpc>
              <a:buFont typeface="Wingdings" panose="05000000000000000000" pitchFamily="2" charset="2"/>
              <a:buChar char="Ø"/>
            </a:pPr>
            <a:r>
              <a:rPr lang="en-US" dirty="0">
                <a:latin typeface="Arial" panose="020B0604020202020204" pitchFamily="34" charset="0"/>
                <a:cs typeface="Arial" panose="020B0604020202020204" pitchFamily="34" charset="0"/>
              </a:rPr>
              <a:t>Awards by Tuition Band (dollar amount and number of awards)</a:t>
            </a:r>
          </a:p>
          <a:p>
            <a:pPr marL="0" lvl="1" indent="0">
              <a:lnSpc>
                <a:spcPct val="120000"/>
              </a:lnSpc>
              <a:buNone/>
            </a:pPr>
            <a:endParaRPr lang="en-US" sz="1200" dirty="0">
              <a:latin typeface="Arial" panose="020B0604020202020204" pitchFamily="34" charset="0"/>
              <a:cs typeface="Arial" panose="020B0604020202020204" pitchFamily="34" charset="0"/>
            </a:endParaRPr>
          </a:p>
          <a:p>
            <a:pPr marL="342900" lvl="1">
              <a:lnSpc>
                <a:spcPct val="120000"/>
              </a:lnSpc>
              <a:buFont typeface="Wingdings" panose="05000000000000000000" pitchFamily="2" charset="2"/>
              <a:buChar char="Ø"/>
            </a:pPr>
            <a:r>
              <a:rPr lang="en-US" dirty="0">
                <a:latin typeface="Arial" panose="020B0604020202020204" pitchFamily="34" charset="0"/>
                <a:cs typeface="Arial" panose="020B0604020202020204" pitchFamily="34" charset="0"/>
              </a:rPr>
              <a:t>Financial Aid Dashboard </a:t>
            </a:r>
          </a:p>
          <a:p>
            <a:pPr marL="0" lvl="1" indent="0">
              <a:lnSpc>
                <a:spcPct val="120000"/>
              </a:lnSpc>
              <a:buNone/>
            </a:pPr>
            <a:endParaRPr lang="en-US" sz="1200" dirty="0">
              <a:latin typeface="Arial" panose="020B0604020202020204" pitchFamily="34" charset="0"/>
              <a:cs typeface="Arial" panose="020B0604020202020204" pitchFamily="34" charset="0"/>
            </a:endParaRPr>
          </a:p>
          <a:p>
            <a:pPr marL="0" lvl="1" indent="0">
              <a:lnSpc>
                <a:spcPct val="120000"/>
              </a:lnSpc>
              <a:buNone/>
            </a:pPr>
            <a:endParaRPr lang="en-US" sz="1200" dirty="0">
              <a:latin typeface="Arial" panose="020B0604020202020204" pitchFamily="34" charset="0"/>
              <a:cs typeface="Arial" panose="020B0604020202020204" pitchFamily="34" charset="0"/>
            </a:endParaRPr>
          </a:p>
          <a:p>
            <a:pPr marL="0" lvl="1" indent="0">
              <a:lnSpc>
                <a:spcPct val="120000"/>
              </a:lnSpc>
              <a:buNone/>
            </a:pPr>
            <a:r>
              <a:rPr lang="en-US" b="1" i="1" dirty="0">
                <a:latin typeface="Arial" panose="020B0604020202020204" pitchFamily="34" charset="0"/>
                <a:cs typeface="Arial" panose="020B0604020202020204" pitchFamily="34" charset="0"/>
              </a:rPr>
              <a:t>Copies of all tools have been provided with the PowerPoint!</a:t>
            </a:r>
          </a:p>
          <a:p>
            <a:pPr marL="0" lvl="1" indent="0">
              <a:lnSpc>
                <a:spcPct val="120000"/>
              </a:lnSpc>
              <a:buNone/>
            </a:pPr>
            <a:endParaRPr lang="en-US" sz="900" dirty="0">
              <a:latin typeface="Arial" panose="020B0604020202020204" pitchFamily="34" charset="0"/>
              <a:cs typeface="Arial" panose="020B0604020202020204" pitchFamily="34" charset="0"/>
            </a:endParaRPr>
          </a:p>
        </p:txBody>
      </p:sp>
      <p:pic>
        <p:nvPicPr>
          <p:cNvPr id="5" name="Picture 2" descr="FCIS">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92248" y="5715000"/>
            <a:ext cx="1743137" cy="1066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6665664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anim calcmode="lin" valueType="num">
                                      <p:cBhvr additive="base">
                                        <p:cTn id="2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8" end="8"/>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11" end="11"/>
                                            </p:txEl>
                                          </p:spTgt>
                                        </p:tgtEl>
                                        <p:attrNameLst>
                                          <p:attrName>style.visibility</p:attrName>
                                        </p:attrNameLst>
                                      </p:cBhvr>
                                      <p:to>
                                        <p:strVal val="visible"/>
                                      </p:to>
                                    </p:set>
                                    <p:anim calcmode="lin" valueType="num">
                                      <p:cBhvr additive="base">
                                        <p:cTn id="27"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7206" y="243184"/>
            <a:ext cx="8103393" cy="595016"/>
          </a:xfrm>
        </p:spPr>
        <p:txBody>
          <a:bodyPr>
            <a:normAutofit/>
          </a:bodyPr>
          <a:lstStyle/>
          <a:p>
            <a:pPr algn="ctr"/>
            <a:r>
              <a:rPr lang="en-US" sz="2800" i="1" dirty="0">
                <a:solidFill>
                  <a:schemeClr val="tx1"/>
                </a:solidFill>
                <a:latin typeface="Arial" panose="020B0604020202020204" pitchFamily="34" charset="0"/>
                <a:cs typeface="Arial" panose="020B0604020202020204" pitchFamily="34" charset="0"/>
              </a:rPr>
              <a:t>Tools – Net Tuition Revenue Chart</a:t>
            </a:r>
          </a:p>
        </p:txBody>
      </p:sp>
      <p:pic>
        <p:nvPicPr>
          <p:cNvPr id="8" name="Picture 7"/>
          <p:cNvPicPr>
            <a:picLocks noChangeAspect="1"/>
          </p:cNvPicPr>
          <p:nvPr/>
        </p:nvPicPr>
        <p:blipFill>
          <a:blip r:embed="rId2"/>
          <a:stretch>
            <a:fillRect/>
          </a:stretch>
        </p:blipFill>
        <p:spPr>
          <a:xfrm>
            <a:off x="702868" y="990600"/>
            <a:ext cx="7907731" cy="5599865"/>
          </a:xfrm>
          <a:prstGeom prst="rect">
            <a:avLst/>
          </a:prstGeom>
        </p:spPr>
      </p:pic>
    </p:spTree>
    <p:extLst>
      <p:ext uri="{BB962C8B-B14F-4D97-AF65-F5344CB8AC3E}">
        <p14:creationId xmlns:p14="http://schemas.microsoft.com/office/powerpoint/2010/main" val="17899242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7207" y="243184"/>
            <a:ext cx="8065294" cy="1280816"/>
          </a:xfrm>
        </p:spPr>
        <p:txBody>
          <a:bodyPr>
            <a:normAutofit/>
          </a:bodyPr>
          <a:lstStyle/>
          <a:p>
            <a:pPr algn="ctr"/>
            <a:r>
              <a:rPr lang="en-US" sz="2800" i="1" dirty="0">
                <a:solidFill>
                  <a:schemeClr val="tx1"/>
                </a:solidFill>
                <a:latin typeface="Arial" panose="020B0604020202020204" pitchFamily="34" charset="0"/>
                <a:cs typeface="Arial" panose="020B0604020202020204" pitchFamily="34" charset="0"/>
              </a:rPr>
              <a:t>Tools - Net Tuition Revenue per Grade Chart</a:t>
            </a:r>
          </a:p>
        </p:txBody>
      </p:sp>
      <p:graphicFrame>
        <p:nvGraphicFramePr>
          <p:cNvPr id="7" name="Table 6"/>
          <p:cNvGraphicFramePr>
            <a:graphicFrameLocks noGrp="1"/>
          </p:cNvGraphicFramePr>
          <p:nvPr>
            <p:extLst>
              <p:ext uri="{D42A27DB-BD31-4B8C-83A1-F6EECF244321}">
                <p14:modId xmlns:p14="http://schemas.microsoft.com/office/powerpoint/2010/main" val="1256265493"/>
              </p:ext>
            </p:extLst>
          </p:nvPr>
        </p:nvGraphicFramePr>
        <p:xfrm>
          <a:off x="473238" y="1759364"/>
          <a:ext cx="8382001" cy="3803236"/>
        </p:xfrm>
        <a:graphic>
          <a:graphicData uri="http://schemas.openxmlformats.org/drawingml/2006/table">
            <a:tbl>
              <a:tblPr>
                <a:tableStyleId>{5C22544A-7EE6-4342-B048-85BDC9FD1C3A}</a:tableStyleId>
              </a:tblPr>
              <a:tblGrid>
                <a:gridCol w="221371">
                  <a:extLst>
                    <a:ext uri="{9D8B030D-6E8A-4147-A177-3AD203B41FA5}">
                      <a16:colId xmlns:a16="http://schemas.microsoft.com/office/drawing/2014/main" val="20000"/>
                    </a:ext>
                  </a:extLst>
                </a:gridCol>
                <a:gridCol w="1463305">
                  <a:extLst>
                    <a:ext uri="{9D8B030D-6E8A-4147-A177-3AD203B41FA5}">
                      <a16:colId xmlns:a16="http://schemas.microsoft.com/office/drawing/2014/main" val="20001"/>
                    </a:ext>
                  </a:extLst>
                </a:gridCol>
                <a:gridCol w="70099">
                  <a:extLst>
                    <a:ext uri="{9D8B030D-6E8A-4147-A177-3AD203B41FA5}">
                      <a16:colId xmlns:a16="http://schemas.microsoft.com/office/drawing/2014/main" val="20002"/>
                    </a:ext>
                  </a:extLst>
                </a:gridCol>
                <a:gridCol w="642569">
                  <a:extLst>
                    <a:ext uri="{9D8B030D-6E8A-4147-A177-3AD203B41FA5}">
                      <a16:colId xmlns:a16="http://schemas.microsoft.com/office/drawing/2014/main" val="20003"/>
                    </a:ext>
                  </a:extLst>
                </a:gridCol>
                <a:gridCol w="96386">
                  <a:extLst>
                    <a:ext uri="{9D8B030D-6E8A-4147-A177-3AD203B41FA5}">
                      <a16:colId xmlns:a16="http://schemas.microsoft.com/office/drawing/2014/main" val="20004"/>
                    </a:ext>
                  </a:extLst>
                </a:gridCol>
                <a:gridCol w="657173">
                  <a:extLst>
                    <a:ext uri="{9D8B030D-6E8A-4147-A177-3AD203B41FA5}">
                      <a16:colId xmlns:a16="http://schemas.microsoft.com/office/drawing/2014/main" val="20005"/>
                    </a:ext>
                  </a:extLst>
                </a:gridCol>
                <a:gridCol w="128514">
                  <a:extLst>
                    <a:ext uri="{9D8B030D-6E8A-4147-A177-3AD203B41FA5}">
                      <a16:colId xmlns:a16="http://schemas.microsoft.com/office/drawing/2014/main" val="20006"/>
                    </a:ext>
                  </a:extLst>
                </a:gridCol>
                <a:gridCol w="622124">
                  <a:extLst>
                    <a:ext uri="{9D8B030D-6E8A-4147-A177-3AD203B41FA5}">
                      <a16:colId xmlns:a16="http://schemas.microsoft.com/office/drawing/2014/main" val="20007"/>
                    </a:ext>
                  </a:extLst>
                </a:gridCol>
                <a:gridCol w="116830">
                  <a:extLst>
                    <a:ext uri="{9D8B030D-6E8A-4147-A177-3AD203B41FA5}">
                      <a16:colId xmlns:a16="http://schemas.microsoft.com/office/drawing/2014/main" val="20008"/>
                    </a:ext>
                  </a:extLst>
                </a:gridCol>
                <a:gridCol w="747717">
                  <a:extLst>
                    <a:ext uri="{9D8B030D-6E8A-4147-A177-3AD203B41FA5}">
                      <a16:colId xmlns:a16="http://schemas.microsoft.com/office/drawing/2014/main" val="20009"/>
                    </a:ext>
                  </a:extLst>
                </a:gridCol>
                <a:gridCol w="105147">
                  <a:extLst>
                    <a:ext uri="{9D8B030D-6E8A-4147-A177-3AD203B41FA5}">
                      <a16:colId xmlns:a16="http://schemas.microsoft.com/office/drawing/2014/main" val="20010"/>
                    </a:ext>
                  </a:extLst>
                </a:gridCol>
                <a:gridCol w="552026">
                  <a:extLst>
                    <a:ext uri="{9D8B030D-6E8A-4147-A177-3AD203B41FA5}">
                      <a16:colId xmlns:a16="http://schemas.microsoft.com/office/drawing/2014/main" val="20011"/>
                    </a:ext>
                  </a:extLst>
                </a:gridCol>
                <a:gridCol w="128514">
                  <a:extLst>
                    <a:ext uri="{9D8B030D-6E8A-4147-A177-3AD203B41FA5}">
                      <a16:colId xmlns:a16="http://schemas.microsoft.com/office/drawing/2014/main" val="20012"/>
                    </a:ext>
                  </a:extLst>
                </a:gridCol>
                <a:gridCol w="671345">
                  <a:extLst>
                    <a:ext uri="{9D8B030D-6E8A-4147-A177-3AD203B41FA5}">
                      <a16:colId xmlns:a16="http://schemas.microsoft.com/office/drawing/2014/main" val="20013"/>
                    </a:ext>
                  </a:extLst>
                </a:gridCol>
                <a:gridCol w="76374">
                  <a:extLst>
                    <a:ext uri="{9D8B030D-6E8A-4147-A177-3AD203B41FA5}">
                      <a16:colId xmlns:a16="http://schemas.microsoft.com/office/drawing/2014/main" val="20014"/>
                    </a:ext>
                  </a:extLst>
                </a:gridCol>
                <a:gridCol w="684509">
                  <a:extLst>
                    <a:ext uri="{9D8B030D-6E8A-4147-A177-3AD203B41FA5}">
                      <a16:colId xmlns:a16="http://schemas.microsoft.com/office/drawing/2014/main" val="20015"/>
                    </a:ext>
                  </a:extLst>
                </a:gridCol>
                <a:gridCol w="42762">
                  <a:extLst>
                    <a:ext uri="{9D8B030D-6E8A-4147-A177-3AD203B41FA5}">
                      <a16:colId xmlns:a16="http://schemas.microsoft.com/office/drawing/2014/main" val="20016"/>
                    </a:ext>
                  </a:extLst>
                </a:gridCol>
                <a:gridCol w="619203">
                  <a:extLst>
                    <a:ext uri="{9D8B030D-6E8A-4147-A177-3AD203B41FA5}">
                      <a16:colId xmlns:a16="http://schemas.microsoft.com/office/drawing/2014/main" val="20017"/>
                    </a:ext>
                  </a:extLst>
                </a:gridCol>
                <a:gridCol w="105147">
                  <a:extLst>
                    <a:ext uri="{9D8B030D-6E8A-4147-A177-3AD203B41FA5}">
                      <a16:colId xmlns:a16="http://schemas.microsoft.com/office/drawing/2014/main" val="20018"/>
                    </a:ext>
                  </a:extLst>
                </a:gridCol>
                <a:gridCol w="630886">
                  <a:extLst>
                    <a:ext uri="{9D8B030D-6E8A-4147-A177-3AD203B41FA5}">
                      <a16:colId xmlns:a16="http://schemas.microsoft.com/office/drawing/2014/main" val="20019"/>
                    </a:ext>
                  </a:extLst>
                </a:gridCol>
              </a:tblGrid>
              <a:tr h="202777">
                <a:tc gridSpan="2">
                  <a:txBody>
                    <a:bodyPr/>
                    <a:lstStyle/>
                    <a:p>
                      <a:pPr algn="l" fontAlgn="b"/>
                      <a:r>
                        <a:rPr lang="en-US" sz="1000" u="none" strike="noStrike" dirty="0">
                          <a:effectLst/>
                        </a:rPr>
                        <a:t>Sample School</a:t>
                      </a:r>
                      <a:endParaRPr lang="en-US" sz="1000" b="0" i="0" u="none" strike="noStrike" dirty="0">
                        <a:solidFill>
                          <a:srgbClr val="000000"/>
                        </a:solidFill>
                        <a:effectLst/>
                        <a:latin typeface="Calibri" panose="020F0502020204030204" pitchFamily="34" charset="0"/>
                      </a:endParaRPr>
                    </a:p>
                  </a:txBody>
                  <a:tcPr marL="8681" marR="8681" marT="8681" marB="0" anchor="b"/>
                </a:tc>
                <a:tc hMerge="1">
                  <a:txBody>
                    <a:bodyPr/>
                    <a:lstStyle/>
                    <a:p>
                      <a:endParaRPr lang="en-US"/>
                    </a:p>
                  </a:txBody>
                  <a:tcPr/>
                </a:tc>
                <a:tc>
                  <a:txBody>
                    <a:bodyPr/>
                    <a:lstStyle/>
                    <a:p>
                      <a:pPr algn="ctr"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endParaRPr lang="en-US" sz="900" b="1" i="0" u="none" strike="noStrike">
                        <a:solidFill>
                          <a:srgbClr val="000000"/>
                        </a:solidFill>
                        <a:effectLst/>
                        <a:latin typeface="Arial" panose="020B060402020202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extLst>
                  <a:ext uri="{0D108BD9-81ED-4DB2-BD59-A6C34878D82A}">
                    <a16:rowId xmlns:a16="http://schemas.microsoft.com/office/drawing/2014/main" val="10000"/>
                  </a:ext>
                </a:extLst>
              </a:tr>
              <a:tr h="366124">
                <a:tc gridSpan="6">
                  <a:txBody>
                    <a:bodyPr/>
                    <a:lstStyle/>
                    <a:p>
                      <a:pPr algn="l" fontAlgn="b"/>
                      <a:r>
                        <a:rPr lang="en-US" sz="1000" u="none" strike="noStrike" dirty="0">
                          <a:effectLst/>
                        </a:rPr>
                        <a:t>2021-22 Financial Aid and Net Tuition Revenue by Grade</a:t>
                      </a:r>
                      <a:endParaRPr lang="en-US" sz="1000" b="0" i="0" u="none" strike="noStrike" dirty="0">
                        <a:solidFill>
                          <a:srgbClr val="000000"/>
                        </a:solidFill>
                        <a:effectLst/>
                        <a:latin typeface="Calibri" panose="020F0502020204030204" pitchFamily="34" charset="0"/>
                      </a:endParaRPr>
                    </a:p>
                  </a:txBody>
                  <a:tcPr marL="8681" marR="8681" marT="8681"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dirty="0">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extLst>
                  <a:ext uri="{0D108BD9-81ED-4DB2-BD59-A6C34878D82A}">
                    <a16:rowId xmlns:a16="http://schemas.microsoft.com/office/drawing/2014/main" val="10001"/>
                  </a:ext>
                </a:extLst>
              </a:tr>
              <a:tr h="202777">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endParaRPr lang="en-US" sz="1000" b="0" i="0" u="none" strike="noStrike" dirty="0">
                        <a:solidFill>
                          <a:srgbClr val="000000"/>
                        </a:solidFill>
                        <a:effectLst/>
                        <a:latin typeface="Calibri" panose="020F0502020204030204" pitchFamily="34" charset="0"/>
                      </a:endParaRPr>
                    </a:p>
                  </a:txBody>
                  <a:tcPr marL="8681" marR="8681" marT="8681"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dirty="0">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r>
                        <a:rPr lang="en-US" sz="1000" u="none" strike="noStrike">
                          <a:effectLst/>
                        </a:rPr>
                        <a:t>Gross</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r>
                        <a:rPr lang="en-US" sz="1000" u="none" strike="noStrike">
                          <a:effectLst/>
                        </a:rPr>
                        <a:t>Net</a:t>
                      </a:r>
                      <a:endParaRPr lang="en-US" sz="1000" b="0" i="0" u="none" strike="noStrike">
                        <a:solidFill>
                          <a:srgbClr val="000000"/>
                        </a:solidFill>
                        <a:effectLst/>
                        <a:latin typeface="Calibri" panose="020F0502020204030204" pitchFamily="34" charset="0"/>
                      </a:endParaRPr>
                    </a:p>
                  </a:txBody>
                  <a:tcPr marL="8681" marR="8681" marT="8681" marB="0" anchor="b"/>
                </a:tc>
                <a:extLst>
                  <a:ext uri="{0D108BD9-81ED-4DB2-BD59-A6C34878D82A}">
                    <a16:rowId xmlns:a16="http://schemas.microsoft.com/office/drawing/2014/main" val="10002"/>
                  </a:ext>
                </a:extLst>
              </a:tr>
              <a:tr h="367026">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r>
                        <a:rPr lang="en-US" sz="1000" u="none" strike="noStrike">
                          <a:effectLst/>
                        </a:rPr>
                        <a:t> Percentage </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r>
                        <a:rPr lang="en-US" sz="1000" u="none" strike="noStrike">
                          <a:effectLst/>
                        </a:rPr>
                        <a:t> Value of </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r>
                        <a:rPr lang="en-US" sz="1000" u="none" strike="noStrike">
                          <a:effectLst/>
                        </a:rPr>
                        <a:t> Percentage </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r>
                        <a:rPr lang="en-US" sz="1000" u="none" strike="noStrike">
                          <a:effectLst/>
                        </a:rPr>
                        <a:t>Average</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r>
                        <a:rPr lang="en-US" sz="1000" u="none" strike="noStrike">
                          <a:effectLst/>
                        </a:rPr>
                        <a:t>Percentage</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r>
                        <a:rPr lang="en-US" sz="1000" u="none" strike="noStrike">
                          <a:effectLst/>
                        </a:rPr>
                        <a:t>Tuition</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r>
                        <a:rPr lang="en-US" sz="1000" u="none" strike="noStrike">
                          <a:effectLst/>
                        </a:rPr>
                        <a:t>Tuition</a:t>
                      </a:r>
                      <a:endParaRPr lang="en-US" sz="1000" b="0" i="0" u="none" strike="noStrike">
                        <a:solidFill>
                          <a:srgbClr val="000000"/>
                        </a:solidFill>
                        <a:effectLst/>
                        <a:latin typeface="Calibri" panose="020F0502020204030204" pitchFamily="34" charset="0"/>
                      </a:endParaRPr>
                    </a:p>
                  </a:txBody>
                  <a:tcPr marL="8681" marR="8681" marT="8681" marB="0" anchor="b"/>
                </a:tc>
                <a:extLst>
                  <a:ext uri="{0D108BD9-81ED-4DB2-BD59-A6C34878D82A}">
                    <a16:rowId xmlns:a16="http://schemas.microsoft.com/office/drawing/2014/main" val="10003"/>
                  </a:ext>
                </a:extLst>
              </a:tr>
              <a:tr h="366124">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endParaRPr lang="en-US" sz="1000" b="0" i="0" u="none" strike="noStrike" dirty="0">
                        <a:solidFill>
                          <a:srgbClr val="000000"/>
                        </a:solidFill>
                        <a:effectLst/>
                        <a:latin typeface="Calibri" panose="020F0502020204030204" pitchFamily="34" charset="0"/>
                      </a:endParaRPr>
                    </a:p>
                  </a:txBody>
                  <a:tcPr marL="8681" marR="8681" marT="8681"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r>
                        <a:rPr lang="en-US" sz="1000" u="none" strike="noStrike">
                          <a:effectLst/>
                        </a:rPr>
                        <a:t> Number </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r>
                        <a:rPr lang="en-US" sz="1000" u="none" strike="noStrike">
                          <a:effectLst/>
                        </a:rPr>
                        <a:t> of Number </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r>
                        <a:rPr lang="en-US" sz="900" u="none" strike="noStrike">
                          <a:effectLst/>
                        </a:rPr>
                        <a:t> Actual </a:t>
                      </a:r>
                      <a:endParaRPr lang="en-US" sz="900" b="0" i="0" u="none" strike="noStrike">
                        <a:solidFill>
                          <a:srgbClr val="000000"/>
                        </a:solidFill>
                        <a:effectLst/>
                        <a:latin typeface="Arial" panose="020B0604020202020204" pitchFamily="34" charset="0"/>
                      </a:endParaRPr>
                    </a:p>
                  </a:txBody>
                  <a:tcPr marL="8681" marR="8681" marT="8681"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r>
                        <a:rPr lang="en-US" sz="1000" u="none" strike="noStrike">
                          <a:effectLst/>
                        </a:rPr>
                        <a:t> of Value of </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r>
                        <a:rPr lang="en-US" sz="1000" u="none" strike="noStrike">
                          <a:effectLst/>
                        </a:rPr>
                        <a:t>Grant Per</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r>
                        <a:rPr lang="en-US" sz="1000" u="none" strike="noStrike">
                          <a:effectLst/>
                        </a:rPr>
                        <a:t>Opening</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r>
                        <a:rPr lang="en-US" sz="1000" u="none" strike="noStrike">
                          <a:effectLst/>
                        </a:rPr>
                        <a:t>of Class</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r>
                        <a:rPr lang="en-US" sz="1000" u="none" strike="noStrike">
                          <a:effectLst/>
                        </a:rPr>
                        <a:t>by</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r>
                        <a:rPr lang="en-US" sz="1000" u="none" strike="noStrike">
                          <a:effectLst/>
                        </a:rPr>
                        <a:t>by</a:t>
                      </a:r>
                      <a:endParaRPr lang="en-US" sz="1000" b="0" i="0" u="none" strike="noStrike">
                        <a:solidFill>
                          <a:srgbClr val="000000"/>
                        </a:solidFill>
                        <a:effectLst/>
                        <a:latin typeface="Calibri" panose="020F0502020204030204" pitchFamily="34" charset="0"/>
                      </a:endParaRPr>
                    </a:p>
                  </a:txBody>
                  <a:tcPr marL="8681" marR="8681" marT="8681" marB="0" anchor="b"/>
                </a:tc>
                <a:extLst>
                  <a:ext uri="{0D108BD9-81ED-4DB2-BD59-A6C34878D82A}">
                    <a16:rowId xmlns:a16="http://schemas.microsoft.com/office/drawing/2014/main" val="10004"/>
                  </a:ext>
                </a:extLst>
              </a:tr>
              <a:tr h="367026">
                <a:tc>
                  <a:txBody>
                    <a:bodyPr/>
                    <a:lstStyle/>
                    <a:p>
                      <a:pPr algn="l" fontAlgn="b"/>
                      <a:endParaRPr lang="en-US" sz="900" b="1" i="1" u="none" strike="noStrike">
                        <a:solidFill>
                          <a:srgbClr val="000000"/>
                        </a:solidFill>
                        <a:effectLst/>
                        <a:latin typeface="Arial" panose="020B060402020202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r>
                        <a:rPr lang="en-US" sz="1000" u="none" strike="noStrike">
                          <a:effectLst/>
                        </a:rPr>
                        <a:t> of Awards </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r>
                        <a:rPr lang="en-US" sz="1000" u="none" strike="noStrike">
                          <a:effectLst/>
                        </a:rPr>
                        <a:t>of Awards</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r>
                        <a:rPr lang="en-US" sz="1000" u="none" strike="noStrike">
                          <a:effectLst/>
                        </a:rPr>
                        <a:t> Awards </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r>
                        <a:rPr lang="en-US" sz="1000" u="none" strike="noStrike">
                          <a:effectLst/>
                        </a:rPr>
                        <a:t>Actual Awards</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r>
                        <a:rPr lang="en-US" sz="1000" u="none" strike="noStrike">
                          <a:effectLst/>
                        </a:rPr>
                        <a:t>Award</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r>
                        <a:rPr lang="en-US" sz="1000" u="none" strike="noStrike">
                          <a:effectLst/>
                        </a:rPr>
                        <a:t>Enrollment</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r>
                        <a:rPr lang="en-US" sz="1000" u="none" strike="noStrike">
                          <a:effectLst/>
                        </a:rPr>
                        <a:t>With Aid</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r>
                        <a:rPr lang="en-US" sz="1000" u="none" strike="noStrike">
                          <a:effectLst/>
                        </a:rPr>
                        <a:t>Grade</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r>
                        <a:rPr lang="en-US" sz="1000" u="none" strike="noStrike">
                          <a:effectLst/>
                        </a:rPr>
                        <a:t>Grade</a:t>
                      </a:r>
                      <a:endParaRPr lang="en-US" sz="1000" b="0" i="0" u="none" strike="noStrike">
                        <a:solidFill>
                          <a:srgbClr val="000000"/>
                        </a:solidFill>
                        <a:effectLst/>
                        <a:latin typeface="Calibri" panose="020F0502020204030204" pitchFamily="34" charset="0"/>
                      </a:endParaRPr>
                    </a:p>
                  </a:txBody>
                  <a:tcPr marL="8681" marR="8681" marT="8681" marB="0" anchor="b"/>
                </a:tc>
                <a:extLst>
                  <a:ext uri="{0D108BD9-81ED-4DB2-BD59-A6C34878D82A}">
                    <a16:rowId xmlns:a16="http://schemas.microsoft.com/office/drawing/2014/main" val="10005"/>
                  </a:ext>
                </a:extLst>
              </a:tr>
              <a:tr h="212914">
                <a:tc>
                  <a:txBody>
                    <a:bodyPr/>
                    <a:lstStyle/>
                    <a:p>
                      <a:pPr algn="ctr" fontAlgn="b"/>
                      <a:endParaRPr lang="en-US" sz="900" b="1" i="0" u="none" strike="noStrike">
                        <a:solidFill>
                          <a:srgbClr val="000000"/>
                        </a:solidFill>
                        <a:effectLst/>
                        <a:latin typeface="Arial" panose="020B060402020202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r>
                        <a:rPr lang="en-US" sz="900" u="none" strike="noStrike">
                          <a:effectLst/>
                        </a:rPr>
                        <a:t> </a:t>
                      </a:r>
                      <a:endParaRPr lang="en-US" sz="900" b="1" i="0" u="none" strike="noStrike">
                        <a:solidFill>
                          <a:srgbClr val="000000"/>
                        </a:solidFill>
                        <a:effectLst/>
                        <a:latin typeface="Arial" panose="020B0604020202020204" pitchFamily="34" charset="0"/>
                      </a:endParaRPr>
                    </a:p>
                  </a:txBody>
                  <a:tcPr marL="8681" marR="8681" marT="8681" marB="0" anchor="b"/>
                </a:tc>
                <a:tc>
                  <a:txBody>
                    <a:bodyPr/>
                    <a:lstStyle/>
                    <a:p>
                      <a:pPr algn="ctr" fontAlgn="b"/>
                      <a:endParaRPr lang="en-US" sz="900" b="1" i="0" u="none" strike="noStrike">
                        <a:solidFill>
                          <a:srgbClr val="000000"/>
                        </a:solidFill>
                        <a:effectLst/>
                        <a:latin typeface="Arial" panose="020B0604020202020204" pitchFamily="34" charset="0"/>
                      </a:endParaRPr>
                    </a:p>
                  </a:txBody>
                  <a:tcPr marL="8681" marR="8681" marT="8681" marB="0" anchor="b"/>
                </a:tc>
                <a:tc>
                  <a:txBody>
                    <a:bodyPr/>
                    <a:lstStyle/>
                    <a:p>
                      <a:pPr algn="ctr" fontAlgn="b"/>
                      <a:endParaRPr lang="en-US" sz="900" b="1" i="0" u="none" strike="noStrike">
                        <a:solidFill>
                          <a:srgbClr val="000000"/>
                        </a:solidFill>
                        <a:effectLst/>
                        <a:latin typeface="Arial" panose="020B0604020202020204" pitchFamily="34" charset="0"/>
                      </a:endParaRPr>
                    </a:p>
                  </a:txBody>
                  <a:tcPr marL="8681" marR="8681" marT="8681" marB="0" anchor="b"/>
                </a:tc>
                <a:tc>
                  <a:txBody>
                    <a:bodyPr/>
                    <a:lstStyle/>
                    <a:p>
                      <a:pPr algn="ctr" fontAlgn="b"/>
                      <a:endParaRPr lang="en-US" sz="900" b="1" i="0" u="none" strike="noStrike">
                        <a:solidFill>
                          <a:srgbClr val="000000"/>
                        </a:solidFill>
                        <a:effectLst/>
                        <a:latin typeface="Arial" panose="020B0604020202020204" pitchFamily="34" charset="0"/>
                      </a:endParaRPr>
                    </a:p>
                  </a:txBody>
                  <a:tcPr marL="8681" marR="8681" marT="8681" marB="0" anchor="b"/>
                </a:tc>
                <a:tc>
                  <a:txBody>
                    <a:bodyPr/>
                    <a:lstStyle/>
                    <a:p>
                      <a:pPr algn="ctr" fontAlgn="b"/>
                      <a:r>
                        <a:rPr lang="en-US" sz="900" u="none" strike="noStrike">
                          <a:effectLst/>
                        </a:rPr>
                        <a:t> </a:t>
                      </a:r>
                      <a:endParaRPr lang="en-US" sz="900" b="1" i="0" u="none" strike="noStrike">
                        <a:solidFill>
                          <a:srgbClr val="000000"/>
                        </a:solidFill>
                        <a:effectLst/>
                        <a:latin typeface="Arial" panose="020B0604020202020204" pitchFamily="34" charset="0"/>
                      </a:endParaRPr>
                    </a:p>
                  </a:txBody>
                  <a:tcPr marL="8681" marR="8681" marT="8681" marB="0" anchor="b"/>
                </a:tc>
                <a:tc>
                  <a:txBody>
                    <a:bodyPr/>
                    <a:lstStyle/>
                    <a:p>
                      <a:pPr algn="ctr" fontAlgn="b"/>
                      <a:endParaRPr lang="en-US" sz="900" b="1" i="0" u="none" strike="noStrike">
                        <a:solidFill>
                          <a:srgbClr val="000000"/>
                        </a:solidFill>
                        <a:effectLst/>
                        <a:latin typeface="Arial" panose="020B0604020202020204" pitchFamily="34" charset="0"/>
                      </a:endParaRPr>
                    </a:p>
                  </a:txBody>
                  <a:tcPr marL="8681" marR="8681" marT="8681" marB="0" anchor="b"/>
                </a:tc>
                <a:tc>
                  <a:txBody>
                    <a:bodyPr/>
                    <a:lstStyle/>
                    <a:p>
                      <a:pPr algn="ctr" fontAlgn="b"/>
                      <a:endParaRPr lang="en-US" sz="900" b="1" i="0" u="none" strike="noStrike">
                        <a:solidFill>
                          <a:srgbClr val="000000"/>
                        </a:solidFill>
                        <a:effectLst/>
                        <a:latin typeface="Arial" panose="020B0604020202020204" pitchFamily="34" charset="0"/>
                      </a:endParaRPr>
                    </a:p>
                  </a:txBody>
                  <a:tcPr marL="8681" marR="8681" marT="8681" marB="0" anchor="b"/>
                </a:tc>
                <a:tc>
                  <a:txBody>
                    <a:bodyPr/>
                    <a:lstStyle/>
                    <a:p>
                      <a:pPr algn="ctr" fontAlgn="b"/>
                      <a:endParaRPr lang="en-US" sz="900" b="1" i="0" u="none" strike="noStrike">
                        <a:solidFill>
                          <a:srgbClr val="000000"/>
                        </a:solidFill>
                        <a:effectLst/>
                        <a:latin typeface="Arial" panose="020B060402020202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r>
                        <a:rPr lang="en-US" sz="1000" u="none" strike="noStrike" dirty="0">
                          <a:effectLst/>
                        </a:rPr>
                        <a:t> </a:t>
                      </a:r>
                      <a:endParaRPr lang="en-US" sz="1000" b="0" i="0" u="none" strike="noStrike" dirty="0">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extLst>
                  <a:ext uri="{0D108BD9-81ED-4DB2-BD59-A6C34878D82A}">
                    <a16:rowId xmlns:a16="http://schemas.microsoft.com/office/drawing/2014/main" val="10006"/>
                  </a:ext>
                </a:extLst>
              </a:tr>
              <a:tr h="316940">
                <a:tc gridSpan="2">
                  <a:txBody>
                    <a:bodyPr/>
                    <a:lstStyle/>
                    <a:p>
                      <a:pPr algn="l" fontAlgn="b"/>
                      <a:r>
                        <a:rPr lang="en-US" sz="1000" u="none" strike="noStrike">
                          <a:effectLst/>
                        </a:rPr>
                        <a:t>5th</a:t>
                      </a:r>
                      <a:endParaRPr lang="en-US" sz="1000" b="0" i="0" u="none" strike="noStrike">
                        <a:solidFill>
                          <a:srgbClr val="000000"/>
                        </a:solidFill>
                        <a:effectLst/>
                        <a:latin typeface="Calibri" panose="020F0502020204030204" pitchFamily="34" charset="0"/>
                      </a:endParaRPr>
                    </a:p>
                  </a:txBody>
                  <a:tcPr marL="8681" marR="8681" marT="8681" marB="0" anchor="b"/>
                </a:tc>
                <a:tc hMerge="1">
                  <a:txBody>
                    <a:bodyPr/>
                    <a:lstStyle/>
                    <a:p>
                      <a:endParaRPr lang="en-US"/>
                    </a:p>
                  </a:txBody>
                  <a:tcPr/>
                </a:tc>
                <a:tc>
                  <a:txBody>
                    <a:bodyPr/>
                    <a:lstStyle/>
                    <a:p>
                      <a:pPr algn="ctr"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r" fontAlgn="b"/>
                      <a:r>
                        <a:rPr lang="en-US" sz="1000" u="none" strike="noStrike" dirty="0">
                          <a:effectLst/>
                        </a:rPr>
                        <a:t>                                12                   </a:t>
                      </a:r>
                      <a:r>
                        <a:rPr lang="en-US" sz="1000" u="none" strike="noStrike" baseline="0" dirty="0">
                          <a:effectLst/>
                        </a:rPr>
                        <a:t> </a:t>
                      </a:r>
                      <a:r>
                        <a:rPr lang="en-US" sz="1000" u="none" strike="noStrike" dirty="0">
                          <a:effectLst/>
                        </a:rPr>
                        <a:t>    </a:t>
                      </a:r>
                      <a:endParaRPr lang="en-US" sz="1000" b="0" i="0" u="none" strike="noStrike" dirty="0">
                        <a:solidFill>
                          <a:srgbClr val="000000"/>
                        </a:solidFill>
                        <a:effectLst/>
                        <a:latin typeface="Calibri" panose="020F0502020204030204" pitchFamily="34" charset="0"/>
                      </a:endParaRPr>
                    </a:p>
                  </a:txBody>
                  <a:tcPr marL="8681" marR="8681" marT="8681" marB="0" anchor="b"/>
                </a:tc>
                <a:tc>
                  <a:txBody>
                    <a:bodyPr/>
                    <a:lstStyle/>
                    <a:p>
                      <a:pPr algn="ctr" fontAlgn="b"/>
                      <a:endParaRPr lang="en-US" sz="900" b="1" i="0" u="none" strike="noStrike">
                        <a:solidFill>
                          <a:srgbClr val="000000"/>
                        </a:solidFill>
                        <a:effectLst/>
                        <a:latin typeface="Arial" panose="020B0604020202020204" pitchFamily="34" charset="0"/>
                      </a:endParaRPr>
                    </a:p>
                  </a:txBody>
                  <a:tcPr marL="8681" marR="8681" marT="8681" marB="0" anchor="b"/>
                </a:tc>
                <a:tc>
                  <a:txBody>
                    <a:bodyPr/>
                    <a:lstStyle/>
                    <a:p>
                      <a:pPr algn="r" fontAlgn="b"/>
                      <a:r>
                        <a:rPr lang="en-US" sz="900" u="none" strike="noStrike">
                          <a:effectLst/>
                        </a:rPr>
                        <a:t>7%</a:t>
                      </a:r>
                      <a:endParaRPr lang="en-US" sz="900" b="0" i="0" u="none" strike="noStrike">
                        <a:solidFill>
                          <a:srgbClr val="000000"/>
                        </a:solidFill>
                        <a:effectLst/>
                        <a:latin typeface="Arial" panose="020B0604020202020204" pitchFamily="34" charset="0"/>
                      </a:endParaRPr>
                    </a:p>
                  </a:txBody>
                  <a:tcPr marL="8681" marR="8681" marT="8681" marB="0" anchor="b"/>
                </a:tc>
                <a:tc>
                  <a:txBody>
                    <a:bodyPr/>
                    <a:lstStyle/>
                    <a:p>
                      <a:pPr algn="ctr" fontAlgn="b"/>
                      <a:endParaRPr lang="en-US" sz="900" b="1" i="0" u="none" strike="noStrike">
                        <a:solidFill>
                          <a:srgbClr val="000000"/>
                        </a:solidFill>
                        <a:effectLst/>
                        <a:latin typeface="Arial" panose="020B0604020202020204" pitchFamily="34" charset="0"/>
                      </a:endParaRPr>
                    </a:p>
                  </a:txBody>
                  <a:tcPr marL="8681" marR="8681" marT="8681" marB="0" anchor="b"/>
                </a:tc>
                <a:tc>
                  <a:txBody>
                    <a:bodyPr/>
                    <a:lstStyle/>
                    <a:p>
                      <a:pPr algn="l" fontAlgn="b"/>
                      <a:r>
                        <a:rPr lang="en-US" sz="1000" u="none" strike="noStrike">
                          <a:effectLst/>
                        </a:rPr>
                        <a:t>        80,000 </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endParaRPr lang="en-US" sz="900" b="1" i="0" u="none" strike="noStrike">
                        <a:solidFill>
                          <a:srgbClr val="000000"/>
                        </a:solidFill>
                        <a:effectLst/>
                        <a:latin typeface="Arial" panose="020B0604020202020204" pitchFamily="34" charset="0"/>
                      </a:endParaRPr>
                    </a:p>
                  </a:txBody>
                  <a:tcPr marL="8681" marR="8681" marT="8681" marB="0" anchor="b"/>
                </a:tc>
                <a:tc>
                  <a:txBody>
                    <a:bodyPr/>
                    <a:lstStyle/>
                    <a:p>
                      <a:pPr algn="r" fontAlgn="b"/>
                      <a:r>
                        <a:rPr lang="en-US" sz="900" u="none" strike="noStrike">
                          <a:effectLst/>
                        </a:rPr>
                        <a:t>7%</a:t>
                      </a:r>
                      <a:endParaRPr lang="en-US" sz="900" b="0" i="0" u="none" strike="noStrike">
                        <a:solidFill>
                          <a:srgbClr val="000000"/>
                        </a:solidFill>
                        <a:effectLst/>
                        <a:latin typeface="Arial" panose="020B0604020202020204" pitchFamily="34" charset="0"/>
                      </a:endParaRPr>
                    </a:p>
                  </a:txBody>
                  <a:tcPr marL="8681" marR="8681" marT="8681" marB="0" anchor="b"/>
                </a:tc>
                <a:tc>
                  <a:txBody>
                    <a:bodyPr/>
                    <a:lstStyle/>
                    <a:p>
                      <a:pPr algn="ctr" fontAlgn="b"/>
                      <a:endParaRPr lang="en-US" sz="900" b="1" i="0" u="none" strike="noStrike">
                        <a:solidFill>
                          <a:srgbClr val="000000"/>
                        </a:solidFill>
                        <a:effectLst/>
                        <a:latin typeface="Arial" panose="020B0604020202020204" pitchFamily="34" charset="0"/>
                      </a:endParaRPr>
                    </a:p>
                  </a:txBody>
                  <a:tcPr marL="8681" marR="8681" marT="8681" marB="0" anchor="b"/>
                </a:tc>
                <a:tc>
                  <a:txBody>
                    <a:bodyPr/>
                    <a:lstStyle/>
                    <a:p>
                      <a:pPr algn="l" fontAlgn="b"/>
                      <a:r>
                        <a:rPr lang="en-US" sz="1000" u="none" strike="noStrike">
                          <a:effectLst/>
                        </a:rPr>
                        <a:t>       6,667 </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r"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r" fontAlgn="b"/>
                      <a:r>
                        <a:rPr lang="en-US" sz="1000" u="none" strike="noStrike" dirty="0">
                          <a:effectLst/>
                        </a:rPr>
                        <a:t>                 37 </a:t>
                      </a:r>
                      <a:endParaRPr lang="en-US" sz="1000" b="0" i="0" u="none" strike="noStrike" dirty="0">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r" fontAlgn="b"/>
                      <a:r>
                        <a:rPr lang="en-US" sz="900" u="none" strike="noStrike" dirty="0">
                          <a:effectLst/>
                        </a:rPr>
                        <a:t>32%</a:t>
                      </a:r>
                      <a:endParaRPr lang="en-US" sz="900" b="0" i="0" u="none" strike="noStrike" dirty="0">
                        <a:solidFill>
                          <a:srgbClr val="000000"/>
                        </a:solidFill>
                        <a:effectLst/>
                        <a:latin typeface="Arial" panose="020B060402020202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r>
                        <a:rPr lang="en-US" sz="1000" u="none" strike="noStrike">
                          <a:effectLst/>
                        </a:rPr>
                        <a:t>     592,000 </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r>
                        <a:rPr lang="en-US" sz="1000" u="none" strike="noStrike" dirty="0">
                          <a:effectLst/>
                        </a:rPr>
                        <a:t>      512,000 </a:t>
                      </a:r>
                      <a:endParaRPr lang="en-US" sz="1000" b="0" i="0" u="none" strike="noStrike" dirty="0">
                        <a:solidFill>
                          <a:srgbClr val="000000"/>
                        </a:solidFill>
                        <a:effectLst/>
                        <a:latin typeface="Calibri" panose="020F0502020204030204" pitchFamily="34" charset="0"/>
                      </a:endParaRPr>
                    </a:p>
                  </a:txBody>
                  <a:tcPr marL="8681" marR="8681" marT="8681" marB="0" anchor="b"/>
                </a:tc>
                <a:extLst>
                  <a:ext uri="{0D108BD9-81ED-4DB2-BD59-A6C34878D82A}">
                    <a16:rowId xmlns:a16="http://schemas.microsoft.com/office/drawing/2014/main" val="10007"/>
                  </a:ext>
                </a:extLst>
              </a:tr>
              <a:tr h="367026">
                <a:tc gridSpan="2">
                  <a:txBody>
                    <a:bodyPr/>
                    <a:lstStyle/>
                    <a:p>
                      <a:pPr algn="l" fontAlgn="b"/>
                      <a:r>
                        <a:rPr lang="en-US" sz="1000" u="none" strike="noStrike" dirty="0">
                          <a:effectLst/>
                        </a:rPr>
                        <a:t>6th</a:t>
                      </a:r>
                      <a:endParaRPr lang="en-US" sz="1000" b="0" i="0" u="none" strike="noStrike" dirty="0">
                        <a:solidFill>
                          <a:srgbClr val="000000"/>
                        </a:solidFill>
                        <a:effectLst/>
                        <a:latin typeface="Calibri" panose="020F0502020204030204" pitchFamily="34" charset="0"/>
                      </a:endParaRPr>
                    </a:p>
                  </a:txBody>
                  <a:tcPr marL="8681" marR="8681" marT="8681" marB="0" anchor="b"/>
                </a:tc>
                <a:tc hMerge="1">
                  <a:txBody>
                    <a:bodyPr/>
                    <a:lstStyle/>
                    <a:p>
                      <a:endParaRPr lang="en-US"/>
                    </a:p>
                  </a:txBody>
                  <a:tcPr/>
                </a:tc>
                <a:tc>
                  <a:txBody>
                    <a:bodyPr/>
                    <a:lstStyle/>
                    <a:p>
                      <a:pPr algn="ctr"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r" fontAlgn="b"/>
                      <a:r>
                        <a:rPr lang="en-US" sz="1000" u="none" strike="noStrike" dirty="0">
                          <a:effectLst/>
                        </a:rPr>
                        <a:t>                 13 </a:t>
                      </a:r>
                      <a:endParaRPr lang="en-US" sz="1000" b="0" i="0" u="none" strike="noStrike" dirty="0">
                        <a:solidFill>
                          <a:srgbClr val="000000"/>
                        </a:solidFill>
                        <a:effectLst/>
                        <a:latin typeface="Calibri" panose="020F0502020204030204" pitchFamily="34" charset="0"/>
                      </a:endParaRPr>
                    </a:p>
                  </a:txBody>
                  <a:tcPr marL="8681" marR="8681" marT="8681" marB="0" anchor="b"/>
                </a:tc>
                <a:tc>
                  <a:txBody>
                    <a:bodyPr/>
                    <a:lstStyle/>
                    <a:p>
                      <a:pPr algn="ctr" fontAlgn="b"/>
                      <a:endParaRPr lang="en-US" sz="900" b="1" i="0" u="none" strike="noStrike">
                        <a:solidFill>
                          <a:srgbClr val="000000"/>
                        </a:solidFill>
                        <a:effectLst/>
                        <a:latin typeface="Arial" panose="020B0604020202020204" pitchFamily="34" charset="0"/>
                      </a:endParaRPr>
                    </a:p>
                  </a:txBody>
                  <a:tcPr marL="8681" marR="8681" marT="8681" marB="0" anchor="b"/>
                </a:tc>
                <a:tc>
                  <a:txBody>
                    <a:bodyPr/>
                    <a:lstStyle/>
                    <a:p>
                      <a:pPr algn="r" fontAlgn="b"/>
                      <a:r>
                        <a:rPr lang="en-US" sz="900" u="none" strike="noStrike">
                          <a:effectLst/>
                        </a:rPr>
                        <a:t>8%</a:t>
                      </a:r>
                      <a:endParaRPr lang="en-US" sz="900" b="0" i="0" u="none" strike="noStrike">
                        <a:solidFill>
                          <a:srgbClr val="000000"/>
                        </a:solidFill>
                        <a:effectLst/>
                        <a:latin typeface="Arial" panose="020B0604020202020204" pitchFamily="34" charset="0"/>
                      </a:endParaRPr>
                    </a:p>
                  </a:txBody>
                  <a:tcPr marL="8681" marR="8681" marT="8681" marB="0" anchor="b"/>
                </a:tc>
                <a:tc>
                  <a:txBody>
                    <a:bodyPr/>
                    <a:lstStyle/>
                    <a:p>
                      <a:pPr algn="ctr" fontAlgn="b"/>
                      <a:endParaRPr lang="en-US" sz="900" b="1" i="0" u="none" strike="noStrike">
                        <a:solidFill>
                          <a:srgbClr val="000000"/>
                        </a:solidFill>
                        <a:effectLst/>
                        <a:latin typeface="Arial" panose="020B0604020202020204" pitchFamily="34" charset="0"/>
                      </a:endParaRPr>
                    </a:p>
                  </a:txBody>
                  <a:tcPr marL="8681" marR="8681" marT="8681" marB="0" anchor="b"/>
                </a:tc>
                <a:tc>
                  <a:txBody>
                    <a:bodyPr/>
                    <a:lstStyle/>
                    <a:p>
                      <a:pPr algn="l" fontAlgn="b"/>
                      <a:r>
                        <a:rPr lang="en-US" sz="1000" u="none" strike="noStrike">
                          <a:effectLst/>
                        </a:rPr>
                        <a:t>        70,000 </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endParaRPr lang="en-US" sz="900" b="1" i="0" u="none" strike="noStrike">
                        <a:solidFill>
                          <a:srgbClr val="000000"/>
                        </a:solidFill>
                        <a:effectLst/>
                        <a:latin typeface="Arial" panose="020B0604020202020204" pitchFamily="34" charset="0"/>
                      </a:endParaRPr>
                    </a:p>
                  </a:txBody>
                  <a:tcPr marL="8681" marR="8681" marT="8681" marB="0" anchor="b"/>
                </a:tc>
                <a:tc>
                  <a:txBody>
                    <a:bodyPr/>
                    <a:lstStyle/>
                    <a:p>
                      <a:pPr algn="r" fontAlgn="b"/>
                      <a:r>
                        <a:rPr lang="en-US" sz="900" u="none" strike="noStrike">
                          <a:effectLst/>
                        </a:rPr>
                        <a:t>6%</a:t>
                      </a:r>
                      <a:endParaRPr lang="en-US" sz="900" b="0" i="0" u="none" strike="noStrike">
                        <a:solidFill>
                          <a:srgbClr val="000000"/>
                        </a:solidFill>
                        <a:effectLst/>
                        <a:latin typeface="Arial" panose="020B0604020202020204" pitchFamily="34" charset="0"/>
                      </a:endParaRPr>
                    </a:p>
                  </a:txBody>
                  <a:tcPr marL="8681" marR="8681" marT="8681" marB="0" anchor="b"/>
                </a:tc>
                <a:tc>
                  <a:txBody>
                    <a:bodyPr/>
                    <a:lstStyle/>
                    <a:p>
                      <a:pPr algn="ctr" fontAlgn="b"/>
                      <a:endParaRPr lang="en-US" sz="900" b="1" i="0" u="none" strike="noStrike">
                        <a:solidFill>
                          <a:srgbClr val="000000"/>
                        </a:solidFill>
                        <a:effectLst/>
                        <a:latin typeface="Arial" panose="020B0604020202020204" pitchFamily="34" charset="0"/>
                      </a:endParaRPr>
                    </a:p>
                  </a:txBody>
                  <a:tcPr marL="8681" marR="8681" marT="8681" marB="0" anchor="b"/>
                </a:tc>
                <a:tc>
                  <a:txBody>
                    <a:bodyPr/>
                    <a:lstStyle/>
                    <a:p>
                      <a:pPr algn="l" fontAlgn="b"/>
                      <a:r>
                        <a:rPr lang="en-US" sz="1000" u="none" strike="noStrike">
                          <a:effectLst/>
                        </a:rPr>
                        <a:t>       5,385 </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r" fontAlgn="b"/>
                      <a:r>
                        <a:rPr lang="en-US" sz="1000" u="none" strike="noStrike" dirty="0">
                          <a:effectLst/>
                        </a:rPr>
                        <a:t>                 40 </a:t>
                      </a:r>
                      <a:endParaRPr lang="en-US" sz="1000" b="0" i="0" u="none" strike="noStrike" dirty="0">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r" fontAlgn="b"/>
                      <a:r>
                        <a:rPr lang="en-US" sz="900" u="none" strike="noStrike">
                          <a:effectLst/>
                        </a:rPr>
                        <a:t>33%</a:t>
                      </a:r>
                      <a:endParaRPr lang="en-US" sz="900" b="0" i="0" u="none" strike="noStrike">
                        <a:solidFill>
                          <a:srgbClr val="000000"/>
                        </a:solidFill>
                        <a:effectLst/>
                        <a:latin typeface="Arial" panose="020B060402020202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r>
                        <a:rPr lang="en-US" sz="1000" u="none" strike="noStrike">
                          <a:effectLst/>
                        </a:rPr>
                        <a:t>     640,000 </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r>
                        <a:rPr lang="en-US" sz="1000" u="none" strike="noStrike" dirty="0">
                          <a:effectLst/>
                        </a:rPr>
                        <a:t>      570,000 </a:t>
                      </a:r>
                      <a:endParaRPr lang="en-US" sz="1000" b="0" i="0" u="none" strike="noStrike" dirty="0">
                        <a:solidFill>
                          <a:srgbClr val="000000"/>
                        </a:solidFill>
                        <a:effectLst/>
                        <a:latin typeface="Calibri" panose="020F0502020204030204" pitchFamily="34" charset="0"/>
                      </a:endParaRPr>
                    </a:p>
                  </a:txBody>
                  <a:tcPr marL="8681" marR="8681" marT="8681" marB="0" anchor="b"/>
                </a:tc>
                <a:extLst>
                  <a:ext uri="{0D108BD9-81ED-4DB2-BD59-A6C34878D82A}">
                    <a16:rowId xmlns:a16="http://schemas.microsoft.com/office/drawing/2014/main" val="10008"/>
                  </a:ext>
                </a:extLst>
              </a:tr>
              <a:tr h="367026">
                <a:tc gridSpan="2">
                  <a:txBody>
                    <a:bodyPr/>
                    <a:lstStyle/>
                    <a:p>
                      <a:pPr algn="l" fontAlgn="b"/>
                      <a:r>
                        <a:rPr lang="en-US" sz="1000" u="none" strike="noStrike">
                          <a:effectLst/>
                        </a:rPr>
                        <a:t>7th</a:t>
                      </a:r>
                      <a:endParaRPr lang="en-US" sz="1000" b="0" i="0" u="none" strike="noStrike">
                        <a:solidFill>
                          <a:srgbClr val="000000"/>
                        </a:solidFill>
                        <a:effectLst/>
                        <a:latin typeface="Calibri" panose="020F0502020204030204" pitchFamily="34" charset="0"/>
                      </a:endParaRPr>
                    </a:p>
                  </a:txBody>
                  <a:tcPr marL="8681" marR="8681" marT="8681" marB="0" anchor="b"/>
                </a:tc>
                <a:tc hMerge="1">
                  <a:txBody>
                    <a:bodyPr/>
                    <a:lstStyle/>
                    <a:p>
                      <a:endParaRPr lang="en-US"/>
                    </a:p>
                  </a:txBody>
                  <a:tcPr/>
                </a:tc>
                <a:tc>
                  <a:txBody>
                    <a:bodyPr/>
                    <a:lstStyle/>
                    <a:p>
                      <a:pPr algn="ctr"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r" fontAlgn="b"/>
                      <a:r>
                        <a:rPr lang="en-US" sz="1000" u="none" strike="noStrike" dirty="0">
                          <a:effectLst/>
                        </a:rPr>
                        <a:t>                 11 </a:t>
                      </a:r>
                      <a:endParaRPr lang="en-US" sz="1000" b="0" i="0" u="none" strike="noStrike" dirty="0">
                        <a:solidFill>
                          <a:srgbClr val="000000"/>
                        </a:solidFill>
                        <a:effectLst/>
                        <a:latin typeface="Calibri" panose="020F0502020204030204" pitchFamily="34" charset="0"/>
                      </a:endParaRPr>
                    </a:p>
                  </a:txBody>
                  <a:tcPr marL="8681" marR="8681" marT="8681" marB="0" anchor="b"/>
                </a:tc>
                <a:tc>
                  <a:txBody>
                    <a:bodyPr/>
                    <a:lstStyle/>
                    <a:p>
                      <a:pPr algn="ctr" fontAlgn="b"/>
                      <a:endParaRPr lang="en-US" sz="900" b="1" i="0" u="none" strike="noStrike">
                        <a:solidFill>
                          <a:srgbClr val="000000"/>
                        </a:solidFill>
                        <a:effectLst/>
                        <a:latin typeface="Arial" panose="020B0604020202020204" pitchFamily="34" charset="0"/>
                      </a:endParaRPr>
                    </a:p>
                  </a:txBody>
                  <a:tcPr marL="8681" marR="8681" marT="8681" marB="0" anchor="b"/>
                </a:tc>
                <a:tc>
                  <a:txBody>
                    <a:bodyPr/>
                    <a:lstStyle/>
                    <a:p>
                      <a:pPr algn="r" fontAlgn="b"/>
                      <a:r>
                        <a:rPr lang="en-US" sz="900" u="none" strike="noStrike">
                          <a:effectLst/>
                        </a:rPr>
                        <a:t>7%</a:t>
                      </a:r>
                      <a:endParaRPr lang="en-US" sz="900" b="0" i="0" u="none" strike="noStrike">
                        <a:solidFill>
                          <a:srgbClr val="000000"/>
                        </a:solidFill>
                        <a:effectLst/>
                        <a:latin typeface="Arial" panose="020B0604020202020204" pitchFamily="34" charset="0"/>
                      </a:endParaRPr>
                    </a:p>
                  </a:txBody>
                  <a:tcPr marL="8681" marR="8681" marT="8681" marB="0" anchor="b"/>
                </a:tc>
                <a:tc>
                  <a:txBody>
                    <a:bodyPr/>
                    <a:lstStyle/>
                    <a:p>
                      <a:pPr algn="ctr" fontAlgn="b"/>
                      <a:endParaRPr lang="en-US" sz="900" b="1" i="0" u="none" strike="noStrike">
                        <a:solidFill>
                          <a:srgbClr val="000000"/>
                        </a:solidFill>
                        <a:effectLst/>
                        <a:latin typeface="Arial" panose="020B0604020202020204" pitchFamily="34" charset="0"/>
                      </a:endParaRPr>
                    </a:p>
                  </a:txBody>
                  <a:tcPr marL="8681" marR="8681" marT="8681" marB="0" anchor="b"/>
                </a:tc>
                <a:tc>
                  <a:txBody>
                    <a:bodyPr/>
                    <a:lstStyle/>
                    <a:p>
                      <a:pPr algn="l" fontAlgn="b"/>
                      <a:r>
                        <a:rPr lang="en-US" sz="1000" u="none" strike="noStrike">
                          <a:effectLst/>
                        </a:rPr>
                        <a:t>        90,000 </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endParaRPr lang="en-US" sz="900" b="1" i="0" u="none" strike="noStrike">
                        <a:solidFill>
                          <a:srgbClr val="000000"/>
                        </a:solidFill>
                        <a:effectLst/>
                        <a:latin typeface="Arial" panose="020B0604020202020204" pitchFamily="34" charset="0"/>
                      </a:endParaRPr>
                    </a:p>
                  </a:txBody>
                  <a:tcPr marL="8681" marR="8681" marT="8681" marB="0" anchor="b"/>
                </a:tc>
                <a:tc>
                  <a:txBody>
                    <a:bodyPr/>
                    <a:lstStyle/>
                    <a:p>
                      <a:pPr algn="r" fontAlgn="b"/>
                      <a:r>
                        <a:rPr lang="en-US" sz="900" u="none" strike="noStrike">
                          <a:effectLst/>
                        </a:rPr>
                        <a:t>8%</a:t>
                      </a:r>
                      <a:endParaRPr lang="en-US" sz="900" b="0" i="0" u="none" strike="noStrike">
                        <a:solidFill>
                          <a:srgbClr val="000000"/>
                        </a:solidFill>
                        <a:effectLst/>
                        <a:latin typeface="Arial" panose="020B0604020202020204" pitchFamily="34" charset="0"/>
                      </a:endParaRPr>
                    </a:p>
                  </a:txBody>
                  <a:tcPr marL="8681" marR="8681" marT="8681" marB="0" anchor="b"/>
                </a:tc>
                <a:tc>
                  <a:txBody>
                    <a:bodyPr/>
                    <a:lstStyle/>
                    <a:p>
                      <a:pPr algn="ctr" fontAlgn="b"/>
                      <a:endParaRPr lang="en-US" sz="900" b="1" i="0" u="none" strike="noStrike">
                        <a:solidFill>
                          <a:srgbClr val="000000"/>
                        </a:solidFill>
                        <a:effectLst/>
                        <a:latin typeface="Arial" panose="020B0604020202020204" pitchFamily="34" charset="0"/>
                      </a:endParaRPr>
                    </a:p>
                  </a:txBody>
                  <a:tcPr marL="8681" marR="8681" marT="8681" marB="0" anchor="b"/>
                </a:tc>
                <a:tc>
                  <a:txBody>
                    <a:bodyPr/>
                    <a:lstStyle/>
                    <a:p>
                      <a:pPr algn="l" fontAlgn="b"/>
                      <a:r>
                        <a:rPr lang="en-US" sz="1000" u="none" strike="noStrike">
                          <a:effectLst/>
                        </a:rPr>
                        <a:t>       8,182 </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r" fontAlgn="b"/>
                      <a:r>
                        <a:rPr lang="en-US" sz="1000" u="none" strike="noStrike" dirty="0">
                          <a:effectLst/>
                        </a:rPr>
                        <a:t>                 40 </a:t>
                      </a:r>
                      <a:endParaRPr lang="en-US" sz="1000" b="0" i="0" u="none" strike="noStrike" dirty="0">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r" fontAlgn="b"/>
                      <a:r>
                        <a:rPr lang="en-US" sz="900" u="none" strike="noStrike">
                          <a:effectLst/>
                        </a:rPr>
                        <a:t>28%</a:t>
                      </a:r>
                      <a:endParaRPr lang="en-US" sz="900" b="0" i="0" u="none" strike="noStrike">
                        <a:solidFill>
                          <a:srgbClr val="000000"/>
                        </a:solidFill>
                        <a:effectLst/>
                        <a:latin typeface="Arial" panose="020B060402020202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r>
                        <a:rPr lang="en-US" sz="1000" u="none" strike="noStrike">
                          <a:effectLst/>
                        </a:rPr>
                        <a:t>     640,000 </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r>
                        <a:rPr lang="en-US" sz="1000" u="none" strike="noStrike" dirty="0">
                          <a:effectLst/>
                        </a:rPr>
                        <a:t>      550,000 </a:t>
                      </a:r>
                      <a:endParaRPr lang="en-US" sz="1000" b="0" i="0" u="none" strike="noStrike" dirty="0">
                        <a:solidFill>
                          <a:srgbClr val="000000"/>
                        </a:solidFill>
                        <a:effectLst/>
                        <a:latin typeface="Calibri" panose="020F0502020204030204" pitchFamily="34" charset="0"/>
                      </a:endParaRPr>
                    </a:p>
                  </a:txBody>
                  <a:tcPr marL="8681" marR="8681" marT="8681" marB="0" anchor="b"/>
                </a:tc>
                <a:extLst>
                  <a:ext uri="{0D108BD9-81ED-4DB2-BD59-A6C34878D82A}">
                    <a16:rowId xmlns:a16="http://schemas.microsoft.com/office/drawing/2014/main" val="10009"/>
                  </a:ext>
                </a:extLst>
              </a:tr>
              <a:tr h="367026">
                <a:tc gridSpan="2">
                  <a:txBody>
                    <a:bodyPr/>
                    <a:lstStyle/>
                    <a:p>
                      <a:pPr algn="l" fontAlgn="b"/>
                      <a:r>
                        <a:rPr lang="en-US" sz="1000" u="none" strike="noStrike">
                          <a:effectLst/>
                        </a:rPr>
                        <a:t>8th</a:t>
                      </a:r>
                      <a:endParaRPr lang="en-US" sz="1000" b="0" i="0" u="none" strike="noStrike">
                        <a:solidFill>
                          <a:srgbClr val="000000"/>
                        </a:solidFill>
                        <a:effectLst/>
                        <a:latin typeface="Calibri" panose="020F0502020204030204" pitchFamily="34" charset="0"/>
                      </a:endParaRPr>
                    </a:p>
                  </a:txBody>
                  <a:tcPr marL="8681" marR="8681" marT="8681" marB="0" anchor="b"/>
                </a:tc>
                <a:tc hMerge="1">
                  <a:txBody>
                    <a:bodyPr/>
                    <a:lstStyle/>
                    <a:p>
                      <a:endParaRPr lang="en-US"/>
                    </a:p>
                  </a:txBody>
                  <a:tcPr/>
                </a:tc>
                <a:tc>
                  <a:txBody>
                    <a:bodyPr/>
                    <a:lstStyle/>
                    <a:p>
                      <a:pPr algn="ctr"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r" fontAlgn="b"/>
                      <a:r>
                        <a:rPr lang="en-US" sz="1000" u="none" strike="noStrike" dirty="0">
                          <a:effectLst/>
                        </a:rPr>
                        <a:t>                 18 </a:t>
                      </a:r>
                      <a:endParaRPr lang="en-US" sz="1000" b="0" i="0" u="none" strike="noStrike" dirty="0">
                        <a:solidFill>
                          <a:srgbClr val="000000"/>
                        </a:solidFill>
                        <a:effectLst/>
                        <a:latin typeface="Calibri" panose="020F0502020204030204" pitchFamily="34" charset="0"/>
                      </a:endParaRPr>
                    </a:p>
                  </a:txBody>
                  <a:tcPr marL="8681" marR="8681" marT="8681" marB="0" anchor="b"/>
                </a:tc>
                <a:tc>
                  <a:txBody>
                    <a:bodyPr/>
                    <a:lstStyle/>
                    <a:p>
                      <a:pPr algn="ctr" fontAlgn="b"/>
                      <a:endParaRPr lang="en-US" sz="900" b="1" i="0" u="none" strike="noStrike">
                        <a:solidFill>
                          <a:srgbClr val="000000"/>
                        </a:solidFill>
                        <a:effectLst/>
                        <a:latin typeface="Arial" panose="020B0604020202020204" pitchFamily="34" charset="0"/>
                      </a:endParaRPr>
                    </a:p>
                  </a:txBody>
                  <a:tcPr marL="8681" marR="8681" marT="8681" marB="0" anchor="b"/>
                </a:tc>
                <a:tc>
                  <a:txBody>
                    <a:bodyPr/>
                    <a:lstStyle/>
                    <a:p>
                      <a:pPr algn="r" fontAlgn="b"/>
                      <a:r>
                        <a:rPr lang="en-US" sz="900" u="none" strike="noStrike">
                          <a:effectLst/>
                        </a:rPr>
                        <a:t>11%</a:t>
                      </a:r>
                      <a:endParaRPr lang="en-US" sz="900" b="0" i="0" u="none" strike="noStrike">
                        <a:solidFill>
                          <a:srgbClr val="000000"/>
                        </a:solidFill>
                        <a:effectLst/>
                        <a:latin typeface="Arial" panose="020B0604020202020204" pitchFamily="34" charset="0"/>
                      </a:endParaRPr>
                    </a:p>
                  </a:txBody>
                  <a:tcPr marL="8681" marR="8681" marT="8681" marB="0" anchor="b"/>
                </a:tc>
                <a:tc>
                  <a:txBody>
                    <a:bodyPr/>
                    <a:lstStyle/>
                    <a:p>
                      <a:pPr algn="ctr" fontAlgn="b"/>
                      <a:endParaRPr lang="en-US" sz="900" b="1" i="0" u="none" strike="noStrike">
                        <a:solidFill>
                          <a:srgbClr val="000000"/>
                        </a:solidFill>
                        <a:effectLst/>
                        <a:latin typeface="Arial" panose="020B0604020202020204" pitchFamily="34" charset="0"/>
                      </a:endParaRPr>
                    </a:p>
                  </a:txBody>
                  <a:tcPr marL="8681" marR="8681" marT="8681" marB="0" anchor="b"/>
                </a:tc>
                <a:tc>
                  <a:txBody>
                    <a:bodyPr/>
                    <a:lstStyle/>
                    <a:p>
                      <a:pPr algn="l" fontAlgn="b"/>
                      <a:r>
                        <a:rPr lang="en-US" sz="1000" u="none" strike="noStrike" dirty="0">
                          <a:solidFill>
                            <a:srgbClr val="FF0000"/>
                          </a:solidFill>
                          <a:effectLst/>
                        </a:rPr>
                        <a:t>     127,500 </a:t>
                      </a:r>
                      <a:endParaRPr lang="en-US" sz="1000" b="0" i="0" u="none" strike="noStrike" dirty="0">
                        <a:solidFill>
                          <a:srgbClr val="FF0000"/>
                        </a:solidFill>
                        <a:effectLst/>
                        <a:latin typeface="Calibri" panose="020F0502020204030204" pitchFamily="34" charset="0"/>
                      </a:endParaRPr>
                    </a:p>
                  </a:txBody>
                  <a:tcPr marL="8681" marR="8681" marT="8681" marB="0" anchor="b"/>
                </a:tc>
                <a:tc>
                  <a:txBody>
                    <a:bodyPr/>
                    <a:lstStyle/>
                    <a:p>
                      <a:pPr algn="ctr" fontAlgn="b"/>
                      <a:endParaRPr lang="en-US" sz="900" b="1" i="0" u="none" strike="noStrike">
                        <a:solidFill>
                          <a:srgbClr val="000000"/>
                        </a:solidFill>
                        <a:effectLst/>
                        <a:latin typeface="Arial" panose="020B0604020202020204" pitchFamily="34" charset="0"/>
                      </a:endParaRPr>
                    </a:p>
                  </a:txBody>
                  <a:tcPr marL="8681" marR="8681" marT="8681" marB="0" anchor="b"/>
                </a:tc>
                <a:tc>
                  <a:txBody>
                    <a:bodyPr/>
                    <a:lstStyle/>
                    <a:p>
                      <a:pPr algn="r" fontAlgn="b"/>
                      <a:r>
                        <a:rPr lang="en-US" sz="900" u="none" strike="noStrike">
                          <a:effectLst/>
                        </a:rPr>
                        <a:t>11%</a:t>
                      </a:r>
                      <a:endParaRPr lang="en-US" sz="900" b="0" i="0" u="none" strike="noStrike">
                        <a:solidFill>
                          <a:srgbClr val="000000"/>
                        </a:solidFill>
                        <a:effectLst/>
                        <a:latin typeface="Arial" panose="020B0604020202020204" pitchFamily="34" charset="0"/>
                      </a:endParaRPr>
                    </a:p>
                  </a:txBody>
                  <a:tcPr marL="8681" marR="8681" marT="8681" marB="0" anchor="b"/>
                </a:tc>
                <a:tc>
                  <a:txBody>
                    <a:bodyPr/>
                    <a:lstStyle/>
                    <a:p>
                      <a:pPr algn="ctr" fontAlgn="b"/>
                      <a:endParaRPr lang="en-US" sz="900" b="1" i="0" u="none" strike="noStrike">
                        <a:solidFill>
                          <a:srgbClr val="000000"/>
                        </a:solidFill>
                        <a:effectLst/>
                        <a:latin typeface="Arial" panose="020B0604020202020204" pitchFamily="34" charset="0"/>
                      </a:endParaRPr>
                    </a:p>
                  </a:txBody>
                  <a:tcPr marL="8681" marR="8681" marT="8681" marB="0" anchor="b"/>
                </a:tc>
                <a:tc>
                  <a:txBody>
                    <a:bodyPr/>
                    <a:lstStyle/>
                    <a:p>
                      <a:pPr algn="l" fontAlgn="b"/>
                      <a:r>
                        <a:rPr lang="en-US" sz="1000" u="none" strike="noStrike">
                          <a:effectLst/>
                        </a:rPr>
                        <a:t>       7,083 </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r"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r" fontAlgn="b"/>
                      <a:r>
                        <a:rPr lang="en-US" sz="1000" u="none" strike="noStrike" dirty="0">
                          <a:effectLst/>
                        </a:rPr>
                        <a:t>                 40 </a:t>
                      </a:r>
                      <a:endParaRPr lang="en-US" sz="1000" b="0" i="0" u="none" strike="noStrike" dirty="0">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r" fontAlgn="b"/>
                      <a:r>
                        <a:rPr lang="en-US" sz="800" dirty="0">
                          <a:solidFill>
                            <a:srgbClr val="FF0000"/>
                          </a:solidFill>
                        </a:rPr>
                        <a:t>45%</a:t>
                      </a:r>
                    </a:p>
                  </a:txBody>
                  <a:tcPr marL="8681" marR="8681" marT="8681" marB="0" anchor="b"/>
                </a:tc>
                <a:tc>
                  <a:txBody>
                    <a:bodyPr/>
                    <a:lstStyle/>
                    <a:p>
                      <a:pPr algn="l" fontAlgn="b"/>
                      <a:endParaRPr lang="en-US" sz="800" dirty="0">
                        <a:solidFill>
                          <a:srgbClr val="FF0000"/>
                        </a:solidFill>
                      </a:endParaRPr>
                    </a:p>
                  </a:txBody>
                  <a:tcPr marL="8681" marR="8681" marT="8681" marB="0" anchor="b"/>
                </a:tc>
                <a:tc>
                  <a:txBody>
                    <a:bodyPr/>
                    <a:lstStyle/>
                    <a:p>
                      <a:pPr algn="l" fontAlgn="b"/>
                      <a:r>
                        <a:rPr lang="en-US" sz="1000" u="none" strike="noStrike" dirty="0">
                          <a:effectLst/>
                        </a:rPr>
                        <a:t>     640,000 </a:t>
                      </a:r>
                      <a:endParaRPr lang="en-US" sz="1000" b="0" i="0" u="none" strike="noStrike" dirty="0">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r>
                        <a:rPr lang="en-US" sz="1000" u="none" strike="noStrike" dirty="0">
                          <a:effectLst/>
                        </a:rPr>
                        <a:t>      512,500 </a:t>
                      </a:r>
                      <a:endParaRPr lang="en-US" sz="1000" b="0" i="0" u="none" strike="noStrike" dirty="0">
                        <a:solidFill>
                          <a:srgbClr val="000000"/>
                        </a:solidFill>
                        <a:effectLst/>
                        <a:latin typeface="Calibri" panose="020F0502020204030204" pitchFamily="34" charset="0"/>
                      </a:endParaRPr>
                    </a:p>
                  </a:txBody>
                  <a:tcPr marL="8681" marR="8681" marT="8681" marB="0" anchor="b"/>
                </a:tc>
                <a:extLst>
                  <a:ext uri="{0D108BD9-81ED-4DB2-BD59-A6C34878D82A}">
                    <a16:rowId xmlns:a16="http://schemas.microsoft.com/office/drawing/2014/main" val="10010"/>
                  </a:ext>
                </a:extLst>
              </a:tr>
              <a:tr h="300450">
                <a:tc gridSpan="2">
                  <a:txBody>
                    <a:bodyPr/>
                    <a:lstStyle/>
                    <a:p>
                      <a:pPr algn="l" fontAlgn="b"/>
                      <a:r>
                        <a:rPr lang="en-US" sz="1000" u="none" strike="noStrike">
                          <a:effectLst/>
                        </a:rPr>
                        <a:t>Total Middle School</a:t>
                      </a:r>
                      <a:endParaRPr lang="en-US" sz="1000" b="0" i="0" u="none" strike="noStrike">
                        <a:solidFill>
                          <a:srgbClr val="000000"/>
                        </a:solidFill>
                        <a:effectLst/>
                        <a:latin typeface="Calibri" panose="020F0502020204030204" pitchFamily="34" charset="0"/>
                      </a:endParaRPr>
                    </a:p>
                  </a:txBody>
                  <a:tcPr marL="8681" marR="8681" marT="8681" marB="0" anchor="b"/>
                </a:tc>
                <a:tc hMerge="1">
                  <a:txBody>
                    <a:bodyPr/>
                    <a:lstStyle/>
                    <a:p>
                      <a:endParaRPr lang="en-US"/>
                    </a:p>
                  </a:txBody>
                  <a:tcPr/>
                </a:tc>
                <a:tc>
                  <a:txBody>
                    <a:bodyPr/>
                    <a:lstStyle/>
                    <a:p>
                      <a:pPr algn="ctr"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r" fontAlgn="b"/>
                      <a:r>
                        <a:rPr lang="en-US" sz="900" u="none" strike="noStrike">
                          <a:effectLst/>
                        </a:rPr>
                        <a:t>            54 </a:t>
                      </a:r>
                      <a:endParaRPr lang="en-US" sz="900" b="0" i="0" u="none" strike="noStrike">
                        <a:solidFill>
                          <a:srgbClr val="000000"/>
                        </a:solidFill>
                        <a:effectLst/>
                        <a:latin typeface="Arial" panose="020B0604020202020204" pitchFamily="34" charset="0"/>
                      </a:endParaRPr>
                    </a:p>
                  </a:txBody>
                  <a:tcPr marL="8681" marR="8681" marT="8681" marB="0" anchor="b"/>
                </a:tc>
                <a:tc>
                  <a:txBody>
                    <a:bodyPr/>
                    <a:lstStyle/>
                    <a:p>
                      <a:pPr algn="ctr" fontAlgn="b"/>
                      <a:endParaRPr lang="en-US" sz="900" b="1" i="0" u="none" strike="noStrike">
                        <a:solidFill>
                          <a:srgbClr val="000000"/>
                        </a:solidFill>
                        <a:effectLst/>
                        <a:latin typeface="Arial" panose="020B0604020202020204" pitchFamily="34" charset="0"/>
                      </a:endParaRPr>
                    </a:p>
                  </a:txBody>
                  <a:tcPr marL="8681" marR="8681" marT="8681" marB="0" anchor="b"/>
                </a:tc>
                <a:tc>
                  <a:txBody>
                    <a:bodyPr/>
                    <a:lstStyle/>
                    <a:p>
                      <a:pPr algn="r" fontAlgn="b"/>
                      <a:r>
                        <a:rPr lang="en-US" sz="900" u="none" strike="noStrike">
                          <a:effectLst/>
                        </a:rPr>
                        <a:t>32%</a:t>
                      </a:r>
                      <a:endParaRPr lang="en-US" sz="900" b="0" i="0" u="none" strike="noStrike">
                        <a:solidFill>
                          <a:srgbClr val="000000"/>
                        </a:solidFill>
                        <a:effectLst/>
                        <a:latin typeface="Arial" panose="020B0604020202020204" pitchFamily="34" charset="0"/>
                      </a:endParaRPr>
                    </a:p>
                  </a:txBody>
                  <a:tcPr marL="8681" marR="8681" marT="8681" marB="0" anchor="b"/>
                </a:tc>
                <a:tc>
                  <a:txBody>
                    <a:bodyPr/>
                    <a:lstStyle/>
                    <a:p>
                      <a:pPr algn="ctr" fontAlgn="b"/>
                      <a:endParaRPr lang="en-US" sz="900" b="1" i="0" u="none" strike="noStrike">
                        <a:solidFill>
                          <a:srgbClr val="000000"/>
                        </a:solidFill>
                        <a:effectLst/>
                        <a:latin typeface="Arial" panose="020B0604020202020204" pitchFamily="34" charset="0"/>
                      </a:endParaRPr>
                    </a:p>
                  </a:txBody>
                  <a:tcPr marL="8681" marR="8681" marT="8681" marB="0" anchor="b"/>
                </a:tc>
                <a:tc>
                  <a:txBody>
                    <a:bodyPr/>
                    <a:lstStyle/>
                    <a:p>
                      <a:pPr algn="r" fontAlgn="b"/>
                      <a:r>
                        <a:rPr lang="en-US" sz="900" u="none" strike="noStrike">
                          <a:effectLst/>
                        </a:rPr>
                        <a:t>    367,500 </a:t>
                      </a:r>
                      <a:endParaRPr lang="en-US" sz="900" b="0" i="0" u="none" strike="noStrike">
                        <a:solidFill>
                          <a:srgbClr val="000000"/>
                        </a:solidFill>
                        <a:effectLst/>
                        <a:latin typeface="Arial" panose="020B0604020202020204" pitchFamily="34" charset="0"/>
                      </a:endParaRPr>
                    </a:p>
                  </a:txBody>
                  <a:tcPr marL="8681" marR="8681" marT="8681" marB="0" anchor="b"/>
                </a:tc>
                <a:tc>
                  <a:txBody>
                    <a:bodyPr/>
                    <a:lstStyle/>
                    <a:p>
                      <a:pPr algn="ctr" fontAlgn="b"/>
                      <a:endParaRPr lang="en-US" sz="900" b="1" i="0" u="none" strike="noStrike">
                        <a:solidFill>
                          <a:srgbClr val="000000"/>
                        </a:solidFill>
                        <a:effectLst/>
                        <a:latin typeface="Arial" panose="020B0604020202020204" pitchFamily="34" charset="0"/>
                      </a:endParaRPr>
                    </a:p>
                  </a:txBody>
                  <a:tcPr marL="8681" marR="8681" marT="8681" marB="0" anchor="b"/>
                </a:tc>
                <a:tc>
                  <a:txBody>
                    <a:bodyPr/>
                    <a:lstStyle/>
                    <a:p>
                      <a:pPr algn="r" fontAlgn="b"/>
                      <a:r>
                        <a:rPr lang="en-US" sz="900" u="none" strike="noStrike" dirty="0">
                          <a:effectLst/>
                        </a:rPr>
                        <a:t>31%</a:t>
                      </a:r>
                      <a:endParaRPr lang="en-US" sz="900" b="0" i="0" u="none" strike="noStrike" dirty="0">
                        <a:solidFill>
                          <a:srgbClr val="000000"/>
                        </a:solidFill>
                        <a:effectLst/>
                        <a:latin typeface="Arial" panose="020B0604020202020204" pitchFamily="34" charset="0"/>
                      </a:endParaRPr>
                    </a:p>
                  </a:txBody>
                  <a:tcPr marL="8681" marR="8681" marT="8681" marB="0" anchor="b"/>
                </a:tc>
                <a:tc>
                  <a:txBody>
                    <a:bodyPr/>
                    <a:lstStyle/>
                    <a:p>
                      <a:pPr algn="ctr" fontAlgn="b"/>
                      <a:endParaRPr lang="en-US" sz="900" b="1" i="0" u="none" strike="noStrike">
                        <a:solidFill>
                          <a:srgbClr val="000000"/>
                        </a:solidFill>
                        <a:effectLst/>
                        <a:latin typeface="Arial" panose="020B060402020202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r" fontAlgn="b"/>
                      <a:r>
                        <a:rPr lang="en-US" sz="900" u="none" strike="noStrike">
                          <a:effectLst/>
                        </a:rPr>
                        <a:t>           157 </a:t>
                      </a:r>
                      <a:endParaRPr lang="en-US" sz="900" b="0" i="0" u="none" strike="noStrike">
                        <a:solidFill>
                          <a:srgbClr val="000000"/>
                        </a:solidFill>
                        <a:effectLst/>
                        <a:latin typeface="Arial" panose="020B060402020202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r" fontAlgn="b"/>
                      <a:r>
                        <a:rPr lang="en-US" sz="900" u="none" strike="noStrike">
                          <a:effectLst/>
                        </a:rPr>
                        <a:t>34%</a:t>
                      </a:r>
                      <a:endParaRPr lang="en-US" sz="900" b="0" i="0" u="none" strike="noStrike">
                        <a:solidFill>
                          <a:srgbClr val="000000"/>
                        </a:solidFill>
                        <a:effectLst/>
                        <a:latin typeface="Arial" panose="020B060402020202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r" fontAlgn="b"/>
                      <a:r>
                        <a:rPr lang="en-US" sz="900" u="none" strike="noStrike">
                          <a:effectLst/>
                        </a:rPr>
                        <a:t> 2,512,000 </a:t>
                      </a:r>
                      <a:endParaRPr lang="en-US" sz="900" b="0" i="0" u="none" strike="noStrike">
                        <a:solidFill>
                          <a:srgbClr val="000000"/>
                        </a:solidFill>
                        <a:effectLst/>
                        <a:latin typeface="Arial" panose="020B060402020202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r" fontAlgn="b"/>
                      <a:r>
                        <a:rPr lang="en-US" sz="900" u="none" strike="noStrike" dirty="0">
                          <a:effectLst/>
                        </a:rPr>
                        <a:t> 2,144,500 </a:t>
                      </a:r>
                      <a:endParaRPr lang="en-US" sz="900" b="0" i="0" u="none" strike="noStrike" dirty="0">
                        <a:solidFill>
                          <a:srgbClr val="000000"/>
                        </a:solidFill>
                        <a:effectLst/>
                        <a:latin typeface="Arial" panose="020B0604020202020204" pitchFamily="34" charset="0"/>
                      </a:endParaRPr>
                    </a:p>
                  </a:txBody>
                  <a:tcPr marL="8681" marR="8681" marT="8681" marB="0" anchor="b"/>
                </a:tc>
                <a:extLst>
                  <a:ext uri="{0D108BD9-81ED-4DB2-BD59-A6C34878D82A}">
                    <a16:rowId xmlns:a16="http://schemas.microsoft.com/office/drawing/2014/main" val="10011"/>
                  </a:ext>
                </a:extLst>
              </a:tr>
            </a:tbl>
          </a:graphicData>
        </a:graphic>
      </p:graphicFrame>
      <p:sp>
        <p:nvSpPr>
          <p:cNvPr id="8" name="Oval 7"/>
          <p:cNvSpPr/>
          <p:nvPr/>
        </p:nvSpPr>
        <p:spPr>
          <a:xfrm>
            <a:off x="6324599" y="3952339"/>
            <a:ext cx="561975" cy="25717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9" name="Oval 8"/>
          <p:cNvSpPr/>
          <p:nvPr/>
        </p:nvSpPr>
        <p:spPr>
          <a:xfrm>
            <a:off x="6324600" y="5029200"/>
            <a:ext cx="561975" cy="25717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10" name="Oval 9"/>
          <p:cNvSpPr/>
          <p:nvPr/>
        </p:nvSpPr>
        <p:spPr>
          <a:xfrm>
            <a:off x="8267700" y="3957024"/>
            <a:ext cx="609601" cy="29855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11" name="Oval 10"/>
          <p:cNvSpPr/>
          <p:nvPr/>
        </p:nvSpPr>
        <p:spPr>
          <a:xfrm>
            <a:off x="8245638" y="5022763"/>
            <a:ext cx="609601" cy="29855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pic>
        <p:nvPicPr>
          <p:cNvPr id="13" name="Picture 2" descr="FCIS">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92248" y="5715000"/>
            <a:ext cx="1743137" cy="1066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17446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7206" y="243184"/>
            <a:ext cx="8103393" cy="642641"/>
          </a:xfrm>
        </p:spPr>
        <p:txBody>
          <a:bodyPr>
            <a:normAutofit/>
          </a:bodyPr>
          <a:lstStyle/>
          <a:p>
            <a:pPr algn="ctr"/>
            <a:r>
              <a:rPr lang="en-US" sz="2800" i="1" dirty="0">
                <a:solidFill>
                  <a:schemeClr val="tx1"/>
                </a:solidFill>
                <a:latin typeface="Arial" panose="020B0604020202020204" pitchFamily="34" charset="0"/>
                <a:cs typeface="Arial" panose="020B0604020202020204" pitchFamily="34" charset="0"/>
              </a:rPr>
              <a:t>Tools - 14 Year Financial Aid Chart</a:t>
            </a:r>
          </a:p>
        </p:txBody>
      </p:sp>
      <p:pic>
        <p:nvPicPr>
          <p:cNvPr id="45" name="Picture 44"/>
          <p:cNvPicPr>
            <a:picLocks noChangeAspect="1"/>
          </p:cNvPicPr>
          <p:nvPr/>
        </p:nvPicPr>
        <p:blipFill>
          <a:blip r:embed="rId2"/>
          <a:stretch>
            <a:fillRect/>
          </a:stretch>
        </p:blipFill>
        <p:spPr>
          <a:xfrm>
            <a:off x="507206" y="1011900"/>
            <a:ext cx="8285182" cy="4688230"/>
          </a:xfrm>
          <a:prstGeom prst="rect">
            <a:avLst/>
          </a:prstGeom>
        </p:spPr>
      </p:pic>
      <p:sp>
        <p:nvSpPr>
          <p:cNvPr id="6" name="Title 1"/>
          <p:cNvSpPr txBox="1">
            <a:spLocks/>
          </p:cNvSpPr>
          <p:nvPr/>
        </p:nvSpPr>
        <p:spPr>
          <a:xfrm>
            <a:off x="228600" y="5920302"/>
            <a:ext cx="7620000" cy="70128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800" kern="1200" spc="-120" baseline="0">
                <a:solidFill>
                  <a:schemeClr val="accent1"/>
                </a:solidFill>
                <a:latin typeface="+mj-lt"/>
                <a:ea typeface="+mj-ea"/>
                <a:cs typeface="+mj-cs"/>
              </a:defRPr>
            </a:lvl1pPr>
          </a:lstStyle>
          <a:p>
            <a:r>
              <a:rPr lang="en-US" sz="2000" i="1" dirty="0">
                <a:solidFill>
                  <a:schemeClr val="tx1"/>
                </a:solidFill>
                <a:latin typeface="Arial" panose="020B0604020202020204" pitchFamily="34" charset="0"/>
                <a:cs typeface="Arial" panose="020B0604020202020204" pitchFamily="34" charset="0"/>
              </a:rPr>
              <a:t>In some respects, this chart is irrelevant given F/A budgets don’t “matter.”</a:t>
            </a:r>
          </a:p>
          <a:p>
            <a:r>
              <a:rPr lang="en-US" sz="2000" i="1" dirty="0">
                <a:solidFill>
                  <a:schemeClr val="tx1"/>
                </a:solidFill>
                <a:latin typeface="Arial" panose="020B0604020202020204" pitchFamily="34" charset="0"/>
                <a:cs typeface="Arial" panose="020B0604020202020204" pitchFamily="34" charset="0"/>
              </a:rPr>
              <a:t>It’s value in projecting future growth is relevant.</a:t>
            </a:r>
          </a:p>
        </p:txBody>
      </p:sp>
      <p:pic>
        <p:nvPicPr>
          <p:cNvPr id="8" name="Picture 2" descr="FCIS">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73955" y="5826204"/>
            <a:ext cx="1561430" cy="9555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798796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142755" y="303998"/>
            <a:ext cx="7391645" cy="686602"/>
          </a:xfrm>
        </p:spPr>
        <p:txBody>
          <a:bodyPr>
            <a:normAutofit/>
          </a:bodyPr>
          <a:lstStyle/>
          <a:p>
            <a:pPr algn="ctr"/>
            <a:r>
              <a:rPr lang="en-US" sz="2800" i="1" dirty="0">
                <a:solidFill>
                  <a:schemeClr val="tx1"/>
                </a:solidFill>
                <a:latin typeface="Arial" panose="020B0604020202020204" pitchFamily="34" charset="0"/>
                <a:cs typeface="Arial" panose="020B0604020202020204" pitchFamily="34" charset="0"/>
              </a:rPr>
              <a:t>Tools – Dollar Amount of Awards by Tuition Band</a:t>
            </a:r>
          </a:p>
        </p:txBody>
      </p:sp>
      <p:graphicFrame>
        <p:nvGraphicFramePr>
          <p:cNvPr id="14" name="Table 13"/>
          <p:cNvGraphicFramePr>
            <a:graphicFrameLocks noGrp="1"/>
          </p:cNvGraphicFramePr>
          <p:nvPr>
            <p:extLst>
              <p:ext uri="{D42A27DB-BD31-4B8C-83A1-F6EECF244321}">
                <p14:modId xmlns:p14="http://schemas.microsoft.com/office/powerpoint/2010/main" val="2367500164"/>
              </p:ext>
            </p:extLst>
          </p:nvPr>
        </p:nvGraphicFramePr>
        <p:xfrm>
          <a:off x="945145" y="1219197"/>
          <a:ext cx="6789389" cy="4572003"/>
        </p:xfrm>
        <a:graphic>
          <a:graphicData uri="http://schemas.openxmlformats.org/drawingml/2006/table">
            <a:tbl>
              <a:tblPr>
                <a:tableStyleId>{5C22544A-7EE6-4342-B048-85BDC9FD1C3A}</a:tableStyleId>
              </a:tblPr>
              <a:tblGrid>
                <a:gridCol w="142470">
                  <a:extLst>
                    <a:ext uri="{9D8B030D-6E8A-4147-A177-3AD203B41FA5}">
                      <a16:colId xmlns:a16="http://schemas.microsoft.com/office/drawing/2014/main" val="20000"/>
                    </a:ext>
                  </a:extLst>
                </a:gridCol>
                <a:gridCol w="2240692">
                  <a:extLst>
                    <a:ext uri="{9D8B030D-6E8A-4147-A177-3AD203B41FA5}">
                      <a16:colId xmlns:a16="http://schemas.microsoft.com/office/drawing/2014/main" val="20001"/>
                    </a:ext>
                  </a:extLst>
                </a:gridCol>
                <a:gridCol w="184564">
                  <a:extLst>
                    <a:ext uri="{9D8B030D-6E8A-4147-A177-3AD203B41FA5}">
                      <a16:colId xmlns:a16="http://schemas.microsoft.com/office/drawing/2014/main" val="20002"/>
                    </a:ext>
                  </a:extLst>
                </a:gridCol>
                <a:gridCol w="738263">
                  <a:extLst>
                    <a:ext uri="{9D8B030D-6E8A-4147-A177-3AD203B41FA5}">
                      <a16:colId xmlns:a16="http://schemas.microsoft.com/office/drawing/2014/main" val="20003"/>
                    </a:ext>
                  </a:extLst>
                </a:gridCol>
                <a:gridCol w="98589">
                  <a:extLst>
                    <a:ext uri="{9D8B030D-6E8A-4147-A177-3AD203B41FA5}">
                      <a16:colId xmlns:a16="http://schemas.microsoft.com/office/drawing/2014/main" val="20004"/>
                    </a:ext>
                  </a:extLst>
                </a:gridCol>
                <a:gridCol w="815973">
                  <a:extLst>
                    <a:ext uri="{9D8B030D-6E8A-4147-A177-3AD203B41FA5}">
                      <a16:colId xmlns:a16="http://schemas.microsoft.com/office/drawing/2014/main" val="20005"/>
                    </a:ext>
                  </a:extLst>
                </a:gridCol>
                <a:gridCol w="98589">
                  <a:extLst>
                    <a:ext uri="{9D8B030D-6E8A-4147-A177-3AD203B41FA5}">
                      <a16:colId xmlns:a16="http://schemas.microsoft.com/office/drawing/2014/main" val="20006"/>
                    </a:ext>
                  </a:extLst>
                </a:gridCol>
                <a:gridCol w="815973">
                  <a:extLst>
                    <a:ext uri="{9D8B030D-6E8A-4147-A177-3AD203B41FA5}">
                      <a16:colId xmlns:a16="http://schemas.microsoft.com/office/drawing/2014/main" val="20007"/>
                    </a:ext>
                  </a:extLst>
                </a:gridCol>
                <a:gridCol w="98589">
                  <a:extLst>
                    <a:ext uri="{9D8B030D-6E8A-4147-A177-3AD203B41FA5}">
                      <a16:colId xmlns:a16="http://schemas.microsoft.com/office/drawing/2014/main" val="20008"/>
                    </a:ext>
                  </a:extLst>
                </a:gridCol>
                <a:gridCol w="767406">
                  <a:extLst>
                    <a:ext uri="{9D8B030D-6E8A-4147-A177-3AD203B41FA5}">
                      <a16:colId xmlns:a16="http://schemas.microsoft.com/office/drawing/2014/main" val="20009"/>
                    </a:ext>
                  </a:extLst>
                </a:gridCol>
                <a:gridCol w="98589">
                  <a:extLst>
                    <a:ext uri="{9D8B030D-6E8A-4147-A177-3AD203B41FA5}">
                      <a16:colId xmlns:a16="http://schemas.microsoft.com/office/drawing/2014/main" val="20010"/>
                    </a:ext>
                  </a:extLst>
                </a:gridCol>
                <a:gridCol w="689692">
                  <a:extLst>
                    <a:ext uri="{9D8B030D-6E8A-4147-A177-3AD203B41FA5}">
                      <a16:colId xmlns:a16="http://schemas.microsoft.com/office/drawing/2014/main" val="20011"/>
                    </a:ext>
                  </a:extLst>
                </a:gridCol>
              </a:tblGrid>
              <a:tr h="623644">
                <a:tc>
                  <a:txBody>
                    <a:bodyPr/>
                    <a:lstStyle/>
                    <a:p>
                      <a:pPr algn="l" fontAlgn="b"/>
                      <a:endParaRPr lang="en-US" sz="1000" b="0" i="0" u="none" strike="noStrike" dirty="0">
                        <a:effectLst/>
                        <a:latin typeface="Arial" panose="020B0604020202020204" pitchFamily="34" charset="0"/>
                      </a:endParaRPr>
                    </a:p>
                  </a:txBody>
                  <a:tcPr marL="0" marR="0" marT="0" marB="0" anchor="b"/>
                </a:tc>
                <a:tc>
                  <a:txBody>
                    <a:bodyPr/>
                    <a:lstStyle/>
                    <a:p>
                      <a:pPr algn="l" fontAlgn="b"/>
                      <a:endParaRPr lang="en-US" sz="1000" b="0" i="0" u="none" strike="noStrike" dirty="0">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dirty="0">
                          <a:effectLst/>
                        </a:rPr>
                        <a:t> 2018-19 </a:t>
                      </a:r>
                      <a:endParaRPr lang="en-US" sz="1000" b="0" i="0" u="none" strike="noStrike" dirty="0">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dirty="0">
                          <a:effectLst/>
                        </a:rPr>
                        <a:t> 2019-20</a:t>
                      </a:r>
                      <a:endParaRPr lang="en-US" sz="1000" b="0" i="0" u="none" strike="noStrike" dirty="0">
                        <a:effectLst/>
                        <a:latin typeface="Arial" panose="020B0604020202020204" pitchFamily="34" charset="0"/>
                      </a:endParaRPr>
                    </a:p>
                  </a:txBody>
                  <a:tcPr marL="0" marR="0" marT="0" marB="0" anchor="b"/>
                </a:tc>
                <a:tc>
                  <a:txBody>
                    <a:bodyPr/>
                    <a:lstStyle/>
                    <a:p>
                      <a:pPr algn="ctr" fontAlgn="b"/>
                      <a:endParaRPr lang="en-US" sz="1000" b="0" i="0" u="none" strike="noStrike" dirty="0">
                        <a:effectLst/>
                        <a:latin typeface="Arial" panose="020B0604020202020204" pitchFamily="34" charset="0"/>
                      </a:endParaRPr>
                    </a:p>
                  </a:txBody>
                  <a:tcPr marL="0" marR="0" marT="0" marB="0" anchor="b"/>
                </a:tc>
                <a:tc>
                  <a:txBody>
                    <a:bodyPr/>
                    <a:lstStyle/>
                    <a:p>
                      <a:pPr algn="ctr" fontAlgn="b"/>
                      <a:r>
                        <a:rPr lang="en-US" sz="1000" u="none" strike="noStrike" dirty="0">
                          <a:effectLst/>
                        </a:rPr>
                        <a:t> 2020-21</a:t>
                      </a:r>
                      <a:endParaRPr lang="en-US" sz="1000" b="0" i="0" u="none" strike="noStrike" dirty="0">
                        <a:effectLst/>
                        <a:latin typeface="Arial" panose="020B0604020202020204" pitchFamily="34" charset="0"/>
                      </a:endParaRPr>
                    </a:p>
                  </a:txBody>
                  <a:tcPr marL="0" marR="0" marT="0" marB="0" anchor="b"/>
                </a:tc>
                <a:tc>
                  <a:txBody>
                    <a:bodyPr/>
                    <a:lstStyle/>
                    <a:p>
                      <a:pPr algn="r" fontAlgn="b"/>
                      <a:endParaRPr lang="en-US" sz="1000" b="0" i="0" u="none" strike="noStrike" dirty="0">
                        <a:effectLst/>
                        <a:latin typeface="Arial" panose="020B0604020202020204" pitchFamily="34" charset="0"/>
                      </a:endParaRPr>
                    </a:p>
                  </a:txBody>
                  <a:tcPr marL="0" marR="0" marT="0" marB="0" anchor="b"/>
                </a:tc>
                <a:tc>
                  <a:txBody>
                    <a:bodyPr/>
                    <a:lstStyle/>
                    <a:p>
                      <a:pPr algn="ctr" fontAlgn="b"/>
                      <a:r>
                        <a:rPr lang="en-US" sz="1000" u="none" strike="noStrike" dirty="0">
                          <a:effectLst/>
                        </a:rPr>
                        <a:t> 2021-22</a:t>
                      </a:r>
                      <a:endParaRPr lang="en-US" sz="1000" b="0" i="0" u="none" strike="noStrike" dirty="0">
                        <a:effectLst/>
                        <a:latin typeface="Arial" panose="020B0604020202020204" pitchFamily="34" charset="0"/>
                      </a:endParaRPr>
                    </a:p>
                  </a:txBody>
                  <a:tcPr marL="0" marR="0" marT="0" marB="0" anchor="b"/>
                </a:tc>
                <a:tc>
                  <a:txBody>
                    <a:bodyPr/>
                    <a:lstStyle/>
                    <a:p>
                      <a:pPr algn="r" fontAlgn="b"/>
                      <a:endParaRPr lang="en-US" sz="1000" b="0" i="0" u="none" strike="noStrike" dirty="0">
                        <a:effectLst/>
                        <a:latin typeface="Arial" panose="020B0604020202020204" pitchFamily="34" charset="0"/>
                      </a:endParaRPr>
                    </a:p>
                  </a:txBody>
                  <a:tcPr marL="0" marR="0" marT="0" marB="0" anchor="b"/>
                </a:tc>
                <a:tc>
                  <a:txBody>
                    <a:bodyPr/>
                    <a:lstStyle/>
                    <a:p>
                      <a:pPr algn="r" fontAlgn="b"/>
                      <a:endParaRPr lang="en-US" sz="1000" b="0" i="0" u="none" strike="noStrike" dirty="0">
                        <a:effectLst/>
                        <a:latin typeface="Arial" panose="020B0604020202020204" pitchFamily="34" charset="0"/>
                      </a:endParaRPr>
                    </a:p>
                  </a:txBody>
                  <a:tcPr marL="0" marR="0" marT="0" marB="0" anchor="b"/>
                </a:tc>
                <a:extLst>
                  <a:ext uri="{0D108BD9-81ED-4DB2-BD59-A6C34878D82A}">
                    <a16:rowId xmlns:a16="http://schemas.microsoft.com/office/drawing/2014/main" val="10000"/>
                  </a:ext>
                </a:extLst>
              </a:tr>
              <a:tr h="830139">
                <a:tc gridSpan="2">
                  <a:txBody>
                    <a:bodyPr/>
                    <a:lstStyle/>
                    <a:p>
                      <a:pPr algn="l" fontAlgn="b"/>
                      <a:r>
                        <a:rPr lang="en-US" sz="1000" u="none" strike="noStrike">
                          <a:effectLst/>
                        </a:rPr>
                        <a:t>Dollar Amount of Awards as a % of Tuition</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a:txBody>
                    <a:bodyPr/>
                    <a:lstStyle/>
                    <a:p>
                      <a:pPr algn="l" fontAlgn="b"/>
                      <a:endParaRPr lang="en-US" sz="1000" b="0" i="0" u="none" strike="noStrike">
                        <a:effectLst/>
                        <a:latin typeface="Arial" panose="020B0604020202020204" pitchFamily="34" charset="0"/>
                      </a:endParaRPr>
                    </a:p>
                  </a:txBody>
                  <a:tcPr marL="0" marR="0" marT="0" marB="0"/>
                </a:tc>
                <a:tc>
                  <a:txBody>
                    <a:bodyPr/>
                    <a:lstStyle/>
                    <a:p>
                      <a:pPr algn="r" fontAlgn="b"/>
                      <a:endParaRPr lang="en-US" sz="1000" b="0" i="0" u="none" strike="noStrike">
                        <a:effectLst/>
                        <a:latin typeface="Arial" panose="020B0604020202020204" pitchFamily="34" charset="0"/>
                      </a:endParaRPr>
                    </a:p>
                  </a:txBody>
                  <a:tcPr marL="0" marR="0" marT="0" marB="0" anchor="b"/>
                </a:tc>
                <a:tc>
                  <a:txBody>
                    <a:bodyPr/>
                    <a:lstStyle/>
                    <a:p>
                      <a:pPr algn="r"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dirty="0">
                        <a:effectLst/>
                        <a:latin typeface="Arial" panose="020B0604020202020204" pitchFamily="34" charset="0"/>
                      </a:endParaRPr>
                    </a:p>
                  </a:txBody>
                  <a:tcPr marL="0" marR="0" marT="0" marB="0"/>
                </a:tc>
                <a:tc>
                  <a:txBody>
                    <a:bodyPr/>
                    <a:lstStyle/>
                    <a:p>
                      <a:pPr algn="r" fontAlgn="b"/>
                      <a:endParaRPr lang="en-US" sz="1000" b="0" i="0" u="none" strike="noStrike">
                        <a:effectLst/>
                        <a:latin typeface="Arial" panose="020B0604020202020204" pitchFamily="34" charset="0"/>
                      </a:endParaRPr>
                    </a:p>
                  </a:txBody>
                  <a:tcPr marL="0" marR="0" marT="0" marB="0" anchor="b"/>
                </a:tc>
                <a:tc>
                  <a:txBody>
                    <a:bodyPr/>
                    <a:lstStyle/>
                    <a:p>
                      <a:pPr algn="r" fontAlgn="b"/>
                      <a:endParaRPr lang="en-US" sz="1000" b="0" i="0" u="none" strike="noStrike" dirty="0">
                        <a:effectLst/>
                        <a:latin typeface="Arial" panose="020B0604020202020204" pitchFamily="34" charset="0"/>
                      </a:endParaRPr>
                    </a:p>
                  </a:txBody>
                  <a:tcPr marL="0" marR="0" marT="0" marB="0" anchor="b"/>
                </a:tc>
                <a:tc>
                  <a:txBody>
                    <a:bodyPr/>
                    <a:lstStyle/>
                    <a:p>
                      <a:pPr algn="r" fontAlgn="b"/>
                      <a:endParaRPr lang="en-US" sz="1000" b="0" i="0" u="none" strike="noStrike">
                        <a:effectLst/>
                        <a:latin typeface="Arial" panose="020B0604020202020204" pitchFamily="34" charset="0"/>
                      </a:endParaRPr>
                    </a:p>
                  </a:txBody>
                  <a:tcPr marL="0" marR="0" marT="0" marB="0" anchor="b"/>
                </a:tc>
                <a:tc>
                  <a:txBody>
                    <a:bodyPr/>
                    <a:lstStyle/>
                    <a:p>
                      <a:pPr algn="r" fontAlgn="b"/>
                      <a:endParaRPr lang="en-US" sz="1000" b="0" i="0" u="none" strike="noStrike" dirty="0">
                        <a:effectLst/>
                        <a:latin typeface="Arial" panose="020B0604020202020204" pitchFamily="34" charset="0"/>
                      </a:endParaRPr>
                    </a:p>
                  </a:txBody>
                  <a:tcPr marL="0" marR="0" marT="0" marB="0" anchor="b"/>
                </a:tc>
                <a:tc>
                  <a:txBody>
                    <a:bodyPr/>
                    <a:lstStyle/>
                    <a:p>
                      <a:pPr algn="r" fontAlgn="b"/>
                      <a:endParaRPr lang="en-US" sz="1000" b="0" i="0" u="none" strike="noStrike">
                        <a:effectLst/>
                        <a:latin typeface="Arial" panose="020B0604020202020204" pitchFamily="34" charset="0"/>
                      </a:endParaRPr>
                    </a:p>
                  </a:txBody>
                  <a:tcPr marL="0" marR="0" marT="0" marB="0" anchor="b"/>
                </a:tc>
                <a:tc>
                  <a:txBody>
                    <a:bodyPr/>
                    <a:lstStyle/>
                    <a:p>
                      <a:pPr algn="r" fontAlgn="b"/>
                      <a:endParaRPr lang="en-US" sz="1000" b="0" i="0" u="none" strike="noStrike" dirty="0">
                        <a:effectLst/>
                        <a:latin typeface="Arial" panose="020B0604020202020204" pitchFamily="34" charset="0"/>
                      </a:endParaRPr>
                    </a:p>
                  </a:txBody>
                  <a:tcPr marL="0" marR="0" marT="0" marB="0" anchor="b"/>
                </a:tc>
                <a:extLst>
                  <a:ext uri="{0D108BD9-81ED-4DB2-BD59-A6C34878D82A}">
                    <a16:rowId xmlns:a16="http://schemas.microsoft.com/office/drawing/2014/main" val="10001"/>
                  </a:ext>
                </a:extLst>
              </a:tr>
              <a:tr h="623644">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dirty="0">
                          <a:effectLst/>
                        </a:rPr>
                        <a:t>1 - 25%</a:t>
                      </a:r>
                      <a:endParaRPr lang="en-US" sz="1000" b="0" i="0" u="none" strike="noStrike" dirty="0">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dirty="0">
                          <a:effectLst/>
                        </a:rPr>
                        <a:t>       23,300 </a:t>
                      </a:r>
                      <a:endParaRPr lang="en-US" sz="1000" b="0" i="0" u="none" strike="noStrike" dirty="0">
                        <a:effectLst/>
                        <a:latin typeface="Arial" panose="020B0604020202020204" pitchFamily="34" charset="0"/>
                      </a:endParaRPr>
                    </a:p>
                  </a:txBody>
                  <a:tcPr marL="0" marR="0" marT="0" marB="0" anchor="b"/>
                </a:tc>
                <a:tc>
                  <a:txBody>
                    <a:bodyPr/>
                    <a:lstStyle/>
                    <a:p>
                      <a:pPr algn="r"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dirty="0">
                          <a:effectLst/>
                        </a:rPr>
                        <a:t>         21,300 </a:t>
                      </a:r>
                      <a:endParaRPr lang="en-US" sz="1000" b="0" i="0" u="none" strike="noStrike" dirty="0">
                        <a:effectLst/>
                        <a:latin typeface="Arial" panose="020B0604020202020204" pitchFamily="34" charset="0"/>
                      </a:endParaRPr>
                    </a:p>
                  </a:txBody>
                  <a:tcPr marL="0" marR="0" marT="0" marB="0" anchor="b"/>
                </a:tc>
                <a:tc>
                  <a:txBody>
                    <a:bodyPr/>
                    <a:lstStyle/>
                    <a:p>
                      <a:pPr algn="r"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dirty="0">
                          <a:effectLst/>
                        </a:rPr>
                        <a:t>         10,730 </a:t>
                      </a:r>
                      <a:endParaRPr lang="en-US" sz="1000" b="0" i="0" u="none" strike="noStrike" dirty="0">
                        <a:effectLst/>
                        <a:latin typeface="Arial" panose="020B0604020202020204" pitchFamily="34" charset="0"/>
                      </a:endParaRPr>
                    </a:p>
                  </a:txBody>
                  <a:tcPr marL="0" marR="0" marT="0" marB="0" anchor="b"/>
                </a:tc>
                <a:tc>
                  <a:txBody>
                    <a:bodyPr/>
                    <a:lstStyle/>
                    <a:p>
                      <a:pPr algn="r"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dirty="0">
                          <a:effectLst/>
                        </a:rPr>
                        <a:t>         2,740 </a:t>
                      </a:r>
                      <a:endParaRPr lang="en-US" sz="1000" b="0" i="0" u="none" strike="noStrike" dirty="0">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-88%</a:t>
                      </a:r>
                      <a:endParaRPr lang="en-US" sz="1000" b="0" i="0" u="none" strike="noStrike">
                        <a:effectLst/>
                        <a:latin typeface="Arial" panose="020B0604020202020204" pitchFamily="34" charset="0"/>
                      </a:endParaRPr>
                    </a:p>
                  </a:txBody>
                  <a:tcPr marL="0" marR="0" marT="0" marB="0" anchor="b"/>
                </a:tc>
                <a:extLst>
                  <a:ext uri="{0D108BD9-81ED-4DB2-BD59-A6C34878D82A}">
                    <a16:rowId xmlns:a16="http://schemas.microsoft.com/office/drawing/2014/main" val="10002"/>
                  </a:ext>
                </a:extLst>
              </a:tr>
              <a:tr h="623644">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26 - 50%</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dirty="0">
                          <a:effectLst/>
                        </a:rPr>
                        <a:t>     151,800 </a:t>
                      </a:r>
                      <a:endParaRPr lang="en-US" sz="1000" b="0" i="0" u="none" strike="noStrike" dirty="0">
                        <a:effectLst/>
                        <a:latin typeface="Arial" panose="020B0604020202020204" pitchFamily="34" charset="0"/>
                      </a:endParaRPr>
                    </a:p>
                  </a:txBody>
                  <a:tcPr marL="0" marR="0" marT="0" marB="0" anchor="b"/>
                </a:tc>
                <a:tc>
                  <a:txBody>
                    <a:bodyPr/>
                    <a:lstStyle/>
                    <a:p>
                      <a:pPr algn="r"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dirty="0">
                          <a:effectLst/>
                        </a:rPr>
                        <a:t>       114,700 </a:t>
                      </a:r>
                      <a:endParaRPr lang="en-US" sz="1000" b="0" i="0" u="none" strike="noStrike" dirty="0">
                        <a:effectLst/>
                        <a:latin typeface="Arial" panose="020B0604020202020204" pitchFamily="34" charset="0"/>
                      </a:endParaRPr>
                    </a:p>
                  </a:txBody>
                  <a:tcPr marL="0" marR="0" marT="0" marB="0" anchor="b"/>
                </a:tc>
                <a:tc>
                  <a:txBody>
                    <a:bodyPr/>
                    <a:lstStyle/>
                    <a:p>
                      <a:pPr algn="r"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       133,564 </a:t>
                      </a:r>
                      <a:endParaRPr lang="en-US" sz="1000" b="0" i="0" u="none" strike="noStrike">
                        <a:effectLst/>
                        <a:latin typeface="Arial" panose="020B0604020202020204" pitchFamily="34" charset="0"/>
                      </a:endParaRPr>
                    </a:p>
                  </a:txBody>
                  <a:tcPr marL="0" marR="0" marT="0" marB="0" anchor="b"/>
                </a:tc>
                <a:tc>
                  <a:txBody>
                    <a:bodyPr/>
                    <a:lstStyle/>
                    <a:p>
                      <a:pPr algn="r"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      154,800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2%</a:t>
                      </a:r>
                      <a:endParaRPr lang="en-US" sz="1000" b="0" i="0" u="none" strike="noStrike">
                        <a:effectLst/>
                        <a:latin typeface="Arial" panose="020B0604020202020204" pitchFamily="34" charset="0"/>
                      </a:endParaRPr>
                    </a:p>
                  </a:txBody>
                  <a:tcPr marL="0" marR="0" marT="0" marB="0" anchor="b"/>
                </a:tc>
                <a:extLst>
                  <a:ext uri="{0D108BD9-81ED-4DB2-BD59-A6C34878D82A}">
                    <a16:rowId xmlns:a16="http://schemas.microsoft.com/office/drawing/2014/main" val="10003"/>
                  </a:ext>
                </a:extLst>
              </a:tr>
              <a:tr h="623644">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dirty="0">
                          <a:effectLst/>
                        </a:rPr>
                        <a:t>51 - 75%</a:t>
                      </a:r>
                      <a:endParaRPr lang="en-US" sz="1000" b="0" i="0" u="none" strike="noStrike" dirty="0">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tc>
                <a:tc>
                  <a:txBody>
                    <a:bodyPr/>
                    <a:lstStyle/>
                    <a:p>
                      <a:pPr algn="r" fontAlgn="b"/>
                      <a:r>
                        <a:rPr lang="en-US" sz="1000" u="none" strike="noStrike">
                          <a:effectLst/>
                        </a:rPr>
                        <a:t>     261,900 </a:t>
                      </a:r>
                      <a:endParaRPr lang="en-US" sz="1000" b="0" i="0" u="none" strike="noStrike">
                        <a:effectLst/>
                        <a:latin typeface="Arial" panose="020B0604020202020204" pitchFamily="34" charset="0"/>
                      </a:endParaRPr>
                    </a:p>
                  </a:txBody>
                  <a:tcPr marL="0" marR="0" marT="0" marB="0" anchor="b"/>
                </a:tc>
                <a:tc>
                  <a:txBody>
                    <a:bodyPr/>
                    <a:lstStyle/>
                    <a:p>
                      <a:pPr algn="r"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dirty="0">
                          <a:effectLst/>
                        </a:rPr>
                        <a:t>       262,400 </a:t>
                      </a:r>
                      <a:endParaRPr lang="en-US" sz="1000" b="0" i="0" u="none" strike="noStrike" dirty="0">
                        <a:effectLst/>
                        <a:latin typeface="Arial" panose="020B0604020202020204" pitchFamily="34" charset="0"/>
                      </a:endParaRPr>
                    </a:p>
                  </a:txBody>
                  <a:tcPr marL="0" marR="0" marT="0" marB="0" anchor="b"/>
                </a:tc>
                <a:tc>
                  <a:txBody>
                    <a:bodyPr/>
                    <a:lstStyle/>
                    <a:p>
                      <a:pPr algn="r"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       355,025 </a:t>
                      </a:r>
                      <a:endParaRPr lang="en-US" sz="1000" b="0" i="0" u="none" strike="noStrike">
                        <a:effectLst/>
                        <a:latin typeface="Arial" panose="020B0604020202020204" pitchFamily="34" charset="0"/>
                      </a:endParaRPr>
                    </a:p>
                  </a:txBody>
                  <a:tcPr marL="0" marR="0" marT="0" marB="0" anchor="b"/>
                </a:tc>
                <a:tc>
                  <a:txBody>
                    <a:bodyPr/>
                    <a:lstStyle/>
                    <a:p>
                      <a:pPr algn="r"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      273,365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dirty="0">
                          <a:effectLst/>
                        </a:rPr>
                        <a:t>4%</a:t>
                      </a:r>
                      <a:endParaRPr lang="en-US" sz="1000" b="0" i="0" u="none" strike="noStrike" dirty="0">
                        <a:effectLst/>
                        <a:latin typeface="Arial" panose="020B0604020202020204" pitchFamily="34" charset="0"/>
                      </a:endParaRPr>
                    </a:p>
                  </a:txBody>
                  <a:tcPr marL="0" marR="0" marT="0" marB="0" anchor="b"/>
                </a:tc>
                <a:extLst>
                  <a:ext uri="{0D108BD9-81ED-4DB2-BD59-A6C34878D82A}">
                    <a16:rowId xmlns:a16="http://schemas.microsoft.com/office/drawing/2014/main" val="10004"/>
                  </a:ext>
                </a:extLst>
              </a:tr>
              <a:tr h="623644">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76 - 100%</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dirty="0">
                          <a:effectLst/>
                        </a:rPr>
                        <a:t>       23,000 </a:t>
                      </a:r>
                      <a:endParaRPr lang="en-US" sz="1000" b="0" i="0" u="none" strike="noStrike" dirty="0">
                        <a:effectLst/>
                        <a:latin typeface="Arial" panose="020B0604020202020204" pitchFamily="34" charset="0"/>
                      </a:endParaRPr>
                    </a:p>
                  </a:txBody>
                  <a:tcPr marL="0" marR="0" marT="0" marB="0" anchor="b"/>
                </a:tc>
                <a:tc>
                  <a:txBody>
                    <a:bodyPr/>
                    <a:lstStyle/>
                    <a:p>
                      <a:pPr algn="r"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dirty="0">
                          <a:effectLst/>
                        </a:rPr>
                        <a:t>         18,600 </a:t>
                      </a:r>
                      <a:endParaRPr lang="en-US" sz="1000" b="0" i="0" u="none" strike="noStrike" dirty="0">
                        <a:effectLst/>
                        <a:latin typeface="Arial" panose="020B0604020202020204" pitchFamily="34" charset="0"/>
                      </a:endParaRPr>
                    </a:p>
                  </a:txBody>
                  <a:tcPr marL="0" marR="0" marT="0" marB="0" anchor="b"/>
                </a:tc>
                <a:tc>
                  <a:txBody>
                    <a:bodyPr/>
                    <a:lstStyle/>
                    <a:p>
                      <a:pPr algn="r"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dirty="0">
                          <a:effectLst/>
                        </a:rPr>
                        <a:t>         20,800 </a:t>
                      </a:r>
                      <a:endParaRPr lang="en-US" sz="1000" b="0" i="0" u="none" strike="noStrike" dirty="0">
                        <a:effectLst/>
                        <a:latin typeface="Arial" panose="020B0604020202020204" pitchFamily="34" charset="0"/>
                      </a:endParaRPr>
                    </a:p>
                  </a:txBody>
                  <a:tcPr marL="0" marR="0" marT="0" marB="0" anchor="b"/>
                </a:tc>
                <a:tc>
                  <a:txBody>
                    <a:bodyPr/>
                    <a:lstStyle/>
                    <a:p>
                      <a:pPr algn="r"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dirty="0">
                          <a:effectLst/>
                        </a:rPr>
                        <a:t>       86,400 </a:t>
                      </a:r>
                      <a:endParaRPr lang="en-US" sz="1000" b="0" i="0" u="none" strike="noStrike" dirty="0">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276%</a:t>
                      </a:r>
                      <a:endParaRPr lang="en-US" sz="1000" b="0" i="0" u="none" strike="noStrike">
                        <a:effectLst/>
                        <a:latin typeface="Arial" panose="020B0604020202020204" pitchFamily="34" charset="0"/>
                      </a:endParaRPr>
                    </a:p>
                  </a:txBody>
                  <a:tcPr marL="0" marR="0" marT="0" marB="0" anchor="b"/>
                </a:tc>
                <a:extLst>
                  <a:ext uri="{0D108BD9-81ED-4DB2-BD59-A6C34878D82A}">
                    <a16:rowId xmlns:a16="http://schemas.microsoft.com/office/drawing/2014/main" val="10005"/>
                  </a:ext>
                </a:extLst>
              </a:tr>
              <a:tr h="623644">
                <a:tc gridSpan="3">
                  <a:txBody>
                    <a:bodyPr/>
                    <a:lstStyle/>
                    <a:p>
                      <a:pPr algn="l" fontAlgn="b"/>
                      <a:r>
                        <a:rPr lang="en-US" sz="1000" u="none" strike="noStrike">
                          <a:effectLst/>
                        </a:rPr>
                        <a:t>Dollar Amount of Awards as a % of Tuition</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r" fontAlgn="b"/>
                      <a:r>
                        <a:rPr lang="en-US" sz="1000" u="none" strike="noStrike">
                          <a:effectLst/>
                        </a:rPr>
                        <a:t>     460,000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       417,000 </a:t>
                      </a:r>
                      <a:endParaRPr lang="en-US" sz="1000" b="0" i="0" u="none" strike="noStrike">
                        <a:effectLst/>
                        <a:latin typeface="Arial" panose="020B0604020202020204" pitchFamily="34" charset="0"/>
                      </a:endParaRPr>
                    </a:p>
                  </a:txBody>
                  <a:tcPr marL="0" marR="0" marT="0" marB="0" anchor="b"/>
                </a:tc>
                <a:tc>
                  <a:txBody>
                    <a:bodyPr/>
                    <a:lstStyle/>
                    <a:p>
                      <a:pPr algn="r"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       520,119 </a:t>
                      </a:r>
                      <a:endParaRPr lang="en-US" sz="1000" b="0" i="0" u="none" strike="noStrike">
                        <a:effectLst/>
                        <a:latin typeface="Arial" panose="020B0604020202020204" pitchFamily="34" charset="0"/>
                      </a:endParaRPr>
                    </a:p>
                  </a:txBody>
                  <a:tcPr marL="0" marR="0" marT="0" marB="0" anchor="b"/>
                </a:tc>
                <a:tc>
                  <a:txBody>
                    <a:bodyPr/>
                    <a:lstStyle/>
                    <a:p>
                      <a:pPr algn="r"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      517,305 </a:t>
                      </a:r>
                      <a:endParaRPr lang="en-US" sz="1000" b="0" i="0" u="none" strike="noStrike">
                        <a:effectLst/>
                        <a:latin typeface="Arial" panose="020B0604020202020204" pitchFamily="34" charset="0"/>
                      </a:endParaRPr>
                    </a:p>
                  </a:txBody>
                  <a:tcPr marL="0" marR="0" marT="0" marB="0" anchor="b"/>
                </a:tc>
                <a:tc>
                  <a:txBody>
                    <a:bodyPr/>
                    <a:lstStyle/>
                    <a:p>
                      <a:pPr algn="r"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dirty="0">
                        <a:effectLst/>
                        <a:latin typeface="Arial" panose="020B0604020202020204" pitchFamily="34" charset="0"/>
                      </a:endParaRPr>
                    </a:p>
                  </a:txBody>
                  <a:tcPr marL="0" marR="0" marT="0" marB="0" anchor="b"/>
                </a:tc>
                <a:extLst>
                  <a:ext uri="{0D108BD9-81ED-4DB2-BD59-A6C34878D82A}">
                    <a16:rowId xmlns:a16="http://schemas.microsoft.com/office/drawing/2014/main" val="10006"/>
                  </a:ext>
                </a:extLst>
              </a:tr>
            </a:tbl>
          </a:graphicData>
        </a:graphic>
      </p:graphicFrame>
      <p:sp>
        <p:nvSpPr>
          <p:cNvPr id="16" name="Oval 15"/>
          <p:cNvSpPr/>
          <p:nvPr/>
        </p:nvSpPr>
        <p:spPr>
          <a:xfrm>
            <a:off x="3763175" y="3066467"/>
            <a:ext cx="561975" cy="25717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17" name="Oval 16"/>
          <p:cNvSpPr/>
          <p:nvPr/>
        </p:nvSpPr>
        <p:spPr>
          <a:xfrm>
            <a:off x="3763174" y="4927503"/>
            <a:ext cx="561975" cy="25717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18" name="Oval 17"/>
          <p:cNvSpPr/>
          <p:nvPr/>
        </p:nvSpPr>
        <p:spPr>
          <a:xfrm>
            <a:off x="6477000" y="3069855"/>
            <a:ext cx="561975" cy="25717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19" name="Oval 18"/>
          <p:cNvSpPr/>
          <p:nvPr/>
        </p:nvSpPr>
        <p:spPr>
          <a:xfrm>
            <a:off x="6477000" y="4929909"/>
            <a:ext cx="561975" cy="25717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cxnSp>
        <p:nvCxnSpPr>
          <p:cNvPr id="20" name="Straight Arrow Connector 19"/>
          <p:cNvCxnSpPr/>
          <p:nvPr/>
        </p:nvCxnSpPr>
        <p:spPr>
          <a:xfrm>
            <a:off x="4459592" y="3205153"/>
            <a:ext cx="2017408"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a:off x="4439652" y="5049100"/>
            <a:ext cx="2017408"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pic>
        <p:nvPicPr>
          <p:cNvPr id="12" name="Picture 2" descr="FCIS">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92248" y="5715000"/>
            <a:ext cx="1743137" cy="1066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507808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7207" y="243184"/>
            <a:ext cx="8065294" cy="761842"/>
          </a:xfrm>
        </p:spPr>
        <p:txBody>
          <a:bodyPr>
            <a:normAutofit/>
          </a:bodyPr>
          <a:lstStyle/>
          <a:p>
            <a:pPr algn="ctr"/>
            <a:r>
              <a:rPr lang="en-US" sz="2800" i="1" dirty="0">
                <a:solidFill>
                  <a:schemeClr val="tx1"/>
                </a:solidFill>
                <a:latin typeface="Arial" panose="020B0604020202020204" pitchFamily="34" charset="0"/>
                <a:cs typeface="Arial" panose="020B0604020202020204" pitchFamily="34" charset="0"/>
              </a:rPr>
              <a:t>Tools – Financial Aid Dashboard</a:t>
            </a:r>
          </a:p>
        </p:txBody>
      </p:sp>
      <p:sp>
        <p:nvSpPr>
          <p:cNvPr id="3" name="Content Placeholder 2"/>
          <p:cNvSpPr>
            <a:spLocks noGrp="1"/>
          </p:cNvSpPr>
          <p:nvPr>
            <p:ph idx="1"/>
          </p:nvPr>
        </p:nvSpPr>
        <p:spPr>
          <a:xfrm>
            <a:off x="507207" y="1522164"/>
            <a:ext cx="8065294" cy="3766185"/>
          </a:xfrm>
        </p:spPr>
        <p:txBody>
          <a:bodyPr>
            <a:normAutofit/>
          </a:bodyPr>
          <a:lstStyle/>
          <a:p>
            <a:pPr marL="137160" indent="0">
              <a:buNone/>
            </a:pPr>
            <a:endParaRPr lang="en-US" dirty="0"/>
          </a:p>
          <a:p>
            <a:pPr marL="137160" indent="0">
              <a:lnSpc>
                <a:spcPct val="100000"/>
              </a:lnSpc>
              <a:spcBef>
                <a:spcPts val="600"/>
              </a:spcBef>
              <a:buNone/>
            </a:pPr>
            <a:endParaRPr lang="en-US" dirty="0">
              <a:latin typeface="Arial" panose="020B0604020202020204" pitchFamily="34" charset="0"/>
              <a:cs typeface="Arial" panose="020B0604020202020204" pitchFamily="34" charset="0"/>
            </a:endParaRPr>
          </a:p>
        </p:txBody>
      </p:sp>
      <p:pic>
        <p:nvPicPr>
          <p:cNvPr id="7" name="Picture 2" descr="FCIS">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17694" y="5852972"/>
            <a:ext cx="1517691" cy="92882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4"/>
          <a:stretch>
            <a:fillRect/>
          </a:stretch>
        </p:blipFill>
        <p:spPr>
          <a:xfrm>
            <a:off x="1097280" y="948690"/>
            <a:ext cx="6949440" cy="4960620"/>
          </a:xfrm>
          <a:prstGeom prst="rect">
            <a:avLst/>
          </a:prstGeom>
          <a:solidFill>
            <a:schemeClr val="bg1"/>
          </a:solidFill>
        </p:spPr>
      </p:pic>
    </p:spTree>
    <p:extLst>
      <p:ext uri="{BB962C8B-B14F-4D97-AF65-F5344CB8AC3E}">
        <p14:creationId xmlns:p14="http://schemas.microsoft.com/office/powerpoint/2010/main" val="40903099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74930" y="282626"/>
            <a:ext cx="8063458" cy="642467"/>
          </a:xfrm>
        </p:spPr>
        <p:txBody>
          <a:bodyPr>
            <a:normAutofit fontScale="90000"/>
          </a:bodyPr>
          <a:lstStyle/>
          <a:p>
            <a:pPr algn="ctr"/>
            <a:r>
              <a:rPr lang="en-US" sz="2400" i="1" dirty="0">
                <a:solidFill>
                  <a:schemeClr val="tx1"/>
                </a:solidFill>
                <a:latin typeface="Arial" panose="020B0604020202020204" pitchFamily="34" charset="0"/>
                <a:cs typeface="Arial" panose="020B0604020202020204" pitchFamily="34" charset="0"/>
              </a:rPr>
              <a:t>Financial Aid Dashboard</a:t>
            </a:r>
            <a:br>
              <a:rPr lang="en-US" sz="2400" i="1" dirty="0">
                <a:solidFill>
                  <a:schemeClr val="tx1"/>
                </a:solidFill>
                <a:latin typeface="Arial" panose="020B0604020202020204" pitchFamily="34" charset="0"/>
                <a:cs typeface="Arial" panose="020B0604020202020204" pitchFamily="34" charset="0"/>
              </a:rPr>
            </a:br>
            <a:r>
              <a:rPr lang="en-US" sz="2400" i="1" dirty="0">
                <a:solidFill>
                  <a:schemeClr val="tx1"/>
                </a:solidFill>
                <a:latin typeface="Arial" panose="020B0604020202020204" pitchFamily="34" charset="0"/>
                <a:cs typeface="Arial" panose="020B0604020202020204" pitchFamily="34" charset="0"/>
              </a:rPr>
              <a:t>(Financial Aid Metrics to Monitor and Track) </a:t>
            </a:r>
            <a:br>
              <a:rPr lang="en-US" sz="2400" i="1" dirty="0">
                <a:solidFill>
                  <a:schemeClr val="tx1"/>
                </a:solidFill>
                <a:latin typeface="Arial" panose="020B0604020202020204" pitchFamily="34" charset="0"/>
                <a:cs typeface="Arial" panose="020B0604020202020204" pitchFamily="34" charset="0"/>
              </a:rPr>
            </a:br>
            <a:endParaRPr lang="en-US" sz="2400" i="1" dirty="0">
              <a:solidFill>
                <a:schemeClr val="tx1"/>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77935" y="925093"/>
            <a:ext cx="8857449" cy="5410200"/>
          </a:xfrm>
        </p:spPr>
        <p:txBody>
          <a:bodyPr>
            <a:normAutofit fontScale="70000" lnSpcReduction="20000"/>
          </a:bodyPr>
          <a:lstStyle/>
          <a:p>
            <a:pPr marL="457200" lvl="1" indent="-457200">
              <a:lnSpc>
                <a:spcPct val="120000"/>
              </a:lnSpc>
              <a:buFont typeface="Wingdings" panose="05000000000000000000" pitchFamily="2" charset="2"/>
              <a:buChar char="Ø"/>
            </a:pPr>
            <a:r>
              <a:rPr lang="en-US" sz="2900" dirty="0">
                <a:latin typeface="Arial" panose="020B0604020202020204" pitchFamily="34" charset="0"/>
                <a:cs typeface="Arial" panose="020B0604020202020204" pitchFamily="34" charset="0"/>
              </a:rPr>
              <a:t>Determine key financial aid numbers </a:t>
            </a:r>
            <a:r>
              <a:rPr lang="en-US" sz="2900" b="1" i="1" dirty="0">
                <a:latin typeface="Arial" panose="020B0604020202020204" pitchFamily="34" charset="0"/>
                <a:cs typeface="Arial" panose="020B0604020202020204" pitchFamily="34" charset="0"/>
              </a:rPr>
              <a:t>for your school </a:t>
            </a:r>
            <a:r>
              <a:rPr lang="en-US" sz="2900" dirty="0">
                <a:latin typeface="Arial" panose="020B0604020202020204" pitchFamily="34" charset="0"/>
                <a:cs typeface="Arial" panose="020B0604020202020204" pitchFamily="34" charset="0"/>
              </a:rPr>
              <a:t>and track those through a dashboard.  For example, I wanted to track the following, year by year, to determine if the trend was positive or negative -</a:t>
            </a:r>
          </a:p>
          <a:p>
            <a:pPr lvl="5">
              <a:lnSpc>
                <a:spcPct val="120000"/>
              </a:lnSpc>
              <a:buFont typeface="Courier New" panose="02070309020205020404" pitchFamily="49" charset="0"/>
              <a:buChar char="o"/>
            </a:pPr>
            <a:r>
              <a:rPr lang="en-US" sz="2600" dirty="0">
                <a:latin typeface="Arial" panose="020B0604020202020204" pitchFamily="34" charset="0"/>
                <a:cs typeface="Arial" panose="020B0604020202020204" pitchFamily="34" charset="0"/>
              </a:rPr>
              <a:t>Net Tuition Revenue </a:t>
            </a:r>
          </a:p>
          <a:p>
            <a:pPr lvl="5">
              <a:lnSpc>
                <a:spcPct val="120000"/>
              </a:lnSpc>
              <a:buFont typeface="Courier New" panose="02070309020205020404" pitchFamily="49" charset="0"/>
              <a:buChar char="o"/>
            </a:pPr>
            <a:r>
              <a:rPr lang="en-US" sz="2600" dirty="0">
                <a:latin typeface="Arial" panose="020B0604020202020204" pitchFamily="34" charset="0"/>
                <a:cs typeface="Arial" panose="020B0604020202020204" pitchFamily="34" charset="0"/>
              </a:rPr>
              <a:t>Net Tuition Revenue per student </a:t>
            </a:r>
          </a:p>
          <a:p>
            <a:pPr lvl="5">
              <a:lnSpc>
                <a:spcPct val="120000"/>
              </a:lnSpc>
              <a:buFont typeface="Courier New" panose="02070309020205020404" pitchFamily="49" charset="0"/>
              <a:buChar char="o"/>
            </a:pPr>
            <a:r>
              <a:rPr lang="en-US" sz="2600" dirty="0">
                <a:latin typeface="Arial" panose="020B0604020202020204" pitchFamily="34" charset="0"/>
                <a:cs typeface="Arial" panose="020B0604020202020204" pitchFamily="34" charset="0"/>
              </a:rPr>
              <a:t>Financial aid as a percentage of gross tuition (discount rate)</a:t>
            </a:r>
          </a:p>
          <a:p>
            <a:pPr lvl="7">
              <a:lnSpc>
                <a:spcPct val="120000"/>
              </a:lnSpc>
              <a:buFont typeface="Courier New" panose="02070309020205020404" pitchFamily="49" charset="0"/>
              <a:buChar char="o"/>
            </a:pPr>
            <a:r>
              <a:rPr lang="en-US" sz="2600" dirty="0">
                <a:latin typeface="Arial" panose="020B0604020202020204" pitchFamily="34" charset="0"/>
                <a:cs typeface="Arial" panose="020B0604020202020204" pitchFamily="34" charset="0"/>
              </a:rPr>
              <a:t>NAIS average is in the 20 – 22% range</a:t>
            </a:r>
          </a:p>
          <a:p>
            <a:pPr lvl="7">
              <a:lnSpc>
                <a:spcPct val="120000"/>
              </a:lnSpc>
              <a:buFont typeface="Courier New" panose="02070309020205020404" pitchFamily="49" charset="0"/>
              <a:buChar char="o"/>
            </a:pPr>
            <a:r>
              <a:rPr lang="en-US" sz="2600" i="1" dirty="0">
                <a:latin typeface="Arial" panose="020B0604020202020204" pitchFamily="34" charset="0"/>
                <a:cs typeface="Arial" panose="020B0604020202020204" pitchFamily="34" charset="0"/>
              </a:rPr>
              <a:t>NAIS average INCLUDES tuition remission – for apples to apples comparison, include tuition remission in your discount rate calculation</a:t>
            </a:r>
          </a:p>
          <a:p>
            <a:pPr lvl="5">
              <a:lnSpc>
                <a:spcPct val="120000"/>
              </a:lnSpc>
              <a:buFont typeface="Courier New" panose="02070309020205020404" pitchFamily="49" charset="0"/>
              <a:buChar char="o"/>
            </a:pPr>
            <a:r>
              <a:rPr lang="en-US" sz="2600" dirty="0">
                <a:latin typeface="Arial" panose="020B0604020202020204" pitchFamily="34" charset="0"/>
                <a:cs typeface="Arial" panose="020B0604020202020204" pitchFamily="34" charset="0"/>
              </a:rPr>
              <a:t>Percentage of tuition paid by financial aid recipients </a:t>
            </a:r>
          </a:p>
          <a:p>
            <a:pPr lvl="7">
              <a:lnSpc>
                <a:spcPct val="120000"/>
              </a:lnSpc>
              <a:buFont typeface="Courier New" panose="02070309020205020404" pitchFamily="49" charset="0"/>
              <a:buChar char="o"/>
            </a:pPr>
            <a:r>
              <a:rPr lang="en-US" sz="2600" dirty="0">
                <a:latin typeface="Arial" panose="020B0604020202020204" pitchFamily="34" charset="0"/>
                <a:cs typeface="Arial" panose="020B0604020202020204" pitchFamily="34" charset="0"/>
              </a:rPr>
              <a:t>51% / 49% metric</a:t>
            </a:r>
          </a:p>
          <a:p>
            <a:pPr lvl="5">
              <a:lnSpc>
                <a:spcPct val="120000"/>
              </a:lnSpc>
              <a:buFont typeface="Courier New" panose="02070309020205020404" pitchFamily="49" charset="0"/>
              <a:buChar char="o"/>
            </a:pPr>
            <a:r>
              <a:rPr lang="en-US" sz="2600" dirty="0">
                <a:latin typeface="Arial" panose="020B0604020202020204" pitchFamily="34" charset="0"/>
                <a:cs typeface="Arial" panose="020B0604020202020204" pitchFamily="34" charset="0"/>
              </a:rPr>
              <a:t>Number of awards in the percentage of tuition bands (i.e. 0-25%, 26-50%, 51-75%, 76-100%)</a:t>
            </a:r>
          </a:p>
          <a:p>
            <a:pPr lvl="5">
              <a:lnSpc>
                <a:spcPct val="120000"/>
              </a:lnSpc>
              <a:buFont typeface="Courier New" panose="02070309020205020404" pitchFamily="49" charset="0"/>
              <a:buChar char="o"/>
            </a:pPr>
            <a:r>
              <a:rPr lang="en-US" sz="2600" dirty="0">
                <a:latin typeface="Arial" panose="020B0604020202020204" pitchFamily="34" charset="0"/>
                <a:cs typeface="Arial" panose="020B0604020202020204" pitchFamily="34" charset="0"/>
              </a:rPr>
              <a:t>Number of new students on financial aid</a:t>
            </a:r>
          </a:p>
          <a:p>
            <a:pPr lvl="5">
              <a:lnSpc>
                <a:spcPct val="120000"/>
              </a:lnSpc>
              <a:buFont typeface="Courier New" panose="02070309020205020404" pitchFamily="49" charset="0"/>
              <a:buChar char="o"/>
            </a:pPr>
            <a:r>
              <a:rPr lang="en-US" sz="2600" dirty="0">
                <a:latin typeface="Arial" panose="020B0604020202020204" pitchFamily="34" charset="0"/>
                <a:cs typeface="Arial" panose="020B0604020202020204" pitchFamily="34" charset="0"/>
              </a:rPr>
              <a:t>Percentage of full pay students vs. % of students receiving aid</a:t>
            </a:r>
          </a:p>
          <a:p>
            <a:pPr lvl="7">
              <a:lnSpc>
                <a:spcPct val="120000"/>
              </a:lnSpc>
              <a:buFont typeface="Courier New" panose="02070309020205020404" pitchFamily="49" charset="0"/>
              <a:buChar char="o"/>
            </a:pPr>
            <a:r>
              <a:rPr lang="en-US" sz="2600" dirty="0">
                <a:latin typeface="Arial" panose="020B0604020202020204" pitchFamily="34" charset="0"/>
                <a:cs typeface="Arial" panose="020B0604020202020204" pitchFamily="34" charset="0"/>
              </a:rPr>
              <a:t>Impacts Annual Giving, campaign giving, parent volunteers, etc.</a:t>
            </a:r>
          </a:p>
          <a:p>
            <a:pPr lvl="5">
              <a:lnSpc>
                <a:spcPct val="120000"/>
              </a:lnSpc>
              <a:buFont typeface="Courier New" panose="02070309020205020404" pitchFamily="49" charset="0"/>
              <a:buChar char="o"/>
            </a:pPr>
            <a:endParaRPr lang="en-US" sz="2600" dirty="0">
              <a:latin typeface="Arial" panose="020B0604020202020204" pitchFamily="34" charset="0"/>
              <a:cs typeface="Arial" panose="020B0604020202020204" pitchFamily="34" charset="0"/>
            </a:endParaRPr>
          </a:p>
          <a:p>
            <a:pPr marL="1360020" lvl="5" indent="0">
              <a:buNone/>
            </a:pPr>
            <a:endParaRPr lang="en-US" sz="2900" dirty="0">
              <a:latin typeface="Arial" panose="020B0604020202020204" pitchFamily="34" charset="0"/>
              <a:cs typeface="Arial" panose="020B0604020202020204" pitchFamily="34" charset="0"/>
            </a:endParaRPr>
          </a:p>
        </p:txBody>
      </p:sp>
      <p:pic>
        <p:nvPicPr>
          <p:cNvPr id="5" name="Picture 2" descr="FCIS">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53400" y="6242024"/>
            <a:ext cx="881985" cy="5397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3389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linds(horizontal)">
                                      <p:cBhvr>
                                        <p:cTn id="15" dur="500"/>
                                        <p:tgtEl>
                                          <p:spTgt spid="3">
                                            <p:txEl>
                                              <p:pRg st="2" end="2"/>
                                            </p:txEl>
                                          </p:spTgt>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blinds(horizontal)">
                                      <p:cBhvr>
                                        <p:cTn id="18" dur="500"/>
                                        <p:tgtEl>
                                          <p:spTgt spid="3">
                                            <p:txEl>
                                              <p:pRg st="3" end="3"/>
                                            </p:txEl>
                                          </p:spTgt>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blinds(horizontal)">
                                      <p:cBhvr>
                                        <p:cTn id="21" dur="500"/>
                                        <p:tgtEl>
                                          <p:spTgt spid="3">
                                            <p:txEl>
                                              <p:pRg st="4" end="4"/>
                                            </p:txEl>
                                          </p:spTgt>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blinds(horizontal)">
                                      <p:cBhvr>
                                        <p:cTn id="24" dur="500"/>
                                        <p:tgtEl>
                                          <p:spTgt spid="3">
                                            <p:txEl>
                                              <p:pRg st="5" end="5"/>
                                            </p:txEl>
                                          </p:spTgt>
                                        </p:tgtEl>
                                      </p:cBhvr>
                                    </p:animEffect>
                                  </p:childTnLst>
                                </p:cTn>
                              </p:par>
                              <p:par>
                                <p:cTn id="25" presetID="3" presetClass="entr" presetSubtype="10"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blinds(horizontal)">
                                      <p:cBhvr>
                                        <p:cTn id="27" dur="500"/>
                                        <p:tgtEl>
                                          <p:spTgt spid="3">
                                            <p:txEl>
                                              <p:pRg st="6" end="6"/>
                                            </p:txEl>
                                          </p:spTgt>
                                        </p:tgtEl>
                                      </p:cBhvr>
                                    </p:animEffect>
                                  </p:childTnLst>
                                </p:cTn>
                              </p:par>
                              <p:par>
                                <p:cTn id="28" presetID="3" presetClass="entr" presetSubtype="10" fill="hold" grpId="0"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blinds(horizontal)">
                                      <p:cBhvr>
                                        <p:cTn id="30" dur="500"/>
                                        <p:tgtEl>
                                          <p:spTgt spid="3">
                                            <p:txEl>
                                              <p:pRg st="7" end="7"/>
                                            </p:txEl>
                                          </p:spTgt>
                                        </p:tgtEl>
                                      </p:cBhvr>
                                    </p:animEffect>
                                  </p:childTnLst>
                                </p:cTn>
                              </p:par>
                              <p:par>
                                <p:cTn id="31" presetID="3" presetClass="entr" presetSubtype="10" fill="hold" grpId="0"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Effect transition="in" filter="blinds(horizontal)">
                                      <p:cBhvr>
                                        <p:cTn id="33" dur="500"/>
                                        <p:tgtEl>
                                          <p:spTgt spid="3">
                                            <p:txEl>
                                              <p:pRg st="8" end="8"/>
                                            </p:txEl>
                                          </p:spTgt>
                                        </p:tgtEl>
                                      </p:cBhvr>
                                    </p:animEffect>
                                  </p:childTnLst>
                                </p:cTn>
                              </p:par>
                              <p:par>
                                <p:cTn id="34" presetID="3" presetClass="entr" presetSubtype="10" fill="hold" grpId="0" nodeType="withEffect">
                                  <p:stCondLst>
                                    <p:cond delay="0"/>
                                  </p:stCondLst>
                                  <p:childTnLst>
                                    <p:set>
                                      <p:cBhvr>
                                        <p:cTn id="35" dur="1" fill="hold">
                                          <p:stCondLst>
                                            <p:cond delay="0"/>
                                          </p:stCondLst>
                                        </p:cTn>
                                        <p:tgtEl>
                                          <p:spTgt spid="3">
                                            <p:txEl>
                                              <p:pRg st="9" end="9"/>
                                            </p:txEl>
                                          </p:spTgt>
                                        </p:tgtEl>
                                        <p:attrNameLst>
                                          <p:attrName>style.visibility</p:attrName>
                                        </p:attrNameLst>
                                      </p:cBhvr>
                                      <p:to>
                                        <p:strVal val="visible"/>
                                      </p:to>
                                    </p:set>
                                    <p:animEffect transition="in" filter="blinds(horizontal)">
                                      <p:cBhvr>
                                        <p:cTn id="36" dur="500"/>
                                        <p:tgtEl>
                                          <p:spTgt spid="3">
                                            <p:txEl>
                                              <p:pRg st="9" end="9"/>
                                            </p:txEl>
                                          </p:spTgt>
                                        </p:tgtEl>
                                      </p:cBhvr>
                                    </p:animEffect>
                                  </p:childTnLst>
                                </p:cTn>
                              </p:par>
                              <p:par>
                                <p:cTn id="37" presetID="3" presetClass="entr" presetSubtype="10" fill="hold" grpId="0" nodeType="withEffect">
                                  <p:stCondLst>
                                    <p:cond delay="0"/>
                                  </p:stCondLst>
                                  <p:childTnLst>
                                    <p:set>
                                      <p:cBhvr>
                                        <p:cTn id="38" dur="1" fill="hold">
                                          <p:stCondLst>
                                            <p:cond delay="0"/>
                                          </p:stCondLst>
                                        </p:cTn>
                                        <p:tgtEl>
                                          <p:spTgt spid="3">
                                            <p:txEl>
                                              <p:pRg st="10" end="10"/>
                                            </p:txEl>
                                          </p:spTgt>
                                        </p:tgtEl>
                                        <p:attrNameLst>
                                          <p:attrName>style.visibility</p:attrName>
                                        </p:attrNameLst>
                                      </p:cBhvr>
                                      <p:to>
                                        <p:strVal val="visible"/>
                                      </p:to>
                                    </p:set>
                                    <p:animEffect transition="in" filter="blinds(horizontal)">
                                      <p:cBhvr>
                                        <p:cTn id="39" dur="500"/>
                                        <p:tgtEl>
                                          <p:spTgt spid="3">
                                            <p:txEl>
                                              <p:pRg st="10" end="10"/>
                                            </p:txEl>
                                          </p:spTgt>
                                        </p:tgtEl>
                                      </p:cBhvr>
                                    </p:animEffect>
                                  </p:childTnLst>
                                </p:cTn>
                              </p:par>
                              <p:par>
                                <p:cTn id="40" presetID="3" presetClass="entr" presetSubtype="10" fill="hold" grpId="0" nodeType="withEffect">
                                  <p:stCondLst>
                                    <p:cond delay="0"/>
                                  </p:stCondLst>
                                  <p:childTnLst>
                                    <p:set>
                                      <p:cBhvr>
                                        <p:cTn id="41" dur="1" fill="hold">
                                          <p:stCondLst>
                                            <p:cond delay="0"/>
                                          </p:stCondLst>
                                        </p:cTn>
                                        <p:tgtEl>
                                          <p:spTgt spid="3">
                                            <p:txEl>
                                              <p:pRg st="11" end="11"/>
                                            </p:txEl>
                                          </p:spTgt>
                                        </p:tgtEl>
                                        <p:attrNameLst>
                                          <p:attrName>style.visibility</p:attrName>
                                        </p:attrNameLst>
                                      </p:cBhvr>
                                      <p:to>
                                        <p:strVal val="visible"/>
                                      </p:to>
                                    </p:set>
                                    <p:animEffect transition="in" filter="blinds(horizontal)">
                                      <p:cBhvr>
                                        <p:cTn id="42"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7207" y="381000"/>
            <a:ext cx="8293894" cy="899816"/>
          </a:xfrm>
        </p:spPr>
        <p:txBody>
          <a:bodyPr>
            <a:normAutofit/>
          </a:bodyPr>
          <a:lstStyle/>
          <a:p>
            <a:pPr algn="ctr"/>
            <a:r>
              <a:rPr lang="en-US" sz="2800" i="1" dirty="0">
                <a:solidFill>
                  <a:schemeClr val="tx1"/>
                </a:solidFill>
                <a:latin typeface="Arial" panose="020B0604020202020204" pitchFamily="34" charset="0"/>
                <a:cs typeface="Arial" panose="020B0604020202020204" pitchFamily="34" charset="0"/>
              </a:rPr>
              <a:t>Set a Goal to Collect More, </a:t>
            </a:r>
            <a:r>
              <a:rPr lang="en-US" sz="2800" b="1" i="1" u="sng" dirty="0">
                <a:solidFill>
                  <a:schemeClr val="tx1"/>
                </a:solidFill>
                <a:latin typeface="Arial" panose="020B0604020202020204" pitchFamily="34" charset="0"/>
                <a:cs typeface="Arial" panose="020B0604020202020204" pitchFamily="34" charset="0"/>
              </a:rPr>
              <a:t>on Average</a:t>
            </a:r>
            <a:r>
              <a:rPr lang="en-US" sz="2800" i="1" dirty="0">
                <a:solidFill>
                  <a:schemeClr val="tx1"/>
                </a:solidFill>
                <a:latin typeface="Arial" panose="020B0604020202020204" pitchFamily="34" charset="0"/>
                <a:cs typeface="Arial" panose="020B0604020202020204" pitchFamily="34" charset="0"/>
              </a:rPr>
              <a:t>, from Financial Aid Recipients than the School Gives Them</a:t>
            </a:r>
          </a:p>
        </p:txBody>
      </p:sp>
      <p:sp>
        <p:nvSpPr>
          <p:cNvPr id="3" name="Content Placeholder 2"/>
          <p:cNvSpPr>
            <a:spLocks noGrp="1"/>
          </p:cNvSpPr>
          <p:nvPr>
            <p:ph idx="1"/>
          </p:nvPr>
        </p:nvSpPr>
        <p:spPr>
          <a:xfrm>
            <a:off x="507207" y="1566231"/>
            <a:ext cx="8065294" cy="4040436"/>
          </a:xfrm>
        </p:spPr>
        <p:txBody>
          <a:bodyPr>
            <a:normAutofit fontScale="85000" lnSpcReduction="10000"/>
          </a:bodyPr>
          <a:lstStyle/>
          <a:p>
            <a:pPr marL="342900" lvl="1">
              <a:lnSpc>
                <a:spcPct val="110000"/>
              </a:lnSpc>
              <a:buFont typeface="Wingdings" panose="05000000000000000000" pitchFamily="2" charset="2"/>
              <a:buChar char="Ø"/>
            </a:pPr>
            <a:r>
              <a:rPr lang="en-US" dirty="0">
                <a:latin typeface="Arial" panose="020B0604020202020204" pitchFamily="34" charset="0"/>
                <a:cs typeface="Arial" panose="020B0604020202020204" pitchFamily="34" charset="0"/>
              </a:rPr>
              <a:t>My former school wanted to make awards that were, </a:t>
            </a:r>
            <a:r>
              <a:rPr lang="en-US" b="1" i="1" u="sng" dirty="0">
                <a:latin typeface="Arial" panose="020B0604020202020204" pitchFamily="34" charset="0"/>
                <a:cs typeface="Arial" panose="020B0604020202020204" pitchFamily="34" charset="0"/>
              </a:rPr>
              <a:t>on average</a:t>
            </a:r>
            <a:r>
              <a:rPr lang="en-US" dirty="0">
                <a:latin typeface="Arial" panose="020B0604020202020204" pitchFamily="34" charset="0"/>
                <a:cs typeface="Arial" panose="020B0604020202020204" pitchFamily="34" charset="0"/>
              </a:rPr>
              <a:t>, less than the funds we collected from each family.  Said another way, </a:t>
            </a:r>
            <a:r>
              <a:rPr lang="en-US" b="1" i="1" dirty="0">
                <a:latin typeface="Arial" panose="020B0604020202020204" pitchFamily="34" charset="0"/>
                <a:cs typeface="Arial" panose="020B0604020202020204" pitchFamily="34" charset="0"/>
              </a:rPr>
              <a:t>we wanted them to pay us more than we gave them.</a:t>
            </a:r>
          </a:p>
          <a:p>
            <a:pPr marL="0" lvl="1" indent="0">
              <a:lnSpc>
                <a:spcPct val="110000"/>
              </a:lnSpc>
              <a:buNone/>
            </a:pPr>
            <a:endParaRPr lang="en-US" sz="1100" dirty="0">
              <a:latin typeface="Arial" panose="020B0604020202020204" pitchFamily="34" charset="0"/>
              <a:cs typeface="Arial" panose="020B0604020202020204" pitchFamily="34" charset="0"/>
            </a:endParaRPr>
          </a:p>
          <a:p>
            <a:pPr marL="342900" lvl="1">
              <a:lnSpc>
                <a:spcPct val="110000"/>
              </a:lnSpc>
              <a:buFont typeface="Wingdings" panose="05000000000000000000" pitchFamily="2" charset="2"/>
              <a:buChar char="Ø"/>
            </a:pPr>
            <a:r>
              <a:rPr lang="en-US" sz="2400" dirty="0">
                <a:latin typeface="Arial" panose="020B0604020202020204" pitchFamily="34" charset="0"/>
                <a:cs typeface="Arial" panose="020B0604020202020204" pitchFamily="34" charset="0"/>
              </a:rPr>
              <a:t>Thus, our </a:t>
            </a:r>
            <a:r>
              <a:rPr lang="en-US" dirty="0">
                <a:latin typeface="Arial" panose="020B0604020202020204" pitchFamily="34" charset="0"/>
                <a:cs typeface="Arial" panose="020B0604020202020204" pitchFamily="34" charset="0"/>
              </a:rPr>
              <a:t>g</a:t>
            </a:r>
            <a:r>
              <a:rPr lang="en-US" sz="2400" dirty="0">
                <a:latin typeface="Arial" panose="020B0604020202020204" pitchFamily="34" charset="0"/>
                <a:cs typeface="Arial" panose="020B0604020202020204" pitchFamily="34" charset="0"/>
              </a:rPr>
              <a:t>oal was to </a:t>
            </a:r>
            <a:r>
              <a:rPr lang="en-US" dirty="0">
                <a:latin typeface="Arial" panose="020B0604020202020204" pitchFamily="34" charset="0"/>
                <a:cs typeface="Arial" panose="020B0604020202020204" pitchFamily="34" charset="0"/>
              </a:rPr>
              <a:t>collect 51%, or more, </a:t>
            </a:r>
            <a:r>
              <a:rPr lang="en-US" b="1" i="1" u="sng" dirty="0">
                <a:latin typeface="Arial" panose="020B0604020202020204" pitchFamily="34" charset="0"/>
                <a:cs typeface="Arial" panose="020B0604020202020204" pitchFamily="34" charset="0"/>
              </a:rPr>
              <a:t>on average</a:t>
            </a:r>
            <a:r>
              <a:rPr lang="en-US" dirty="0">
                <a:latin typeface="Arial" panose="020B0604020202020204" pitchFamily="34" charset="0"/>
                <a:cs typeface="Arial" panose="020B0604020202020204" pitchFamily="34" charset="0"/>
              </a:rPr>
              <a:t>, from each family and </a:t>
            </a:r>
            <a:r>
              <a:rPr lang="en-US" sz="2400" dirty="0">
                <a:latin typeface="Arial" panose="020B0604020202020204" pitchFamily="34" charset="0"/>
                <a:cs typeface="Arial" panose="020B0604020202020204" pitchFamily="34" charset="0"/>
              </a:rPr>
              <a:t>give awards that averaged 49%, or less, of tuition.</a:t>
            </a:r>
          </a:p>
          <a:p>
            <a:pPr marL="0" lvl="1" indent="0">
              <a:lnSpc>
                <a:spcPct val="110000"/>
              </a:lnSpc>
              <a:buNone/>
            </a:pPr>
            <a:endParaRPr lang="en-US" sz="1100" dirty="0">
              <a:latin typeface="Arial" panose="020B0604020202020204" pitchFamily="34" charset="0"/>
              <a:cs typeface="Arial" panose="020B0604020202020204" pitchFamily="34" charset="0"/>
            </a:endParaRPr>
          </a:p>
          <a:p>
            <a:pPr lvl="5">
              <a:lnSpc>
                <a:spcPct val="110000"/>
              </a:lnSpc>
              <a:buFont typeface="Courier New" panose="02070309020205020404" pitchFamily="49" charset="0"/>
              <a:buChar char="o"/>
            </a:pPr>
            <a:r>
              <a:rPr lang="en-US" sz="2400" dirty="0">
                <a:latin typeface="Arial" panose="020B0604020202020204" pitchFamily="34" charset="0"/>
                <a:cs typeface="Arial" panose="020B0604020202020204" pitchFamily="34" charset="0"/>
              </a:rPr>
              <a:t>We tracked the 51 / 49% metric throughout the financial aid award process.</a:t>
            </a:r>
          </a:p>
          <a:p>
            <a:pPr marL="971400" lvl="5" indent="0">
              <a:lnSpc>
                <a:spcPct val="110000"/>
              </a:lnSpc>
              <a:buNone/>
            </a:pPr>
            <a:endParaRPr lang="en-US" sz="1100" dirty="0">
              <a:latin typeface="Arial" panose="020B0604020202020204" pitchFamily="34" charset="0"/>
              <a:cs typeface="Arial" panose="020B0604020202020204" pitchFamily="34" charset="0"/>
            </a:endParaRPr>
          </a:p>
          <a:p>
            <a:pPr lvl="5">
              <a:lnSpc>
                <a:spcPct val="110000"/>
              </a:lnSpc>
              <a:buFont typeface="Courier New" panose="02070309020205020404" pitchFamily="49" charset="0"/>
              <a:buChar char="o"/>
            </a:pPr>
            <a:r>
              <a:rPr lang="en-US" sz="2400" dirty="0">
                <a:latin typeface="Arial" panose="020B0604020202020204" pitchFamily="34" charset="0"/>
                <a:cs typeface="Arial" panose="020B0604020202020204" pitchFamily="34" charset="0"/>
              </a:rPr>
              <a:t>This means if the school gives an 80% award, they need to offset it with a 20% award.</a:t>
            </a:r>
            <a:endParaRPr lang="en-US" dirty="0">
              <a:latin typeface="Arial" panose="020B0604020202020204" pitchFamily="34" charset="0"/>
              <a:cs typeface="Arial" panose="020B0604020202020204" pitchFamily="34" charset="0"/>
            </a:endParaRPr>
          </a:p>
          <a:p>
            <a:pPr lvl="1">
              <a:lnSpc>
                <a:spcPct val="110000"/>
              </a:lnSpc>
              <a:buFont typeface="Wingdings" panose="05000000000000000000" pitchFamily="2" charset="2"/>
              <a:buChar char="Ø"/>
            </a:pPr>
            <a:endParaRPr lang="en-US" sz="1500" dirty="0">
              <a:latin typeface="Arial" panose="020B0604020202020204" pitchFamily="34" charset="0"/>
              <a:cs typeface="Arial" panose="020B0604020202020204" pitchFamily="34" charset="0"/>
            </a:endParaRPr>
          </a:p>
          <a:p>
            <a:pPr marL="0" lvl="1" indent="0">
              <a:buNone/>
            </a:pPr>
            <a:endParaRPr lang="en-US" sz="2400" dirty="0">
              <a:latin typeface="Arial" panose="020B0604020202020204" pitchFamily="34" charset="0"/>
              <a:cs typeface="Arial" panose="020B0604020202020204" pitchFamily="34" charset="0"/>
            </a:endParaRPr>
          </a:p>
          <a:p>
            <a:pPr marL="0" indent="0">
              <a:buNone/>
            </a:pPr>
            <a:endParaRPr lang="en-US" dirty="0"/>
          </a:p>
          <a:p>
            <a:pPr marL="137160" indent="0">
              <a:buNone/>
            </a:pPr>
            <a:endParaRPr lang="en-US" dirty="0"/>
          </a:p>
        </p:txBody>
      </p:sp>
      <p:pic>
        <p:nvPicPr>
          <p:cNvPr id="5" name="Picture 2" descr="FCIS">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43800" y="5868950"/>
            <a:ext cx="1491585" cy="912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686957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blinds(horizontal)">
                                      <p:cBhvr>
                                        <p:cTn id="15" dur="500"/>
                                        <p:tgtEl>
                                          <p:spTgt spid="3">
                                            <p:txEl>
                                              <p:pRg st="4" end="4"/>
                                            </p:txEl>
                                          </p:spTgt>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3">
                                            <p:txEl>
                                              <p:pRg st="6" end="6"/>
                                            </p:txEl>
                                          </p:spTgt>
                                        </p:tgtEl>
                                        <p:attrNameLst>
                                          <p:attrName>style.visibility</p:attrName>
                                        </p:attrNameLst>
                                      </p:cBhvr>
                                      <p:to>
                                        <p:strVal val="visible"/>
                                      </p:to>
                                    </p:set>
                                    <p:animEffect transition="in" filter="blinds(horizontal)">
                                      <p:cBhvr>
                                        <p:cTn id="18"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99862" y="457200"/>
            <a:ext cx="8293894" cy="899816"/>
          </a:xfrm>
        </p:spPr>
        <p:txBody>
          <a:bodyPr>
            <a:normAutofit/>
          </a:bodyPr>
          <a:lstStyle/>
          <a:p>
            <a:pPr algn="ctr"/>
            <a:r>
              <a:rPr lang="en-US" sz="2800" i="1" dirty="0">
                <a:solidFill>
                  <a:schemeClr val="tx1"/>
                </a:solidFill>
                <a:latin typeface="Arial" panose="020B0604020202020204" pitchFamily="34" charset="0"/>
                <a:cs typeface="Arial" panose="020B0604020202020204" pitchFamily="34" charset="0"/>
              </a:rPr>
              <a:t>Set a Goal to Collect More, </a:t>
            </a:r>
            <a:r>
              <a:rPr lang="en-US" sz="2800" b="1" i="1" u="sng" dirty="0">
                <a:solidFill>
                  <a:schemeClr val="tx1"/>
                </a:solidFill>
                <a:latin typeface="Arial" panose="020B0604020202020204" pitchFamily="34" charset="0"/>
                <a:cs typeface="Arial" panose="020B0604020202020204" pitchFamily="34" charset="0"/>
              </a:rPr>
              <a:t>on Average</a:t>
            </a:r>
            <a:r>
              <a:rPr lang="en-US" sz="2800" i="1" dirty="0">
                <a:solidFill>
                  <a:schemeClr val="tx1"/>
                </a:solidFill>
                <a:latin typeface="Arial" panose="020B0604020202020204" pitchFamily="34" charset="0"/>
                <a:cs typeface="Arial" panose="020B0604020202020204" pitchFamily="34" charset="0"/>
              </a:rPr>
              <a:t>, from Financial Aid Recipients than the School Gives Them</a:t>
            </a:r>
          </a:p>
        </p:txBody>
      </p:sp>
      <p:sp>
        <p:nvSpPr>
          <p:cNvPr id="3" name="Content Placeholder 2"/>
          <p:cNvSpPr>
            <a:spLocks noGrp="1"/>
          </p:cNvSpPr>
          <p:nvPr>
            <p:ph idx="1"/>
          </p:nvPr>
        </p:nvSpPr>
        <p:spPr>
          <a:xfrm>
            <a:off x="521896" y="1828800"/>
            <a:ext cx="8065294" cy="4040436"/>
          </a:xfrm>
        </p:spPr>
        <p:txBody>
          <a:bodyPr>
            <a:normAutofit/>
          </a:bodyPr>
          <a:lstStyle/>
          <a:p>
            <a:pPr marL="342900" lvl="1">
              <a:lnSpc>
                <a:spcPct val="110000"/>
              </a:lnSpc>
              <a:buFont typeface="Wingdings" panose="05000000000000000000" pitchFamily="2" charset="2"/>
              <a:buChar char="Ø"/>
            </a:pPr>
            <a:r>
              <a:rPr lang="en-US" sz="2000" dirty="0">
                <a:latin typeface="Arial" panose="020B0604020202020204" pitchFamily="34" charset="0"/>
                <a:cs typeface="Arial" panose="020B0604020202020204" pitchFamily="34" charset="0"/>
              </a:rPr>
              <a:t>I used to jokingly tell the Admissions Director he could give all the $2,000 and $3,000 awards he wanted.  It was the $18,000 awards that worried me.</a:t>
            </a:r>
          </a:p>
          <a:p>
            <a:pPr marL="0" lvl="1" indent="0">
              <a:lnSpc>
                <a:spcPct val="110000"/>
              </a:lnSpc>
              <a:buNone/>
            </a:pPr>
            <a:endParaRPr lang="en-US" sz="2000" dirty="0">
              <a:latin typeface="Arial" panose="020B0604020202020204" pitchFamily="34" charset="0"/>
              <a:cs typeface="Arial" panose="020B0604020202020204" pitchFamily="34" charset="0"/>
            </a:endParaRPr>
          </a:p>
          <a:p>
            <a:pPr marL="342900" lvl="1">
              <a:lnSpc>
                <a:spcPct val="110000"/>
              </a:lnSpc>
              <a:buFont typeface="Wingdings" panose="05000000000000000000" pitchFamily="2" charset="2"/>
              <a:buChar char="Ø"/>
            </a:pPr>
            <a:r>
              <a:rPr lang="en-US" sz="2000" dirty="0">
                <a:latin typeface="Arial" panose="020B0604020202020204" pitchFamily="34" charset="0"/>
                <a:cs typeface="Arial" panose="020B0604020202020204" pitchFamily="34" charset="0"/>
              </a:rPr>
              <a:t>A family that can pay $18,000 and only needs $2,000 in aid will have a very positive Net Tuition Revenue impact on the school.  They will help with NTR and help with the 51 / 49% metric.</a:t>
            </a:r>
          </a:p>
          <a:p>
            <a:pPr marL="1382880" lvl="5" indent="-342900">
              <a:lnSpc>
                <a:spcPct val="110000"/>
              </a:lnSpc>
              <a:buFont typeface="Courier New" panose="02070309020205020404" pitchFamily="49" charset="0"/>
              <a:buChar char="o"/>
            </a:pPr>
            <a:r>
              <a:rPr lang="en-US" sz="2000" dirty="0">
                <a:latin typeface="Arial" panose="020B0604020202020204" pitchFamily="34" charset="0"/>
                <a:cs typeface="Arial" panose="020B0604020202020204" pitchFamily="34" charset="0"/>
              </a:rPr>
              <a:t>On the other hand, a family that can only pay $2,000 and needs $18,000 in aid will not have a very positive impact on NTR and the 51 / 49% metric.</a:t>
            </a:r>
          </a:p>
          <a:p>
            <a:pPr marL="137160" indent="0">
              <a:buNone/>
            </a:pPr>
            <a:endParaRPr lang="en-US" dirty="0"/>
          </a:p>
        </p:txBody>
      </p:sp>
      <p:pic>
        <p:nvPicPr>
          <p:cNvPr id="5" name="Picture 2" descr="FCIS">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39000" y="5638800"/>
            <a:ext cx="1743137" cy="1066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475145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blinds(horizontal)">
                                      <p:cBhvr>
                                        <p:cTn id="1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4" name="Title 3"/>
          <p:cNvSpPr>
            <a:spLocks noGrp="1"/>
          </p:cNvSpPr>
          <p:nvPr>
            <p:ph type="ctrTitle"/>
          </p:nvPr>
        </p:nvSpPr>
        <p:spPr>
          <a:xfrm>
            <a:off x="609600" y="458091"/>
            <a:ext cx="8077200" cy="3148008"/>
          </a:xfrm>
        </p:spPr>
        <p:txBody>
          <a:bodyPr>
            <a:normAutofit/>
          </a:bodyPr>
          <a:lstStyle/>
          <a:p>
            <a:pPr algn="ctr">
              <a:lnSpc>
                <a:spcPct val="100000"/>
              </a:lnSpc>
              <a:spcBef>
                <a:spcPts val="600"/>
              </a:spcBef>
            </a:pPr>
            <a:r>
              <a:rPr lang="en-US" sz="4000" i="1" cap="none" dirty="0">
                <a:solidFill>
                  <a:schemeClr val="tx1"/>
                </a:solidFill>
                <a:effectLst/>
                <a:latin typeface="Arial" panose="020B0604020202020204" pitchFamily="34" charset="0"/>
                <a:cs typeface="Arial" panose="020B0604020202020204" pitchFamily="34" charset="0"/>
              </a:rPr>
              <a:t>“Net Tuition Revenue – the Only </a:t>
            </a:r>
            <a:r>
              <a:rPr lang="en-US" sz="4000" i="1" dirty="0">
                <a:solidFill>
                  <a:schemeClr val="tx1"/>
                </a:solidFill>
                <a:latin typeface="Arial" panose="020B0604020202020204" pitchFamily="34" charset="0"/>
                <a:cs typeface="Arial" panose="020B0604020202020204" pitchFamily="34" charset="0"/>
              </a:rPr>
              <a:t>N</a:t>
            </a:r>
            <a:r>
              <a:rPr lang="en-US" sz="4000" i="1" cap="none" dirty="0">
                <a:solidFill>
                  <a:schemeClr val="tx1"/>
                </a:solidFill>
                <a:effectLst/>
                <a:latin typeface="Arial" panose="020B0604020202020204" pitchFamily="34" charset="0"/>
                <a:cs typeface="Arial" panose="020B0604020202020204" pitchFamily="34" charset="0"/>
              </a:rPr>
              <a:t>umber that Matters”</a:t>
            </a:r>
            <a:br>
              <a:rPr lang="en-US" sz="4000" i="1" cap="none" dirty="0">
                <a:solidFill>
                  <a:schemeClr val="tx1"/>
                </a:solidFill>
                <a:effectLst/>
                <a:latin typeface="Arial" panose="020B0604020202020204" pitchFamily="34" charset="0"/>
                <a:cs typeface="Arial" panose="020B0604020202020204" pitchFamily="34" charset="0"/>
              </a:rPr>
            </a:br>
            <a:br>
              <a:rPr lang="en-US" sz="4000" i="1" dirty="0">
                <a:solidFill>
                  <a:schemeClr val="tx1"/>
                </a:solidFill>
                <a:latin typeface="Arial" panose="020B0604020202020204" pitchFamily="34" charset="0"/>
                <a:cs typeface="Arial" panose="020B0604020202020204" pitchFamily="34" charset="0"/>
              </a:rPr>
            </a:br>
            <a:br>
              <a:rPr lang="en-US" sz="4000" i="1" dirty="0">
                <a:solidFill>
                  <a:schemeClr val="tx1"/>
                </a:solidFill>
                <a:latin typeface="Arial" panose="020B0604020202020204" pitchFamily="34" charset="0"/>
                <a:cs typeface="Arial" panose="020B0604020202020204" pitchFamily="34" charset="0"/>
              </a:rPr>
            </a:br>
            <a:endParaRPr lang="en-US" sz="2000" i="1" cap="none" dirty="0">
              <a:solidFill>
                <a:schemeClr val="tx1"/>
              </a:solidFill>
              <a:effectLst/>
              <a:latin typeface="Arial" panose="020B0604020202020204" pitchFamily="34" charset="0"/>
              <a:cs typeface="Arial" panose="020B0604020202020204" pitchFamily="34" charset="0"/>
            </a:endParaRPr>
          </a:p>
        </p:txBody>
      </p:sp>
      <p:sp>
        <p:nvSpPr>
          <p:cNvPr id="7" name="AutoShape 4" descr="https://ci5.googleusercontent.com/proxy/I9HdMjgU2XHPkCWPV7M-iKbITjuLQGNPNd0O4gP2BMhYFR9uiu-z2FpCcKBh6Q1xXwFRH4bpw5BV_m2YilmD9nJbry2TWscSZoRXNIJPokj7-y_4qjCxq0f6zcGps9DsmaqTlZ1szr_7b0iLSs2oTlZZyQl_TwU4tp87TpC8G-xup8YOuNCrx7vRhaXLxo2yuv3NUJDNmgt0n1w=s0-d-e1-ft#https://docs.google.com/uc?export=download&amp;id=0Bw2ORG3eYcC-d1QzWEExYVNaUWc&amp;revid=0Bw2ORG3eYcC-ME00Mi9pQXZSMHROaG9VMCs5ZXIxcjMybFZzPQ"/>
          <p:cNvSpPr>
            <a:spLocks noChangeAspect="1" noChangeArrowheads="1"/>
          </p:cNvSpPr>
          <p:nvPr/>
        </p:nvSpPr>
        <p:spPr bwMode="auto">
          <a:xfrm>
            <a:off x="762000" y="1195392"/>
            <a:ext cx="1447800" cy="733426"/>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Rectangle 5"/>
          <p:cNvSpPr/>
          <p:nvPr/>
        </p:nvSpPr>
        <p:spPr>
          <a:xfrm>
            <a:off x="3429000" y="2782641"/>
            <a:ext cx="4572000" cy="646331"/>
          </a:xfrm>
          <a:prstGeom prst="rect">
            <a:avLst/>
          </a:prstGeom>
        </p:spPr>
        <p:txBody>
          <a:bodyPr>
            <a:spAutoFit/>
          </a:bodyPr>
          <a:lstStyle/>
          <a:p>
            <a:pPr algn="r"/>
            <a:r>
              <a:rPr lang="en-US" i="1" dirty="0">
                <a:latin typeface="Arial" panose="020B0604020202020204" pitchFamily="34" charset="0"/>
                <a:cs typeface="Arial" panose="020B0604020202020204" pitchFamily="34" charset="0"/>
              </a:rPr>
              <a:t>NBOA Net Assets</a:t>
            </a:r>
            <a:br>
              <a:rPr lang="en-US" i="1" dirty="0">
                <a:latin typeface="Arial" panose="020B0604020202020204" pitchFamily="34" charset="0"/>
                <a:cs typeface="Arial" panose="020B0604020202020204" pitchFamily="34" charset="0"/>
              </a:rPr>
            </a:br>
            <a:r>
              <a:rPr lang="en-US" i="1" dirty="0">
                <a:latin typeface="Arial" panose="020B0604020202020204" pitchFamily="34" charset="0"/>
                <a:cs typeface="Arial" panose="020B0604020202020204" pitchFamily="34" charset="0"/>
              </a:rPr>
              <a:t>Nov / Dec 2017</a:t>
            </a:r>
            <a:endParaRPr lang="en-US" dirty="0"/>
          </a:p>
        </p:txBody>
      </p:sp>
      <p:sp>
        <p:nvSpPr>
          <p:cNvPr id="2" name="Rectangle 1"/>
          <p:cNvSpPr/>
          <p:nvPr/>
        </p:nvSpPr>
        <p:spPr>
          <a:xfrm>
            <a:off x="762000" y="3783226"/>
            <a:ext cx="7772400" cy="2031325"/>
          </a:xfrm>
          <a:prstGeom prst="rect">
            <a:avLst/>
          </a:prstGeom>
        </p:spPr>
        <p:txBody>
          <a:bodyPr wrap="square">
            <a:spAutoFit/>
          </a:bodyPr>
          <a:lstStyle/>
          <a:p>
            <a:r>
              <a:rPr lang="en-US" i="1" dirty="0">
                <a:solidFill>
                  <a:srgbClr val="222222"/>
                </a:solidFill>
                <a:latin typeface="Arial" panose="020B0604020202020204" pitchFamily="34" charset="0"/>
              </a:rPr>
              <a:t>Caveat – with this presentation, I am totally looking at the financial side of a school’s financial aid program and its impact on the financial sustainability of a school.  I’m wearing my “business officer blinders” and am not looking at the value a student brings to the program, which is of course very important.  My presentation and the associated spreadsheets are looking at the dollars, because at the end of the day, the dollars are what determines if the school can stay in business.</a:t>
            </a:r>
            <a:endParaRPr lang="en-US" i="1" dirty="0"/>
          </a:p>
        </p:txBody>
      </p:sp>
      <p:pic>
        <p:nvPicPr>
          <p:cNvPr id="8" name="Picture 2" descr="FCIS">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92248" y="5715000"/>
            <a:ext cx="1743137" cy="1066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513884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7206" y="243184"/>
            <a:ext cx="8102693" cy="976016"/>
          </a:xfrm>
        </p:spPr>
        <p:txBody>
          <a:bodyPr>
            <a:normAutofit/>
          </a:bodyPr>
          <a:lstStyle/>
          <a:p>
            <a:pPr algn="ctr"/>
            <a:r>
              <a:rPr lang="en-US" sz="2800" i="1" dirty="0">
                <a:solidFill>
                  <a:schemeClr val="tx1"/>
                </a:solidFill>
                <a:latin typeface="Arial" panose="020B0604020202020204" pitchFamily="34" charset="0"/>
                <a:cs typeface="Arial" panose="020B0604020202020204" pitchFamily="34" charset="0"/>
              </a:rPr>
              <a:t>Set a Goal to Collect More, </a:t>
            </a:r>
            <a:r>
              <a:rPr lang="en-US" sz="2800" b="1" i="1" u="sng" dirty="0">
                <a:solidFill>
                  <a:schemeClr val="tx1"/>
                </a:solidFill>
                <a:latin typeface="Arial" panose="020B0604020202020204" pitchFamily="34" charset="0"/>
                <a:cs typeface="Arial" panose="020B0604020202020204" pitchFamily="34" charset="0"/>
              </a:rPr>
              <a:t>on Average</a:t>
            </a:r>
            <a:r>
              <a:rPr lang="en-US" sz="2800" i="1" dirty="0">
                <a:solidFill>
                  <a:schemeClr val="tx1"/>
                </a:solidFill>
                <a:latin typeface="Arial" panose="020B0604020202020204" pitchFamily="34" charset="0"/>
                <a:cs typeface="Arial" panose="020B0604020202020204" pitchFamily="34" charset="0"/>
              </a:rPr>
              <a:t>, from Financial Aid Recipients than They Receive</a:t>
            </a:r>
          </a:p>
        </p:txBody>
      </p:sp>
      <p:graphicFrame>
        <p:nvGraphicFramePr>
          <p:cNvPr id="28" name="Table 27"/>
          <p:cNvGraphicFramePr>
            <a:graphicFrameLocks noGrp="1"/>
          </p:cNvGraphicFramePr>
          <p:nvPr>
            <p:extLst>
              <p:ext uri="{D42A27DB-BD31-4B8C-83A1-F6EECF244321}">
                <p14:modId xmlns:p14="http://schemas.microsoft.com/office/powerpoint/2010/main" val="2001238553"/>
              </p:ext>
            </p:extLst>
          </p:nvPr>
        </p:nvGraphicFramePr>
        <p:xfrm>
          <a:off x="541956" y="1357213"/>
          <a:ext cx="8102693" cy="4475157"/>
        </p:xfrm>
        <a:graphic>
          <a:graphicData uri="http://schemas.openxmlformats.org/drawingml/2006/table">
            <a:tbl>
              <a:tblPr>
                <a:tableStyleId>{5C22544A-7EE6-4342-B048-85BDC9FD1C3A}</a:tableStyleId>
              </a:tblPr>
              <a:tblGrid>
                <a:gridCol w="131442">
                  <a:extLst>
                    <a:ext uri="{9D8B030D-6E8A-4147-A177-3AD203B41FA5}">
                      <a16:colId xmlns:a16="http://schemas.microsoft.com/office/drawing/2014/main" val="20000"/>
                    </a:ext>
                  </a:extLst>
                </a:gridCol>
                <a:gridCol w="816321">
                  <a:extLst>
                    <a:ext uri="{9D8B030D-6E8A-4147-A177-3AD203B41FA5}">
                      <a16:colId xmlns:a16="http://schemas.microsoft.com/office/drawing/2014/main" val="20001"/>
                    </a:ext>
                  </a:extLst>
                </a:gridCol>
                <a:gridCol w="55344">
                  <a:extLst>
                    <a:ext uri="{9D8B030D-6E8A-4147-A177-3AD203B41FA5}">
                      <a16:colId xmlns:a16="http://schemas.microsoft.com/office/drawing/2014/main" val="20002"/>
                    </a:ext>
                  </a:extLst>
                </a:gridCol>
                <a:gridCol w="451974">
                  <a:extLst>
                    <a:ext uri="{9D8B030D-6E8A-4147-A177-3AD203B41FA5}">
                      <a16:colId xmlns:a16="http://schemas.microsoft.com/office/drawing/2014/main" val="20003"/>
                    </a:ext>
                  </a:extLst>
                </a:gridCol>
                <a:gridCol w="76098">
                  <a:extLst>
                    <a:ext uri="{9D8B030D-6E8A-4147-A177-3AD203B41FA5}">
                      <a16:colId xmlns:a16="http://schemas.microsoft.com/office/drawing/2014/main" val="20004"/>
                    </a:ext>
                  </a:extLst>
                </a:gridCol>
                <a:gridCol w="518846">
                  <a:extLst>
                    <a:ext uri="{9D8B030D-6E8A-4147-A177-3AD203B41FA5}">
                      <a16:colId xmlns:a16="http://schemas.microsoft.com/office/drawing/2014/main" val="20005"/>
                    </a:ext>
                  </a:extLst>
                </a:gridCol>
                <a:gridCol w="101464">
                  <a:extLst>
                    <a:ext uri="{9D8B030D-6E8A-4147-A177-3AD203B41FA5}">
                      <a16:colId xmlns:a16="http://schemas.microsoft.com/office/drawing/2014/main" val="20006"/>
                    </a:ext>
                  </a:extLst>
                </a:gridCol>
                <a:gridCol w="491176">
                  <a:extLst>
                    <a:ext uri="{9D8B030D-6E8A-4147-A177-3AD203B41FA5}">
                      <a16:colId xmlns:a16="http://schemas.microsoft.com/office/drawing/2014/main" val="20007"/>
                    </a:ext>
                  </a:extLst>
                </a:gridCol>
                <a:gridCol w="92240">
                  <a:extLst>
                    <a:ext uri="{9D8B030D-6E8A-4147-A177-3AD203B41FA5}">
                      <a16:colId xmlns:a16="http://schemas.microsoft.com/office/drawing/2014/main" val="20008"/>
                    </a:ext>
                  </a:extLst>
                </a:gridCol>
                <a:gridCol w="534989">
                  <a:extLst>
                    <a:ext uri="{9D8B030D-6E8A-4147-A177-3AD203B41FA5}">
                      <a16:colId xmlns:a16="http://schemas.microsoft.com/office/drawing/2014/main" val="20009"/>
                    </a:ext>
                  </a:extLst>
                </a:gridCol>
                <a:gridCol w="83015">
                  <a:extLst>
                    <a:ext uri="{9D8B030D-6E8A-4147-A177-3AD203B41FA5}">
                      <a16:colId xmlns:a16="http://schemas.microsoft.com/office/drawing/2014/main" val="20010"/>
                    </a:ext>
                  </a:extLst>
                </a:gridCol>
                <a:gridCol w="435832">
                  <a:extLst>
                    <a:ext uri="{9D8B030D-6E8A-4147-A177-3AD203B41FA5}">
                      <a16:colId xmlns:a16="http://schemas.microsoft.com/office/drawing/2014/main" val="20011"/>
                    </a:ext>
                  </a:extLst>
                </a:gridCol>
                <a:gridCol w="101464">
                  <a:extLst>
                    <a:ext uri="{9D8B030D-6E8A-4147-A177-3AD203B41FA5}">
                      <a16:colId xmlns:a16="http://schemas.microsoft.com/office/drawing/2014/main" val="20012"/>
                    </a:ext>
                  </a:extLst>
                </a:gridCol>
                <a:gridCol w="516541">
                  <a:extLst>
                    <a:ext uri="{9D8B030D-6E8A-4147-A177-3AD203B41FA5}">
                      <a16:colId xmlns:a16="http://schemas.microsoft.com/office/drawing/2014/main" val="20013"/>
                    </a:ext>
                  </a:extLst>
                </a:gridCol>
                <a:gridCol w="73791">
                  <a:extLst>
                    <a:ext uri="{9D8B030D-6E8A-4147-A177-3AD203B41FA5}">
                      <a16:colId xmlns:a16="http://schemas.microsoft.com/office/drawing/2014/main" val="20014"/>
                    </a:ext>
                  </a:extLst>
                </a:gridCol>
                <a:gridCol w="470421">
                  <a:extLst>
                    <a:ext uri="{9D8B030D-6E8A-4147-A177-3AD203B41FA5}">
                      <a16:colId xmlns:a16="http://schemas.microsoft.com/office/drawing/2014/main" val="20015"/>
                    </a:ext>
                  </a:extLst>
                </a:gridCol>
                <a:gridCol w="32298">
                  <a:extLst>
                    <a:ext uri="{9D8B030D-6E8A-4147-A177-3AD203B41FA5}">
                      <a16:colId xmlns:a16="http://schemas.microsoft.com/office/drawing/2014/main" val="20016"/>
                    </a:ext>
                  </a:extLst>
                </a:gridCol>
                <a:gridCol w="75534">
                  <a:extLst>
                    <a:ext uri="{9D8B030D-6E8A-4147-A177-3AD203B41FA5}">
                      <a16:colId xmlns:a16="http://schemas.microsoft.com/office/drawing/2014/main" val="20017"/>
                    </a:ext>
                  </a:extLst>
                </a:gridCol>
                <a:gridCol w="488870">
                  <a:extLst>
                    <a:ext uri="{9D8B030D-6E8A-4147-A177-3AD203B41FA5}">
                      <a16:colId xmlns:a16="http://schemas.microsoft.com/office/drawing/2014/main" val="20018"/>
                    </a:ext>
                  </a:extLst>
                </a:gridCol>
                <a:gridCol w="110687">
                  <a:extLst>
                    <a:ext uri="{9D8B030D-6E8A-4147-A177-3AD203B41FA5}">
                      <a16:colId xmlns:a16="http://schemas.microsoft.com/office/drawing/2014/main" val="20019"/>
                    </a:ext>
                  </a:extLst>
                </a:gridCol>
                <a:gridCol w="516541">
                  <a:extLst>
                    <a:ext uri="{9D8B030D-6E8A-4147-A177-3AD203B41FA5}">
                      <a16:colId xmlns:a16="http://schemas.microsoft.com/office/drawing/2014/main" val="20020"/>
                    </a:ext>
                  </a:extLst>
                </a:gridCol>
                <a:gridCol w="175255">
                  <a:extLst>
                    <a:ext uri="{9D8B030D-6E8A-4147-A177-3AD203B41FA5}">
                      <a16:colId xmlns:a16="http://schemas.microsoft.com/office/drawing/2014/main" val="20021"/>
                    </a:ext>
                  </a:extLst>
                </a:gridCol>
                <a:gridCol w="516541">
                  <a:extLst>
                    <a:ext uri="{9D8B030D-6E8A-4147-A177-3AD203B41FA5}">
                      <a16:colId xmlns:a16="http://schemas.microsoft.com/office/drawing/2014/main" val="20022"/>
                    </a:ext>
                  </a:extLst>
                </a:gridCol>
                <a:gridCol w="83015">
                  <a:extLst>
                    <a:ext uri="{9D8B030D-6E8A-4147-A177-3AD203B41FA5}">
                      <a16:colId xmlns:a16="http://schemas.microsoft.com/office/drawing/2014/main" val="20023"/>
                    </a:ext>
                  </a:extLst>
                </a:gridCol>
                <a:gridCol w="516541">
                  <a:extLst>
                    <a:ext uri="{9D8B030D-6E8A-4147-A177-3AD203B41FA5}">
                      <a16:colId xmlns:a16="http://schemas.microsoft.com/office/drawing/2014/main" val="20024"/>
                    </a:ext>
                  </a:extLst>
                </a:gridCol>
                <a:gridCol w="101464">
                  <a:extLst>
                    <a:ext uri="{9D8B030D-6E8A-4147-A177-3AD203B41FA5}">
                      <a16:colId xmlns:a16="http://schemas.microsoft.com/office/drawing/2014/main" val="20025"/>
                    </a:ext>
                  </a:extLst>
                </a:gridCol>
                <a:gridCol w="534989">
                  <a:extLst>
                    <a:ext uri="{9D8B030D-6E8A-4147-A177-3AD203B41FA5}">
                      <a16:colId xmlns:a16="http://schemas.microsoft.com/office/drawing/2014/main" val="20026"/>
                    </a:ext>
                  </a:extLst>
                </a:gridCol>
              </a:tblGrid>
              <a:tr h="221550">
                <a:tc gridSpan="2">
                  <a:txBody>
                    <a:bodyPr/>
                    <a:lstStyle/>
                    <a:p>
                      <a:pPr algn="l" fontAlgn="b"/>
                      <a:r>
                        <a:rPr lang="en-US" sz="800" u="none" strike="noStrike" dirty="0">
                          <a:effectLst/>
                        </a:rPr>
                        <a:t>Sample School</a:t>
                      </a:r>
                      <a:endParaRPr lang="en-US" sz="800" b="0" i="0" u="none" strike="noStrike" dirty="0">
                        <a:solidFill>
                          <a:srgbClr val="000000"/>
                        </a:solidFill>
                        <a:effectLst/>
                        <a:latin typeface="Calibri" panose="020F0502020204030204" pitchFamily="34" charset="0"/>
                      </a:endParaRPr>
                    </a:p>
                  </a:txBody>
                  <a:tcPr marL="6898" marR="6898" marT="6898" marB="0" anchor="b"/>
                </a:tc>
                <a:tc hMerge="1">
                  <a:txBody>
                    <a:bodyPr/>
                    <a:lstStyle/>
                    <a:p>
                      <a:endParaRPr lang="en-US"/>
                    </a:p>
                  </a:txBody>
                  <a:tcPr/>
                </a:tc>
                <a:tc>
                  <a:txBody>
                    <a:bodyPr/>
                    <a:lstStyle/>
                    <a:p>
                      <a:pPr algn="ctr"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ctr" fontAlgn="b"/>
                      <a:endParaRPr lang="en-US" sz="700" b="1" i="0" u="none" strike="noStrike">
                        <a:solidFill>
                          <a:srgbClr val="000000"/>
                        </a:solidFill>
                        <a:effectLst/>
                        <a:latin typeface="Arial" panose="020B060402020202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gridSpan="2">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hMerge="1">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endParaRPr lang="en-US"/>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extLst>
                  <a:ext uri="{0D108BD9-81ED-4DB2-BD59-A6C34878D82A}">
                    <a16:rowId xmlns:a16="http://schemas.microsoft.com/office/drawing/2014/main" val="10000"/>
                  </a:ext>
                </a:extLst>
              </a:tr>
              <a:tr h="221550">
                <a:tc gridSpan="8">
                  <a:txBody>
                    <a:bodyPr/>
                    <a:lstStyle/>
                    <a:p>
                      <a:pPr algn="l" fontAlgn="b"/>
                      <a:r>
                        <a:rPr lang="en-US" sz="800" u="none" strike="noStrike" dirty="0">
                          <a:effectLst/>
                        </a:rPr>
                        <a:t>2021-22 Financial Aid and Net Tuition Revenue by Grade</a:t>
                      </a:r>
                      <a:endParaRPr lang="en-US" sz="800" b="0" i="0" u="none" strike="noStrike" dirty="0">
                        <a:solidFill>
                          <a:srgbClr val="000000"/>
                        </a:solidFill>
                        <a:effectLst/>
                        <a:latin typeface="Calibri" panose="020F0502020204030204" pitchFamily="34" charset="0"/>
                      </a:endParaRPr>
                    </a:p>
                  </a:txBody>
                  <a:tcPr marL="6898" marR="6898" marT="6898"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gridSpan="2">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hMerge="1">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endParaRPr lang="en-US"/>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ctr" fontAlgn="b"/>
                      <a:r>
                        <a:rPr lang="en-US" sz="800" u="none" strike="noStrike">
                          <a:effectLst/>
                        </a:rPr>
                        <a:t>Gross</a:t>
                      </a:r>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ctr" fontAlgn="b"/>
                      <a:r>
                        <a:rPr lang="en-US" sz="800" u="none" strike="noStrike">
                          <a:effectLst/>
                        </a:rPr>
                        <a:t>Net Tuition</a:t>
                      </a:r>
                      <a:endParaRPr lang="en-US" sz="800" b="0" i="0" u="none" strike="noStrike">
                        <a:solidFill>
                          <a:srgbClr val="000000"/>
                        </a:solidFill>
                        <a:effectLst/>
                        <a:latin typeface="Calibri" panose="020F0502020204030204" pitchFamily="34" charset="0"/>
                      </a:endParaRPr>
                    </a:p>
                  </a:txBody>
                  <a:tcPr marL="6898" marR="6898" marT="6898" marB="0" anchor="b"/>
                </a:tc>
                <a:extLst>
                  <a:ext uri="{0D108BD9-81ED-4DB2-BD59-A6C34878D82A}">
                    <a16:rowId xmlns:a16="http://schemas.microsoft.com/office/drawing/2014/main" val="10001"/>
                  </a:ext>
                </a:extLst>
              </a:tr>
              <a:tr h="221550">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ctr"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ctr"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ctr"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ctr"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ctr"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ctr"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ctr"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gridSpan="2">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hMerge="1">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endParaRPr lang="en-US"/>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r"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ctr" fontAlgn="b"/>
                      <a:r>
                        <a:rPr lang="en-US" sz="800" u="none" strike="noStrike">
                          <a:effectLst/>
                        </a:rPr>
                        <a:t>Tuition</a:t>
                      </a:r>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ctr" fontAlgn="b"/>
                      <a:r>
                        <a:rPr lang="en-US" sz="800" u="none" strike="noStrike">
                          <a:effectLst/>
                        </a:rPr>
                        <a:t>Revenue</a:t>
                      </a:r>
                      <a:endParaRPr lang="en-US" sz="800" b="0" i="0" u="none" strike="noStrike">
                        <a:solidFill>
                          <a:srgbClr val="000000"/>
                        </a:solidFill>
                        <a:effectLst/>
                        <a:latin typeface="Calibri" panose="020F0502020204030204" pitchFamily="34" charset="0"/>
                      </a:endParaRPr>
                    </a:p>
                  </a:txBody>
                  <a:tcPr marL="6898" marR="6898" marT="6898" marB="0" anchor="b"/>
                </a:tc>
                <a:extLst>
                  <a:ext uri="{0D108BD9-81ED-4DB2-BD59-A6C34878D82A}">
                    <a16:rowId xmlns:a16="http://schemas.microsoft.com/office/drawing/2014/main" val="10002"/>
                  </a:ext>
                </a:extLst>
              </a:tr>
              <a:tr h="249756">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ctr"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ctr"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ctr" fontAlgn="b"/>
                      <a:r>
                        <a:rPr lang="en-US" sz="800" u="none" strike="noStrike">
                          <a:effectLst/>
                        </a:rPr>
                        <a:t> Percentage </a:t>
                      </a:r>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ctr" fontAlgn="b"/>
                      <a:r>
                        <a:rPr lang="en-US" sz="800" u="none" strike="noStrike">
                          <a:effectLst/>
                        </a:rPr>
                        <a:t> Value of </a:t>
                      </a:r>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ctr" fontAlgn="b"/>
                      <a:r>
                        <a:rPr lang="en-US" sz="800" u="none" strike="noStrike">
                          <a:effectLst/>
                        </a:rPr>
                        <a:t> Percentage </a:t>
                      </a:r>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ctr" fontAlgn="b"/>
                      <a:r>
                        <a:rPr lang="en-US" sz="800" u="none" strike="noStrike">
                          <a:effectLst/>
                        </a:rPr>
                        <a:t>Average</a:t>
                      </a:r>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gridSpan="2">
                  <a:txBody>
                    <a:bodyPr/>
                    <a:lstStyle/>
                    <a:p>
                      <a:pPr algn="ctr" fontAlgn="b"/>
                      <a:r>
                        <a:rPr lang="en-US" sz="800" u="none" strike="noStrike">
                          <a:effectLst/>
                        </a:rPr>
                        <a:t>Percentage</a:t>
                      </a:r>
                      <a:endParaRPr lang="en-US" sz="800" b="0" i="0" u="none" strike="noStrike">
                        <a:solidFill>
                          <a:srgbClr val="000000"/>
                        </a:solidFill>
                        <a:effectLst/>
                        <a:latin typeface="Calibri" panose="020F0502020204030204" pitchFamily="34" charset="0"/>
                      </a:endParaRPr>
                    </a:p>
                  </a:txBody>
                  <a:tcPr marL="6898" marR="6898" marT="6898" marB="0" anchor="b"/>
                </a:tc>
                <a:tc hMerge="1">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endParaRPr lang="en-US"/>
                    </a:p>
                  </a:txBody>
                  <a:tcPr marL="6898" marR="6898" marT="6898" marB="0" anchor="b"/>
                </a:tc>
                <a:tc>
                  <a:txBody>
                    <a:bodyPr/>
                    <a:lstStyle/>
                    <a:p>
                      <a:pPr algn="ctr" fontAlgn="b"/>
                      <a:r>
                        <a:rPr lang="en-US" sz="800" u="none" strike="noStrike">
                          <a:effectLst/>
                        </a:rPr>
                        <a:t>Gross</a:t>
                      </a:r>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ctr" fontAlgn="b"/>
                      <a:r>
                        <a:rPr lang="en-US" sz="800" u="none" strike="noStrike">
                          <a:effectLst/>
                        </a:rPr>
                        <a:t>Net</a:t>
                      </a:r>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ctr" fontAlgn="b"/>
                      <a:r>
                        <a:rPr lang="en-US" sz="800" u="none" strike="noStrike">
                          <a:effectLst/>
                        </a:rPr>
                        <a:t>Produced</a:t>
                      </a:r>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ctr" fontAlgn="b"/>
                      <a:r>
                        <a:rPr lang="en-US" sz="800" u="none" strike="noStrike">
                          <a:effectLst/>
                        </a:rPr>
                        <a:t>Produced</a:t>
                      </a:r>
                      <a:endParaRPr lang="en-US" sz="800" b="0" i="0" u="none" strike="noStrike">
                        <a:solidFill>
                          <a:srgbClr val="000000"/>
                        </a:solidFill>
                        <a:effectLst/>
                        <a:latin typeface="Calibri" panose="020F0502020204030204" pitchFamily="34" charset="0"/>
                      </a:endParaRPr>
                    </a:p>
                  </a:txBody>
                  <a:tcPr marL="6898" marR="6898" marT="6898" marB="0" anchor="b"/>
                </a:tc>
                <a:extLst>
                  <a:ext uri="{0D108BD9-81ED-4DB2-BD59-A6C34878D82A}">
                    <a16:rowId xmlns:a16="http://schemas.microsoft.com/office/drawing/2014/main" val="10003"/>
                  </a:ext>
                </a:extLst>
              </a:tr>
              <a:tr h="221550">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ctr"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ctr"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ctr" fontAlgn="b"/>
                      <a:r>
                        <a:rPr lang="en-US" sz="800" u="none" strike="noStrike">
                          <a:effectLst/>
                        </a:rPr>
                        <a:t> Number </a:t>
                      </a:r>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ctr"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ctr" fontAlgn="b"/>
                      <a:r>
                        <a:rPr lang="en-US" sz="800" u="none" strike="noStrike">
                          <a:effectLst/>
                        </a:rPr>
                        <a:t> of Number </a:t>
                      </a:r>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ctr" fontAlgn="b"/>
                      <a:r>
                        <a:rPr lang="en-US" sz="700" u="none" strike="noStrike">
                          <a:effectLst/>
                        </a:rPr>
                        <a:t> Actual </a:t>
                      </a:r>
                      <a:endParaRPr lang="en-US" sz="700" b="0" i="0" u="none" strike="noStrike">
                        <a:solidFill>
                          <a:srgbClr val="000000"/>
                        </a:solidFill>
                        <a:effectLst/>
                        <a:latin typeface="Arial" panose="020B0604020202020204" pitchFamily="34" charset="0"/>
                      </a:endParaRPr>
                    </a:p>
                  </a:txBody>
                  <a:tcPr marL="6898" marR="6898" marT="6898" marB="0" anchor="b"/>
                </a:tc>
                <a:tc>
                  <a:txBody>
                    <a:bodyPr/>
                    <a:lstStyle/>
                    <a:p>
                      <a:pPr algn="ctr"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ctr" fontAlgn="b"/>
                      <a:r>
                        <a:rPr lang="en-US" sz="800" u="none" strike="noStrike">
                          <a:effectLst/>
                        </a:rPr>
                        <a:t> of Value of </a:t>
                      </a:r>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ctr" fontAlgn="b"/>
                      <a:r>
                        <a:rPr lang="en-US" sz="800" u="none" strike="noStrike">
                          <a:effectLst/>
                        </a:rPr>
                        <a:t>Grant Per</a:t>
                      </a:r>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ctr" fontAlgn="b"/>
                      <a:r>
                        <a:rPr lang="en-US" sz="800" u="none" strike="noStrike">
                          <a:effectLst/>
                        </a:rPr>
                        <a:t>Opening</a:t>
                      </a:r>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gridSpan="2">
                  <a:txBody>
                    <a:bodyPr/>
                    <a:lstStyle/>
                    <a:p>
                      <a:pPr algn="ctr" fontAlgn="b"/>
                      <a:r>
                        <a:rPr lang="en-US" sz="800" u="none" strike="noStrike">
                          <a:effectLst/>
                        </a:rPr>
                        <a:t>of Class</a:t>
                      </a:r>
                      <a:endParaRPr lang="en-US" sz="800" b="0" i="0" u="none" strike="noStrike">
                        <a:solidFill>
                          <a:srgbClr val="000000"/>
                        </a:solidFill>
                        <a:effectLst/>
                        <a:latin typeface="Calibri" panose="020F0502020204030204" pitchFamily="34" charset="0"/>
                      </a:endParaRPr>
                    </a:p>
                  </a:txBody>
                  <a:tcPr marL="6898" marR="6898" marT="6898" marB="0" anchor="b"/>
                </a:tc>
                <a:tc hMerge="1">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endParaRPr lang="en-US"/>
                    </a:p>
                  </a:txBody>
                  <a:tcPr marL="6898" marR="6898" marT="6898" marB="0" anchor="b"/>
                </a:tc>
                <a:tc>
                  <a:txBody>
                    <a:bodyPr/>
                    <a:lstStyle/>
                    <a:p>
                      <a:pPr algn="ctr" fontAlgn="b"/>
                      <a:r>
                        <a:rPr lang="en-US" sz="800" u="none" strike="noStrike">
                          <a:effectLst/>
                        </a:rPr>
                        <a:t>Tuition by</a:t>
                      </a:r>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ctr" fontAlgn="b"/>
                      <a:r>
                        <a:rPr lang="en-US" sz="800" u="none" strike="noStrike">
                          <a:effectLst/>
                        </a:rPr>
                        <a:t>Tuition by</a:t>
                      </a:r>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ctr" fontAlgn="b"/>
                      <a:r>
                        <a:rPr lang="en-US" sz="800" u="none" strike="noStrike">
                          <a:effectLst/>
                        </a:rPr>
                        <a:t>by F/A</a:t>
                      </a:r>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ctr" fontAlgn="b"/>
                      <a:r>
                        <a:rPr lang="en-US" sz="800" u="none" strike="noStrike">
                          <a:effectLst/>
                        </a:rPr>
                        <a:t>F/A</a:t>
                      </a:r>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ctr" fontAlgn="b"/>
                      <a:r>
                        <a:rPr lang="en-US" sz="800" u="none" strike="noStrike">
                          <a:effectLst/>
                        </a:rPr>
                        <a:t>By F/A</a:t>
                      </a:r>
                      <a:endParaRPr lang="en-US" sz="800" b="0" i="0" u="none" strike="noStrike">
                        <a:solidFill>
                          <a:srgbClr val="000000"/>
                        </a:solidFill>
                        <a:effectLst/>
                        <a:latin typeface="Calibri" panose="020F0502020204030204" pitchFamily="34" charset="0"/>
                      </a:endParaRPr>
                    </a:p>
                  </a:txBody>
                  <a:tcPr marL="6898" marR="6898" marT="6898" marB="0" anchor="b"/>
                </a:tc>
                <a:extLst>
                  <a:ext uri="{0D108BD9-81ED-4DB2-BD59-A6C34878D82A}">
                    <a16:rowId xmlns:a16="http://schemas.microsoft.com/office/drawing/2014/main" val="10004"/>
                  </a:ext>
                </a:extLst>
              </a:tr>
              <a:tr h="402660">
                <a:tc>
                  <a:txBody>
                    <a:bodyPr/>
                    <a:lstStyle/>
                    <a:p>
                      <a:pPr algn="l" fontAlgn="b"/>
                      <a:endParaRPr lang="en-US" sz="700" b="1" i="1" u="none" strike="noStrike">
                        <a:solidFill>
                          <a:srgbClr val="000000"/>
                        </a:solidFill>
                        <a:effectLst/>
                        <a:latin typeface="Arial" panose="020B060402020202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ctr" fontAlgn="b"/>
                      <a:r>
                        <a:rPr lang="en-US" sz="800" u="none" strike="noStrike">
                          <a:effectLst/>
                        </a:rPr>
                        <a:t> of Awards </a:t>
                      </a:r>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ctr"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ctr" fontAlgn="b"/>
                      <a:r>
                        <a:rPr lang="en-US" sz="800" u="none" strike="noStrike">
                          <a:effectLst/>
                        </a:rPr>
                        <a:t>of Awards</a:t>
                      </a:r>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ctr" fontAlgn="b"/>
                      <a:r>
                        <a:rPr lang="en-US" sz="800" u="none" strike="noStrike">
                          <a:effectLst/>
                        </a:rPr>
                        <a:t> Awards </a:t>
                      </a:r>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ctr"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ctr" fontAlgn="b"/>
                      <a:r>
                        <a:rPr lang="en-US" sz="800" u="none" strike="noStrike">
                          <a:effectLst/>
                        </a:rPr>
                        <a:t>Actual Awards</a:t>
                      </a:r>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ctr" fontAlgn="b"/>
                      <a:r>
                        <a:rPr lang="en-US" sz="800" u="none" strike="noStrike">
                          <a:effectLst/>
                        </a:rPr>
                        <a:t>Award</a:t>
                      </a:r>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ctr" fontAlgn="b"/>
                      <a:r>
                        <a:rPr lang="en-US" sz="800" u="none" strike="noStrike">
                          <a:effectLst/>
                        </a:rPr>
                        <a:t>Enrollment</a:t>
                      </a:r>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gridSpan="2">
                  <a:txBody>
                    <a:bodyPr/>
                    <a:lstStyle/>
                    <a:p>
                      <a:pPr algn="ctr" fontAlgn="b"/>
                      <a:r>
                        <a:rPr lang="en-US" sz="800" u="none" strike="noStrike">
                          <a:effectLst/>
                        </a:rPr>
                        <a:t>With Aid</a:t>
                      </a:r>
                      <a:endParaRPr lang="en-US" sz="800" b="0" i="0" u="none" strike="noStrike">
                        <a:solidFill>
                          <a:srgbClr val="000000"/>
                        </a:solidFill>
                        <a:effectLst/>
                        <a:latin typeface="Calibri" panose="020F0502020204030204" pitchFamily="34" charset="0"/>
                      </a:endParaRPr>
                    </a:p>
                  </a:txBody>
                  <a:tcPr marL="6898" marR="6898" marT="6898" marB="0" anchor="b"/>
                </a:tc>
                <a:tc hMerge="1">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endParaRPr lang="en-US"/>
                    </a:p>
                  </a:txBody>
                  <a:tcPr marL="6898" marR="6898" marT="6898" marB="0" anchor="b"/>
                </a:tc>
                <a:tc>
                  <a:txBody>
                    <a:bodyPr/>
                    <a:lstStyle/>
                    <a:p>
                      <a:pPr algn="ctr" fontAlgn="b"/>
                      <a:r>
                        <a:rPr lang="en-US" sz="800" u="none" strike="noStrike">
                          <a:effectLst/>
                        </a:rPr>
                        <a:t>Grade</a:t>
                      </a:r>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ctr" fontAlgn="b"/>
                      <a:r>
                        <a:rPr lang="en-US" sz="800" u="none" strike="noStrike">
                          <a:effectLst/>
                        </a:rPr>
                        <a:t>Grade</a:t>
                      </a:r>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ctr" fontAlgn="b"/>
                      <a:r>
                        <a:rPr lang="en-US" sz="800" u="none" strike="noStrike">
                          <a:effectLst/>
                        </a:rPr>
                        <a:t>Recipients</a:t>
                      </a:r>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ctr" fontAlgn="b"/>
                      <a:r>
                        <a:rPr lang="en-US" sz="800" u="none" strike="noStrike">
                          <a:effectLst/>
                        </a:rPr>
                        <a:t>Awarded</a:t>
                      </a:r>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ctr" fontAlgn="b"/>
                      <a:r>
                        <a:rPr lang="en-US" sz="800" u="none" strike="noStrike">
                          <a:effectLst/>
                        </a:rPr>
                        <a:t>Recipients</a:t>
                      </a:r>
                      <a:endParaRPr lang="en-US" sz="800" b="0" i="0" u="none" strike="noStrike">
                        <a:solidFill>
                          <a:srgbClr val="000000"/>
                        </a:solidFill>
                        <a:effectLst/>
                        <a:latin typeface="Calibri" panose="020F0502020204030204" pitchFamily="34" charset="0"/>
                      </a:endParaRPr>
                    </a:p>
                  </a:txBody>
                  <a:tcPr marL="6898" marR="6898" marT="6898" marB="0" anchor="b"/>
                </a:tc>
                <a:extLst>
                  <a:ext uri="{0D108BD9-81ED-4DB2-BD59-A6C34878D82A}">
                    <a16:rowId xmlns:a16="http://schemas.microsoft.com/office/drawing/2014/main" val="10005"/>
                  </a:ext>
                </a:extLst>
              </a:tr>
              <a:tr h="221550">
                <a:tc>
                  <a:txBody>
                    <a:bodyPr/>
                    <a:lstStyle/>
                    <a:p>
                      <a:pPr algn="ctr" fontAlgn="b"/>
                      <a:endParaRPr lang="en-US" sz="700" b="1" i="0" u="none" strike="noStrike">
                        <a:solidFill>
                          <a:srgbClr val="000000"/>
                        </a:solidFill>
                        <a:effectLst/>
                        <a:latin typeface="Arial" panose="020B060402020202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ctr"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ctr" fontAlgn="b"/>
                      <a:endParaRPr lang="en-US" sz="700" b="1" i="0" u="none" strike="noStrike">
                        <a:solidFill>
                          <a:srgbClr val="000000"/>
                        </a:solidFill>
                        <a:effectLst/>
                        <a:latin typeface="Arial" panose="020B0604020202020204" pitchFamily="34" charset="0"/>
                      </a:endParaRPr>
                    </a:p>
                  </a:txBody>
                  <a:tcPr marL="6898" marR="6898" marT="6898" marB="0" anchor="b"/>
                </a:tc>
                <a:tc>
                  <a:txBody>
                    <a:bodyPr/>
                    <a:lstStyle/>
                    <a:p>
                      <a:pPr algn="ctr" fontAlgn="b"/>
                      <a:endParaRPr lang="en-US" sz="700" b="1" i="0" u="none" strike="noStrike">
                        <a:solidFill>
                          <a:srgbClr val="000000"/>
                        </a:solidFill>
                        <a:effectLst/>
                        <a:latin typeface="Arial" panose="020B0604020202020204" pitchFamily="34" charset="0"/>
                      </a:endParaRPr>
                    </a:p>
                  </a:txBody>
                  <a:tcPr marL="6898" marR="6898" marT="6898" marB="0" anchor="b"/>
                </a:tc>
                <a:tc>
                  <a:txBody>
                    <a:bodyPr/>
                    <a:lstStyle/>
                    <a:p>
                      <a:pPr algn="ctr" fontAlgn="b"/>
                      <a:endParaRPr lang="en-US" sz="700" b="1" i="0" u="none" strike="noStrike">
                        <a:solidFill>
                          <a:srgbClr val="000000"/>
                        </a:solidFill>
                        <a:effectLst/>
                        <a:latin typeface="Arial" panose="020B0604020202020204" pitchFamily="34" charset="0"/>
                      </a:endParaRPr>
                    </a:p>
                  </a:txBody>
                  <a:tcPr marL="6898" marR="6898" marT="6898" marB="0" anchor="b"/>
                </a:tc>
                <a:tc>
                  <a:txBody>
                    <a:bodyPr/>
                    <a:lstStyle/>
                    <a:p>
                      <a:pPr algn="ctr" fontAlgn="b"/>
                      <a:endParaRPr lang="en-US" sz="700" b="1" i="0" u="none" strike="noStrike">
                        <a:solidFill>
                          <a:srgbClr val="000000"/>
                        </a:solidFill>
                        <a:effectLst/>
                        <a:latin typeface="Arial" panose="020B0604020202020204" pitchFamily="34" charset="0"/>
                      </a:endParaRPr>
                    </a:p>
                  </a:txBody>
                  <a:tcPr marL="6898" marR="6898" marT="6898" marB="0" anchor="b"/>
                </a:tc>
                <a:tc>
                  <a:txBody>
                    <a:bodyPr/>
                    <a:lstStyle/>
                    <a:p>
                      <a:pPr algn="ctr" fontAlgn="b"/>
                      <a:endParaRPr lang="en-US" sz="700" b="1" i="0" u="none" strike="noStrike">
                        <a:solidFill>
                          <a:srgbClr val="000000"/>
                        </a:solidFill>
                        <a:effectLst/>
                        <a:latin typeface="Arial" panose="020B0604020202020204" pitchFamily="34" charset="0"/>
                      </a:endParaRPr>
                    </a:p>
                  </a:txBody>
                  <a:tcPr marL="6898" marR="6898" marT="6898" marB="0" anchor="b"/>
                </a:tc>
                <a:tc>
                  <a:txBody>
                    <a:bodyPr/>
                    <a:lstStyle/>
                    <a:p>
                      <a:pPr algn="ctr" fontAlgn="b"/>
                      <a:endParaRPr lang="en-US" sz="700" b="1" i="0" u="none" strike="noStrike">
                        <a:solidFill>
                          <a:srgbClr val="000000"/>
                        </a:solidFill>
                        <a:effectLst/>
                        <a:latin typeface="Arial" panose="020B0604020202020204" pitchFamily="34" charset="0"/>
                      </a:endParaRPr>
                    </a:p>
                  </a:txBody>
                  <a:tcPr marL="6898" marR="6898" marT="6898" marB="0" anchor="b"/>
                </a:tc>
                <a:tc>
                  <a:txBody>
                    <a:bodyPr/>
                    <a:lstStyle/>
                    <a:p>
                      <a:pPr algn="ctr" fontAlgn="b"/>
                      <a:endParaRPr lang="en-US" sz="700" b="1" i="0" u="none" strike="noStrike">
                        <a:solidFill>
                          <a:srgbClr val="000000"/>
                        </a:solidFill>
                        <a:effectLst/>
                        <a:latin typeface="Arial" panose="020B0604020202020204" pitchFamily="34" charset="0"/>
                      </a:endParaRPr>
                    </a:p>
                  </a:txBody>
                  <a:tcPr marL="6898" marR="6898" marT="6898" marB="0" anchor="b"/>
                </a:tc>
                <a:tc>
                  <a:txBody>
                    <a:bodyPr/>
                    <a:lstStyle/>
                    <a:p>
                      <a:pPr algn="ctr" fontAlgn="b"/>
                      <a:endParaRPr lang="en-US" sz="700" b="1" i="0" u="none" strike="noStrike">
                        <a:solidFill>
                          <a:srgbClr val="000000"/>
                        </a:solidFill>
                        <a:effectLst/>
                        <a:latin typeface="Arial" panose="020B060402020202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gridSpan="2">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hMerge="1">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endParaRPr lang="en-US"/>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extLst>
                  <a:ext uri="{0D108BD9-81ED-4DB2-BD59-A6C34878D82A}">
                    <a16:rowId xmlns:a16="http://schemas.microsoft.com/office/drawing/2014/main" val="10006"/>
                  </a:ext>
                </a:extLst>
              </a:tr>
              <a:tr h="221550">
                <a:tc gridSpan="2">
                  <a:txBody>
                    <a:bodyPr/>
                    <a:lstStyle/>
                    <a:p>
                      <a:pPr algn="l" fontAlgn="b"/>
                      <a:r>
                        <a:rPr lang="en-US" sz="800" u="none" strike="noStrike">
                          <a:effectLst/>
                        </a:rPr>
                        <a:t>9th</a:t>
                      </a:r>
                      <a:endParaRPr lang="en-US" sz="800" b="0" i="0" u="none" strike="noStrike">
                        <a:solidFill>
                          <a:srgbClr val="000000"/>
                        </a:solidFill>
                        <a:effectLst/>
                        <a:latin typeface="Calibri" panose="020F0502020204030204" pitchFamily="34" charset="0"/>
                      </a:endParaRPr>
                    </a:p>
                  </a:txBody>
                  <a:tcPr marL="6898" marR="6898" marT="6898" marB="0" anchor="b"/>
                </a:tc>
                <a:tc hMerge="1">
                  <a:txBody>
                    <a:bodyPr/>
                    <a:lstStyle/>
                    <a:p>
                      <a:endParaRPr lang="en-US"/>
                    </a:p>
                  </a:txBody>
                  <a:tcPr/>
                </a:tc>
                <a:tc>
                  <a:txBody>
                    <a:bodyPr/>
                    <a:lstStyle/>
                    <a:p>
                      <a:pPr algn="ctr"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r>
                        <a:rPr lang="en-US" sz="800" u="none" strike="noStrike">
                          <a:effectLst/>
                        </a:rPr>
                        <a:t>              15 </a:t>
                      </a:r>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ctr" fontAlgn="b"/>
                      <a:endParaRPr lang="en-US" sz="700" b="1" i="0" u="none" strike="noStrike">
                        <a:solidFill>
                          <a:srgbClr val="000000"/>
                        </a:solidFill>
                        <a:effectLst/>
                        <a:latin typeface="Arial" panose="020B0604020202020204" pitchFamily="34" charset="0"/>
                      </a:endParaRPr>
                    </a:p>
                  </a:txBody>
                  <a:tcPr marL="6898" marR="6898" marT="6898" marB="0" anchor="b"/>
                </a:tc>
                <a:tc>
                  <a:txBody>
                    <a:bodyPr/>
                    <a:lstStyle/>
                    <a:p>
                      <a:pPr algn="r" fontAlgn="b"/>
                      <a:r>
                        <a:rPr lang="en-US" sz="700" u="none" strike="noStrike">
                          <a:effectLst/>
                        </a:rPr>
                        <a:t>21%</a:t>
                      </a:r>
                      <a:endParaRPr lang="en-US" sz="700" b="0" i="0" u="none" strike="noStrike">
                        <a:solidFill>
                          <a:srgbClr val="000000"/>
                        </a:solidFill>
                        <a:effectLst/>
                        <a:latin typeface="Arial" panose="020B0604020202020204" pitchFamily="34" charset="0"/>
                      </a:endParaRPr>
                    </a:p>
                  </a:txBody>
                  <a:tcPr marL="6898" marR="6898" marT="6898" marB="0" anchor="b"/>
                </a:tc>
                <a:tc>
                  <a:txBody>
                    <a:bodyPr/>
                    <a:lstStyle/>
                    <a:p>
                      <a:pPr algn="ctr" fontAlgn="b"/>
                      <a:endParaRPr lang="en-US" sz="700" b="1" i="0" u="none" strike="noStrike">
                        <a:solidFill>
                          <a:srgbClr val="000000"/>
                        </a:solidFill>
                        <a:effectLst/>
                        <a:latin typeface="Arial" panose="020B0604020202020204" pitchFamily="34" charset="0"/>
                      </a:endParaRPr>
                    </a:p>
                  </a:txBody>
                  <a:tcPr marL="6898" marR="6898" marT="6898" marB="0" anchor="b"/>
                </a:tc>
                <a:tc>
                  <a:txBody>
                    <a:bodyPr/>
                    <a:lstStyle/>
                    <a:p>
                      <a:pPr algn="l" fontAlgn="b"/>
                      <a:r>
                        <a:rPr lang="en-US" sz="800" u="none" strike="noStrike">
                          <a:effectLst/>
                        </a:rPr>
                        <a:t>     140,000 </a:t>
                      </a:r>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ctr" fontAlgn="b"/>
                      <a:endParaRPr lang="en-US" sz="700" b="1" i="0" u="none" strike="noStrike">
                        <a:solidFill>
                          <a:srgbClr val="000000"/>
                        </a:solidFill>
                        <a:effectLst/>
                        <a:latin typeface="Arial" panose="020B0604020202020204" pitchFamily="34" charset="0"/>
                      </a:endParaRPr>
                    </a:p>
                  </a:txBody>
                  <a:tcPr marL="6898" marR="6898" marT="6898" marB="0" anchor="b"/>
                </a:tc>
                <a:tc>
                  <a:txBody>
                    <a:bodyPr/>
                    <a:lstStyle/>
                    <a:p>
                      <a:pPr algn="r" fontAlgn="b"/>
                      <a:r>
                        <a:rPr lang="en-US" sz="700" u="none" strike="noStrike">
                          <a:effectLst/>
                        </a:rPr>
                        <a:t>24%</a:t>
                      </a:r>
                      <a:endParaRPr lang="en-US" sz="700" b="0" i="0" u="none" strike="noStrike">
                        <a:solidFill>
                          <a:srgbClr val="000000"/>
                        </a:solidFill>
                        <a:effectLst/>
                        <a:latin typeface="Arial" panose="020B0604020202020204" pitchFamily="34" charset="0"/>
                      </a:endParaRPr>
                    </a:p>
                  </a:txBody>
                  <a:tcPr marL="6898" marR="6898" marT="6898" marB="0" anchor="b"/>
                </a:tc>
                <a:tc>
                  <a:txBody>
                    <a:bodyPr/>
                    <a:lstStyle/>
                    <a:p>
                      <a:pPr algn="ctr" fontAlgn="b"/>
                      <a:endParaRPr lang="en-US" sz="700" b="1" i="0" u="none" strike="noStrike">
                        <a:solidFill>
                          <a:srgbClr val="000000"/>
                        </a:solidFill>
                        <a:effectLst/>
                        <a:latin typeface="Arial" panose="020B0604020202020204" pitchFamily="34" charset="0"/>
                      </a:endParaRPr>
                    </a:p>
                  </a:txBody>
                  <a:tcPr marL="6898" marR="6898" marT="6898" marB="0" anchor="b"/>
                </a:tc>
                <a:tc>
                  <a:txBody>
                    <a:bodyPr/>
                    <a:lstStyle/>
                    <a:p>
                      <a:pPr algn="l" fontAlgn="b"/>
                      <a:r>
                        <a:rPr lang="en-US" sz="800" u="none" strike="noStrike">
                          <a:effectLst/>
                        </a:rPr>
                        <a:t>       9,333 </a:t>
                      </a:r>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r>
                        <a:rPr lang="en-US" sz="800" u="none" strike="noStrike">
                          <a:effectLst/>
                        </a:rPr>
                        <a:t>                 40 </a:t>
                      </a:r>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gridSpan="2">
                  <a:txBody>
                    <a:bodyPr/>
                    <a:lstStyle/>
                    <a:p>
                      <a:pPr algn="r" fontAlgn="b"/>
                      <a:r>
                        <a:rPr lang="en-US" sz="700" u="none" strike="noStrike">
                          <a:effectLst/>
                        </a:rPr>
                        <a:t>38%</a:t>
                      </a:r>
                      <a:endParaRPr lang="en-US" sz="700" b="0" i="0" u="none" strike="noStrike">
                        <a:solidFill>
                          <a:srgbClr val="000000"/>
                        </a:solidFill>
                        <a:effectLst/>
                        <a:latin typeface="Arial" panose="020B0604020202020204" pitchFamily="34" charset="0"/>
                      </a:endParaRPr>
                    </a:p>
                  </a:txBody>
                  <a:tcPr marL="6898" marR="6898" marT="6898" marB="0" anchor="b"/>
                </a:tc>
                <a:tc hMerge="1">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endParaRPr lang="en-US"/>
                    </a:p>
                  </a:txBody>
                  <a:tcPr marL="6898" marR="6898" marT="6898" marB="0" anchor="b"/>
                </a:tc>
                <a:tc>
                  <a:txBody>
                    <a:bodyPr/>
                    <a:lstStyle/>
                    <a:p>
                      <a:pPr algn="l" fontAlgn="b"/>
                      <a:r>
                        <a:rPr lang="en-US" sz="800" u="none" strike="noStrike">
                          <a:effectLst/>
                        </a:rPr>
                        <a:t>     680,000 </a:t>
                      </a:r>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r>
                        <a:rPr lang="en-US" sz="800" u="none" strike="noStrike">
                          <a:effectLst/>
                        </a:rPr>
                        <a:t>      540,000 </a:t>
                      </a:r>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r>
                        <a:rPr lang="en-US" sz="800" u="none" strike="noStrike">
                          <a:effectLst/>
                        </a:rPr>
                        <a:t>      255,000 </a:t>
                      </a:r>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r>
                        <a:rPr lang="en-US" sz="800" u="none" strike="noStrike">
                          <a:effectLst/>
                        </a:rPr>
                        <a:t>      140,000 </a:t>
                      </a:r>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r>
                        <a:rPr lang="en-US" sz="800" u="none" strike="noStrike">
                          <a:effectLst/>
                        </a:rPr>
                        <a:t>       115,000 </a:t>
                      </a:r>
                      <a:endParaRPr lang="en-US" sz="800" b="0" i="0" u="none" strike="noStrike">
                        <a:solidFill>
                          <a:srgbClr val="000000"/>
                        </a:solidFill>
                        <a:effectLst/>
                        <a:latin typeface="Calibri" panose="020F0502020204030204" pitchFamily="34" charset="0"/>
                      </a:endParaRPr>
                    </a:p>
                  </a:txBody>
                  <a:tcPr marL="6898" marR="6898" marT="6898" marB="0" anchor="b"/>
                </a:tc>
                <a:extLst>
                  <a:ext uri="{0D108BD9-81ED-4DB2-BD59-A6C34878D82A}">
                    <a16:rowId xmlns:a16="http://schemas.microsoft.com/office/drawing/2014/main" val="10007"/>
                  </a:ext>
                </a:extLst>
              </a:tr>
              <a:tr h="221550">
                <a:tc gridSpan="2">
                  <a:txBody>
                    <a:bodyPr/>
                    <a:lstStyle/>
                    <a:p>
                      <a:pPr algn="l" fontAlgn="b"/>
                      <a:r>
                        <a:rPr lang="en-US" sz="800" u="none" strike="noStrike">
                          <a:effectLst/>
                        </a:rPr>
                        <a:t>10th</a:t>
                      </a:r>
                      <a:endParaRPr lang="en-US" sz="800" b="0" i="0" u="none" strike="noStrike">
                        <a:solidFill>
                          <a:srgbClr val="000000"/>
                        </a:solidFill>
                        <a:effectLst/>
                        <a:latin typeface="Calibri" panose="020F0502020204030204" pitchFamily="34" charset="0"/>
                      </a:endParaRPr>
                    </a:p>
                  </a:txBody>
                  <a:tcPr marL="6898" marR="6898" marT="6898" marB="0" anchor="b"/>
                </a:tc>
                <a:tc hMerge="1">
                  <a:txBody>
                    <a:bodyPr/>
                    <a:lstStyle/>
                    <a:p>
                      <a:endParaRPr lang="en-US"/>
                    </a:p>
                  </a:txBody>
                  <a:tcPr/>
                </a:tc>
                <a:tc>
                  <a:txBody>
                    <a:bodyPr/>
                    <a:lstStyle/>
                    <a:p>
                      <a:pPr algn="ctr"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r>
                        <a:rPr lang="en-US" sz="800" u="none" strike="noStrike">
                          <a:effectLst/>
                        </a:rPr>
                        <a:t>              25 </a:t>
                      </a:r>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ctr" fontAlgn="b"/>
                      <a:endParaRPr lang="en-US" sz="700" b="1" i="0" u="none" strike="noStrike">
                        <a:solidFill>
                          <a:srgbClr val="000000"/>
                        </a:solidFill>
                        <a:effectLst/>
                        <a:latin typeface="Arial" panose="020B0604020202020204" pitchFamily="34" charset="0"/>
                      </a:endParaRPr>
                    </a:p>
                  </a:txBody>
                  <a:tcPr marL="6898" marR="6898" marT="6898" marB="0" anchor="b"/>
                </a:tc>
                <a:tc>
                  <a:txBody>
                    <a:bodyPr/>
                    <a:lstStyle/>
                    <a:p>
                      <a:pPr algn="r" fontAlgn="b"/>
                      <a:r>
                        <a:rPr lang="en-US" sz="700" u="none" strike="noStrike">
                          <a:effectLst/>
                        </a:rPr>
                        <a:t>35%</a:t>
                      </a:r>
                      <a:endParaRPr lang="en-US" sz="700" b="0" i="0" u="none" strike="noStrike">
                        <a:solidFill>
                          <a:srgbClr val="000000"/>
                        </a:solidFill>
                        <a:effectLst/>
                        <a:latin typeface="Arial" panose="020B0604020202020204" pitchFamily="34" charset="0"/>
                      </a:endParaRPr>
                    </a:p>
                  </a:txBody>
                  <a:tcPr marL="6898" marR="6898" marT="6898" marB="0" anchor="b"/>
                </a:tc>
                <a:tc>
                  <a:txBody>
                    <a:bodyPr/>
                    <a:lstStyle/>
                    <a:p>
                      <a:pPr algn="ctr" fontAlgn="b"/>
                      <a:endParaRPr lang="en-US" sz="700" b="1" i="0" u="none" strike="noStrike">
                        <a:solidFill>
                          <a:srgbClr val="000000"/>
                        </a:solidFill>
                        <a:effectLst/>
                        <a:latin typeface="Arial" panose="020B0604020202020204" pitchFamily="34" charset="0"/>
                      </a:endParaRPr>
                    </a:p>
                  </a:txBody>
                  <a:tcPr marL="6898" marR="6898" marT="6898" marB="0" anchor="b"/>
                </a:tc>
                <a:tc>
                  <a:txBody>
                    <a:bodyPr/>
                    <a:lstStyle/>
                    <a:p>
                      <a:pPr algn="l" fontAlgn="b"/>
                      <a:r>
                        <a:rPr lang="en-US" sz="800" u="none" strike="noStrike">
                          <a:effectLst/>
                        </a:rPr>
                        <a:t>     180,000 </a:t>
                      </a:r>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ctr" fontAlgn="b"/>
                      <a:endParaRPr lang="en-US" sz="700" b="1" i="0" u="none" strike="noStrike">
                        <a:solidFill>
                          <a:srgbClr val="000000"/>
                        </a:solidFill>
                        <a:effectLst/>
                        <a:latin typeface="Arial" panose="020B0604020202020204" pitchFamily="34" charset="0"/>
                      </a:endParaRPr>
                    </a:p>
                  </a:txBody>
                  <a:tcPr marL="6898" marR="6898" marT="6898" marB="0" anchor="b"/>
                </a:tc>
                <a:tc>
                  <a:txBody>
                    <a:bodyPr/>
                    <a:lstStyle/>
                    <a:p>
                      <a:pPr algn="r" fontAlgn="b"/>
                      <a:r>
                        <a:rPr lang="en-US" sz="700" u="none" strike="noStrike">
                          <a:effectLst/>
                        </a:rPr>
                        <a:t>31%</a:t>
                      </a:r>
                      <a:endParaRPr lang="en-US" sz="700" b="0" i="0" u="none" strike="noStrike">
                        <a:solidFill>
                          <a:srgbClr val="000000"/>
                        </a:solidFill>
                        <a:effectLst/>
                        <a:latin typeface="Arial" panose="020B0604020202020204" pitchFamily="34" charset="0"/>
                      </a:endParaRPr>
                    </a:p>
                  </a:txBody>
                  <a:tcPr marL="6898" marR="6898" marT="6898" marB="0" anchor="b"/>
                </a:tc>
                <a:tc>
                  <a:txBody>
                    <a:bodyPr/>
                    <a:lstStyle/>
                    <a:p>
                      <a:pPr algn="ctr" fontAlgn="b"/>
                      <a:endParaRPr lang="en-US" sz="700" b="1" i="0" u="none" strike="noStrike">
                        <a:solidFill>
                          <a:srgbClr val="000000"/>
                        </a:solidFill>
                        <a:effectLst/>
                        <a:latin typeface="Arial" panose="020B0604020202020204" pitchFamily="34" charset="0"/>
                      </a:endParaRPr>
                    </a:p>
                  </a:txBody>
                  <a:tcPr marL="6898" marR="6898" marT="6898" marB="0" anchor="b"/>
                </a:tc>
                <a:tc>
                  <a:txBody>
                    <a:bodyPr/>
                    <a:lstStyle/>
                    <a:p>
                      <a:pPr algn="l" fontAlgn="b"/>
                      <a:r>
                        <a:rPr lang="en-US" sz="800" u="none" strike="noStrike">
                          <a:effectLst/>
                        </a:rPr>
                        <a:t>       7,200 </a:t>
                      </a:r>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r>
                        <a:rPr lang="en-US" sz="800" u="none" strike="noStrike">
                          <a:effectLst/>
                        </a:rPr>
                        <a:t>                 40 </a:t>
                      </a:r>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gridSpan="2">
                  <a:txBody>
                    <a:bodyPr/>
                    <a:lstStyle/>
                    <a:p>
                      <a:pPr algn="r" fontAlgn="b"/>
                      <a:r>
                        <a:rPr lang="en-US" sz="700" u="none" strike="noStrike">
                          <a:effectLst/>
                        </a:rPr>
                        <a:t>63%</a:t>
                      </a:r>
                      <a:endParaRPr lang="en-US" sz="700" b="0" i="0" u="none" strike="noStrike">
                        <a:solidFill>
                          <a:srgbClr val="000000"/>
                        </a:solidFill>
                        <a:effectLst/>
                        <a:latin typeface="Arial" panose="020B0604020202020204" pitchFamily="34" charset="0"/>
                      </a:endParaRPr>
                    </a:p>
                  </a:txBody>
                  <a:tcPr marL="6898" marR="6898" marT="6898" marB="0" anchor="b"/>
                </a:tc>
                <a:tc hMerge="1">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endParaRPr lang="en-US"/>
                    </a:p>
                  </a:txBody>
                  <a:tcPr marL="6898" marR="6898" marT="6898" marB="0" anchor="b"/>
                </a:tc>
                <a:tc>
                  <a:txBody>
                    <a:bodyPr/>
                    <a:lstStyle/>
                    <a:p>
                      <a:pPr algn="l" fontAlgn="b"/>
                      <a:r>
                        <a:rPr lang="en-US" sz="800" u="none" strike="noStrike">
                          <a:effectLst/>
                        </a:rPr>
                        <a:t>     680,000 </a:t>
                      </a:r>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r>
                        <a:rPr lang="en-US" sz="800" u="none" strike="noStrike">
                          <a:effectLst/>
                        </a:rPr>
                        <a:t>      500,000 </a:t>
                      </a:r>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r>
                        <a:rPr lang="en-US" sz="800" u="none" strike="noStrike">
                          <a:effectLst/>
                        </a:rPr>
                        <a:t>      425,000 </a:t>
                      </a:r>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r>
                        <a:rPr lang="en-US" sz="800" u="none" strike="noStrike">
                          <a:effectLst/>
                        </a:rPr>
                        <a:t>      180,000 </a:t>
                      </a:r>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r>
                        <a:rPr lang="en-US" sz="800" u="none" strike="noStrike">
                          <a:effectLst/>
                        </a:rPr>
                        <a:t>       245,000 </a:t>
                      </a:r>
                      <a:endParaRPr lang="en-US" sz="800" b="0" i="0" u="none" strike="noStrike">
                        <a:solidFill>
                          <a:srgbClr val="000000"/>
                        </a:solidFill>
                        <a:effectLst/>
                        <a:latin typeface="Calibri" panose="020F0502020204030204" pitchFamily="34" charset="0"/>
                      </a:endParaRPr>
                    </a:p>
                  </a:txBody>
                  <a:tcPr marL="6898" marR="6898" marT="6898" marB="0" anchor="b"/>
                </a:tc>
                <a:extLst>
                  <a:ext uri="{0D108BD9-81ED-4DB2-BD59-A6C34878D82A}">
                    <a16:rowId xmlns:a16="http://schemas.microsoft.com/office/drawing/2014/main" val="10008"/>
                  </a:ext>
                </a:extLst>
              </a:tr>
              <a:tr h="221550">
                <a:tc gridSpan="2">
                  <a:txBody>
                    <a:bodyPr/>
                    <a:lstStyle/>
                    <a:p>
                      <a:pPr algn="l" fontAlgn="b"/>
                      <a:r>
                        <a:rPr lang="en-US" sz="800" u="none" strike="noStrike">
                          <a:effectLst/>
                        </a:rPr>
                        <a:t>11th</a:t>
                      </a:r>
                      <a:endParaRPr lang="en-US" sz="800" b="0" i="0" u="none" strike="noStrike">
                        <a:solidFill>
                          <a:srgbClr val="000000"/>
                        </a:solidFill>
                        <a:effectLst/>
                        <a:latin typeface="Calibri" panose="020F0502020204030204" pitchFamily="34" charset="0"/>
                      </a:endParaRPr>
                    </a:p>
                  </a:txBody>
                  <a:tcPr marL="6898" marR="6898" marT="6898" marB="0" anchor="b"/>
                </a:tc>
                <a:tc hMerge="1">
                  <a:txBody>
                    <a:bodyPr/>
                    <a:lstStyle/>
                    <a:p>
                      <a:endParaRPr lang="en-US"/>
                    </a:p>
                  </a:txBody>
                  <a:tcPr/>
                </a:tc>
                <a:tc>
                  <a:txBody>
                    <a:bodyPr/>
                    <a:lstStyle/>
                    <a:p>
                      <a:pPr algn="ctr"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r>
                        <a:rPr lang="en-US" sz="800" u="none" strike="noStrike">
                          <a:effectLst/>
                        </a:rPr>
                        <a:t>              14 </a:t>
                      </a:r>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ctr" fontAlgn="b"/>
                      <a:endParaRPr lang="en-US" sz="700" b="1" i="0" u="none" strike="noStrike">
                        <a:solidFill>
                          <a:srgbClr val="000000"/>
                        </a:solidFill>
                        <a:effectLst/>
                        <a:latin typeface="Arial" panose="020B0604020202020204" pitchFamily="34" charset="0"/>
                      </a:endParaRPr>
                    </a:p>
                  </a:txBody>
                  <a:tcPr marL="6898" marR="6898" marT="6898" marB="0" anchor="b"/>
                </a:tc>
                <a:tc>
                  <a:txBody>
                    <a:bodyPr/>
                    <a:lstStyle/>
                    <a:p>
                      <a:pPr algn="r" fontAlgn="b"/>
                      <a:r>
                        <a:rPr lang="en-US" sz="700" u="none" strike="noStrike">
                          <a:effectLst/>
                        </a:rPr>
                        <a:t>20%</a:t>
                      </a:r>
                      <a:endParaRPr lang="en-US" sz="700" b="0" i="0" u="none" strike="noStrike">
                        <a:solidFill>
                          <a:srgbClr val="000000"/>
                        </a:solidFill>
                        <a:effectLst/>
                        <a:latin typeface="Arial" panose="020B0604020202020204" pitchFamily="34" charset="0"/>
                      </a:endParaRPr>
                    </a:p>
                  </a:txBody>
                  <a:tcPr marL="6898" marR="6898" marT="6898" marB="0" anchor="b"/>
                </a:tc>
                <a:tc>
                  <a:txBody>
                    <a:bodyPr/>
                    <a:lstStyle/>
                    <a:p>
                      <a:pPr algn="ctr" fontAlgn="b"/>
                      <a:endParaRPr lang="en-US" sz="700" b="1" i="0" u="none" strike="noStrike">
                        <a:solidFill>
                          <a:srgbClr val="000000"/>
                        </a:solidFill>
                        <a:effectLst/>
                        <a:latin typeface="Arial" panose="020B0604020202020204" pitchFamily="34" charset="0"/>
                      </a:endParaRPr>
                    </a:p>
                  </a:txBody>
                  <a:tcPr marL="6898" marR="6898" marT="6898" marB="0" anchor="b"/>
                </a:tc>
                <a:tc>
                  <a:txBody>
                    <a:bodyPr/>
                    <a:lstStyle/>
                    <a:p>
                      <a:pPr algn="l" fontAlgn="b"/>
                      <a:r>
                        <a:rPr lang="en-US" sz="800" u="none" strike="noStrike">
                          <a:effectLst/>
                        </a:rPr>
                        <a:t>     130,000 </a:t>
                      </a:r>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ctr" fontAlgn="b"/>
                      <a:endParaRPr lang="en-US" sz="700" b="1" i="0" u="none" strike="noStrike">
                        <a:solidFill>
                          <a:srgbClr val="000000"/>
                        </a:solidFill>
                        <a:effectLst/>
                        <a:latin typeface="Arial" panose="020B0604020202020204" pitchFamily="34" charset="0"/>
                      </a:endParaRPr>
                    </a:p>
                  </a:txBody>
                  <a:tcPr marL="6898" marR="6898" marT="6898" marB="0" anchor="b"/>
                </a:tc>
                <a:tc>
                  <a:txBody>
                    <a:bodyPr/>
                    <a:lstStyle/>
                    <a:p>
                      <a:pPr algn="r" fontAlgn="b"/>
                      <a:r>
                        <a:rPr lang="en-US" sz="700" u="none" strike="noStrike">
                          <a:effectLst/>
                        </a:rPr>
                        <a:t>22%</a:t>
                      </a:r>
                      <a:endParaRPr lang="en-US" sz="700" b="0" i="0" u="none" strike="noStrike">
                        <a:solidFill>
                          <a:srgbClr val="000000"/>
                        </a:solidFill>
                        <a:effectLst/>
                        <a:latin typeface="Arial" panose="020B0604020202020204" pitchFamily="34" charset="0"/>
                      </a:endParaRPr>
                    </a:p>
                  </a:txBody>
                  <a:tcPr marL="6898" marR="6898" marT="6898" marB="0" anchor="b"/>
                </a:tc>
                <a:tc>
                  <a:txBody>
                    <a:bodyPr/>
                    <a:lstStyle/>
                    <a:p>
                      <a:pPr algn="ctr" fontAlgn="b"/>
                      <a:endParaRPr lang="en-US" sz="700" b="1" i="0" u="none" strike="noStrike">
                        <a:solidFill>
                          <a:srgbClr val="000000"/>
                        </a:solidFill>
                        <a:effectLst/>
                        <a:latin typeface="Arial" panose="020B0604020202020204" pitchFamily="34" charset="0"/>
                      </a:endParaRPr>
                    </a:p>
                  </a:txBody>
                  <a:tcPr marL="6898" marR="6898" marT="6898" marB="0" anchor="b"/>
                </a:tc>
                <a:tc>
                  <a:txBody>
                    <a:bodyPr/>
                    <a:lstStyle/>
                    <a:p>
                      <a:pPr algn="l" fontAlgn="b"/>
                      <a:r>
                        <a:rPr lang="en-US" sz="800" u="none" strike="noStrike">
                          <a:effectLst/>
                        </a:rPr>
                        <a:t>       9,286 </a:t>
                      </a:r>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r>
                        <a:rPr lang="en-US" sz="800" u="none" strike="noStrike">
                          <a:effectLst/>
                        </a:rPr>
                        <a:t>                 40 </a:t>
                      </a:r>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gridSpan="2">
                  <a:txBody>
                    <a:bodyPr/>
                    <a:lstStyle/>
                    <a:p>
                      <a:pPr algn="r" fontAlgn="b"/>
                      <a:r>
                        <a:rPr lang="en-US" sz="700" u="none" strike="noStrike">
                          <a:effectLst/>
                        </a:rPr>
                        <a:t>35%</a:t>
                      </a:r>
                      <a:endParaRPr lang="en-US" sz="700" b="0" i="0" u="none" strike="noStrike">
                        <a:solidFill>
                          <a:srgbClr val="000000"/>
                        </a:solidFill>
                        <a:effectLst/>
                        <a:latin typeface="Arial" panose="020B0604020202020204" pitchFamily="34" charset="0"/>
                      </a:endParaRPr>
                    </a:p>
                  </a:txBody>
                  <a:tcPr marL="6898" marR="6898" marT="6898" marB="0" anchor="b"/>
                </a:tc>
                <a:tc hMerge="1">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endParaRPr lang="en-US"/>
                    </a:p>
                  </a:txBody>
                  <a:tcPr marL="6898" marR="6898" marT="6898" marB="0" anchor="b"/>
                </a:tc>
                <a:tc>
                  <a:txBody>
                    <a:bodyPr/>
                    <a:lstStyle/>
                    <a:p>
                      <a:pPr algn="l" fontAlgn="b"/>
                      <a:r>
                        <a:rPr lang="en-US" sz="800" u="none" strike="noStrike">
                          <a:effectLst/>
                        </a:rPr>
                        <a:t>     680,000 </a:t>
                      </a:r>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r>
                        <a:rPr lang="en-US" sz="800" u="none" strike="noStrike">
                          <a:effectLst/>
                        </a:rPr>
                        <a:t>      550,000 </a:t>
                      </a:r>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r>
                        <a:rPr lang="en-US" sz="800" u="none" strike="noStrike">
                          <a:effectLst/>
                        </a:rPr>
                        <a:t>      238,000 </a:t>
                      </a:r>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r>
                        <a:rPr lang="en-US" sz="800" u="none" strike="noStrike">
                          <a:effectLst/>
                        </a:rPr>
                        <a:t>      130,000 </a:t>
                      </a:r>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r>
                        <a:rPr lang="en-US" sz="800" u="none" strike="noStrike">
                          <a:effectLst/>
                        </a:rPr>
                        <a:t>       108,000 </a:t>
                      </a:r>
                      <a:endParaRPr lang="en-US" sz="800" b="0" i="0" u="none" strike="noStrike">
                        <a:solidFill>
                          <a:srgbClr val="000000"/>
                        </a:solidFill>
                        <a:effectLst/>
                        <a:latin typeface="Calibri" panose="020F0502020204030204" pitchFamily="34" charset="0"/>
                      </a:endParaRPr>
                    </a:p>
                  </a:txBody>
                  <a:tcPr marL="6898" marR="6898" marT="6898" marB="0" anchor="b"/>
                </a:tc>
                <a:extLst>
                  <a:ext uri="{0D108BD9-81ED-4DB2-BD59-A6C34878D82A}">
                    <a16:rowId xmlns:a16="http://schemas.microsoft.com/office/drawing/2014/main" val="10009"/>
                  </a:ext>
                </a:extLst>
              </a:tr>
              <a:tr h="221550">
                <a:tc gridSpan="2">
                  <a:txBody>
                    <a:bodyPr/>
                    <a:lstStyle/>
                    <a:p>
                      <a:pPr algn="l" fontAlgn="b"/>
                      <a:r>
                        <a:rPr lang="en-US" sz="800" u="none" strike="noStrike">
                          <a:effectLst/>
                        </a:rPr>
                        <a:t>12th</a:t>
                      </a:r>
                      <a:endParaRPr lang="en-US" sz="800" b="0" i="0" u="none" strike="noStrike">
                        <a:solidFill>
                          <a:srgbClr val="000000"/>
                        </a:solidFill>
                        <a:effectLst/>
                        <a:latin typeface="Calibri" panose="020F0502020204030204" pitchFamily="34" charset="0"/>
                      </a:endParaRPr>
                    </a:p>
                  </a:txBody>
                  <a:tcPr marL="6898" marR="6898" marT="6898" marB="0" anchor="b"/>
                </a:tc>
                <a:tc hMerge="1">
                  <a:txBody>
                    <a:bodyPr/>
                    <a:lstStyle/>
                    <a:p>
                      <a:endParaRPr lang="en-US"/>
                    </a:p>
                  </a:txBody>
                  <a:tcPr/>
                </a:tc>
                <a:tc>
                  <a:txBody>
                    <a:bodyPr/>
                    <a:lstStyle/>
                    <a:p>
                      <a:pPr algn="ctr"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r>
                        <a:rPr lang="en-US" sz="800" u="none" strike="noStrike">
                          <a:effectLst/>
                        </a:rPr>
                        <a:t>              17 </a:t>
                      </a:r>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ctr" fontAlgn="b"/>
                      <a:endParaRPr lang="en-US" sz="700" b="1" i="0" u="none" strike="noStrike">
                        <a:solidFill>
                          <a:srgbClr val="000000"/>
                        </a:solidFill>
                        <a:effectLst/>
                        <a:latin typeface="Arial" panose="020B0604020202020204" pitchFamily="34" charset="0"/>
                      </a:endParaRPr>
                    </a:p>
                  </a:txBody>
                  <a:tcPr marL="6898" marR="6898" marT="6898" marB="0" anchor="b"/>
                </a:tc>
                <a:tc>
                  <a:txBody>
                    <a:bodyPr/>
                    <a:lstStyle/>
                    <a:p>
                      <a:pPr algn="r" fontAlgn="b"/>
                      <a:r>
                        <a:rPr lang="en-US" sz="700" u="none" strike="noStrike">
                          <a:effectLst/>
                        </a:rPr>
                        <a:t>24%</a:t>
                      </a:r>
                      <a:endParaRPr lang="en-US" sz="700" b="0" i="0" u="none" strike="noStrike">
                        <a:solidFill>
                          <a:srgbClr val="000000"/>
                        </a:solidFill>
                        <a:effectLst/>
                        <a:latin typeface="Arial" panose="020B0604020202020204" pitchFamily="34" charset="0"/>
                      </a:endParaRPr>
                    </a:p>
                  </a:txBody>
                  <a:tcPr marL="6898" marR="6898" marT="6898" marB="0" anchor="b"/>
                </a:tc>
                <a:tc>
                  <a:txBody>
                    <a:bodyPr/>
                    <a:lstStyle/>
                    <a:p>
                      <a:pPr algn="ctr" fontAlgn="b"/>
                      <a:endParaRPr lang="en-US" sz="700" b="1" i="0" u="none" strike="noStrike">
                        <a:solidFill>
                          <a:srgbClr val="000000"/>
                        </a:solidFill>
                        <a:effectLst/>
                        <a:latin typeface="Arial" panose="020B0604020202020204" pitchFamily="34" charset="0"/>
                      </a:endParaRPr>
                    </a:p>
                  </a:txBody>
                  <a:tcPr marL="6898" marR="6898" marT="6898" marB="0" anchor="b"/>
                </a:tc>
                <a:tc>
                  <a:txBody>
                    <a:bodyPr/>
                    <a:lstStyle/>
                    <a:p>
                      <a:pPr algn="l" fontAlgn="b"/>
                      <a:r>
                        <a:rPr lang="en-US" sz="800" u="none" strike="noStrike">
                          <a:effectLst/>
                        </a:rPr>
                        <a:t>     140,000 </a:t>
                      </a:r>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ctr" fontAlgn="b"/>
                      <a:endParaRPr lang="en-US" sz="700" b="1" i="0" u="none" strike="noStrike">
                        <a:solidFill>
                          <a:srgbClr val="000000"/>
                        </a:solidFill>
                        <a:effectLst/>
                        <a:latin typeface="Arial" panose="020B0604020202020204" pitchFamily="34" charset="0"/>
                      </a:endParaRPr>
                    </a:p>
                  </a:txBody>
                  <a:tcPr marL="6898" marR="6898" marT="6898" marB="0" anchor="b"/>
                </a:tc>
                <a:tc>
                  <a:txBody>
                    <a:bodyPr/>
                    <a:lstStyle/>
                    <a:p>
                      <a:pPr algn="r" fontAlgn="b"/>
                      <a:r>
                        <a:rPr lang="en-US" sz="700" u="none" strike="noStrike">
                          <a:effectLst/>
                        </a:rPr>
                        <a:t>24%</a:t>
                      </a:r>
                      <a:endParaRPr lang="en-US" sz="700" b="0" i="0" u="none" strike="noStrike">
                        <a:solidFill>
                          <a:srgbClr val="000000"/>
                        </a:solidFill>
                        <a:effectLst/>
                        <a:latin typeface="Arial" panose="020B0604020202020204" pitchFamily="34" charset="0"/>
                      </a:endParaRPr>
                    </a:p>
                  </a:txBody>
                  <a:tcPr marL="6898" marR="6898" marT="6898" marB="0" anchor="b"/>
                </a:tc>
                <a:tc>
                  <a:txBody>
                    <a:bodyPr/>
                    <a:lstStyle/>
                    <a:p>
                      <a:pPr algn="ctr" fontAlgn="b"/>
                      <a:endParaRPr lang="en-US" sz="700" b="1" i="0" u="none" strike="noStrike">
                        <a:solidFill>
                          <a:srgbClr val="000000"/>
                        </a:solidFill>
                        <a:effectLst/>
                        <a:latin typeface="Arial" panose="020B0604020202020204" pitchFamily="34" charset="0"/>
                      </a:endParaRPr>
                    </a:p>
                  </a:txBody>
                  <a:tcPr marL="6898" marR="6898" marT="6898" marB="0" anchor="b"/>
                </a:tc>
                <a:tc>
                  <a:txBody>
                    <a:bodyPr/>
                    <a:lstStyle/>
                    <a:p>
                      <a:pPr algn="l" fontAlgn="b"/>
                      <a:r>
                        <a:rPr lang="en-US" sz="800" u="none" strike="noStrike">
                          <a:effectLst/>
                        </a:rPr>
                        <a:t>       8,235 </a:t>
                      </a:r>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r>
                        <a:rPr lang="en-US" sz="800" u="none" strike="noStrike">
                          <a:effectLst/>
                        </a:rPr>
                        <a:t>                 40 </a:t>
                      </a:r>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gridSpan="2">
                  <a:txBody>
                    <a:bodyPr/>
                    <a:lstStyle/>
                    <a:p>
                      <a:pPr algn="r" fontAlgn="b"/>
                      <a:r>
                        <a:rPr lang="en-US" sz="700" u="none" strike="noStrike">
                          <a:effectLst/>
                        </a:rPr>
                        <a:t>43%</a:t>
                      </a:r>
                      <a:endParaRPr lang="en-US" sz="700" b="0" i="0" u="none" strike="noStrike">
                        <a:solidFill>
                          <a:srgbClr val="000000"/>
                        </a:solidFill>
                        <a:effectLst/>
                        <a:latin typeface="Arial" panose="020B0604020202020204" pitchFamily="34" charset="0"/>
                      </a:endParaRPr>
                    </a:p>
                  </a:txBody>
                  <a:tcPr marL="6898" marR="6898" marT="6898" marB="0" anchor="b"/>
                </a:tc>
                <a:tc hMerge="1">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endParaRPr lang="en-US"/>
                    </a:p>
                  </a:txBody>
                  <a:tcPr marL="6898" marR="6898" marT="6898" marB="0" anchor="b"/>
                </a:tc>
                <a:tc>
                  <a:txBody>
                    <a:bodyPr/>
                    <a:lstStyle/>
                    <a:p>
                      <a:pPr algn="l" fontAlgn="b"/>
                      <a:r>
                        <a:rPr lang="en-US" sz="800" u="none" strike="noStrike">
                          <a:effectLst/>
                        </a:rPr>
                        <a:t>     680,000 </a:t>
                      </a:r>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r>
                        <a:rPr lang="en-US" sz="800" u="none" strike="noStrike">
                          <a:effectLst/>
                        </a:rPr>
                        <a:t>      540,000 </a:t>
                      </a:r>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r>
                        <a:rPr lang="en-US" sz="800" u="none" strike="noStrike">
                          <a:effectLst/>
                        </a:rPr>
                        <a:t>      289,000 </a:t>
                      </a:r>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r>
                        <a:rPr lang="en-US" sz="800" u="none" strike="noStrike">
                          <a:effectLst/>
                        </a:rPr>
                        <a:t>      140,000 </a:t>
                      </a:r>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r>
                        <a:rPr lang="en-US" sz="800" u="none" strike="noStrike">
                          <a:effectLst/>
                        </a:rPr>
                        <a:t>       149,000 </a:t>
                      </a:r>
                      <a:endParaRPr lang="en-US" sz="800" b="0" i="0" u="none" strike="noStrike">
                        <a:solidFill>
                          <a:srgbClr val="000000"/>
                        </a:solidFill>
                        <a:effectLst/>
                        <a:latin typeface="Calibri" panose="020F0502020204030204" pitchFamily="34" charset="0"/>
                      </a:endParaRPr>
                    </a:p>
                  </a:txBody>
                  <a:tcPr marL="6898" marR="6898" marT="6898" marB="0" anchor="b"/>
                </a:tc>
                <a:extLst>
                  <a:ext uri="{0D108BD9-81ED-4DB2-BD59-A6C34878D82A}">
                    <a16:rowId xmlns:a16="http://schemas.microsoft.com/office/drawing/2014/main" val="10010"/>
                  </a:ext>
                </a:extLst>
              </a:tr>
              <a:tr h="232627">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r>
                        <a:rPr lang="en-US" sz="700" u="none" strike="noStrike">
                          <a:effectLst/>
                        </a:rPr>
                        <a:t>Total Upper School</a:t>
                      </a:r>
                      <a:endParaRPr lang="en-US" sz="700" b="0" i="0" u="none" strike="noStrike">
                        <a:solidFill>
                          <a:srgbClr val="000000"/>
                        </a:solidFill>
                        <a:effectLst/>
                        <a:latin typeface="Arial" panose="020B0604020202020204" pitchFamily="34" charset="0"/>
                      </a:endParaRPr>
                    </a:p>
                  </a:txBody>
                  <a:tcPr marL="6898" marR="6898" marT="6898" marB="0" anchor="b"/>
                </a:tc>
                <a:tc>
                  <a:txBody>
                    <a:bodyPr/>
                    <a:lstStyle/>
                    <a:p>
                      <a:pPr algn="ctr"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r" fontAlgn="b"/>
                      <a:r>
                        <a:rPr lang="en-US" sz="700" u="none" strike="noStrike">
                          <a:effectLst/>
                        </a:rPr>
                        <a:t>          71 </a:t>
                      </a:r>
                      <a:endParaRPr lang="en-US" sz="700" b="0" i="0" u="none" strike="noStrike">
                        <a:solidFill>
                          <a:srgbClr val="000000"/>
                        </a:solidFill>
                        <a:effectLst/>
                        <a:latin typeface="Arial" panose="020B0604020202020204" pitchFamily="34" charset="0"/>
                      </a:endParaRPr>
                    </a:p>
                  </a:txBody>
                  <a:tcPr marL="6898" marR="6898" marT="6898" marB="0" anchor="b"/>
                </a:tc>
                <a:tc>
                  <a:txBody>
                    <a:bodyPr/>
                    <a:lstStyle/>
                    <a:p>
                      <a:pPr algn="ctr" fontAlgn="b"/>
                      <a:endParaRPr lang="en-US" sz="700" b="1" i="0" u="none" strike="noStrike">
                        <a:solidFill>
                          <a:srgbClr val="000000"/>
                        </a:solidFill>
                        <a:effectLst/>
                        <a:latin typeface="Arial" panose="020B0604020202020204" pitchFamily="34" charset="0"/>
                      </a:endParaRPr>
                    </a:p>
                  </a:txBody>
                  <a:tcPr marL="6898" marR="6898" marT="6898" marB="0" anchor="b"/>
                </a:tc>
                <a:tc>
                  <a:txBody>
                    <a:bodyPr/>
                    <a:lstStyle/>
                    <a:p>
                      <a:pPr algn="r" fontAlgn="b"/>
                      <a:r>
                        <a:rPr lang="en-US" sz="700" u="none" strike="noStrike">
                          <a:effectLst/>
                        </a:rPr>
                        <a:t>100%</a:t>
                      </a:r>
                      <a:endParaRPr lang="en-US" sz="700" b="0" i="0" u="none" strike="noStrike">
                        <a:solidFill>
                          <a:srgbClr val="000000"/>
                        </a:solidFill>
                        <a:effectLst/>
                        <a:latin typeface="Arial" panose="020B0604020202020204" pitchFamily="34" charset="0"/>
                      </a:endParaRPr>
                    </a:p>
                  </a:txBody>
                  <a:tcPr marL="6898" marR="6898" marT="6898" marB="0" anchor="b"/>
                </a:tc>
                <a:tc>
                  <a:txBody>
                    <a:bodyPr/>
                    <a:lstStyle/>
                    <a:p>
                      <a:pPr algn="ctr" fontAlgn="b"/>
                      <a:endParaRPr lang="en-US" sz="700" b="1" i="0" u="none" strike="noStrike">
                        <a:solidFill>
                          <a:srgbClr val="000000"/>
                        </a:solidFill>
                        <a:effectLst/>
                        <a:latin typeface="Arial" panose="020B0604020202020204" pitchFamily="34" charset="0"/>
                      </a:endParaRPr>
                    </a:p>
                  </a:txBody>
                  <a:tcPr marL="6898" marR="6898" marT="6898" marB="0" anchor="b"/>
                </a:tc>
                <a:tc>
                  <a:txBody>
                    <a:bodyPr/>
                    <a:lstStyle/>
                    <a:p>
                      <a:pPr algn="r" fontAlgn="b"/>
                      <a:r>
                        <a:rPr lang="en-US" sz="700" u="none" strike="noStrike">
                          <a:effectLst/>
                        </a:rPr>
                        <a:t>    590,000 </a:t>
                      </a:r>
                      <a:endParaRPr lang="en-US" sz="700" b="0" i="0" u="none" strike="noStrike">
                        <a:solidFill>
                          <a:srgbClr val="000000"/>
                        </a:solidFill>
                        <a:effectLst/>
                        <a:latin typeface="Arial" panose="020B0604020202020204" pitchFamily="34" charset="0"/>
                      </a:endParaRPr>
                    </a:p>
                  </a:txBody>
                  <a:tcPr marL="6898" marR="6898" marT="6898" marB="0" anchor="b"/>
                </a:tc>
                <a:tc>
                  <a:txBody>
                    <a:bodyPr/>
                    <a:lstStyle/>
                    <a:p>
                      <a:pPr algn="ctr" fontAlgn="b"/>
                      <a:endParaRPr lang="en-US" sz="700" b="1" i="0" u="none" strike="noStrike">
                        <a:solidFill>
                          <a:srgbClr val="000000"/>
                        </a:solidFill>
                        <a:effectLst/>
                        <a:latin typeface="Arial" panose="020B0604020202020204" pitchFamily="34" charset="0"/>
                      </a:endParaRPr>
                    </a:p>
                  </a:txBody>
                  <a:tcPr marL="6898" marR="6898" marT="6898" marB="0" anchor="b"/>
                </a:tc>
                <a:tc>
                  <a:txBody>
                    <a:bodyPr/>
                    <a:lstStyle/>
                    <a:p>
                      <a:pPr algn="r" fontAlgn="b"/>
                      <a:r>
                        <a:rPr lang="en-US" sz="700" u="none" strike="noStrike">
                          <a:effectLst/>
                        </a:rPr>
                        <a:t>100%</a:t>
                      </a:r>
                      <a:endParaRPr lang="en-US" sz="700" b="0" i="0" u="none" strike="noStrike">
                        <a:solidFill>
                          <a:srgbClr val="000000"/>
                        </a:solidFill>
                        <a:effectLst/>
                        <a:latin typeface="Arial" panose="020B0604020202020204" pitchFamily="34" charset="0"/>
                      </a:endParaRPr>
                    </a:p>
                  </a:txBody>
                  <a:tcPr marL="6898" marR="6898" marT="6898" marB="0" anchor="b"/>
                </a:tc>
                <a:tc>
                  <a:txBody>
                    <a:bodyPr/>
                    <a:lstStyle/>
                    <a:p>
                      <a:pPr algn="ctr" fontAlgn="b"/>
                      <a:endParaRPr lang="en-US" sz="700" b="1" i="0" u="none" strike="noStrike">
                        <a:solidFill>
                          <a:srgbClr val="000000"/>
                        </a:solidFill>
                        <a:effectLst/>
                        <a:latin typeface="Arial" panose="020B0604020202020204" pitchFamily="34" charset="0"/>
                      </a:endParaRPr>
                    </a:p>
                  </a:txBody>
                  <a:tcPr marL="6898" marR="6898" marT="6898" marB="0" anchor="b"/>
                </a:tc>
                <a:tc>
                  <a:txBody>
                    <a:bodyPr/>
                    <a:lstStyle/>
                    <a:p>
                      <a:pPr algn="l" fontAlgn="b"/>
                      <a:r>
                        <a:rPr lang="en-US" sz="800" u="none" strike="noStrike">
                          <a:effectLst/>
                        </a:rPr>
                        <a:t>       8,310 </a:t>
                      </a:r>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r" fontAlgn="b"/>
                      <a:r>
                        <a:rPr lang="en-US" sz="700" u="none" strike="noStrike">
                          <a:effectLst/>
                        </a:rPr>
                        <a:t>           160 </a:t>
                      </a:r>
                      <a:endParaRPr lang="en-US" sz="700" b="0" i="0" u="none" strike="noStrike">
                        <a:solidFill>
                          <a:srgbClr val="000000"/>
                        </a:solidFill>
                        <a:effectLst/>
                        <a:latin typeface="Arial" panose="020B060402020202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gridSpan="2">
                  <a:txBody>
                    <a:bodyPr/>
                    <a:lstStyle/>
                    <a:p>
                      <a:pPr algn="r" fontAlgn="b"/>
                      <a:r>
                        <a:rPr lang="en-US" sz="700" u="none" strike="noStrike">
                          <a:effectLst/>
                        </a:rPr>
                        <a:t>44%</a:t>
                      </a:r>
                      <a:endParaRPr lang="en-US" sz="700" b="0" i="0" u="none" strike="noStrike">
                        <a:solidFill>
                          <a:srgbClr val="000000"/>
                        </a:solidFill>
                        <a:effectLst/>
                        <a:latin typeface="Arial" panose="020B0604020202020204" pitchFamily="34" charset="0"/>
                      </a:endParaRPr>
                    </a:p>
                  </a:txBody>
                  <a:tcPr marL="6898" marR="6898" marT="6898" marB="0" anchor="b"/>
                </a:tc>
                <a:tc hMerge="1">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endParaRPr lang="en-US"/>
                    </a:p>
                  </a:txBody>
                  <a:tcPr marL="6898" marR="6898" marT="6898" marB="0" anchor="b"/>
                </a:tc>
                <a:tc>
                  <a:txBody>
                    <a:bodyPr/>
                    <a:lstStyle/>
                    <a:p>
                      <a:pPr algn="r" fontAlgn="b"/>
                      <a:r>
                        <a:rPr lang="en-US" sz="700" u="none" strike="noStrike">
                          <a:effectLst/>
                        </a:rPr>
                        <a:t> 2,720,000 </a:t>
                      </a:r>
                      <a:endParaRPr lang="en-US" sz="700" b="0" i="0" u="none" strike="noStrike">
                        <a:solidFill>
                          <a:srgbClr val="000000"/>
                        </a:solidFill>
                        <a:effectLst/>
                        <a:latin typeface="Arial" panose="020B060402020202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r" fontAlgn="b"/>
                      <a:r>
                        <a:rPr lang="en-US" sz="700" u="none" strike="noStrike">
                          <a:effectLst/>
                        </a:rPr>
                        <a:t>  2,130,000 </a:t>
                      </a:r>
                      <a:endParaRPr lang="en-US" sz="700" b="0" i="0" u="none" strike="noStrike">
                        <a:solidFill>
                          <a:srgbClr val="000000"/>
                        </a:solidFill>
                        <a:effectLst/>
                        <a:latin typeface="Arial" panose="020B060402020202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r>
                        <a:rPr lang="en-US" sz="800" u="none" strike="noStrike">
                          <a:effectLst/>
                        </a:rPr>
                        <a:t>   1,207,000 </a:t>
                      </a:r>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r>
                        <a:rPr lang="en-US" sz="800" u="none" strike="noStrike">
                          <a:effectLst/>
                        </a:rPr>
                        <a:t>      590,000 </a:t>
                      </a:r>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r>
                        <a:rPr lang="en-US" sz="800" u="none" strike="noStrike">
                          <a:effectLst/>
                        </a:rPr>
                        <a:t>       617,000 </a:t>
                      </a:r>
                      <a:endParaRPr lang="en-US" sz="800" b="0" i="0" u="none" strike="noStrike">
                        <a:solidFill>
                          <a:srgbClr val="000000"/>
                        </a:solidFill>
                        <a:effectLst/>
                        <a:latin typeface="Calibri" panose="020F0502020204030204" pitchFamily="34" charset="0"/>
                      </a:endParaRPr>
                    </a:p>
                  </a:txBody>
                  <a:tcPr marL="6898" marR="6898" marT="6898" marB="0" anchor="b"/>
                </a:tc>
                <a:extLst>
                  <a:ext uri="{0D108BD9-81ED-4DB2-BD59-A6C34878D82A}">
                    <a16:rowId xmlns:a16="http://schemas.microsoft.com/office/drawing/2014/main" val="10011"/>
                  </a:ext>
                </a:extLst>
              </a:tr>
              <a:tr h="232627">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ctr" fontAlgn="b"/>
                      <a:endParaRPr lang="en-US" sz="700" b="1" i="0" u="none" strike="noStrike">
                        <a:solidFill>
                          <a:srgbClr val="000000"/>
                        </a:solidFill>
                        <a:effectLst/>
                        <a:latin typeface="Arial" panose="020B0604020202020204" pitchFamily="34" charset="0"/>
                      </a:endParaRPr>
                    </a:p>
                  </a:txBody>
                  <a:tcPr marL="6898" marR="6898" marT="6898" marB="0" anchor="b"/>
                </a:tc>
                <a:tc>
                  <a:txBody>
                    <a:bodyPr/>
                    <a:lstStyle/>
                    <a:p>
                      <a:pPr algn="r" fontAlgn="b"/>
                      <a:endParaRPr lang="en-US" sz="700" b="0" i="0" u="none" strike="noStrike">
                        <a:solidFill>
                          <a:srgbClr val="000000"/>
                        </a:solidFill>
                        <a:effectLst/>
                        <a:latin typeface="Arial" panose="020B0604020202020204" pitchFamily="34" charset="0"/>
                      </a:endParaRPr>
                    </a:p>
                  </a:txBody>
                  <a:tcPr marL="6898" marR="6898" marT="6898" marB="0" anchor="b"/>
                </a:tc>
                <a:tc>
                  <a:txBody>
                    <a:bodyPr/>
                    <a:lstStyle/>
                    <a:p>
                      <a:pPr algn="ctr" fontAlgn="b"/>
                      <a:endParaRPr lang="en-US" sz="700" b="1" i="0" u="none" strike="noStrike">
                        <a:solidFill>
                          <a:srgbClr val="000000"/>
                        </a:solidFill>
                        <a:effectLst/>
                        <a:latin typeface="Arial" panose="020B0604020202020204" pitchFamily="34" charset="0"/>
                      </a:endParaRPr>
                    </a:p>
                  </a:txBody>
                  <a:tcPr marL="6898" marR="6898" marT="6898" marB="0" anchor="b"/>
                </a:tc>
                <a:tc>
                  <a:txBody>
                    <a:bodyPr/>
                    <a:lstStyle/>
                    <a:p>
                      <a:pPr algn="ctr" fontAlgn="b"/>
                      <a:endParaRPr lang="en-US" sz="700" b="1" i="0" u="none" strike="noStrike">
                        <a:solidFill>
                          <a:srgbClr val="000000"/>
                        </a:solidFill>
                        <a:effectLst/>
                        <a:latin typeface="Arial" panose="020B0604020202020204" pitchFamily="34" charset="0"/>
                      </a:endParaRPr>
                    </a:p>
                  </a:txBody>
                  <a:tcPr marL="6898" marR="6898" marT="6898" marB="0" anchor="b"/>
                </a:tc>
                <a:tc>
                  <a:txBody>
                    <a:bodyPr/>
                    <a:lstStyle/>
                    <a:p>
                      <a:pPr algn="ctr" fontAlgn="b"/>
                      <a:endParaRPr lang="en-US" sz="700" b="1" i="0" u="none" strike="noStrike">
                        <a:solidFill>
                          <a:srgbClr val="000000"/>
                        </a:solidFill>
                        <a:effectLst/>
                        <a:latin typeface="Arial" panose="020B0604020202020204" pitchFamily="34" charset="0"/>
                      </a:endParaRPr>
                    </a:p>
                  </a:txBody>
                  <a:tcPr marL="6898" marR="6898" marT="6898" marB="0" anchor="b"/>
                </a:tc>
                <a:tc>
                  <a:txBody>
                    <a:bodyPr/>
                    <a:lstStyle/>
                    <a:p>
                      <a:pPr algn="r" fontAlgn="b"/>
                      <a:endParaRPr lang="en-US" sz="700" b="0" i="0" u="none" strike="noStrike">
                        <a:solidFill>
                          <a:srgbClr val="000000"/>
                        </a:solidFill>
                        <a:effectLst/>
                        <a:latin typeface="Arial" panose="020B0604020202020204" pitchFamily="34" charset="0"/>
                      </a:endParaRPr>
                    </a:p>
                  </a:txBody>
                  <a:tcPr marL="6898" marR="6898" marT="6898" marB="0" anchor="b"/>
                </a:tc>
                <a:tc>
                  <a:txBody>
                    <a:bodyPr/>
                    <a:lstStyle/>
                    <a:p>
                      <a:pPr algn="ctr" fontAlgn="b"/>
                      <a:endParaRPr lang="en-US" sz="700" b="1" i="0" u="none" strike="noStrike">
                        <a:solidFill>
                          <a:srgbClr val="000000"/>
                        </a:solidFill>
                        <a:effectLst/>
                        <a:latin typeface="Arial" panose="020B0604020202020204" pitchFamily="34" charset="0"/>
                      </a:endParaRPr>
                    </a:p>
                  </a:txBody>
                  <a:tcPr marL="6898" marR="6898" marT="6898" marB="0" anchor="b"/>
                </a:tc>
                <a:tc>
                  <a:txBody>
                    <a:bodyPr/>
                    <a:lstStyle/>
                    <a:p>
                      <a:pPr algn="ctr" fontAlgn="b"/>
                      <a:endParaRPr lang="en-US" sz="700" b="1" i="0" u="none" strike="noStrike">
                        <a:solidFill>
                          <a:srgbClr val="000000"/>
                        </a:solidFill>
                        <a:effectLst/>
                        <a:latin typeface="Arial" panose="020B0604020202020204" pitchFamily="34" charset="0"/>
                      </a:endParaRPr>
                    </a:p>
                  </a:txBody>
                  <a:tcPr marL="6898" marR="6898" marT="6898" marB="0" anchor="b"/>
                </a:tc>
                <a:tc>
                  <a:txBody>
                    <a:bodyPr/>
                    <a:lstStyle/>
                    <a:p>
                      <a:pPr algn="ctr" fontAlgn="b"/>
                      <a:endParaRPr lang="en-US" sz="700" b="1" i="0" u="none" strike="noStrike">
                        <a:solidFill>
                          <a:srgbClr val="000000"/>
                        </a:solidFill>
                        <a:effectLst/>
                        <a:latin typeface="Arial" panose="020B060402020202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gridSpan="2">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hMerge="1">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endParaRPr lang="en-US"/>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extLst>
                  <a:ext uri="{0D108BD9-81ED-4DB2-BD59-A6C34878D82A}">
                    <a16:rowId xmlns:a16="http://schemas.microsoft.com/office/drawing/2014/main" val="10012"/>
                  </a:ext>
                </a:extLst>
              </a:tr>
              <a:tr h="232627">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ctr" fontAlgn="b"/>
                      <a:endParaRPr lang="en-US" sz="700" b="1" i="0" u="none" strike="noStrike">
                        <a:solidFill>
                          <a:srgbClr val="000000"/>
                        </a:solidFill>
                        <a:effectLst/>
                        <a:latin typeface="Arial" panose="020B0604020202020204" pitchFamily="34" charset="0"/>
                      </a:endParaRPr>
                    </a:p>
                  </a:txBody>
                  <a:tcPr marL="6898" marR="6898" marT="6898" marB="0" anchor="b"/>
                </a:tc>
                <a:tc>
                  <a:txBody>
                    <a:bodyPr/>
                    <a:lstStyle/>
                    <a:p>
                      <a:pPr algn="ctr" fontAlgn="b"/>
                      <a:endParaRPr lang="en-US" sz="700" b="1" i="0" u="none" strike="noStrike">
                        <a:solidFill>
                          <a:srgbClr val="000000"/>
                        </a:solidFill>
                        <a:effectLst/>
                        <a:latin typeface="Arial" panose="020B0604020202020204" pitchFamily="34" charset="0"/>
                      </a:endParaRPr>
                    </a:p>
                  </a:txBody>
                  <a:tcPr marL="6898" marR="6898" marT="6898" marB="0" anchor="b"/>
                </a:tc>
                <a:tc gridSpan="10">
                  <a:txBody>
                    <a:bodyPr/>
                    <a:lstStyle/>
                    <a:p>
                      <a:pPr algn="l" fontAlgn="b"/>
                      <a:r>
                        <a:rPr lang="en-US" sz="800" u="none" strike="noStrike">
                          <a:effectLst/>
                        </a:rPr>
                        <a:t>Net Tuition Revenue as a Percentage of Gross Tuition Revenue</a:t>
                      </a:r>
                      <a:endParaRPr lang="en-US" sz="800" b="0" i="0" u="none" strike="noStrike">
                        <a:solidFill>
                          <a:srgbClr val="000000"/>
                        </a:solidFill>
                        <a:effectLst/>
                        <a:latin typeface="Calibri" panose="020F0502020204030204" pitchFamily="34" charset="0"/>
                      </a:endParaRPr>
                    </a:p>
                  </a:txBody>
                  <a:tcPr marL="6898" marR="6898" marT="6898"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r" fontAlgn="b"/>
                      <a:r>
                        <a:rPr lang="en-US" sz="800" u="none" strike="noStrike" dirty="0">
                          <a:effectLst/>
                        </a:rPr>
                        <a:t>78%</a:t>
                      </a:r>
                      <a:endParaRPr lang="en-US" sz="800" b="0" i="0" u="none" strike="noStrike" dirty="0">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gridSpan="3">
                  <a:txBody>
                    <a:bodyPr/>
                    <a:lstStyle/>
                    <a:p>
                      <a:pPr algn="l" fontAlgn="b"/>
                      <a:r>
                        <a:rPr lang="en-US" sz="800" u="none" strike="noStrike">
                          <a:effectLst/>
                        </a:rPr>
                        <a:t>F/A Recipients Pay</a:t>
                      </a:r>
                      <a:endParaRPr lang="en-US" sz="800" b="0" i="0" u="none" strike="noStrike">
                        <a:solidFill>
                          <a:srgbClr val="000000"/>
                        </a:solidFill>
                        <a:effectLst/>
                        <a:latin typeface="Calibri" panose="020F0502020204030204" pitchFamily="34" charset="0"/>
                      </a:endParaRPr>
                    </a:p>
                  </a:txBody>
                  <a:tcPr marL="6898" marR="6898" marT="6898" marB="0" anchor="b"/>
                </a:tc>
                <a:tc hMerge="1">
                  <a:txBody>
                    <a:bodyPr/>
                    <a:lstStyle/>
                    <a:p>
                      <a:endParaRPr lang="en-US"/>
                    </a:p>
                  </a:txBody>
                  <a:tcPr/>
                </a:tc>
                <a:tc hMerge="1">
                  <a:txBody>
                    <a:bodyPr/>
                    <a:lstStyle/>
                    <a:p>
                      <a:endParaRPr lang="en-US"/>
                    </a:p>
                  </a:txBody>
                  <a:tcPr/>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r" fontAlgn="b"/>
                      <a:r>
                        <a:rPr lang="en-US" sz="800" u="none" strike="noStrike">
                          <a:effectLst/>
                        </a:rPr>
                        <a:t>51%</a:t>
                      </a:r>
                      <a:endParaRPr lang="en-US" sz="800" b="0" i="0" u="none" strike="noStrike">
                        <a:solidFill>
                          <a:srgbClr val="000000"/>
                        </a:solidFill>
                        <a:effectLst/>
                        <a:latin typeface="Calibri" panose="020F0502020204030204" pitchFamily="34" charset="0"/>
                      </a:endParaRPr>
                    </a:p>
                  </a:txBody>
                  <a:tcPr marL="6898" marR="6898" marT="6898" marB="0" anchor="b"/>
                </a:tc>
                <a:extLst>
                  <a:ext uri="{0D108BD9-81ED-4DB2-BD59-A6C34878D82A}">
                    <a16:rowId xmlns:a16="http://schemas.microsoft.com/office/drawing/2014/main" val="10013"/>
                  </a:ext>
                </a:extLst>
              </a:tr>
              <a:tr h="232627">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gridSpan="2">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hMerge="1">
                  <a:txBody>
                    <a:bodyPr/>
                    <a:lstStyle/>
                    <a:p>
                      <a:endParaRPr lang="en-US"/>
                    </a:p>
                  </a:txBody>
                  <a:tcPr/>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extLst>
                  <a:ext uri="{0D108BD9-81ED-4DB2-BD59-A6C34878D82A}">
                    <a16:rowId xmlns:a16="http://schemas.microsoft.com/office/drawing/2014/main" val="10014"/>
                  </a:ext>
                </a:extLst>
              </a:tr>
              <a:tr h="232627">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gridSpan="2">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hMerge="1">
                  <a:txBody>
                    <a:bodyPr/>
                    <a:lstStyle/>
                    <a:p>
                      <a:endParaRPr lang="en-US"/>
                    </a:p>
                  </a:txBody>
                  <a:tcPr/>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gridSpan="3">
                  <a:txBody>
                    <a:bodyPr/>
                    <a:lstStyle/>
                    <a:p>
                      <a:pPr algn="l" fontAlgn="b"/>
                      <a:r>
                        <a:rPr lang="en-US" sz="800" u="none" strike="noStrike">
                          <a:effectLst/>
                        </a:rPr>
                        <a:t>F/A Recipients Receive</a:t>
                      </a:r>
                      <a:endParaRPr lang="en-US" sz="800" b="0" i="0" u="none" strike="noStrike">
                        <a:solidFill>
                          <a:srgbClr val="000000"/>
                        </a:solidFill>
                        <a:effectLst/>
                        <a:latin typeface="Calibri" panose="020F0502020204030204" pitchFamily="34" charset="0"/>
                      </a:endParaRPr>
                    </a:p>
                  </a:txBody>
                  <a:tcPr marL="6898" marR="6898" marT="6898" marB="0" anchor="b"/>
                </a:tc>
                <a:tc hMerge="1">
                  <a:txBody>
                    <a:bodyPr/>
                    <a:lstStyle/>
                    <a:p>
                      <a:endParaRPr lang="en-US"/>
                    </a:p>
                  </a:txBody>
                  <a:tcPr/>
                </a:tc>
                <a:tc hMerge="1">
                  <a:txBody>
                    <a:bodyPr/>
                    <a:lstStyle/>
                    <a:p>
                      <a:endParaRPr lang="en-US"/>
                    </a:p>
                  </a:txBody>
                  <a:tcPr/>
                </a:tc>
                <a:tc>
                  <a:txBody>
                    <a:bodyPr/>
                    <a:lstStyle/>
                    <a:p>
                      <a:pPr algn="l" fontAlgn="b"/>
                      <a:endParaRPr lang="en-US" sz="800" b="0" i="0" u="none" strike="noStrike">
                        <a:solidFill>
                          <a:srgbClr val="000000"/>
                        </a:solidFill>
                        <a:effectLst/>
                        <a:latin typeface="Calibri" panose="020F0502020204030204" pitchFamily="34" charset="0"/>
                      </a:endParaRPr>
                    </a:p>
                  </a:txBody>
                  <a:tcPr marL="6898" marR="6898" marT="6898" marB="0" anchor="b"/>
                </a:tc>
                <a:tc>
                  <a:txBody>
                    <a:bodyPr/>
                    <a:lstStyle/>
                    <a:p>
                      <a:pPr algn="r" fontAlgn="b"/>
                      <a:r>
                        <a:rPr lang="en-US" sz="800" u="none" strike="noStrike" dirty="0">
                          <a:effectLst/>
                        </a:rPr>
                        <a:t>49%</a:t>
                      </a:r>
                      <a:endParaRPr lang="en-US" sz="800" b="0" i="0" u="none" strike="noStrike" dirty="0">
                        <a:solidFill>
                          <a:srgbClr val="000000"/>
                        </a:solidFill>
                        <a:effectLst/>
                        <a:latin typeface="Calibri" panose="020F0502020204030204" pitchFamily="34" charset="0"/>
                      </a:endParaRPr>
                    </a:p>
                  </a:txBody>
                  <a:tcPr marL="6898" marR="6898" marT="6898" marB="0" anchor="b"/>
                </a:tc>
                <a:extLst>
                  <a:ext uri="{0D108BD9-81ED-4DB2-BD59-A6C34878D82A}">
                    <a16:rowId xmlns:a16="http://schemas.microsoft.com/office/drawing/2014/main" val="10015"/>
                  </a:ext>
                </a:extLst>
              </a:tr>
            </a:tbl>
          </a:graphicData>
        </a:graphic>
      </p:graphicFrame>
      <p:sp>
        <p:nvSpPr>
          <p:cNvPr id="30" name="Oval 29"/>
          <p:cNvSpPr/>
          <p:nvPr/>
        </p:nvSpPr>
        <p:spPr>
          <a:xfrm>
            <a:off x="8095549" y="5583143"/>
            <a:ext cx="561975" cy="28014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31" name="Oval 30"/>
          <p:cNvSpPr/>
          <p:nvPr/>
        </p:nvSpPr>
        <p:spPr>
          <a:xfrm>
            <a:off x="8082674" y="5168099"/>
            <a:ext cx="561975" cy="25717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pic>
        <p:nvPicPr>
          <p:cNvPr id="9" name="Picture 2" descr="FCIS">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0" y="5915584"/>
            <a:ext cx="1415385" cy="8662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093526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200150" y="285415"/>
            <a:ext cx="6884193" cy="899816"/>
          </a:xfrm>
        </p:spPr>
        <p:txBody>
          <a:bodyPr>
            <a:normAutofit/>
          </a:bodyPr>
          <a:lstStyle/>
          <a:p>
            <a:pPr algn="ctr"/>
            <a:r>
              <a:rPr lang="en-US" sz="2400" i="1" dirty="0">
                <a:solidFill>
                  <a:schemeClr val="tx1"/>
                </a:solidFill>
                <a:latin typeface="Arial" panose="020B0604020202020204" pitchFamily="34" charset="0"/>
                <a:cs typeface="Arial" panose="020B0604020202020204" pitchFamily="34" charset="0"/>
              </a:rPr>
              <a:t>Track the Percentage of Financial Aid Awards by Tuition Band – Set Goals for New Student Enrollment</a:t>
            </a:r>
          </a:p>
        </p:txBody>
      </p:sp>
      <p:sp>
        <p:nvSpPr>
          <p:cNvPr id="3" name="Content Placeholder 2"/>
          <p:cNvSpPr>
            <a:spLocks noGrp="1"/>
          </p:cNvSpPr>
          <p:nvPr>
            <p:ph idx="1"/>
          </p:nvPr>
        </p:nvSpPr>
        <p:spPr>
          <a:xfrm>
            <a:off x="609600" y="1447800"/>
            <a:ext cx="8065294" cy="4040436"/>
          </a:xfrm>
        </p:spPr>
        <p:txBody>
          <a:bodyPr>
            <a:normAutofit/>
          </a:bodyPr>
          <a:lstStyle/>
          <a:p>
            <a:pPr marL="342900" lvl="1">
              <a:lnSpc>
                <a:spcPct val="110000"/>
              </a:lnSpc>
              <a:buFont typeface="Wingdings" panose="05000000000000000000" pitchFamily="2" charset="2"/>
              <a:buChar char="Ø"/>
            </a:pPr>
            <a:r>
              <a:rPr lang="en-US" dirty="0">
                <a:latin typeface="Arial" panose="020B0604020202020204" pitchFamily="34" charset="0"/>
                <a:cs typeface="Arial" panose="020B0604020202020204" pitchFamily="34" charset="0"/>
              </a:rPr>
              <a:t>Calculate the number of awards and dollar amount of    awards by tuition band (i.e. 51 – 75% of tuition)</a:t>
            </a:r>
          </a:p>
          <a:p>
            <a:pPr lvl="1">
              <a:lnSpc>
                <a:spcPct val="110000"/>
              </a:lnSpc>
              <a:buFont typeface="Wingdings" panose="05000000000000000000" pitchFamily="2" charset="2"/>
              <a:buChar char="Ø"/>
            </a:pPr>
            <a:endParaRPr lang="en-US" sz="1000" dirty="0">
              <a:latin typeface="Arial" panose="020B0604020202020204" pitchFamily="34" charset="0"/>
              <a:cs typeface="Arial" panose="020B0604020202020204" pitchFamily="34" charset="0"/>
            </a:endParaRPr>
          </a:p>
          <a:p>
            <a:pPr marL="342900" lvl="1">
              <a:lnSpc>
                <a:spcPct val="110000"/>
              </a:lnSpc>
              <a:buFont typeface="Wingdings" panose="05000000000000000000" pitchFamily="2" charset="2"/>
              <a:buChar char="Ø"/>
            </a:pPr>
            <a:r>
              <a:rPr lang="en-US" sz="2400" dirty="0">
                <a:latin typeface="Arial" panose="020B0604020202020204" pitchFamily="34" charset="0"/>
                <a:cs typeface="Arial" panose="020B0604020202020204" pitchFamily="34" charset="0"/>
              </a:rPr>
              <a:t>Monitor the change in the bands over time.  From a NTR standpoint, obviously you’d rather see growth in the 0 – 25% and 26 – 50% bands and decline in the 51 – 75% and 75 – 100% bands.</a:t>
            </a:r>
          </a:p>
          <a:p>
            <a:pPr marL="0" lvl="1" indent="0">
              <a:lnSpc>
                <a:spcPct val="110000"/>
              </a:lnSpc>
              <a:buNone/>
            </a:pPr>
            <a:endParaRPr lang="en-US" sz="1000" dirty="0">
              <a:latin typeface="Arial" panose="020B0604020202020204" pitchFamily="34" charset="0"/>
              <a:cs typeface="Arial" panose="020B0604020202020204" pitchFamily="34" charset="0"/>
            </a:endParaRPr>
          </a:p>
          <a:p>
            <a:pPr marL="342900" lvl="1">
              <a:lnSpc>
                <a:spcPct val="110000"/>
              </a:lnSpc>
              <a:buFont typeface="Wingdings" panose="05000000000000000000" pitchFamily="2" charset="2"/>
              <a:buChar char="Ø"/>
            </a:pPr>
            <a:r>
              <a:rPr lang="en-US" dirty="0">
                <a:latin typeface="Arial" panose="020B0604020202020204" pitchFamily="34" charset="0"/>
                <a:cs typeface="Arial" panose="020B0604020202020204" pitchFamily="34" charset="0"/>
              </a:rPr>
              <a:t>Before the financial aid award season begins, set goals for new student enrollment for each of those bands.  </a:t>
            </a:r>
            <a:endParaRPr lang="en-US" dirty="0"/>
          </a:p>
          <a:p>
            <a:pPr marL="137160" indent="0">
              <a:buNone/>
            </a:pPr>
            <a:endParaRPr lang="en-US" dirty="0"/>
          </a:p>
        </p:txBody>
      </p:sp>
      <p:pic>
        <p:nvPicPr>
          <p:cNvPr id="5" name="Picture 2" descr="FCIS">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92248" y="5715000"/>
            <a:ext cx="1743137" cy="1066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14810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linds(horizontal)">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191628" y="187570"/>
            <a:ext cx="6731793" cy="747416"/>
          </a:xfrm>
        </p:spPr>
        <p:txBody>
          <a:bodyPr>
            <a:noAutofit/>
          </a:bodyPr>
          <a:lstStyle/>
          <a:p>
            <a:pPr algn="ctr"/>
            <a:r>
              <a:rPr lang="en-US" sz="2400" i="1" dirty="0">
                <a:solidFill>
                  <a:schemeClr val="tx1"/>
                </a:solidFill>
                <a:latin typeface="Arial" panose="020B0604020202020204" pitchFamily="34" charset="0"/>
                <a:cs typeface="Arial" panose="020B0604020202020204" pitchFamily="34" charset="0"/>
              </a:rPr>
              <a:t>Track the Percentage of Financial Aid Awards by Tuition Band – Set Goals for New Student Enrollment</a:t>
            </a:r>
          </a:p>
        </p:txBody>
      </p:sp>
      <p:sp>
        <p:nvSpPr>
          <p:cNvPr id="3" name="Content Placeholder 2"/>
          <p:cNvSpPr>
            <a:spLocks noGrp="1"/>
          </p:cNvSpPr>
          <p:nvPr>
            <p:ph idx="1"/>
          </p:nvPr>
        </p:nvSpPr>
        <p:spPr>
          <a:xfrm>
            <a:off x="453726" y="1174214"/>
            <a:ext cx="8156873" cy="4769386"/>
          </a:xfrm>
        </p:spPr>
        <p:txBody>
          <a:bodyPr>
            <a:normAutofit fontScale="85000" lnSpcReduction="20000"/>
          </a:bodyPr>
          <a:lstStyle/>
          <a:p>
            <a:pPr marL="342900" lvl="1">
              <a:lnSpc>
                <a:spcPct val="110000"/>
              </a:lnSpc>
              <a:buFont typeface="Wingdings" panose="05000000000000000000" pitchFamily="2" charset="2"/>
              <a:buChar char="Ø"/>
            </a:pPr>
            <a:r>
              <a:rPr lang="en-US" dirty="0">
                <a:latin typeface="Arial" panose="020B0604020202020204" pitchFamily="34" charset="0"/>
                <a:cs typeface="Arial" panose="020B0604020202020204" pitchFamily="34" charset="0"/>
              </a:rPr>
              <a:t>A former Head gave ten 100% awards to a community scholarship program.  It about killed the School’s budget.</a:t>
            </a:r>
          </a:p>
          <a:p>
            <a:pPr marL="1268580" lvl="5">
              <a:lnSpc>
                <a:spcPct val="110000"/>
              </a:lnSpc>
              <a:buFont typeface="Courier New" panose="02070309020205020404" pitchFamily="49" charset="0"/>
              <a:buChar char="o"/>
            </a:pPr>
            <a:r>
              <a:rPr lang="en-US" sz="2000" dirty="0">
                <a:latin typeface="Arial" panose="020B0604020202020204" pitchFamily="34" charset="0"/>
                <a:cs typeface="Arial" panose="020B0604020202020204" pitchFamily="34" charset="0"/>
              </a:rPr>
              <a:t>I told the Head and Admissions Director the program had been great and had brought in some great students, but it wasn’t financially sustainable.</a:t>
            </a:r>
          </a:p>
          <a:p>
            <a:pPr marL="0" lvl="1" indent="0">
              <a:lnSpc>
                <a:spcPct val="110000"/>
              </a:lnSpc>
              <a:buNone/>
            </a:pPr>
            <a:endParaRPr lang="en-US" sz="1200" dirty="0">
              <a:latin typeface="Arial" panose="020B0604020202020204" pitchFamily="34" charset="0"/>
              <a:cs typeface="Arial" panose="020B0604020202020204" pitchFamily="34" charset="0"/>
            </a:endParaRPr>
          </a:p>
          <a:p>
            <a:pPr marL="342900" lvl="1">
              <a:lnSpc>
                <a:spcPct val="110000"/>
              </a:lnSpc>
              <a:buFont typeface="Wingdings" panose="05000000000000000000" pitchFamily="2" charset="2"/>
              <a:buChar char="Ø"/>
            </a:pPr>
            <a:r>
              <a:rPr lang="en-US" dirty="0">
                <a:latin typeface="Arial" panose="020B0604020202020204" pitchFamily="34" charset="0"/>
                <a:cs typeface="Arial" panose="020B0604020202020204" pitchFamily="34" charset="0"/>
              </a:rPr>
              <a:t>Each year thereafter, I started giving the Admissions Director a budgeted number of large new awards for the year and told him he had to live within that.  The 1</a:t>
            </a:r>
            <a:r>
              <a:rPr lang="en-US" baseline="30000" dirty="0">
                <a:latin typeface="Arial" panose="020B0604020202020204" pitchFamily="34" charset="0"/>
                <a:cs typeface="Arial" panose="020B0604020202020204" pitchFamily="34" charset="0"/>
              </a:rPr>
              <a:t>st</a:t>
            </a:r>
            <a:r>
              <a:rPr lang="en-US" dirty="0">
                <a:latin typeface="Arial" panose="020B0604020202020204" pitchFamily="34" charset="0"/>
                <a:cs typeface="Arial" panose="020B0604020202020204" pitchFamily="34" charset="0"/>
              </a:rPr>
              <a:t> year, I told him he could have five 75 – 100% financial aid awards.</a:t>
            </a:r>
          </a:p>
          <a:p>
            <a:pPr lvl="5">
              <a:lnSpc>
                <a:spcPct val="110000"/>
              </a:lnSpc>
              <a:buFont typeface="Courier New" panose="02070309020205020404" pitchFamily="49" charset="0"/>
              <a:buChar char="o"/>
            </a:pPr>
            <a:r>
              <a:rPr lang="en-US" sz="2000" dirty="0">
                <a:latin typeface="Arial" panose="020B0604020202020204" pitchFamily="34" charset="0"/>
                <a:cs typeface="Arial" panose="020B0604020202020204" pitchFamily="34" charset="0"/>
              </a:rPr>
              <a:t>He could choose to use them all on March 1, but he couldn’t come back on August 1 and tell me about this great new kid he had found.</a:t>
            </a:r>
          </a:p>
          <a:p>
            <a:pPr lvl="5">
              <a:lnSpc>
                <a:spcPct val="110000"/>
              </a:lnSpc>
              <a:buFont typeface="Courier New" panose="02070309020205020404" pitchFamily="49" charset="0"/>
              <a:buChar char="o"/>
            </a:pPr>
            <a:r>
              <a:rPr lang="en-US" sz="2000" dirty="0">
                <a:latin typeface="Arial" panose="020B0604020202020204" pitchFamily="34" charset="0"/>
                <a:cs typeface="Arial" panose="020B0604020202020204" pitchFamily="34" charset="0"/>
              </a:rPr>
              <a:t>I encouraged him to use those 5 awards very judiciously to get us the best kids he could.</a:t>
            </a:r>
          </a:p>
          <a:p>
            <a:pPr lvl="5">
              <a:lnSpc>
                <a:spcPct val="110000"/>
              </a:lnSpc>
              <a:buFont typeface="Courier New" panose="02070309020205020404" pitchFamily="49" charset="0"/>
              <a:buChar char="o"/>
            </a:pPr>
            <a:r>
              <a:rPr lang="en-US" sz="2000" dirty="0">
                <a:latin typeface="Arial" panose="020B0604020202020204" pitchFamily="34" charset="0"/>
                <a:cs typeface="Arial" panose="020B0604020202020204" pitchFamily="34" charset="0"/>
              </a:rPr>
              <a:t>We liked the economic and social diversity those awards provided, but we couldn’t fill the school with kids that were paying very little to be there.</a:t>
            </a:r>
          </a:p>
          <a:p>
            <a:pPr marL="0" indent="0">
              <a:lnSpc>
                <a:spcPct val="110000"/>
              </a:lnSpc>
              <a:spcBef>
                <a:spcPts val="600"/>
              </a:spcBef>
              <a:buNone/>
            </a:pPr>
            <a:endParaRPr lang="en-US" sz="2000" dirty="0"/>
          </a:p>
          <a:p>
            <a:pPr marL="137160" indent="0">
              <a:lnSpc>
                <a:spcPct val="110000"/>
              </a:lnSpc>
              <a:spcBef>
                <a:spcPts val="600"/>
              </a:spcBef>
              <a:buNone/>
            </a:pPr>
            <a:endParaRPr lang="en-US" sz="2000" dirty="0"/>
          </a:p>
        </p:txBody>
      </p:sp>
      <p:pic>
        <p:nvPicPr>
          <p:cNvPr id="5" name="Picture 2" descr="FCIS">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14797" y="6096000"/>
            <a:ext cx="1120588" cy="685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50786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linds(horizontal)">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blinds(horizontal)">
                                      <p:cBhvr>
                                        <p:cTn id="15" dur="500"/>
                                        <p:tgtEl>
                                          <p:spTgt spid="3">
                                            <p:txEl>
                                              <p:pRg st="3" end="3"/>
                                            </p:txEl>
                                          </p:spTgt>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blinds(horizontal)">
                                      <p:cBhvr>
                                        <p:cTn id="18" dur="500"/>
                                        <p:tgtEl>
                                          <p:spTgt spid="3">
                                            <p:txEl>
                                              <p:pRg st="4" end="4"/>
                                            </p:txEl>
                                          </p:spTgt>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blinds(horizontal)">
                                      <p:cBhvr>
                                        <p:cTn id="21" dur="500"/>
                                        <p:tgtEl>
                                          <p:spTgt spid="3">
                                            <p:txEl>
                                              <p:pRg st="5" end="5"/>
                                            </p:txEl>
                                          </p:spTgt>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blinds(horizontal)">
                                      <p:cBhvr>
                                        <p:cTn id="24"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142755" y="303998"/>
            <a:ext cx="7036593" cy="853222"/>
          </a:xfrm>
        </p:spPr>
        <p:txBody>
          <a:bodyPr>
            <a:normAutofit/>
          </a:bodyPr>
          <a:lstStyle/>
          <a:p>
            <a:pPr algn="ctr"/>
            <a:r>
              <a:rPr lang="en-US" sz="2400" i="1" dirty="0">
                <a:solidFill>
                  <a:schemeClr val="tx1"/>
                </a:solidFill>
                <a:latin typeface="Arial" panose="020B0604020202020204" pitchFamily="34" charset="0"/>
                <a:cs typeface="Arial" panose="020B0604020202020204" pitchFamily="34" charset="0"/>
              </a:rPr>
              <a:t>Track the Percentage of Financial Aid Awards by Tuition Band – Set Goals for New Student Enrollment</a:t>
            </a:r>
          </a:p>
        </p:txBody>
      </p:sp>
      <p:graphicFrame>
        <p:nvGraphicFramePr>
          <p:cNvPr id="6" name="Table 5"/>
          <p:cNvGraphicFramePr>
            <a:graphicFrameLocks noGrp="1"/>
          </p:cNvGraphicFramePr>
          <p:nvPr>
            <p:extLst>
              <p:ext uri="{D42A27DB-BD31-4B8C-83A1-F6EECF244321}">
                <p14:modId xmlns:p14="http://schemas.microsoft.com/office/powerpoint/2010/main" val="1918494690"/>
              </p:ext>
            </p:extLst>
          </p:nvPr>
        </p:nvGraphicFramePr>
        <p:xfrm>
          <a:off x="761997" y="1447802"/>
          <a:ext cx="7798110" cy="4082661"/>
        </p:xfrm>
        <a:graphic>
          <a:graphicData uri="http://schemas.openxmlformats.org/drawingml/2006/table">
            <a:tbl>
              <a:tblPr>
                <a:tableStyleId>{5C22544A-7EE6-4342-B048-85BDC9FD1C3A}</a:tableStyleId>
              </a:tblPr>
              <a:tblGrid>
                <a:gridCol w="141906">
                  <a:extLst>
                    <a:ext uri="{9D8B030D-6E8A-4147-A177-3AD203B41FA5}">
                      <a16:colId xmlns:a16="http://schemas.microsoft.com/office/drawing/2014/main" val="20000"/>
                    </a:ext>
                  </a:extLst>
                </a:gridCol>
                <a:gridCol w="2331323">
                  <a:extLst>
                    <a:ext uri="{9D8B030D-6E8A-4147-A177-3AD203B41FA5}">
                      <a16:colId xmlns:a16="http://schemas.microsoft.com/office/drawing/2014/main" val="20001"/>
                    </a:ext>
                  </a:extLst>
                </a:gridCol>
                <a:gridCol w="192588">
                  <a:extLst>
                    <a:ext uri="{9D8B030D-6E8A-4147-A177-3AD203B41FA5}">
                      <a16:colId xmlns:a16="http://schemas.microsoft.com/office/drawing/2014/main" val="20002"/>
                    </a:ext>
                  </a:extLst>
                </a:gridCol>
                <a:gridCol w="783865">
                  <a:extLst>
                    <a:ext uri="{9D8B030D-6E8A-4147-A177-3AD203B41FA5}">
                      <a16:colId xmlns:a16="http://schemas.microsoft.com/office/drawing/2014/main" val="20003"/>
                    </a:ext>
                  </a:extLst>
                </a:gridCol>
                <a:gridCol w="81090">
                  <a:extLst>
                    <a:ext uri="{9D8B030D-6E8A-4147-A177-3AD203B41FA5}">
                      <a16:colId xmlns:a16="http://schemas.microsoft.com/office/drawing/2014/main" val="20004"/>
                    </a:ext>
                  </a:extLst>
                </a:gridCol>
                <a:gridCol w="770351">
                  <a:extLst>
                    <a:ext uri="{9D8B030D-6E8A-4147-A177-3AD203B41FA5}">
                      <a16:colId xmlns:a16="http://schemas.microsoft.com/office/drawing/2014/main" val="20005"/>
                    </a:ext>
                  </a:extLst>
                </a:gridCol>
                <a:gridCol w="94605">
                  <a:extLst>
                    <a:ext uri="{9D8B030D-6E8A-4147-A177-3AD203B41FA5}">
                      <a16:colId xmlns:a16="http://schemas.microsoft.com/office/drawing/2014/main" val="20006"/>
                    </a:ext>
                  </a:extLst>
                </a:gridCol>
                <a:gridCol w="770351">
                  <a:extLst>
                    <a:ext uri="{9D8B030D-6E8A-4147-A177-3AD203B41FA5}">
                      <a16:colId xmlns:a16="http://schemas.microsoft.com/office/drawing/2014/main" val="20007"/>
                    </a:ext>
                  </a:extLst>
                </a:gridCol>
                <a:gridCol w="70953">
                  <a:extLst>
                    <a:ext uri="{9D8B030D-6E8A-4147-A177-3AD203B41FA5}">
                      <a16:colId xmlns:a16="http://schemas.microsoft.com/office/drawing/2014/main" val="20008"/>
                    </a:ext>
                  </a:extLst>
                </a:gridCol>
                <a:gridCol w="851440">
                  <a:extLst>
                    <a:ext uri="{9D8B030D-6E8A-4147-A177-3AD203B41FA5}">
                      <a16:colId xmlns:a16="http://schemas.microsoft.com/office/drawing/2014/main" val="20009"/>
                    </a:ext>
                  </a:extLst>
                </a:gridCol>
                <a:gridCol w="94605">
                  <a:extLst>
                    <a:ext uri="{9D8B030D-6E8A-4147-A177-3AD203B41FA5}">
                      <a16:colId xmlns:a16="http://schemas.microsoft.com/office/drawing/2014/main" val="20010"/>
                    </a:ext>
                  </a:extLst>
                </a:gridCol>
                <a:gridCol w="800758">
                  <a:extLst>
                    <a:ext uri="{9D8B030D-6E8A-4147-A177-3AD203B41FA5}">
                      <a16:colId xmlns:a16="http://schemas.microsoft.com/office/drawing/2014/main" val="20011"/>
                    </a:ext>
                  </a:extLst>
                </a:gridCol>
                <a:gridCol w="94605">
                  <a:extLst>
                    <a:ext uri="{9D8B030D-6E8A-4147-A177-3AD203B41FA5}">
                      <a16:colId xmlns:a16="http://schemas.microsoft.com/office/drawing/2014/main" val="20012"/>
                    </a:ext>
                  </a:extLst>
                </a:gridCol>
                <a:gridCol w="719670">
                  <a:extLst>
                    <a:ext uri="{9D8B030D-6E8A-4147-A177-3AD203B41FA5}">
                      <a16:colId xmlns:a16="http://schemas.microsoft.com/office/drawing/2014/main" val="20013"/>
                    </a:ext>
                  </a:extLst>
                </a:gridCol>
              </a:tblGrid>
              <a:tr h="371151">
                <a:tc gridSpan="2">
                  <a:txBody>
                    <a:bodyPr/>
                    <a:lstStyle/>
                    <a:p>
                      <a:pPr algn="l" fontAlgn="b"/>
                      <a:r>
                        <a:rPr lang="en-US" sz="1000" u="none" strike="noStrike" dirty="0">
                          <a:effectLst/>
                        </a:rPr>
                        <a:t>Sample School</a:t>
                      </a:r>
                      <a:endParaRPr lang="en-US" sz="1000" b="0" i="0" u="none" strike="noStrike" dirty="0">
                        <a:effectLst/>
                        <a:latin typeface="Arial" panose="020B0604020202020204" pitchFamily="34" charset="0"/>
                      </a:endParaRPr>
                    </a:p>
                  </a:txBody>
                  <a:tcPr marL="9525" marR="9525" marT="9525" marB="0" anchor="b"/>
                </a:tc>
                <a:tc hMerge="1">
                  <a:txBody>
                    <a:bodyPr/>
                    <a:lstStyle/>
                    <a:p>
                      <a:endParaRPr lang="en-US"/>
                    </a:p>
                  </a:txBody>
                  <a:tcPr/>
                </a:tc>
                <a:tc>
                  <a:txBody>
                    <a:bodyPr/>
                    <a:lstStyle/>
                    <a:p>
                      <a:pPr algn="l" fontAlgn="b"/>
                      <a:endParaRPr lang="en-US" sz="1000" b="0" i="0" u="none" strike="noStrike">
                        <a:effectLst/>
                        <a:latin typeface="Arial" panose="020B0604020202020204" pitchFamily="34" charset="0"/>
                      </a:endParaRPr>
                    </a:p>
                  </a:txBody>
                  <a:tcPr marL="9525" marR="9525" marT="9525" marB="0" anchor="b"/>
                </a:tc>
                <a:tc>
                  <a:txBody>
                    <a:bodyPr/>
                    <a:lstStyle/>
                    <a:p>
                      <a:pPr algn="r" fontAlgn="b"/>
                      <a:endParaRPr lang="en-US" sz="1000" b="0" i="0" u="none" strike="noStrike">
                        <a:effectLst/>
                        <a:latin typeface="Arial" panose="020B0604020202020204" pitchFamily="34" charset="0"/>
                      </a:endParaRPr>
                    </a:p>
                  </a:txBody>
                  <a:tcPr marL="9525" marR="9525" marT="9525" marB="0" anchor="b"/>
                </a:tc>
                <a:tc>
                  <a:txBody>
                    <a:bodyPr/>
                    <a:lstStyle/>
                    <a:p>
                      <a:pPr algn="r" fontAlgn="b"/>
                      <a:endParaRPr lang="en-US" sz="1000" b="0" i="0" u="none" strike="noStrike">
                        <a:effectLst/>
                        <a:latin typeface="Arial" panose="020B0604020202020204" pitchFamily="34" charset="0"/>
                      </a:endParaRPr>
                    </a:p>
                  </a:txBody>
                  <a:tcPr marL="9525" marR="9525" marT="9525" marB="0" anchor="b"/>
                </a:tc>
                <a:tc>
                  <a:txBody>
                    <a:bodyPr/>
                    <a:lstStyle/>
                    <a:p>
                      <a:pPr algn="r" fontAlgn="b"/>
                      <a:endParaRPr lang="en-US" sz="1000" b="0" i="0" u="none" strike="noStrike">
                        <a:effectLst/>
                        <a:latin typeface="Arial" panose="020B0604020202020204" pitchFamily="34" charset="0"/>
                      </a:endParaRPr>
                    </a:p>
                  </a:txBody>
                  <a:tcPr marL="9525" marR="9525" marT="9525" marB="0" anchor="b"/>
                </a:tc>
                <a:tc>
                  <a:txBody>
                    <a:bodyPr/>
                    <a:lstStyle/>
                    <a:p>
                      <a:pPr algn="r" fontAlgn="b"/>
                      <a:endParaRPr lang="en-US" sz="1000" b="0" i="0" u="none" strike="noStrike">
                        <a:effectLst/>
                        <a:latin typeface="Arial" panose="020B0604020202020204" pitchFamily="34" charset="0"/>
                      </a:endParaRPr>
                    </a:p>
                  </a:txBody>
                  <a:tcPr marL="9525" marR="9525" marT="9525" marB="0" anchor="b"/>
                </a:tc>
                <a:tc>
                  <a:txBody>
                    <a:bodyPr/>
                    <a:lstStyle/>
                    <a:p>
                      <a:pPr algn="r" fontAlgn="b"/>
                      <a:endParaRPr lang="en-US" sz="1000" b="0" i="0" u="none" strike="noStrike">
                        <a:effectLst/>
                        <a:latin typeface="Arial" panose="020B0604020202020204" pitchFamily="34" charset="0"/>
                      </a:endParaRPr>
                    </a:p>
                  </a:txBody>
                  <a:tcPr marL="9525" marR="9525" marT="9525" marB="0" anchor="b"/>
                </a:tc>
                <a:tc>
                  <a:txBody>
                    <a:bodyPr/>
                    <a:lstStyle/>
                    <a:p>
                      <a:pPr algn="r" fontAlgn="b"/>
                      <a:endParaRPr lang="en-US" sz="1000" b="0" i="0" u="none" strike="noStrike">
                        <a:effectLst/>
                        <a:latin typeface="Arial" panose="020B0604020202020204" pitchFamily="34" charset="0"/>
                      </a:endParaRPr>
                    </a:p>
                  </a:txBody>
                  <a:tcPr marL="9525" marR="9525" marT="9525" marB="0" anchor="b"/>
                </a:tc>
                <a:tc>
                  <a:txBody>
                    <a:bodyPr/>
                    <a:lstStyle/>
                    <a:p>
                      <a:pPr algn="r" fontAlgn="b"/>
                      <a:endParaRPr lang="en-US" sz="1000" b="0" i="0" u="none" strike="noStrike">
                        <a:effectLst/>
                        <a:latin typeface="Arial" panose="020B0604020202020204" pitchFamily="34" charset="0"/>
                      </a:endParaRPr>
                    </a:p>
                  </a:txBody>
                  <a:tcPr marL="9525" marR="9525" marT="9525" marB="0" anchor="b"/>
                </a:tc>
                <a:tc>
                  <a:txBody>
                    <a:bodyPr/>
                    <a:lstStyle/>
                    <a:p>
                      <a:pPr algn="r" fontAlgn="b"/>
                      <a:endParaRPr lang="en-US" sz="1000" b="0" i="0" u="none" strike="noStrike">
                        <a:effectLst/>
                        <a:latin typeface="Arial" panose="020B0604020202020204" pitchFamily="34" charset="0"/>
                      </a:endParaRPr>
                    </a:p>
                  </a:txBody>
                  <a:tcPr marL="9525" marR="9525" marT="9525" marB="0" anchor="b"/>
                </a:tc>
                <a:tc>
                  <a:txBody>
                    <a:bodyPr/>
                    <a:lstStyle/>
                    <a:p>
                      <a:pPr algn="r" fontAlgn="b"/>
                      <a:endParaRPr lang="en-US" sz="1000" b="0" i="0" u="none" strike="noStrike">
                        <a:effectLst/>
                        <a:latin typeface="Arial" panose="020B0604020202020204" pitchFamily="34" charset="0"/>
                      </a:endParaRPr>
                    </a:p>
                  </a:txBody>
                  <a:tcPr marL="9525" marR="9525" marT="9525" marB="0" anchor="b"/>
                </a:tc>
                <a:tc>
                  <a:txBody>
                    <a:bodyPr/>
                    <a:lstStyle/>
                    <a:p>
                      <a:pPr algn="r" fontAlgn="b"/>
                      <a:endParaRPr lang="en-US" sz="1000" b="0" i="0" u="none" strike="noStrike">
                        <a:effectLst/>
                        <a:latin typeface="Arial" panose="020B0604020202020204" pitchFamily="34" charset="0"/>
                      </a:endParaRPr>
                    </a:p>
                  </a:txBody>
                  <a:tcPr marL="9525" marR="9525" marT="9525" marB="0" anchor="b"/>
                </a:tc>
                <a:tc>
                  <a:txBody>
                    <a:bodyPr/>
                    <a:lstStyle/>
                    <a:p>
                      <a:pPr algn="r" fontAlgn="b"/>
                      <a:endParaRPr lang="en-US" sz="1000" b="0" i="0" u="none" strike="noStrike">
                        <a:effectLst/>
                        <a:latin typeface="Arial" panose="020B0604020202020204" pitchFamily="34" charset="0"/>
                      </a:endParaRPr>
                    </a:p>
                  </a:txBody>
                  <a:tcPr marL="9525" marR="9525" marT="9525" marB="0" anchor="b"/>
                </a:tc>
                <a:extLst>
                  <a:ext uri="{0D108BD9-81ED-4DB2-BD59-A6C34878D82A}">
                    <a16:rowId xmlns:a16="http://schemas.microsoft.com/office/drawing/2014/main" val="10000"/>
                  </a:ext>
                </a:extLst>
              </a:tr>
              <a:tr h="371151">
                <a:tc gridSpan="2">
                  <a:txBody>
                    <a:bodyPr/>
                    <a:lstStyle/>
                    <a:p>
                      <a:pPr algn="l" fontAlgn="b"/>
                      <a:r>
                        <a:rPr lang="en-US" sz="1000" u="none" strike="noStrike">
                          <a:effectLst/>
                        </a:rPr>
                        <a:t>Financial Aid Analysis for PK - 12</a:t>
                      </a:r>
                      <a:endParaRPr lang="en-US" sz="1000" b="0" i="0" u="none" strike="noStrike">
                        <a:effectLst/>
                        <a:latin typeface="Arial" panose="020B0604020202020204" pitchFamily="34" charset="0"/>
                      </a:endParaRPr>
                    </a:p>
                  </a:txBody>
                  <a:tcPr marL="9525" marR="9525" marT="9525" marB="0" anchor="b"/>
                </a:tc>
                <a:tc hMerge="1">
                  <a:txBody>
                    <a:bodyPr/>
                    <a:lstStyle/>
                    <a:p>
                      <a:endParaRPr lang="en-US"/>
                    </a:p>
                  </a:txBody>
                  <a:tcPr/>
                </a:tc>
                <a:tc>
                  <a:txBody>
                    <a:bodyPr/>
                    <a:lstStyle/>
                    <a:p>
                      <a:pPr algn="l" fontAlgn="b"/>
                      <a:endParaRPr lang="en-US" sz="1000" b="0" i="0" u="none" strike="noStrike">
                        <a:effectLst/>
                        <a:latin typeface="Arial" panose="020B0604020202020204" pitchFamily="34" charset="0"/>
                      </a:endParaRPr>
                    </a:p>
                  </a:txBody>
                  <a:tcPr marL="9525" marR="9525" marT="9525" marB="0" anchor="b"/>
                </a:tc>
                <a:tc>
                  <a:txBody>
                    <a:bodyPr/>
                    <a:lstStyle/>
                    <a:p>
                      <a:pPr algn="r" fontAlgn="b"/>
                      <a:endParaRPr lang="en-US" sz="1000" b="0" i="0" u="none" strike="noStrike">
                        <a:effectLst/>
                        <a:latin typeface="Arial" panose="020B0604020202020204" pitchFamily="34" charset="0"/>
                      </a:endParaRPr>
                    </a:p>
                  </a:txBody>
                  <a:tcPr marL="9525" marR="9525" marT="9525" marB="0" anchor="b"/>
                </a:tc>
                <a:tc>
                  <a:txBody>
                    <a:bodyPr/>
                    <a:lstStyle/>
                    <a:p>
                      <a:pPr algn="r" fontAlgn="b"/>
                      <a:endParaRPr lang="en-US" sz="1000" b="0" i="0" u="none" strike="noStrike">
                        <a:effectLst/>
                        <a:latin typeface="Arial" panose="020B0604020202020204" pitchFamily="34" charset="0"/>
                      </a:endParaRPr>
                    </a:p>
                  </a:txBody>
                  <a:tcPr marL="9525" marR="9525" marT="9525" marB="0" anchor="b"/>
                </a:tc>
                <a:tc>
                  <a:txBody>
                    <a:bodyPr/>
                    <a:lstStyle/>
                    <a:p>
                      <a:pPr algn="r" fontAlgn="b"/>
                      <a:endParaRPr lang="en-US" sz="1000" b="0" i="0" u="none" strike="noStrike">
                        <a:effectLst/>
                        <a:latin typeface="Arial" panose="020B0604020202020204" pitchFamily="34" charset="0"/>
                      </a:endParaRPr>
                    </a:p>
                  </a:txBody>
                  <a:tcPr marL="9525" marR="9525" marT="9525" marB="0" anchor="b"/>
                </a:tc>
                <a:tc>
                  <a:txBody>
                    <a:bodyPr/>
                    <a:lstStyle/>
                    <a:p>
                      <a:pPr algn="r" fontAlgn="b"/>
                      <a:endParaRPr lang="en-US" sz="1000" b="0" i="0" u="none" strike="noStrike">
                        <a:effectLst/>
                        <a:latin typeface="Arial" panose="020B0604020202020204" pitchFamily="34" charset="0"/>
                      </a:endParaRPr>
                    </a:p>
                  </a:txBody>
                  <a:tcPr marL="9525" marR="9525" marT="9525" marB="0" anchor="b"/>
                </a:tc>
                <a:tc>
                  <a:txBody>
                    <a:bodyPr/>
                    <a:lstStyle/>
                    <a:p>
                      <a:pPr algn="r" fontAlgn="b"/>
                      <a:endParaRPr lang="en-US" sz="1000" b="0" i="0" u="none" strike="noStrike">
                        <a:effectLst/>
                        <a:latin typeface="Arial" panose="020B0604020202020204" pitchFamily="34" charset="0"/>
                      </a:endParaRPr>
                    </a:p>
                  </a:txBody>
                  <a:tcPr marL="9525" marR="9525" marT="9525" marB="0" anchor="b"/>
                </a:tc>
                <a:tc>
                  <a:txBody>
                    <a:bodyPr/>
                    <a:lstStyle/>
                    <a:p>
                      <a:pPr algn="r" fontAlgn="b"/>
                      <a:endParaRPr lang="en-US" sz="1000" b="0" i="0" u="none" strike="noStrike">
                        <a:effectLst/>
                        <a:latin typeface="Arial" panose="020B0604020202020204" pitchFamily="34" charset="0"/>
                      </a:endParaRPr>
                    </a:p>
                  </a:txBody>
                  <a:tcPr marL="9525" marR="9525" marT="9525" marB="0" anchor="b"/>
                </a:tc>
                <a:tc>
                  <a:txBody>
                    <a:bodyPr/>
                    <a:lstStyle/>
                    <a:p>
                      <a:pPr algn="r" fontAlgn="b"/>
                      <a:endParaRPr lang="en-US" sz="1000" b="0" i="0" u="none" strike="noStrike" dirty="0">
                        <a:effectLst/>
                        <a:latin typeface="Arial" panose="020B0604020202020204" pitchFamily="34" charset="0"/>
                      </a:endParaRPr>
                    </a:p>
                  </a:txBody>
                  <a:tcPr marL="9525" marR="9525" marT="9525" marB="0" anchor="b"/>
                </a:tc>
                <a:tc>
                  <a:txBody>
                    <a:bodyPr/>
                    <a:lstStyle/>
                    <a:p>
                      <a:pPr algn="r" fontAlgn="b"/>
                      <a:endParaRPr lang="en-US" sz="1000" b="0" i="0" u="none" strike="noStrike">
                        <a:effectLst/>
                        <a:latin typeface="Arial" panose="020B0604020202020204" pitchFamily="34" charset="0"/>
                      </a:endParaRPr>
                    </a:p>
                  </a:txBody>
                  <a:tcPr marL="9525" marR="9525" marT="9525" marB="0" anchor="b"/>
                </a:tc>
                <a:tc>
                  <a:txBody>
                    <a:bodyPr/>
                    <a:lstStyle/>
                    <a:p>
                      <a:pPr algn="r" fontAlgn="b"/>
                      <a:endParaRPr lang="en-US" sz="1000" b="0" i="0" u="none" strike="noStrike">
                        <a:effectLst/>
                        <a:latin typeface="Arial" panose="020B0604020202020204" pitchFamily="34" charset="0"/>
                      </a:endParaRPr>
                    </a:p>
                  </a:txBody>
                  <a:tcPr marL="9525" marR="9525" marT="9525" marB="0" anchor="b"/>
                </a:tc>
                <a:tc>
                  <a:txBody>
                    <a:bodyPr/>
                    <a:lstStyle/>
                    <a:p>
                      <a:pPr algn="r" fontAlgn="b"/>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 % Change </a:t>
                      </a:r>
                      <a:endParaRPr lang="en-US" sz="1000" b="0" i="0" u="none" strike="noStrike">
                        <a:effectLst/>
                        <a:latin typeface="Arial" panose="020B0604020202020204" pitchFamily="34" charset="0"/>
                      </a:endParaRPr>
                    </a:p>
                  </a:txBody>
                  <a:tcPr marL="9525" marR="9525" marT="9525" marB="0" anchor="b"/>
                </a:tc>
                <a:extLst>
                  <a:ext uri="{0D108BD9-81ED-4DB2-BD59-A6C34878D82A}">
                    <a16:rowId xmlns:a16="http://schemas.microsoft.com/office/drawing/2014/main" val="10001"/>
                  </a:ext>
                </a:extLst>
              </a:tr>
              <a:tr h="371151">
                <a:tc>
                  <a:txBody>
                    <a:bodyPr/>
                    <a:lstStyle/>
                    <a:p>
                      <a:pPr algn="l" fontAlgn="b"/>
                      <a:endParaRPr lang="en-US" sz="1000" b="0" i="0" u="none" strike="noStrike">
                        <a:effectLst/>
                        <a:latin typeface="Arial" panose="020B0604020202020204" pitchFamily="34" charset="0"/>
                      </a:endParaRPr>
                    </a:p>
                  </a:txBody>
                  <a:tcPr marL="9525" marR="9525" marT="9525" marB="0" anchor="b"/>
                </a:tc>
                <a:tc>
                  <a:txBody>
                    <a:bodyPr/>
                    <a:lstStyle/>
                    <a:p>
                      <a:pPr algn="l" fontAlgn="b"/>
                      <a:endParaRPr lang="en-US" sz="1000" b="0" i="0" u="none" strike="noStrike">
                        <a:effectLst/>
                        <a:latin typeface="Arial" panose="020B0604020202020204" pitchFamily="34" charset="0"/>
                      </a:endParaRPr>
                    </a:p>
                  </a:txBody>
                  <a:tcPr marL="9525" marR="9525" marT="9525" marB="0" anchor="b"/>
                </a:tc>
                <a:tc>
                  <a:txBody>
                    <a:bodyPr/>
                    <a:lstStyle/>
                    <a:p>
                      <a:pPr algn="l" fontAlgn="b"/>
                      <a:endParaRPr lang="en-US" sz="1000" b="0" i="0" u="none" strike="noStrike">
                        <a:effectLst/>
                        <a:latin typeface="Arial" panose="020B0604020202020204" pitchFamily="34" charset="0"/>
                      </a:endParaRPr>
                    </a:p>
                  </a:txBody>
                  <a:tcPr marL="9525" marR="9525" marT="9525" marB="0" anchor="b"/>
                </a:tc>
                <a:tc>
                  <a:txBody>
                    <a:bodyPr/>
                    <a:lstStyle/>
                    <a:p>
                      <a:pPr algn="r" fontAlgn="b"/>
                      <a:endParaRPr lang="en-US" sz="1000" b="0" i="0" u="none" strike="noStrike">
                        <a:effectLst/>
                        <a:latin typeface="Arial" panose="020B0604020202020204" pitchFamily="34" charset="0"/>
                      </a:endParaRPr>
                    </a:p>
                  </a:txBody>
                  <a:tcPr marL="9525" marR="9525" marT="9525" marB="0" anchor="b"/>
                </a:tc>
                <a:tc>
                  <a:txBody>
                    <a:bodyPr/>
                    <a:lstStyle/>
                    <a:p>
                      <a:pPr algn="r" fontAlgn="b"/>
                      <a:endParaRPr lang="en-US" sz="1000" b="0" i="0" u="none" strike="noStrike">
                        <a:effectLst/>
                        <a:latin typeface="Arial" panose="020B0604020202020204" pitchFamily="34" charset="0"/>
                      </a:endParaRPr>
                    </a:p>
                  </a:txBody>
                  <a:tcPr marL="9525" marR="9525" marT="9525" marB="0" anchor="b"/>
                </a:tc>
                <a:tc>
                  <a:txBody>
                    <a:bodyPr/>
                    <a:lstStyle/>
                    <a:p>
                      <a:pPr algn="r" fontAlgn="b"/>
                      <a:endParaRPr lang="en-US" sz="1000" b="0" i="0" u="none" strike="noStrike">
                        <a:effectLst/>
                        <a:latin typeface="Arial" panose="020B0604020202020204" pitchFamily="34" charset="0"/>
                      </a:endParaRPr>
                    </a:p>
                  </a:txBody>
                  <a:tcPr marL="9525" marR="9525" marT="9525" marB="0" anchor="b"/>
                </a:tc>
                <a:tc>
                  <a:txBody>
                    <a:bodyPr/>
                    <a:lstStyle/>
                    <a:p>
                      <a:pPr algn="r" fontAlgn="b"/>
                      <a:endParaRPr lang="en-US" sz="1000" b="0" i="0" u="none" strike="noStrike">
                        <a:effectLst/>
                        <a:latin typeface="Arial" panose="020B0604020202020204" pitchFamily="34" charset="0"/>
                      </a:endParaRPr>
                    </a:p>
                  </a:txBody>
                  <a:tcPr marL="9525" marR="9525" marT="9525" marB="0" anchor="b"/>
                </a:tc>
                <a:tc>
                  <a:txBody>
                    <a:bodyPr/>
                    <a:lstStyle/>
                    <a:p>
                      <a:pPr algn="r" fontAlgn="b"/>
                      <a:endParaRPr lang="en-US" sz="1000" b="0" i="0" u="none" strike="noStrike">
                        <a:effectLst/>
                        <a:latin typeface="Arial" panose="020B0604020202020204" pitchFamily="34" charset="0"/>
                      </a:endParaRPr>
                    </a:p>
                  </a:txBody>
                  <a:tcPr marL="9525" marR="9525" marT="9525" marB="0" anchor="b"/>
                </a:tc>
                <a:tc>
                  <a:txBody>
                    <a:bodyPr/>
                    <a:lstStyle/>
                    <a:p>
                      <a:pPr algn="r" fontAlgn="b"/>
                      <a:endParaRPr lang="en-US" sz="1000" b="0" i="0" u="none" strike="noStrike">
                        <a:effectLst/>
                        <a:latin typeface="Arial" panose="020B0604020202020204" pitchFamily="34" charset="0"/>
                      </a:endParaRPr>
                    </a:p>
                  </a:txBody>
                  <a:tcPr marL="9525" marR="9525" marT="9525" marB="0" anchor="b"/>
                </a:tc>
                <a:tc>
                  <a:txBody>
                    <a:bodyPr/>
                    <a:lstStyle/>
                    <a:p>
                      <a:pPr algn="r" fontAlgn="b"/>
                      <a:endParaRPr lang="en-US" sz="1000" b="0" i="0" u="none" strike="noStrike">
                        <a:effectLst/>
                        <a:latin typeface="Arial" panose="020B0604020202020204" pitchFamily="34" charset="0"/>
                      </a:endParaRPr>
                    </a:p>
                  </a:txBody>
                  <a:tcPr marL="9525" marR="9525" marT="9525" marB="0" anchor="b"/>
                </a:tc>
                <a:tc>
                  <a:txBody>
                    <a:bodyPr/>
                    <a:lstStyle/>
                    <a:p>
                      <a:pPr algn="r" fontAlgn="b"/>
                      <a:endParaRPr lang="en-US" sz="1000" b="0" i="0" u="none" strike="noStrike">
                        <a:effectLst/>
                        <a:latin typeface="Arial" panose="020B0604020202020204" pitchFamily="34" charset="0"/>
                      </a:endParaRPr>
                    </a:p>
                  </a:txBody>
                  <a:tcPr marL="9525" marR="9525" marT="9525" marB="0" anchor="b"/>
                </a:tc>
                <a:tc>
                  <a:txBody>
                    <a:bodyPr/>
                    <a:lstStyle/>
                    <a:p>
                      <a:pPr algn="r" fontAlgn="b"/>
                      <a:endParaRPr lang="en-US" sz="1000" b="0" i="0" u="none" strike="noStrike">
                        <a:effectLst/>
                        <a:latin typeface="Arial" panose="020B0604020202020204" pitchFamily="34" charset="0"/>
                      </a:endParaRPr>
                    </a:p>
                  </a:txBody>
                  <a:tcPr marL="9525" marR="9525" marT="9525" marB="0" anchor="b"/>
                </a:tc>
                <a:tc>
                  <a:txBody>
                    <a:bodyPr/>
                    <a:lstStyle/>
                    <a:p>
                      <a:pPr algn="r" fontAlgn="b"/>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 Since </a:t>
                      </a:r>
                      <a:endParaRPr lang="en-US" sz="1000" b="0" i="0" u="none" strike="noStrike">
                        <a:effectLst/>
                        <a:latin typeface="Arial" panose="020B0604020202020204" pitchFamily="34" charset="0"/>
                      </a:endParaRPr>
                    </a:p>
                  </a:txBody>
                  <a:tcPr marL="9525" marR="9525" marT="9525" marB="0" anchor="b"/>
                </a:tc>
                <a:extLst>
                  <a:ext uri="{0D108BD9-81ED-4DB2-BD59-A6C34878D82A}">
                    <a16:rowId xmlns:a16="http://schemas.microsoft.com/office/drawing/2014/main" val="10002"/>
                  </a:ext>
                </a:extLst>
              </a:tr>
              <a:tr h="371151">
                <a:tc>
                  <a:txBody>
                    <a:bodyPr/>
                    <a:lstStyle/>
                    <a:p>
                      <a:pPr algn="ctr" fontAlgn="b"/>
                      <a:endParaRPr lang="en-US" sz="1000" b="0" i="0" u="none" strike="noStrike">
                        <a:effectLst/>
                        <a:latin typeface="Arial" panose="020B0604020202020204" pitchFamily="34" charset="0"/>
                      </a:endParaRPr>
                    </a:p>
                  </a:txBody>
                  <a:tcPr marL="9525" marR="9525" marT="9525" marB="0" anchor="b"/>
                </a:tc>
                <a:tc>
                  <a:txBody>
                    <a:bodyPr/>
                    <a:lstStyle/>
                    <a:p>
                      <a:pPr algn="ctr" fontAlgn="b"/>
                      <a:endParaRPr lang="en-US" sz="1000" b="0" i="0" u="none" strike="noStrike">
                        <a:effectLst/>
                        <a:latin typeface="Arial" panose="020B0604020202020204" pitchFamily="34" charset="0"/>
                      </a:endParaRPr>
                    </a:p>
                  </a:txBody>
                  <a:tcPr marL="9525" marR="9525" marT="9525" marB="0" anchor="b"/>
                </a:tc>
                <a:tc>
                  <a:txBody>
                    <a:bodyPr/>
                    <a:lstStyle/>
                    <a:p>
                      <a:pPr algn="ctr" fontAlgn="b"/>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sng" strike="noStrike" dirty="0">
                          <a:effectLst/>
                        </a:rPr>
                        <a:t> 2017-18 </a:t>
                      </a:r>
                      <a:endParaRPr lang="en-US" sz="1000" b="0" i="0" u="sng" strike="noStrike" dirty="0">
                        <a:effectLst/>
                        <a:latin typeface="Arial" panose="020B0604020202020204" pitchFamily="34" charset="0"/>
                      </a:endParaRPr>
                    </a:p>
                  </a:txBody>
                  <a:tcPr marL="9525" marR="9525" marT="9525" marB="0" anchor="b"/>
                </a:tc>
                <a:tc>
                  <a:txBody>
                    <a:bodyPr/>
                    <a:lstStyle/>
                    <a:p>
                      <a:pPr algn="ctr" fontAlgn="b"/>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sng" strike="noStrike" dirty="0">
                          <a:effectLst/>
                        </a:rPr>
                        <a:t> 2018-19</a:t>
                      </a:r>
                      <a:endParaRPr lang="en-US" sz="1000" b="0" i="0" u="sng" strike="noStrike" dirty="0">
                        <a:effectLst/>
                        <a:latin typeface="Arial" panose="020B0604020202020204" pitchFamily="34" charset="0"/>
                      </a:endParaRPr>
                    </a:p>
                  </a:txBody>
                  <a:tcPr marL="9525" marR="9525" marT="9525" marB="0" anchor="b"/>
                </a:tc>
                <a:tc>
                  <a:txBody>
                    <a:bodyPr/>
                    <a:lstStyle/>
                    <a:p>
                      <a:pPr algn="ctr" fontAlgn="b"/>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 </a:t>
                      </a:r>
                      <a:r>
                        <a:rPr lang="en-US" sz="1000" u="sng" strike="noStrike" dirty="0">
                          <a:effectLst/>
                        </a:rPr>
                        <a:t>2019-20</a:t>
                      </a:r>
                      <a:endParaRPr lang="en-US" sz="1000" b="0" i="0" u="sng" strike="noStrike" dirty="0">
                        <a:effectLst/>
                        <a:latin typeface="Arial" panose="020B0604020202020204" pitchFamily="34" charset="0"/>
                      </a:endParaRPr>
                    </a:p>
                  </a:txBody>
                  <a:tcPr marL="9525" marR="9525" marT="9525" marB="0" anchor="b"/>
                </a:tc>
                <a:tc>
                  <a:txBody>
                    <a:bodyPr/>
                    <a:lstStyle/>
                    <a:p>
                      <a:pPr algn="ctr" fontAlgn="b"/>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sng" strike="noStrike" dirty="0">
                          <a:effectLst/>
                        </a:rPr>
                        <a:t> 2020-21</a:t>
                      </a:r>
                      <a:endParaRPr lang="en-US" sz="1000" b="0" i="0" u="sng" strike="noStrike" dirty="0">
                        <a:effectLst/>
                        <a:latin typeface="Arial" panose="020B0604020202020204" pitchFamily="34" charset="0"/>
                      </a:endParaRPr>
                    </a:p>
                  </a:txBody>
                  <a:tcPr marL="9525" marR="9525" marT="9525" marB="0" anchor="b"/>
                </a:tc>
                <a:tc>
                  <a:txBody>
                    <a:bodyPr/>
                    <a:lstStyle/>
                    <a:p>
                      <a:pPr algn="ctr" fontAlgn="b"/>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sng" strike="noStrike" dirty="0">
                          <a:effectLst/>
                        </a:rPr>
                        <a:t> 2021-22 </a:t>
                      </a:r>
                      <a:endParaRPr lang="en-US" sz="1000" b="0" i="0" u="sng" strike="noStrike" dirty="0">
                        <a:effectLst/>
                        <a:latin typeface="Arial" panose="020B0604020202020204" pitchFamily="34" charset="0"/>
                      </a:endParaRPr>
                    </a:p>
                  </a:txBody>
                  <a:tcPr marL="9525" marR="9525" marT="9525" marB="0" anchor="b"/>
                </a:tc>
                <a:tc>
                  <a:txBody>
                    <a:bodyPr/>
                    <a:lstStyle/>
                    <a:p>
                      <a:pPr algn="ctr" fontAlgn="b"/>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 </a:t>
                      </a:r>
                      <a:r>
                        <a:rPr lang="en-US" sz="1000" u="sng" strike="noStrike" dirty="0">
                          <a:effectLst/>
                        </a:rPr>
                        <a:t>2017-18 </a:t>
                      </a:r>
                      <a:endParaRPr lang="en-US" sz="1000" b="0" i="0" u="sng" strike="noStrike" dirty="0">
                        <a:effectLst/>
                        <a:latin typeface="Arial" panose="020B0604020202020204" pitchFamily="34" charset="0"/>
                      </a:endParaRPr>
                    </a:p>
                  </a:txBody>
                  <a:tcPr marL="9525" marR="9525" marT="9525" marB="0" anchor="b"/>
                </a:tc>
                <a:extLst>
                  <a:ext uri="{0D108BD9-81ED-4DB2-BD59-A6C34878D82A}">
                    <a16:rowId xmlns:a16="http://schemas.microsoft.com/office/drawing/2014/main" val="10003"/>
                  </a:ext>
                </a:extLst>
              </a:tr>
              <a:tr h="371151">
                <a:tc>
                  <a:txBody>
                    <a:bodyPr/>
                    <a:lstStyle/>
                    <a:p>
                      <a:pPr algn="l" fontAlgn="b"/>
                      <a:endParaRPr lang="en-US" sz="1000" b="0" i="0" u="none" strike="noStrike">
                        <a:effectLst/>
                        <a:latin typeface="Arial" panose="020B0604020202020204" pitchFamily="34" charset="0"/>
                      </a:endParaRPr>
                    </a:p>
                  </a:txBody>
                  <a:tcPr marL="9525" marR="9525" marT="9525" marB="0" anchor="b"/>
                </a:tc>
                <a:tc>
                  <a:txBody>
                    <a:bodyPr/>
                    <a:lstStyle/>
                    <a:p>
                      <a:pPr algn="l" fontAlgn="b"/>
                      <a:endParaRPr lang="en-US" sz="1000" b="1" i="1" u="none" strike="noStrike">
                        <a:effectLst/>
                        <a:latin typeface="Arial" panose="020B0604020202020204" pitchFamily="34" charset="0"/>
                      </a:endParaRPr>
                    </a:p>
                  </a:txBody>
                  <a:tcPr marL="9525" marR="9525" marT="9525" marB="0" anchor="b"/>
                </a:tc>
                <a:tc>
                  <a:txBody>
                    <a:bodyPr/>
                    <a:lstStyle/>
                    <a:p>
                      <a:pPr algn="l" fontAlgn="b"/>
                      <a:endParaRPr lang="en-US" sz="1000" b="0" i="0" u="none" strike="noStrike">
                        <a:effectLst/>
                        <a:latin typeface="Arial" panose="020B0604020202020204" pitchFamily="34" charset="0"/>
                      </a:endParaRPr>
                    </a:p>
                  </a:txBody>
                  <a:tcPr marL="9525" marR="9525" marT="9525" marB="0" anchor="b"/>
                </a:tc>
                <a:tc>
                  <a:txBody>
                    <a:bodyPr/>
                    <a:lstStyle/>
                    <a:p>
                      <a:pPr algn="r" fontAlgn="b"/>
                      <a:endParaRPr lang="en-US" sz="1000" b="0" i="0" u="none" strike="noStrike" dirty="0">
                        <a:effectLst/>
                        <a:latin typeface="Arial" panose="020B0604020202020204" pitchFamily="34" charset="0"/>
                      </a:endParaRPr>
                    </a:p>
                  </a:txBody>
                  <a:tcPr marL="9525" marR="9525" marT="9525" marB="0" anchor="b"/>
                </a:tc>
                <a:tc>
                  <a:txBody>
                    <a:bodyPr/>
                    <a:lstStyle/>
                    <a:p>
                      <a:pPr algn="r" fontAlgn="b"/>
                      <a:endParaRPr lang="en-US" sz="1000" b="0" i="0" u="none" strike="noStrike">
                        <a:effectLst/>
                        <a:latin typeface="Arial" panose="020B0604020202020204" pitchFamily="34" charset="0"/>
                      </a:endParaRPr>
                    </a:p>
                  </a:txBody>
                  <a:tcPr marL="9525" marR="9525" marT="9525" marB="0" anchor="b"/>
                </a:tc>
                <a:tc>
                  <a:txBody>
                    <a:bodyPr/>
                    <a:lstStyle/>
                    <a:p>
                      <a:pPr algn="r" fontAlgn="b"/>
                      <a:endParaRPr lang="en-US" sz="1000" b="0" i="0" u="none" strike="noStrike">
                        <a:effectLst/>
                        <a:latin typeface="Arial" panose="020B0604020202020204" pitchFamily="34" charset="0"/>
                      </a:endParaRPr>
                    </a:p>
                  </a:txBody>
                  <a:tcPr marL="9525" marR="9525" marT="9525" marB="0" anchor="b"/>
                </a:tc>
                <a:tc>
                  <a:txBody>
                    <a:bodyPr/>
                    <a:lstStyle/>
                    <a:p>
                      <a:pPr algn="r" fontAlgn="b"/>
                      <a:endParaRPr lang="en-US" sz="1000" b="0" i="0" u="none" strike="noStrike">
                        <a:effectLst/>
                        <a:latin typeface="Arial" panose="020B0604020202020204" pitchFamily="34" charset="0"/>
                      </a:endParaRPr>
                    </a:p>
                  </a:txBody>
                  <a:tcPr marL="9525" marR="9525" marT="9525" marB="0" anchor="b"/>
                </a:tc>
                <a:tc>
                  <a:txBody>
                    <a:bodyPr/>
                    <a:lstStyle/>
                    <a:p>
                      <a:pPr algn="r" fontAlgn="b"/>
                      <a:endParaRPr lang="en-US" sz="1000" b="0" i="0" u="none" strike="noStrike">
                        <a:effectLst/>
                        <a:latin typeface="Arial" panose="020B0604020202020204" pitchFamily="34" charset="0"/>
                      </a:endParaRPr>
                    </a:p>
                  </a:txBody>
                  <a:tcPr marL="9525" marR="9525" marT="9525" marB="0" anchor="b"/>
                </a:tc>
                <a:tc>
                  <a:txBody>
                    <a:bodyPr/>
                    <a:lstStyle/>
                    <a:p>
                      <a:pPr algn="r" fontAlgn="b"/>
                      <a:endParaRPr lang="en-US" sz="1000" b="0" i="0" u="none" strike="noStrike">
                        <a:effectLst/>
                        <a:latin typeface="Arial" panose="020B0604020202020204" pitchFamily="34" charset="0"/>
                      </a:endParaRPr>
                    </a:p>
                  </a:txBody>
                  <a:tcPr marL="9525" marR="9525" marT="9525" marB="0" anchor="b"/>
                </a:tc>
                <a:tc>
                  <a:txBody>
                    <a:bodyPr/>
                    <a:lstStyle/>
                    <a:p>
                      <a:pPr algn="r" fontAlgn="b"/>
                      <a:endParaRPr lang="en-US" sz="1000" b="0" i="0" u="none" strike="noStrike" dirty="0">
                        <a:effectLst/>
                        <a:latin typeface="Arial" panose="020B0604020202020204" pitchFamily="34" charset="0"/>
                      </a:endParaRPr>
                    </a:p>
                  </a:txBody>
                  <a:tcPr marL="9525" marR="9525" marT="9525" marB="0" anchor="b"/>
                </a:tc>
                <a:tc>
                  <a:txBody>
                    <a:bodyPr/>
                    <a:lstStyle/>
                    <a:p>
                      <a:pPr algn="r" fontAlgn="b"/>
                      <a:endParaRPr lang="en-US" sz="1000" b="0" i="0" u="none" strike="noStrike" dirty="0">
                        <a:effectLst/>
                        <a:latin typeface="Arial" panose="020B0604020202020204" pitchFamily="34" charset="0"/>
                      </a:endParaRPr>
                    </a:p>
                  </a:txBody>
                  <a:tcPr marL="9525" marR="9525" marT="9525" marB="0" anchor="b"/>
                </a:tc>
                <a:tc>
                  <a:txBody>
                    <a:bodyPr/>
                    <a:lstStyle/>
                    <a:p>
                      <a:pPr algn="r" fontAlgn="b"/>
                      <a:endParaRPr lang="en-US" sz="1000" b="0" i="0" u="none" strike="noStrike" dirty="0">
                        <a:effectLst/>
                        <a:latin typeface="Arial" panose="020B0604020202020204" pitchFamily="34" charset="0"/>
                      </a:endParaRPr>
                    </a:p>
                  </a:txBody>
                  <a:tcPr marL="9525" marR="9525" marT="9525" marB="0" anchor="b"/>
                </a:tc>
                <a:tc>
                  <a:txBody>
                    <a:bodyPr/>
                    <a:lstStyle/>
                    <a:p>
                      <a:pPr algn="r" fontAlgn="b"/>
                      <a:endParaRPr lang="en-US" sz="1000" b="0" i="0" u="none" strike="noStrike">
                        <a:effectLst/>
                        <a:latin typeface="Arial" panose="020B0604020202020204" pitchFamily="34" charset="0"/>
                      </a:endParaRPr>
                    </a:p>
                  </a:txBody>
                  <a:tcPr marL="9525" marR="9525" marT="9525" marB="0" anchor="b"/>
                </a:tc>
                <a:tc>
                  <a:txBody>
                    <a:bodyPr/>
                    <a:lstStyle/>
                    <a:p>
                      <a:pPr algn="r" fontAlgn="b"/>
                      <a:endParaRPr lang="en-US" sz="1000" b="0" i="0" u="none" strike="noStrike">
                        <a:effectLst/>
                        <a:latin typeface="Arial" panose="020B0604020202020204" pitchFamily="34" charset="0"/>
                      </a:endParaRPr>
                    </a:p>
                  </a:txBody>
                  <a:tcPr marL="9525" marR="9525" marT="9525" marB="0" anchor="b"/>
                </a:tc>
                <a:extLst>
                  <a:ext uri="{0D108BD9-81ED-4DB2-BD59-A6C34878D82A}">
                    <a16:rowId xmlns:a16="http://schemas.microsoft.com/office/drawing/2014/main" val="10004"/>
                  </a:ext>
                </a:extLst>
              </a:tr>
              <a:tr h="371151">
                <a:tc gridSpan="2">
                  <a:txBody>
                    <a:bodyPr/>
                    <a:lstStyle/>
                    <a:p>
                      <a:pPr algn="l" fontAlgn="b"/>
                      <a:r>
                        <a:rPr lang="en-US" sz="1000" u="none" strike="noStrike">
                          <a:effectLst/>
                        </a:rPr>
                        <a:t>Total Awards as a Percentage of Tuition</a:t>
                      </a:r>
                      <a:endParaRPr lang="en-US" sz="1000" b="0" i="0" u="none" strike="noStrike">
                        <a:effectLst/>
                        <a:latin typeface="Arial" panose="020B0604020202020204" pitchFamily="34" charset="0"/>
                      </a:endParaRPr>
                    </a:p>
                  </a:txBody>
                  <a:tcPr marL="9525" marR="9525" marT="9525" marB="0" anchor="b"/>
                </a:tc>
                <a:tc hMerge="1">
                  <a:txBody>
                    <a:bodyPr/>
                    <a:lstStyle/>
                    <a:p>
                      <a:endParaRPr lang="en-US"/>
                    </a:p>
                  </a:txBody>
                  <a:tcPr/>
                </a:tc>
                <a:tc>
                  <a:txBody>
                    <a:bodyPr/>
                    <a:lstStyle/>
                    <a:p>
                      <a:pPr algn="l" fontAlgn="b"/>
                      <a:endParaRPr lang="en-US" sz="1000" b="0" i="0" u="none" strike="noStrike">
                        <a:effectLst/>
                        <a:latin typeface="Arial" panose="020B0604020202020204" pitchFamily="34" charset="0"/>
                      </a:endParaRPr>
                    </a:p>
                  </a:txBody>
                  <a:tcPr marL="9525" marR="9525" marT="9525" marB="0" anchor="b"/>
                </a:tc>
                <a:tc>
                  <a:txBody>
                    <a:bodyPr/>
                    <a:lstStyle/>
                    <a:p>
                      <a:pPr algn="l" fontAlgn="b"/>
                      <a:endParaRPr lang="en-US" sz="1000" b="0" i="0" u="none" strike="noStrike">
                        <a:effectLst/>
                        <a:latin typeface="Arial" panose="020B0604020202020204" pitchFamily="34" charset="0"/>
                      </a:endParaRPr>
                    </a:p>
                  </a:txBody>
                  <a:tcPr marL="9525" marR="9525" marT="9525" marB="0" anchor="b"/>
                </a:tc>
                <a:tc>
                  <a:txBody>
                    <a:bodyPr/>
                    <a:lstStyle/>
                    <a:p>
                      <a:pPr algn="l" fontAlgn="b"/>
                      <a:endParaRPr lang="en-US" sz="1000" b="0" i="0" u="none" strike="noStrike">
                        <a:effectLst/>
                        <a:latin typeface="Arial" panose="020B0604020202020204" pitchFamily="34" charset="0"/>
                      </a:endParaRPr>
                    </a:p>
                  </a:txBody>
                  <a:tcPr marL="9525" marR="9525" marT="9525" marB="0" anchor="b"/>
                </a:tc>
                <a:tc>
                  <a:txBody>
                    <a:bodyPr/>
                    <a:lstStyle/>
                    <a:p>
                      <a:pPr algn="l" fontAlgn="b"/>
                      <a:endParaRPr lang="en-US" sz="1000" b="0" i="0" u="none" strike="noStrike">
                        <a:effectLst/>
                        <a:latin typeface="Arial" panose="020B0604020202020204" pitchFamily="34" charset="0"/>
                      </a:endParaRPr>
                    </a:p>
                  </a:txBody>
                  <a:tcPr marL="9525" marR="9525" marT="9525" marB="0" anchor="b"/>
                </a:tc>
                <a:tc>
                  <a:txBody>
                    <a:bodyPr/>
                    <a:lstStyle/>
                    <a:p>
                      <a:pPr algn="r" fontAlgn="b"/>
                      <a:endParaRPr lang="en-US" sz="1000" b="0" i="0" u="none" strike="noStrike">
                        <a:effectLst/>
                        <a:latin typeface="Arial" panose="020B0604020202020204" pitchFamily="34" charset="0"/>
                      </a:endParaRPr>
                    </a:p>
                  </a:txBody>
                  <a:tcPr marL="9525" marR="9525" marT="9525" marB="0" anchor="b"/>
                </a:tc>
                <a:tc>
                  <a:txBody>
                    <a:bodyPr/>
                    <a:lstStyle/>
                    <a:p>
                      <a:pPr algn="r" fontAlgn="b"/>
                      <a:endParaRPr lang="en-US" sz="1000" b="0" i="0" u="none" strike="noStrike">
                        <a:effectLst/>
                        <a:latin typeface="Arial" panose="020B0604020202020204" pitchFamily="34" charset="0"/>
                      </a:endParaRPr>
                    </a:p>
                  </a:txBody>
                  <a:tcPr marL="9525" marR="9525" marT="9525" marB="0" anchor="b"/>
                </a:tc>
                <a:tc>
                  <a:txBody>
                    <a:bodyPr/>
                    <a:lstStyle/>
                    <a:p>
                      <a:pPr algn="r" fontAlgn="b"/>
                      <a:endParaRPr lang="en-US" sz="1000" b="0" i="0" u="none" strike="noStrike">
                        <a:effectLst/>
                        <a:latin typeface="Arial" panose="020B0604020202020204" pitchFamily="34" charset="0"/>
                      </a:endParaRPr>
                    </a:p>
                  </a:txBody>
                  <a:tcPr marL="9525" marR="9525" marT="9525" marB="0" anchor="b"/>
                </a:tc>
                <a:tc>
                  <a:txBody>
                    <a:bodyPr/>
                    <a:lstStyle/>
                    <a:p>
                      <a:pPr algn="r" fontAlgn="b"/>
                      <a:endParaRPr lang="en-US" sz="1000" b="0" i="0" u="none" strike="noStrike">
                        <a:effectLst/>
                        <a:latin typeface="Arial" panose="020B0604020202020204" pitchFamily="34" charset="0"/>
                      </a:endParaRPr>
                    </a:p>
                  </a:txBody>
                  <a:tcPr marL="9525" marR="9525" marT="9525" marB="0" anchor="b"/>
                </a:tc>
                <a:tc>
                  <a:txBody>
                    <a:bodyPr/>
                    <a:lstStyle/>
                    <a:p>
                      <a:pPr algn="r" fontAlgn="b"/>
                      <a:endParaRPr lang="en-US" sz="1000" b="0" i="0" u="none" strike="noStrike">
                        <a:effectLst/>
                        <a:latin typeface="Arial" panose="020B0604020202020204" pitchFamily="34" charset="0"/>
                      </a:endParaRPr>
                    </a:p>
                  </a:txBody>
                  <a:tcPr marL="9525" marR="9525" marT="9525" marB="0" anchor="b"/>
                </a:tc>
                <a:tc>
                  <a:txBody>
                    <a:bodyPr/>
                    <a:lstStyle/>
                    <a:p>
                      <a:pPr algn="r" fontAlgn="b"/>
                      <a:endParaRPr lang="en-US" sz="1000" b="0" i="0" u="none" strike="noStrike">
                        <a:effectLst/>
                        <a:latin typeface="Arial" panose="020B0604020202020204" pitchFamily="34" charset="0"/>
                      </a:endParaRPr>
                    </a:p>
                  </a:txBody>
                  <a:tcPr marL="9525" marR="9525" marT="9525" marB="0" anchor="b"/>
                </a:tc>
                <a:tc>
                  <a:txBody>
                    <a:bodyPr/>
                    <a:lstStyle/>
                    <a:p>
                      <a:pPr algn="r" fontAlgn="b"/>
                      <a:endParaRPr lang="en-US" sz="1000" b="0" i="0" u="none" strike="noStrike">
                        <a:effectLst/>
                        <a:latin typeface="Arial" panose="020B0604020202020204" pitchFamily="34" charset="0"/>
                      </a:endParaRPr>
                    </a:p>
                  </a:txBody>
                  <a:tcPr marL="9525" marR="9525" marT="9525" marB="0" anchor="b"/>
                </a:tc>
                <a:tc>
                  <a:txBody>
                    <a:bodyPr/>
                    <a:lstStyle/>
                    <a:p>
                      <a:pPr algn="r" fontAlgn="b"/>
                      <a:endParaRPr lang="en-US" sz="1000" b="0" i="0" u="none" strike="noStrike">
                        <a:effectLst/>
                        <a:latin typeface="Arial" panose="020B0604020202020204" pitchFamily="34" charset="0"/>
                      </a:endParaRPr>
                    </a:p>
                  </a:txBody>
                  <a:tcPr marL="9525" marR="9525" marT="9525" marB="0" anchor="b"/>
                </a:tc>
                <a:extLst>
                  <a:ext uri="{0D108BD9-81ED-4DB2-BD59-A6C34878D82A}">
                    <a16:rowId xmlns:a16="http://schemas.microsoft.com/office/drawing/2014/main" val="10005"/>
                  </a:ext>
                </a:extLst>
              </a:tr>
              <a:tr h="371151">
                <a:tc>
                  <a:txBody>
                    <a:bodyPr/>
                    <a:lstStyle/>
                    <a:p>
                      <a:pPr algn="l" fontAlgn="b"/>
                      <a:endParaRPr lang="en-US" sz="1000" b="0" i="0" u="none" strike="noStrike">
                        <a:effectLst/>
                        <a:latin typeface="Arial" panose="020B0604020202020204" pitchFamily="34" charset="0"/>
                      </a:endParaRPr>
                    </a:p>
                  </a:txBody>
                  <a:tcPr marL="9525" marR="9525" marT="9525" marB="0" anchor="b"/>
                </a:tc>
                <a:tc>
                  <a:txBody>
                    <a:bodyPr/>
                    <a:lstStyle/>
                    <a:p>
                      <a:pPr algn="l" fontAlgn="b"/>
                      <a:r>
                        <a:rPr lang="en-US" sz="1000" u="none" strike="noStrike" dirty="0">
                          <a:effectLst/>
                        </a:rPr>
                        <a:t>1 - 25%</a:t>
                      </a:r>
                      <a:endParaRPr lang="en-US" sz="1000" b="0" i="0" u="none" strike="noStrike" dirty="0">
                        <a:effectLst/>
                        <a:latin typeface="Arial" panose="020B0604020202020204" pitchFamily="34" charset="0"/>
                      </a:endParaRPr>
                    </a:p>
                  </a:txBody>
                  <a:tcPr marL="9525" marR="9525" marT="9525" marB="0" anchor="b"/>
                </a:tc>
                <a:tc>
                  <a:txBody>
                    <a:bodyPr/>
                    <a:lstStyle/>
                    <a:p>
                      <a:pPr algn="l" fontAlgn="b"/>
                      <a:endParaRPr lang="en-US" sz="1000" b="0" i="0" u="none" strike="noStrike">
                        <a:effectLst/>
                        <a:latin typeface="Arial" panose="020B0604020202020204" pitchFamily="34" charset="0"/>
                      </a:endParaRPr>
                    </a:p>
                  </a:txBody>
                  <a:tcPr marL="9525" marR="9525" marT="9525" marB="0" anchor="b"/>
                </a:tc>
                <a:tc>
                  <a:txBody>
                    <a:bodyPr/>
                    <a:lstStyle/>
                    <a:p>
                      <a:pPr algn="r" fontAlgn="b"/>
                      <a:r>
                        <a:rPr lang="en-US" sz="1000" u="none" strike="noStrike">
                          <a:effectLst/>
                        </a:rPr>
                        <a:t>35</a:t>
                      </a:r>
                      <a:endParaRPr lang="en-US" sz="1000" b="0" i="0" u="none" strike="noStrike">
                        <a:effectLst/>
                        <a:latin typeface="Arial" panose="020B0604020202020204" pitchFamily="34" charset="0"/>
                      </a:endParaRPr>
                    </a:p>
                  </a:txBody>
                  <a:tcPr marL="9525" marR="9525" marT="9525" marB="0" anchor="b"/>
                </a:tc>
                <a:tc>
                  <a:txBody>
                    <a:bodyPr/>
                    <a:lstStyle/>
                    <a:p>
                      <a:pPr algn="l" fontAlgn="b"/>
                      <a:endParaRPr lang="en-US" sz="1000" b="0" i="0" u="none" strike="noStrike">
                        <a:effectLst/>
                        <a:latin typeface="Arial" panose="020B0604020202020204" pitchFamily="34" charset="0"/>
                      </a:endParaRPr>
                    </a:p>
                  </a:txBody>
                  <a:tcPr marL="9525" marR="9525" marT="9525" marB="0" anchor="b"/>
                </a:tc>
                <a:tc>
                  <a:txBody>
                    <a:bodyPr/>
                    <a:lstStyle/>
                    <a:p>
                      <a:pPr algn="r" fontAlgn="b"/>
                      <a:r>
                        <a:rPr lang="en-US" sz="1000" u="none" strike="noStrike">
                          <a:effectLst/>
                        </a:rPr>
                        <a:t>42</a:t>
                      </a:r>
                      <a:endParaRPr lang="en-US" sz="1000" b="0" i="0" u="none" strike="noStrike">
                        <a:effectLst/>
                        <a:latin typeface="Arial" panose="020B0604020202020204" pitchFamily="34" charset="0"/>
                      </a:endParaRPr>
                    </a:p>
                  </a:txBody>
                  <a:tcPr marL="9525" marR="9525" marT="9525" marB="0" anchor="b"/>
                </a:tc>
                <a:tc>
                  <a:txBody>
                    <a:bodyPr/>
                    <a:lstStyle/>
                    <a:p>
                      <a:pPr algn="r" fontAlgn="b"/>
                      <a:endParaRPr lang="en-US" sz="1000" b="0" i="0" u="none" strike="noStrike">
                        <a:effectLst/>
                        <a:latin typeface="Arial" panose="020B0604020202020204" pitchFamily="34" charset="0"/>
                      </a:endParaRPr>
                    </a:p>
                  </a:txBody>
                  <a:tcPr marL="9525" marR="9525" marT="9525" marB="0" anchor="b"/>
                </a:tc>
                <a:tc>
                  <a:txBody>
                    <a:bodyPr/>
                    <a:lstStyle/>
                    <a:p>
                      <a:pPr algn="r" fontAlgn="b"/>
                      <a:r>
                        <a:rPr lang="en-US" sz="1000" u="none" strike="noStrike">
                          <a:effectLst/>
                        </a:rPr>
                        <a:t>             39 </a:t>
                      </a:r>
                      <a:endParaRPr lang="en-US" sz="1000" b="0" i="0" u="none" strike="noStrike">
                        <a:effectLst/>
                        <a:latin typeface="Arial" panose="020B0604020202020204" pitchFamily="34" charset="0"/>
                      </a:endParaRPr>
                    </a:p>
                  </a:txBody>
                  <a:tcPr marL="9525" marR="9525" marT="9525" marB="0" anchor="b"/>
                </a:tc>
                <a:tc>
                  <a:txBody>
                    <a:bodyPr/>
                    <a:lstStyle/>
                    <a:p>
                      <a:pPr algn="r" fontAlgn="b"/>
                      <a:endParaRPr lang="en-US" sz="1000" b="0" i="0" u="none" strike="noStrike">
                        <a:effectLst/>
                        <a:latin typeface="Arial" panose="020B0604020202020204" pitchFamily="34" charset="0"/>
                      </a:endParaRPr>
                    </a:p>
                  </a:txBody>
                  <a:tcPr marL="9525" marR="9525" marT="9525" marB="0" anchor="b"/>
                </a:tc>
                <a:tc>
                  <a:txBody>
                    <a:bodyPr/>
                    <a:lstStyle/>
                    <a:p>
                      <a:pPr algn="r" fontAlgn="b"/>
                      <a:r>
                        <a:rPr lang="en-US" sz="1000" u="none" strike="noStrike">
                          <a:effectLst/>
                        </a:rPr>
                        <a:t>               56 </a:t>
                      </a:r>
                      <a:endParaRPr lang="en-US" sz="1000" b="0" i="0" u="none" strike="noStrike">
                        <a:effectLst/>
                        <a:latin typeface="Arial" panose="020B0604020202020204" pitchFamily="34" charset="0"/>
                      </a:endParaRPr>
                    </a:p>
                  </a:txBody>
                  <a:tcPr marL="9525" marR="9525" marT="9525" marB="0" anchor="b"/>
                </a:tc>
                <a:tc>
                  <a:txBody>
                    <a:bodyPr/>
                    <a:lstStyle/>
                    <a:p>
                      <a:pPr algn="r" fontAlgn="b"/>
                      <a:endParaRPr lang="en-US" sz="1000" b="0" i="0" u="none" strike="noStrike">
                        <a:effectLst/>
                        <a:latin typeface="Arial" panose="020B0604020202020204" pitchFamily="34" charset="0"/>
                      </a:endParaRPr>
                    </a:p>
                  </a:txBody>
                  <a:tcPr marL="9525" marR="9525" marT="9525" marB="0" anchor="b"/>
                </a:tc>
                <a:tc>
                  <a:txBody>
                    <a:bodyPr/>
                    <a:lstStyle/>
                    <a:p>
                      <a:pPr algn="r" fontAlgn="b"/>
                      <a:r>
                        <a:rPr lang="en-US" sz="1000" u="none" strike="noStrike">
                          <a:effectLst/>
                        </a:rPr>
                        <a:t>42</a:t>
                      </a:r>
                      <a:endParaRPr lang="en-US" sz="1000" b="0" i="0" u="none" strike="noStrike">
                        <a:effectLst/>
                        <a:latin typeface="Arial" panose="020B0604020202020204" pitchFamily="34" charset="0"/>
                      </a:endParaRPr>
                    </a:p>
                  </a:txBody>
                  <a:tcPr marL="9525" marR="9525" marT="9525" marB="0" anchor="b"/>
                </a:tc>
                <a:tc>
                  <a:txBody>
                    <a:bodyPr/>
                    <a:lstStyle/>
                    <a:p>
                      <a:pPr algn="l" fontAlgn="b"/>
                      <a:endParaRPr lang="en-US" sz="1000" b="0" i="0" u="none" strike="noStrike">
                        <a:effectLst/>
                        <a:latin typeface="Arial" panose="020B0604020202020204" pitchFamily="34" charset="0"/>
                      </a:endParaRPr>
                    </a:p>
                  </a:txBody>
                  <a:tcPr marL="9525" marR="9525" marT="9525" marB="0" anchor="b"/>
                </a:tc>
                <a:tc>
                  <a:txBody>
                    <a:bodyPr/>
                    <a:lstStyle/>
                    <a:p>
                      <a:pPr algn="r" fontAlgn="b"/>
                      <a:r>
                        <a:rPr lang="en-US" sz="1000" u="none" strike="noStrike">
                          <a:effectLst/>
                        </a:rPr>
                        <a:t>20%</a:t>
                      </a:r>
                      <a:endParaRPr lang="en-US" sz="1000" b="0" i="0" u="none" strike="noStrike">
                        <a:effectLst/>
                        <a:latin typeface="Arial" panose="020B0604020202020204" pitchFamily="34" charset="0"/>
                      </a:endParaRPr>
                    </a:p>
                  </a:txBody>
                  <a:tcPr marL="9525" marR="9525" marT="9525" marB="0" anchor="b"/>
                </a:tc>
                <a:extLst>
                  <a:ext uri="{0D108BD9-81ED-4DB2-BD59-A6C34878D82A}">
                    <a16:rowId xmlns:a16="http://schemas.microsoft.com/office/drawing/2014/main" val="10006"/>
                  </a:ext>
                </a:extLst>
              </a:tr>
              <a:tr h="371151">
                <a:tc>
                  <a:txBody>
                    <a:bodyPr/>
                    <a:lstStyle/>
                    <a:p>
                      <a:pPr algn="l" fontAlgn="b"/>
                      <a:endParaRPr lang="en-US" sz="1000" b="0" i="0" u="none" strike="noStrike">
                        <a:effectLst/>
                        <a:latin typeface="Arial" panose="020B0604020202020204" pitchFamily="34" charset="0"/>
                      </a:endParaRPr>
                    </a:p>
                  </a:txBody>
                  <a:tcPr marL="9525" marR="9525" marT="9525" marB="0" anchor="b"/>
                </a:tc>
                <a:tc>
                  <a:txBody>
                    <a:bodyPr/>
                    <a:lstStyle/>
                    <a:p>
                      <a:pPr algn="l" fontAlgn="b"/>
                      <a:r>
                        <a:rPr lang="en-US" sz="1000" u="none" strike="noStrike">
                          <a:effectLst/>
                        </a:rPr>
                        <a:t>26 - 50%</a:t>
                      </a:r>
                      <a:endParaRPr lang="en-US" sz="1000" b="0" i="0" u="none" strike="noStrike">
                        <a:effectLst/>
                        <a:latin typeface="Arial" panose="020B0604020202020204" pitchFamily="34" charset="0"/>
                      </a:endParaRPr>
                    </a:p>
                  </a:txBody>
                  <a:tcPr marL="9525" marR="9525" marT="9525" marB="0" anchor="b"/>
                </a:tc>
                <a:tc>
                  <a:txBody>
                    <a:bodyPr/>
                    <a:lstStyle/>
                    <a:p>
                      <a:pPr algn="l" fontAlgn="b"/>
                      <a:endParaRPr lang="en-US" sz="1000" b="0" i="0" u="none" strike="noStrike" dirty="0">
                        <a:effectLst/>
                        <a:latin typeface="Arial" panose="020B0604020202020204" pitchFamily="34" charset="0"/>
                      </a:endParaRPr>
                    </a:p>
                  </a:txBody>
                  <a:tcPr marL="9525" marR="9525" marT="9525" marB="0" anchor="b"/>
                </a:tc>
                <a:tc>
                  <a:txBody>
                    <a:bodyPr/>
                    <a:lstStyle/>
                    <a:p>
                      <a:pPr algn="r" fontAlgn="b"/>
                      <a:r>
                        <a:rPr lang="en-US" sz="1000" u="none" strike="noStrike" dirty="0">
                          <a:effectLst/>
                        </a:rPr>
                        <a:t>57</a:t>
                      </a:r>
                      <a:endParaRPr lang="en-US" sz="1000" b="0" i="0" u="none" strike="noStrike" dirty="0">
                        <a:effectLst/>
                        <a:latin typeface="Arial" panose="020B0604020202020204" pitchFamily="34" charset="0"/>
                      </a:endParaRPr>
                    </a:p>
                  </a:txBody>
                  <a:tcPr marL="9525" marR="9525" marT="9525" marB="0" anchor="b"/>
                </a:tc>
                <a:tc>
                  <a:txBody>
                    <a:bodyPr/>
                    <a:lstStyle/>
                    <a:p>
                      <a:pPr algn="l" fontAlgn="b"/>
                      <a:endParaRPr lang="en-US" sz="1000" b="0" i="0" u="none" strike="noStrike">
                        <a:effectLst/>
                        <a:latin typeface="Arial" panose="020B0604020202020204" pitchFamily="34" charset="0"/>
                      </a:endParaRPr>
                    </a:p>
                  </a:txBody>
                  <a:tcPr marL="9525" marR="9525" marT="9525" marB="0" anchor="b"/>
                </a:tc>
                <a:tc>
                  <a:txBody>
                    <a:bodyPr/>
                    <a:lstStyle/>
                    <a:p>
                      <a:pPr algn="r" fontAlgn="b"/>
                      <a:r>
                        <a:rPr lang="en-US" sz="1000" u="none" strike="noStrike" dirty="0">
                          <a:effectLst/>
                        </a:rPr>
                        <a:t>63</a:t>
                      </a:r>
                      <a:endParaRPr lang="en-US" sz="1000" b="0" i="0" u="none" strike="noStrike" dirty="0">
                        <a:effectLst/>
                        <a:latin typeface="Arial" panose="020B0604020202020204" pitchFamily="34" charset="0"/>
                      </a:endParaRPr>
                    </a:p>
                  </a:txBody>
                  <a:tcPr marL="9525" marR="9525" marT="9525" marB="0" anchor="b"/>
                </a:tc>
                <a:tc>
                  <a:txBody>
                    <a:bodyPr/>
                    <a:lstStyle/>
                    <a:p>
                      <a:pPr algn="r" fontAlgn="b"/>
                      <a:endParaRPr lang="en-US" sz="1000" b="0" i="0" u="none" strike="noStrike">
                        <a:effectLst/>
                        <a:latin typeface="Arial" panose="020B0604020202020204" pitchFamily="34" charset="0"/>
                      </a:endParaRPr>
                    </a:p>
                  </a:txBody>
                  <a:tcPr marL="9525" marR="9525" marT="9525" marB="0" anchor="b"/>
                </a:tc>
                <a:tc>
                  <a:txBody>
                    <a:bodyPr/>
                    <a:lstStyle/>
                    <a:p>
                      <a:pPr algn="r" fontAlgn="b"/>
                      <a:r>
                        <a:rPr lang="en-US" sz="1000" u="none" strike="noStrike">
                          <a:effectLst/>
                        </a:rPr>
                        <a:t>             68 </a:t>
                      </a:r>
                      <a:endParaRPr lang="en-US" sz="1000" b="0" i="0" u="none" strike="noStrike">
                        <a:effectLst/>
                        <a:latin typeface="Arial" panose="020B0604020202020204" pitchFamily="34" charset="0"/>
                      </a:endParaRPr>
                    </a:p>
                  </a:txBody>
                  <a:tcPr marL="9525" marR="9525" marT="9525" marB="0" anchor="b"/>
                </a:tc>
                <a:tc>
                  <a:txBody>
                    <a:bodyPr/>
                    <a:lstStyle/>
                    <a:p>
                      <a:pPr algn="r" fontAlgn="b"/>
                      <a:endParaRPr lang="en-US" sz="1000" b="0" i="0" u="none" strike="noStrike">
                        <a:effectLst/>
                        <a:latin typeface="Arial" panose="020B0604020202020204" pitchFamily="34" charset="0"/>
                      </a:endParaRPr>
                    </a:p>
                  </a:txBody>
                  <a:tcPr marL="9525" marR="9525" marT="9525" marB="0" anchor="b"/>
                </a:tc>
                <a:tc>
                  <a:txBody>
                    <a:bodyPr/>
                    <a:lstStyle/>
                    <a:p>
                      <a:pPr algn="r" fontAlgn="b"/>
                      <a:r>
                        <a:rPr lang="en-US" sz="1000" u="none" strike="noStrike">
                          <a:effectLst/>
                        </a:rPr>
                        <a:t>               74 </a:t>
                      </a:r>
                      <a:endParaRPr lang="en-US" sz="1000" b="0" i="0" u="none" strike="noStrike">
                        <a:effectLst/>
                        <a:latin typeface="Arial" panose="020B0604020202020204" pitchFamily="34" charset="0"/>
                      </a:endParaRPr>
                    </a:p>
                  </a:txBody>
                  <a:tcPr marL="9525" marR="9525" marT="9525" marB="0" anchor="b"/>
                </a:tc>
                <a:tc>
                  <a:txBody>
                    <a:bodyPr/>
                    <a:lstStyle/>
                    <a:p>
                      <a:pPr algn="r" fontAlgn="b"/>
                      <a:endParaRPr lang="en-US" sz="1000" b="0" i="0" u="none" strike="noStrike">
                        <a:effectLst/>
                        <a:latin typeface="Arial" panose="020B0604020202020204" pitchFamily="34" charset="0"/>
                      </a:endParaRPr>
                    </a:p>
                  </a:txBody>
                  <a:tcPr marL="9525" marR="9525" marT="9525" marB="0" anchor="b"/>
                </a:tc>
                <a:tc>
                  <a:txBody>
                    <a:bodyPr/>
                    <a:lstStyle/>
                    <a:p>
                      <a:pPr algn="r" fontAlgn="b"/>
                      <a:r>
                        <a:rPr lang="en-US" sz="1000" u="none" strike="noStrike" dirty="0">
                          <a:effectLst/>
                        </a:rPr>
                        <a:t>92</a:t>
                      </a:r>
                      <a:endParaRPr lang="en-US" sz="1000" b="0" i="0" u="none" strike="noStrike" dirty="0">
                        <a:effectLst/>
                        <a:latin typeface="Arial" panose="020B0604020202020204" pitchFamily="34" charset="0"/>
                      </a:endParaRPr>
                    </a:p>
                  </a:txBody>
                  <a:tcPr marL="9525" marR="9525" marT="9525" marB="0" anchor="b"/>
                </a:tc>
                <a:tc>
                  <a:txBody>
                    <a:bodyPr/>
                    <a:lstStyle/>
                    <a:p>
                      <a:pPr algn="l" fontAlgn="b"/>
                      <a:endParaRPr lang="en-US" sz="1000" b="0" i="0" u="none" strike="noStrike">
                        <a:effectLst/>
                        <a:latin typeface="Arial" panose="020B0604020202020204" pitchFamily="34" charset="0"/>
                      </a:endParaRPr>
                    </a:p>
                  </a:txBody>
                  <a:tcPr marL="9525" marR="9525" marT="9525" marB="0" anchor="b"/>
                </a:tc>
                <a:tc>
                  <a:txBody>
                    <a:bodyPr/>
                    <a:lstStyle/>
                    <a:p>
                      <a:pPr algn="r" fontAlgn="b"/>
                      <a:r>
                        <a:rPr lang="en-US" sz="1000" u="none" strike="noStrike" dirty="0">
                          <a:effectLst/>
                        </a:rPr>
                        <a:t>61%</a:t>
                      </a:r>
                      <a:endParaRPr lang="en-US" sz="1000" b="0" i="0" u="none" strike="noStrike" dirty="0">
                        <a:effectLst/>
                        <a:latin typeface="Arial" panose="020B0604020202020204" pitchFamily="34" charset="0"/>
                      </a:endParaRPr>
                    </a:p>
                  </a:txBody>
                  <a:tcPr marL="9525" marR="9525" marT="9525" marB="0" anchor="b"/>
                </a:tc>
                <a:extLst>
                  <a:ext uri="{0D108BD9-81ED-4DB2-BD59-A6C34878D82A}">
                    <a16:rowId xmlns:a16="http://schemas.microsoft.com/office/drawing/2014/main" val="10007"/>
                  </a:ext>
                </a:extLst>
              </a:tr>
              <a:tr h="371151">
                <a:tc>
                  <a:txBody>
                    <a:bodyPr/>
                    <a:lstStyle/>
                    <a:p>
                      <a:pPr algn="l" fontAlgn="b"/>
                      <a:endParaRPr lang="en-US" sz="1000" b="0" i="0" u="none" strike="noStrike">
                        <a:effectLst/>
                        <a:latin typeface="Arial" panose="020B0604020202020204" pitchFamily="34" charset="0"/>
                      </a:endParaRPr>
                    </a:p>
                  </a:txBody>
                  <a:tcPr marL="9525" marR="9525" marT="9525" marB="0" anchor="b"/>
                </a:tc>
                <a:tc>
                  <a:txBody>
                    <a:bodyPr/>
                    <a:lstStyle/>
                    <a:p>
                      <a:pPr algn="l" fontAlgn="b"/>
                      <a:r>
                        <a:rPr lang="en-US" sz="1000" u="none" strike="noStrike">
                          <a:effectLst/>
                        </a:rPr>
                        <a:t>51 - 75%</a:t>
                      </a:r>
                      <a:endParaRPr lang="en-US" sz="1000" b="0" i="0" u="none" strike="noStrike">
                        <a:effectLst/>
                        <a:latin typeface="Arial" panose="020B0604020202020204" pitchFamily="34" charset="0"/>
                      </a:endParaRPr>
                    </a:p>
                  </a:txBody>
                  <a:tcPr marL="9525" marR="9525" marT="9525" marB="0" anchor="b"/>
                </a:tc>
                <a:tc>
                  <a:txBody>
                    <a:bodyPr/>
                    <a:lstStyle/>
                    <a:p>
                      <a:pPr algn="l" fontAlgn="b"/>
                      <a:endParaRPr lang="en-US" sz="1000" b="0" i="0" u="none" strike="noStrike">
                        <a:effectLst/>
                        <a:latin typeface="Arial" panose="020B0604020202020204" pitchFamily="34" charset="0"/>
                      </a:endParaRPr>
                    </a:p>
                  </a:txBody>
                  <a:tcPr marL="9525" marR="9525" marT="9525" marB="0" anchor="b"/>
                </a:tc>
                <a:tc>
                  <a:txBody>
                    <a:bodyPr/>
                    <a:lstStyle/>
                    <a:p>
                      <a:pPr algn="r" fontAlgn="b"/>
                      <a:r>
                        <a:rPr lang="en-US" sz="1000" u="none" strike="noStrike" dirty="0">
                          <a:effectLst/>
                        </a:rPr>
                        <a:t>55</a:t>
                      </a:r>
                      <a:endParaRPr lang="en-US" sz="1000" b="0" i="0" u="none" strike="noStrike" dirty="0">
                        <a:effectLst/>
                        <a:latin typeface="Arial" panose="020B0604020202020204" pitchFamily="34" charset="0"/>
                      </a:endParaRPr>
                    </a:p>
                  </a:txBody>
                  <a:tcPr marL="9525" marR="9525" marT="9525" marB="0" anchor="b"/>
                </a:tc>
                <a:tc>
                  <a:txBody>
                    <a:bodyPr/>
                    <a:lstStyle/>
                    <a:p>
                      <a:pPr algn="l" fontAlgn="b"/>
                      <a:endParaRPr lang="en-US" sz="1000" b="0" i="0" u="none" strike="noStrike">
                        <a:effectLst/>
                        <a:latin typeface="Arial" panose="020B0604020202020204" pitchFamily="34" charset="0"/>
                      </a:endParaRPr>
                    </a:p>
                  </a:txBody>
                  <a:tcPr marL="9525" marR="9525" marT="9525" marB="0" anchor="b"/>
                </a:tc>
                <a:tc>
                  <a:txBody>
                    <a:bodyPr/>
                    <a:lstStyle/>
                    <a:p>
                      <a:pPr algn="r" fontAlgn="b"/>
                      <a:r>
                        <a:rPr lang="en-US" sz="1000" u="none" strike="noStrike">
                          <a:effectLst/>
                        </a:rPr>
                        <a:t>32</a:t>
                      </a:r>
                      <a:endParaRPr lang="en-US" sz="1000" b="0" i="0" u="none" strike="noStrike">
                        <a:effectLst/>
                        <a:latin typeface="Arial" panose="020B0604020202020204" pitchFamily="34" charset="0"/>
                      </a:endParaRPr>
                    </a:p>
                  </a:txBody>
                  <a:tcPr marL="9525" marR="9525" marT="9525" marB="0" anchor="b"/>
                </a:tc>
                <a:tc>
                  <a:txBody>
                    <a:bodyPr/>
                    <a:lstStyle/>
                    <a:p>
                      <a:pPr algn="r" fontAlgn="b"/>
                      <a:endParaRPr lang="en-US" sz="1000" b="0" i="0" u="none" strike="noStrike">
                        <a:effectLst/>
                        <a:latin typeface="Arial" panose="020B0604020202020204" pitchFamily="34" charset="0"/>
                      </a:endParaRPr>
                    </a:p>
                  </a:txBody>
                  <a:tcPr marL="9525" marR="9525" marT="9525" marB="0" anchor="b"/>
                </a:tc>
                <a:tc>
                  <a:txBody>
                    <a:bodyPr/>
                    <a:lstStyle/>
                    <a:p>
                      <a:pPr algn="r" fontAlgn="b"/>
                      <a:r>
                        <a:rPr lang="en-US" sz="1000" u="none" strike="noStrike">
                          <a:effectLst/>
                        </a:rPr>
                        <a:t>             53 </a:t>
                      </a:r>
                      <a:endParaRPr lang="en-US" sz="1000" b="0" i="0" u="none" strike="noStrike">
                        <a:effectLst/>
                        <a:latin typeface="Arial" panose="020B0604020202020204" pitchFamily="34" charset="0"/>
                      </a:endParaRPr>
                    </a:p>
                  </a:txBody>
                  <a:tcPr marL="9525" marR="9525" marT="9525" marB="0" anchor="b"/>
                </a:tc>
                <a:tc>
                  <a:txBody>
                    <a:bodyPr/>
                    <a:lstStyle/>
                    <a:p>
                      <a:pPr algn="r" fontAlgn="b"/>
                      <a:endParaRPr lang="en-US" sz="1000" b="0" i="0" u="none" strike="noStrike">
                        <a:effectLst/>
                        <a:latin typeface="Arial" panose="020B0604020202020204" pitchFamily="34" charset="0"/>
                      </a:endParaRPr>
                    </a:p>
                  </a:txBody>
                  <a:tcPr marL="9525" marR="9525" marT="9525" marB="0" anchor="b"/>
                </a:tc>
                <a:tc>
                  <a:txBody>
                    <a:bodyPr/>
                    <a:lstStyle/>
                    <a:p>
                      <a:pPr algn="r" fontAlgn="b"/>
                      <a:r>
                        <a:rPr lang="en-US" sz="1000" u="none" strike="noStrike">
                          <a:effectLst/>
                        </a:rPr>
                        <a:t>               55 </a:t>
                      </a:r>
                      <a:endParaRPr lang="en-US" sz="1000" b="0" i="0" u="none" strike="noStrike">
                        <a:effectLst/>
                        <a:latin typeface="Arial" panose="020B0604020202020204" pitchFamily="34" charset="0"/>
                      </a:endParaRPr>
                    </a:p>
                  </a:txBody>
                  <a:tcPr marL="9525" marR="9525" marT="9525" marB="0" anchor="b"/>
                </a:tc>
                <a:tc>
                  <a:txBody>
                    <a:bodyPr/>
                    <a:lstStyle/>
                    <a:p>
                      <a:pPr algn="r" fontAlgn="b"/>
                      <a:endParaRPr lang="en-US" sz="1000" b="0" i="0" u="none" strike="noStrike">
                        <a:effectLst/>
                        <a:latin typeface="Arial" panose="020B0604020202020204" pitchFamily="34" charset="0"/>
                      </a:endParaRPr>
                    </a:p>
                  </a:txBody>
                  <a:tcPr marL="9525" marR="9525" marT="9525" marB="0" anchor="b"/>
                </a:tc>
                <a:tc>
                  <a:txBody>
                    <a:bodyPr/>
                    <a:lstStyle/>
                    <a:p>
                      <a:pPr algn="r" fontAlgn="b"/>
                      <a:r>
                        <a:rPr lang="en-US" sz="1000" u="none" strike="noStrike">
                          <a:effectLst/>
                        </a:rPr>
                        <a:t>83</a:t>
                      </a:r>
                      <a:endParaRPr lang="en-US" sz="1000" b="0" i="0" u="none" strike="noStrike">
                        <a:effectLst/>
                        <a:latin typeface="Arial" panose="020B0604020202020204" pitchFamily="34" charset="0"/>
                      </a:endParaRPr>
                    </a:p>
                  </a:txBody>
                  <a:tcPr marL="9525" marR="9525" marT="9525" marB="0" anchor="b"/>
                </a:tc>
                <a:tc>
                  <a:txBody>
                    <a:bodyPr/>
                    <a:lstStyle/>
                    <a:p>
                      <a:pPr algn="l" fontAlgn="b"/>
                      <a:endParaRPr lang="en-US" sz="1000" b="0" i="0" u="none" strike="noStrike">
                        <a:effectLst/>
                        <a:latin typeface="Arial" panose="020B0604020202020204" pitchFamily="34" charset="0"/>
                      </a:endParaRPr>
                    </a:p>
                  </a:txBody>
                  <a:tcPr marL="9525" marR="9525" marT="9525" marB="0" anchor="b"/>
                </a:tc>
                <a:tc>
                  <a:txBody>
                    <a:bodyPr/>
                    <a:lstStyle/>
                    <a:p>
                      <a:pPr algn="r" fontAlgn="b"/>
                      <a:r>
                        <a:rPr lang="en-US" sz="1000" u="none" strike="noStrike">
                          <a:effectLst/>
                        </a:rPr>
                        <a:t>51%</a:t>
                      </a:r>
                      <a:endParaRPr lang="en-US" sz="1000" b="0" i="0" u="none" strike="noStrike">
                        <a:effectLst/>
                        <a:latin typeface="Arial" panose="020B0604020202020204" pitchFamily="34" charset="0"/>
                      </a:endParaRPr>
                    </a:p>
                  </a:txBody>
                  <a:tcPr marL="9525" marR="9525" marT="9525" marB="0" anchor="b"/>
                </a:tc>
                <a:extLst>
                  <a:ext uri="{0D108BD9-81ED-4DB2-BD59-A6C34878D82A}">
                    <a16:rowId xmlns:a16="http://schemas.microsoft.com/office/drawing/2014/main" val="10008"/>
                  </a:ext>
                </a:extLst>
              </a:tr>
              <a:tr h="371151">
                <a:tc>
                  <a:txBody>
                    <a:bodyPr/>
                    <a:lstStyle/>
                    <a:p>
                      <a:pPr algn="l" fontAlgn="b"/>
                      <a:endParaRPr lang="en-US" sz="1000" b="0" i="0" u="none" strike="noStrike">
                        <a:effectLst/>
                        <a:latin typeface="Arial" panose="020B0604020202020204" pitchFamily="34" charset="0"/>
                      </a:endParaRPr>
                    </a:p>
                  </a:txBody>
                  <a:tcPr marL="9525" marR="9525" marT="9525" marB="0" anchor="b"/>
                </a:tc>
                <a:tc>
                  <a:txBody>
                    <a:bodyPr/>
                    <a:lstStyle/>
                    <a:p>
                      <a:pPr algn="l" fontAlgn="b"/>
                      <a:r>
                        <a:rPr lang="en-US" sz="1000" u="none" strike="noStrike">
                          <a:effectLst/>
                        </a:rPr>
                        <a:t>76 - 100%</a:t>
                      </a:r>
                      <a:endParaRPr lang="en-US" sz="1000" b="0" i="0" u="none" strike="noStrike">
                        <a:effectLst/>
                        <a:latin typeface="Arial" panose="020B0604020202020204" pitchFamily="34" charset="0"/>
                      </a:endParaRPr>
                    </a:p>
                  </a:txBody>
                  <a:tcPr marL="9525" marR="9525" marT="9525" marB="0" anchor="b"/>
                </a:tc>
                <a:tc>
                  <a:txBody>
                    <a:bodyPr/>
                    <a:lstStyle/>
                    <a:p>
                      <a:pPr algn="l" fontAlgn="b"/>
                      <a:endParaRPr lang="en-US" sz="1000" b="0" i="0" u="none" strike="noStrike">
                        <a:effectLst/>
                        <a:latin typeface="Arial" panose="020B0604020202020204" pitchFamily="34" charset="0"/>
                      </a:endParaRPr>
                    </a:p>
                  </a:txBody>
                  <a:tcPr marL="9525" marR="9525" marT="9525" marB="0" anchor="b"/>
                </a:tc>
                <a:tc>
                  <a:txBody>
                    <a:bodyPr/>
                    <a:lstStyle/>
                    <a:p>
                      <a:pPr algn="r" fontAlgn="b"/>
                      <a:r>
                        <a:rPr lang="en-US" sz="1000" u="sng" strike="noStrike" dirty="0">
                          <a:effectLst/>
                        </a:rPr>
                        <a:t>                   39</a:t>
                      </a:r>
                      <a:endParaRPr lang="en-US" sz="1000" b="0" i="0" u="sng" strike="noStrike" dirty="0">
                        <a:effectLst/>
                        <a:latin typeface="Arial" panose="020B0604020202020204" pitchFamily="34" charset="0"/>
                      </a:endParaRPr>
                    </a:p>
                  </a:txBody>
                  <a:tcPr marL="9525" marR="9525" marT="9525" marB="0" anchor="b"/>
                </a:tc>
                <a:tc>
                  <a:txBody>
                    <a:bodyPr/>
                    <a:lstStyle/>
                    <a:p>
                      <a:pPr algn="l" fontAlgn="b"/>
                      <a:endParaRPr lang="en-US" sz="1000" b="0" i="0" u="sng" strike="noStrike" dirty="0">
                        <a:effectLst/>
                        <a:latin typeface="Arial" panose="020B0604020202020204" pitchFamily="34" charset="0"/>
                      </a:endParaRPr>
                    </a:p>
                  </a:txBody>
                  <a:tcPr marL="9525" marR="9525" marT="9525" marB="0" anchor="b"/>
                </a:tc>
                <a:tc>
                  <a:txBody>
                    <a:bodyPr/>
                    <a:lstStyle/>
                    <a:p>
                      <a:pPr algn="r" fontAlgn="b"/>
                      <a:r>
                        <a:rPr lang="en-US" sz="1000" u="sng" strike="noStrike" dirty="0">
                          <a:effectLst/>
                        </a:rPr>
                        <a:t>                    44</a:t>
                      </a:r>
                      <a:endParaRPr lang="en-US" sz="1000" b="0" i="0" u="sng" strike="noStrike" dirty="0">
                        <a:effectLst/>
                        <a:latin typeface="Arial" panose="020B0604020202020204" pitchFamily="34" charset="0"/>
                      </a:endParaRPr>
                    </a:p>
                  </a:txBody>
                  <a:tcPr marL="9525" marR="9525" marT="9525" marB="0" anchor="b"/>
                </a:tc>
                <a:tc>
                  <a:txBody>
                    <a:bodyPr/>
                    <a:lstStyle/>
                    <a:p>
                      <a:pPr algn="r" fontAlgn="b"/>
                      <a:endParaRPr lang="en-US" sz="1000" b="0" i="0" u="none" strike="noStrike">
                        <a:effectLst/>
                        <a:latin typeface="Arial" panose="020B0604020202020204" pitchFamily="34" charset="0"/>
                      </a:endParaRPr>
                    </a:p>
                  </a:txBody>
                  <a:tcPr marL="9525" marR="9525" marT="9525" marB="0" anchor="b"/>
                </a:tc>
                <a:tc>
                  <a:txBody>
                    <a:bodyPr/>
                    <a:lstStyle/>
                    <a:p>
                      <a:pPr algn="r" fontAlgn="b"/>
                      <a:r>
                        <a:rPr lang="en-US" sz="1000" u="sng" strike="noStrike" dirty="0">
                          <a:effectLst/>
                        </a:rPr>
                        <a:t>                    51 </a:t>
                      </a:r>
                      <a:endParaRPr lang="en-US" sz="1000" b="0" i="0" u="sng" strike="noStrike" dirty="0">
                        <a:effectLst/>
                        <a:latin typeface="Arial" panose="020B0604020202020204" pitchFamily="34" charset="0"/>
                      </a:endParaRPr>
                    </a:p>
                  </a:txBody>
                  <a:tcPr marL="9525" marR="9525" marT="9525" marB="0" anchor="b"/>
                </a:tc>
                <a:tc>
                  <a:txBody>
                    <a:bodyPr/>
                    <a:lstStyle/>
                    <a:p>
                      <a:pPr algn="r" fontAlgn="b"/>
                      <a:endParaRPr lang="en-US" sz="1000" b="0" i="0" u="sng" strike="noStrike" dirty="0">
                        <a:effectLst/>
                        <a:latin typeface="Arial" panose="020B0604020202020204" pitchFamily="34" charset="0"/>
                      </a:endParaRPr>
                    </a:p>
                  </a:txBody>
                  <a:tcPr marL="9525" marR="9525" marT="9525" marB="0" anchor="b"/>
                </a:tc>
                <a:tc>
                  <a:txBody>
                    <a:bodyPr/>
                    <a:lstStyle/>
                    <a:p>
                      <a:pPr algn="r" fontAlgn="b"/>
                      <a:r>
                        <a:rPr lang="en-US" sz="1000" u="sng" strike="noStrike" dirty="0">
                          <a:effectLst/>
                        </a:rPr>
                        <a:t>                      57 </a:t>
                      </a:r>
                      <a:endParaRPr lang="en-US" sz="1000" b="0" i="0" u="sng" strike="noStrike" dirty="0">
                        <a:effectLst/>
                        <a:latin typeface="Arial" panose="020B0604020202020204" pitchFamily="34" charset="0"/>
                      </a:endParaRPr>
                    </a:p>
                  </a:txBody>
                  <a:tcPr marL="9525" marR="9525" marT="9525" marB="0" anchor="b"/>
                </a:tc>
                <a:tc>
                  <a:txBody>
                    <a:bodyPr/>
                    <a:lstStyle/>
                    <a:p>
                      <a:pPr algn="r" fontAlgn="b"/>
                      <a:endParaRPr lang="en-US" sz="1000" b="0" i="0" u="sng" strike="noStrike" dirty="0">
                        <a:effectLst/>
                        <a:latin typeface="Arial" panose="020B0604020202020204" pitchFamily="34" charset="0"/>
                      </a:endParaRPr>
                    </a:p>
                  </a:txBody>
                  <a:tcPr marL="9525" marR="9525" marT="9525" marB="0" anchor="b"/>
                </a:tc>
                <a:tc>
                  <a:txBody>
                    <a:bodyPr/>
                    <a:lstStyle/>
                    <a:p>
                      <a:pPr algn="r" fontAlgn="b"/>
                      <a:r>
                        <a:rPr lang="en-US" sz="1000" u="sng" strike="noStrike" dirty="0">
                          <a:effectLst/>
                        </a:rPr>
                        <a:t>                    63</a:t>
                      </a:r>
                      <a:endParaRPr lang="en-US" sz="1000" b="0" i="0" u="sng" strike="noStrike" dirty="0">
                        <a:effectLst/>
                        <a:latin typeface="Arial" panose="020B0604020202020204" pitchFamily="34" charset="0"/>
                      </a:endParaRPr>
                    </a:p>
                  </a:txBody>
                  <a:tcPr marL="9525" marR="9525" marT="9525" marB="0" anchor="b"/>
                </a:tc>
                <a:tc>
                  <a:txBody>
                    <a:bodyPr/>
                    <a:lstStyle/>
                    <a:p>
                      <a:pPr algn="l" fontAlgn="b"/>
                      <a:endParaRPr lang="en-US" sz="1000" b="0" i="0" u="sng" strike="noStrike" dirty="0">
                        <a:effectLst/>
                        <a:latin typeface="Arial" panose="020B0604020202020204" pitchFamily="34" charset="0"/>
                      </a:endParaRPr>
                    </a:p>
                  </a:txBody>
                  <a:tcPr marL="9525" marR="9525" marT="9525" marB="0" anchor="b"/>
                </a:tc>
                <a:tc>
                  <a:txBody>
                    <a:bodyPr/>
                    <a:lstStyle/>
                    <a:p>
                      <a:pPr algn="r" fontAlgn="b"/>
                      <a:r>
                        <a:rPr lang="en-US" sz="1000" u="none" strike="noStrike" dirty="0">
                          <a:effectLst/>
                        </a:rPr>
                        <a:t>62%</a:t>
                      </a:r>
                      <a:endParaRPr lang="en-US" sz="1000" b="0" i="0" u="none" strike="noStrike" dirty="0">
                        <a:effectLst/>
                        <a:latin typeface="Arial" panose="020B0604020202020204" pitchFamily="34" charset="0"/>
                      </a:endParaRPr>
                    </a:p>
                  </a:txBody>
                  <a:tcPr marL="9525" marR="9525" marT="9525" marB="0" anchor="b"/>
                </a:tc>
                <a:extLst>
                  <a:ext uri="{0D108BD9-81ED-4DB2-BD59-A6C34878D82A}">
                    <a16:rowId xmlns:a16="http://schemas.microsoft.com/office/drawing/2014/main" val="10009"/>
                  </a:ext>
                </a:extLst>
              </a:tr>
              <a:tr h="371151">
                <a:tc gridSpan="2">
                  <a:txBody>
                    <a:bodyPr/>
                    <a:lstStyle/>
                    <a:p>
                      <a:pPr algn="l" fontAlgn="b"/>
                      <a:r>
                        <a:rPr lang="en-US" sz="1000" u="none" strike="noStrike" dirty="0">
                          <a:effectLst/>
                        </a:rPr>
                        <a:t>Total Awards as a Percentage of Tuition</a:t>
                      </a:r>
                      <a:endParaRPr lang="en-US" sz="1000" b="0" i="0" u="none" strike="noStrike" dirty="0">
                        <a:effectLst/>
                        <a:latin typeface="Arial" panose="020B0604020202020204" pitchFamily="34" charset="0"/>
                      </a:endParaRPr>
                    </a:p>
                  </a:txBody>
                  <a:tcPr marL="9525" marR="9525" marT="9525" marB="0" anchor="b"/>
                </a:tc>
                <a:tc hMerge="1">
                  <a:txBody>
                    <a:bodyPr/>
                    <a:lstStyle/>
                    <a:p>
                      <a:endParaRPr lang="en-US"/>
                    </a:p>
                  </a:txBody>
                  <a:tcPr/>
                </a:tc>
                <a:tc>
                  <a:txBody>
                    <a:bodyPr/>
                    <a:lstStyle/>
                    <a:p>
                      <a:pPr algn="l" fontAlgn="b"/>
                      <a:endParaRPr lang="en-US" sz="1000" b="0" i="0" u="none" strike="noStrike">
                        <a:effectLst/>
                        <a:latin typeface="Arial" panose="020B0604020202020204" pitchFamily="34" charset="0"/>
                      </a:endParaRPr>
                    </a:p>
                  </a:txBody>
                  <a:tcPr marL="9525" marR="9525" marT="9525" marB="0" anchor="b"/>
                </a:tc>
                <a:tc>
                  <a:txBody>
                    <a:bodyPr/>
                    <a:lstStyle/>
                    <a:p>
                      <a:pPr algn="r" fontAlgn="b"/>
                      <a:r>
                        <a:rPr lang="en-US" sz="1000" u="dbl" strike="noStrike" baseline="0" dirty="0">
                          <a:effectLst/>
                        </a:rPr>
                        <a:t>                 186 </a:t>
                      </a:r>
                      <a:endParaRPr lang="en-US" sz="1000" b="0" i="0" u="dbl" strike="noStrike" baseline="0" dirty="0">
                        <a:effectLst/>
                        <a:latin typeface="Arial" panose="020B0604020202020204" pitchFamily="34" charset="0"/>
                      </a:endParaRPr>
                    </a:p>
                  </a:txBody>
                  <a:tcPr marL="9525" marR="9525" marT="9525" marB="0" anchor="b"/>
                </a:tc>
                <a:tc>
                  <a:txBody>
                    <a:bodyPr/>
                    <a:lstStyle/>
                    <a:p>
                      <a:pPr algn="l" fontAlgn="b"/>
                      <a:endParaRPr lang="en-US" sz="1000" b="0" i="0" u="dbl" strike="noStrike" baseline="0" dirty="0">
                        <a:effectLst/>
                        <a:latin typeface="Arial" panose="020B0604020202020204" pitchFamily="34" charset="0"/>
                      </a:endParaRPr>
                    </a:p>
                  </a:txBody>
                  <a:tcPr marL="9525" marR="9525" marT="9525" marB="0" anchor="b"/>
                </a:tc>
                <a:tc>
                  <a:txBody>
                    <a:bodyPr/>
                    <a:lstStyle/>
                    <a:p>
                      <a:pPr algn="r" fontAlgn="b"/>
                      <a:r>
                        <a:rPr lang="en-US" sz="1000" u="dbl" strike="noStrike" baseline="0" dirty="0">
                          <a:effectLst/>
                        </a:rPr>
                        <a:t>                 181 </a:t>
                      </a:r>
                      <a:endParaRPr lang="en-US" sz="1000" b="0" i="0" u="dbl" strike="noStrike" baseline="0" dirty="0">
                        <a:effectLst/>
                        <a:latin typeface="Arial" panose="020B0604020202020204" pitchFamily="34" charset="0"/>
                      </a:endParaRPr>
                    </a:p>
                  </a:txBody>
                  <a:tcPr marL="9525" marR="9525" marT="9525" marB="0" anchor="b"/>
                </a:tc>
                <a:tc>
                  <a:txBody>
                    <a:bodyPr/>
                    <a:lstStyle/>
                    <a:p>
                      <a:pPr algn="l" fontAlgn="b"/>
                      <a:endParaRPr lang="en-US" sz="1000" b="0" i="0" u="dbl" strike="noStrike" baseline="0" dirty="0">
                        <a:effectLst/>
                        <a:latin typeface="Arial" panose="020B0604020202020204" pitchFamily="34" charset="0"/>
                      </a:endParaRPr>
                    </a:p>
                  </a:txBody>
                  <a:tcPr marL="9525" marR="9525" marT="9525" marB="0" anchor="b"/>
                </a:tc>
                <a:tc>
                  <a:txBody>
                    <a:bodyPr/>
                    <a:lstStyle/>
                    <a:p>
                      <a:pPr algn="r" fontAlgn="b"/>
                      <a:r>
                        <a:rPr lang="en-US" sz="1000" u="dbl" strike="noStrike" baseline="0" dirty="0">
                          <a:effectLst/>
                        </a:rPr>
                        <a:t>                 211 </a:t>
                      </a:r>
                      <a:endParaRPr lang="en-US" sz="1000" b="0" i="0" u="dbl" strike="noStrike" baseline="0" dirty="0">
                        <a:effectLst/>
                        <a:latin typeface="Arial" panose="020B0604020202020204" pitchFamily="34" charset="0"/>
                      </a:endParaRPr>
                    </a:p>
                  </a:txBody>
                  <a:tcPr marL="9525" marR="9525" marT="9525" marB="0" anchor="b"/>
                </a:tc>
                <a:tc>
                  <a:txBody>
                    <a:bodyPr/>
                    <a:lstStyle/>
                    <a:p>
                      <a:pPr algn="l" fontAlgn="b"/>
                      <a:endParaRPr lang="en-US" sz="1000" b="0" i="0" u="dbl" strike="noStrike" baseline="0" dirty="0">
                        <a:effectLst/>
                        <a:latin typeface="Arial" panose="020B0604020202020204" pitchFamily="34" charset="0"/>
                      </a:endParaRPr>
                    </a:p>
                  </a:txBody>
                  <a:tcPr marL="9525" marR="9525" marT="9525" marB="0" anchor="b"/>
                </a:tc>
                <a:tc>
                  <a:txBody>
                    <a:bodyPr/>
                    <a:lstStyle/>
                    <a:p>
                      <a:pPr algn="r" fontAlgn="b"/>
                      <a:r>
                        <a:rPr lang="en-US" sz="1000" u="dbl" strike="noStrike" baseline="0" dirty="0">
                          <a:effectLst/>
                        </a:rPr>
                        <a:t>                   242 </a:t>
                      </a:r>
                      <a:endParaRPr lang="en-US" sz="1000" b="0" i="0" u="dbl" strike="noStrike" baseline="0" dirty="0">
                        <a:effectLst/>
                        <a:latin typeface="Arial" panose="020B0604020202020204" pitchFamily="34" charset="0"/>
                      </a:endParaRPr>
                    </a:p>
                  </a:txBody>
                  <a:tcPr marL="9525" marR="9525" marT="9525" marB="0" anchor="b"/>
                </a:tc>
                <a:tc>
                  <a:txBody>
                    <a:bodyPr/>
                    <a:lstStyle/>
                    <a:p>
                      <a:pPr algn="r" fontAlgn="b"/>
                      <a:endParaRPr lang="en-US" sz="1000" b="0" i="0" u="none" strike="noStrike" dirty="0">
                        <a:effectLst/>
                        <a:latin typeface="Arial" panose="020B0604020202020204" pitchFamily="34" charset="0"/>
                      </a:endParaRPr>
                    </a:p>
                  </a:txBody>
                  <a:tcPr marL="9525" marR="9525" marT="9525" marB="0" anchor="b"/>
                </a:tc>
                <a:tc>
                  <a:txBody>
                    <a:bodyPr/>
                    <a:lstStyle/>
                    <a:p>
                      <a:pPr algn="r" fontAlgn="b"/>
                      <a:r>
                        <a:rPr lang="en-US" sz="1000" u="dbl" strike="noStrike" baseline="0" dirty="0">
                          <a:effectLst/>
                        </a:rPr>
                        <a:t>                   280 </a:t>
                      </a:r>
                      <a:endParaRPr lang="en-US" sz="1000" b="0" i="0" u="dbl" strike="noStrike" baseline="0" dirty="0">
                        <a:effectLst/>
                        <a:latin typeface="Arial" panose="020B0604020202020204" pitchFamily="34" charset="0"/>
                      </a:endParaRPr>
                    </a:p>
                  </a:txBody>
                  <a:tcPr marL="9525" marR="9525" marT="9525" marB="0" anchor="b"/>
                </a:tc>
                <a:tc>
                  <a:txBody>
                    <a:bodyPr/>
                    <a:lstStyle/>
                    <a:p>
                      <a:pPr algn="r" fontAlgn="b"/>
                      <a:endParaRPr lang="en-US" sz="1000" b="0" i="0" u="none" strike="noStrike">
                        <a:effectLst/>
                        <a:latin typeface="Arial" panose="020B0604020202020204" pitchFamily="34" charset="0"/>
                      </a:endParaRPr>
                    </a:p>
                  </a:txBody>
                  <a:tcPr marL="9525" marR="9525" marT="9525" marB="0" anchor="b"/>
                </a:tc>
                <a:tc>
                  <a:txBody>
                    <a:bodyPr/>
                    <a:lstStyle/>
                    <a:p>
                      <a:pPr algn="l" fontAlgn="b"/>
                      <a:endParaRPr lang="en-US" sz="1000" b="0" i="0" u="none" strike="noStrike" dirty="0">
                        <a:effectLst/>
                        <a:latin typeface="Arial" panose="020B0604020202020204" pitchFamily="34" charset="0"/>
                      </a:endParaRPr>
                    </a:p>
                  </a:txBody>
                  <a:tcPr marL="9525" marR="9525" marT="9525" marB="0" anchor="b"/>
                </a:tc>
                <a:extLst>
                  <a:ext uri="{0D108BD9-81ED-4DB2-BD59-A6C34878D82A}">
                    <a16:rowId xmlns:a16="http://schemas.microsoft.com/office/drawing/2014/main" val="10010"/>
                  </a:ext>
                </a:extLst>
              </a:tr>
            </a:tbl>
          </a:graphicData>
        </a:graphic>
      </p:graphicFrame>
      <p:sp>
        <p:nvSpPr>
          <p:cNvPr id="7" name="Oval 6"/>
          <p:cNvSpPr/>
          <p:nvPr/>
        </p:nvSpPr>
        <p:spPr>
          <a:xfrm>
            <a:off x="8035876" y="4175445"/>
            <a:ext cx="543103" cy="25717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8" name="Oval 7"/>
          <p:cNvSpPr/>
          <p:nvPr/>
        </p:nvSpPr>
        <p:spPr>
          <a:xfrm>
            <a:off x="8035876" y="4921893"/>
            <a:ext cx="561975" cy="261929"/>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9" name="Oval 8"/>
          <p:cNvSpPr/>
          <p:nvPr/>
        </p:nvSpPr>
        <p:spPr>
          <a:xfrm>
            <a:off x="3777864" y="4921893"/>
            <a:ext cx="561975" cy="25717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10" name="Oval 9"/>
          <p:cNvSpPr/>
          <p:nvPr/>
        </p:nvSpPr>
        <p:spPr>
          <a:xfrm>
            <a:off x="3777865" y="4175445"/>
            <a:ext cx="561975" cy="25717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11" name="Oval 10"/>
          <p:cNvSpPr/>
          <p:nvPr/>
        </p:nvSpPr>
        <p:spPr>
          <a:xfrm>
            <a:off x="7252109" y="4921893"/>
            <a:ext cx="588023" cy="22768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12" name="Oval 11"/>
          <p:cNvSpPr/>
          <p:nvPr/>
        </p:nvSpPr>
        <p:spPr>
          <a:xfrm>
            <a:off x="7252109" y="4175445"/>
            <a:ext cx="561975" cy="25946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pic>
        <p:nvPicPr>
          <p:cNvPr id="14" name="Picture 2" descr="FCIS">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92248" y="5715000"/>
            <a:ext cx="1743137" cy="1066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398959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191628" y="187570"/>
            <a:ext cx="6731793" cy="747416"/>
          </a:xfrm>
        </p:spPr>
        <p:txBody>
          <a:bodyPr>
            <a:noAutofit/>
          </a:bodyPr>
          <a:lstStyle/>
          <a:p>
            <a:pPr algn="ctr"/>
            <a:r>
              <a:rPr lang="en-US" sz="2400" i="1" dirty="0">
                <a:solidFill>
                  <a:schemeClr val="tx1"/>
                </a:solidFill>
                <a:latin typeface="Arial" panose="020B0604020202020204" pitchFamily="34" charset="0"/>
                <a:cs typeface="Arial" panose="020B0604020202020204" pitchFamily="34" charset="0"/>
              </a:rPr>
              <a:t>Analyze Financial Aid Awards as Percentage of Family Income</a:t>
            </a:r>
          </a:p>
        </p:txBody>
      </p:sp>
      <p:sp>
        <p:nvSpPr>
          <p:cNvPr id="3" name="Content Placeholder 2"/>
          <p:cNvSpPr>
            <a:spLocks noGrp="1"/>
          </p:cNvSpPr>
          <p:nvPr>
            <p:ph idx="1"/>
          </p:nvPr>
        </p:nvSpPr>
        <p:spPr>
          <a:xfrm>
            <a:off x="453726" y="1174214"/>
            <a:ext cx="8385474" cy="5378986"/>
          </a:xfrm>
        </p:spPr>
        <p:txBody>
          <a:bodyPr>
            <a:normAutofit fontScale="85000" lnSpcReduction="20000"/>
          </a:bodyPr>
          <a:lstStyle/>
          <a:p>
            <a:pPr marL="342900" lvl="1">
              <a:lnSpc>
                <a:spcPct val="110000"/>
              </a:lnSpc>
              <a:buFont typeface="Wingdings" panose="05000000000000000000" pitchFamily="2" charset="2"/>
              <a:buChar char="Ø"/>
            </a:pPr>
            <a:r>
              <a:rPr lang="en-US" dirty="0">
                <a:latin typeface="Arial" panose="020B0604020202020204" pitchFamily="34" charset="0"/>
                <a:cs typeface="Arial" panose="020B0604020202020204" pitchFamily="34" charset="0"/>
              </a:rPr>
              <a:t>A longstanding NAIS rule of thumb is that families should be able to spend about 10% of family income on independent school tuition.</a:t>
            </a:r>
          </a:p>
          <a:p>
            <a:pPr marL="0" lvl="1" indent="0">
              <a:lnSpc>
                <a:spcPct val="110000"/>
              </a:lnSpc>
              <a:buNone/>
            </a:pPr>
            <a:endParaRPr lang="en-US" sz="1200" dirty="0">
              <a:latin typeface="Arial" panose="020B0604020202020204" pitchFamily="34" charset="0"/>
              <a:cs typeface="Arial" panose="020B0604020202020204" pitchFamily="34" charset="0"/>
            </a:endParaRPr>
          </a:p>
          <a:p>
            <a:pPr marL="342900" lvl="1">
              <a:lnSpc>
                <a:spcPct val="110000"/>
              </a:lnSpc>
              <a:buFont typeface="Wingdings" panose="05000000000000000000" pitchFamily="2" charset="2"/>
              <a:buChar char="Ø"/>
            </a:pPr>
            <a:r>
              <a:rPr lang="en-US" dirty="0">
                <a:latin typeface="Arial" panose="020B0604020202020204" pitchFamily="34" charset="0"/>
                <a:cs typeface="Arial" panose="020B0604020202020204" pitchFamily="34" charset="0"/>
              </a:rPr>
              <a:t>Look at family income per the 3</a:t>
            </a:r>
            <a:r>
              <a:rPr lang="en-US" baseline="30000" dirty="0">
                <a:latin typeface="Arial" panose="020B0604020202020204" pitchFamily="34" charset="0"/>
                <a:cs typeface="Arial" panose="020B0604020202020204" pitchFamily="34" charset="0"/>
              </a:rPr>
              <a:t>rd</a:t>
            </a:r>
            <a:r>
              <a:rPr lang="en-US" dirty="0">
                <a:latin typeface="Arial" panose="020B0604020202020204" pitchFamily="34" charset="0"/>
                <a:cs typeface="Arial" panose="020B0604020202020204" pitchFamily="34" charset="0"/>
              </a:rPr>
              <a:t> party financial aid provider, apply the 10% calculation, and use that as a barometer of need, in order to provide equity between families (i.e. aim for parity so there aren’t families paying 25% of family income and others paying 4%).</a:t>
            </a:r>
          </a:p>
          <a:p>
            <a:pPr marL="68580" lvl="2" indent="0">
              <a:lnSpc>
                <a:spcPct val="110000"/>
              </a:lnSpc>
              <a:buNone/>
            </a:pPr>
            <a:endParaRPr lang="en-US" sz="1000" dirty="0">
              <a:latin typeface="Arial" panose="020B0604020202020204" pitchFamily="34" charset="0"/>
              <a:cs typeface="Arial" panose="020B0604020202020204" pitchFamily="34" charset="0"/>
            </a:endParaRPr>
          </a:p>
          <a:p>
            <a:pPr marL="0" indent="0">
              <a:lnSpc>
                <a:spcPct val="110000"/>
              </a:lnSpc>
              <a:spcBef>
                <a:spcPts val="600"/>
              </a:spcBef>
              <a:buNone/>
            </a:pPr>
            <a:r>
              <a:rPr lang="en-US" sz="2000" dirty="0"/>
              <a:t>	</a:t>
            </a:r>
            <a:r>
              <a:rPr lang="en-US" dirty="0">
                <a:latin typeface="Arial" panose="020B0604020202020204" pitchFamily="34" charset="0"/>
                <a:cs typeface="Arial" panose="020B0604020202020204" pitchFamily="34" charset="0"/>
              </a:rPr>
              <a:t>-  </a:t>
            </a:r>
            <a:r>
              <a:rPr lang="en-US" sz="2100" dirty="0">
                <a:latin typeface="Arial" panose="020B0604020202020204" pitchFamily="34" charset="0"/>
                <a:cs typeface="Arial" panose="020B0604020202020204" pitchFamily="34" charset="0"/>
              </a:rPr>
              <a:t>This is regardless of the number of children, so if a family			can only pay 10,000, that number doesn’t change if it is 1 child 		or 3 children</a:t>
            </a:r>
          </a:p>
          <a:p>
            <a:pPr marL="0" indent="0">
              <a:lnSpc>
                <a:spcPct val="110000"/>
              </a:lnSpc>
              <a:spcBef>
                <a:spcPts val="600"/>
              </a:spcBef>
              <a:buNone/>
            </a:pPr>
            <a:r>
              <a:rPr lang="en-US" sz="2100" dirty="0">
                <a:latin typeface="Arial" panose="020B0604020202020204" pitchFamily="34" charset="0"/>
                <a:cs typeface="Arial" panose="020B0604020202020204" pitchFamily="34" charset="0"/>
              </a:rPr>
              <a:t>	-  This doesn’t look at college tuitions</a:t>
            </a:r>
          </a:p>
          <a:p>
            <a:pPr marL="0" indent="0">
              <a:lnSpc>
                <a:spcPct val="110000"/>
              </a:lnSpc>
              <a:spcBef>
                <a:spcPts val="600"/>
              </a:spcBef>
              <a:buNone/>
            </a:pPr>
            <a:r>
              <a:rPr lang="en-US" sz="2100" dirty="0">
                <a:latin typeface="Arial" panose="020B0604020202020204" pitchFamily="34" charset="0"/>
                <a:cs typeface="Arial" panose="020B0604020202020204" pitchFamily="34" charset="0"/>
              </a:rPr>
              <a:t>	-  This doesn’t look at siblings that might be at other independent 		schools (i.e. if your school is single sex or doesn’t cover all 		grade levels)</a:t>
            </a:r>
          </a:p>
          <a:p>
            <a:pPr marL="0" indent="0">
              <a:lnSpc>
                <a:spcPct val="110000"/>
              </a:lnSpc>
              <a:spcBef>
                <a:spcPts val="600"/>
              </a:spcBef>
              <a:buNone/>
            </a:pPr>
            <a:endParaRPr lang="en-US" sz="1200" dirty="0">
              <a:latin typeface="Arial" panose="020B0604020202020204" pitchFamily="34" charset="0"/>
              <a:cs typeface="Arial" panose="020B0604020202020204" pitchFamily="34" charset="0"/>
            </a:endParaRPr>
          </a:p>
          <a:p>
            <a:pPr lvl="1">
              <a:lnSpc>
                <a:spcPct val="110000"/>
              </a:lnSpc>
              <a:buFont typeface="Wingdings" panose="05000000000000000000" pitchFamily="2" charset="2"/>
              <a:buChar char="Ø"/>
            </a:pPr>
            <a:r>
              <a:rPr lang="en-US" dirty="0">
                <a:latin typeface="Arial" panose="020B0604020202020204" pitchFamily="34" charset="0"/>
                <a:cs typeface="Arial" panose="020B0604020202020204" pitchFamily="34" charset="0"/>
              </a:rPr>
              <a:t>Obviously other factors need to come into play that can change award decisions (retirement assets, home values, etc.).</a:t>
            </a:r>
          </a:p>
          <a:p>
            <a:pPr marL="0" lvl="1" indent="0">
              <a:lnSpc>
                <a:spcPct val="110000"/>
              </a:lnSpc>
              <a:buNone/>
            </a:pPr>
            <a:endParaRPr lang="en-US" dirty="0">
              <a:latin typeface="Arial" panose="020B0604020202020204" pitchFamily="34" charset="0"/>
              <a:cs typeface="Arial" panose="020B0604020202020204" pitchFamily="34" charset="0"/>
            </a:endParaRPr>
          </a:p>
          <a:p>
            <a:pPr marL="0" indent="0">
              <a:lnSpc>
                <a:spcPct val="110000"/>
              </a:lnSpc>
              <a:spcBef>
                <a:spcPts val="600"/>
              </a:spcBef>
              <a:buNone/>
            </a:pPr>
            <a:endParaRPr lang="en-US" dirty="0">
              <a:latin typeface="Arial" panose="020B0604020202020204" pitchFamily="34" charset="0"/>
              <a:cs typeface="Arial" panose="020B0604020202020204" pitchFamily="34" charset="0"/>
            </a:endParaRPr>
          </a:p>
          <a:p>
            <a:pPr marL="0" indent="0">
              <a:lnSpc>
                <a:spcPct val="110000"/>
              </a:lnSpc>
              <a:spcBef>
                <a:spcPts val="600"/>
              </a:spcBef>
              <a:buNone/>
            </a:pPr>
            <a:endParaRPr lang="en-US" sz="2000" dirty="0"/>
          </a:p>
          <a:p>
            <a:pPr marL="0" indent="0">
              <a:lnSpc>
                <a:spcPct val="110000"/>
              </a:lnSpc>
              <a:spcBef>
                <a:spcPts val="600"/>
              </a:spcBef>
              <a:buNone/>
            </a:pPr>
            <a:endParaRPr lang="en-US" sz="2000" dirty="0"/>
          </a:p>
          <a:p>
            <a:pPr marL="137160" indent="0">
              <a:lnSpc>
                <a:spcPct val="110000"/>
              </a:lnSpc>
              <a:spcBef>
                <a:spcPts val="600"/>
              </a:spcBef>
              <a:buNone/>
            </a:pPr>
            <a:endParaRPr lang="en-US" sz="2000" dirty="0"/>
          </a:p>
        </p:txBody>
      </p:sp>
      <p:pic>
        <p:nvPicPr>
          <p:cNvPr id="5" name="Picture 2" descr="FCIS">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14797" y="6096000"/>
            <a:ext cx="1120588" cy="685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683694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blinds(horizontal)">
                                      <p:cBhvr>
                                        <p:cTn id="15" dur="500"/>
                                        <p:tgtEl>
                                          <p:spTgt spid="3">
                                            <p:txEl>
                                              <p:pRg st="4" end="4"/>
                                            </p:txEl>
                                          </p:spTgt>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Effect transition="in" filter="blinds(horizontal)">
                                      <p:cBhvr>
                                        <p:cTn id="18" dur="500"/>
                                        <p:tgtEl>
                                          <p:spTgt spid="3">
                                            <p:txEl>
                                              <p:pRg st="5" end="5"/>
                                            </p:txEl>
                                          </p:spTgt>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Effect transition="in" filter="blinds(horizontal)">
                                      <p:cBhvr>
                                        <p:cTn id="21" dur="500"/>
                                        <p:tgtEl>
                                          <p:spTgt spid="3">
                                            <p:txEl>
                                              <p:pRg st="6" end="6"/>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3">
                                            <p:txEl>
                                              <p:pRg st="8" end="8"/>
                                            </p:txEl>
                                          </p:spTgt>
                                        </p:tgtEl>
                                        <p:attrNameLst>
                                          <p:attrName>style.visibility</p:attrName>
                                        </p:attrNameLst>
                                      </p:cBhvr>
                                      <p:to>
                                        <p:strVal val="visible"/>
                                      </p:to>
                                    </p:set>
                                    <p:animEffect transition="in" filter="blinds(horizontal)">
                                      <p:cBhvr>
                                        <p:cTn id="26"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395584"/>
            <a:ext cx="8077200" cy="976016"/>
          </a:xfrm>
        </p:spPr>
        <p:txBody>
          <a:bodyPr>
            <a:normAutofit fontScale="90000"/>
          </a:bodyPr>
          <a:lstStyle/>
          <a:p>
            <a:pPr algn="ctr"/>
            <a:r>
              <a:rPr lang="en-US" sz="2800" i="1" dirty="0">
                <a:solidFill>
                  <a:schemeClr val="tx1"/>
                </a:solidFill>
                <a:latin typeface="Arial" panose="020B0604020202020204" pitchFamily="34" charset="0"/>
                <a:cs typeface="Arial" panose="020B0604020202020204" pitchFamily="34" charset="0"/>
              </a:rPr>
              <a:t>Board Reporting - Visually Monitor and Track the Trends of Your School’s Financial Aid Program - </a:t>
            </a:r>
            <a:br>
              <a:rPr lang="en-US" sz="2800" i="1" dirty="0">
                <a:solidFill>
                  <a:schemeClr val="tx1"/>
                </a:solidFill>
                <a:latin typeface="Arial" panose="020B0604020202020204" pitchFamily="34" charset="0"/>
                <a:cs typeface="Arial" panose="020B0604020202020204" pitchFamily="34" charset="0"/>
              </a:rPr>
            </a:br>
            <a:r>
              <a:rPr lang="en-US" sz="2800" i="1" dirty="0">
                <a:solidFill>
                  <a:schemeClr val="tx1"/>
                </a:solidFill>
                <a:latin typeface="Arial" panose="020B0604020202020204" pitchFamily="34" charset="0"/>
                <a:cs typeface="Arial" panose="020B0604020202020204" pitchFamily="34" charset="0"/>
              </a:rPr>
              <a:t>Sample Charts Shown</a:t>
            </a:r>
          </a:p>
        </p:txBody>
      </p:sp>
      <p:sp>
        <p:nvSpPr>
          <p:cNvPr id="3" name="Content Placeholder 2"/>
          <p:cNvSpPr>
            <a:spLocks noGrp="1"/>
          </p:cNvSpPr>
          <p:nvPr>
            <p:ph idx="1"/>
          </p:nvPr>
        </p:nvSpPr>
        <p:spPr>
          <a:xfrm>
            <a:off x="762000" y="1676400"/>
            <a:ext cx="7696200" cy="4572000"/>
          </a:xfrm>
        </p:spPr>
        <p:txBody>
          <a:bodyPr>
            <a:normAutofit fontScale="85000" lnSpcReduction="10000"/>
          </a:bodyPr>
          <a:lstStyle/>
          <a:p>
            <a:pPr marL="342900" lvl="1">
              <a:lnSpc>
                <a:spcPct val="120000"/>
              </a:lnSpc>
              <a:buFont typeface="Wingdings" panose="05000000000000000000" pitchFamily="2" charset="2"/>
              <a:buChar char="Ø"/>
            </a:pPr>
            <a:r>
              <a:rPr lang="en-US" dirty="0">
                <a:latin typeface="Arial" panose="020B0604020202020204" pitchFamily="34" charset="0"/>
                <a:cs typeface="Arial" panose="020B0604020202020204" pitchFamily="34" charset="0"/>
              </a:rPr>
              <a:t>Net Tuition Revenue Chart</a:t>
            </a:r>
            <a:endParaRPr lang="en-US" sz="1200" dirty="0">
              <a:latin typeface="Arial" panose="020B0604020202020204" pitchFamily="34" charset="0"/>
              <a:cs typeface="Arial" panose="020B0604020202020204" pitchFamily="34" charset="0"/>
            </a:endParaRPr>
          </a:p>
          <a:p>
            <a:pPr marL="342900" lvl="1">
              <a:lnSpc>
                <a:spcPct val="120000"/>
              </a:lnSpc>
              <a:buFont typeface="Wingdings" panose="05000000000000000000" pitchFamily="2" charset="2"/>
              <a:buChar char="Ø"/>
            </a:pPr>
            <a:r>
              <a:rPr lang="en-US" dirty="0">
                <a:latin typeface="Arial" panose="020B0604020202020204" pitchFamily="34" charset="0"/>
                <a:cs typeface="Arial" panose="020B0604020202020204" pitchFamily="34" charset="0"/>
              </a:rPr>
              <a:t>Net Tuition Revenue per Student Chart</a:t>
            </a:r>
          </a:p>
          <a:p>
            <a:pPr marL="342900" lvl="1">
              <a:lnSpc>
                <a:spcPct val="120000"/>
              </a:lnSpc>
              <a:buFont typeface="Wingdings" panose="05000000000000000000" pitchFamily="2" charset="2"/>
              <a:buChar char="Ø"/>
            </a:pPr>
            <a:r>
              <a:rPr lang="en-US" dirty="0">
                <a:latin typeface="Arial" panose="020B0604020202020204" pitchFamily="34" charset="0"/>
                <a:cs typeface="Arial" panose="020B0604020202020204" pitchFamily="34" charset="0"/>
              </a:rPr>
              <a:t>Percentage Paid by Financial Aid Recipients</a:t>
            </a:r>
          </a:p>
          <a:p>
            <a:pPr marL="342900" lvl="1">
              <a:lnSpc>
                <a:spcPct val="120000"/>
              </a:lnSpc>
              <a:buFont typeface="Wingdings" panose="05000000000000000000" pitchFamily="2" charset="2"/>
              <a:buChar char="Ø"/>
            </a:pPr>
            <a:r>
              <a:rPr lang="en-US" dirty="0">
                <a:latin typeface="Arial" panose="020B0604020202020204" pitchFamily="34" charset="0"/>
                <a:cs typeface="Arial" panose="020B0604020202020204" pitchFamily="34" charset="0"/>
              </a:rPr>
              <a:t>Financial Aid as a Percentage of Gross Tuition (Discount Rate)</a:t>
            </a:r>
          </a:p>
          <a:p>
            <a:pPr marL="342900" lvl="1">
              <a:lnSpc>
                <a:spcPct val="120000"/>
              </a:lnSpc>
              <a:buFont typeface="Wingdings" panose="05000000000000000000" pitchFamily="2" charset="2"/>
              <a:buChar char="Ø"/>
            </a:pPr>
            <a:r>
              <a:rPr lang="en-US" dirty="0">
                <a:latin typeface="Arial" panose="020B0604020202020204" pitchFamily="34" charset="0"/>
                <a:cs typeface="Arial" panose="020B0604020202020204" pitchFamily="34" charset="0"/>
              </a:rPr>
              <a:t>Percentage of Each Class with Financial Aid Bar Chart</a:t>
            </a:r>
            <a:endParaRPr lang="en-US" sz="1200" dirty="0">
              <a:latin typeface="Arial" panose="020B0604020202020204" pitchFamily="34" charset="0"/>
              <a:cs typeface="Arial" panose="020B0604020202020204" pitchFamily="34" charset="0"/>
            </a:endParaRPr>
          </a:p>
          <a:p>
            <a:pPr marL="342900" lvl="1">
              <a:lnSpc>
                <a:spcPct val="120000"/>
              </a:lnSpc>
              <a:buFont typeface="Wingdings" panose="05000000000000000000" pitchFamily="2" charset="2"/>
              <a:buChar char="Ø"/>
            </a:pPr>
            <a:r>
              <a:rPr lang="en-US" dirty="0">
                <a:latin typeface="Arial" panose="020B0604020202020204" pitchFamily="34" charset="0"/>
                <a:cs typeface="Arial" panose="020B0604020202020204" pitchFamily="34" charset="0"/>
              </a:rPr>
              <a:t>Gap between Gross and Net Tuition Revenue per Student</a:t>
            </a:r>
          </a:p>
          <a:p>
            <a:pPr marL="342900" lvl="1">
              <a:lnSpc>
                <a:spcPct val="120000"/>
              </a:lnSpc>
              <a:buFont typeface="Wingdings" panose="05000000000000000000" pitchFamily="2" charset="2"/>
              <a:buChar char="Ø"/>
            </a:pPr>
            <a:r>
              <a:rPr lang="en-US" dirty="0">
                <a:latin typeface="Arial" panose="020B0604020202020204" pitchFamily="34" charset="0"/>
                <a:cs typeface="Arial" panose="020B0604020202020204" pitchFamily="34" charset="0"/>
              </a:rPr>
              <a:t>Dollar Amount of Financial Aid by Division</a:t>
            </a:r>
          </a:p>
          <a:p>
            <a:pPr marL="342900" lvl="1">
              <a:lnSpc>
                <a:spcPct val="120000"/>
              </a:lnSpc>
              <a:buFont typeface="Wingdings" panose="05000000000000000000" pitchFamily="2" charset="2"/>
              <a:buChar char="Ø"/>
            </a:pPr>
            <a:r>
              <a:rPr lang="en-US" dirty="0">
                <a:latin typeface="Arial" panose="020B0604020202020204" pitchFamily="34" charset="0"/>
                <a:cs typeface="Arial" panose="020B0604020202020204" pitchFamily="34" charset="0"/>
              </a:rPr>
              <a:t>Dollar Amount of Financial Aid</a:t>
            </a:r>
          </a:p>
          <a:p>
            <a:pPr marL="342900" lvl="1">
              <a:lnSpc>
                <a:spcPct val="120000"/>
              </a:lnSpc>
              <a:buFont typeface="Wingdings" panose="05000000000000000000" pitchFamily="2" charset="2"/>
              <a:buChar char="Ø"/>
            </a:pPr>
            <a:r>
              <a:rPr lang="en-US" dirty="0">
                <a:latin typeface="Arial" panose="020B0604020202020204" pitchFamily="34" charset="0"/>
                <a:cs typeface="Arial" panose="020B0604020202020204" pitchFamily="34" charset="0"/>
              </a:rPr>
              <a:t>Number of Financial Aid Recipients</a:t>
            </a:r>
          </a:p>
          <a:p>
            <a:pPr marL="342900" lvl="1">
              <a:lnSpc>
                <a:spcPct val="120000"/>
              </a:lnSpc>
              <a:buFont typeface="Wingdings" panose="05000000000000000000" pitchFamily="2" charset="2"/>
              <a:buChar char="Ø"/>
            </a:pPr>
            <a:r>
              <a:rPr lang="en-US" dirty="0">
                <a:latin typeface="Arial" panose="020B0604020202020204" pitchFamily="34" charset="0"/>
                <a:cs typeface="Arial" panose="020B0604020202020204" pitchFamily="34" charset="0"/>
              </a:rPr>
              <a:t>Average Financial Aid Award per Recipient</a:t>
            </a:r>
          </a:p>
          <a:p>
            <a:pPr marL="342900" lvl="1">
              <a:lnSpc>
                <a:spcPct val="120000"/>
              </a:lnSpc>
              <a:buFont typeface="Wingdings" panose="05000000000000000000" pitchFamily="2" charset="2"/>
              <a:buChar char="Ø"/>
            </a:pPr>
            <a:r>
              <a:rPr lang="en-US" dirty="0">
                <a:latin typeface="Arial" panose="020B0604020202020204" pitchFamily="34" charset="0"/>
                <a:cs typeface="Arial" panose="020B0604020202020204" pitchFamily="34" charset="0"/>
              </a:rPr>
              <a:t>Percentage of Full Pay Students</a:t>
            </a:r>
          </a:p>
          <a:p>
            <a:pPr marL="0" lvl="1" indent="0">
              <a:lnSpc>
                <a:spcPct val="120000"/>
              </a:lnSpc>
              <a:buNone/>
            </a:pPr>
            <a:endParaRPr lang="en-US" sz="1200" dirty="0">
              <a:latin typeface="Arial" panose="020B0604020202020204" pitchFamily="34" charset="0"/>
              <a:cs typeface="Arial" panose="020B0604020202020204" pitchFamily="34" charset="0"/>
            </a:endParaRPr>
          </a:p>
          <a:p>
            <a:pPr marL="0" lvl="1" indent="0">
              <a:lnSpc>
                <a:spcPct val="120000"/>
              </a:lnSpc>
              <a:buNone/>
            </a:pPr>
            <a:endParaRPr lang="en-US" sz="900" dirty="0">
              <a:latin typeface="Arial" panose="020B0604020202020204" pitchFamily="34" charset="0"/>
              <a:cs typeface="Arial" panose="020B0604020202020204" pitchFamily="34" charset="0"/>
            </a:endParaRPr>
          </a:p>
          <a:p>
            <a:pPr marL="137160" indent="0">
              <a:buNone/>
            </a:pPr>
            <a:endParaRPr lang="en-US" dirty="0"/>
          </a:p>
        </p:txBody>
      </p:sp>
      <p:pic>
        <p:nvPicPr>
          <p:cNvPr id="5" name="Picture 2" descr="FCIS">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92248" y="5715000"/>
            <a:ext cx="1743137" cy="1066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3445892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linds(horizontal)">
                                      <p:cBhvr>
                                        <p:cTn id="10" dur="500"/>
                                        <p:tgtEl>
                                          <p:spTgt spid="3">
                                            <p:txEl>
                                              <p:pRg st="1" end="1"/>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linds(horizontal)">
                                      <p:cBhvr>
                                        <p:cTn id="13" dur="500"/>
                                        <p:tgtEl>
                                          <p:spTgt spid="3">
                                            <p:txEl>
                                              <p:pRg st="2" end="2"/>
                                            </p:txEl>
                                          </p:spTgt>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linds(horizontal)">
                                      <p:cBhvr>
                                        <p:cTn id="16" dur="500"/>
                                        <p:tgtEl>
                                          <p:spTgt spid="3">
                                            <p:txEl>
                                              <p:pRg st="3" end="3"/>
                                            </p:txEl>
                                          </p:spTgt>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blinds(horizontal)">
                                      <p:cBhvr>
                                        <p:cTn id="19" dur="500"/>
                                        <p:tgtEl>
                                          <p:spTgt spid="3">
                                            <p:txEl>
                                              <p:pRg st="4" end="4"/>
                                            </p:txEl>
                                          </p:spTgt>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blinds(horizontal)">
                                      <p:cBhvr>
                                        <p:cTn id="22" dur="500"/>
                                        <p:tgtEl>
                                          <p:spTgt spid="3">
                                            <p:txEl>
                                              <p:pRg st="5" end="5"/>
                                            </p:txEl>
                                          </p:spTgt>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blinds(horizontal)">
                                      <p:cBhvr>
                                        <p:cTn id="25" dur="500"/>
                                        <p:tgtEl>
                                          <p:spTgt spid="3">
                                            <p:txEl>
                                              <p:pRg st="6" end="6"/>
                                            </p:txEl>
                                          </p:spTgt>
                                        </p:tgtEl>
                                      </p:cBhvr>
                                    </p:animEffect>
                                  </p:childTnLst>
                                </p:cTn>
                              </p:par>
                              <p:par>
                                <p:cTn id="26" presetID="3" presetClass="entr" presetSubtype="10" fill="hold" grpId="0"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blinds(horizontal)">
                                      <p:cBhvr>
                                        <p:cTn id="28" dur="500"/>
                                        <p:tgtEl>
                                          <p:spTgt spid="3">
                                            <p:txEl>
                                              <p:pRg st="7" end="7"/>
                                            </p:txEl>
                                          </p:spTgt>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Effect transition="in" filter="blinds(horizontal)">
                                      <p:cBhvr>
                                        <p:cTn id="31" dur="500"/>
                                        <p:tgtEl>
                                          <p:spTgt spid="3">
                                            <p:txEl>
                                              <p:pRg st="8" end="8"/>
                                            </p:txEl>
                                          </p:spTgt>
                                        </p:tgtEl>
                                      </p:cBhvr>
                                    </p:animEffect>
                                  </p:childTnLst>
                                </p:cTn>
                              </p:par>
                              <p:par>
                                <p:cTn id="32" presetID="3" presetClass="entr" presetSubtype="10" fill="hold" grpId="0" nodeType="withEffect">
                                  <p:stCondLst>
                                    <p:cond delay="0"/>
                                  </p:stCondLst>
                                  <p:childTnLst>
                                    <p:set>
                                      <p:cBhvr>
                                        <p:cTn id="33" dur="1" fill="hold">
                                          <p:stCondLst>
                                            <p:cond delay="0"/>
                                          </p:stCondLst>
                                        </p:cTn>
                                        <p:tgtEl>
                                          <p:spTgt spid="3">
                                            <p:txEl>
                                              <p:pRg st="9" end="9"/>
                                            </p:txEl>
                                          </p:spTgt>
                                        </p:tgtEl>
                                        <p:attrNameLst>
                                          <p:attrName>style.visibility</p:attrName>
                                        </p:attrNameLst>
                                      </p:cBhvr>
                                      <p:to>
                                        <p:strVal val="visible"/>
                                      </p:to>
                                    </p:set>
                                    <p:animEffect transition="in" filter="blinds(horizontal)">
                                      <p:cBhvr>
                                        <p:cTn id="34" dur="500"/>
                                        <p:tgtEl>
                                          <p:spTgt spid="3">
                                            <p:txEl>
                                              <p:pRg st="9" end="9"/>
                                            </p:txEl>
                                          </p:spTgt>
                                        </p:tgtEl>
                                      </p:cBhvr>
                                    </p:animEffect>
                                  </p:childTnLst>
                                </p:cTn>
                              </p:par>
                              <p:par>
                                <p:cTn id="35" presetID="3" presetClass="entr" presetSubtype="10" fill="hold" grpId="0" nodeType="with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animEffect transition="in" filter="blinds(horizontal)">
                                      <p:cBhvr>
                                        <p:cTn id="37"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40511"/>
            <a:ext cx="8305801" cy="450090"/>
          </a:xfrm>
        </p:spPr>
        <p:txBody>
          <a:bodyPr>
            <a:normAutofit/>
          </a:bodyPr>
          <a:lstStyle/>
          <a:p>
            <a:pPr algn="ctr"/>
            <a:r>
              <a:rPr lang="en-US" sz="2400" i="1" dirty="0">
                <a:solidFill>
                  <a:schemeClr val="tx1"/>
                </a:solidFill>
                <a:latin typeface="Arial" panose="020B0604020202020204" pitchFamily="34" charset="0"/>
                <a:cs typeface="Arial" panose="020B0604020202020204" pitchFamily="34" charset="0"/>
              </a:rPr>
              <a:t>Net Tuition Revenue</a:t>
            </a:r>
          </a:p>
        </p:txBody>
      </p:sp>
      <p:sp>
        <p:nvSpPr>
          <p:cNvPr id="3" name="Content Placeholder 2"/>
          <p:cNvSpPr>
            <a:spLocks noGrp="1"/>
          </p:cNvSpPr>
          <p:nvPr>
            <p:ph idx="1"/>
          </p:nvPr>
        </p:nvSpPr>
        <p:spPr>
          <a:xfrm>
            <a:off x="507207" y="1566231"/>
            <a:ext cx="8065294" cy="4040436"/>
          </a:xfrm>
        </p:spPr>
        <p:txBody>
          <a:bodyPr>
            <a:normAutofit/>
          </a:bodyPr>
          <a:lstStyle/>
          <a:p>
            <a:pPr lvl="1">
              <a:lnSpc>
                <a:spcPct val="110000"/>
              </a:lnSpc>
              <a:buFont typeface="Wingdings" panose="05000000000000000000" pitchFamily="2" charset="2"/>
              <a:buChar char="Ø"/>
            </a:pPr>
            <a:endParaRPr lang="en-US" sz="1500" dirty="0">
              <a:latin typeface="Arial" panose="020B0604020202020204" pitchFamily="34" charset="0"/>
              <a:cs typeface="Arial" panose="020B0604020202020204" pitchFamily="34" charset="0"/>
            </a:endParaRPr>
          </a:p>
          <a:p>
            <a:pPr marL="0" lvl="1" indent="0">
              <a:buNone/>
            </a:pPr>
            <a:endParaRPr lang="en-US" sz="2400" dirty="0">
              <a:latin typeface="Arial" panose="020B0604020202020204" pitchFamily="34" charset="0"/>
              <a:cs typeface="Arial" panose="020B0604020202020204" pitchFamily="34" charset="0"/>
            </a:endParaRPr>
          </a:p>
          <a:p>
            <a:pPr marL="0" indent="0">
              <a:buNone/>
            </a:pPr>
            <a:endParaRPr lang="en-US" dirty="0"/>
          </a:p>
          <a:p>
            <a:pPr marL="137160" indent="0">
              <a:buNone/>
            </a:pPr>
            <a:endParaRPr lang="en-US" dirty="0"/>
          </a:p>
        </p:txBody>
      </p:sp>
      <p:graphicFrame>
        <p:nvGraphicFramePr>
          <p:cNvPr id="7" name="Chart 6"/>
          <p:cNvGraphicFramePr>
            <a:graphicFrameLocks/>
          </p:cNvGraphicFramePr>
          <p:nvPr>
            <p:extLst>
              <p:ext uri="{D42A27DB-BD31-4B8C-83A1-F6EECF244321}">
                <p14:modId xmlns:p14="http://schemas.microsoft.com/office/powerpoint/2010/main" val="2499604647"/>
              </p:ext>
            </p:extLst>
          </p:nvPr>
        </p:nvGraphicFramePr>
        <p:xfrm>
          <a:off x="695899" y="1329368"/>
          <a:ext cx="7086600" cy="4876800"/>
        </p:xfrm>
        <a:graphic>
          <a:graphicData uri="http://schemas.openxmlformats.org/drawingml/2006/chart">
            <c:chart xmlns:c="http://schemas.openxmlformats.org/drawingml/2006/chart" xmlns:r="http://schemas.openxmlformats.org/officeDocument/2006/relationships" r:id="rId2"/>
          </a:graphicData>
        </a:graphic>
      </p:graphicFrame>
      <p:pic>
        <p:nvPicPr>
          <p:cNvPr id="8" name="Picture 2" descr="FCIS">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02264" y="5843530"/>
            <a:ext cx="1533121" cy="9382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531731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40511"/>
            <a:ext cx="8305801" cy="450090"/>
          </a:xfrm>
        </p:spPr>
        <p:txBody>
          <a:bodyPr>
            <a:noAutofit/>
          </a:bodyPr>
          <a:lstStyle/>
          <a:p>
            <a:pPr algn="ctr"/>
            <a:r>
              <a:rPr lang="en-US" sz="2400" i="1" dirty="0">
                <a:solidFill>
                  <a:schemeClr val="tx1"/>
                </a:solidFill>
                <a:latin typeface="Arial" panose="020B0604020202020204" pitchFamily="34" charset="0"/>
                <a:cs typeface="Arial" panose="020B0604020202020204" pitchFamily="34" charset="0"/>
              </a:rPr>
              <a:t>Net Tuition Revenue per Student</a:t>
            </a:r>
          </a:p>
        </p:txBody>
      </p:sp>
      <p:sp>
        <p:nvSpPr>
          <p:cNvPr id="3" name="Content Placeholder 2"/>
          <p:cNvSpPr>
            <a:spLocks noGrp="1"/>
          </p:cNvSpPr>
          <p:nvPr>
            <p:ph idx="1"/>
          </p:nvPr>
        </p:nvSpPr>
        <p:spPr>
          <a:xfrm>
            <a:off x="507207" y="1566231"/>
            <a:ext cx="8065294" cy="4040436"/>
          </a:xfrm>
        </p:spPr>
        <p:txBody>
          <a:bodyPr>
            <a:normAutofit/>
          </a:bodyPr>
          <a:lstStyle/>
          <a:p>
            <a:pPr lvl="1">
              <a:lnSpc>
                <a:spcPct val="110000"/>
              </a:lnSpc>
              <a:buFont typeface="Wingdings" panose="05000000000000000000" pitchFamily="2" charset="2"/>
              <a:buChar char="Ø"/>
            </a:pPr>
            <a:endParaRPr lang="en-US" sz="1500" dirty="0">
              <a:latin typeface="Arial" panose="020B0604020202020204" pitchFamily="34" charset="0"/>
              <a:cs typeface="Arial" panose="020B0604020202020204" pitchFamily="34" charset="0"/>
            </a:endParaRPr>
          </a:p>
          <a:p>
            <a:pPr marL="0" lvl="1" indent="0">
              <a:buNone/>
            </a:pPr>
            <a:endParaRPr lang="en-US" sz="2400" dirty="0">
              <a:latin typeface="Arial" panose="020B0604020202020204" pitchFamily="34" charset="0"/>
              <a:cs typeface="Arial" panose="020B0604020202020204" pitchFamily="34" charset="0"/>
            </a:endParaRPr>
          </a:p>
          <a:p>
            <a:pPr marL="0" indent="0">
              <a:buNone/>
            </a:pPr>
            <a:endParaRPr lang="en-US" dirty="0"/>
          </a:p>
          <a:p>
            <a:pPr marL="137160" indent="0">
              <a:buNone/>
            </a:pPr>
            <a:endParaRPr lang="en-US" dirty="0"/>
          </a:p>
        </p:txBody>
      </p:sp>
      <p:graphicFrame>
        <p:nvGraphicFramePr>
          <p:cNvPr id="7" name="Chart 6"/>
          <p:cNvGraphicFramePr>
            <a:graphicFrameLocks/>
          </p:cNvGraphicFramePr>
          <p:nvPr>
            <p:extLst>
              <p:ext uri="{D42A27DB-BD31-4B8C-83A1-F6EECF244321}">
                <p14:modId xmlns:p14="http://schemas.microsoft.com/office/powerpoint/2010/main" val="4073005772"/>
              </p:ext>
            </p:extLst>
          </p:nvPr>
        </p:nvGraphicFramePr>
        <p:xfrm>
          <a:off x="685800" y="1295400"/>
          <a:ext cx="7162800" cy="4724400"/>
        </p:xfrm>
        <a:graphic>
          <a:graphicData uri="http://schemas.openxmlformats.org/drawingml/2006/chart">
            <c:chart xmlns:c="http://schemas.openxmlformats.org/drawingml/2006/chart" xmlns:r="http://schemas.openxmlformats.org/officeDocument/2006/relationships" r:id="rId2"/>
          </a:graphicData>
        </a:graphic>
      </p:graphicFrame>
      <p:pic>
        <p:nvPicPr>
          <p:cNvPr id="8" name="Picture 2" descr="FCIS">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92248" y="5715000"/>
            <a:ext cx="1743137" cy="1066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184901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40511"/>
            <a:ext cx="8305801" cy="450090"/>
          </a:xfrm>
        </p:spPr>
        <p:txBody>
          <a:bodyPr>
            <a:noAutofit/>
          </a:bodyPr>
          <a:lstStyle/>
          <a:p>
            <a:pPr algn="ctr"/>
            <a:r>
              <a:rPr lang="en-US" sz="2400" i="1" dirty="0">
                <a:solidFill>
                  <a:schemeClr val="tx1"/>
                </a:solidFill>
                <a:latin typeface="Arial" panose="020B0604020202020204" pitchFamily="34" charset="0"/>
                <a:cs typeface="Arial" panose="020B0604020202020204" pitchFamily="34" charset="0"/>
              </a:rPr>
              <a:t>Percentage Paid by Financial Aid Recipients</a:t>
            </a:r>
          </a:p>
        </p:txBody>
      </p:sp>
      <p:sp>
        <p:nvSpPr>
          <p:cNvPr id="3" name="Content Placeholder 2"/>
          <p:cNvSpPr>
            <a:spLocks noGrp="1"/>
          </p:cNvSpPr>
          <p:nvPr>
            <p:ph idx="1"/>
          </p:nvPr>
        </p:nvSpPr>
        <p:spPr>
          <a:xfrm>
            <a:off x="507207" y="1566231"/>
            <a:ext cx="8065294" cy="4040436"/>
          </a:xfrm>
        </p:spPr>
        <p:txBody>
          <a:bodyPr>
            <a:normAutofit/>
          </a:bodyPr>
          <a:lstStyle/>
          <a:p>
            <a:pPr lvl="1">
              <a:lnSpc>
                <a:spcPct val="110000"/>
              </a:lnSpc>
              <a:buFont typeface="Wingdings" panose="05000000000000000000" pitchFamily="2" charset="2"/>
              <a:buChar char="Ø"/>
            </a:pPr>
            <a:endParaRPr lang="en-US" sz="1500" dirty="0">
              <a:latin typeface="Arial" panose="020B0604020202020204" pitchFamily="34" charset="0"/>
              <a:cs typeface="Arial" panose="020B0604020202020204" pitchFamily="34" charset="0"/>
            </a:endParaRPr>
          </a:p>
          <a:p>
            <a:pPr marL="0" lvl="1" indent="0">
              <a:buNone/>
            </a:pPr>
            <a:endParaRPr lang="en-US" sz="2400" dirty="0">
              <a:latin typeface="Arial" panose="020B0604020202020204" pitchFamily="34" charset="0"/>
              <a:cs typeface="Arial" panose="020B0604020202020204" pitchFamily="34" charset="0"/>
            </a:endParaRPr>
          </a:p>
          <a:p>
            <a:pPr marL="0" indent="0">
              <a:buNone/>
            </a:pPr>
            <a:endParaRPr lang="en-US" dirty="0"/>
          </a:p>
          <a:p>
            <a:pPr marL="137160" indent="0">
              <a:buNone/>
            </a:pPr>
            <a:endParaRPr lang="en-US" dirty="0"/>
          </a:p>
        </p:txBody>
      </p:sp>
      <p:graphicFrame>
        <p:nvGraphicFramePr>
          <p:cNvPr id="7" name="Chart 6"/>
          <p:cNvGraphicFramePr>
            <a:graphicFrameLocks/>
          </p:cNvGraphicFramePr>
          <p:nvPr>
            <p:extLst>
              <p:ext uri="{D42A27DB-BD31-4B8C-83A1-F6EECF244321}">
                <p14:modId xmlns:p14="http://schemas.microsoft.com/office/powerpoint/2010/main" val="3369680255"/>
              </p:ext>
            </p:extLst>
          </p:nvPr>
        </p:nvGraphicFramePr>
        <p:xfrm>
          <a:off x="533400" y="1295400"/>
          <a:ext cx="7315200" cy="5257800"/>
        </p:xfrm>
        <a:graphic>
          <a:graphicData uri="http://schemas.openxmlformats.org/drawingml/2006/chart">
            <c:chart xmlns:c="http://schemas.openxmlformats.org/drawingml/2006/chart" xmlns:r="http://schemas.openxmlformats.org/officeDocument/2006/relationships" r:id="rId2"/>
          </a:graphicData>
        </a:graphic>
      </p:graphicFrame>
      <p:pic>
        <p:nvPicPr>
          <p:cNvPr id="8" name="Picture 2" descr="FCIS">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57768" y="5877498"/>
            <a:ext cx="1477617" cy="9043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444090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28600" y="425068"/>
            <a:ext cx="8801101" cy="565534"/>
          </a:xfrm>
        </p:spPr>
        <p:txBody>
          <a:bodyPr>
            <a:noAutofit/>
          </a:bodyPr>
          <a:lstStyle/>
          <a:p>
            <a:pPr algn="ctr"/>
            <a:r>
              <a:rPr lang="en-US" sz="2400" i="1" dirty="0">
                <a:solidFill>
                  <a:schemeClr val="tx1"/>
                </a:solidFill>
                <a:latin typeface="Arial" panose="020B0604020202020204" pitchFamily="34" charset="0"/>
                <a:cs typeface="Arial" panose="020B0604020202020204" pitchFamily="34" charset="0"/>
              </a:rPr>
              <a:t>Financial Aid as a % of Gross Tuition Revenue (Discount Rate)</a:t>
            </a:r>
            <a:br>
              <a:rPr lang="en-US" sz="2400" i="1" dirty="0">
                <a:solidFill>
                  <a:schemeClr val="tx1"/>
                </a:solidFill>
                <a:latin typeface="Arial" panose="020B0604020202020204" pitchFamily="34" charset="0"/>
                <a:cs typeface="Arial" panose="020B0604020202020204" pitchFamily="34" charset="0"/>
              </a:rPr>
            </a:br>
            <a:r>
              <a:rPr lang="en-US" sz="2000" i="1" dirty="0">
                <a:solidFill>
                  <a:schemeClr val="tx1"/>
                </a:solidFill>
                <a:latin typeface="Arial" panose="020B0604020202020204" pitchFamily="34" charset="0"/>
                <a:cs typeface="Arial" panose="020B0604020202020204" pitchFamily="34" charset="0"/>
              </a:rPr>
              <a:t>(NAIS average is in the 20 - 22% range and INCLUDES </a:t>
            </a:r>
            <a:r>
              <a:rPr lang="en-US" sz="2000" i="1">
                <a:solidFill>
                  <a:schemeClr val="tx1"/>
                </a:solidFill>
                <a:latin typeface="Arial" panose="020B0604020202020204" pitchFamily="34" charset="0"/>
                <a:cs typeface="Arial" panose="020B0604020202020204" pitchFamily="34" charset="0"/>
              </a:rPr>
              <a:t>Tuition Remission)</a:t>
            </a:r>
            <a:endParaRPr lang="en-US" sz="2000" i="1" dirty="0">
              <a:solidFill>
                <a:schemeClr val="tx1"/>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507207" y="1566231"/>
            <a:ext cx="8065294" cy="4040436"/>
          </a:xfrm>
        </p:spPr>
        <p:txBody>
          <a:bodyPr>
            <a:normAutofit/>
          </a:bodyPr>
          <a:lstStyle/>
          <a:p>
            <a:pPr lvl="1">
              <a:lnSpc>
                <a:spcPct val="110000"/>
              </a:lnSpc>
              <a:buFont typeface="Wingdings" panose="05000000000000000000" pitchFamily="2" charset="2"/>
              <a:buChar char="Ø"/>
            </a:pPr>
            <a:endParaRPr lang="en-US" sz="1500" dirty="0">
              <a:latin typeface="Arial" panose="020B0604020202020204" pitchFamily="34" charset="0"/>
              <a:cs typeface="Arial" panose="020B0604020202020204" pitchFamily="34" charset="0"/>
            </a:endParaRPr>
          </a:p>
          <a:p>
            <a:pPr marL="0" lvl="1" indent="0">
              <a:buNone/>
            </a:pPr>
            <a:endParaRPr lang="en-US" sz="2400" dirty="0">
              <a:latin typeface="Arial" panose="020B0604020202020204" pitchFamily="34" charset="0"/>
              <a:cs typeface="Arial" panose="020B0604020202020204" pitchFamily="34" charset="0"/>
            </a:endParaRPr>
          </a:p>
          <a:p>
            <a:pPr marL="0" indent="0">
              <a:buNone/>
            </a:pPr>
            <a:endParaRPr lang="en-US" dirty="0"/>
          </a:p>
          <a:p>
            <a:pPr marL="137160" indent="0">
              <a:buNone/>
            </a:pPr>
            <a:endParaRPr lang="en-US" dirty="0"/>
          </a:p>
        </p:txBody>
      </p:sp>
      <p:graphicFrame>
        <p:nvGraphicFramePr>
          <p:cNvPr id="7" name="Chart 6"/>
          <p:cNvGraphicFramePr>
            <a:graphicFrameLocks/>
          </p:cNvGraphicFramePr>
          <p:nvPr>
            <p:extLst>
              <p:ext uri="{D42A27DB-BD31-4B8C-83A1-F6EECF244321}">
                <p14:modId xmlns:p14="http://schemas.microsoft.com/office/powerpoint/2010/main" val="1827866956"/>
              </p:ext>
            </p:extLst>
          </p:nvPr>
        </p:nvGraphicFramePr>
        <p:xfrm>
          <a:off x="761999" y="1295400"/>
          <a:ext cx="7239001" cy="5181600"/>
        </p:xfrm>
        <a:graphic>
          <a:graphicData uri="http://schemas.openxmlformats.org/drawingml/2006/chart">
            <c:chart xmlns:c="http://schemas.openxmlformats.org/drawingml/2006/chart" xmlns:r="http://schemas.openxmlformats.org/officeDocument/2006/relationships" r:id="rId2"/>
          </a:graphicData>
        </a:graphic>
      </p:graphicFrame>
      <p:pic>
        <p:nvPicPr>
          <p:cNvPr id="8" name="Picture 2" descr="FCIS">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57768" y="5877498"/>
            <a:ext cx="1477617" cy="9043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002880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243184"/>
            <a:ext cx="8839200" cy="794374"/>
          </a:xfrm>
        </p:spPr>
        <p:txBody>
          <a:bodyPr>
            <a:normAutofit/>
          </a:bodyPr>
          <a:lstStyle/>
          <a:p>
            <a:pPr algn="ctr"/>
            <a:r>
              <a:rPr lang="en-US" sz="2800" i="1" dirty="0">
                <a:solidFill>
                  <a:schemeClr val="tx1"/>
                </a:solidFill>
                <a:latin typeface="Arial" panose="020B0604020202020204" pitchFamily="34" charset="0"/>
                <a:cs typeface="Arial" panose="020B0604020202020204" pitchFamily="34" charset="0"/>
              </a:rPr>
              <a:t>Net Tuition Revenue Analysis – Student Headcount vs NTR</a:t>
            </a:r>
          </a:p>
        </p:txBody>
      </p:sp>
      <p:graphicFrame>
        <p:nvGraphicFramePr>
          <p:cNvPr id="10" name="Table 9"/>
          <p:cNvGraphicFramePr>
            <a:graphicFrameLocks noGrp="1"/>
          </p:cNvGraphicFramePr>
          <p:nvPr>
            <p:extLst>
              <p:ext uri="{D42A27DB-BD31-4B8C-83A1-F6EECF244321}">
                <p14:modId xmlns:p14="http://schemas.microsoft.com/office/powerpoint/2010/main" val="2713416640"/>
              </p:ext>
            </p:extLst>
          </p:nvPr>
        </p:nvGraphicFramePr>
        <p:xfrm>
          <a:off x="1260612" y="1163659"/>
          <a:ext cx="6465884" cy="4624678"/>
        </p:xfrm>
        <a:graphic>
          <a:graphicData uri="http://schemas.openxmlformats.org/drawingml/2006/table">
            <a:tbl>
              <a:tblPr>
                <a:tableStyleId>{5C22544A-7EE6-4342-B048-85BDC9FD1C3A}</a:tableStyleId>
              </a:tblPr>
              <a:tblGrid>
                <a:gridCol w="146537">
                  <a:extLst>
                    <a:ext uri="{9D8B030D-6E8A-4147-A177-3AD203B41FA5}">
                      <a16:colId xmlns:a16="http://schemas.microsoft.com/office/drawing/2014/main" val="20000"/>
                    </a:ext>
                  </a:extLst>
                </a:gridCol>
                <a:gridCol w="3862260">
                  <a:extLst>
                    <a:ext uri="{9D8B030D-6E8A-4147-A177-3AD203B41FA5}">
                      <a16:colId xmlns:a16="http://schemas.microsoft.com/office/drawing/2014/main" val="20001"/>
                    </a:ext>
                  </a:extLst>
                </a:gridCol>
                <a:gridCol w="125602">
                  <a:extLst>
                    <a:ext uri="{9D8B030D-6E8A-4147-A177-3AD203B41FA5}">
                      <a16:colId xmlns:a16="http://schemas.microsoft.com/office/drawing/2014/main" val="20002"/>
                    </a:ext>
                  </a:extLst>
                </a:gridCol>
                <a:gridCol w="837346">
                  <a:extLst>
                    <a:ext uri="{9D8B030D-6E8A-4147-A177-3AD203B41FA5}">
                      <a16:colId xmlns:a16="http://schemas.microsoft.com/office/drawing/2014/main" val="20003"/>
                    </a:ext>
                  </a:extLst>
                </a:gridCol>
                <a:gridCol w="209336">
                  <a:extLst>
                    <a:ext uri="{9D8B030D-6E8A-4147-A177-3AD203B41FA5}">
                      <a16:colId xmlns:a16="http://schemas.microsoft.com/office/drawing/2014/main" val="20004"/>
                    </a:ext>
                  </a:extLst>
                </a:gridCol>
                <a:gridCol w="795478">
                  <a:extLst>
                    <a:ext uri="{9D8B030D-6E8A-4147-A177-3AD203B41FA5}">
                      <a16:colId xmlns:a16="http://schemas.microsoft.com/office/drawing/2014/main" val="20005"/>
                    </a:ext>
                  </a:extLst>
                </a:gridCol>
                <a:gridCol w="489325">
                  <a:extLst>
                    <a:ext uri="{9D8B030D-6E8A-4147-A177-3AD203B41FA5}">
                      <a16:colId xmlns:a16="http://schemas.microsoft.com/office/drawing/2014/main" val="20006"/>
                    </a:ext>
                  </a:extLst>
                </a:gridCol>
              </a:tblGrid>
              <a:tr h="176277">
                <a:tc gridSpan="2">
                  <a:txBody>
                    <a:bodyPr/>
                    <a:lstStyle/>
                    <a:p>
                      <a:pPr algn="l" fontAlgn="b"/>
                      <a:r>
                        <a:rPr lang="en-US" sz="1000" u="none" strike="noStrike" dirty="0">
                          <a:effectLst/>
                        </a:rPr>
                        <a:t>Sample School</a:t>
                      </a:r>
                      <a:endParaRPr lang="en-US" sz="1000" b="0" i="0" u="none" strike="noStrike" dirty="0">
                        <a:effectLst/>
                        <a:latin typeface="Arial" panose="020B0604020202020204" pitchFamily="34" charset="0"/>
                      </a:endParaRPr>
                    </a:p>
                  </a:txBody>
                  <a:tcPr marL="0" marR="0" marT="0" marB="0" anchor="b"/>
                </a:tc>
                <a:tc hMerge="1">
                  <a:txBody>
                    <a:bodyPr/>
                    <a:lstStyle/>
                    <a:p>
                      <a:endParaRPr lang="en-US"/>
                    </a:p>
                  </a:txBody>
                  <a:tcPr/>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b="1" i="1" u="none" strike="noStrike" dirty="0">
                          <a:effectLst/>
                          <a:latin typeface="Arial" panose="020B0604020202020204" pitchFamily="34" charset="0"/>
                        </a:rPr>
                        <a:t>Headcount</a:t>
                      </a:r>
                      <a:r>
                        <a:rPr lang="en-US" sz="1000" b="1" i="1" u="none" strike="noStrike" baseline="0" dirty="0">
                          <a:effectLst/>
                          <a:latin typeface="Arial" panose="020B0604020202020204" pitchFamily="34" charset="0"/>
                        </a:rPr>
                        <a:t> </a:t>
                      </a:r>
                    </a:p>
                  </a:txBody>
                  <a:tcPr marL="0" marR="0" marT="0" marB="0" anchor="b"/>
                </a:tc>
                <a:tc>
                  <a:txBody>
                    <a:bodyPr/>
                    <a:lstStyle/>
                    <a:p>
                      <a:pPr algn="ctr" fontAlgn="b"/>
                      <a:endParaRPr lang="en-US" sz="1000" b="1" i="1" u="none" strike="noStrike">
                        <a:effectLst/>
                        <a:latin typeface="Arial" panose="020B0604020202020204" pitchFamily="34" charset="0"/>
                      </a:endParaRPr>
                    </a:p>
                  </a:txBody>
                  <a:tcPr marL="0" marR="0" marT="0" marB="0" anchor="b"/>
                </a:tc>
                <a:tc>
                  <a:txBody>
                    <a:bodyPr/>
                    <a:lstStyle/>
                    <a:p>
                      <a:pPr algn="ctr" fontAlgn="b"/>
                      <a:r>
                        <a:rPr lang="en-US" sz="1000" b="1" i="1" u="none" strike="noStrike" dirty="0">
                          <a:effectLst/>
                          <a:latin typeface="Arial" panose="020B0604020202020204" pitchFamily="34" charset="0"/>
                        </a:rPr>
                        <a:t>NTR</a:t>
                      </a:r>
                    </a:p>
                  </a:txBody>
                  <a:tcPr marL="0" marR="0" marT="0" marB="0" anchor="b"/>
                </a:tc>
                <a:tc>
                  <a:txBody>
                    <a:bodyPr/>
                    <a:lstStyle/>
                    <a:p>
                      <a:pPr algn="r" fontAlgn="b"/>
                      <a:endParaRPr lang="en-US" sz="1000" b="1" i="1" u="none" strike="noStrike">
                        <a:effectLst/>
                        <a:latin typeface="Arial" panose="020B0604020202020204" pitchFamily="34" charset="0"/>
                      </a:endParaRPr>
                    </a:p>
                  </a:txBody>
                  <a:tcPr marL="0" marR="0" marT="0" marB="0" anchor="b"/>
                </a:tc>
                <a:extLst>
                  <a:ext uri="{0D108BD9-81ED-4DB2-BD59-A6C34878D82A}">
                    <a16:rowId xmlns:a16="http://schemas.microsoft.com/office/drawing/2014/main" val="10000"/>
                  </a:ext>
                </a:extLst>
              </a:tr>
              <a:tr h="176277">
                <a:tc gridSpan="2">
                  <a:txBody>
                    <a:bodyPr/>
                    <a:lstStyle/>
                    <a:p>
                      <a:pPr algn="l" fontAlgn="b"/>
                      <a:r>
                        <a:rPr lang="en-US" sz="1000" u="none" strike="noStrike" dirty="0">
                          <a:effectLst/>
                        </a:rPr>
                        <a:t>Net Tuition Revenue Calculation</a:t>
                      </a:r>
                      <a:endParaRPr lang="en-US" sz="1000" b="0" i="0" u="none" strike="noStrike" dirty="0">
                        <a:effectLst/>
                        <a:latin typeface="Arial" panose="020B0604020202020204" pitchFamily="34" charset="0"/>
                      </a:endParaRPr>
                    </a:p>
                  </a:txBody>
                  <a:tcPr marL="0" marR="0" marT="0" marB="0" anchor="b"/>
                </a:tc>
                <a:tc hMerge="1">
                  <a:txBody>
                    <a:bodyPr/>
                    <a:lstStyle/>
                    <a:p>
                      <a:endParaRPr lang="en-US"/>
                    </a:p>
                  </a:txBody>
                  <a:tcPr/>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b="1" i="1" u="none" strike="noStrike" dirty="0">
                          <a:effectLst/>
                          <a:latin typeface="Arial" panose="020B0604020202020204" pitchFamily="34" charset="0"/>
                        </a:rPr>
                        <a:t>Focus</a:t>
                      </a:r>
                    </a:p>
                  </a:txBody>
                  <a:tcPr marL="0" marR="0" marT="0" marB="0" anchor="b"/>
                </a:tc>
                <a:tc>
                  <a:txBody>
                    <a:bodyPr/>
                    <a:lstStyle/>
                    <a:p>
                      <a:pPr algn="ctr" fontAlgn="b"/>
                      <a:endParaRPr lang="en-US" sz="1000" b="1" i="1" u="none" strike="noStrike" dirty="0">
                        <a:effectLst/>
                        <a:latin typeface="Arial" panose="020B0604020202020204" pitchFamily="34" charset="0"/>
                      </a:endParaRPr>
                    </a:p>
                  </a:txBody>
                  <a:tcPr marL="0" marR="0" marT="0" marB="0" anchor="b"/>
                </a:tc>
                <a:tc>
                  <a:txBody>
                    <a:bodyPr/>
                    <a:lstStyle/>
                    <a:p>
                      <a:pPr algn="ctr" fontAlgn="b"/>
                      <a:r>
                        <a:rPr lang="en-US" sz="1000" b="1" i="1" u="none" strike="noStrike" dirty="0">
                          <a:effectLst/>
                          <a:latin typeface="Arial" panose="020B0604020202020204" pitchFamily="34" charset="0"/>
                        </a:rPr>
                        <a:t>Focus</a:t>
                      </a:r>
                    </a:p>
                  </a:txBody>
                  <a:tcPr marL="0" marR="0" marT="0" marB="0" anchor="b"/>
                </a:tc>
                <a:tc>
                  <a:txBody>
                    <a:bodyPr/>
                    <a:lstStyle/>
                    <a:p>
                      <a:pPr algn="l" fontAlgn="b"/>
                      <a:endParaRPr lang="en-US" sz="1000" b="0" i="0" u="none" strike="noStrike" dirty="0">
                        <a:effectLst/>
                        <a:latin typeface="Arial" panose="020B0604020202020204" pitchFamily="34" charset="0"/>
                      </a:endParaRPr>
                    </a:p>
                  </a:txBody>
                  <a:tcPr marL="0" marR="0" marT="0" marB="0" anchor="b"/>
                </a:tc>
                <a:extLst>
                  <a:ext uri="{0D108BD9-81ED-4DB2-BD59-A6C34878D82A}">
                    <a16:rowId xmlns:a16="http://schemas.microsoft.com/office/drawing/2014/main" val="10001"/>
                  </a:ext>
                </a:extLst>
              </a:tr>
              <a:tr h="176277">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dirty="0">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800" b="0" i="0" u="none" strike="noStrike">
                        <a:effectLst/>
                        <a:latin typeface="Arial" panose="020B0604020202020204" pitchFamily="34" charset="0"/>
                      </a:endParaRPr>
                    </a:p>
                  </a:txBody>
                  <a:tcPr marL="0" marR="0" marT="0" marB="0" anchor="b"/>
                </a:tc>
                <a:extLst>
                  <a:ext uri="{0D108BD9-81ED-4DB2-BD59-A6C34878D82A}">
                    <a16:rowId xmlns:a16="http://schemas.microsoft.com/office/drawing/2014/main" val="10002"/>
                  </a:ext>
                </a:extLst>
              </a:tr>
              <a:tr h="176277">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 Actual </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Actual</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extLst>
                  <a:ext uri="{0D108BD9-81ED-4DB2-BD59-A6C34878D82A}">
                    <a16:rowId xmlns:a16="http://schemas.microsoft.com/office/drawing/2014/main" val="10003"/>
                  </a:ext>
                </a:extLst>
              </a:tr>
              <a:tr h="176277">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dirty="0">
                          <a:effectLst/>
                        </a:rPr>
                        <a:t>6/30/20</a:t>
                      </a:r>
                      <a:endParaRPr lang="en-US" sz="1000" b="0" i="0" u="none" strike="noStrike" dirty="0">
                        <a:effectLst/>
                        <a:latin typeface="Arial" panose="020B0604020202020204" pitchFamily="34" charset="0"/>
                      </a:endParaRPr>
                    </a:p>
                  </a:txBody>
                  <a:tcPr marL="0" marR="0" marT="0" marB="0" anchor="b"/>
                </a:tc>
                <a:tc>
                  <a:txBody>
                    <a:bodyPr/>
                    <a:lstStyle/>
                    <a:p>
                      <a:pPr algn="ctr" fontAlgn="b"/>
                      <a:endParaRPr lang="en-US" sz="1000" b="0" i="0" u="none" strike="noStrike" dirty="0">
                        <a:effectLst/>
                        <a:latin typeface="Arial" panose="020B0604020202020204" pitchFamily="34" charset="0"/>
                      </a:endParaRPr>
                    </a:p>
                  </a:txBody>
                  <a:tcPr marL="0" marR="0" marT="0" marB="0" anchor="b"/>
                </a:tc>
                <a:tc>
                  <a:txBody>
                    <a:bodyPr/>
                    <a:lstStyle/>
                    <a:p>
                      <a:pPr algn="ctr" fontAlgn="b"/>
                      <a:r>
                        <a:rPr lang="en-US" sz="1000" u="none" strike="noStrike" dirty="0">
                          <a:effectLst/>
                        </a:rPr>
                        <a:t>6/30/21</a:t>
                      </a:r>
                      <a:endParaRPr lang="en-US" sz="1000" b="0" i="0" u="none" strike="noStrike" dirty="0">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extLst>
                  <a:ext uri="{0D108BD9-81ED-4DB2-BD59-A6C34878D82A}">
                    <a16:rowId xmlns:a16="http://schemas.microsoft.com/office/drawing/2014/main" val="10004"/>
                  </a:ext>
                </a:extLst>
              </a:tr>
              <a:tr h="176277">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dirty="0">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extLst>
                  <a:ext uri="{0D108BD9-81ED-4DB2-BD59-A6C34878D82A}">
                    <a16:rowId xmlns:a16="http://schemas.microsoft.com/office/drawing/2014/main" val="10005"/>
                  </a:ext>
                </a:extLst>
              </a:tr>
              <a:tr h="176277">
                <a:tc gridSpan="2">
                  <a:txBody>
                    <a:bodyPr/>
                    <a:lstStyle/>
                    <a:p>
                      <a:pPr algn="l" fontAlgn="b"/>
                      <a:r>
                        <a:rPr lang="en-US" sz="1000" u="none" strike="noStrike" dirty="0">
                          <a:effectLst/>
                        </a:rPr>
                        <a:t>Net Tuition Revenue</a:t>
                      </a:r>
                      <a:endParaRPr lang="en-US" sz="1000" b="0" i="0" u="none" strike="noStrike" dirty="0">
                        <a:effectLst/>
                        <a:latin typeface="Arial" panose="020B0604020202020204" pitchFamily="34" charset="0"/>
                      </a:endParaRPr>
                    </a:p>
                  </a:txBody>
                  <a:tcPr marL="0" marR="0" marT="0" marB="0" anchor="b"/>
                </a:tc>
                <a:tc hMerge="1">
                  <a:txBody>
                    <a:bodyPr/>
                    <a:lstStyle/>
                    <a:p>
                      <a:endParaRPr lang="en-US"/>
                    </a:p>
                  </a:txBody>
                  <a:tcPr/>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4,485,101</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dirty="0">
                          <a:effectLst/>
                        </a:rPr>
                        <a:t>4,766,527</a:t>
                      </a:r>
                      <a:endParaRPr lang="en-US" sz="1000" b="0" i="0" u="none" strike="noStrike" dirty="0">
                        <a:effectLst/>
                        <a:latin typeface="Arial" panose="020B0604020202020204" pitchFamily="34" charset="0"/>
                      </a:endParaRPr>
                    </a:p>
                  </a:txBody>
                  <a:tcPr marL="0" marR="0" marT="0" marB="0" anchor="b"/>
                </a:tc>
                <a:tc>
                  <a:txBody>
                    <a:bodyPr/>
                    <a:lstStyle/>
                    <a:p>
                      <a:pPr algn="l" fontAlgn="b"/>
                      <a:endParaRPr lang="en-US" sz="1000" b="0" i="0" u="none" strike="noStrike" dirty="0">
                        <a:effectLst/>
                        <a:latin typeface="Arial" panose="020B0604020202020204" pitchFamily="34" charset="0"/>
                      </a:endParaRPr>
                    </a:p>
                  </a:txBody>
                  <a:tcPr marL="0" marR="0" marT="0" marB="0" anchor="b"/>
                </a:tc>
                <a:extLst>
                  <a:ext uri="{0D108BD9-81ED-4DB2-BD59-A6C34878D82A}">
                    <a16:rowId xmlns:a16="http://schemas.microsoft.com/office/drawing/2014/main" val="10006"/>
                  </a:ext>
                </a:extLst>
              </a:tr>
              <a:tr h="176277">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dirty="0">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extLst>
                  <a:ext uri="{0D108BD9-81ED-4DB2-BD59-A6C34878D82A}">
                    <a16:rowId xmlns:a16="http://schemas.microsoft.com/office/drawing/2014/main" val="10007"/>
                  </a:ext>
                </a:extLst>
              </a:tr>
              <a:tr h="176277">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dirty="0">
                          <a:effectLst/>
                        </a:rPr>
                        <a:t>Increase in Tuition Income</a:t>
                      </a:r>
                      <a:endParaRPr lang="en-US" sz="1000" b="0" i="0" u="none" strike="noStrike" dirty="0">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244,526</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dirty="0">
                          <a:effectLst/>
                        </a:rPr>
                        <a:t>264,375</a:t>
                      </a:r>
                      <a:endParaRPr lang="en-US" sz="1000" b="0" i="0" u="none" strike="noStrike" dirty="0">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extLst>
                  <a:ext uri="{0D108BD9-81ED-4DB2-BD59-A6C34878D82A}">
                    <a16:rowId xmlns:a16="http://schemas.microsoft.com/office/drawing/2014/main" val="10008"/>
                  </a:ext>
                </a:extLst>
              </a:tr>
              <a:tr h="176277">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dirty="0">
                          <a:effectLst/>
                        </a:rPr>
                        <a:t>Change in Other Tuitions</a:t>
                      </a:r>
                      <a:endParaRPr lang="en-US" sz="1000" b="0" i="0" u="none" strike="noStrike" dirty="0">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-8,970</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dirty="0">
                          <a:effectLst/>
                        </a:rPr>
                        <a:t>-19,663</a:t>
                      </a:r>
                      <a:endParaRPr lang="en-US" sz="1000" b="0" i="0" u="none" strike="noStrike" dirty="0">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extLst>
                  <a:ext uri="{0D108BD9-81ED-4DB2-BD59-A6C34878D82A}">
                    <a16:rowId xmlns:a16="http://schemas.microsoft.com/office/drawing/2014/main" val="10009"/>
                  </a:ext>
                </a:extLst>
              </a:tr>
              <a:tr h="176277">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dirty="0">
                          <a:effectLst/>
                        </a:rPr>
                        <a:t>Change in Financial Aid</a:t>
                      </a:r>
                      <a:endParaRPr lang="en-US" sz="1000" b="0" i="0" u="none" strike="noStrike" dirty="0">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-183,740</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36,714</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extLst>
                  <a:ext uri="{0D108BD9-81ED-4DB2-BD59-A6C34878D82A}">
                    <a16:rowId xmlns:a16="http://schemas.microsoft.com/office/drawing/2014/main" val="10010"/>
                  </a:ext>
                </a:extLst>
              </a:tr>
              <a:tr h="176277">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dirty="0">
                        <a:effectLst/>
                        <a:latin typeface="Arial" panose="020B0604020202020204" pitchFamily="34" charset="0"/>
                      </a:endParaRPr>
                    </a:p>
                  </a:txBody>
                  <a:tcPr marL="0" marR="0" marT="0" marB="0"/>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dirty="0">
                        <a:effectLst/>
                        <a:latin typeface="Arial" panose="020B0604020202020204" pitchFamily="34" charset="0"/>
                      </a:endParaRPr>
                    </a:p>
                  </a:txBody>
                  <a:tcPr marL="0" marR="0" marT="0" marB="0"/>
                </a:tc>
                <a:tc>
                  <a:txBody>
                    <a:bodyPr/>
                    <a:lstStyle/>
                    <a:p>
                      <a:pPr algn="l" fontAlgn="b"/>
                      <a:endParaRPr lang="en-US" sz="1000" b="0" i="0" u="none" strike="noStrike">
                        <a:effectLst/>
                        <a:latin typeface="Arial" panose="020B0604020202020204" pitchFamily="34" charset="0"/>
                      </a:endParaRPr>
                    </a:p>
                  </a:txBody>
                  <a:tcPr marL="0" marR="0" marT="0" marB="0" anchor="b"/>
                </a:tc>
                <a:extLst>
                  <a:ext uri="{0D108BD9-81ED-4DB2-BD59-A6C34878D82A}">
                    <a16:rowId xmlns:a16="http://schemas.microsoft.com/office/drawing/2014/main" val="10011"/>
                  </a:ext>
                </a:extLst>
              </a:tr>
              <a:tr h="186646">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Increase in Net Tuition Revenue</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dirty="0">
                          <a:effectLst/>
                        </a:rPr>
                        <a:t>51,816</a:t>
                      </a:r>
                      <a:endParaRPr lang="en-US" sz="1000" b="0" i="0" u="none" strike="noStrike" dirty="0">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dirty="0">
                          <a:effectLst/>
                        </a:rPr>
                        <a:t>281,426</a:t>
                      </a:r>
                      <a:endParaRPr lang="en-US" sz="1000" b="0" i="0" u="none" strike="noStrike" dirty="0">
                        <a:effectLst/>
                        <a:latin typeface="Arial" panose="020B0604020202020204" pitchFamily="34" charset="0"/>
                      </a:endParaRPr>
                    </a:p>
                  </a:txBody>
                  <a:tcPr marL="0" marR="0" marT="0" marB="0" anchor="b"/>
                </a:tc>
                <a:tc>
                  <a:txBody>
                    <a:bodyPr/>
                    <a:lstStyle/>
                    <a:p>
                      <a:pPr algn="l" fontAlgn="b"/>
                      <a:r>
                        <a:rPr lang="en-US" sz="1000" u="none" strike="noStrike" dirty="0">
                          <a:effectLst/>
                        </a:rPr>
                        <a:t> </a:t>
                      </a:r>
                      <a:endParaRPr lang="en-US" sz="1000" b="0" i="0" u="none" strike="noStrike" dirty="0">
                        <a:effectLst/>
                        <a:latin typeface="Arial" panose="020B0604020202020204" pitchFamily="34" charset="0"/>
                      </a:endParaRPr>
                    </a:p>
                  </a:txBody>
                  <a:tcPr marL="0" marR="0" marT="0" marB="0" anchor="b"/>
                </a:tc>
                <a:extLst>
                  <a:ext uri="{0D108BD9-81ED-4DB2-BD59-A6C34878D82A}">
                    <a16:rowId xmlns:a16="http://schemas.microsoft.com/office/drawing/2014/main" val="10012"/>
                  </a:ext>
                </a:extLst>
              </a:tr>
              <a:tr h="186646">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0</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0</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extLst>
                  <a:ext uri="{0D108BD9-81ED-4DB2-BD59-A6C34878D82A}">
                    <a16:rowId xmlns:a16="http://schemas.microsoft.com/office/drawing/2014/main" val="10013"/>
                  </a:ext>
                </a:extLst>
              </a:tr>
              <a:tr h="176277">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extLst>
                  <a:ext uri="{0D108BD9-81ED-4DB2-BD59-A6C34878D82A}">
                    <a16:rowId xmlns:a16="http://schemas.microsoft.com/office/drawing/2014/main" val="10014"/>
                  </a:ext>
                </a:extLst>
              </a:tr>
              <a:tr h="176277">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Percentage Change in Net Tuition Revenue</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1.2%</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dirty="0">
                          <a:effectLst/>
                        </a:rPr>
                        <a:t>6.3%</a:t>
                      </a:r>
                      <a:endParaRPr lang="en-US" sz="1000" b="0" i="0" u="none" strike="noStrike" dirty="0">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extLst>
                  <a:ext uri="{0D108BD9-81ED-4DB2-BD59-A6C34878D82A}">
                    <a16:rowId xmlns:a16="http://schemas.microsoft.com/office/drawing/2014/main" val="10015"/>
                  </a:ext>
                </a:extLst>
              </a:tr>
              <a:tr h="176277">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dirty="0">
                        <a:effectLst/>
                        <a:latin typeface="Arial" panose="020B0604020202020204" pitchFamily="34" charset="0"/>
                      </a:endParaRPr>
                    </a:p>
                  </a:txBody>
                  <a:tcPr marL="0" marR="0" marT="0" marB="0"/>
                </a:tc>
                <a:tc>
                  <a:txBody>
                    <a:bodyPr/>
                    <a:lstStyle/>
                    <a:p>
                      <a:pPr algn="l" fontAlgn="b"/>
                      <a:endParaRPr lang="en-US" sz="1000" b="0" i="0" u="none" strike="noStrike">
                        <a:effectLst/>
                        <a:latin typeface="Arial" panose="020B0604020202020204" pitchFamily="34" charset="0"/>
                      </a:endParaRPr>
                    </a:p>
                  </a:txBody>
                  <a:tcPr marL="0" marR="0" marT="0" marB="0" anchor="b"/>
                </a:tc>
                <a:extLst>
                  <a:ext uri="{0D108BD9-81ED-4DB2-BD59-A6C34878D82A}">
                    <a16:rowId xmlns:a16="http://schemas.microsoft.com/office/drawing/2014/main" val="10016"/>
                  </a:ext>
                </a:extLst>
              </a:tr>
              <a:tr h="186646">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dirty="0">
                          <a:effectLst/>
                        </a:rPr>
                        <a:t>Percentage of Tuition Increase Realized</a:t>
                      </a:r>
                      <a:endParaRPr lang="en-US" sz="1000" b="0" i="0" u="none" strike="noStrike" dirty="0">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dirty="0">
                          <a:effectLst/>
                        </a:rPr>
                        <a:t>22%</a:t>
                      </a:r>
                      <a:endParaRPr lang="en-US" sz="1000" b="0" i="0" u="none" strike="noStrike" dirty="0">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dirty="0">
                          <a:effectLst/>
                        </a:rPr>
                        <a:t>115%</a:t>
                      </a:r>
                      <a:endParaRPr lang="en-US" sz="1000" b="0" i="0" u="none" strike="noStrike" dirty="0">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extLst>
                  <a:ext uri="{0D108BD9-81ED-4DB2-BD59-A6C34878D82A}">
                    <a16:rowId xmlns:a16="http://schemas.microsoft.com/office/drawing/2014/main" val="10017"/>
                  </a:ext>
                </a:extLst>
              </a:tr>
              <a:tr h="186646">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extLst>
                  <a:ext uri="{0D108BD9-81ED-4DB2-BD59-A6C34878D82A}">
                    <a16:rowId xmlns:a16="http://schemas.microsoft.com/office/drawing/2014/main" val="10018"/>
                  </a:ext>
                </a:extLst>
              </a:tr>
              <a:tr h="176277">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nl-NL" sz="1000" u="none" strike="noStrike">
                          <a:effectLst/>
                        </a:rPr>
                        <a:t>Net Tuition Revenue per Student</a:t>
                      </a:r>
                      <a:endParaRPr lang="nl-NL"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dirty="0">
                          <a:effectLst/>
                        </a:rPr>
                        <a:t>                 9,442</a:t>
                      </a:r>
                      <a:endParaRPr lang="en-US" sz="1000" b="0" i="0" u="none" strike="noStrike" dirty="0">
                        <a:effectLst/>
                        <a:latin typeface="Arial" panose="020B0604020202020204" pitchFamily="34" charset="0"/>
                      </a:endParaRPr>
                    </a:p>
                  </a:txBody>
                  <a:tcPr marL="0" marR="0" marT="0" marB="0"/>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dirty="0">
                          <a:effectLst/>
                        </a:rPr>
                        <a:t>              10,229</a:t>
                      </a:r>
                      <a:endParaRPr lang="en-US" sz="1000" b="0" i="0" u="none" strike="noStrike" dirty="0">
                        <a:effectLst/>
                        <a:latin typeface="Arial" panose="020B0604020202020204" pitchFamily="34" charset="0"/>
                      </a:endParaRPr>
                    </a:p>
                  </a:txBody>
                  <a:tcPr marL="0" marR="0" marT="0" marB="0"/>
                </a:tc>
                <a:tc>
                  <a:txBody>
                    <a:bodyPr/>
                    <a:lstStyle/>
                    <a:p>
                      <a:pPr algn="l" fontAlgn="b"/>
                      <a:endParaRPr lang="en-US" sz="1000" b="0" i="0" u="none" strike="noStrike" dirty="0">
                        <a:effectLst/>
                        <a:latin typeface="Arial" panose="020B0604020202020204" pitchFamily="34" charset="0"/>
                      </a:endParaRPr>
                    </a:p>
                  </a:txBody>
                  <a:tcPr marL="0" marR="0" marT="0" marB="0" anchor="b"/>
                </a:tc>
                <a:extLst>
                  <a:ext uri="{0D108BD9-81ED-4DB2-BD59-A6C34878D82A}">
                    <a16:rowId xmlns:a16="http://schemas.microsoft.com/office/drawing/2014/main" val="10019"/>
                  </a:ext>
                </a:extLst>
              </a:tr>
              <a:tr h="176277">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dirty="0">
                          <a:effectLst/>
                        </a:rPr>
                        <a:t>Change in Net Tuition Revenue per Student</a:t>
                      </a:r>
                      <a:endParaRPr lang="en-US" sz="1000" b="0" i="0" u="none" strike="noStrike" dirty="0">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dirty="0">
                          <a:effectLst/>
                        </a:rPr>
                        <a:t>10</a:t>
                      </a:r>
                      <a:endParaRPr lang="en-US" sz="1000" b="0" i="0" u="none" strike="noStrike" dirty="0">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b="0" i="0" u="none" strike="noStrike" dirty="0">
                          <a:effectLst/>
                          <a:latin typeface="+mn-lt"/>
                        </a:rPr>
                        <a:t>786</a:t>
                      </a:r>
                      <a:endParaRPr lang="en-US" sz="1000" b="0" i="0" u="none" strike="noStrike" dirty="0">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extLst>
                  <a:ext uri="{0D108BD9-81ED-4DB2-BD59-A6C34878D82A}">
                    <a16:rowId xmlns:a16="http://schemas.microsoft.com/office/drawing/2014/main" val="10020"/>
                  </a:ext>
                </a:extLst>
              </a:tr>
              <a:tr h="176277">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dirty="0">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extLst>
                  <a:ext uri="{0D108BD9-81ED-4DB2-BD59-A6C34878D82A}">
                    <a16:rowId xmlns:a16="http://schemas.microsoft.com/office/drawing/2014/main" val="10021"/>
                  </a:ext>
                </a:extLst>
              </a:tr>
              <a:tr h="176277">
                <a:tc gridSpan="2">
                  <a:txBody>
                    <a:bodyPr/>
                    <a:lstStyle/>
                    <a:p>
                      <a:pPr algn="l" fontAlgn="b"/>
                      <a:r>
                        <a:rPr lang="en-US" sz="1000" u="none" strike="noStrike" dirty="0">
                          <a:effectLst/>
                        </a:rPr>
                        <a:t>Enrollment</a:t>
                      </a:r>
                      <a:endParaRPr lang="en-US" sz="1000" b="0" i="0" u="none" strike="noStrike" dirty="0">
                        <a:effectLst/>
                        <a:latin typeface="Arial" panose="020B0604020202020204" pitchFamily="34" charset="0"/>
                      </a:endParaRPr>
                    </a:p>
                  </a:txBody>
                  <a:tcPr marL="0" marR="0" marT="0" marB="0" anchor="b"/>
                </a:tc>
                <a:tc hMerge="1">
                  <a:txBody>
                    <a:bodyPr/>
                    <a:lstStyle/>
                    <a:p>
                      <a:endParaRPr lang="en-US"/>
                    </a:p>
                  </a:txBody>
                  <a:tcPr/>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475</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466</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dirty="0">
                        <a:effectLst/>
                        <a:latin typeface="Arial" panose="020B0604020202020204" pitchFamily="34" charset="0"/>
                      </a:endParaRPr>
                    </a:p>
                  </a:txBody>
                  <a:tcPr marL="0" marR="0" marT="0" marB="0" anchor="b"/>
                </a:tc>
                <a:extLst>
                  <a:ext uri="{0D108BD9-81ED-4DB2-BD59-A6C34878D82A}">
                    <a16:rowId xmlns:a16="http://schemas.microsoft.com/office/drawing/2014/main" val="10022"/>
                  </a:ext>
                </a:extLst>
              </a:tr>
              <a:tr h="176277">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dirty="0">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dirty="0">
                        <a:effectLst/>
                        <a:latin typeface="Arial" panose="020B0604020202020204" pitchFamily="34" charset="0"/>
                      </a:endParaRPr>
                    </a:p>
                  </a:txBody>
                  <a:tcPr marL="0" marR="0" marT="0" marB="0"/>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tc>
                <a:tc>
                  <a:txBody>
                    <a:bodyPr/>
                    <a:lstStyle/>
                    <a:p>
                      <a:pPr algn="l" fontAlgn="b"/>
                      <a:endParaRPr lang="en-US" sz="1000" b="0" i="0" u="none" strike="noStrike">
                        <a:effectLst/>
                        <a:latin typeface="Arial" panose="020B0604020202020204" pitchFamily="34" charset="0"/>
                      </a:endParaRPr>
                    </a:p>
                  </a:txBody>
                  <a:tcPr marL="0" marR="0" marT="0" marB="0" anchor="b"/>
                </a:tc>
                <a:extLst>
                  <a:ext uri="{0D108BD9-81ED-4DB2-BD59-A6C34878D82A}">
                    <a16:rowId xmlns:a16="http://schemas.microsoft.com/office/drawing/2014/main" val="10023"/>
                  </a:ext>
                </a:extLst>
              </a:tr>
              <a:tr h="176277">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Change in Enrollment</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dirty="0">
                          <a:effectLst/>
                        </a:rPr>
                        <a:t>                          5 </a:t>
                      </a:r>
                      <a:endParaRPr lang="en-US" sz="1000" b="0" i="0" u="none" strike="noStrike" dirty="0">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dirty="0">
                          <a:effectLst/>
                        </a:rPr>
                        <a:t>                      (9)</a:t>
                      </a:r>
                      <a:endParaRPr lang="en-US" sz="1000" b="0" i="0" u="none" strike="noStrike" dirty="0">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extLst>
                  <a:ext uri="{0D108BD9-81ED-4DB2-BD59-A6C34878D82A}">
                    <a16:rowId xmlns:a16="http://schemas.microsoft.com/office/drawing/2014/main" val="10024"/>
                  </a:ext>
                </a:extLst>
              </a:tr>
              <a:tr h="176277">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Percentage Change in Enrollment</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1.1%</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-1.9%</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dirty="0">
                        <a:effectLst/>
                        <a:latin typeface="Arial" panose="020B0604020202020204" pitchFamily="34" charset="0"/>
                      </a:endParaRPr>
                    </a:p>
                  </a:txBody>
                  <a:tcPr marL="0" marR="0" marT="0" marB="0" anchor="b"/>
                </a:tc>
                <a:extLst>
                  <a:ext uri="{0D108BD9-81ED-4DB2-BD59-A6C34878D82A}">
                    <a16:rowId xmlns:a16="http://schemas.microsoft.com/office/drawing/2014/main" val="10025"/>
                  </a:ext>
                </a:extLst>
              </a:tr>
            </a:tbl>
          </a:graphicData>
        </a:graphic>
      </p:graphicFrame>
      <p:sp>
        <p:nvSpPr>
          <p:cNvPr id="11" name="Oval 10"/>
          <p:cNvSpPr/>
          <p:nvPr/>
        </p:nvSpPr>
        <p:spPr>
          <a:xfrm>
            <a:off x="5638800" y="3238119"/>
            <a:ext cx="706915" cy="25725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12" name="Oval 11"/>
          <p:cNvSpPr/>
          <p:nvPr/>
        </p:nvSpPr>
        <p:spPr>
          <a:xfrm>
            <a:off x="5791200" y="4107652"/>
            <a:ext cx="588958" cy="28514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13" name="Oval 12"/>
          <p:cNvSpPr/>
          <p:nvPr/>
        </p:nvSpPr>
        <p:spPr>
          <a:xfrm>
            <a:off x="5791200" y="4724400"/>
            <a:ext cx="541221" cy="22313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14" name="Oval 13"/>
          <p:cNvSpPr/>
          <p:nvPr/>
        </p:nvSpPr>
        <p:spPr>
          <a:xfrm>
            <a:off x="5791200" y="5410200"/>
            <a:ext cx="588958" cy="20054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15" name="Oval 14"/>
          <p:cNvSpPr/>
          <p:nvPr/>
        </p:nvSpPr>
        <p:spPr>
          <a:xfrm>
            <a:off x="6686153" y="3238119"/>
            <a:ext cx="577415" cy="28514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16" name="Oval 15"/>
          <p:cNvSpPr/>
          <p:nvPr/>
        </p:nvSpPr>
        <p:spPr>
          <a:xfrm>
            <a:off x="6686153" y="4107652"/>
            <a:ext cx="582004" cy="28514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17" name="Oval 16"/>
          <p:cNvSpPr/>
          <p:nvPr/>
        </p:nvSpPr>
        <p:spPr>
          <a:xfrm>
            <a:off x="6708075" y="4724400"/>
            <a:ext cx="577414" cy="22313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18" name="Oval 17"/>
          <p:cNvSpPr/>
          <p:nvPr/>
        </p:nvSpPr>
        <p:spPr>
          <a:xfrm>
            <a:off x="6698144" y="5410200"/>
            <a:ext cx="565424" cy="18296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pic>
        <p:nvPicPr>
          <p:cNvPr id="20" name="Picture 2" descr="FCIS">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43800" y="5868950"/>
            <a:ext cx="1491585" cy="9128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7206" y="243184"/>
            <a:ext cx="8255793" cy="899816"/>
          </a:xfrm>
        </p:spPr>
        <p:txBody>
          <a:bodyPr>
            <a:normAutofit/>
          </a:bodyPr>
          <a:lstStyle/>
          <a:p>
            <a:pPr algn="ctr"/>
            <a:r>
              <a:rPr lang="en-US" sz="2400" i="1" dirty="0">
                <a:solidFill>
                  <a:schemeClr val="tx1"/>
                </a:solidFill>
                <a:latin typeface="Arial" panose="020B0604020202020204" pitchFamily="34" charset="0"/>
                <a:cs typeface="Arial" panose="020B0604020202020204" pitchFamily="34" charset="0"/>
              </a:rPr>
              <a:t>Percentage of Each Class with Financial Aid Bar Graph</a:t>
            </a:r>
          </a:p>
        </p:txBody>
      </p:sp>
      <p:graphicFrame>
        <p:nvGraphicFramePr>
          <p:cNvPr id="6" name="Content Placeholder 3"/>
          <p:cNvGraphicFramePr>
            <a:graphicFrameLocks/>
          </p:cNvGraphicFramePr>
          <p:nvPr>
            <p:extLst>
              <p:ext uri="{D42A27DB-BD31-4B8C-83A1-F6EECF244321}">
                <p14:modId xmlns:p14="http://schemas.microsoft.com/office/powerpoint/2010/main" val="2778574551"/>
              </p:ext>
            </p:extLst>
          </p:nvPr>
        </p:nvGraphicFramePr>
        <p:xfrm>
          <a:off x="533400" y="1752600"/>
          <a:ext cx="7924799" cy="4157409"/>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2" descr="FCIS">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43800" y="5868950"/>
            <a:ext cx="1491585" cy="912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72255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40511"/>
            <a:ext cx="8305801" cy="450090"/>
          </a:xfrm>
        </p:spPr>
        <p:txBody>
          <a:bodyPr>
            <a:noAutofit/>
          </a:bodyPr>
          <a:lstStyle/>
          <a:p>
            <a:pPr algn="ctr"/>
            <a:r>
              <a:rPr lang="en-US" sz="2400" i="1" dirty="0">
                <a:solidFill>
                  <a:schemeClr val="tx1"/>
                </a:solidFill>
                <a:latin typeface="Arial" panose="020B0604020202020204" pitchFamily="34" charset="0"/>
                <a:cs typeface="Arial" panose="020B0604020202020204" pitchFamily="34" charset="0"/>
              </a:rPr>
              <a:t>Gap between Gross and Net Tuition Revenue Per Year </a:t>
            </a:r>
            <a:br>
              <a:rPr lang="en-US" sz="2400" i="1" dirty="0">
                <a:solidFill>
                  <a:schemeClr val="tx1"/>
                </a:solidFill>
                <a:latin typeface="Arial" panose="020B0604020202020204" pitchFamily="34" charset="0"/>
                <a:cs typeface="Arial" panose="020B0604020202020204" pitchFamily="34" charset="0"/>
              </a:rPr>
            </a:br>
            <a:r>
              <a:rPr lang="en-US" sz="2400" i="1" dirty="0">
                <a:solidFill>
                  <a:schemeClr val="tx1"/>
                </a:solidFill>
                <a:latin typeface="Arial" panose="020B0604020202020204" pitchFamily="34" charset="0"/>
                <a:cs typeface="Arial" panose="020B0604020202020204" pitchFamily="34" charset="0"/>
              </a:rPr>
              <a:t>(Discount Rate)</a:t>
            </a:r>
            <a:br>
              <a:rPr lang="en-US" sz="2400" i="1" dirty="0">
                <a:solidFill>
                  <a:schemeClr val="tx1"/>
                </a:solidFill>
                <a:latin typeface="Arial" panose="020B0604020202020204" pitchFamily="34" charset="0"/>
                <a:cs typeface="Arial" panose="020B0604020202020204" pitchFamily="34" charset="0"/>
              </a:rPr>
            </a:br>
            <a:endParaRPr lang="en-US" sz="2400" i="1" dirty="0">
              <a:solidFill>
                <a:schemeClr val="tx1"/>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507207" y="1566231"/>
            <a:ext cx="8065294" cy="4040436"/>
          </a:xfrm>
        </p:spPr>
        <p:txBody>
          <a:bodyPr>
            <a:normAutofit/>
          </a:bodyPr>
          <a:lstStyle/>
          <a:p>
            <a:pPr lvl="1">
              <a:lnSpc>
                <a:spcPct val="110000"/>
              </a:lnSpc>
              <a:buFont typeface="Wingdings" panose="05000000000000000000" pitchFamily="2" charset="2"/>
              <a:buChar char="Ø"/>
            </a:pPr>
            <a:endParaRPr lang="en-US" sz="1500" dirty="0">
              <a:latin typeface="Arial" panose="020B0604020202020204" pitchFamily="34" charset="0"/>
              <a:cs typeface="Arial" panose="020B0604020202020204" pitchFamily="34" charset="0"/>
            </a:endParaRPr>
          </a:p>
          <a:p>
            <a:pPr marL="0" lvl="1" indent="0">
              <a:buNone/>
            </a:pPr>
            <a:endParaRPr lang="en-US" sz="2400" dirty="0">
              <a:latin typeface="Arial" panose="020B0604020202020204" pitchFamily="34" charset="0"/>
              <a:cs typeface="Arial" panose="020B0604020202020204" pitchFamily="34" charset="0"/>
            </a:endParaRPr>
          </a:p>
          <a:p>
            <a:pPr marL="0" indent="0">
              <a:buNone/>
            </a:pPr>
            <a:endParaRPr lang="en-US" dirty="0"/>
          </a:p>
          <a:p>
            <a:pPr marL="137160" indent="0">
              <a:buNone/>
            </a:pPr>
            <a:endParaRPr lang="en-US" dirty="0"/>
          </a:p>
        </p:txBody>
      </p:sp>
      <p:graphicFrame>
        <p:nvGraphicFramePr>
          <p:cNvPr id="6" name="Chart 5"/>
          <p:cNvGraphicFramePr>
            <a:graphicFrameLocks/>
          </p:cNvGraphicFramePr>
          <p:nvPr>
            <p:extLst>
              <p:ext uri="{D42A27DB-BD31-4B8C-83A1-F6EECF244321}">
                <p14:modId xmlns:p14="http://schemas.microsoft.com/office/powerpoint/2010/main" val="3617470390"/>
              </p:ext>
            </p:extLst>
          </p:nvPr>
        </p:nvGraphicFramePr>
        <p:xfrm>
          <a:off x="762000" y="1422030"/>
          <a:ext cx="7620000" cy="4445369"/>
        </p:xfrm>
        <a:graphic>
          <a:graphicData uri="http://schemas.openxmlformats.org/drawingml/2006/chart">
            <c:chart xmlns:c="http://schemas.openxmlformats.org/drawingml/2006/chart" xmlns:r="http://schemas.openxmlformats.org/officeDocument/2006/relationships" r:id="rId2"/>
          </a:graphicData>
        </a:graphic>
      </p:graphicFrame>
      <p:pic>
        <p:nvPicPr>
          <p:cNvPr id="8" name="Picture 2" descr="FCIS">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92248" y="5715000"/>
            <a:ext cx="1743137" cy="1066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9641548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40511"/>
            <a:ext cx="8305801" cy="450090"/>
          </a:xfrm>
        </p:spPr>
        <p:txBody>
          <a:bodyPr>
            <a:noAutofit/>
          </a:bodyPr>
          <a:lstStyle/>
          <a:p>
            <a:pPr algn="ctr"/>
            <a:r>
              <a:rPr lang="en-US" sz="2400" i="1" dirty="0">
                <a:solidFill>
                  <a:schemeClr val="tx1"/>
                </a:solidFill>
                <a:latin typeface="Arial" panose="020B0604020202020204" pitchFamily="34" charset="0"/>
                <a:cs typeface="Arial" panose="020B0604020202020204" pitchFamily="34" charset="0"/>
              </a:rPr>
              <a:t>Dollar Amount of Financial Aid Awards by Division</a:t>
            </a:r>
          </a:p>
        </p:txBody>
      </p:sp>
      <p:sp>
        <p:nvSpPr>
          <p:cNvPr id="3" name="Content Placeholder 2"/>
          <p:cNvSpPr>
            <a:spLocks noGrp="1"/>
          </p:cNvSpPr>
          <p:nvPr>
            <p:ph idx="1"/>
          </p:nvPr>
        </p:nvSpPr>
        <p:spPr>
          <a:xfrm>
            <a:off x="507207" y="1566231"/>
            <a:ext cx="8065294" cy="4040436"/>
          </a:xfrm>
        </p:spPr>
        <p:txBody>
          <a:bodyPr>
            <a:normAutofit/>
          </a:bodyPr>
          <a:lstStyle/>
          <a:p>
            <a:pPr lvl="1">
              <a:lnSpc>
                <a:spcPct val="110000"/>
              </a:lnSpc>
              <a:buFont typeface="Wingdings" panose="05000000000000000000" pitchFamily="2" charset="2"/>
              <a:buChar char="Ø"/>
            </a:pPr>
            <a:endParaRPr lang="en-US" sz="1500" dirty="0">
              <a:latin typeface="Arial" panose="020B0604020202020204" pitchFamily="34" charset="0"/>
              <a:cs typeface="Arial" panose="020B0604020202020204" pitchFamily="34" charset="0"/>
            </a:endParaRPr>
          </a:p>
          <a:p>
            <a:pPr marL="0" lvl="1" indent="0">
              <a:buNone/>
            </a:pPr>
            <a:endParaRPr lang="en-US" sz="2400" dirty="0">
              <a:latin typeface="Arial" panose="020B0604020202020204" pitchFamily="34" charset="0"/>
              <a:cs typeface="Arial" panose="020B0604020202020204" pitchFamily="34" charset="0"/>
            </a:endParaRPr>
          </a:p>
          <a:p>
            <a:pPr marL="0" indent="0">
              <a:buNone/>
            </a:pPr>
            <a:endParaRPr lang="en-US" dirty="0"/>
          </a:p>
          <a:p>
            <a:pPr marL="137160" indent="0">
              <a:buNone/>
            </a:pPr>
            <a:endParaRPr lang="en-US" dirty="0"/>
          </a:p>
        </p:txBody>
      </p:sp>
      <p:graphicFrame>
        <p:nvGraphicFramePr>
          <p:cNvPr id="7" name="Chart 6"/>
          <p:cNvGraphicFramePr>
            <a:graphicFrameLocks/>
          </p:cNvGraphicFramePr>
          <p:nvPr>
            <p:extLst>
              <p:ext uri="{D42A27DB-BD31-4B8C-83A1-F6EECF244321}">
                <p14:modId xmlns:p14="http://schemas.microsoft.com/office/powerpoint/2010/main" val="3424745055"/>
              </p:ext>
            </p:extLst>
          </p:nvPr>
        </p:nvGraphicFramePr>
        <p:xfrm>
          <a:off x="457200" y="1253491"/>
          <a:ext cx="7696200" cy="5052059"/>
        </p:xfrm>
        <a:graphic>
          <a:graphicData uri="http://schemas.openxmlformats.org/drawingml/2006/chart">
            <c:chart xmlns:c="http://schemas.openxmlformats.org/drawingml/2006/chart" xmlns:r="http://schemas.openxmlformats.org/officeDocument/2006/relationships" r:id="rId2"/>
          </a:graphicData>
        </a:graphic>
      </p:graphicFrame>
      <p:pic>
        <p:nvPicPr>
          <p:cNvPr id="8" name="Picture 2" descr="FCIS">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16758" y="5791200"/>
            <a:ext cx="1618627" cy="990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302556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40511"/>
            <a:ext cx="8305801" cy="450090"/>
          </a:xfrm>
        </p:spPr>
        <p:txBody>
          <a:bodyPr>
            <a:noAutofit/>
          </a:bodyPr>
          <a:lstStyle/>
          <a:p>
            <a:pPr algn="ctr"/>
            <a:r>
              <a:rPr lang="en-US" sz="2400" i="1" dirty="0">
                <a:solidFill>
                  <a:schemeClr val="tx1"/>
                </a:solidFill>
                <a:latin typeface="Arial" panose="020B0604020202020204" pitchFamily="34" charset="0"/>
                <a:cs typeface="Arial" panose="020B0604020202020204" pitchFamily="34" charset="0"/>
              </a:rPr>
              <a:t>Dollar Amount of Financial Aid</a:t>
            </a:r>
          </a:p>
        </p:txBody>
      </p:sp>
      <p:sp>
        <p:nvSpPr>
          <p:cNvPr id="3" name="Content Placeholder 2"/>
          <p:cNvSpPr>
            <a:spLocks noGrp="1"/>
          </p:cNvSpPr>
          <p:nvPr>
            <p:ph idx="1"/>
          </p:nvPr>
        </p:nvSpPr>
        <p:spPr>
          <a:xfrm>
            <a:off x="507207" y="1566231"/>
            <a:ext cx="8065294" cy="4040436"/>
          </a:xfrm>
        </p:spPr>
        <p:txBody>
          <a:bodyPr>
            <a:normAutofit/>
          </a:bodyPr>
          <a:lstStyle/>
          <a:p>
            <a:pPr lvl="1">
              <a:lnSpc>
                <a:spcPct val="110000"/>
              </a:lnSpc>
              <a:buFont typeface="Wingdings" panose="05000000000000000000" pitchFamily="2" charset="2"/>
              <a:buChar char="Ø"/>
            </a:pPr>
            <a:endParaRPr lang="en-US" sz="1500" dirty="0">
              <a:latin typeface="Arial" panose="020B0604020202020204" pitchFamily="34" charset="0"/>
              <a:cs typeface="Arial" panose="020B0604020202020204" pitchFamily="34" charset="0"/>
            </a:endParaRPr>
          </a:p>
          <a:p>
            <a:pPr marL="0" lvl="1" indent="0">
              <a:buNone/>
            </a:pPr>
            <a:endParaRPr lang="en-US" sz="2400" dirty="0">
              <a:latin typeface="Arial" panose="020B0604020202020204" pitchFamily="34" charset="0"/>
              <a:cs typeface="Arial" panose="020B0604020202020204" pitchFamily="34" charset="0"/>
            </a:endParaRPr>
          </a:p>
          <a:p>
            <a:pPr marL="0" indent="0">
              <a:buNone/>
            </a:pPr>
            <a:endParaRPr lang="en-US" dirty="0"/>
          </a:p>
          <a:p>
            <a:pPr marL="137160" indent="0">
              <a:buNone/>
            </a:pPr>
            <a:endParaRPr lang="en-US" dirty="0"/>
          </a:p>
        </p:txBody>
      </p:sp>
      <p:graphicFrame>
        <p:nvGraphicFramePr>
          <p:cNvPr id="6" name="Chart 5"/>
          <p:cNvGraphicFramePr>
            <a:graphicFrameLocks/>
          </p:cNvGraphicFramePr>
          <p:nvPr>
            <p:extLst>
              <p:ext uri="{D42A27DB-BD31-4B8C-83A1-F6EECF244321}">
                <p14:modId xmlns:p14="http://schemas.microsoft.com/office/powerpoint/2010/main" val="1962311896"/>
              </p:ext>
            </p:extLst>
          </p:nvPr>
        </p:nvGraphicFramePr>
        <p:xfrm>
          <a:off x="609600" y="1371600"/>
          <a:ext cx="7010401" cy="5257800"/>
        </p:xfrm>
        <a:graphic>
          <a:graphicData uri="http://schemas.openxmlformats.org/drawingml/2006/chart">
            <c:chart xmlns:c="http://schemas.openxmlformats.org/drawingml/2006/chart" xmlns:r="http://schemas.openxmlformats.org/officeDocument/2006/relationships" r:id="rId2"/>
          </a:graphicData>
        </a:graphic>
      </p:graphicFrame>
      <p:pic>
        <p:nvPicPr>
          <p:cNvPr id="8" name="Picture 2" descr="FCIS">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33258" y="5801298"/>
            <a:ext cx="1602127" cy="9805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602036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40511"/>
            <a:ext cx="8305801" cy="450090"/>
          </a:xfrm>
        </p:spPr>
        <p:txBody>
          <a:bodyPr>
            <a:noAutofit/>
          </a:bodyPr>
          <a:lstStyle/>
          <a:p>
            <a:pPr algn="ctr"/>
            <a:r>
              <a:rPr lang="en-US" sz="2400" i="1" dirty="0">
                <a:solidFill>
                  <a:schemeClr val="tx1"/>
                </a:solidFill>
                <a:latin typeface="Arial" panose="020B0604020202020204" pitchFamily="34" charset="0"/>
                <a:cs typeface="Arial" panose="020B0604020202020204" pitchFamily="34" charset="0"/>
              </a:rPr>
              <a:t>Number of Financial Aid Recipients</a:t>
            </a:r>
          </a:p>
        </p:txBody>
      </p:sp>
      <p:graphicFrame>
        <p:nvGraphicFramePr>
          <p:cNvPr id="6" name="Chart 5"/>
          <p:cNvGraphicFramePr>
            <a:graphicFrameLocks/>
          </p:cNvGraphicFramePr>
          <p:nvPr>
            <p:extLst>
              <p:ext uri="{D42A27DB-BD31-4B8C-83A1-F6EECF244321}">
                <p14:modId xmlns:p14="http://schemas.microsoft.com/office/powerpoint/2010/main" val="1740592547"/>
              </p:ext>
            </p:extLst>
          </p:nvPr>
        </p:nvGraphicFramePr>
        <p:xfrm>
          <a:off x="457201" y="1143000"/>
          <a:ext cx="7422004" cy="5486399"/>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2" descr="FCIS">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41268" y="5867400"/>
            <a:ext cx="1494117" cy="914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5613653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40511"/>
            <a:ext cx="8305801" cy="450090"/>
          </a:xfrm>
        </p:spPr>
        <p:txBody>
          <a:bodyPr>
            <a:noAutofit/>
          </a:bodyPr>
          <a:lstStyle/>
          <a:p>
            <a:pPr algn="ctr"/>
            <a:r>
              <a:rPr lang="en-US" sz="2400" i="1" dirty="0">
                <a:solidFill>
                  <a:schemeClr val="tx1"/>
                </a:solidFill>
                <a:latin typeface="Arial" panose="020B0604020202020204" pitchFamily="34" charset="0"/>
                <a:cs typeface="Arial" panose="020B0604020202020204" pitchFamily="34" charset="0"/>
              </a:rPr>
              <a:t>Average Financial Aid Award Per Recipient</a:t>
            </a:r>
          </a:p>
        </p:txBody>
      </p:sp>
      <p:sp>
        <p:nvSpPr>
          <p:cNvPr id="3" name="Content Placeholder 2"/>
          <p:cNvSpPr>
            <a:spLocks noGrp="1"/>
          </p:cNvSpPr>
          <p:nvPr>
            <p:ph idx="1"/>
          </p:nvPr>
        </p:nvSpPr>
        <p:spPr>
          <a:xfrm>
            <a:off x="507207" y="1566231"/>
            <a:ext cx="8065294" cy="4040436"/>
          </a:xfrm>
        </p:spPr>
        <p:txBody>
          <a:bodyPr>
            <a:normAutofit/>
          </a:bodyPr>
          <a:lstStyle/>
          <a:p>
            <a:pPr lvl="1">
              <a:lnSpc>
                <a:spcPct val="110000"/>
              </a:lnSpc>
              <a:buFont typeface="Wingdings" panose="05000000000000000000" pitchFamily="2" charset="2"/>
              <a:buChar char="Ø"/>
            </a:pPr>
            <a:endParaRPr lang="en-US" sz="1500" dirty="0">
              <a:latin typeface="Arial" panose="020B0604020202020204" pitchFamily="34" charset="0"/>
              <a:cs typeface="Arial" panose="020B0604020202020204" pitchFamily="34" charset="0"/>
            </a:endParaRPr>
          </a:p>
          <a:p>
            <a:pPr marL="0" lvl="1" indent="0">
              <a:buNone/>
            </a:pPr>
            <a:endParaRPr lang="en-US" sz="2400" dirty="0">
              <a:latin typeface="Arial" panose="020B0604020202020204" pitchFamily="34" charset="0"/>
              <a:cs typeface="Arial" panose="020B0604020202020204" pitchFamily="34" charset="0"/>
            </a:endParaRPr>
          </a:p>
          <a:p>
            <a:pPr marL="0" indent="0">
              <a:buNone/>
            </a:pPr>
            <a:endParaRPr lang="en-US" dirty="0"/>
          </a:p>
          <a:p>
            <a:pPr marL="137160" indent="0">
              <a:buNone/>
            </a:pPr>
            <a:endParaRPr lang="en-US" dirty="0"/>
          </a:p>
        </p:txBody>
      </p:sp>
      <p:graphicFrame>
        <p:nvGraphicFramePr>
          <p:cNvPr id="6" name="Chart 5"/>
          <p:cNvGraphicFramePr>
            <a:graphicFrameLocks/>
          </p:cNvGraphicFramePr>
          <p:nvPr>
            <p:extLst>
              <p:ext uri="{D42A27DB-BD31-4B8C-83A1-F6EECF244321}">
                <p14:modId xmlns:p14="http://schemas.microsoft.com/office/powerpoint/2010/main" val="4210271565"/>
              </p:ext>
            </p:extLst>
          </p:nvPr>
        </p:nvGraphicFramePr>
        <p:xfrm>
          <a:off x="762000" y="1371600"/>
          <a:ext cx="7010400" cy="5105400"/>
        </p:xfrm>
        <a:graphic>
          <a:graphicData uri="http://schemas.openxmlformats.org/drawingml/2006/chart">
            <c:chart xmlns:c="http://schemas.openxmlformats.org/drawingml/2006/chart" xmlns:r="http://schemas.openxmlformats.org/officeDocument/2006/relationships" r:id="rId2"/>
          </a:graphicData>
        </a:graphic>
      </p:graphicFrame>
      <p:pic>
        <p:nvPicPr>
          <p:cNvPr id="8" name="Picture 2" descr="FCIS">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65777" y="5943600"/>
            <a:ext cx="1369608" cy="838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761985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40511"/>
            <a:ext cx="8305801" cy="450090"/>
          </a:xfrm>
        </p:spPr>
        <p:txBody>
          <a:bodyPr>
            <a:noAutofit/>
          </a:bodyPr>
          <a:lstStyle/>
          <a:p>
            <a:pPr algn="ctr"/>
            <a:r>
              <a:rPr lang="en-US" sz="2400" i="1" dirty="0">
                <a:solidFill>
                  <a:schemeClr val="tx1"/>
                </a:solidFill>
                <a:latin typeface="Arial" panose="020B0604020202020204" pitchFamily="34" charset="0"/>
                <a:cs typeface="Arial" panose="020B0604020202020204" pitchFamily="34" charset="0"/>
              </a:rPr>
              <a:t>Percentage of Full Pay Students</a:t>
            </a:r>
          </a:p>
        </p:txBody>
      </p:sp>
      <p:sp>
        <p:nvSpPr>
          <p:cNvPr id="3" name="Content Placeholder 2"/>
          <p:cNvSpPr>
            <a:spLocks noGrp="1"/>
          </p:cNvSpPr>
          <p:nvPr>
            <p:ph idx="1"/>
          </p:nvPr>
        </p:nvSpPr>
        <p:spPr>
          <a:xfrm>
            <a:off x="507207" y="1566231"/>
            <a:ext cx="8065294" cy="4040436"/>
          </a:xfrm>
        </p:spPr>
        <p:txBody>
          <a:bodyPr>
            <a:normAutofit/>
          </a:bodyPr>
          <a:lstStyle/>
          <a:p>
            <a:pPr lvl="1">
              <a:lnSpc>
                <a:spcPct val="110000"/>
              </a:lnSpc>
              <a:buFont typeface="Wingdings" panose="05000000000000000000" pitchFamily="2" charset="2"/>
              <a:buChar char="Ø"/>
            </a:pPr>
            <a:endParaRPr lang="en-US" sz="1500" dirty="0">
              <a:latin typeface="Arial" panose="020B0604020202020204" pitchFamily="34" charset="0"/>
              <a:cs typeface="Arial" panose="020B0604020202020204" pitchFamily="34" charset="0"/>
            </a:endParaRPr>
          </a:p>
          <a:p>
            <a:pPr marL="0" lvl="1" indent="0">
              <a:buNone/>
            </a:pPr>
            <a:endParaRPr lang="en-US" sz="2400" dirty="0">
              <a:latin typeface="Arial" panose="020B0604020202020204" pitchFamily="34" charset="0"/>
              <a:cs typeface="Arial" panose="020B0604020202020204" pitchFamily="34" charset="0"/>
            </a:endParaRPr>
          </a:p>
          <a:p>
            <a:pPr marL="0" indent="0">
              <a:buNone/>
            </a:pPr>
            <a:endParaRPr lang="en-US" dirty="0"/>
          </a:p>
          <a:p>
            <a:pPr marL="137160" indent="0">
              <a:buNone/>
            </a:pPr>
            <a:endParaRPr lang="en-US" dirty="0"/>
          </a:p>
        </p:txBody>
      </p:sp>
      <p:graphicFrame>
        <p:nvGraphicFramePr>
          <p:cNvPr id="6" name="Chart 5"/>
          <p:cNvGraphicFramePr>
            <a:graphicFrameLocks/>
          </p:cNvGraphicFramePr>
          <p:nvPr>
            <p:extLst>
              <p:ext uri="{D42A27DB-BD31-4B8C-83A1-F6EECF244321}">
                <p14:modId xmlns:p14="http://schemas.microsoft.com/office/powerpoint/2010/main" val="4114061429"/>
              </p:ext>
            </p:extLst>
          </p:nvPr>
        </p:nvGraphicFramePr>
        <p:xfrm>
          <a:off x="457200" y="1524000"/>
          <a:ext cx="7391400" cy="5105400"/>
        </p:xfrm>
        <a:graphic>
          <a:graphicData uri="http://schemas.openxmlformats.org/drawingml/2006/chart">
            <c:chart xmlns:c="http://schemas.openxmlformats.org/drawingml/2006/chart" xmlns:r="http://schemas.openxmlformats.org/officeDocument/2006/relationships" r:id="rId2"/>
          </a:graphicData>
        </a:graphic>
      </p:graphicFrame>
      <p:pic>
        <p:nvPicPr>
          <p:cNvPr id="8" name="Picture 2" descr="FCIS">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41268" y="5867400"/>
            <a:ext cx="1494117" cy="914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1361632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
            <a:ext cx="8065294" cy="595016"/>
          </a:xfrm>
        </p:spPr>
        <p:txBody>
          <a:bodyPr>
            <a:normAutofit fontScale="90000"/>
          </a:bodyPr>
          <a:lstStyle/>
          <a:p>
            <a:pPr algn="ctr"/>
            <a:r>
              <a:rPr lang="en-US" altLang="en-US" sz="2800" dirty="0">
                <a:solidFill>
                  <a:schemeClr val="tx1"/>
                </a:solidFill>
                <a:latin typeface="Arial" panose="020B0604020202020204" pitchFamily="34" charset="0"/>
              </a:rPr>
              <a:t>Baumol’s Disease </a:t>
            </a:r>
            <a:r>
              <a:rPr lang="en-US" altLang="en-US" sz="2800" b="1" i="1" dirty="0">
                <a:solidFill>
                  <a:schemeClr val="tx1"/>
                </a:solidFill>
                <a:latin typeface="Arial" panose="020B0604020202020204" pitchFamily="34" charset="0"/>
              </a:rPr>
              <a:t>(aka the reason tuition increases faster than inflation each year)</a:t>
            </a:r>
            <a:endParaRPr lang="en-US" sz="2800" i="1" dirty="0">
              <a:solidFill>
                <a:schemeClr val="tx1"/>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762000" y="1219200"/>
            <a:ext cx="8153400" cy="4610100"/>
          </a:xfrm>
        </p:spPr>
        <p:txBody>
          <a:bodyPr>
            <a:normAutofit fontScale="70000" lnSpcReduction="20000"/>
          </a:bodyPr>
          <a:lstStyle/>
          <a:p>
            <a:pPr marL="0" indent="0">
              <a:lnSpc>
                <a:spcPct val="120000"/>
              </a:lnSpc>
              <a:spcBef>
                <a:spcPct val="0"/>
              </a:spcBef>
              <a:buFontTx/>
              <a:buNone/>
            </a:pPr>
            <a:r>
              <a:rPr lang="en-US" altLang="en-US" sz="2600" dirty="0">
                <a:latin typeface="Arial" panose="020B0604020202020204" pitchFamily="34" charset="0"/>
              </a:rPr>
              <a:t>The Consumer Price Index (CPI) reflects the cost of a “market basket of 	goods” (loaf of bread, gallon of milk, etc.).  The annual change in 	CPI reflects </a:t>
            </a:r>
            <a:r>
              <a:rPr lang="en-US" altLang="en-US" sz="2600" b="1" i="1" dirty="0">
                <a:latin typeface="Arial" panose="020B0604020202020204" pitchFamily="34" charset="0"/>
              </a:rPr>
              <a:t>savings in efficiencies achieved through 	modernization of technology</a:t>
            </a:r>
            <a:r>
              <a:rPr lang="en-US" altLang="en-US" sz="2600" dirty="0">
                <a:latin typeface="Arial" panose="020B0604020202020204" pitchFamily="34" charset="0"/>
              </a:rPr>
              <a:t>, etc. in the production of that loaf of 	bread, gallon of milk, etc.</a:t>
            </a:r>
          </a:p>
          <a:p>
            <a:pPr marL="0" indent="0">
              <a:lnSpc>
                <a:spcPct val="120000"/>
              </a:lnSpc>
              <a:spcBef>
                <a:spcPct val="0"/>
              </a:spcBef>
              <a:buFontTx/>
              <a:buNone/>
            </a:pPr>
            <a:endParaRPr lang="en-US" altLang="en-US" sz="2600" dirty="0">
              <a:latin typeface="Arial" panose="020B0604020202020204" pitchFamily="34" charset="0"/>
            </a:endParaRPr>
          </a:p>
          <a:p>
            <a:pPr marL="0" indent="0">
              <a:lnSpc>
                <a:spcPct val="120000"/>
              </a:lnSpc>
              <a:spcBef>
                <a:spcPct val="0"/>
              </a:spcBef>
              <a:buFontTx/>
              <a:buNone/>
            </a:pPr>
            <a:r>
              <a:rPr lang="en-US" altLang="en-US" sz="2600" dirty="0">
                <a:latin typeface="Arial" panose="020B0604020202020204" pitchFamily="34" charset="0"/>
              </a:rPr>
              <a:t>Labor intensive industries (i.e. medical profession, colleges and universities, 	K-12, etc.), for the most part, </a:t>
            </a:r>
            <a:r>
              <a:rPr lang="en-US" altLang="en-US" sz="2600" b="1" i="1" dirty="0">
                <a:latin typeface="Arial" panose="020B0604020202020204" pitchFamily="34" charset="0"/>
              </a:rPr>
              <a:t>cannot realize the savings other 	industries realize through technology. </a:t>
            </a:r>
            <a:r>
              <a:rPr lang="en-US" altLang="en-US" sz="2600" dirty="0">
                <a:latin typeface="Arial" panose="020B0604020202020204" pitchFamily="34" charset="0"/>
              </a:rPr>
              <a:t> Smartboards, laptops and 	online classes can’t replace teachers.  </a:t>
            </a:r>
          </a:p>
          <a:p>
            <a:pPr marL="0" indent="0">
              <a:lnSpc>
                <a:spcPct val="120000"/>
              </a:lnSpc>
              <a:spcBef>
                <a:spcPct val="0"/>
              </a:spcBef>
              <a:buFontTx/>
              <a:buNone/>
            </a:pPr>
            <a:endParaRPr lang="en-US" altLang="en-US" sz="2600" dirty="0">
              <a:latin typeface="Arial" panose="020B0604020202020204" pitchFamily="34" charset="0"/>
            </a:endParaRPr>
          </a:p>
          <a:p>
            <a:pPr marL="0" indent="0">
              <a:lnSpc>
                <a:spcPct val="120000"/>
              </a:lnSpc>
              <a:spcBef>
                <a:spcPct val="0"/>
              </a:spcBef>
              <a:buFontTx/>
              <a:buNone/>
            </a:pPr>
            <a:r>
              <a:rPr lang="en-US" altLang="en-US" sz="2600" dirty="0">
                <a:latin typeface="Arial" panose="020B0604020202020204" pitchFamily="34" charset="0"/>
              </a:rPr>
              <a:t>By definition, the costs of labor intensive industries increase more than CPI 	each year because they can’t achieve savings through technology.  	Hence why college and K-12 tuition goes up faster than inflation.</a:t>
            </a:r>
          </a:p>
          <a:p>
            <a:pPr marL="0" indent="0">
              <a:lnSpc>
                <a:spcPct val="120000"/>
              </a:lnSpc>
              <a:spcBef>
                <a:spcPct val="0"/>
              </a:spcBef>
              <a:buFontTx/>
              <a:buNone/>
            </a:pPr>
            <a:endParaRPr lang="en-US" altLang="en-US" sz="2600" dirty="0">
              <a:latin typeface="Arial" panose="020B0604020202020204" pitchFamily="34" charset="0"/>
            </a:endParaRPr>
          </a:p>
          <a:p>
            <a:pPr marL="0" indent="0">
              <a:lnSpc>
                <a:spcPct val="120000"/>
              </a:lnSpc>
              <a:spcBef>
                <a:spcPct val="0"/>
              </a:spcBef>
              <a:buFontTx/>
              <a:buNone/>
            </a:pPr>
            <a:r>
              <a:rPr lang="en-US" altLang="en-US" sz="2600" dirty="0" err="1">
                <a:latin typeface="Arial" panose="020B0604020202020204" pitchFamily="34" charset="0"/>
              </a:rPr>
              <a:t>Commonfund</a:t>
            </a:r>
            <a:r>
              <a:rPr lang="en-US" altLang="en-US" sz="2600" dirty="0">
                <a:latin typeface="Arial" panose="020B0604020202020204" pitchFamily="34" charset="0"/>
              </a:rPr>
              <a:t> HEPI Index (Higher Ed Price Index) calculates CPI + 2%</a:t>
            </a:r>
          </a:p>
        </p:txBody>
      </p:sp>
      <p:pic>
        <p:nvPicPr>
          <p:cNvPr id="5" name="Picture 2" descr="FCIS">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92248" y="5715000"/>
            <a:ext cx="1743137" cy="1066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8804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linds(horizontal)">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blinds(horizontal)">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8.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0055" y="166984"/>
            <a:ext cx="8065294" cy="595016"/>
          </a:xfrm>
        </p:spPr>
        <p:txBody>
          <a:bodyPr>
            <a:normAutofit fontScale="90000"/>
          </a:bodyPr>
          <a:lstStyle/>
          <a:p>
            <a:pPr algn="ctr"/>
            <a:r>
              <a:rPr lang="en-US" altLang="en-US" sz="2800" dirty="0">
                <a:solidFill>
                  <a:schemeClr val="tx1"/>
                </a:solidFill>
                <a:latin typeface="Arial" panose="020B0604020202020204" pitchFamily="34" charset="0"/>
              </a:rPr>
              <a:t>Higher Education Price Index (HEPI)</a:t>
            </a:r>
            <a:br>
              <a:rPr lang="en-US" altLang="en-US" sz="2800" dirty="0">
                <a:solidFill>
                  <a:schemeClr val="tx1"/>
                </a:solidFill>
                <a:latin typeface="Arial" panose="020B0604020202020204" pitchFamily="34" charset="0"/>
              </a:rPr>
            </a:br>
            <a:r>
              <a:rPr lang="en-US" altLang="en-US" sz="2800" dirty="0">
                <a:solidFill>
                  <a:schemeClr val="tx1"/>
                </a:solidFill>
                <a:latin typeface="Arial" panose="020B0604020202020204" pitchFamily="34" charset="0"/>
              </a:rPr>
              <a:t>Restated Tuition</a:t>
            </a:r>
            <a:endParaRPr lang="en-US" sz="2800" i="1" dirty="0">
              <a:solidFill>
                <a:schemeClr val="tx1"/>
              </a:solidFill>
              <a:latin typeface="Arial" panose="020B0604020202020204" pitchFamily="34" charset="0"/>
              <a:cs typeface="Arial" panose="020B0604020202020204" pitchFamily="34" charset="0"/>
            </a:endParaRPr>
          </a:p>
        </p:txBody>
      </p:sp>
      <p:pic>
        <p:nvPicPr>
          <p:cNvPr id="5" name="Picture 2" descr="FCIS">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92248" y="5715000"/>
            <a:ext cx="1743137" cy="1066800"/>
          </a:xfrm>
          <a:prstGeom prst="rect">
            <a:avLst/>
          </a:prstGeom>
          <a:noFill/>
          <a:extLst>
            <a:ext uri="{909E8E84-426E-40DD-AFC4-6F175D3DCCD1}">
              <a14:hiddenFill xmlns:a14="http://schemas.microsoft.com/office/drawing/2010/main">
                <a:solidFill>
                  <a:srgbClr val="FFFFFF"/>
                </a:solidFill>
              </a14:hiddenFill>
            </a:ext>
          </a:extLst>
        </p:spPr>
      </p:pic>
      <p:sp>
        <p:nvSpPr>
          <p:cNvPr id="16" name="Oval 15"/>
          <p:cNvSpPr/>
          <p:nvPr/>
        </p:nvSpPr>
        <p:spPr>
          <a:xfrm>
            <a:off x="6004253" y="3398197"/>
            <a:ext cx="590550" cy="2286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0" name="Oval 19"/>
          <p:cNvSpPr/>
          <p:nvPr/>
        </p:nvSpPr>
        <p:spPr>
          <a:xfrm>
            <a:off x="6019800" y="3419475"/>
            <a:ext cx="590550" cy="2286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aphicFrame>
        <p:nvGraphicFramePr>
          <p:cNvPr id="21" name="Table 20"/>
          <p:cNvGraphicFramePr>
            <a:graphicFrameLocks noGrp="1"/>
          </p:cNvGraphicFramePr>
          <p:nvPr/>
        </p:nvGraphicFramePr>
        <p:xfrm>
          <a:off x="609600" y="1565275"/>
          <a:ext cx="8091486" cy="4165600"/>
        </p:xfrm>
        <a:graphic>
          <a:graphicData uri="http://schemas.openxmlformats.org/drawingml/2006/table">
            <a:tbl>
              <a:tblPr>
                <a:tableStyleId>{5C22544A-7EE6-4342-B048-85BDC9FD1C3A}</a:tableStyleId>
              </a:tblPr>
              <a:tblGrid>
                <a:gridCol w="2281801">
                  <a:extLst>
                    <a:ext uri="{9D8B030D-6E8A-4147-A177-3AD203B41FA5}">
                      <a16:colId xmlns:a16="http://schemas.microsoft.com/office/drawing/2014/main" val="953091759"/>
                    </a:ext>
                  </a:extLst>
                </a:gridCol>
                <a:gridCol w="129463">
                  <a:extLst>
                    <a:ext uri="{9D8B030D-6E8A-4147-A177-3AD203B41FA5}">
                      <a16:colId xmlns:a16="http://schemas.microsoft.com/office/drawing/2014/main" val="1561857796"/>
                    </a:ext>
                  </a:extLst>
                </a:gridCol>
                <a:gridCol w="906247">
                  <a:extLst>
                    <a:ext uri="{9D8B030D-6E8A-4147-A177-3AD203B41FA5}">
                      <a16:colId xmlns:a16="http://schemas.microsoft.com/office/drawing/2014/main" val="3616761469"/>
                    </a:ext>
                  </a:extLst>
                </a:gridCol>
                <a:gridCol w="145646">
                  <a:extLst>
                    <a:ext uri="{9D8B030D-6E8A-4147-A177-3AD203B41FA5}">
                      <a16:colId xmlns:a16="http://schemas.microsoft.com/office/drawing/2014/main" val="1928590952"/>
                    </a:ext>
                  </a:extLst>
                </a:gridCol>
                <a:gridCol w="776783">
                  <a:extLst>
                    <a:ext uri="{9D8B030D-6E8A-4147-A177-3AD203B41FA5}">
                      <a16:colId xmlns:a16="http://schemas.microsoft.com/office/drawing/2014/main" val="2763247642"/>
                    </a:ext>
                  </a:extLst>
                </a:gridCol>
                <a:gridCol w="178012">
                  <a:extLst>
                    <a:ext uri="{9D8B030D-6E8A-4147-A177-3AD203B41FA5}">
                      <a16:colId xmlns:a16="http://schemas.microsoft.com/office/drawing/2014/main" val="514723333"/>
                    </a:ext>
                  </a:extLst>
                </a:gridCol>
                <a:gridCol w="776783">
                  <a:extLst>
                    <a:ext uri="{9D8B030D-6E8A-4147-A177-3AD203B41FA5}">
                      <a16:colId xmlns:a16="http://schemas.microsoft.com/office/drawing/2014/main" val="659680943"/>
                    </a:ext>
                  </a:extLst>
                </a:gridCol>
                <a:gridCol w="210378">
                  <a:extLst>
                    <a:ext uri="{9D8B030D-6E8A-4147-A177-3AD203B41FA5}">
                      <a16:colId xmlns:a16="http://schemas.microsoft.com/office/drawing/2014/main" val="2504329104"/>
                    </a:ext>
                  </a:extLst>
                </a:gridCol>
                <a:gridCol w="776783">
                  <a:extLst>
                    <a:ext uri="{9D8B030D-6E8A-4147-A177-3AD203B41FA5}">
                      <a16:colId xmlns:a16="http://schemas.microsoft.com/office/drawing/2014/main" val="1066509433"/>
                    </a:ext>
                  </a:extLst>
                </a:gridCol>
                <a:gridCol w="178012">
                  <a:extLst>
                    <a:ext uri="{9D8B030D-6E8A-4147-A177-3AD203B41FA5}">
                      <a16:colId xmlns:a16="http://schemas.microsoft.com/office/drawing/2014/main" val="1572019318"/>
                    </a:ext>
                  </a:extLst>
                </a:gridCol>
                <a:gridCol w="776783">
                  <a:extLst>
                    <a:ext uri="{9D8B030D-6E8A-4147-A177-3AD203B41FA5}">
                      <a16:colId xmlns:a16="http://schemas.microsoft.com/office/drawing/2014/main" val="3699908067"/>
                    </a:ext>
                  </a:extLst>
                </a:gridCol>
                <a:gridCol w="178012">
                  <a:extLst>
                    <a:ext uri="{9D8B030D-6E8A-4147-A177-3AD203B41FA5}">
                      <a16:colId xmlns:a16="http://schemas.microsoft.com/office/drawing/2014/main" val="218984461"/>
                    </a:ext>
                  </a:extLst>
                </a:gridCol>
                <a:gridCol w="776783">
                  <a:extLst>
                    <a:ext uri="{9D8B030D-6E8A-4147-A177-3AD203B41FA5}">
                      <a16:colId xmlns:a16="http://schemas.microsoft.com/office/drawing/2014/main" val="2509577699"/>
                    </a:ext>
                  </a:extLst>
                </a:gridCol>
              </a:tblGrid>
              <a:tr h="243856">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extLst>
                  <a:ext uri="{0D108BD9-81ED-4DB2-BD59-A6C34878D82A}">
                    <a16:rowId xmlns:a16="http://schemas.microsoft.com/office/drawing/2014/main" val="2688177357"/>
                  </a:ext>
                </a:extLst>
              </a:tr>
              <a:tr h="243856">
                <a:tc>
                  <a:txBody>
                    <a:bodyPr/>
                    <a:lstStyle/>
                    <a:p>
                      <a:pPr algn="ctr" fontAlgn="b"/>
                      <a:r>
                        <a:rPr lang="en-US" sz="1000" u="none" strike="noStrike">
                          <a:effectLst/>
                        </a:rPr>
                        <a:t>Tuition</a:t>
                      </a:r>
                      <a:endParaRPr lang="en-US" sz="1000" b="0" i="0" u="none" strike="noStrike">
                        <a:effectLst/>
                        <a:latin typeface="Arial" panose="020B0604020202020204" pitchFamily="34" charset="0"/>
                      </a:endParaRPr>
                    </a:p>
                  </a:txBody>
                  <a:tcPr marL="7621" marR="7621" marT="7620" marB="0" anchor="b"/>
                </a:tc>
                <a:tc>
                  <a:txBody>
                    <a:bodyPr/>
                    <a:lstStyle/>
                    <a:p>
                      <a:pPr algn="ctr" fontAlgn="b"/>
                      <a:endParaRPr lang="en-US" sz="1000" b="0" i="0" u="none" strike="noStrike">
                        <a:effectLst/>
                        <a:latin typeface="Arial" panose="020B0604020202020204" pitchFamily="34" charset="0"/>
                      </a:endParaRPr>
                    </a:p>
                  </a:txBody>
                  <a:tcPr marL="7621" marR="7621" marT="7620" marB="0" anchor="b"/>
                </a:tc>
                <a:tc>
                  <a:txBody>
                    <a:bodyPr/>
                    <a:lstStyle/>
                    <a:p>
                      <a:pPr algn="ctr" fontAlgn="b"/>
                      <a:r>
                        <a:rPr lang="en-US" sz="1000" u="none" strike="noStrike">
                          <a:effectLst/>
                        </a:rPr>
                        <a:t> 2016-17 </a:t>
                      </a:r>
                      <a:endParaRPr lang="en-US" sz="1000" b="0" i="0" u="none" strike="noStrike">
                        <a:effectLst/>
                        <a:latin typeface="Arial" panose="020B0604020202020204" pitchFamily="34" charset="0"/>
                      </a:endParaRPr>
                    </a:p>
                  </a:txBody>
                  <a:tcPr marL="7621" marR="7621" marT="7620" marB="0" anchor="b"/>
                </a:tc>
                <a:tc>
                  <a:txBody>
                    <a:bodyPr/>
                    <a:lstStyle/>
                    <a:p>
                      <a:pPr algn="ctr" fontAlgn="b"/>
                      <a:endParaRPr lang="en-US" sz="1000" b="0" i="0" u="none" strike="noStrike">
                        <a:effectLst/>
                        <a:latin typeface="Arial" panose="020B0604020202020204" pitchFamily="34" charset="0"/>
                      </a:endParaRPr>
                    </a:p>
                  </a:txBody>
                  <a:tcPr marL="7621" marR="7621" marT="7620" marB="0" anchor="b"/>
                </a:tc>
                <a:tc>
                  <a:txBody>
                    <a:bodyPr/>
                    <a:lstStyle/>
                    <a:p>
                      <a:pPr algn="ctr" fontAlgn="b"/>
                      <a:r>
                        <a:rPr lang="en-US" sz="1000" u="none" strike="noStrike">
                          <a:effectLst/>
                        </a:rPr>
                        <a:t> 2017-18 </a:t>
                      </a:r>
                      <a:endParaRPr lang="en-US" sz="1000" b="0" i="0" u="none" strike="noStrike">
                        <a:effectLst/>
                        <a:latin typeface="Arial" panose="020B0604020202020204" pitchFamily="34" charset="0"/>
                      </a:endParaRPr>
                    </a:p>
                  </a:txBody>
                  <a:tcPr marL="7621" marR="7621" marT="7620" marB="0" anchor="b"/>
                </a:tc>
                <a:tc>
                  <a:txBody>
                    <a:bodyPr/>
                    <a:lstStyle/>
                    <a:p>
                      <a:pPr algn="ctr" fontAlgn="b"/>
                      <a:endParaRPr lang="en-US" sz="1000" b="0" i="0" u="none" strike="noStrike">
                        <a:effectLst/>
                        <a:latin typeface="Arial" panose="020B0604020202020204" pitchFamily="34" charset="0"/>
                      </a:endParaRPr>
                    </a:p>
                  </a:txBody>
                  <a:tcPr marL="7621" marR="7621" marT="7620" marB="0" anchor="b"/>
                </a:tc>
                <a:tc>
                  <a:txBody>
                    <a:bodyPr/>
                    <a:lstStyle/>
                    <a:p>
                      <a:pPr algn="ctr" fontAlgn="b"/>
                      <a:r>
                        <a:rPr lang="en-US" sz="1000" u="none" strike="noStrike">
                          <a:effectLst/>
                        </a:rPr>
                        <a:t> 2018-19 </a:t>
                      </a:r>
                      <a:endParaRPr lang="en-US" sz="1000" b="0" i="0" u="none" strike="noStrike">
                        <a:effectLst/>
                        <a:latin typeface="Arial" panose="020B0604020202020204" pitchFamily="34" charset="0"/>
                      </a:endParaRPr>
                    </a:p>
                  </a:txBody>
                  <a:tcPr marL="7621" marR="7621" marT="7620" marB="0" anchor="b"/>
                </a:tc>
                <a:tc>
                  <a:txBody>
                    <a:bodyPr/>
                    <a:lstStyle/>
                    <a:p>
                      <a:pPr algn="ctr" fontAlgn="b"/>
                      <a:endParaRPr lang="en-US" sz="1000" b="0" i="0" u="none" strike="noStrike">
                        <a:effectLst/>
                        <a:latin typeface="Arial" panose="020B0604020202020204" pitchFamily="34" charset="0"/>
                      </a:endParaRPr>
                    </a:p>
                  </a:txBody>
                  <a:tcPr marL="7621" marR="7621" marT="7620" marB="0" anchor="b"/>
                </a:tc>
                <a:tc>
                  <a:txBody>
                    <a:bodyPr/>
                    <a:lstStyle/>
                    <a:p>
                      <a:pPr algn="ctr" fontAlgn="b"/>
                      <a:r>
                        <a:rPr lang="en-US" sz="1000" u="none" strike="noStrike">
                          <a:effectLst/>
                        </a:rPr>
                        <a:t> 2019-20 </a:t>
                      </a:r>
                      <a:endParaRPr lang="en-US" sz="1000" b="0" i="0" u="none" strike="noStrike">
                        <a:effectLst/>
                        <a:latin typeface="Arial" panose="020B0604020202020204" pitchFamily="34" charset="0"/>
                      </a:endParaRPr>
                    </a:p>
                  </a:txBody>
                  <a:tcPr marL="7621" marR="7621" marT="7620" marB="0" anchor="b"/>
                </a:tc>
                <a:tc>
                  <a:txBody>
                    <a:bodyPr/>
                    <a:lstStyle/>
                    <a:p>
                      <a:pPr algn="ctr" fontAlgn="b"/>
                      <a:endParaRPr lang="en-US" sz="1000" b="0" i="0" u="none" strike="noStrike">
                        <a:effectLst/>
                        <a:latin typeface="Arial" panose="020B0604020202020204" pitchFamily="34" charset="0"/>
                      </a:endParaRPr>
                    </a:p>
                  </a:txBody>
                  <a:tcPr marL="7621" marR="7621" marT="7620" marB="0" anchor="b"/>
                </a:tc>
                <a:tc>
                  <a:txBody>
                    <a:bodyPr/>
                    <a:lstStyle/>
                    <a:p>
                      <a:pPr algn="ctr" fontAlgn="b"/>
                      <a:r>
                        <a:rPr lang="en-US" sz="1000" u="none" strike="noStrike">
                          <a:effectLst/>
                        </a:rPr>
                        <a:t>2020-21</a:t>
                      </a:r>
                      <a:endParaRPr lang="en-US" sz="1000" b="0" i="0" u="none" strike="noStrike">
                        <a:effectLst/>
                        <a:latin typeface="Arial" panose="020B0604020202020204" pitchFamily="34" charset="0"/>
                      </a:endParaRPr>
                    </a:p>
                  </a:txBody>
                  <a:tcPr marL="7621" marR="7621" marT="7620" marB="0" anchor="b"/>
                </a:tc>
                <a:tc>
                  <a:txBody>
                    <a:bodyPr/>
                    <a:lstStyle/>
                    <a:p>
                      <a:pPr algn="ctr" fontAlgn="b"/>
                      <a:endParaRPr lang="en-US" sz="1000" b="0" i="0" u="none" strike="noStrike">
                        <a:effectLst/>
                        <a:latin typeface="Arial" panose="020B0604020202020204" pitchFamily="34" charset="0"/>
                      </a:endParaRPr>
                    </a:p>
                  </a:txBody>
                  <a:tcPr marL="7621" marR="7621" marT="7620" marB="0" anchor="b"/>
                </a:tc>
                <a:tc>
                  <a:txBody>
                    <a:bodyPr/>
                    <a:lstStyle/>
                    <a:p>
                      <a:pPr algn="ctr" fontAlgn="b"/>
                      <a:r>
                        <a:rPr lang="en-US" sz="1000" u="none" strike="noStrike">
                          <a:effectLst/>
                        </a:rPr>
                        <a:t>2021-22</a:t>
                      </a:r>
                      <a:endParaRPr lang="en-US" sz="1000" b="0" i="0" u="none" strike="noStrike">
                        <a:effectLst/>
                        <a:latin typeface="Arial" panose="020B0604020202020204" pitchFamily="34" charset="0"/>
                      </a:endParaRPr>
                    </a:p>
                  </a:txBody>
                  <a:tcPr marL="7621" marR="7621" marT="7620" marB="0" anchor="b"/>
                </a:tc>
                <a:extLst>
                  <a:ext uri="{0D108BD9-81ED-4DB2-BD59-A6C34878D82A}">
                    <a16:rowId xmlns:a16="http://schemas.microsoft.com/office/drawing/2014/main" val="3931483589"/>
                  </a:ext>
                </a:extLst>
              </a:tr>
              <a:tr h="243856">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extLst>
                  <a:ext uri="{0D108BD9-81ED-4DB2-BD59-A6C34878D82A}">
                    <a16:rowId xmlns:a16="http://schemas.microsoft.com/office/drawing/2014/main" val="3401085468"/>
                  </a:ext>
                </a:extLst>
              </a:tr>
              <a:tr h="243856">
                <a:tc>
                  <a:txBody>
                    <a:bodyPr/>
                    <a:lstStyle/>
                    <a:p>
                      <a:pPr algn="l" fontAlgn="b"/>
                      <a:r>
                        <a:rPr lang="en-US" sz="1000" u="none" strike="noStrike" dirty="0">
                          <a:solidFill>
                            <a:srgbClr val="FF0000"/>
                          </a:solidFill>
                          <a:effectLst/>
                        </a:rPr>
                        <a:t>2% </a:t>
                      </a:r>
                      <a:r>
                        <a:rPr lang="en-US" sz="1000" u="none" strike="noStrike" dirty="0">
                          <a:effectLst/>
                        </a:rPr>
                        <a:t>Tuition Increase</a:t>
                      </a:r>
                      <a:endParaRPr lang="en-US" sz="1000" b="0" i="0" u="none" strike="noStrike" dirty="0">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r>
                        <a:rPr lang="en-US" sz="1000" u="none" strike="noStrike" dirty="0">
                          <a:effectLst/>
                        </a:rPr>
                        <a:t>                 17,000 </a:t>
                      </a:r>
                      <a:endParaRPr lang="en-US" sz="1000" b="0" i="0" u="none" strike="noStrike" dirty="0">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r>
                        <a:rPr lang="en-US" sz="1000" u="none" strike="noStrike" dirty="0">
                          <a:effectLst/>
                        </a:rPr>
                        <a:t>             17,340 </a:t>
                      </a:r>
                      <a:endParaRPr lang="en-US" sz="1000" b="0" i="0" u="none" strike="noStrike" dirty="0">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r>
                        <a:rPr lang="en-US" sz="1000" u="none" strike="noStrike" dirty="0">
                          <a:effectLst/>
                        </a:rPr>
                        <a:t>             17,687 </a:t>
                      </a:r>
                      <a:endParaRPr lang="en-US" sz="1000" b="0" i="0" u="none" strike="noStrike" dirty="0">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r>
                        <a:rPr lang="en-US" sz="1000" u="none" strike="noStrike" dirty="0">
                          <a:effectLst/>
                        </a:rPr>
                        <a:t>              18,041 </a:t>
                      </a:r>
                      <a:endParaRPr lang="en-US" sz="1000" b="0" i="0" u="none" strike="noStrike" dirty="0">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r>
                        <a:rPr lang="en-US" sz="1000" u="none" strike="noStrike" dirty="0">
                          <a:effectLst/>
                        </a:rPr>
                        <a:t>              18,401 </a:t>
                      </a:r>
                      <a:endParaRPr lang="en-US" sz="1000" b="0" i="0" u="none" strike="noStrike" dirty="0">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r>
                        <a:rPr lang="en-US" sz="1000" u="none" strike="noStrike" dirty="0">
                          <a:effectLst/>
                        </a:rPr>
                        <a:t>             18,769 </a:t>
                      </a:r>
                      <a:endParaRPr lang="en-US" sz="1000" b="0" i="0" u="none" strike="noStrike" dirty="0">
                        <a:effectLst/>
                        <a:latin typeface="Arial" panose="020B0604020202020204" pitchFamily="34" charset="0"/>
                      </a:endParaRPr>
                    </a:p>
                  </a:txBody>
                  <a:tcPr marL="7621" marR="7621" marT="7620" marB="0" anchor="b"/>
                </a:tc>
                <a:extLst>
                  <a:ext uri="{0D108BD9-81ED-4DB2-BD59-A6C34878D82A}">
                    <a16:rowId xmlns:a16="http://schemas.microsoft.com/office/drawing/2014/main" val="1009130820"/>
                  </a:ext>
                </a:extLst>
              </a:tr>
              <a:tr h="243856">
                <a:tc>
                  <a:txBody>
                    <a:bodyPr/>
                    <a:lstStyle/>
                    <a:p>
                      <a:pPr algn="r" fontAlgn="b"/>
                      <a:r>
                        <a:rPr lang="en-US" sz="800" u="none" strike="noStrike">
                          <a:effectLst/>
                        </a:rPr>
                        <a:t>HEPI Conversion</a:t>
                      </a:r>
                      <a:endParaRPr lang="en-US" sz="800" b="0" i="0" u="none" strike="noStrike">
                        <a:effectLst/>
                        <a:latin typeface="Arial" panose="020B0604020202020204" pitchFamily="34" charset="0"/>
                      </a:endParaRPr>
                    </a:p>
                  </a:txBody>
                  <a:tcPr marL="7621" marR="7621" marT="7620" marB="0" anchor="b"/>
                </a:tc>
                <a:tc>
                  <a:txBody>
                    <a:bodyPr/>
                    <a:lstStyle/>
                    <a:p>
                      <a:pPr algn="l" fontAlgn="b"/>
                      <a:endParaRPr lang="en-US" sz="800" b="0" i="0" u="none" strike="noStrike">
                        <a:effectLst/>
                        <a:latin typeface="Arial" panose="020B0604020202020204" pitchFamily="34" charset="0"/>
                      </a:endParaRPr>
                    </a:p>
                  </a:txBody>
                  <a:tcPr marL="7621" marR="7621" marT="7620" marB="0" anchor="b"/>
                </a:tc>
                <a:tc>
                  <a:txBody>
                    <a:bodyPr/>
                    <a:lstStyle/>
                    <a:p>
                      <a:pPr algn="l" fontAlgn="b"/>
                      <a:r>
                        <a:rPr lang="en-US" sz="800" u="none" strike="noStrike" dirty="0">
                          <a:effectLst/>
                        </a:rPr>
                        <a:t>                             1.16 </a:t>
                      </a:r>
                      <a:endParaRPr lang="en-US" sz="800" b="0" i="0" u="none" strike="noStrike" dirty="0">
                        <a:effectLst/>
                        <a:latin typeface="Arial" panose="020B0604020202020204" pitchFamily="34" charset="0"/>
                      </a:endParaRPr>
                    </a:p>
                  </a:txBody>
                  <a:tcPr marL="7621" marR="7621" marT="7620" marB="0" anchor="b"/>
                </a:tc>
                <a:tc>
                  <a:txBody>
                    <a:bodyPr/>
                    <a:lstStyle/>
                    <a:p>
                      <a:pPr algn="l" fontAlgn="b"/>
                      <a:endParaRPr lang="en-US" sz="800" b="0" i="0" u="none" strike="noStrike">
                        <a:effectLst/>
                        <a:latin typeface="Arial" panose="020B0604020202020204" pitchFamily="34" charset="0"/>
                      </a:endParaRPr>
                    </a:p>
                  </a:txBody>
                  <a:tcPr marL="7621" marR="7621" marT="7620" marB="0" anchor="b"/>
                </a:tc>
                <a:tc>
                  <a:txBody>
                    <a:bodyPr/>
                    <a:lstStyle/>
                    <a:p>
                      <a:pPr algn="l" fontAlgn="b"/>
                      <a:r>
                        <a:rPr lang="en-US" sz="800" u="none" strike="noStrike" dirty="0">
                          <a:effectLst/>
                        </a:rPr>
                        <a:t>                        1.13 </a:t>
                      </a:r>
                      <a:endParaRPr lang="en-US" sz="800" b="0" i="0" u="none" strike="noStrike" dirty="0">
                        <a:effectLst/>
                        <a:latin typeface="Arial" panose="020B0604020202020204" pitchFamily="34" charset="0"/>
                      </a:endParaRPr>
                    </a:p>
                  </a:txBody>
                  <a:tcPr marL="7621" marR="7621" marT="7620" marB="0" anchor="b"/>
                </a:tc>
                <a:tc>
                  <a:txBody>
                    <a:bodyPr/>
                    <a:lstStyle/>
                    <a:p>
                      <a:pPr algn="l" fontAlgn="b"/>
                      <a:endParaRPr lang="en-US" sz="800" b="0" i="0" u="none" strike="noStrike">
                        <a:effectLst/>
                        <a:latin typeface="Arial" panose="020B0604020202020204" pitchFamily="34" charset="0"/>
                      </a:endParaRPr>
                    </a:p>
                  </a:txBody>
                  <a:tcPr marL="7621" marR="7621" marT="7620" marB="0" anchor="b"/>
                </a:tc>
                <a:tc>
                  <a:txBody>
                    <a:bodyPr/>
                    <a:lstStyle/>
                    <a:p>
                      <a:pPr algn="l" fontAlgn="b"/>
                      <a:r>
                        <a:rPr lang="en-US" sz="800" u="none" strike="noStrike" dirty="0">
                          <a:effectLst/>
                        </a:rPr>
                        <a:t>                        1.10 </a:t>
                      </a:r>
                      <a:endParaRPr lang="en-US" sz="800" b="0" i="0" u="none" strike="noStrike" dirty="0">
                        <a:effectLst/>
                        <a:latin typeface="Arial" panose="020B0604020202020204" pitchFamily="34" charset="0"/>
                      </a:endParaRPr>
                    </a:p>
                  </a:txBody>
                  <a:tcPr marL="7621" marR="7621" marT="7620" marB="0" anchor="b"/>
                </a:tc>
                <a:tc>
                  <a:txBody>
                    <a:bodyPr/>
                    <a:lstStyle/>
                    <a:p>
                      <a:pPr algn="l" fontAlgn="b"/>
                      <a:endParaRPr lang="en-US" sz="800" b="0" i="0" u="none" strike="noStrike">
                        <a:effectLst/>
                        <a:latin typeface="Arial" panose="020B0604020202020204" pitchFamily="34" charset="0"/>
                      </a:endParaRPr>
                    </a:p>
                  </a:txBody>
                  <a:tcPr marL="7621" marR="7621" marT="7620" marB="0" anchor="b"/>
                </a:tc>
                <a:tc>
                  <a:txBody>
                    <a:bodyPr/>
                    <a:lstStyle/>
                    <a:p>
                      <a:pPr algn="l" fontAlgn="b"/>
                      <a:r>
                        <a:rPr lang="en-US" sz="800" u="none" strike="noStrike" dirty="0">
                          <a:effectLst/>
                        </a:rPr>
                        <a:t>                        1.08 </a:t>
                      </a:r>
                      <a:endParaRPr lang="en-US" sz="800" b="0" i="0" u="none" strike="noStrike" dirty="0">
                        <a:effectLst/>
                        <a:latin typeface="Arial" panose="020B0604020202020204" pitchFamily="34" charset="0"/>
                      </a:endParaRPr>
                    </a:p>
                  </a:txBody>
                  <a:tcPr marL="7621" marR="7621" marT="7620" marB="0" anchor="b"/>
                </a:tc>
                <a:tc>
                  <a:txBody>
                    <a:bodyPr/>
                    <a:lstStyle/>
                    <a:p>
                      <a:pPr algn="l" fontAlgn="b"/>
                      <a:endParaRPr lang="en-US" sz="800" b="0" i="0" u="none" strike="noStrike">
                        <a:effectLst/>
                        <a:latin typeface="Arial" panose="020B0604020202020204" pitchFamily="34" charset="0"/>
                      </a:endParaRPr>
                    </a:p>
                  </a:txBody>
                  <a:tcPr marL="7621" marR="7621" marT="7620" marB="0" anchor="b"/>
                </a:tc>
                <a:tc>
                  <a:txBody>
                    <a:bodyPr/>
                    <a:lstStyle/>
                    <a:p>
                      <a:pPr algn="l" fontAlgn="b"/>
                      <a:r>
                        <a:rPr lang="en-US" sz="800" u="none" strike="noStrike" dirty="0">
                          <a:effectLst/>
                        </a:rPr>
                        <a:t>                        1.05 </a:t>
                      </a:r>
                      <a:endParaRPr lang="en-US" sz="800" b="0" i="0" u="none" strike="noStrike" dirty="0">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r>
                        <a:rPr lang="en-US" sz="800" u="none" strike="noStrike" dirty="0">
                          <a:effectLst/>
                        </a:rPr>
                        <a:t>                         1.00 </a:t>
                      </a:r>
                      <a:endParaRPr lang="en-US" sz="800" b="0" i="0" u="none" strike="noStrike" dirty="0">
                        <a:effectLst/>
                        <a:latin typeface="Arial" panose="020B0604020202020204" pitchFamily="34" charset="0"/>
                      </a:endParaRPr>
                    </a:p>
                  </a:txBody>
                  <a:tcPr marL="7621" marR="7621" marT="7620" marB="0" anchor="b"/>
                </a:tc>
                <a:extLst>
                  <a:ext uri="{0D108BD9-81ED-4DB2-BD59-A6C34878D82A}">
                    <a16:rowId xmlns:a16="http://schemas.microsoft.com/office/drawing/2014/main" val="3055734910"/>
                  </a:ext>
                </a:extLst>
              </a:tr>
              <a:tr h="243856">
                <a:tc>
                  <a:txBody>
                    <a:bodyPr/>
                    <a:lstStyle/>
                    <a:p>
                      <a:pPr algn="l" fontAlgn="b"/>
                      <a:endParaRPr lang="en-US" sz="1000" b="1" i="1" u="none" strike="noStrike">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endParaRPr lang="en-US" sz="1000" b="0" i="0" u="none" strike="noStrike" dirty="0">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extLst>
                  <a:ext uri="{0D108BD9-81ED-4DB2-BD59-A6C34878D82A}">
                    <a16:rowId xmlns:a16="http://schemas.microsoft.com/office/drawing/2014/main" val="2733077984"/>
                  </a:ext>
                </a:extLst>
              </a:tr>
              <a:tr h="248664">
                <a:tc gridSpan="2">
                  <a:txBody>
                    <a:bodyPr/>
                    <a:lstStyle/>
                    <a:p>
                      <a:pPr algn="l" fontAlgn="b"/>
                      <a:r>
                        <a:rPr lang="en-US" sz="1000" u="none" strike="noStrike">
                          <a:effectLst/>
                        </a:rPr>
                        <a:t>Restated Tuition Using the HEPI Index</a:t>
                      </a:r>
                      <a:endParaRPr lang="en-US" sz="1000" b="1" i="1" u="none" strike="noStrike">
                        <a:effectLst/>
                        <a:latin typeface="Arial" panose="020B0604020202020204" pitchFamily="34" charset="0"/>
                      </a:endParaRPr>
                    </a:p>
                  </a:txBody>
                  <a:tcPr marL="7621" marR="7621" marT="7620" marB="0" anchor="b"/>
                </a:tc>
                <a:tc hMerge="1">
                  <a:txBody>
                    <a:bodyPr/>
                    <a:lstStyle/>
                    <a:p>
                      <a:endParaRPr lang="en-US"/>
                    </a:p>
                  </a:txBody>
                  <a:tcPr/>
                </a:tc>
                <a:tc>
                  <a:txBody>
                    <a:bodyPr/>
                    <a:lstStyle/>
                    <a:p>
                      <a:pPr algn="l" fontAlgn="b"/>
                      <a:r>
                        <a:rPr lang="en-US" sz="1000" u="none" strike="noStrike" dirty="0">
                          <a:effectLst/>
                        </a:rPr>
                        <a:t>                 19,757 </a:t>
                      </a:r>
                      <a:endParaRPr lang="en-US" sz="1000" b="1" i="1" u="none" strike="noStrike" dirty="0">
                        <a:effectLst/>
                        <a:latin typeface="Arial" panose="020B0604020202020204" pitchFamily="34" charset="0"/>
                      </a:endParaRPr>
                    </a:p>
                  </a:txBody>
                  <a:tcPr marL="7621" marR="7621" marT="7620" marB="0" anchor="b"/>
                </a:tc>
                <a:tc>
                  <a:txBody>
                    <a:bodyPr/>
                    <a:lstStyle/>
                    <a:p>
                      <a:pPr algn="l" fontAlgn="b"/>
                      <a:endParaRPr lang="en-US" sz="1000" b="1" i="1" u="none" strike="noStrike">
                        <a:effectLst/>
                        <a:latin typeface="Arial" panose="020B0604020202020204" pitchFamily="34" charset="0"/>
                      </a:endParaRPr>
                    </a:p>
                  </a:txBody>
                  <a:tcPr marL="7621" marR="7621" marT="7620" marB="0" anchor="b"/>
                </a:tc>
                <a:tc>
                  <a:txBody>
                    <a:bodyPr/>
                    <a:lstStyle/>
                    <a:p>
                      <a:pPr algn="l" fontAlgn="b"/>
                      <a:r>
                        <a:rPr lang="en-US" sz="1000" u="none" strike="noStrike" dirty="0">
                          <a:effectLst/>
                        </a:rPr>
                        <a:t>             19,631 </a:t>
                      </a:r>
                      <a:endParaRPr lang="en-US" sz="1000" b="1" i="1" u="none" strike="noStrike" dirty="0">
                        <a:effectLst/>
                        <a:latin typeface="Arial" panose="020B0604020202020204" pitchFamily="34" charset="0"/>
                      </a:endParaRPr>
                    </a:p>
                  </a:txBody>
                  <a:tcPr marL="7621" marR="7621" marT="7620" marB="0" anchor="b"/>
                </a:tc>
                <a:tc>
                  <a:txBody>
                    <a:bodyPr/>
                    <a:lstStyle/>
                    <a:p>
                      <a:pPr algn="l" fontAlgn="b"/>
                      <a:endParaRPr lang="en-US" sz="1000" b="1" i="1" u="none" strike="noStrike">
                        <a:effectLst/>
                        <a:latin typeface="Arial" panose="020B0604020202020204" pitchFamily="34" charset="0"/>
                      </a:endParaRPr>
                    </a:p>
                  </a:txBody>
                  <a:tcPr marL="7621" marR="7621" marT="7620" marB="0" anchor="b"/>
                </a:tc>
                <a:tc>
                  <a:txBody>
                    <a:bodyPr/>
                    <a:lstStyle/>
                    <a:p>
                      <a:pPr algn="l" fontAlgn="b"/>
                      <a:r>
                        <a:rPr lang="en-US" sz="1000" u="none" strike="noStrike" dirty="0">
                          <a:effectLst/>
                        </a:rPr>
                        <a:t>             19,450 </a:t>
                      </a:r>
                      <a:endParaRPr lang="en-US" sz="1000" b="1" i="1" u="none" strike="noStrike" dirty="0">
                        <a:effectLst/>
                        <a:latin typeface="Arial" panose="020B0604020202020204" pitchFamily="34" charset="0"/>
                      </a:endParaRPr>
                    </a:p>
                  </a:txBody>
                  <a:tcPr marL="7621" marR="7621" marT="7620" marB="0" anchor="b"/>
                </a:tc>
                <a:tc>
                  <a:txBody>
                    <a:bodyPr/>
                    <a:lstStyle/>
                    <a:p>
                      <a:pPr algn="l" fontAlgn="b"/>
                      <a:endParaRPr lang="en-US" sz="1000" b="1" i="1" u="none" strike="noStrike">
                        <a:effectLst/>
                        <a:latin typeface="Arial" panose="020B0604020202020204" pitchFamily="34" charset="0"/>
                      </a:endParaRPr>
                    </a:p>
                  </a:txBody>
                  <a:tcPr marL="7621" marR="7621" marT="7620" marB="0" anchor="b"/>
                </a:tc>
                <a:tc>
                  <a:txBody>
                    <a:bodyPr/>
                    <a:lstStyle/>
                    <a:p>
                      <a:pPr algn="l" fontAlgn="b"/>
                      <a:r>
                        <a:rPr lang="en-US" sz="1000" u="none" strike="noStrike" dirty="0">
                          <a:effectLst/>
                        </a:rPr>
                        <a:t>             19,463 </a:t>
                      </a:r>
                      <a:endParaRPr lang="en-US" sz="1000" b="1" i="1" u="none" strike="noStrike" dirty="0">
                        <a:effectLst/>
                        <a:latin typeface="Arial" panose="020B0604020202020204" pitchFamily="34" charset="0"/>
                      </a:endParaRPr>
                    </a:p>
                  </a:txBody>
                  <a:tcPr marL="7621" marR="7621" marT="7620" marB="0" anchor="b"/>
                </a:tc>
                <a:tc>
                  <a:txBody>
                    <a:bodyPr/>
                    <a:lstStyle/>
                    <a:p>
                      <a:pPr algn="l" fontAlgn="b"/>
                      <a:endParaRPr lang="en-US" sz="1000" b="1" i="1" u="none" strike="noStrike">
                        <a:effectLst/>
                        <a:latin typeface="Arial" panose="020B0604020202020204" pitchFamily="34" charset="0"/>
                      </a:endParaRPr>
                    </a:p>
                  </a:txBody>
                  <a:tcPr marL="7621" marR="7621" marT="7620" marB="0" anchor="b"/>
                </a:tc>
                <a:tc>
                  <a:txBody>
                    <a:bodyPr/>
                    <a:lstStyle/>
                    <a:p>
                      <a:pPr algn="l" fontAlgn="b"/>
                      <a:r>
                        <a:rPr lang="en-US" sz="1000" u="none" strike="noStrike" dirty="0">
                          <a:effectLst/>
                        </a:rPr>
                        <a:t>             19,326 </a:t>
                      </a:r>
                      <a:endParaRPr lang="en-US" sz="1000" b="1" i="1" u="none" strike="noStrike" dirty="0">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r>
                        <a:rPr lang="en-US" sz="1000" u="none" strike="noStrike" dirty="0">
                          <a:effectLst/>
                        </a:rPr>
                        <a:t>             18,769 </a:t>
                      </a:r>
                      <a:endParaRPr lang="en-US" sz="1000" b="1" i="1" u="none" strike="noStrike" dirty="0">
                        <a:effectLst/>
                        <a:latin typeface="Arial" panose="020B0604020202020204" pitchFamily="34" charset="0"/>
                      </a:endParaRPr>
                    </a:p>
                  </a:txBody>
                  <a:tcPr marL="7621" marR="7621" marT="7620" marB="0" anchor="b"/>
                </a:tc>
                <a:extLst>
                  <a:ext uri="{0D108BD9-81ED-4DB2-BD59-A6C34878D82A}">
                    <a16:rowId xmlns:a16="http://schemas.microsoft.com/office/drawing/2014/main" val="3802522763"/>
                  </a:ext>
                </a:extLst>
              </a:tr>
              <a:tr h="243856">
                <a:tc gridSpan="3">
                  <a:txBody>
                    <a:bodyPr/>
                    <a:lstStyle/>
                    <a:p>
                      <a:pPr algn="l" fontAlgn="b"/>
                      <a:r>
                        <a:rPr lang="en-US" sz="1000" u="none" strike="noStrike">
                          <a:effectLst/>
                        </a:rPr>
                        <a:t>Effective tuition increase each year</a:t>
                      </a:r>
                      <a:endParaRPr lang="en-US" sz="1000" b="1" i="1" u="none" strike="noStrike">
                        <a:effectLst/>
                        <a:latin typeface="Arial" panose="020B0604020202020204" pitchFamily="34" charset="0"/>
                      </a:endParaRPr>
                    </a:p>
                  </a:txBody>
                  <a:tcPr marL="7621" marR="7621" marT="7620" marB="0" anchor="b"/>
                </a:tc>
                <a:tc hMerge="1">
                  <a:txBody>
                    <a:bodyPr/>
                    <a:lstStyle/>
                    <a:p>
                      <a:endParaRPr lang="en-US"/>
                    </a:p>
                  </a:txBody>
                  <a:tcPr/>
                </a:tc>
                <a:tc hMerge="1">
                  <a:txBody>
                    <a:bodyPr/>
                    <a:lstStyle/>
                    <a:p>
                      <a:endParaRPr lang="en-US"/>
                    </a:p>
                  </a:txBody>
                  <a:tcPr/>
                </a:tc>
                <a:tc>
                  <a:txBody>
                    <a:bodyPr/>
                    <a:lstStyle/>
                    <a:p>
                      <a:pPr algn="l" fontAlgn="b"/>
                      <a:endParaRPr lang="en-US" sz="1000" b="1" i="1" u="none" strike="noStrike">
                        <a:effectLst/>
                        <a:latin typeface="Arial" panose="020B0604020202020204" pitchFamily="34" charset="0"/>
                      </a:endParaRPr>
                    </a:p>
                  </a:txBody>
                  <a:tcPr marL="7621" marR="7621" marT="7620" marB="0" anchor="b"/>
                </a:tc>
                <a:tc>
                  <a:txBody>
                    <a:bodyPr/>
                    <a:lstStyle/>
                    <a:p>
                      <a:pPr algn="l" fontAlgn="b"/>
                      <a:r>
                        <a:rPr lang="en-US" sz="1000" u="none" strike="noStrike" dirty="0">
                          <a:solidFill>
                            <a:srgbClr val="FF0000"/>
                          </a:solidFill>
                          <a:effectLst/>
                        </a:rPr>
                        <a:t>                (127)</a:t>
                      </a:r>
                      <a:endParaRPr lang="en-US" sz="1000" b="1" i="1" u="none" strike="noStrike" dirty="0">
                        <a:solidFill>
                          <a:srgbClr val="FF0000"/>
                        </a:solidFill>
                        <a:effectLst/>
                        <a:latin typeface="Arial" panose="020B0604020202020204" pitchFamily="34" charset="0"/>
                      </a:endParaRPr>
                    </a:p>
                  </a:txBody>
                  <a:tcPr marL="7621" marR="7621" marT="7620" marB="0" anchor="b"/>
                </a:tc>
                <a:tc>
                  <a:txBody>
                    <a:bodyPr/>
                    <a:lstStyle/>
                    <a:p>
                      <a:pPr algn="l" fontAlgn="b"/>
                      <a:endParaRPr lang="en-US" sz="1000" b="1" i="1" u="none" strike="noStrike">
                        <a:solidFill>
                          <a:srgbClr val="FF0000"/>
                        </a:solidFill>
                        <a:effectLst/>
                        <a:latin typeface="Arial" panose="020B0604020202020204" pitchFamily="34" charset="0"/>
                      </a:endParaRPr>
                    </a:p>
                  </a:txBody>
                  <a:tcPr marL="7621" marR="7621" marT="7620" marB="0" anchor="b"/>
                </a:tc>
                <a:tc>
                  <a:txBody>
                    <a:bodyPr/>
                    <a:lstStyle/>
                    <a:p>
                      <a:pPr algn="l" fontAlgn="b"/>
                      <a:r>
                        <a:rPr lang="en-US" sz="1000" u="none" strike="noStrike" dirty="0">
                          <a:solidFill>
                            <a:srgbClr val="FF0000"/>
                          </a:solidFill>
                          <a:effectLst/>
                        </a:rPr>
                        <a:t>                 (180)</a:t>
                      </a:r>
                      <a:endParaRPr lang="en-US" sz="1000" b="1" i="1" u="none" strike="noStrike" dirty="0">
                        <a:solidFill>
                          <a:srgbClr val="FF0000"/>
                        </a:solidFill>
                        <a:effectLst/>
                        <a:latin typeface="Arial" panose="020B0604020202020204" pitchFamily="34" charset="0"/>
                      </a:endParaRPr>
                    </a:p>
                  </a:txBody>
                  <a:tcPr marL="7621" marR="7621" marT="7620" marB="0" anchor="b"/>
                </a:tc>
                <a:tc>
                  <a:txBody>
                    <a:bodyPr/>
                    <a:lstStyle/>
                    <a:p>
                      <a:pPr algn="l" fontAlgn="b"/>
                      <a:endParaRPr lang="en-US" sz="1000" b="1" i="1" u="none" strike="noStrike">
                        <a:solidFill>
                          <a:srgbClr val="FF0000"/>
                        </a:solidFill>
                        <a:effectLst/>
                        <a:latin typeface="Arial" panose="020B0604020202020204" pitchFamily="34" charset="0"/>
                      </a:endParaRPr>
                    </a:p>
                  </a:txBody>
                  <a:tcPr marL="7621" marR="7621" marT="7620" marB="0" anchor="b"/>
                </a:tc>
                <a:tc>
                  <a:txBody>
                    <a:bodyPr/>
                    <a:lstStyle/>
                    <a:p>
                      <a:pPr algn="l" fontAlgn="b"/>
                      <a:r>
                        <a:rPr lang="en-US" sz="1000" u="none" strike="noStrike" dirty="0">
                          <a:effectLst/>
                        </a:rPr>
                        <a:t>                     12 </a:t>
                      </a:r>
                      <a:endParaRPr lang="en-US" sz="1000" b="1" i="1" u="none" strike="noStrike" dirty="0">
                        <a:solidFill>
                          <a:srgbClr val="FF0000"/>
                        </a:solidFill>
                        <a:effectLst/>
                        <a:latin typeface="Arial" panose="020B0604020202020204" pitchFamily="34" charset="0"/>
                      </a:endParaRPr>
                    </a:p>
                  </a:txBody>
                  <a:tcPr marL="7621" marR="7621" marT="7620" marB="0" anchor="b"/>
                </a:tc>
                <a:tc>
                  <a:txBody>
                    <a:bodyPr/>
                    <a:lstStyle/>
                    <a:p>
                      <a:pPr algn="l" fontAlgn="b"/>
                      <a:endParaRPr lang="en-US" sz="1000" b="1" i="1" u="none" strike="noStrike">
                        <a:effectLst/>
                        <a:latin typeface="Arial" panose="020B0604020202020204" pitchFamily="34" charset="0"/>
                      </a:endParaRPr>
                    </a:p>
                  </a:txBody>
                  <a:tcPr marL="7621" marR="7621" marT="7620" marB="0" anchor="b"/>
                </a:tc>
                <a:tc>
                  <a:txBody>
                    <a:bodyPr/>
                    <a:lstStyle/>
                    <a:p>
                      <a:pPr algn="l" fontAlgn="b"/>
                      <a:r>
                        <a:rPr lang="en-US" sz="1000" u="none" strike="noStrike" dirty="0">
                          <a:solidFill>
                            <a:srgbClr val="FF0000"/>
                          </a:solidFill>
                          <a:effectLst/>
                        </a:rPr>
                        <a:t>                (137)</a:t>
                      </a:r>
                      <a:endParaRPr lang="en-US" sz="1000" b="1" i="1" u="none" strike="noStrike" dirty="0">
                        <a:solidFill>
                          <a:srgbClr val="FF0000"/>
                        </a:solidFill>
                        <a:effectLst/>
                        <a:latin typeface="Arial" panose="020B0604020202020204" pitchFamily="34" charset="0"/>
                      </a:endParaRPr>
                    </a:p>
                  </a:txBody>
                  <a:tcPr marL="7621" marR="7621" marT="7620" marB="0" anchor="b"/>
                </a:tc>
                <a:tc>
                  <a:txBody>
                    <a:bodyPr/>
                    <a:lstStyle/>
                    <a:p>
                      <a:pPr algn="l" fontAlgn="b"/>
                      <a:endParaRPr lang="en-US" sz="1000" b="0" i="0" u="none" strike="noStrike" dirty="0">
                        <a:solidFill>
                          <a:srgbClr val="FF0000"/>
                        </a:solidFill>
                        <a:effectLst/>
                        <a:latin typeface="Arial" panose="020B0604020202020204" pitchFamily="34" charset="0"/>
                      </a:endParaRPr>
                    </a:p>
                  </a:txBody>
                  <a:tcPr marL="7621" marR="7621" marT="7620" marB="0" anchor="b"/>
                </a:tc>
                <a:tc>
                  <a:txBody>
                    <a:bodyPr/>
                    <a:lstStyle/>
                    <a:p>
                      <a:pPr algn="l" fontAlgn="b"/>
                      <a:r>
                        <a:rPr lang="en-US" sz="1000" u="none" strike="noStrike" dirty="0">
                          <a:solidFill>
                            <a:srgbClr val="FF0000"/>
                          </a:solidFill>
                          <a:effectLst/>
                        </a:rPr>
                        <a:t>                (556)</a:t>
                      </a:r>
                      <a:endParaRPr lang="en-US" sz="1000" b="1" i="1" u="none" strike="noStrike" dirty="0">
                        <a:solidFill>
                          <a:srgbClr val="FF0000"/>
                        </a:solidFill>
                        <a:effectLst/>
                        <a:latin typeface="Arial" panose="020B0604020202020204" pitchFamily="34" charset="0"/>
                      </a:endParaRPr>
                    </a:p>
                  </a:txBody>
                  <a:tcPr marL="7621" marR="7621" marT="7620" marB="0" anchor="b"/>
                </a:tc>
                <a:extLst>
                  <a:ext uri="{0D108BD9-81ED-4DB2-BD59-A6C34878D82A}">
                    <a16:rowId xmlns:a16="http://schemas.microsoft.com/office/drawing/2014/main" val="2827406099"/>
                  </a:ext>
                </a:extLst>
              </a:tr>
              <a:tr h="312440">
                <a:tc>
                  <a:txBody>
                    <a:bodyPr/>
                    <a:lstStyle/>
                    <a:p>
                      <a:pPr algn="l" fontAlgn="b"/>
                      <a:endParaRPr lang="en-US" sz="1000" b="1" i="1" u="none" strike="noStrike">
                        <a:effectLst/>
                        <a:latin typeface="Arial" panose="020B0604020202020204" pitchFamily="34" charset="0"/>
                      </a:endParaRPr>
                    </a:p>
                  </a:txBody>
                  <a:tcPr marL="7621" marR="7621" marT="7620" marB="0" anchor="b"/>
                </a:tc>
                <a:tc>
                  <a:txBody>
                    <a:bodyPr/>
                    <a:lstStyle/>
                    <a:p>
                      <a:pPr algn="l" fontAlgn="b"/>
                      <a:endParaRPr lang="en-US" sz="1000" b="1" i="1" u="none" strike="noStrike">
                        <a:effectLst/>
                        <a:latin typeface="Arial" panose="020B0604020202020204" pitchFamily="34" charset="0"/>
                      </a:endParaRPr>
                    </a:p>
                  </a:txBody>
                  <a:tcPr marL="7621" marR="7621" marT="7620" marB="0" anchor="b"/>
                </a:tc>
                <a:tc>
                  <a:txBody>
                    <a:bodyPr/>
                    <a:lstStyle/>
                    <a:p>
                      <a:pPr algn="l" fontAlgn="b"/>
                      <a:endParaRPr lang="en-US" sz="1000" b="1" i="1" u="none" strike="noStrike">
                        <a:effectLst/>
                        <a:latin typeface="Arial" panose="020B0604020202020204" pitchFamily="34" charset="0"/>
                      </a:endParaRPr>
                    </a:p>
                  </a:txBody>
                  <a:tcPr marL="7621" marR="7621" marT="7620" marB="0" anchor="b"/>
                </a:tc>
                <a:tc>
                  <a:txBody>
                    <a:bodyPr/>
                    <a:lstStyle/>
                    <a:p>
                      <a:pPr algn="l" fontAlgn="b"/>
                      <a:endParaRPr lang="en-US" sz="1000" b="1" i="1" u="none" strike="noStrike">
                        <a:effectLst/>
                        <a:latin typeface="Arial" panose="020B0604020202020204" pitchFamily="34" charset="0"/>
                      </a:endParaRPr>
                    </a:p>
                  </a:txBody>
                  <a:tcPr marL="7621" marR="7621" marT="7620" marB="0" anchor="b"/>
                </a:tc>
                <a:tc>
                  <a:txBody>
                    <a:bodyPr/>
                    <a:lstStyle/>
                    <a:p>
                      <a:pPr algn="l" fontAlgn="b"/>
                      <a:endParaRPr lang="en-US" sz="1000" b="1" i="1" u="none" strike="noStrike">
                        <a:effectLst/>
                        <a:latin typeface="Arial" panose="020B0604020202020204" pitchFamily="34" charset="0"/>
                      </a:endParaRPr>
                    </a:p>
                  </a:txBody>
                  <a:tcPr marL="7621" marR="7621" marT="7620" marB="0" anchor="b"/>
                </a:tc>
                <a:tc>
                  <a:txBody>
                    <a:bodyPr/>
                    <a:lstStyle/>
                    <a:p>
                      <a:pPr algn="l" fontAlgn="b"/>
                      <a:endParaRPr lang="en-US" sz="1000" b="1" i="1" u="none" strike="noStrike">
                        <a:effectLst/>
                        <a:latin typeface="Arial" panose="020B0604020202020204" pitchFamily="34" charset="0"/>
                      </a:endParaRPr>
                    </a:p>
                  </a:txBody>
                  <a:tcPr marL="7621" marR="7621" marT="7620" marB="0" anchor="b"/>
                </a:tc>
                <a:tc>
                  <a:txBody>
                    <a:bodyPr/>
                    <a:lstStyle/>
                    <a:p>
                      <a:pPr algn="l" fontAlgn="b"/>
                      <a:endParaRPr lang="en-US" sz="1000" b="1" i="1" u="none" strike="noStrike">
                        <a:effectLst/>
                        <a:latin typeface="Arial" panose="020B0604020202020204" pitchFamily="34" charset="0"/>
                      </a:endParaRPr>
                    </a:p>
                  </a:txBody>
                  <a:tcPr marL="7621" marR="7621" marT="7620" marB="0" anchor="b"/>
                </a:tc>
                <a:tc>
                  <a:txBody>
                    <a:bodyPr/>
                    <a:lstStyle/>
                    <a:p>
                      <a:pPr algn="l" fontAlgn="b"/>
                      <a:endParaRPr lang="en-US" sz="1000" b="1" i="1" u="none" strike="noStrike">
                        <a:effectLst/>
                        <a:latin typeface="Arial" panose="020B0604020202020204" pitchFamily="34" charset="0"/>
                      </a:endParaRPr>
                    </a:p>
                  </a:txBody>
                  <a:tcPr marL="7621" marR="7621" marT="7620" marB="0" anchor="b"/>
                </a:tc>
                <a:tc>
                  <a:txBody>
                    <a:bodyPr/>
                    <a:lstStyle/>
                    <a:p>
                      <a:pPr algn="ctr" fontAlgn="b"/>
                      <a:r>
                        <a:rPr lang="en-US" sz="1000" b="1" i="1" u="none" strike="noStrike" dirty="0">
                          <a:effectLst/>
                          <a:latin typeface="Arial" panose="020B0604020202020204" pitchFamily="34" charset="0"/>
                        </a:rPr>
                        <a:t>Covid 2</a:t>
                      </a:r>
                      <a:r>
                        <a:rPr lang="en-US" sz="1000" b="1" i="1" u="none" strike="noStrike" baseline="30000" dirty="0">
                          <a:effectLst/>
                          <a:latin typeface="Arial" panose="020B0604020202020204" pitchFamily="34" charset="0"/>
                        </a:rPr>
                        <a:t>nd</a:t>
                      </a:r>
                      <a:r>
                        <a:rPr lang="en-US" sz="1000" b="1" i="1" u="none" strike="noStrike" dirty="0">
                          <a:effectLst/>
                          <a:latin typeface="Arial" panose="020B0604020202020204" pitchFamily="34" charset="0"/>
                        </a:rPr>
                        <a:t> Quarter</a:t>
                      </a:r>
                    </a:p>
                  </a:txBody>
                  <a:tcPr marL="7621" marR="7621" marT="7620" marB="0" anchor="b"/>
                </a:tc>
                <a:tc>
                  <a:txBody>
                    <a:bodyPr/>
                    <a:lstStyle/>
                    <a:p>
                      <a:pPr algn="l" fontAlgn="b"/>
                      <a:endParaRPr lang="en-US" sz="1000" b="1" i="1" u="none" strike="noStrike">
                        <a:effectLst/>
                        <a:latin typeface="Arial" panose="020B0604020202020204" pitchFamily="34" charset="0"/>
                      </a:endParaRPr>
                    </a:p>
                  </a:txBody>
                  <a:tcPr marL="7621" marR="7621" marT="7620" marB="0" anchor="b"/>
                </a:tc>
                <a:tc>
                  <a:txBody>
                    <a:bodyPr/>
                    <a:lstStyle/>
                    <a:p>
                      <a:pPr algn="l" fontAlgn="b"/>
                      <a:endParaRPr lang="en-US" sz="1000" b="1" i="1" u="none" strike="noStrike">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endParaRPr lang="en-US" sz="1000" b="1" i="1" u="none" strike="noStrike">
                        <a:effectLst/>
                        <a:latin typeface="Arial" panose="020B0604020202020204" pitchFamily="34" charset="0"/>
                      </a:endParaRPr>
                    </a:p>
                  </a:txBody>
                  <a:tcPr marL="7621" marR="7621" marT="7620" marB="0" anchor="b"/>
                </a:tc>
                <a:extLst>
                  <a:ext uri="{0D108BD9-81ED-4DB2-BD59-A6C34878D82A}">
                    <a16:rowId xmlns:a16="http://schemas.microsoft.com/office/drawing/2014/main" val="318489590"/>
                  </a:ext>
                </a:extLst>
              </a:tr>
              <a:tr h="243856">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endParaRPr lang="en-US" sz="1000" b="0" i="0" u="none" strike="noStrike" dirty="0">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endParaRPr lang="en-US" sz="1000" b="0" i="0" u="none" strike="noStrike" dirty="0">
                        <a:effectLst/>
                        <a:latin typeface="Arial" panose="020B0604020202020204" pitchFamily="34" charset="0"/>
                      </a:endParaRPr>
                    </a:p>
                  </a:txBody>
                  <a:tcPr marL="7621" marR="7621" marT="7620" marB="0" anchor="b"/>
                </a:tc>
                <a:extLst>
                  <a:ext uri="{0D108BD9-81ED-4DB2-BD59-A6C34878D82A}">
                    <a16:rowId xmlns:a16="http://schemas.microsoft.com/office/drawing/2014/main" val="3743712688"/>
                  </a:ext>
                </a:extLst>
              </a:tr>
              <a:tr h="243856">
                <a:tc>
                  <a:txBody>
                    <a:bodyPr/>
                    <a:lstStyle/>
                    <a:p>
                      <a:pPr algn="l" fontAlgn="b"/>
                      <a:r>
                        <a:rPr lang="en-US" sz="1000" u="none" strike="noStrike" dirty="0">
                          <a:solidFill>
                            <a:srgbClr val="FF0000"/>
                          </a:solidFill>
                          <a:effectLst/>
                        </a:rPr>
                        <a:t>3%</a:t>
                      </a:r>
                      <a:r>
                        <a:rPr lang="en-US" sz="1000" u="none" strike="noStrike" dirty="0">
                          <a:effectLst/>
                        </a:rPr>
                        <a:t> Tuition Increase</a:t>
                      </a:r>
                      <a:endParaRPr lang="en-US" sz="1000" b="0" i="0" u="none" strike="noStrike" dirty="0">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r>
                        <a:rPr lang="en-US" sz="1000" u="none" strike="noStrike" dirty="0">
                          <a:effectLst/>
                        </a:rPr>
                        <a:t>                 17,000 </a:t>
                      </a:r>
                      <a:endParaRPr lang="en-US" sz="1000" b="0" i="0" u="none" strike="noStrike" dirty="0">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r>
                        <a:rPr lang="en-US" sz="1000" u="none" strike="noStrike" dirty="0">
                          <a:effectLst/>
                        </a:rPr>
                        <a:t>             17,510 </a:t>
                      </a:r>
                      <a:endParaRPr lang="en-US" sz="1000" b="0" i="0" u="none" strike="noStrike" dirty="0">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r>
                        <a:rPr lang="en-US" sz="1000" u="none" strike="noStrike" dirty="0">
                          <a:effectLst/>
                        </a:rPr>
                        <a:t>             18,035 </a:t>
                      </a:r>
                      <a:endParaRPr lang="en-US" sz="1000" b="0" i="0" u="none" strike="noStrike" dirty="0">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r>
                        <a:rPr lang="en-US" sz="1000" u="none" strike="noStrike" dirty="0">
                          <a:effectLst/>
                        </a:rPr>
                        <a:t>             18,576 </a:t>
                      </a:r>
                      <a:endParaRPr lang="en-US" sz="1000" b="0" i="0" u="none" strike="noStrike" dirty="0">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r>
                        <a:rPr lang="en-US" sz="1000" u="none" strike="noStrike" dirty="0">
                          <a:effectLst/>
                        </a:rPr>
                        <a:t>             19,134 </a:t>
                      </a:r>
                      <a:endParaRPr lang="en-US" sz="1000" b="0" i="0" u="none" strike="noStrike" dirty="0">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r>
                        <a:rPr lang="en-US" sz="1000" u="none" strike="noStrike" dirty="0">
                          <a:effectLst/>
                        </a:rPr>
                        <a:t>             19,708 </a:t>
                      </a:r>
                      <a:endParaRPr lang="en-US" sz="1000" b="0" i="0" u="none" strike="noStrike" dirty="0">
                        <a:effectLst/>
                        <a:latin typeface="Arial" panose="020B0604020202020204" pitchFamily="34" charset="0"/>
                      </a:endParaRPr>
                    </a:p>
                  </a:txBody>
                  <a:tcPr marL="7621" marR="7621" marT="7620" marB="0" anchor="b"/>
                </a:tc>
                <a:extLst>
                  <a:ext uri="{0D108BD9-81ED-4DB2-BD59-A6C34878D82A}">
                    <a16:rowId xmlns:a16="http://schemas.microsoft.com/office/drawing/2014/main" val="1338247812"/>
                  </a:ext>
                </a:extLst>
              </a:tr>
              <a:tr h="188434">
                <a:tc>
                  <a:txBody>
                    <a:bodyPr/>
                    <a:lstStyle/>
                    <a:p>
                      <a:pPr algn="r" fontAlgn="b"/>
                      <a:r>
                        <a:rPr lang="en-US" sz="800" u="none" strike="noStrike">
                          <a:effectLst/>
                        </a:rPr>
                        <a:t>HEPI Conversion</a:t>
                      </a:r>
                      <a:endParaRPr lang="en-US" sz="800" b="0" i="0" u="none" strike="noStrike">
                        <a:effectLst/>
                        <a:latin typeface="Arial" panose="020B0604020202020204" pitchFamily="34" charset="0"/>
                      </a:endParaRPr>
                    </a:p>
                  </a:txBody>
                  <a:tcPr marL="7621" marR="7621" marT="7620" marB="0" anchor="b"/>
                </a:tc>
                <a:tc>
                  <a:txBody>
                    <a:bodyPr/>
                    <a:lstStyle/>
                    <a:p>
                      <a:pPr algn="l" fontAlgn="b"/>
                      <a:endParaRPr lang="en-US" sz="800" b="0" i="0" u="none" strike="noStrike">
                        <a:effectLst/>
                        <a:latin typeface="Arial" panose="020B0604020202020204" pitchFamily="34" charset="0"/>
                      </a:endParaRPr>
                    </a:p>
                  </a:txBody>
                  <a:tcPr marL="7621" marR="7621" marT="7620" marB="0" anchor="b"/>
                </a:tc>
                <a:tc>
                  <a:txBody>
                    <a:bodyPr/>
                    <a:lstStyle/>
                    <a:p>
                      <a:pPr algn="l" fontAlgn="b"/>
                      <a:r>
                        <a:rPr lang="en-US" sz="800" u="none" strike="noStrike" dirty="0">
                          <a:effectLst/>
                        </a:rPr>
                        <a:t>                              1.16 </a:t>
                      </a:r>
                      <a:endParaRPr lang="en-US" sz="800" b="0" i="0" u="none" strike="noStrike" dirty="0">
                        <a:effectLst/>
                        <a:latin typeface="Arial" panose="020B0604020202020204" pitchFamily="34" charset="0"/>
                      </a:endParaRPr>
                    </a:p>
                  </a:txBody>
                  <a:tcPr marL="7621" marR="7621" marT="7620" marB="0" anchor="b"/>
                </a:tc>
                <a:tc>
                  <a:txBody>
                    <a:bodyPr/>
                    <a:lstStyle/>
                    <a:p>
                      <a:pPr algn="l" fontAlgn="b"/>
                      <a:endParaRPr lang="en-US" sz="800" b="0" i="0" u="none" strike="noStrike">
                        <a:effectLst/>
                        <a:latin typeface="Arial" panose="020B0604020202020204" pitchFamily="34" charset="0"/>
                      </a:endParaRPr>
                    </a:p>
                  </a:txBody>
                  <a:tcPr marL="7621" marR="7621" marT="7620" marB="0" anchor="b"/>
                </a:tc>
                <a:tc>
                  <a:txBody>
                    <a:bodyPr/>
                    <a:lstStyle/>
                    <a:p>
                      <a:pPr algn="l" fontAlgn="b"/>
                      <a:r>
                        <a:rPr lang="en-US" sz="800" u="none" strike="noStrike" dirty="0">
                          <a:effectLst/>
                        </a:rPr>
                        <a:t>                        1.13 </a:t>
                      </a:r>
                      <a:endParaRPr lang="en-US" sz="800" b="0" i="0" u="none" strike="noStrike" dirty="0">
                        <a:effectLst/>
                        <a:latin typeface="Arial" panose="020B0604020202020204" pitchFamily="34" charset="0"/>
                      </a:endParaRPr>
                    </a:p>
                  </a:txBody>
                  <a:tcPr marL="7621" marR="7621" marT="7620" marB="0" anchor="b"/>
                </a:tc>
                <a:tc>
                  <a:txBody>
                    <a:bodyPr/>
                    <a:lstStyle/>
                    <a:p>
                      <a:pPr algn="l" fontAlgn="b"/>
                      <a:endParaRPr lang="en-US" sz="800" b="0" i="0" u="none" strike="noStrike">
                        <a:effectLst/>
                        <a:latin typeface="Arial" panose="020B0604020202020204" pitchFamily="34" charset="0"/>
                      </a:endParaRPr>
                    </a:p>
                  </a:txBody>
                  <a:tcPr marL="7621" marR="7621" marT="7620" marB="0" anchor="b"/>
                </a:tc>
                <a:tc>
                  <a:txBody>
                    <a:bodyPr/>
                    <a:lstStyle/>
                    <a:p>
                      <a:pPr algn="l" fontAlgn="b"/>
                      <a:r>
                        <a:rPr lang="en-US" sz="800" u="none" strike="noStrike" dirty="0">
                          <a:effectLst/>
                        </a:rPr>
                        <a:t>                         1.10 </a:t>
                      </a:r>
                      <a:endParaRPr lang="en-US" sz="800" b="0" i="0" u="none" strike="noStrike" dirty="0">
                        <a:effectLst/>
                        <a:latin typeface="Arial" panose="020B0604020202020204" pitchFamily="34" charset="0"/>
                      </a:endParaRPr>
                    </a:p>
                  </a:txBody>
                  <a:tcPr marL="7621" marR="7621" marT="7620" marB="0" anchor="b"/>
                </a:tc>
                <a:tc>
                  <a:txBody>
                    <a:bodyPr/>
                    <a:lstStyle/>
                    <a:p>
                      <a:pPr algn="l" fontAlgn="b"/>
                      <a:endParaRPr lang="en-US" sz="800" b="0" i="0" u="none" strike="noStrike">
                        <a:effectLst/>
                        <a:latin typeface="Arial" panose="020B0604020202020204" pitchFamily="34" charset="0"/>
                      </a:endParaRPr>
                    </a:p>
                  </a:txBody>
                  <a:tcPr marL="7621" marR="7621" marT="7620" marB="0" anchor="b"/>
                </a:tc>
                <a:tc>
                  <a:txBody>
                    <a:bodyPr/>
                    <a:lstStyle/>
                    <a:p>
                      <a:pPr algn="l" fontAlgn="b"/>
                      <a:r>
                        <a:rPr lang="en-US" sz="800" u="none" strike="noStrike" dirty="0">
                          <a:effectLst/>
                        </a:rPr>
                        <a:t>                         1.08 </a:t>
                      </a:r>
                      <a:endParaRPr lang="en-US" sz="800" b="0" i="0" u="none" strike="noStrike" dirty="0">
                        <a:effectLst/>
                        <a:latin typeface="Arial" panose="020B0604020202020204" pitchFamily="34" charset="0"/>
                      </a:endParaRPr>
                    </a:p>
                  </a:txBody>
                  <a:tcPr marL="7621" marR="7621" marT="7620" marB="0" anchor="b"/>
                </a:tc>
                <a:tc>
                  <a:txBody>
                    <a:bodyPr/>
                    <a:lstStyle/>
                    <a:p>
                      <a:pPr algn="l" fontAlgn="b"/>
                      <a:endParaRPr lang="en-US" sz="800" b="0" i="0" u="none" strike="noStrike">
                        <a:effectLst/>
                        <a:latin typeface="Arial" panose="020B0604020202020204" pitchFamily="34" charset="0"/>
                      </a:endParaRPr>
                    </a:p>
                  </a:txBody>
                  <a:tcPr marL="7621" marR="7621" marT="7620" marB="0" anchor="b"/>
                </a:tc>
                <a:tc>
                  <a:txBody>
                    <a:bodyPr/>
                    <a:lstStyle/>
                    <a:p>
                      <a:pPr algn="l" fontAlgn="b"/>
                      <a:r>
                        <a:rPr lang="en-US" sz="800" u="none" strike="noStrike" dirty="0">
                          <a:effectLst/>
                        </a:rPr>
                        <a:t>                         1.05 </a:t>
                      </a:r>
                      <a:endParaRPr lang="en-US" sz="800" b="0" i="0" u="none" strike="noStrike" dirty="0">
                        <a:effectLst/>
                        <a:latin typeface="Arial" panose="020B0604020202020204" pitchFamily="34" charset="0"/>
                      </a:endParaRPr>
                    </a:p>
                  </a:txBody>
                  <a:tcPr marL="7621" marR="7621" marT="7620" marB="0" anchor="b"/>
                </a:tc>
                <a:tc>
                  <a:txBody>
                    <a:bodyPr/>
                    <a:lstStyle/>
                    <a:p>
                      <a:pPr algn="l" fontAlgn="b"/>
                      <a:endParaRPr lang="en-US" sz="800" b="0" i="0" u="none" strike="noStrike">
                        <a:effectLst/>
                        <a:latin typeface="Arial" panose="020B0604020202020204" pitchFamily="34" charset="0"/>
                      </a:endParaRPr>
                    </a:p>
                  </a:txBody>
                  <a:tcPr marL="7621" marR="7621" marT="7620" marB="0" anchor="b"/>
                </a:tc>
                <a:tc>
                  <a:txBody>
                    <a:bodyPr/>
                    <a:lstStyle/>
                    <a:p>
                      <a:pPr algn="l" fontAlgn="b"/>
                      <a:r>
                        <a:rPr lang="en-US" sz="800" u="none" strike="noStrike" dirty="0">
                          <a:effectLst/>
                        </a:rPr>
                        <a:t>                         1.00 </a:t>
                      </a:r>
                      <a:endParaRPr lang="en-US" sz="800" b="0" i="0" u="none" strike="noStrike" dirty="0">
                        <a:effectLst/>
                        <a:latin typeface="Arial" panose="020B0604020202020204" pitchFamily="34" charset="0"/>
                      </a:endParaRPr>
                    </a:p>
                  </a:txBody>
                  <a:tcPr marL="7621" marR="7621" marT="7620" marB="0" anchor="b"/>
                </a:tc>
                <a:extLst>
                  <a:ext uri="{0D108BD9-81ED-4DB2-BD59-A6C34878D82A}">
                    <a16:rowId xmlns:a16="http://schemas.microsoft.com/office/drawing/2014/main" val="4235229833"/>
                  </a:ext>
                </a:extLst>
              </a:tr>
              <a:tr h="243856">
                <a:tc>
                  <a:txBody>
                    <a:bodyPr/>
                    <a:lstStyle/>
                    <a:p>
                      <a:pPr algn="l" fontAlgn="b"/>
                      <a:endParaRPr lang="en-US" sz="1000" b="1" i="1" u="none" strike="noStrike">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endParaRPr lang="en-US" sz="1000" b="0" i="0" u="none" strike="noStrike" dirty="0">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extLst>
                  <a:ext uri="{0D108BD9-81ED-4DB2-BD59-A6C34878D82A}">
                    <a16:rowId xmlns:a16="http://schemas.microsoft.com/office/drawing/2014/main" val="3375652134"/>
                  </a:ext>
                </a:extLst>
              </a:tr>
              <a:tr h="268796">
                <a:tc gridSpan="2">
                  <a:txBody>
                    <a:bodyPr/>
                    <a:lstStyle/>
                    <a:p>
                      <a:pPr algn="l" fontAlgn="b"/>
                      <a:r>
                        <a:rPr lang="en-US" sz="1000" u="none" strike="noStrike">
                          <a:effectLst/>
                        </a:rPr>
                        <a:t>Restated Tuition Using the HEPI Index</a:t>
                      </a:r>
                      <a:endParaRPr lang="en-US" sz="1000" b="1" i="1" u="none" strike="noStrike">
                        <a:effectLst/>
                        <a:latin typeface="Arial" panose="020B0604020202020204" pitchFamily="34" charset="0"/>
                      </a:endParaRPr>
                    </a:p>
                  </a:txBody>
                  <a:tcPr marL="7621" marR="7621" marT="7620" marB="0" anchor="b"/>
                </a:tc>
                <a:tc hMerge="1">
                  <a:txBody>
                    <a:bodyPr/>
                    <a:lstStyle/>
                    <a:p>
                      <a:endParaRPr lang="en-US"/>
                    </a:p>
                  </a:txBody>
                  <a:tcPr/>
                </a:tc>
                <a:tc>
                  <a:txBody>
                    <a:bodyPr/>
                    <a:lstStyle/>
                    <a:p>
                      <a:pPr algn="l" fontAlgn="b"/>
                      <a:r>
                        <a:rPr lang="en-US" sz="1000" u="none" strike="noStrike" dirty="0">
                          <a:effectLst/>
                        </a:rPr>
                        <a:t>                  19,757 </a:t>
                      </a:r>
                      <a:endParaRPr lang="en-US" sz="1000" b="1" i="1" u="none" strike="noStrike" dirty="0">
                        <a:effectLst/>
                        <a:latin typeface="Arial" panose="020B0604020202020204" pitchFamily="34" charset="0"/>
                      </a:endParaRPr>
                    </a:p>
                  </a:txBody>
                  <a:tcPr marL="7621" marR="7621" marT="7620" marB="0" anchor="b"/>
                </a:tc>
                <a:tc>
                  <a:txBody>
                    <a:bodyPr/>
                    <a:lstStyle/>
                    <a:p>
                      <a:pPr algn="l" fontAlgn="b"/>
                      <a:endParaRPr lang="en-US" sz="1000" b="1" i="1" u="none" strike="noStrike">
                        <a:effectLst/>
                        <a:latin typeface="Arial" panose="020B0604020202020204" pitchFamily="34" charset="0"/>
                      </a:endParaRPr>
                    </a:p>
                  </a:txBody>
                  <a:tcPr marL="7621" marR="7621" marT="7620" marB="0" anchor="b"/>
                </a:tc>
                <a:tc>
                  <a:txBody>
                    <a:bodyPr/>
                    <a:lstStyle/>
                    <a:p>
                      <a:pPr algn="l" fontAlgn="b"/>
                      <a:r>
                        <a:rPr lang="en-US" sz="1000" u="none" strike="noStrike" dirty="0">
                          <a:effectLst/>
                        </a:rPr>
                        <a:t>             19,823 </a:t>
                      </a:r>
                      <a:endParaRPr lang="en-US" sz="1000" b="1" i="1" u="none" strike="noStrike" dirty="0">
                        <a:effectLst/>
                        <a:latin typeface="Arial" panose="020B0604020202020204" pitchFamily="34" charset="0"/>
                      </a:endParaRPr>
                    </a:p>
                  </a:txBody>
                  <a:tcPr marL="7621" marR="7621" marT="7620" marB="0" anchor="b"/>
                </a:tc>
                <a:tc>
                  <a:txBody>
                    <a:bodyPr/>
                    <a:lstStyle/>
                    <a:p>
                      <a:pPr algn="l" fontAlgn="b"/>
                      <a:endParaRPr lang="en-US" sz="1000" b="1" i="1" u="none" strike="noStrike">
                        <a:effectLst/>
                        <a:latin typeface="Arial" panose="020B0604020202020204" pitchFamily="34" charset="0"/>
                      </a:endParaRPr>
                    </a:p>
                  </a:txBody>
                  <a:tcPr marL="7621" marR="7621" marT="7620" marB="0" anchor="b"/>
                </a:tc>
                <a:tc>
                  <a:txBody>
                    <a:bodyPr/>
                    <a:lstStyle/>
                    <a:p>
                      <a:pPr algn="l" fontAlgn="b"/>
                      <a:r>
                        <a:rPr lang="en-US" sz="1000" u="none" strike="noStrike" dirty="0">
                          <a:effectLst/>
                        </a:rPr>
                        <a:t>             19,834 </a:t>
                      </a:r>
                      <a:endParaRPr lang="en-US" sz="1000" b="1" i="1" u="none" strike="noStrike" dirty="0">
                        <a:effectLst/>
                        <a:latin typeface="Arial" panose="020B0604020202020204" pitchFamily="34" charset="0"/>
                      </a:endParaRPr>
                    </a:p>
                  </a:txBody>
                  <a:tcPr marL="7621" marR="7621" marT="7620" marB="0" anchor="b"/>
                </a:tc>
                <a:tc>
                  <a:txBody>
                    <a:bodyPr/>
                    <a:lstStyle/>
                    <a:p>
                      <a:pPr algn="l" fontAlgn="b"/>
                      <a:endParaRPr lang="en-US" sz="1000" b="1" i="1" u="none" strike="noStrike" dirty="0">
                        <a:effectLst/>
                        <a:latin typeface="Arial" panose="020B0604020202020204" pitchFamily="34" charset="0"/>
                      </a:endParaRPr>
                    </a:p>
                  </a:txBody>
                  <a:tcPr marL="7621" marR="7621" marT="7620" marB="0" anchor="b"/>
                </a:tc>
                <a:tc>
                  <a:txBody>
                    <a:bodyPr/>
                    <a:lstStyle/>
                    <a:p>
                      <a:pPr algn="l" fontAlgn="b"/>
                      <a:r>
                        <a:rPr lang="en-US" sz="1000" u="none" strike="noStrike" dirty="0">
                          <a:effectLst/>
                        </a:rPr>
                        <a:t>              20,041 </a:t>
                      </a:r>
                      <a:endParaRPr lang="en-US" sz="1000" b="1" i="1" u="none" strike="noStrike" dirty="0">
                        <a:effectLst/>
                        <a:latin typeface="Arial" panose="020B0604020202020204" pitchFamily="34" charset="0"/>
                      </a:endParaRPr>
                    </a:p>
                  </a:txBody>
                  <a:tcPr marL="7621" marR="7621" marT="7620" marB="0" anchor="b"/>
                </a:tc>
                <a:tc>
                  <a:txBody>
                    <a:bodyPr/>
                    <a:lstStyle/>
                    <a:p>
                      <a:pPr algn="l" fontAlgn="b"/>
                      <a:endParaRPr lang="en-US" sz="1000" b="1" i="1" u="none" strike="noStrike">
                        <a:effectLst/>
                        <a:latin typeface="Arial" panose="020B0604020202020204" pitchFamily="34" charset="0"/>
                      </a:endParaRPr>
                    </a:p>
                  </a:txBody>
                  <a:tcPr marL="7621" marR="7621" marT="7620" marB="0" anchor="b"/>
                </a:tc>
                <a:tc>
                  <a:txBody>
                    <a:bodyPr/>
                    <a:lstStyle/>
                    <a:p>
                      <a:pPr algn="l" fontAlgn="b"/>
                      <a:r>
                        <a:rPr lang="en-US" sz="1000" u="none" strike="noStrike" dirty="0">
                          <a:effectLst/>
                        </a:rPr>
                        <a:t>              20,095 </a:t>
                      </a:r>
                      <a:endParaRPr lang="en-US" sz="1000" b="1" i="1" u="none" strike="noStrike" dirty="0">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r>
                        <a:rPr lang="en-US" sz="1000" u="none" strike="noStrike" dirty="0">
                          <a:effectLst/>
                        </a:rPr>
                        <a:t>             19,708 </a:t>
                      </a:r>
                      <a:endParaRPr lang="en-US" sz="1000" b="1" i="1" u="none" strike="noStrike" dirty="0">
                        <a:effectLst/>
                        <a:latin typeface="Arial" panose="020B0604020202020204" pitchFamily="34" charset="0"/>
                      </a:endParaRPr>
                    </a:p>
                  </a:txBody>
                  <a:tcPr marL="7621" marR="7621" marT="7620" marB="0" anchor="b"/>
                </a:tc>
                <a:extLst>
                  <a:ext uri="{0D108BD9-81ED-4DB2-BD59-A6C34878D82A}">
                    <a16:rowId xmlns:a16="http://schemas.microsoft.com/office/drawing/2014/main" val="3317708508"/>
                  </a:ext>
                </a:extLst>
              </a:tr>
              <a:tr h="243856">
                <a:tc gridSpan="3">
                  <a:txBody>
                    <a:bodyPr/>
                    <a:lstStyle/>
                    <a:p>
                      <a:pPr algn="l" fontAlgn="b"/>
                      <a:r>
                        <a:rPr lang="en-US" sz="1000" u="none" strike="noStrike">
                          <a:effectLst/>
                        </a:rPr>
                        <a:t>Effective tuition increase each year</a:t>
                      </a:r>
                      <a:endParaRPr lang="en-US" sz="1000" b="1" i="1" u="none" strike="noStrike">
                        <a:effectLst/>
                        <a:latin typeface="Arial" panose="020B0604020202020204" pitchFamily="34" charset="0"/>
                      </a:endParaRPr>
                    </a:p>
                  </a:txBody>
                  <a:tcPr marL="7621" marR="7621" marT="7620" marB="0" anchor="b"/>
                </a:tc>
                <a:tc hMerge="1">
                  <a:txBody>
                    <a:bodyPr/>
                    <a:lstStyle/>
                    <a:p>
                      <a:endParaRPr lang="en-US"/>
                    </a:p>
                  </a:txBody>
                  <a:tcPr/>
                </a:tc>
                <a:tc hMerge="1">
                  <a:txBody>
                    <a:bodyPr/>
                    <a:lstStyle/>
                    <a:p>
                      <a:endParaRPr lang="en-US"/>
                    </a:p>
                  </a:txBody>
                  <a:tcPr/>
                </a:tc>
                <a:tc>
                  <a:txBody>
                    <a:bodyPr/>
                    <a:lstStyle/>
                    <a:p>
                      <a:pPr algn="l" fontAlgn="b"/>
                      <a:endParaRPr lang="en-US" sz="1000" b="1" i="1" u="none" strike="noStrike">
                        <a:effectLst/>
                        <a:latin typeface="Arial" panose="020B0604020202020204" pitchFamily="34" charset="0"/>
                      </a:endParaRPr>
                    </a:p>
                  </a:txBody>
                  <a:tcPr marL="7621" marR="7621" marT="7620" marB="0" anchor="b"/>
                </a:tc>
                <a:tc>
                  <a:txBody>
                    <a:bodyPr/>
                    <a:lstStyle/>
                    <a:p>
                      <a:pPr algn="l" fontAlgn="b"/>
                      <a:r>
                        <a:rPr lang="en-US" sz="1000" u="none" strike="noStrike" dirty="0">
                          <a:effectLst/>
                        </a:rPr>
                        <a:t>                     66 </a:t>
                      </a:r>
                      <a:endParaRPr lang="en-US" sz="1000" b="1" i="1" u="none" strike="noStrike" dirty="0">
                        <a:effectLst/>
                        <a:latin typeface="Arial" panose="020B0604020202020204" pitchFamily="34" charset="0"/>
                      </a:endParaRPr>
                    </a:p>
                  </a:txBody>
                  <a:tcPr marL="7621" marR="7621" marT="7620" marB="0" anchor="b"/>
                </a:tc>
                <a:tc>
                  <a:txBody>
                    <a:bodyPr/>
                    <a:lstStyle/>
                    <a:p>
                      <a:pPr algn="l" fontAlgn="b"/>
                      <a:endParaRPr lang="en-US" sz="1000" b="1" i="1" u="none" strike="noStrike">
                        <a:effectLst/>
                        <a:latin typeface="Arial" panose="020B0604020202020204" pitchFamily="34" charset="0"/>
                      </a:endParaRPr>
                    </a:p>
                  </a:txBody>
                  <a:tcPr marL="7621" marR="7621" marT="7620" marB="0" anchor="b"/>
                </a:tc>
                <a:tc>
                  <a:txBody>
                    <a:bodyPr/>
                    <a:lstStyle/>
                    <a:p>
                      <a:pPr algn="l" fontAlgn="b"/>
                      <a:r>
                        <a:rPr lang="en-US" sz="1000" u="none" strike="noStrike" dirty="0">
                          <a:effectLst/>
                        </a:rPr>
                        <a:t>                     10 </a:t>
                      </a:r>
                      <a:endParaRPr lang="en-US" sz="1000" b="1" i="1" u="none" strike="noStrike" dirty="0">
                        <a:effectLst/>
                        <a:latin typeface="Arial" panose="020B0604020202020204" pitchFamily="34" charset="0"/>
                      </a:endParaRPr>
                    </a:p>
                  </a:txBody>
                  <a:tcPr marL="7621" marR="7621" marT="7620" marB="0" anchor="b"/>
                </a:tc>
                <a:tc>
                  <a:txBody>
                    <a:bodyPr/>
                    <a:lstStyle/>
                    <a:p>
                      <a:pPr algn="l" fontAlgn="b"/>
                      <a:endParaRPr lang="en-US" sz="1000" b="1" i="1" u="none" strike="noStrike">
                        <a:effectLst/>
                        <a:latin typeface="Arial" panose="020B0604020202020204" pitchFamily="34" charset="0"/>
                      </a:endParaRPr>
                    </a:p>
                  </a:txBody>
                  <a:tcPr marL="7621" marR="7621" marT="7620" marB="0" anchor="b"/>
                </a:tc>
                <a:tc>
                  <a:txBody>
                    <a:bodyPr/>
                    <a:lstStyle/>
                    <a:p>
                      <a:pPr algn="l" fontAlgn="b"/>
                      <a:r>
                        <a:rPr lang="en-US" sz="1000" u="none" strike="noStrike" dirty="0">
                          <a:effectLst/>
                        </a:rPr>
                        <a:t>                   207 </a:t>
                      </a:r>
                      <a:endParaRPr lang="en-US" sz="1000" b="1" i="1" u="none" strike="noStrike" dirty="0">
                        <a:effectLst/>
                        <a:latin typeface="Arial" panose="020B0604020202020204" pitchFamily="34" charset="0"/>
                      </a:endParaRPr>
                    </a:p>
                  </a:txBody>
                  <a:tcPr marL="7621" marR="7621" marT="7620" marB="0" anchor="b"/>
                </a:tc>
                <a:tc>
                  <a:txBody>
                    <a:bodyPr/>
                    <a:lstStyle/>
                    <a:p>
                      <a:pPr algn="l" fontAlgn="b"/>
                      <a:endParaRPr lang="en-US" sz="1000" b="1" i="1" u="none" strike="noStrike">
                        <a:effectLst/>
                        <a:latin typeface="Arial" panose="020B0604020202020204" pitchFamily="34" charset="0"/>
                      </a:endParaRPr>
                    </a:p>
                  </a:txBody>
                  <a:tcPr marL="7621" marR="7621" marT="7620" marB="0" anchor="b"/>
                </a:tc>
                <a:tc>
                  <a:txBody>
                    <a:bodyPr/>
                    <a:lstStyle/>
                    <a:p>
                      <a:pPr algn="l" fontAlgn="b"/>
                      <a:r>
                        <a:rPr lang="en-US" sz="1000" u="none" strike="noStrike" dirty="0">
                          <a:effectLst/>
                        </a:rPr>
                        <a:t>                     54 </a:t>
                      </a:r>
                      <a:endParaRPr lang="en-US" sz="1000" b="1" i="1" u="none" strike="noStrike" dirty="0">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r>
                        <a:rPr lang="en-US" sz="1000" u="none" strike="noStrike" dirty="0">
                          <a:solidFill>
                            <a:srgbClr val="FF0000"/>
                          </a:solidFill>
                          <a:effectLst/>
                        </a:rPr>
                        <a:t>                 (387</a:t>
                      </a:r>
                      <a:r>
                        <a:rPr lang="en-US" sz="1000" u="none" strike="noStrike" dirty="0">
                          <a:effectLst/>
                        </a:rPr>
                        <a:t>)</a:t>
                      </a:r>
                      <a:endParaRPr lang="en-US" sz="1000" b="1" i="1" u="none" strike="noStrike" dirty="0">
                        <a:solidFill>
                          <a:srgbClr val="FF0000"/>
                        </a:solidFill>
                        <a:effectLst/>
                        <a:latin typeface="Arial" panose="020B0604020202020204" pitchFamily="34" charset="0"/>
                      </a:endParaRPr>
                    </a:p>
                  </a:txBody>
                  <a:tcPr marL="7621" marR="7621" marT="7620" marB="0" anchor="b"/>
                </a:tc>
                <a:extLst>
                  <a:ext uri="{0D108BD9-81ED-4DB2-BD59-A6C34878D82A}">
                    <a16:rowId xmlns:a16="http://schemas.microsoft.com/office/drawing/2014/main" val="3473373986"/>
                  </a:ext>
                </a:extLst>
              </a:tr>
              <a:tr h="464850">
                <a:tc>
                  <a:txBody>
                    <a:bodyPr/>
                    <a:lstStyle/>
                    <a:p>
                      <a:pPr algn="l" fontAlgn="b"/>
                      <a:endParaRPr lang="en-US" sz="1000" b="1" i="1" u="none" strike="noStrike" dirty="0">
                        <a:effectLst/>
                        <a:latin typeface="Arial" panose="020B0604020202020204" pitchFamily="34" charset="0"/>
                      </a:endParaRPr>
                    </a:p>
                  </a:txBody>
                  <a:tcPr marL="7621" marR="7621" marT="7620" marB="0" anchor="b"/>
                </a:tc>
                <a:tc>
                  <a:txBody>
                    <a:bodyPr/>
                    <a:lstStyle/>
                    <a:p>
                      <a:pPr algn="l" fontAlgn="b"/>
                      <a:endParaRPr lang="en-US" sz="1000" b="1" i="1" u="none" strike="noStrike">
                        <a:effectLst/>
                        <a:latin typeface="Arial" panose="020B0604020202020204" pitchFamily="34" charset="0"/>
                      </a:endParaRPr>
                    </a:p>
                  </a:txBody>
                  <a:tcPr marL="7621" marR="7621" marT="7620" marB="0" anchor="b"/>
                </a:tc>
                <a:tc>
                  <a:txBody>
                    <a:bodyPr/>
                    <a:lstStyle/>
                    <a:p>
                      <a:pPr algn="l" fontAlgn="b"/>
                      <a:endParaRPr lang="en-US" sz="1000" b="1" i="1" u="none" strike="noStrike">
                        <a:effectLst/>
                        <a:latin typeface="Arial" panose="020B0604020202020204" pitchFamily="34" charset="0"/>
                      </a:endParaRPr>
                    </a:p>
                  </a:txBody>
                  <a:tcPr marL="7621" marR="7621" marT="7620" marB="0" anchor="b"/>
                </a:tc>
                <a:tc>
                  <a:txBody>
                    <a:bodyPr/>
                    <a:lstStyle/>
                    <a:p>
                      <a:pPr algn="l" fontAlgn="b"/>
                      <a:endParaRPr lang="en-US" sz="1000" b="1" i="1" u="none" strike="noStrike">
                        <a:effectLst/>
                        <a:latin typeface="Arial" panose="020B0604020202020204" pitchFamily="34" charset="0"/>
                      </a:endParaRPr>
                    </a:p>
                  </a:txBody>
                  <a:tcPr marL="7621" marR="7621" marT="7620" marB="0" anchor="b"/>
                </a:tc>
                <a:tc>
                  <a:txBody>
                    <a:bodyPr/>
                    <a:lstStyle/>
                    <a:p>
                      <a:pPr algn="l" fontAlgn="b"/>
                      <a:endParaRPr lang="en-US" sz="1000" b="1" i="1" u="none" strike="noStrike">
                        <a:effectLst/>
                        <a:latin typeface="Arial" panose="020B0604020202020204" pitchFamily="34" charset="0"/>
                      </a:endParaRPr>
                    </a:p>
                  </a:txBody>
                  <a:tcPr marL="7621" marR="7621" marT="7620" marB="0" anchor="b"/>
                </a:tc>
                <a:tc>
                  <a:txBody>
                    <a:bodyPr/>
                    <a:lstStyle/>
                    <a:p>
                      <a:pPr algn="l" fontAlgn="b"/>
                      <a:endParaRPr lang="en-US" sz="1000" b="1" i="1" u="none" strike="noStrike">
                        <a:effectLst/>
                        <a:latin typeface="Arial" panose="020B0604020202020204" pitchFamily="34" charset="0"/>
                      </a:endParaRPr>
                    </a:p>
                  </a:txBody>
                  <a:tcPr marL="7621" marR="7621" marT="7620" marB="0" anchor="b"/>
                </a:tc>
                <a:tc>
                  <a:txBody>
                    <a:bodyPr/>
                    <a:lstStyle/>
                    <a:p>
                      <a:pPr algn="l" fontAlgn="b"/>
                      <a:endParaRPr lang="en-US" sz="1000" b="1" i="1" u="none" strike="noStrike">
                        <a:effectLst/>
                        <a:latin typeface="Arial" panose="020B0604020202020204" pitchFamily="34" charset="0"/>
                      </a:endParaRPr>
                    </a:p>
                  </a:txBody>
                  <a:tcPr marL="7621" marR="7621" marT="7620" marB="0" anchor="b"/>
                </a:tc>
                <a:tc>
                  <a:txBody>
                    <a:bodyPr/>
                    <a:lstStyle/>
                    <a:p>
                      <a:pPr algn="l" fontAlgn="b"/>
                      <a:endParaRPr lang="en-US" sz="1000" b="1" i="1" u="none" strike="noStrike">
                        <a:effectLst/>
                        <a:latin typeface="Arial" panose="020B0604020202020204" pitchFamily="34" charset="0"/>
                      </a:endParaRPr>
                    </a:p>
                  </a:txBody>
                  <a:tcPr marL="7621" marR="7621" marT="7620" marB="0" anchor="b"/>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1" u="none" strike="noStrike" dirty="0">
                          <a:effectLst/>
                          <a:latin typeface="Arial" panose="020B0604020202020204" pitchFamily="34" charset="0"/>
                        </a:rPr>
                        <a:t>Covid 2</a:t>
                      </a:r>
                      <a:r>
                        <a:rPr lang="en-US" sz="1000" b="1" i="1" u="none" strike="noStrike" baseline="30000" dirty="0">
                          <a:effectLst/>
                          <a:latin typeface="Arial" panose="020B0604020202020204" pitchFamily="34" charset="0"/>
                        </a:rPr>
                        <a:t>nd</a:t>
                      </a:r>
                      <a:r>
                        <a:rPr lang="en-US" sz="1000" b="1" i="1" u="none" strike="noStrike" dirty="0">
                          <a:effectLst/>
                          <a:latin typeface="Arial" panose="020B0604020202020204" pitchFamily="34" charset="0"/>
                        </a:rPr>
                        <a:t> Quarter</a:t>
                      </a:r>
                    </a:p>
                    <a:p>
                      <a:pPr algn="l" fontAlgn="b"/>
                      <a:endParaRPr lang="en-US" sz="1000" b="1" i="1" u="none" strike="noStrike" dirty="0">
                        <a:effectLst/>
                        <a:latin typeface="Arial" panose="020B0604020202020204" pitchFamily="34" charset="0"/>
                      </a:endParaRPr>
                    </a:p>
                  </a:txBody>
                  <a:tcPr marL="7621" marR="7621" marT="7620" marB="0" anchor="b"/>
                </a:tc>
                <a:tc>
                  <a:txBody>
                    <a:bodyPr/>
                    <a:lstStyle/>
                    <a:p>
                      <a:pPr algn="l" fontAlgn="b"/>
                      <a:endParaRPr lang="en-US" sz="1000" b="1" i="1" u="none" strike="noStrike">
                        <a:effectLst/>
                        <a:latin typeface="Arial" panose="020B0604020202020204" pitchFamily="34" charset="0"/>
                      </a:endParaRPr>
                    </a:p>
                  </a:txBody>
                  <a:tcPr marL="7621" marR="7621" marT="7620" marB="0" anchor="b"/>
                </a:tc>
                <a:tc>
                  <a:txBody>
                    <a:bodyPr/>
                    <a:lstStyle/>
                    <a:p>
                      <a:pPr algn="l" fontAlgn="b"/>
                      <a:endParaRPr lang="en-US" sz="1000" b="1" i="1" u="none" strike="noStrike">
                        <a:effectLst/>
                        <a:latin typeface="Arial" panose="020B0604020202020204" pitchFamily="34" charset="0"/>
                      </a:endParaRPr>
                    </a:p>
                  </a:txBody>
                  <a:tcPr marL="7621" marR="7621" marT="7620" marB="0" anchor="b"/>
                </a:tc>
                <a:tc>
                  <a:txBody>
                    <a:bodyPr/>
                    <a:lstStyle/>
                    <a:p>
                      <a:pPr algn="l" fontAlgn="b"/>
                      <a:endParaRPr lang="en-US" sz="1000" b="0" i="0" u="none" strike="noStrike">
                        <a:effectLst/>
                        <a:latin typeface="Arial" panose="020B0604020202020204" pitchFamily="34" charset="0"/>
                      </a:endParaRPr>
                    </a:p>
                  </a:txBody>
                  <a:tcPr marL="7621" marR="7621" marT="7620" marB="0" anchor="b"/>
                </a:tc>
                <a:tc>
                  <a:txBody>
                    <a:bodyPr/>
                    <a:lstStyle/>
                    <a:p>
                      <a:pPr algn="l" fontAlgn="b"/>
                      <a:endParaRPr lang="en-US" sz="1000" b="1" i="1" u="none" strike="noStrike" dirty="0">
                        <a:effectLst/>
                        <a:latin typeface="Arial" panose="020B0604020202020204" pitchFamily="34" charset="0"/>
                      </a:endParaRPr>
                    </a:p>
                  </a:txBody>
                  <a:tcPr marL="7621" marR="7621" marT="7620" marB="0" anchor="b"/>
                </a:tc>
                <a:extLst>
                  <a:ext uri="{0D108BD9-81ED-4DB2-BD59-A6C34878D82A}">
                    <a16:rowId xmlns:a16="http://schemas.microsoft.com/office/drawing/2014/main" val="2868264561"/>
                  </a:ext>
                </a:extLst>
              </a:tr>
            </a:tbl>
          </a:graphicData>
        </a:graphic>
      </p:graphicFrame>
      <p:sp>
        <p:nvSpPr>
          <p:cNvPr id="22" name="Oval 21"/>
          <p:cNvSpPr/>
          <p:nvPr/>
        </p:nvSpPr>
        <p:spPr>
          <a:xfrm>
            <a:off x="8163816" y="4821336"/>
            <a:ext cx="590550" cy="2286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3" name="Oval 22"/>
          <p:cNvSpPr/>
          <p:nvPr/>
        </p:nvSpPr>
        <p:spPr>
          <a:xfrm>
            <a:off x="3352800" y="4821336"/>
            <a:ext cx="590550" cy="2286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4" name="Oval 23"/>
          <p:cNvSpPr/>
          <p:nvPr/>
        </p:nvSpPr>
        <p:spPr>
          <a:xfrm>
            <a:off x="8110536" y="3093397"/>
            <a:ext cx="590550" cy="2286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5" name="Oval 24"/>
          <p:cNvSpPr/>
          <p:nvPr/>
        </p:nvSpPr>
        <p:spPr>
          <a:xfrm>
            <a:off x="3352800" y="3093397"/>
            <a:ext cx="590550" cy="2286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6" name="Oval 25"/>
          <p:cNvSpPr/>
          <p:nvPr/>
        </p:nvSpPr>
        <p:spPr>
          <a:xfrm>
            <a:off x="6299528" y="5054947"/>
            <a:ext cx="590550" cy="2286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7" name="Oval 26"/>
          <p:cNvSpPr/>
          <p:nvPr/>
        </p:nvSpPr>
        <p:spPr>
          <a:xfrm>
            <a:off x="6299528" y="3321997"/>
            <a:ext cx="590550" cy="2286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28" name="Straight Arrow Connector 27"/>
          <p:cNvCxnSpPr/>
          <p:nvPr/>
        </p:nvCxnSpPr>
        <p:spPr>
          <a:xfrm>
            <a:off x="4114800" y="3187700"/>
            <a:ext cx="3748088"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a:off x="4095389" y="4922936"/>
            <a:ext cx="3748088"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0" name="Oval 29"/>
          <p:cNvSpPr/>
          <p:nvPr/>
        </p:nvSpPr>
        <p:spPr>
          <a:xfrm>
            <a:off x="8134743" y="3356824"/>
            <a:ext cx="590550" cy="2286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1" name="Oval 30"/>
          <p:cNvSpPr/>
          <p:nvPr/>
        </p:nvSpPr>
        <p:spPr>
          <a:xfrm>
            <a:off x="8158949" y="5084763"/>
            <a:ext cx="590550" cy="2286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extLst>
      <p:ext uri="{BB962C8B-B14F-4D97-AF65-F5344CB8AC3E}">
        <p14:creationId xmlns:p14="http://schemas.microsoft.com/office/powerpoint/2010/main" val="428599072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0055" y="166984"/>
            <a:ext cx="8065294" cy="595016"/>
          </a:xfrm>
        </p:spPr>
        <p:txBody>
          <a:bodyPr>
            <a:normAutofit/>
          </a:bodyPr>
          <a:lstStyle/>
          <a:p>
            <a:pPr algn="ctr"/>
            <a:r>
              <a:rPr lang="en-US" sz="2800" i="1" dirty="0">
                <a:solidFill>
                  <a:schemeClr val="tx1"/>
                </a:solidFill>
                <a:latin typeface="Arial" panose="020B0604020202020204" pitchFamily="34" charset="0"/>
                <a:cs typeface="Arial" panose="020B0604020202020204" pitchFamily="34" charset="0"/>
              </a:rPr>
              <a:t>General Observations</a:t>
            </a:r>
          </a:p>
        </p:txBody>
      </p:sp>
      <p:sp>
        <p:nvSpPr>
          <p:cNvPr id="3" name="Content Placeholder 2"/>
          <p:cNvSpPr>
            <a:spLocks noGrp="1"/>
          </p:cNvSpPr>
          <p:nvPr>
            <p:ph idx="1"/>
          </p:nvPr>
        </p:nvSpPr>
        <p:spPr>
          <a:xfrm>
            <a:off x="762000" y="1257300"/>
            <a:ext cx="7867651" cy="3962400"/>
          </a:xfrm>
        </p:spPr>
        <p:txBody>
          <a:bodyPr>
            <a:normAutofit fontScale="85000" lnSpcReduction="20000"/>
          </a:bodyPr>
          <a:lstStyle/>
          <a:p>
            <a:pPr marL="342900" lvl="1">
              <a:lnSpc>
                <a:spcPct val="120000"/>
              </a:lnSpc>
              <a:buFont typeface="Wingdings" panose="05000000000000000000" pitchFamily="2" charset="2"/>
              <a:buChar char="Ø"/>
            </a:pPr>
            <a:r>
              <a:rPr lang="en-US" dirty="0">
                <a:latin typeface="Arial" panose="020B0604020202020204" pitchFamily="34" charset="0"/>
                <a:cs typeface="Arial" panose="020B0604020202020204" pitchFamily="34" charset="0"/>
              </a:rPr>
              <a:t>Financial aid, kept in balance, actually improves a school’s  financial situation.  </a:t>
            </a:r>
          </a:p>
          <a:p>
            <a:pPr marL="1325730" lvl="5" indent="-285750">
              <a:lnSpc>
                <a:spcPct val="120000"/>
              </a:lnSpc>
              <a:buFont typeface="Courier New" panose="02070309020205020404" pitchFamily="49" charset="0"/>
              <a:buChar char="o"/>
            </a:pPr>
            <a:r>
              <a:rPr lang="en-US" sz="2400" dirty="0">
                <a:latin typeface="Arial" panose="020B0604020202020204" pitchFamily="34" charset="0"/>
                <a:cs typeface="Arial" panose="020B0604020202020204" pitchFamily="34" charset="0"/>
              </a:rPr>
              <a:t>If your school ended F/A tomorrow and</a:t>
            </a:r>
          </a:p>
          <a:p>
            <a:pPr marL="1725730" lvl="7" indent="-285750">
              <a:lnSpc>
                <a:spcPct val="120000"/>
              </a:lnSpc>
              <a:buFont typeface="Courier New" panose="02070309020205020404" pitchFamily="49" charset="0"/>
              <a:buChar char="o"/>
            </a:pPr>
            <a:r>
              <a:rPr lang="en-US" sz="2400" dirty="0">
                <a:latin typeface="Arial" panose="020B0604020202020204" pitchFamily="34" charset="0"/>
                <a:cs typeface="Arial" panose="020B0604020202020204" pitchFamily="34" charset="0"/>
              </a:rPr>
              <a:t>lost 160 existing students on aid, and</a:t>
            </a:r>
          </a:p>
          <a:p>
            <a:pPr marL="1725730" lvl="7" indent="-285750">
              <a:lnSpc>
                <a:spcPct val="120000"/>
              </a:lnSpc>
              <a:buFont typeface="Courier New" panose="02070309020205020404" pitchFamily="49" charset="0"/>
              <a:buChar char="o"/>
            </a:pPr>
            <a:r>
              <a:rPr lang="en-US" sz="2400" dirty="0">
                <a:latin typeface="Arial" panose="020B0604020202020204" pitchFamily="34" charset="0"/>
                <a:cs typeface="Arial" panose="020B0604020202020204" pitchFamily="34" charset="0"/>
              </a:rPr>
              <a:t>decreased tuition by $1,000 due to financial aid savings,</a:t>
            </a:r>
          </a:p>
          <a:p>
            <a:pPr marL="1725730" lvl="7" indent="-285750">
              <a:lnSpc>
                <a:spcPct val="120000"/>
              </a:lnSpc>
              <a:buFont typeface="Courier New" panose="02070309020205020404" pitchFamily="49" charset="0"/>
              <a:buChar char="o"/>
            </a:pPr>
            <a:r>
              <a:rPr lang="en-US" sz="2400" dirty="0">
                <a:latin typeface="Arial" panose="020B0604020202020204" pitchFamily="34" charset="0"/>
                <a:cs typeface="Arial" panose="020B0604020202020204" pitchFamily="34" charset="0"/>
              </a:rPr>
              <a:t>would you pick up 160 new students to take their place because tuition is now $1,000 less and your school is now more affordable?</a:t>
            </a:r>
            <a:endParaRPr lang="en-US" sz="1200" dirty="0">
              <a:latin typeface="Arial" panose="020B0604020202020204" pitchFamily="34" charset="0"/>
              <a:cs typeface="Arial" panose="020B0604020202020204" pitchFamily="34" charset="0"/>
            </a:endParaRPr>
          </a:p>
          <a:p>
            <a:pPr marL="1268580" lvl="5">
              <a:lnSpc>
                <a:spcPct val="120000"/>
              </a:lnSpc>
              <a:buFont typeface="Courier New" panose="02070309020205020404" pitchFamily="49" charset="0"/>
              <a:buChar char="o"/>
            </a:pPr>
            <a:r>
              <a:rPr lang="en-US" sz="2400" dirty="0">
                <a:latin typeface="Arial" panose="020B0604020202020204" pitchFamily="34" charset="0"/>
                <a:cs typeface="Arial" panose="020B0604020202020204" pitchFamily="34" charset="0"/>
              </a:rPr>
              <a:t>The answer is probably no.  Financial Aid actually helps lower the cost for all families due to NTR.</a:t>
            </a:r>
          </a:p>
          <a:p>
            <a:pPr marL="0" lvl="1" indent="0">
              <a:lnSpc>
                <a:spcPct val="120000"/>
              </a:lnSpc>
              <a:buNone/>
            </a:pPr>
            <a:endParaRPr lang="en-US" dirty="0">
              <a:latin typeface="Arial" panose="020B0604020202020204" pitchFamily="34" charset="0"/>
              <a:cs typeface="Arial" panose="020B0604020202020204" pitchFamily="34" charset="0"/>
            </a:endParaRPr>
          </a:p>
        </p:txBody>
      </p:sp>
      <p:pic>
        <p:nvPicPr>
          <p:cNvPr id="5" name="Picture 2" descr="FCIS">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92248" y="5715000"/>
            <a:ext cx="1743137" cy="1066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088568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linds(horizontal)">
                                      <p:cBhvr>
                                        <p:cTn id="15" dur="500"/>
                                        <p:tgtEl>
                                          <p:spTgt spid="3">
                                            <p:txEl>
                                              <p:pRg st="2" end="2"/>
                                            </p:txEl>
                                          </p:spTgt>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blinds(horizontal)">
                                      <p:cBhvr>
                                        <p:cTn id="18" dur="500"/>
                                        <p:tgtEl>
                                          <p:spTgt spid="3">
                                            <p:txEl>
                                              <p:pRg st="3" end="3"/>
                                            </p:txEl>
                                          </p:spTgt>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blinds(horizontal)">
                                      <p:cBhvr>
                                        <p:cTn id="21" dur="500"/>
                                        <p:tgtEl>
                                          <p:spTgt spid="3">
                                            <p:txEl>
                                              <p:pRg st="4" end="4"/>
                                            </p:txEl>
                                          </p:spTgt>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blinds(horizontal)">
                                      <p:cBhvr>
                                        <p:cTn id="2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7206" y="101521"/>
            <a:ext cx="8255794" cy="584280"/>
          </a:xfrm>
        </p:spPr>
        <p:txBody>
          <a:bodyPr>
            <a:normAutofit/>
          </a:bodyPr>
          <a:lstStyle/>
          <a:p>
            <a:pPr algn="ctr"/>
            <a:r>
              <a:rPr lang="en-US" sz="2800" i="1" dirty="0">
                <a:solidFill>
                  <a:schemeClr val="tx1"/>
                </a:solidFill>
                <a:latin typeface="Arial" panose="020B0604020202020204" pitchFamily="34" charset="0"/>
                <a:cs typeface="Arial" panose="020B0604020202020204" pitchFamily="34" charset="0"/>
              </a:rPr>
              <a:t>Financial Aid Mission / Philosophy</a:t>
            </a:r>
          </a:p>
        </p:txBody>
      </p:sp>
      <p:sp>
        <p:nvSpPr>
          <p:cNvPr id="3" name="Content Placeholder 2"/>
          <p:cNvSpPr>
            <a:spLocks noGrp="1"/>
          </p:cNvSpPr>
          <p:nvPr>
            <p:ph idx="1"/>
          </p:nvPr>
        </p:nvSpPr>
        <p:spPr>
          <a:xfrm>
            <a:off x="507206" y="838200"/>
            <a:ext cx="8255794" cy="5181600"/>
          </a:xfrm>
        </p:spPr>
        <p:txBody>
          <a:bodyPr>
            <a:normAutofit fontScale="32500" lnSpcReduction="20000"/>
          </a:bodyPr>
          <a:lstStyle/>
          <a:p>
            <a:pPr marL="342900" lvl="1">
              <a:lnSpc>
                <a:spcPct val="120000"/>
              </a:lnSpc>
              <a:buFont typeface="Wingdings" panose="05000000000000000000" pitchFamily="2" charset="2"/>
              <a:buChar char="Ø"/>
            </a:pPr>
            <a:r>
              <a:rPr lang="en-US" sz="5500" dirty="0">
                <a:latin typeface="Arial" panose="020B0604020202020204" pitchFamily="34" charset="0"/>
                <a:cs typeface="Arial" panose="020B0604020202020204" pitchFamily="34" charset="0"/>
              </a:rPr>
              <a:t>Purposes of financial aid – what is your school’s Financial Aid mission?  Is it -</a:t>
            </a:r>
          </a:p>
          <a:p>
            <a:pPr lvl="5">
              <a:lnSpc>
                <a:spcPct val="120000"/>
              </a:lnSpc>
              <a:buFont typeface="Courier New" panose="02070309020205020404" pitchFamily="49" charset="0"/>
              <a:buChar char="o"/>
            </a:pPr>
            <a:r>
              <a:rPr lang="en-US" sz="5500" dirty="0">
                <a:latin typeface="Arial" panose="020B0604020202020204" pitchFamily="34" charset="0"/>
                <a:cs typeface="Arial" panose="020B0604020202020204" pitchFamily="34" charset="0"/>
              </a:rPr>
              <a:t>To support the mission of the school?</a:t>
            </a:r>
          </a:p>
          <a:p>
            <a:pPr lvl="5">
              <a:lnSpc>
                <a:spcPct val="120000"/>
              </a:lnSpc>
              <a:buFont typeface="Courier New" panose="02070309020205020404" pitchFamily="49" charset="0"/>
              <a:buChar char="o"/>
            </a:pPr>
            <a:r>
              <a:rPr lang="en-US" sz="5500" dirty="0">
                <a:latin typeface="Arial" panose="020B0604020202020204" pitchFamily="34" charset="0"/>
                <a:cs typeface="Arial" panose="020B0604020202020204" pitchFamily="34" charset="0"/>
              </a:rPr>
              <a:t>To provide socio-economic diversity?</a:t>
            </a:r>
          </a:p>
          <a:p>
            <a:pPr lvl="5">
              <a:lnSpc>
                <a:spcPct val="120000"/>
              </a:lnSpc>
              <a:buFont typeface="Courier New" panose="02070309020205020404" pitchFamily="49" charset="0"/>
              <a:buChar char="o"/>
            </a:pPr>
            <a:r>
              <a:rPr lang="en-US" sz="5500" dirty="0">
                <a:latin typeface="Arial" panose="020B0604020202020204" pitchFamily="34" charset="0"/>
                <a:cs typeface="Arial" panose="020B0604020202020204" pitchFamily="34" charset="0"/>
              </a:rPr>
              <a:t>To provide access and affordability?</a:t>
            </a:r>
          </a:p>
          <a:p>
            <a:pPr lvl="5">
              <a:lnSpc>
                <a:spcPct val="120000"/>
              </a:lnSpc>
              <a:buFont typeface="Courier New" panose="02070309020205020404" pitchFamily="49" charset="0"/>
              <a:buChar char="o"/>
            </a:pPr>
            <a:r>
              <a:rPr lang="en-US" sz="5500" dirty="0">
                <a:latin typeface="Arial" panose="020B0604020202020204" pitchFamily="34" charset="0"/>
                <a:cs typeface="Arial" panose="020B0604020202020204" pitchFamily="34" charset="0"/>
              </a:rPr>
              <a:t>To fill empty seats?</a:t>
            </a:r>
          </a:p>
          <a:p>
            <a:pPr lvl="2">
              <a:lnSpc>
                <a:spcPct val="120000"/>
              </a:lnSpc>
            </a:pPr>
            <a:endParaRPr lang="en-US" sz="5500" dirty="0">
              <a:latin typeface="Arial" panose="020B0604020202020204" pitchFamily="34" charset="0"/>
              <a:cs typeface="Arial" panose="020B0604020202020204" pitchFamily="34" charset="0"/>
            </a:endParaRPr>
          </a:p>
          <a:p>
            <a:pPr marL="342900" lvl="1">
              <a:lnSpc>
                <a:spcPct val="120000"/>
              </a:lnSpc>
              <a:buFont typeface="Wingdings" panose="05000000000000000000" pitchFamily="2" charset="2"/>
              <a:buChar char="Ø"/>
            </a:pPr>
            <a:r>
              <a:rPr lang="en-US" sz="5500" dirty="0">
                <a:latin typeface="Arial" panose="020B0604020202020204" pitchFamily="34" charset="0"/>
                <a:cs typeface="Arial" panose="020B0604020202020204" pitchFamily="34" charset="0"/>
              </a:rPr>
              <a:t>Mission driven financial aid that is funded by endowment or other sources is wonderful, but the reality for a school that uses financial aid to fill empty seats is VERY different.</a:t>
            </a:r>
          </a:p>
          <a:p>
            <a:pPr lvl="5">
              <a:lnSpc>
                <a:spcPct val="120000"/>
              </a:lnSpc>
              <a:buFont typeface="Courier New" panose="02070309020205020404" pitchFamily="49" charset="0"/>
              <a:buChar char="o"/>
            </a:pPr>
            <a:r>
              <a:rPr lang="en-US" sz="5500" dirty="0">
                <a:latin typeface="Arial" panose="020B0604020202020204" pitchFamily="34" charset="0"/>
                <a:cs typeface="Arial" panose="020B0604020202020204" pitchFamily="34" charset="0"/>
              </a:rPr>
              <a:t>Does your school have empty seats and use aid to fill them or had students leave the school because of financial aid (or lack thereof)?</a:t>
            </a:r>
          </a:p>
          <a:p>
            <a:pPr marL="971400" lvl="5" indent="0">
              <a:lnSpc>
                <a:spcPct val="120000"/>
              </a:lnSpc>
              <a:buNone/>
            </a:pPr>
            <a:endParaRPr lang="en-US" sz="5500" dirty="0">
              <a:latin typeface="Arial" panose="020B0604020202020204" pitchFamily="34" charset="0"/>
              <a:cs typeface="Arial" panose="020B0604020202020204" pitchFamily="34" charset="0"/>
            </a:endParaRPr>
          </a:p>
          <a:p>
            <a:pPr marL="342900" lvl="1">
              <a:lnSpc>
                <a:spcPct val="120000"/>
              </a:lnSpc>
              <a:buFont typeface="Wingdings" panose="05000000000000000000" pitchFamily="2" charset="2"/>
              <a:buChar char="Ø"/>
            </a:pPr>
            <a:r>
              <a:rPr lang="en-US" sz="5500" i="1" dirty="0">
                <a:latin typeface="Arial" panose="020B0604020202020204" pitchFamily="34" charset="0"/>
                <a:cs typeface="Arial" panose="020B0604020202020204" pitchFamily="34" charset="0"/>
              </a:rPr>
              <a:t>Caveat – my presentation is really geared towards schools with empty seats and capacity to grow (for example, recently experienced an enrollment decline and are trying to return to former numbers).</a:t>
            </a:r>
          </a:p>
          <a:p>
            <a:pPr marL="0" indent="0">
              <a:lnSpc>
                <a:spcPct val="120000"/>
              </a:lnSpc>
              <a:spcBef>
                <a:spcPts val="600"/>
              </a:spcBef>
              <a:buNone/>
            </a:pPr>
            <a:endParaRPr lang="en-US" sz="5500" dirty="0">
              <a:latin typeface="Arial" panose="020B0604020202020204" pitchFamily="34" charset="0"/>
              <a:cs typeface="Arial" panose="020B0604020202020204" pitchFamily="34" charset="0"/>
            </a:endParaRPr>
          </a:p>
          <a:p>
            <a:pPr marL="137160" indent="0">
              <a:lnSpc>
                <a:spcPct val="120000"/>
              </a:lnSpc>
              <a:spcBef>
                <a:spcPts val="600"/>
              </a:spcBef>
              <a:buNone/>
            </a:pPr>
            <a:endParaRPr lang="en-US" dirty="0"/>
          </a:p>
        </p:txBody>
      </p:sp>
      <p:pic>
        <p:nvPicPr>
          <p:cNvPr id="5" name="Picture 2" descr="FCIS">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14797" y="6096000"/>
            <a:ext cx="1120588" cy="685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0242573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linds(horizontal)">
                                      <p:cBhvr>
                                        <p:cTn id="10" dur="500"/>
                                        <p:tgtEl>
                                          <p:spTgt spid="3">
                                            <p:txEl>
                                              <p:pRg st="1" end="1"/>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linds(horizontal)">
                                      <p:cBhvr>
                                        <p:cTn id="13" dur="500"/>
                                        <p:tgtEl>
                                          <p:spTgt spid="3">
                                            <p:txEl>
                                              <p:pRg st="2" end="2"/>
                                            </p:txEl>
                                          </p:spTgt>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linds(horizontal)">
                                      <p:cBhvr>
                                        <p:cTn id="16" dur="500"/>
                                        <p:tgtEl>
                                          <p:spTgt spid="3">
                                            <p:txEl>
                                              <p:pRg st="3" end="3"/>
                                            </p:txEl>
                                          </p:spTgt>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blinds(horizontal)">
                                      <p:cBhvr>
                                        <p:cTn id="19" dur="500"/>
                                        <p:tgtEl>
                                          <p:spTgt spid="3">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grpId="0" nodeType="click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blinds(horizontal)">
                                      <p:cBhvr>
                                        <p:cTn id="24" dur="500"/>
                                        <p:tgtEl>
                                          <p:spTgt spid="3">
                                            <p:txEl>
                                              <p:pRg st="6" end="6"/>
                                            </p:txEl>
                                          </p:spTgt>
                                        </p:tgtEl>
                                      </p:cBhvr>
                                    </p:animEffect>
                                  </p:childTnLst>
                                </p:cTn>
                              </p:par>
                              <p:par>
                                <p:cTn id="25" presetID="3" presetClass="entr" presetSubtype="10"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blinds(horizontal)">
                                      <p:cBhvr>
                                        <p:cTn id="27" dur="500"/>
                                        <p:tgtEl>
                                          <p:spTgt spid="3">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9" end="9"/>
                                            </p:txEl>
                                          </p:spTgt>
                                        </p:tgtEl>
                                        <p:attrNameLst>
                                          <p:attrName>style.visibility</p:attrName>
                                        </p:attrNameLst>
                                      </p:cBhvr>
                                      <p:to>
                                        <p:strVal val="visible"/>
                                      </p:to>
                                    </p:set>
                                    <p:animEffect transition="in" filter="blinds(horizontal)">
                                      <p:cBhvr>
                                        <p:cTn id="3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0.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0055" y="166984"/>
            <a:ext cx="8065294" cy="595016"/>
          </a:xfrm>
        </p:spPr>
        <p:txBody>
          <a:bodyPr>
            <a:normAutofit/>
          </a:bodyPr>
          <a:lstStyle/>
          <a:p>
            <a:pPr algn="ctr"/>
            <a:r>
              <a:rPr lang="en-US" sz="2800" i="1" dirty="0">
                <a:solidFill>
                  <a:schemeClr val="tx1"/>
                </a:solidFill>
                <a:latin typeface="Arial" panose="020B0604020202020204" pitchFamily="34" charset="0"/>
                <a:cs typeface="Arial" panose="020B0604020202020204" pitchFamily="34" charset="0"/>
              </a:rPr>
              <a:t>General Observations</a:t>
            </a:r>
          </a:p>
        </p:txBody>
      </p:sp>
      <p:sp>
        <p:nvSpPr>
          <p:cNvPr id="3" name="Content Placeholder 2"/>
          <p:cNvSpPr>
            <a:spLocks noGrp="1"/>
          </p:cNvSpPr>
          <p:nvPr>
            <p:ph idx="1"/>
          </p:nvPr>
        </p:nvSpPr>
        <p:spPr>
          <a:xfrm>
            <a:off x="548876" y="1371600"/>
            <a:ext cx="7867651" cy="3962400"/>
          </a:xfrm>
        </p:spPr>
        <p:txBody>
          <a:bodyPr>
            <a:normAutofit/>
          </a:bodyPr>
          <a:lstStyle/>
          <a:p>
            <a:pPr marL="342900" lvl="1">
              <a:lnSpc>
                <a:spcPct val="120000"/>
              </a:lnSpc>
              <a:buFont typeface="Wingdings" panose="05000000000000000000" pitchFamily="2" charset="2"/>
              <a:buChar char="Ø"/>
            </a:pPr>
            <a:r>
              <a:rPr lang="en-US" dirty="0">
                <a:latin typeface="Arial" panose="020B0604020202020204" pitchFamily="34" charset="0"/>
                <a:cs typeface="Arial" panose="020B0604020202020204" pitchFamily="34" charset="0"/>
              </a:rPr>
              <a:t>Colleges have started lowering tuition and reducing financial aid using NTR as the philosophy to get sticker shock out of the way.</a:t>
            </a:r>
          </a:p>
          <a:p>
            <a:pPr marL="1382880" lvl="5" indent="-342900">
              <a:lnSpc>
                <a:spcPct val="120000"/>
              </a:lnSpc>
              <a:buFont typeface="Courier New" panose="02070309020205020404" pitchFamily="49" charset="0"/>
              <a:buChar char="o"/>
            </a:pPr>
            <a:r>
              <a:rPr lang="en-US" sz="2400" dirty="0">
                <a:latin typeface="Arial" panose="020B0604020202020204" pitchFamily="34" charset="0"/>
                <a:cs typeface="Arial" panose="020B0604020202020204" pitchFamily="34" charset="0"/>
              </a:rPr>
              <a:t>That can work in the college environment where 95% of all students receive some form of financial assistance.  It doesn’t work in the independent school world where maybe 35% receive financial assistance.</a:t>
            </a:r>
          </a:p>
          <a:p>
            <a:pPr marL="0" lvl="1" indent="0">
              <a:lnSpc>
                <a:spcPct val="120000"/>
              </a:lnSpc>
              <a:buNone/>
            </a:pPr>
            <a:endParaRPr lang="en-US" dirty="0">
              <a:latin typeface="Arial" panose="020B0604020202020204" pitchFamily="34" charset="0"/>
              <a:cs typeface="Arial" panose="020B0604020202020204" pitchFamily="34" charset="0"/>
            </a:endParaRPr>
          </a:p>
        </p:txBody>
      </p:sp>
      <p:pic>
        <p:nvPicPr>
          <p:cNvPr id="5" name="Picture 2" descr="FCIS">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92248" y="5715000"/>
            <a:ext cx="1743137" cy="1066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89790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7207" y="243184"/>
            <a:ext cx="8065294" cy="671216"/>
          </a:xfrm>
        </p:spPr>
        <p:txBody>
          <a:bodyPr>
            <a:normAutofit/>
          </a:bodyPr>
          <a:lstStyle/>
          <a:p>
            <a:pPr algn="ctr"/>
            <a:r>
              <a:rPr lang="en-US" sz="2800" i="1" dirty="0">
                <a:solidFill>
                  <a:schemeClr val="tx1"/>
                </a:solidFill>
                <a:latin typeface="Arial" panose="020B0604020202020204" pitchFamily="34" charset="0"/>
                <a:cs typeface="Arial" panose="020B0604020202020204" pitchFamily="34" charset="0"/>
              </a:rPr>
              <a:t>General Observations</a:t>
            </a:r>
          </a:p>
        </p:txBody>
      </p:sp>
      <p:sp>
        <p:nvSpPr>
          <p:cNvPr id="3" name="Content Placeholder 2"/>
          <p:cNvSpPr>
            <a:spLocks noGrp="1"/>
          </p:cNvSpPr>
          <p:nvPr>
            <p:ph idx="1"/>
          </p:nvPr>
        </p:nvSpPr>
        <p:spPr>
          <a:xfrm>
            <a:off x="990600" y="685800"/>
            <a:ext cx="7772400" cy="4572000"/>
          </a:xfrm>
        </p:spPr>
        <p:txBody>
          <a:bodyPr>
            <a:normAutofit/>
          </a:bodyPr>
          <a:lstStyle/>
          <a:p>
            <a:pPr marL="0" lvl="1" indent="0">
              <a:buNone/>
            </a:pPr>
            <a:endParaRPr lang="en-US" dirty="0">
              <a:latin typeface="Arial" panose="020B0604020202020204" pitchFamily="34" charset="0"/>
              <a:cs typeface="Arial" panose="020B0604020202020204" pitchFamily="34" charset="0"/>
            </a:endParaRPr>
          </a:p>
          <a:p>
            <a:pPr marL="0" lvl="1" indent="0">
              <a:lnSpc>
                <a:spcPct val="120000"/>
              </a:lnSpc>
              <a:buNone/>
            </a:pPr>
            <a:endParaRPr lang="en-US" dirty="0">
              <a:latin typeface="Arial" panose="020B0604020202020204" pitchFamily="34" charset="0"/>
              <a:cs typeface="Arial" panose="020B0604020202020204" pitchFamily="34" charset="0"/>
            </a:endParaRPr>
          </a:p>
          <a:p>
            <a:pPr marL="0" lvl="1" indent="0">
              <a:lnSpc>
                <a:spcPct val="120000"/>
              </a:lnSpc>
              <a:buNone/>
            </a:pPr>
            <a:r>
              <a:rPr lang="en-US" dirty="0">
                <a:latin typeface="Arial" panose="020B0604020202020204" pitchFamily="34" charset="0"/>
                <a:cs typeface="Arial" panose="020B0604020202020204" pitchFamily="34" charset="0"/>
              </a:rPr>
              <a:t>Some schools are now providing “inclusion aid” which allows students to be fully included in the life of the school (i.e. financial aid for school trips, music lessons, etc.)</a:t>
            </a:r>
          </a:p>
          <a:p>
            <a:pPr marL="0" lvl="1" indent="0">
              <a:lnSpc>
                <a:spcPct val="120000"/>
              </a:lnSpc>
              <a:buNone/>
            </a:pPr>
            <a:r>
              <a:rPr lang="en-US" sz="2200" dirty="0">
                <a:latin typeface="Arial" panose="020B0604020202020204" pitchFamily="34" charset="0"/>
                <a:cs typeface="Arial" panose="020B0604020202020204" pitchFamily="34" charset="0"/>
              </a:rPr>
              <a:t>	</a:t>
            </a:r>
            <a:r>
              <a:rPr lang="en-US" sz="2200" i="1" dirty="0">
                <a:latin typeface="Arial" panose="020B0604020202020204" pitchFamily="34" charset="0"/>
                <a:cs typeface="Arial" panose="020B0604020202020204" pitchFamily="34" charset="0"/>
              </a:rPr>
              <a:t>This is part of their efforts toward DEIB (Diversity,    	Equity, Inclusion and Belonging)</a:t>
            </a:r>
          </a:p>
        </p:txBody>
      </p:sp>
      <p:pic>
        <p:nvPicPr>
          <p:cNvPr id="5" name="Picture 2" descr="FCIS">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2800" y="5638800"/>
            <a:ext cx="1743137" cy="1066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111804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7207" y="243184"/>
            <a:ext cx="8065294" cy="671216"/>
          </a:xfrm>
        </p:spPr>
        <p:txBody>
          <a:bodyPr>
            <a:normAutofit/>
          </a:bodyPr>
          <a:lstStyle/>
          <a:p>
            <a:pPr algn="ctr"/>
            <a:r>
              <a:rPr lang="en-US" sz="2800" i="1" dirty="0">
                <a:solidFill>
                  <a:schemeClr val="tx1"/>
                </a:solidFill>
                <a:latin typeface="Arial" panose="020B0604020202020204" pitchFamily="34" charset="0"/>
                <a:cs typeface="Arial" panose="020B0604020202020204" pitchFamily="34" charset="0"/>
              </a:rPr>
              <a:t>General Observations</a:t>
            </a:r>
          </a:p>
        </p:txBody>
      </p:sp>
      <p:sp>
        <p:nvSpPr>
          <p:cNvPr id="3" name="Content Placeholder 2"/>
          <p:cNvSpPr>
            <a:spLocks noGrp="1"/>
          </p:cNvSpPr>
          <p:nvPr>
            <p:ph idx="1"/>
          </p:nvPr>
        </p:nvSpPr>
        <p:spPr>
          <a:xfrm>
            <a:off x="990600" y="685800"/>
            <a:ext cx="7772400" cy="4572000"/>
          </a:xfrm>
        </p:spPr>
        <p:txBody>
          <a:bodyPr>
            <a:normAutofit fontScale="85000" lnSpcReduction="20000"/>
          </a:bodyPr>
          <a:lstStyle/>
          <a:p>
            <a:pPr marL="0" lvl="1" indent="0">
              <a:buNone/>
            </a:pPr>
            <a:endParaRPr lang="en-US" dirty="0">
              <a:latin typeface="Arial" panose="020B0604020202020204" pitchFamily="34" charset="0"/>
              <a:cs typeface="Arial" panose="020B0604020202020204" pitchFamily="34" charset="0"/>
            </a:endParaRPr>
          </a:p>
          <a:p>
            <a:pPr marL="0" lvl="1" indent="0">
              <a:lnSpc>
                <a:spcPct val="120000"/>
              </a:lnSpc>
              <a:buNone/>
            </a:pPr>
            <a:endParaRPr lang="en-US" dirty="0">
              <a:latin typeface="Arial" panose="020B0604020202020204" pitchFamily="34" charset="0"/>
              <a:cs typeface="Arial" panose="020B0604020202020204" pitchFamily="34" charset="0"/>
            </a:endParaRPr>
          </a:p>
          <a:p>
            <a:pPr marL="342900" lvl="1">
              <a:lnSpc>
                <a:spcPct val="120000"/>
              </a:lnSpc>
              <a:buFont typeface="Wingdings" panose="05000000000000000000" pitchFamily="2" charset="2"/>
              <a:buChar char="Ø"/>
            </a:pPr>
            <a:r>
              <a:rPr lang="en-US" dirty="0">
                <a:latin typeface="Arial" panose="020B0604020202020204" pitchFamily="34" charset="0"/>
                <a:cs typeface="Arial" panose="020B0604020202020204" pitchFamily="34" charset="0"/>
              </a:rPr>
              <a:t>A lot of growth in financial aid comes from full pay families rotating out and being replaced by financial aid families.  Enrollment could stay the exact same but financial aid could go up significantly as a larger % of the student body is now on aid than the prior year.  </a:t>
            </a:r>
          </a:p>
          <a:p>
            <a:pPr marL="342900" lvl="1">
              <a:lnSpc>
                <a:spcPct val="120000"/>
              </a:lnSpc>
              <a:buFont typeface="Wingdings" panose="05000000000000000000" pitchFamily="2" charset="2"/>
              <a:buChar char="Ø"/>
            </a:pPr>
            <a:endParaRPr lang="en-US" dirty="0">
              <a:latin typeface="Arial" panose="020B0604020202020204" pitchFamily="34" charset="0"/>
              <a:cs typeface="Arial" panose="020B0604020202020204" pitchFamily="34" charset="0"/>
            </a:endParaRPr>
          </a:p>
          <a:p>
            <a:pPr marL="342900" lvl="1">
              <a:lnSpc>
                <a:spcPct val="120000"/>
              </a:lnSpc>
              <a:buFont typeface="Wingdings" panose="05000000000000000000" pitchFamily="2" charset="2"/>
              <a:buChar char="Ø"/>
            </a:pPr>
            <a:r>
              <a:rPr lang="en-US" dirty="0">
                <a:latin typeface="Arial" panose="020B0604020202020204" pitchFamily="34" charset="0"/>
                <a:cs typeface="Arial" panose="020B0604020202020204" pitchFamily="34" charset="0"/>
              </a:rPr>
              <a:t>So when financial aid goes up $100,000 and enrollment goes up 5 students, it is NOT appropriate to conclude those 5 additional students are all receiving awards of $20,000 each.  If your school brought in 60 new students, it could be that a larger number of those 60 new students are receiving aid.</a:t>
            </a:r>
          </a:p>
        </p:txBody>
      </p:sp>
      <p:pic>
        <p:nvPicPr>
          <p:cNvPr id="5" name="Picture 2" descr="FCIS">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2800" y="5638800"/>
            <a:ext cx="1743137" cy="1066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061981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linds(horizontal)">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blinds(horizontal)">
                                      <p:cBhvr>
                                        <p:cTn id="1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7207" y="243184"/>
            <a:ext cx="8015287" cy="518816"/>
          </a:xfrm>
        </p:spPr>
        <p:txBody>
          <a:bodyPr>
            <a:normAutofit/>
          </a:bodyPr>
          <a:lstStyle/>
          <a:p>
            <a:pPr algn="ctr"/>
            <a:r>
              <a:rPr lang="en-US" sz="2800" i="1" dirty="0">
                <a:solidFill>
                  <a:schemeClr val="tx1"/>
                </a:solidFill>
                <a:latin typeface="Arial" panose="020B0604020202020204" pitchFamily="34" charset="0"/>
                <a:cs typeface="Arial" panose="020B0604020202020204" pitchFamily="34" charset="0"/>
              </a:rPr>
              <a:t>Recommendations</a:t>
            </a:r>
          </a:p>
        </p:txBody>
      </p:sp>
      <p:sp>
        <p:nvSpPr>
          <p:cNvPr id="3" name="Content Placeholder 2"/>
          <p:cNvSpPr>
            <a:spLocks noGrp="1"/>
          </p:cNvSpPr>
          <p:nvPr>
            <p:ph idx="1"/>
          </p:nvPr>
        </p:nvSpPr>
        <p:spPr>
          <a:xfrm>
            <a:off x="381000" y="762000"/>
            <a:ext cx="8534400" cy="5715000"/>
          </a:xfrm>
        </p:spPr>
        <p:txBody>
          <a:bodyPr>
            <a:normAutofit fontScale="77500" lnSpcReduction="20000"/>
          </a:bodyPr>
          <a:lstStyle/>
          <a:p>
            <a:pPr marL="137160" indent="0">
              <a:buNone/>
            </a:pPr>
            <a:endParaRPr lang="en-US" dirty="0"/>
          </a:p>
          <a:p>
            <a:pPr marL="457200" lvl="1" indent="-457200">
              <a:lnSpc>
                <a:spcPct val="120000"/>
              </a:lnSpc>
              <a:buFont typeface="Wingdings" panose="05000000000000000000" pitchFamily="2" charset="2"/>
              <a:buChar char="Ø"/>
            </a:pPr>
            <a:r>
              <a:rPr lang="en-US" sz="2900" dirty="0">
                <a:latin typeface="Arial" panose="020B0604020202020204" pitchFamily="34" charset="0"/>
                <a:cs typeface="Arial" panose="020B0604020202020204" pitchFamily="34" charset="0"/>
              </a:rPr>
              <a:t>Focus on Net Tuition Revenue when preparing the School’s annual budget, setting annual goals for Admissions, etc.</a:t>
            </a:r>
          </a:p>
          <a:p>
            <a:pPr lvl="5">
              <a:lnSpc>
                <a:spcPct val="120000"/>
              </a:lnSpc>
              <a:buFont typeface="Courier New" panose="02070309020205020404" pitchFamily="49" charset="0"/>
              <a:buChar char="o"/>
            </a:pPr>
            <a:r>
              <a:rPr lang="en-US" sz="2900" dirty="0">
                <a:latin typeface="Arial" panose="020B0604020202020204" pitchFamily="34" charset="0"/>
                <a:cs typeface="Arial" panose="020B0604020202020204" pitchFamily="34" charset="0"/>
              </a:rPr>
              <a:t> Don’t focus on headcount or financial aid dollars</a:t>
            </a:r>
          </a:p>
          <a:p>
            <a:pPr lvl="5">
              <a:lnSpc>
                <a:spcPct val="120000"/>
              </a:lnSpc>
              <a:buFont typeface="Courier New" panose="02070309020205020404" pitchFamily="49" charset="0"/>
              <a:buChar char="o"/>
            </a:pPr>
            <a:r>
              <a:rPr lang="en-US" sz="2900" dirty="0">
                <a:latin typeface="Arial" panose="020B0604020202020204" pitchFamily="34" charset="0"/>
                <a:cs typeface="Arial" panose="020B0604020202020204" pitchFamily="34" charset="0"/>
              </a:rPr>
              <a:t> Focus on Net Tuition Revenue for each student</a:t>
            </a:r>
          </a:p>
          <a:p>
            <a:pPr marL="0" lvl="1" indent="0">
              <a:lnSpc>
                <a:spcPct val="120000"/>
              </a:lnSpc>
              <a:buNone/>
            </a:pPr>
            <a:endParaRPr lang="en-US" sz="1400" dirty="0">
              <a:latin typeface="Arial" panose="020B0604020202020204" pitchFamily="34" charset="0"/>
              <a:cs typeface="Arial" panose="020B0604020202020204" pitchFamily="34" charset="0"/>
            </a:endParaRPr>
          </a:p>
          <a:p>
            <a:pPr marL="457200" lvl="1" indent="-457200">
              <a:lnSpc>
                <a:spcPct val="120000"/>
              </a:lnSpc>
              <a:buFont typeface="Wingdings" panose="05000000000000000000" pitchFamily="2" charset="2"/>
              <a:buChar char="Ø"/>
            </a:pPr>
            <a:r>
              <a:rPr lang="en-US" sz="2900" dirty="0">
                <a:latin typeface="Arial" panose="020B0604020202020204" pitchFamily="34" charset="0"/>
                <a:cs typeface="Arial" panose="020B0604020202020204" pitchFamily="34" charset="0"/>
              </a:rPr>
              <a:t>Set goals that are indicative of positive NTR growth</a:t>
            </a:r>
          </a:p>
          <a:p>
            <a:pPr lvl="5">
              <a:lnSpc>
                <a:spcPct val="120000"/>
              </a:lnSpc>
              <a:buFont typeface="Courier New" panose="02070309020205020404" pitchFamily="49" charset="0"/>
              <a:buChar char="o"/>
            </a:pPr>
            <a:r>
              <a:rPr lang="en-US" sz="2900" dirty="0">
                <a:latin typeface="Arial" panose="020B0604020202020204" pitchFamily="34" charset="0"/>
                <a:cs typeface="Arial" panose="020B0604020202020204" pitchFamily="34" charset="0"/>
              </a:rPr>
              <a:t> Aim to receive 51%, or more, on average, from financial aid recipients (i.e. award 49%, or less, to recipients)</a:t>
            </a:r>
          </a:p>
          <a:p>
            <a:pPr lvl="8">
              <a:lnSpc>
                <a:spcPct val="120000"/>
              </a:lnSpc>
              <a:buFont typeface="Courier New" panose="02070309020205020404" pitchFamily="49" charset="0"/>
              <a:buChar char="o"/>
            </a:pPr>
            <a:r>
              <a:rPr lang="en-US" sz="2900" dirty="0">
                <a:latin typeface="Arial" panose="020B0604020202020204" pitchFamily="34" charset="0"/>
                <a:cs typeface="Arial" panose="020B0604020202020204" pitchFamily="34" charset="0"/>
              </a:rPr>
              <a:t>Monitor that percentage during the awards process</a:t>
            </a:r>
          </a:p>
          <a:p>
            <a:pPr lvl="5">
              <a:lnSpc>
                <a:spcPct val="120000"/>
              </a:lnSpc>
              <a:buFont typeface="Courier New" panose="02070309020205020404" pitchFamily="49" charset="0"/>
              <a:buChar char="o"/>
            </a:pPr>
            <a:r>
              <a:rPr lang="en-US" sz="2900" dirty="0">
                <a:latin typeface="Arial" panose="020B0604020202020204" pitchFamily="34" charset="0"/>
                <a:cs typeface="Arial" panose="020B0604020202020204" pitchFamily="34" charset="0"/>
              </a:rPr>
              <a:t>Determine the maximum number of new students to be awarded aid the highest tuition award band (76 - 100%)</a:t>
            </a:r>
          </a:p>
          <a:p>
            <a:pPr lvl="5">
              <a:lnSpc>
                <a:spcPct val="120000"/>
              </a:lnSpc>
              <a:buFont typeface="Courier New" panose="02070309020205020404" pitchFamily="49" charset="0"/>
              <a:buChar char="o"/>
            </a:pPr>
            <a:r>
              <a:rPr lang="en-US" sz="2900" dirty="0">
                <a:latin typeface="Arial" panose="020B0604020202020204" pitchFamily="34" charset="0"/>
                <a:cs typeface="Arial" panose="020B0604020202020204" pitchFamily="34" charset="0"/>
              </a:rPr>
              <a:t>Set goal for financial aid as a % of gross tuition revenue (discount rate)</a:t>
            </a:r>
          </a:p>
        </p:txBody>
      </p:sp>
      <p:pic>
        <p:nvPicPr>
          <p:cNvPr id="5" name="Picture 2" descr="FCIS">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92248" y="5715000"/>
            <a:ext cx="1743137" cy="1066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126038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blinds(horizontal)">
                                      <p:cBhvr>
                                        <p:cTn id="10" dur="500"/>
                                        <p:tgtEl>
                                          <p:spTgt spid="3">
                                            <p:txEl>
                                              <p:pRg st="2" end="2"/>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blinds(horizontal)">
                                      <p:cBhvr>
                                        <p:cTn id="13" dur="500"/>
                                        <p:tgtEl>
                                          <p:spTgt spid="3">
                                            <p:txEl>
                                              <p:pRg st="3" end="3"/>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Effect transition="in" filter="blinds(horizontal)">
                                      <p:cBhvr>
                                        <p:cTn id="18" dur="500"/>
                                        <p:tgtEl>
                                          <p:spTgt spid="3">
                                            <p:txEl>
                                              <p:pRg st="5" end="5"/>
                                            </p:txEl>
                                          </p:spTgt>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Effect transition="in" filter="blinds(horizontal)">
                                      <p:cBhvr>
                                        <p:cTn id="21" dur="500"/>
                                        <p:tgtEl>
                                          <p:spTgt spid="3">
                                            <p:txEl>
                                              <p:pRg st="6" end="6"/>
                                            </p:txEl>
                                          </p:spTgt>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3">
                                            <p:txEl>
                                              <p:pRg st="7" end="7"/>
                                            </p:txEl>
                                          </p:spTgt>
                                        </p:tgtEl>
                                        <p:attrNameLst>
                                          <p:attrName>style.visibility</p:attrName>
                                        </p:attrNameLst>
                                      </p:cBhvr>
                                      <p:to>
                                        <p:strVal val="visible"/>
                                      </p:to>
                                    </p:set>
                                    <p:animEffect transition="in" filter="blinds(horizontal)">
                                      <p:cBhvr>
                                        <p:cTn id="24" dur="500"/>
                                        <p:tgtEl>
                                          <p:spTgt spid="3">
                                            <p:txEl>
                                              <p:pRg st="7" end="7"/>
                                            </p:txEl>
                                          </p:spTgt>
                                        </p:tgtEl>
                                      </p:cBhvr>
                                    </p:animEffect>
                                  </p:childTnLst>
                                </p:cTn>
                              </p:par>
                              <p:par>
                                <p:cTn id="25" presetID="3" presetClass="entr" presetSubtype="10" fill="hold" grpId="0"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blinds(horizontal)">
                                      <p:cBhvr>
                                        <p:cTn id="27" dur="500"/>
                                        <p:tgtEl>
                                          <p:spTgt spid="3">
                                            <p:txEl>
                                              <p:pRg st="8" end="8"/>
                                            </p:txEl>
                                          </p:spTgt>
                                        </p:tgtEl>
                                      </p:cBhvr>
                                    </p:animEffect>
                                  </p:childTnLst>
                                </p:cTn>
                              </p:par>
                              <p:par>
                                <p:cTn id="28" presetID="3" presetClass="entr" presetSubtype="10" fill="hold" grpId="0" nodeType="withEffect">
                                  <p:stCondLst>
                                    <p:cond delay="0"/>
                                  </p:stCondLst>
                                  <p:childTnLst>
                                    <p:set>
                                      <p:cBhvr>
                                        <p:cTn id="29" dur="1" fill="hold">
                                          <p:stCondLst>
                                            <p:cond delay="0"/>
                                          </p:stCondLst>
                                        </p:cTn>
                                        <p:tgtEl>
                                          <p:spTgt spid="3">
                                            <p:txEl>
                                              <p:pRg st="9" end="9"/>
                                            </p:txEl>
                                          </p:spTgt>
                                        </p:tgtEl>
                                        <p:attrNameLst>
                                          <p:attrName>style.visibility</p:attrName>
                                        </p:attrNameLst>
                                      </p:cBhvr>
                                      <p:to>
                                        <p:strVal val="visible"/>
                                      </p:to>
                                    </p:set>
                                    <p:animEffect transition="in" filter="blinds(horizontal)">
                                      <p:cBhvr>
                                        <p:cTn id="30"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4.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7207" y="243184"/>
            <a:ext cx="8065294" cy="747416"/>
          </a:xfrm>
        </p:spPr>
        <p:txBody>
          <a:bodyPr>
            <a:normAutofit/>
          </a:bodyPr>
          <a:lstStyle/>
          <a:p>
            <a:pPr algn="ctr"/>
            <a:r>
              <a:rPr lang="en-US" sz="2800" i="1" dirty="0">
                <a:solidFill>
                  <a:schemeClr val="tx1"/>
                </a:solidFill>
                <a:latin typeface="Arial" panose="020B0604020202020204" pitchFamily="34" charset="0"/>
                <a:cs typeface="Arial" panose="020B0604020202020204" pitchFamily="34" charset="0"/>
              </a:rPr>
              <a:t>Recommendations</a:t>
            </a:r>
          </a:p>
        </p:txBody>
      </p:sp>
      <p:sp>
        <p:nvSpPr>
          <p:cNvPr id="3" name="Content Placeholder 2"/>
          <p:cNvSpPr>
            <a:spLocks noGrp="1"/>
          </p:cNvSpPr>
          <p:nvPr>
            <p:ph idx="1"/>
          </p:nvPr>
        </p:nvSpPr>
        <p:spPr>
          <a:xfrm>
            <a:off x="541176" y="838200"/>
            <a:ext cx="8298024" cy="5410200"/>
          </a:xfrm>
        </p:spPr>
        <p:txBody>
          <a:bodyPr>
            <a:normAutofit fontScale="70000" lnSpcReduction="20000"/>
          </a:bodyPr>
          <a:lstStyle/>
          <a:p>
            <a:pPr marL="137160" indent="0">
              <a:buNone/>
            </a:pPr>
            <a:endParaRPr lang="en-US" dirty="0"/>
          </a:p>
          <a:p>
            <a:pPr marL="457200" lvl="1" indent="-457200">
              <a:lnSpc>
                <a:spcPct val="120000"/>
              </a:lnSpc>
              <a:buFont typeface="Wingdings" panose="05000000000000000000" pitchFamily="2" charset="2"/>
              <a:buChar char="Ø"/>
            </a:pPr>
            <a:r>
              <a:rPr lang="en-US" sz="2900" dirty="0">
                <a:latin typeface="Arial" panose="020B0604020202020204" pitchFamily="34" charset="0"/>
                <a:cs typeface="Arial" panose="020B0604020202020204" pitchFamily="34" charset="0"/>
              </a:rPr>
              <a:t>Consider preparing a 14 Year Financial Aid model to anticipate the impact of small and large financial aid classes moving through the school</a:t>
            </a:r>
          </a:p>
          <a:p>
            <a:pPr marL="0" lvl="1" indent="0">
              <a:lnSpc>
                <a:spcPct val="120000"/>
              </a:lnSpc>
              <a:buNone/>
            </a:pPr>
            <a:endParaRPr lang="en-US" sz="1400" dirty="0">
              <a:latin typeface="Arial" panose="020B0604020202020204" pitchFamily="34" charset="0"/>
              <a:cs typeface="Arial" panose="020B0604020202020204" pitchFamily="34" charset="0"/>
            </a:endParaRPr>
          </a:p>
          <a:p>
            <a:pPr marL="457200" lvl="1" indent="-457200">
              <a:lnSpc>
                <a:spcPct val="120000"/>
              </a:lnSpc>
              <a:buFont typeface="Wingdings" panose="05000000000000000000" pitchFamily="2" charset="2"/>
              <a:buChar char="Ø"/>
            </a:pPr>
            <a:r>
              <a:rPr lang="en-US" sz="2900" dirty="0">
                <a:latin typeface="Arial" panose="020B0604020202020204" pitchFamily="34" charset="0"/>
                <a:cs typeface="Arial" panose="020B0604020202020204" pitchFamily="34" charset="0"/>
              </a:rPr>
              <a:t>Pay attention to Net Tuition Revenue by Grade and the percentage of each grade on aid.  Use that information to make informed decisions about future awards.</a:t>
            </a:r>
          </a:p>
          <a:p>
            <a:pPr lvl="5">
              <a:lnSpc>
                <a:spcPct val="120000"/>
              </a:lnSpc>
              <a:buFont typeface="Courier New" panose="02070309020205020404" pitchFamily="49" charset="0"/>
              <a:buChar char="o"/>
            </a:pPr>
            <a:r>
              <a:rPr lang="en-US" sz="2900" dirty="0">
                <a:latin typeface="Arial" panose="020B0604020202020204" pitchFamily="34" charset="0"/>
                <a:cs typeface="Arial" panose="020B0604020202020204" pitchFamily="34" charset="0"/>
              </a:rPr>
              <a:t>Possibly don’t make new awards for a class where 68% of the class is on aid</a:t>
            </a:r>
          </a:p>
          <a:p>
            <a:pPr lvl="5">
              <a:lnSpc>
                <a:spcPct val="120000"/>
              </a:lnSpc>
              <a:buFont typeface="Courier New" panose="02070309020205020404" pitchFamily="49" charset="0"/>
              <a:buChar char="o"/>
            </a:pPr>
            <a:r>
              <a:rPr lang="en-US" sz="2900" dirty="0">
                <a:latin typeface="Arial" panose="020B0604020202020204" pitchFamily="34" charset="0"/>
                <a:cs typeface="Arial" panose="020B0604020202020204" pitchFamily="34" charset="0"/>
              </a:rPr>
              <a:t>Likewise, be more generous in making awards in a class where 38% of the class is on aid</a:t>
            </a:r>
          </a:p>
          <a:p>
            <a:pPr marL="137160" indent="0">
              <a:lnSpc>
                <a:spcPct val="120000"/>
              </a:lnSpc>
              <a:spcBef>
                <a:spcPts val="600"/>
              </a:spcBef>
              <a:buNone/>
            </a:pPr>
            <a:endParaRPr lang="en-US" sz="1400" dirty="0">
              <a:latin typeface="Arial" panose="020B0604020202020204" pitchFamily="34" charset="0"/>
              <a:cs typeface="Arial" panose="020B0604020202020204" pitchFamily="34" charset="0"/>
            </a:endParaRPr>
          </a:p>
          <a:p>
            <a:pPr marL="457200" lvl="1" indent="-457200">
              <a:lnSpc>
                <a:spcPct val="120000"/>
              </a:lnSpc>
              <a:buFont typeface="Wingdings" panose="05000000000000000000" pitchFamily="2" charset="2"/>
              <a:buChar char="Ø"/>
            </a:pPr>
            <a:r>
              <a:rPr lang="en-US" sz="2900" dirty="0">
                <a:latin typeface="Arial" panose="020B0604020202020204" pitchFamily="34" charset="0"/>
                <a:cs typeface="Arial" panose="020B0604020202020204" pitchFamily="34" charset="0"/>
              </a:rPr>
              <a:t>Consider benchmarking financial aid with benchmark schools (similar schools in the region and aspirational schools) through DASL or BIIS or regional groups.  See how the school stacks up with other schools.</a:t>
            </a:r>
          </a:p>
        </p:txBody>
      </p:sp>
      <p:pic>
        <p:nvPicPr>
          <p:cNvPr id="5" name="Picture 2" descr="FCIS">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41268" y="5867400"/>
            <a:ext cx="1494117" cy="914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272971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blinds(horizontal)">
                                      <p:cBhvr>
                                        <p:cTn id="12" dur="500"/>
                                        <p:tgtEl>
                                          <p:spTgt spid="3">
                                            <p:txEl>
                                              <p:pRg st="3" end="3"/>
                                            </p:txEl>
                                          </p:spTgt>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blinds(horizontal)">
                                      <p:cBhvr>
                                        <p:cTn id="15" dur="500"/>
                                        <p:tgtEl>
                                          <p:spTgt spid="3">
                                            <p:txEl>
                                              <p:pRg st="4" end="4"/>
                                            </p:txEl>
                                          </p:spTgt>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Effect transition="in" filter="blinds(horizontal)">
                                      <p:cBhvr>
                                        <p:cTn id="18" dur="500"/>
                                        <p:tgtEl>
                                          <p:spTgt spid="3">
                                            <p:txEl>
                                              <p:pRg st="5" end="5"/>
                                            </p:txEl>
                                          </p:spTgt>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animEffect transition="in" filter="blinds(horizontal)">
                                      <p:cBhvr>
                                        <p:cTn id="21"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5.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7206" y="243184"/>
            <a:ext cx="8179594" cy="595016"/>
          </a:xfrm>
        </p:spPr>
        <p:txBody>
          <a:bodyPr>
            <a:normAutofit/>
          </a:bodyPr>
          <a:lstStyle/>
          <a:p>
            <a:pPr algn="ctr"/>
            <a:r>
              <a:rPr lang="en-US" sz="2800" i="1" dirty="0">
                <a:solidFill>
                  <a:schemeClr val="tx1"/>
                </a:solidFill>
                <a:latin typeface="Arial" panose="020B0604020202020204" pitchFamily="34" charset="0"/>
                <a:cs typeface="Arial" panose="020B0604020202020204" pitchFamily="34" charset="0"/>
              </a:rPr>
              <a:t>Recommendations</a:t>
            </a:r>
          </a:p>
        </p:txBody>
      </p:sp>
      <p:sp>
        <p:nvSpPr>
          <p:cNvPr id="3" name="Content Placeholder 2"/>
          <p:cNvSpPr>
            <a:spLocks noGrp="1"/>
          </p:cNvSpPr>
          <p:nvPr>
            <p:ph idx="1"/>
          </p:nvPr>
        </p:nvSpPr>
        <p:spPr>
          <a:xfrm>
            <a:off x="228599" y="990600"/>
            <a:ext cx="8610601" cy="4800600"/>
          </a:xfrm>
        </p:spPr>
        <p:txBody>
          <a:bodyPr>
            <a:normAutofit fontScale="70000" lnSpcReduction="20000"/>
          </a:bodyPr>
          <a:lstStyle/>
          <a:p>
            <a:pPr marL="457200" lvl="1" indent="-457200">
              <a:lnSpc>
                <a:spcPct val="120000"/>
              </a:lnSpc>
              <a:buFont typeface="Wingdings" panose="05000000000000000000" pitchFamily="2" charset="2"/>
              <a:buChar char="Ø"/>
            </a:pPr>
            <a:r>
              <a:rPr lang="en-US" sz="2900" dirty="0">
                <a:latin typeface="Arial" panose="020B0604020202020204" pitchFamily="34" charset="0"/>
                <a:cs typeface="Arial" panose="020B0604020202020204" pitchFamily="34" charset="0"/>
              </a:rPr>
              <a:t>Analyze financial aid and student retention in the Early Childhood, as well as Pre-Kindergarten and Kindergarten, programs.  </a:t>
            </a:r>
          </a:p>
          <a:p>
            <a:pPr marL="137160" indent="0">
              <a:lnSpc>
                <a:spcPct val="120000"/>
              </a:lnSpc>
              <a:spcBef>
                <a:spcPts val="600"/>
              </a:spcBef>
              <a:buNone/>
            </a:pPr>
            <a:endParaRPr lang="en-US" sz="1400" dirty="0">
              <a:latin typeface="Arial" panose="020B0604020202020204" pitchFamily="34" charset="0"/>
              <a:cs typeface="Arial" panose="020B0604020202020204" pitchFamily="34" charset="0"/>
            </a:endParaRPr>
          </a:p>
          <a:p>
            <a:pPr lvl="5">
              <a:lnSpc>
                <a:spcPct val="120000"/>
              </a:lnSpc>
              <a:buFont typeface="Courier New" panose="02070309020205020404" pitchFamily="49" charset="0"/>
              <a:buChar char="o"/>
            </a:pPr>
            <a:r>
              <a:rPr lang="en-US" sz="2900" dirty="0">
                <a:latin typeface="Arial" panose="020B0604020202020204" pitchFamily="34" charset="0"/>
                <a:cs typeface="Arial" panose="020B0604020202020204" pitchFamily="34" charset="0"/>
              </a:rPr>
              <a:t>I researched and determined 2/3rds of all financial aid recipients in those programs were gone by 2</a:t>
            </a:r>
            <a:r>
              <a:rPr lang="en-US" sz="2900" baseline="30000" dirty="0">
                <a:latin typeface="Arial" panose="020B0604020202020204" pitchFamily="34" charset="0"/>
                <a:cs typeface="Arial" panose="020B0604020202020204" pitchFamily="34" charset="0"/>
              </a:rPr>
              <a:t>nd</a:t>
            </a:r>
            <a:r>
              <a:rPr lang="en-US" sz="2900" dirty="0">
                <a:latin typeface="Arial" panose="020B0604020202020204" pitchFamily="34" charset="0"/>
                <a:cs typeface="Arial" panose="020B0604020202020204" pitchFamily="34" charset="0"/>
              </a:rPr>
              <a:t> grade.</a:t>
            </a:r>
          </a:p>
          <a:p>
            <a:pPr lvl="7">
              <a:lnSpc>
                <a:spcPct val="120000"/>
              </a:lnSpc>
              <a:buFont typeface="Courier New" panose="02070309020205020404" pitchFamily="49" charset="0"/>
              <a:buChar char="o"/>
            </a:pPr>
            <a:r>
              <a:rPr lang="en-US" sz="2900" dirty="0">
                <a:latin typeface="Arial" panose="020B0604020202020204" pitchFamily="34" charset="0"/>
                <a:cs typeface="Arial" panose="020B0604020202020204" pitchFamily="34" charset="0"/>
              </a:rPr>
              <a:t>It turned out the School was simply buying the students for 2 – 3 years</a:t>
            </a:r>
          </a:p>
          <a:p>
            <a:pPr lvl="7">
              <a:lnSpc>
                <a:spcPct val="120000"/>
              </a:lnSpc>
              <a:buFont typeface="Courier New" panose="02070309020205020404" pitchFamily="49" charset="0"/>
              <a:buChar char="o"/>
            </a:pPr>
            <a:r>
              <a:rPr lang="en-US" sz="2900" dirty="0">
                <a:latin typeface="Arial" panose="020B0604020202020204" pitchFamily="34" charset="0"/>
                <a:cs typeface="Arial" panose="020B0604020202020204" pitchFamily="34" charset="0"/>
              </a:rPr>
              <a:t>When tuition increased for the full day programs, they couldn’t afford to remain, even with significant financial aid increases by the school</a:t>
            </a:r>
          </a:p>
          <a:p>
            <a:pPr marL="905256" lvl="2" indent="0">
              <a:lnSpc>
                <a:spcPct val="120000"/>
              </a:lnSpc>
              <a:buNone/>
            </a:pPr>
            <a:endParaRPr lang="en-US" sz="1400" dirty="0">
              <a:latin typeface="Arial" panose="020B0604020202020204" pitchFamily="34" charset="0"/>
              <a:cs typeface="Arial" panose="020B0604020202020204" pitchFamily="34" charset="0"/>
            </a:endParaRPr>
          </a:p>
          <a:p>
            <a:pPr lvl="5">
              <a:lnSpc>
                <a:spcPct val="120000"/>
              </a:lnSpc>
              <a:buFont typeface="Courier New" panose="02070309020205020404" pitchFamily="49" charset="0"/>
              <a:buChar char="o"/>
            </a:pPr>
            <a:r>
              <a:rPr lang="en-US" sz="2900">
                <a:latin typeface="Arial" panose="020B0604020202020204" pitchFamily="34" charset="0"/>
                <a:cs typeface="Arial" panose="020B0604020202020204" pitchFamily="34" charset="0"/>
              </a:rPr>
              <a:t>The School eventually </a:t>
            </a:r>
            <a:r>
              <a:rPr lang="en-US" sz="2900" dirty="0">
                <a:latin typeface="Arial" panose="020B0604020202020204" pitchFamily="34" charset="0"/>
                <a:cs typeface="Arial" panose="020B0604020202020204" pitchFamily="34" charset="0"/>
              </a:rPr>
              <a:t>eliminated all aid in the ½ day program and eliminated all need based aid in the Pre-Kindergarten and Kindergarten program</a:t>
            </a:r>
            <a:r>
              <a:rPr lang="en-US" sz="2300" dirty="0">
                <a:latin typeface="Arial" panose="020B0604020202020204" pitchFamily="34" charset="0"/>
                <a:cs typeface="Arial" panose="020B0604020202020204" pitchFamily="34" charset="0"/>
              </a:rPr>
              <a:t>.</a:t>
            </a:r>
          </a:p>
        </p:txBody>
      </p:sp>
      <p:pic>
        <p:nvPicPr>
          <p:cNvPr id="5" name="Picture 2" descr="FCIS">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92248" y="5715000"/>
            <a:ext cx="1743137" cy="1066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099111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blinds(horizontal)">
                                      <p:cBhvr>
                                        <p:cTn id="15" dur="500"/>
                                        <p:tgtEl>
                                          <p:spTgt spid="3">
                                            <p:txEl>
                                              <p:pRg st="3" end="3"/>
                                            </p:txEl>
                                          </p:spTgt>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blinds(horizontal)">
                                      <p:cBhvr>
                                        <p:cTn id="18" dur="500"/>
                                        <p:tgtEl>
                                          <p:spTgt spid="3">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Effect transition="in" filter="blinds(horizontal)">
                                      <p:cBhvr>
                                        <p:cTn id="23"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6.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065294" cy="595016"/>
          </a:xfrm>
        </p:spPr>
        <p:txBody>
          <a:bodyPr>
            <a:normAutofit/>
          </a:bodyPr>
          <a:lstStyle/>
          <a:p>
            <a:pPr algn="ctr"/>
            <a:r>
              <a:rPr lang="en-US" sz="2800" i="1" dirty="0">
                <a:solidFill>
                  <a:schemeClr val="tx1"/>
                </a:solidFill>
                <a:latin typeface="Arial" panose="020B0604020202020204" pitchFamily="34" charset="0"/>
                <a:cs typeface="Arial" panose="020B0604020202020204" pitchFamily="34" charset="0"/>
              </a:rPr>
              <a:t>Recommendations</a:t>
            </a:r>
          </a:p>
        </p:txBody>
      </p:sp>
      <p:sp>
        <p:nvSpPr>
          <p:cNvPr id="3" name="Content Placeholder 2"/>
          <p:cNvSpPr>
            <a:spLocks noGrp="1"/>
          </p:cNvSpPr>
          <p:nvPr>
            <p:ph idx="1"/>
          </p:nvPr>
        </p:nvSpPr>
        <p:spPr>
          <a:xfrm>
            <a:off x="277256" y="1219200"/>
            <a:ext cx="8485744" cy="4724400"/>
          </a:xfrm>
        </p:spPr>
        <p:txBody>
          <a:bodyPr>
            <a:normAutofit fontScale="62500" lnSpcReduction="20000"/>
          </a:bodyPr>
          <a:lstStyle/>
          <a:p>
            <a:pPr marL="457200" lvl="1" indent="-457200">
              <a:lnSpc>
                <a:spcPct val="120000"/>
              </a:lnSpc>
              <a:buFont typeface="Wingdings" panose="05000000000000000000" pitchFamily="2" charset="2"/>
              <a:buChar char="Ø"/>
            </a:pPr>
            <a:r>
              <a:rPr lang="en-US" sz="2900" dirty="0">
                <a:latin typeface="Arial" panose="020B0604020202020204" pitchFamily="34" charset="0"/>
                <a:cs typeface="Arial" panose="020B0604020202020204" pitchFamily="34" charset="0"/>
              </a:rPr>
              <a:t>Consider implementing Flexible or Indexed Tuition as a means of attracting families that might not otherwise consider the school.</a:t>
            </a:r>
          </a:p>
          <a:p>
            <a:pPr marL="457200" lvl="1" indent="-457200">
              <a:lnSpc>
                <a:spcPct val="120000"/>
              </a:lnSpc>
              <a:buFont typeface="Wingdings" panose="05000000000000000000" pitchFamily="2" charset="2"/>
              <a:buChar char="Ø"/>
            </a:pPr>
            <a:endParaRPr lang="en-US" sz="1400" dirty="0">
              <a:latin typeface="Arial" panose="020B0604020202020204" pitchFamily="34" charset="0"/>
              <a:cs typeface="Arial" panose="020B0604020202020204" pitchFamily="34" charset="0"/>
            </a:endParaRPr>
          </a:p>
          <a:p>
            <a:pPr lvl="5">
              <a:lnSpc>
                <a:spcPct val="120000"/>
              </a:lnSpc>
              <a:buFont typeface="Courier New" panose="02070309020205020404" pitchFamily="49" charset="0"/>
              <a:buChar char="o"/>
            </a:pPr>
            <a:r>
              <a:rPr lang="en-US" sz="2900" dirty="0">
                <a:latin typeface="Arial" panose="020B0604020202020204" pitchFamily="34" charset="0"/>
                <a:cs typeface="Arial" panose="020B0604020202020204" pitchFamily="34" charset="0"/>
              </a:rPr>
              <a:t>It is truly financial aid by a different name using the same financial aid application and award process</a:t>
            </a:r>
          </a:p>
          <a:p>
            <a:pPr lvl="7">
              <a:lnSpc>
                <a:spcPct val="120000"/>
              </a:lnSpc>
              <a:buFont typeface="Courier New" panose="02070309020205020404" pitchFamily="49" charset="0"/>
              <a:buChar char="o"/>
            </a:pPr>
            <a:r>
              <a:rPr lang="en-US" sz="2900" dirty="0">
                <a:latin typeface="Arial" panose="020B0604020202020204" pitchFamily="34" charset="0"/>
                <a:cs typeface="Arial" panose="020B0604020202020204" pitchFamily="34" charset="0"/>
              </a:rPr>
              <a:t>Removes the stigma of “financial aid”</a:t>
            </a:r>
          </a:p>
          <a:p>
            <a:pPr lvl="7">
              <a:lnSpc>
                <a:spcPct val="120000"/>
              </a:lnSpc>
              <a:buFont typeface="Courier New" panose="02070309020205020404" pitchFamily="49" charset="0"/>
              <a:buChar char="o"/>
            </a:pPr>
            <a:endParaRPr lang="en-US" sz="1400" dirty="0">
              <a:latin typeface="Arial" panose="020B0604020202020204" pitchFamily="34" charset="0"/>
              <a:cs typeface="Arial" panose="020B0604020202020204" pitchFamily="34" charset="0"/>
            </a:endParaRPr>
          </a:p>
          <a:p>
            <a:pPr lvl="5">
              <a:lnSpc>
                <a:spcPct val="120000"/>
              </a:lnSpc>
              <a:buFont typeface="Courier New" panose="02070309020205020404" pitchFamily="49" charset="0"/>
              <a:buChar char="o"/>
            </a:pPr>
            <a:r>
              <a:rPr lang="en-US" sz="2900" dirty="0">
                <a:latin typeface="Arial" panose="020B0604020202020204" pitchFamily="34" charset="0"/>
                <a:cs typeface="Arial" panose="020B0604020202020204" pitchFamily="34" charset="0"/>
              </a:rPr>
              <a:t>Publish tuition range for the Middle School of $5,000 - $21,000 vs publishing a price tag of $21,000</a:t>
            </a:r>
          </a:p>
          <a:p>
            <a:pPr lvl="5">
              <a:lnSpc>
                <a:spcPct val="120000"/>
              </a:lnSpc>
              <a:buFont typeface="Courier New" panose="02070309020205020404" pitchFamily="49" charset="0"/>
              <a:buChar char="o"/>
            </a:pPr>
            <a:endParaRPr lang="en-US" sz="1400" dirty="0">
              <a:latin typeface="Arial" panose="020B0604020202020204" pitchFamily="34" charset="0"/>
              <a:cs typeface="Arial" panose="020B0604020202020204" pitchFamily="34" charset="0"/>
            </a:endParaRPr>
          </a:p>
          <a:p>
            <a:pPr lvl="5">
              <a:lnSpc>
                <a:spcPct val="120000"/>
              </a:lnSpc>
              <a:buFont typeface="Courier New" panose="02070309020205020404" pitchFamily="49" charset="0"/>
              <a:buChar char="o"/>
            </a:pPr>
            <a:r>
              <a:rPr lang="en-US" sz="2900" dirty="0">
                <a:latin typeface="Arial" panose="020B0604020202020204" pitchFamily="34" charset="0"/>
                <a:cs typeface="Arial" panose="020B0604020202020204" pitchFamily="34" charset="0"/>
              </a:rPr>
              <a:t>Keeps families on the website / admissions phone call and in the admissions funnel longer</a:t>
            </a:r>
          </a:p>
          <a:p>
            <a:pPr marL="971400" lvl="5" indent="0">
              <a:lnSpc>
                <a:spcPct val="120000"/>
              </a:lnSpc>
              <a:buNone/>
            </a:pPr>
            <a:endParaRPr lang="en-US" sz="1400" dirty="0">
              <a:latin typeface="Arial" panose="020B0604020202020204" pitchFamily="34" charset="0"/>
              <a:cs typeface="Arial" panose="020B0604020202020204" pitchFamily="34" charset="0"/>
            </a:endParaRPr>
          </a:p>
          <a:p>
            <a:pPr marL="457200" lvl="1" indent="-457200">
              <a:lnSpc>
                <a:spcPct val="120000"/>
              </a:lnSpc>
              <a:buFont typeface="Wingdings" panose="05000000000000000000" pitchFamily="2" charset="2"/>
              <a:buChar char="Ø"/>
            </a:pPr>
            <a:r>
              <a:rPr lang="en-US" sz="2900" i="1" dirty="0">
                <a:latin typeface="Arial" panose="020B0604020202020204" pitchFamily="34" charset="0"/>
                <a:cs typeface="Arial" panose="020B0604020202020204" pitchFamily="34" charset="0"/>
              </a:rPr>
              <a:t>Please email me if you want more info on Indexed Tuition – I am happy to send you resources I have gathered over time.</a:t>
            </a:r>
          </a:p>
          <a:p>
            <a:pPr>
              <a:lnSpc>
                <a:spcPct val="120000"/>
              </a:lnSpc>
              <a:spcBef>
                <a:spcPts val="600"/>
              </a:spcBef>
              <a:buFont typeface="Wingdings" panose="05000000000000000000" pitchFamily="2" charset="2"/>
              <a:buChar char="Ø"/>
            </a:pPr>
            <a:endParaRPr lang="en-US" sz="2900" i="1" dirty="0">
              <a:latin typeface="Arial" panose="020B0604020202020204" pitchFamily="34" charset="0"/>
              <a:cs typeface="Arial" panose="020B0604020202020204" pitchFamily="34" charset="0"/>
            </a:endParaRPr>
          </a:p>
        </p:txBody>
      </p:sp>
      <p:pic>
        <p:nvPicPr>
          <p:cNvPr id="5" name="Picture 2" descr="FCIS">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92248" y="5715000"/>
            <a:ext cx="1743137" cy="1066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650706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blinds(horizontal)">
                                      <p:cBhvr>
                                        <p:cTn id="15" dur="500"/>
                                        <p:tgtEl>
                                          <p:spTgt spid="3">
                                            <p:txEl>
                                              <p:pRg st="3" end="3"/>
                                            </p:txEl>
                                          </p:spTgt>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Effect transition="in" filter="blinds(horizontal)">
                                      <p:cBhvr>
                                        <p:cTn id="18" dur="500"/>
                                        <p:tgtEl>
                                          <p:spTgt spid="3">
                                            <p:txEl>
                                              <p:pRg st="5" end="5"/>
                                            </p:txEl>
                                          </p:spTgt>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animEffect transition="in" filter="blinds(horizontal)">
                                      <p:cBhvr>
                                        <p:cTn id="21" dur="500"/>
                                        <p:tgtEl>
                                          <p:spTgt spid="3">
                                            <p:txEl>
                                              <p:pRg st="7" end="7"/>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3">
                                            <p:txEl>
                                              <p:pRg st="9" end="9"/>
                                            </p:txEl>
                                          </p:spTgt>
                                        </p:tgtEl>
                                        <p:attrNameLst>
                                          <p:attrName>style.visibility</p:attrName>
                                        </p:attrNameLst>
                                      </p:cBhvr>
                                      <p:to>
                                        <p:strVal val="visible"/>
                                      </p:to>
                                    </p:set>
                                    <p:animEffect transition="in" filter="blinds(horizontal)">
                                      <p:cBhvr>
                                        <p:cTn id="26"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7.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7206" y="243184"/>
            <a:ext cx="8179593" cy="671216"/>
          </a:xfrm>
        </p:spPr>
        <p:txBody>
          <a:bodyPr>
            <a:normAutofit/>
          </a:bodyPr>
          <a:lstStyle/>
          <a:p>
            <a:pPr algn="ctr"/>
            <a:r>
              <a:rPr lang="en-US" sz="2800" i="1" dirty="0">
                <a:solidFill>
                  <a:schemeClr val="tx1"/>
                </a:solidFill>
                <a:latin typeface="Arial" panose="020B0604020202020204" pitchFamily="34" charset="0"/>
                <a:cs typeface="Arial" panose="020B0604020202020204" pitchFamily="34" charset="0"/>
              </a:rPr>
              <a:t>Recommendations</a:t>
            </a:r>
          </a:p>
        </p:txBody>
      </p:sp>
      <p:sp>
        <p:nvSpPr>
          <p:cNvPr id="3" name="Content Placeholder 2"/>
          <p:cNvSpPr>
            <a:spLocks noGrp="1"/>
          </p:cNvSpPr>
          <p:nvPr>
            <p:ph idx="1"/>
          </p:nvPr>
        </p:nvSpPr>
        <p:spPr>
          <a:xfrm>
            <a:off x="380999" y="838200"/>
            <a:ext cx="8305800" cy="5410200"/>
          </a:xfrm>
        </p:spPr>
        <p:txBody>
          <a:bodyPr>
            <a:normAutofit fontScale="70000" lnSpcReduction="20000"/>
          </a:bodyPr>
          <a:lstStyle/>
          <a:p>
            <a:pPr marL="0" lvl="1" indent="0">
              <a:buNone/>
            </a:pPr>
            <a:endParaRPr lang="en-US" dirty="0"/>
          </a:p>
          <a:p>
            <a:pPr marL="457200" lvl="1" indent="-457200">
              <a:lnSpc>
                <a:spcPct val="120000"/>
              </a:lnSpc>
              <a:buFont typeface="Wingdings" panose="05000000000000000000" pitchFamily="2" charset="2"/>
              <a:buChar char="Ø"/>
            </a:pPr>
            <a:r>
              <a:rPr lang="en-US" sz="2900" dirty="0">
                <a:latin typeface="Arial" panose="020B0604020202020204" pitchFamily="34" charset="0"/>
                <a:cs typeface="Arial" panose="020B0604020202020204" pitchFamily="34" charset="0"/>
              </a:rPr>
              <a:t>Consider starting a merit scholarship program in the Upper School.  Advantages –</a:t>
            </a:r>
          </a:p>
          <a:p>
            <a:pPr lvl="5">
              <a:lnSpc>
                <a:spcPct val="120000"/>
              </a:lnSpc>
              <a:buFont typeface="Courier New" panose="02070309020205020404" pitchFamily="49" charset="0"/>
              <a:buChar char="o"/>
            </a:pPr>
            <a:r>
              <a:rPr lang="en-US" sz="2600" dirty="0">
                <a:latin typeface="Arial" panose="020B0604020202020204" pitchFamily="34" charset="0"/>
                <a:cs typeface="Arial" panose="020B0604020202020204" pitchFamily="34" charset="0"/>
              </a:rPr>
              <a:t>Recruits high quality students that will help with SAT averages, college admissions, National Merit Semi-Finalists, etc.</a:t>
            </a:r>
          </a:p>
          <a:p>
            <a:pPr lvl="5">
              <a:lnSpc>
                <a:spcPct val="120000"/>
              </a:lnSpc>
              <a:buFont typeface="Courier New" panose="02070309020205020404" pitchFamily="49" charset="0"/>
              <a:buChar char="o"/>
            </a:pPr>
            <a:r>
              <a:rPr lang="en-US" sz="2600" dirty="0">
                <a:latin typeface="Arial" panose="020B0604020202020204" pitchFamily="34" charset="0"/>
                <a:cs typeface="Arial" panose="020B0604020202020204" pitchFamily="34" charset="0"/>
              </a:rPr>
              <a:t>Limited number of years of financial aid awards.</a:t>
            </a:r>
          </a:p>
          <a:p>
            <a:pPr lvl="5">
              <a:lnSpc>
                <a:spcPct val="120000"/>
              </a:lnSpc>
              <a:buFont typeface="Courier New" panose="02070309020205020404" pitchFamily="49" charset="0"/>
              <a:buChar char="o"/>
            </a:pPr>
            <a:r>
              <a:rPr lang="en-US" sz="2600" dirty="0">
                <a:latin typeface="Arial" panose="020B0604020202020204" pitchFamily="34" charset="0"/>
                <a:cs typeface="Arial" panose="020B0604020202020204" pitchFamily="34" charset="0"/>
              </a:rPr>
              <a:t>Recruits families that might not NEED financial aid but wouldn’t have considered the school otherwise.</a:t>
            </a:r>
          </a:p>
          <a:p>
            <a:pPr lvl="5">
              <a:lnSpc>
                <a:spcPct val="120000"/>
              </a:lnSpc>
              <a:buFont typeface="Courier New" panose="02070309020205020404" pitchFamily="49" charset="0"/>
              <a:buChar char="o"/>
            </a:pPr>
            <a:r>
              <a:rPr lang="en-US" sz="2600" dirty="0">
                <a:latin typeface="Arial" panose="020B0604020202020204" pitchFamily="34" charset="0"/>
                <a:cs typeface="Arial" panose="020B0604020202020204" pitchFamily="34" charset="0"/>
              </a:rPr>
              <a:t>In all likelihood, will bring siblings to the school.</a:t>
            </a:r>
          </a:p>
          <a:p>
            <a:pPr lvl="5">
              <a:lnSpc>
                <a:spcPct val="120000"/>
              </a:lnSpc>
              <a:buFont typeface="Courier New" panose="02070309020205020404" pitchFamily="49" charset="0"/>
              <a:buChar char="o"/>
            </a:pPr>
            <a:r>
              <a:rPr lang="en-US" sz="2600" dirty="0">
                <a:latin typeface="Arial" panose="020B0604020202020204" pitchFamily="34" charset="0"/>
                <a:cs typeface="Arial" panose="020B0604020202020204" pitchFamily="34" charset="0"/>
              </a:rPr>
              <a:t>Be willing to provide financial aid, above and beyond the scholarships, if needed.</a:t>
            </a:r>
          </a:p>
          <a:p>
            <a:pPr lvl="5">
              <a:lnSpc>
                <a:spcPct val="120000"/>
              </a:lnSpc>
              <a:buFont typeface="Courier New" panose="02070309020205020404" pitchFamily="49" charset="0"/>
              <a:buChar char="o"/>
            </a:pPr>
            <a:r>
              <a:rPr lang="en-US" sz="2600" dirty="0">
                <a:latin typeface="Arial" panose="020B0604020202020204" pitchFamily="34" charset="0"/>
                <a:cs typeface="Arial" panose="020B0604020202020204" pitchFamily="34" charset="0"/>
              </a:rPr>
              <a:t>Give a limited number of prestigious, high dollar amount awards to top notch candidates.</a:t>
            </a:r>
          </a:p>
          <a:p>
            <a:pPr lvl="5">
              <a:lnSpc>
                <a:spcPct val="120000"/>
              </a:lnSpc>
              <a:buFont typeface="Courier New" panose="02070309020205020404" pitchFamily="49" charset="0"/>
              <a:buChar char="o"/>
            </a:pPr>
            <a:r>
              <a:rPr lang="en-US" sz="2600" dirty="0">
                <a:latin typeface="Arial" panose="020B0604020202020204" pitchFamily="34" charset="0"/>
                <a:cs typeface="Arial" panose="020B0604020202020204" pitchFamily="34" charset="0"/>
              </a:rPr>
              <a:t>Give a lot more smaller awards to 2</a:t>
            </a:r>
            <a:r>
              <a:rPr lang="en-US" sz="2600" baseline="30000" dirty="0">
                <a:latin typeface="Arial" panose="020B0604020202020204" pitchFamily="34" charset="0"/>
                <a:cs typeface="Arial" panose="020B0604020202020204" pitchFamily="34" charset="0"/>
              </a:rPr>
              <a:t>nd</a:t>
            </a:r>
            <a:r>
              <a:rPr lang="en-US" sz="2600" dirty="0">
                <a:latin typeface="Arial" panose="020B0604020202020204" pitchFamily="34" charset="0"/>
                <a:cs typeface="Arial" panose="020B0604020202020204" pitchFamily="34" charset="0"/>
              </a:rPr>
              <a:t> tier candidates that might not have previously considered the school –  anytime you can provide a $5,000 award and attract a family that can pay $16,000, that is good.</a:t>
            </a:r>
          </a:p>
        </p:txBody>
      </p:sp>
      <p:pic>
        <p:nvPicPr>
          <p:cNvPr id="5" name="Picture 2" descr="FCIS">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41268" y="5867400"/>
            <a:ext cx="1494117" cy="914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7024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 calcmode="lin" valueType="num">
                                      <p:cBhvr additive="base">
                                        <p:cTn id="2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 calcmode="lin" valueType="num">
                                      <p:cBhvr additive="base">
                                        <p:cTn id="3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 calcmode="lin" valueType="num">
                                      <p:cBhvr additive="base">
                                        <p:cTn id="3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065294" cy="595016"/>
          </a:xfrm>
        </p:spPr>
        <p:txBody>
          <a:bodyPr>
            <a:normAutofit/>
          </a:bodyPr>
          <a:lstStyle/>
          <a:p>
            <a:pPr algn="ctr"/>
            <a:r>
              <a:rPr lang="en-US" sz="2800" i="1" dirty="0">
                <a:solidFill>
                  <a:schemeClr val="tx1"/>
                </a:solidFill>
                <a:latin typeface="Arial" panose="020B0604020202020204" pitchFamily="34" charset="0"/>
                <a:cs typeface="Arial" panose="020B0604020202020204" pitchFamily="34" charset="0"/>
              </a:rPr>
              <a:t>Conclusion</a:t>
            </a:r>
          </a:p>
        </p:txBody>
      </p:sp>
      <p:sp>
        <p:nvSpPr>
          <p:cNvPr id="3" name="Content Placeholder 2"/>
          <p:cNvSpPr>
            <a:spLocks noGrp="1"/>
          </p:cNvSpPr>
          <p:nvPr>
            <p:ph idx="1"/>
          </p:nvPr>
        </p:nvSpPr>
        <p:spPr>
          <a:xfrm>
            <a:off x="277256" y="1219200"/>
            <a:ext cx="8485744" cy="4876800"/>
          </a:xfrm>
        </p:spPr>
        <p:txBody>
          <a:bodyPr>
            <a:normAutofit fontScale="70000" lnSpcReduction="20000"/>
          </a:bodyPr>
          <a:lstStyle/>
          <a:p>
            <a:pPr marL="457200" lvl="1" indent="-457200">
              <a:lnSpc>
                <a:spcPct val="120000"/>
              </a:lnSpc>
              <a:buFont typeface="Wingdings" panose="05000000000000000000" pitchFamily="2" charset="2"/>
              <a:buChar char="Ø"/>
            </a:pPr>
            <a:r>
              <a:rPr lang="en-US" sz="2900" dirty="0">
                <a:latin typeface="Arial" panose="020B0604020202020204" pitchFamily="34" charset="0"/>
                <a:cs typeface="Arial" panose="020B0604020202020204" pitchFamily="34" charset="0"/>
              </a:rPr>
              <a:t>Financial Aid is an important tool in the enrollment process.  </a:t>
            </a:r>
          </a:p>
          <a:p>
            <a:pPr marL="1005840" lvl="3" indent="-457200">
              <a:lnSpc>
                <a:spcPct val="120000"/>
              </a:lnSpc>
              <a:buFont typeface="Courier New" panose="02070309020205020404" pitchFamily="49" charset="0"/>
              <a:buChar char="o"/>
            </a:pPr>
            <a:r>
              <a:rPr lang="en-US" sz="2900" dirty="0">
                <a:latin typeface="Arial" panose="020B0604020202020204" pitchFamily="34" charset="0"/>
                <a:cs typeface="Arial" panose="020B0604020202020204" pitchFamily="34" charset="0"/>
              </a:rPr>
              <a:t>If managed properly, financial aid can positively impact enrollment and financial sustainability.</a:t>
            </a:r>
          </a:p>
          <a:p>
            <a:pPr marL="1005840" lvl="3" indent="-457200">
              <a:lnSpc>
                <a:spcPct val="120000"/>
              </a:lnSpc>
              <a:buFont typeface="Courier New" panose="02070309020205020404" pitchFamily="49" charset="0"/>
              <a:buChar char="o"/>
            </a:pPr>
            <a:r>
              <a:rPr lang="en-US" sz="2900" dirty="0">
                <a:latin typeface="Arial" panose="020B0604020202020204" pitchFamily="34" charset="0"/>
                <a:cs typeface="Arial" panose="020B0604020202020204" pitchFamily="34" charset="0"/>
              </a:rPr>
              <a:t>If managed poorly, financial aid can negatively impact a school’s financial sustainability.</a:t>
            </a:r>
          </a:p>
          <a:p>
            <a:pPr marL="548640" lvl="3" indent="0">
              <a:lnSpc>
                <a:spcPct val="120000"/>
              </a:lnSpc>
              <a:buNone/>
            </a:pPr>
            <a:endParaRPr lang="en-US" sz="2900" dirty="0">
              <a:latin typeface="Arial" panose="020B0604020202020204" pitchFamily="34" charset="0"/>
              <a:cs typeface="Arial" panose="020B0604020202020204" pitchFamily="34" charset="0"/>
            </a:endParaRPr>
          </a:p>
          <a:p>
            <a:pPr marL="457200" lvl="1" indent="-457200">
              <a:lnSpc>
                <a:spcPct val="120000"/>
              </a:lnSpc>
              <a:buFont typeface="Wingdings" panose="05000000000000000000" pitchFamily="2" charset="2"/>
              <a:buChar char="Ø"/>
            </a:pPr>
            <a:r>
              <a:rPr lang="en-US" sz="2900" dirty="0">
                <a:latin typeface="Arial" panose="020B0604020202020204" pitchFamily="34" charset="0"/>
                <a:cs typeface="Arial" panose="020B0604020202020204" pitchFamily="34" charset="0"/>
              </a:rPr>
              <a:t>Focus on Net Tuition Revenue, and Net Tuition Revenue per student, vs. student headcount, to appropriately manage the school’s financial aid and financial sustainability.</a:t>
            </a:r>
          </a:p>
          <a:p>
            <a:pPr marL="1005840" lvl="3" indent="-457200">
              <a:lnSpc>
                <a:spcPct val="120000"/>
              </a:lnSpc>
              <a:buFont typeface="Courier New" panose="02070309020205020404" pitchFamily="49" charset="0"/>
              <a:buChar char="o"/>
            </a:pPr>
            <a:r>
              <a:rPr lang="en-US" sz="2900" dirty="0">
                <a:latin typeface="Arial" panose="020B0604020202020204" pitchFamily="34" charset="0"/>
                <a:cs typeface="Arial" panose="020B0604020202020204" pitchFamily="34" charset="0"/>
              </a:rPr>
              <a:t>Set budget and Admissions goals accordingly.</a:t>
            </a:r>
          </a:p>
          <a:p>
            <a:pPr marL="0" lvl="1" indent="0">
              <a:lnSpc>
                <a:spcPct val="120000"/>
              </a:lnSpc>
              <a:buNone/>
            </a:pPr>
            <a:endParaRPr lang="en-US" sz="2900" dirty="0">
              <a:latin typeface="Arial" panose="020B0604020202020204" pitchFamily="34" charset="0"/>
              <a:cs typeface="Arial" panose="020B0604020202020204" pitchFamily="34" charset="0"/>
            </a:endParaRPr>
          </a:p>
          <a:p>
            <a:pPr marL="457200" lvl="1" indent="-457200">
              <a:lnSpc>
                <a:spcPct val="120000"/>
              </a:lnSpc>
              <a:buFont typeface="Wingdings" panose="05000000000000000000" pitchFamily="2" charset="2"/>
              <a:buChar char="Ø"/>
            </a:pPr>
            <a:r>
              <a:rPr lang="en-US" sz="2900" dirty="0">
                <a:latin typeface="Arial" panose="020B0604020202020204" pitchFamily="34" charset="0"/>
                <a:cs typeface="Arial" panose="020B0604020202020204" pitchFamily="34" charset="0"/>
              </a:rPr>
              <a:t>Set specific financial aid related goals before the financial aid season begins and monitor the school’s progress in meeting those goals.  </a:t>
            </a:r>
          </a:p>
        </p:txBody>
      </p:sp>
      <p:pic>
        <p:nvPicPr>
          <p:cNvPr id="5" name="Picture 2" descr="FCIS">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92248" y="5715000"/>
            <a:ext cx="1743137" cy="1066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302545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linds(horizontal)">
                                      <p:cBhvr>
                                        <p:cTn id="10" dur="500"/>
                                        <p:tgtEl>
                                          <p:spTgt spid="3">
                                            <p:txEl>
                                              <p:pRg st="1" end="1"/>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linds(horizontal)">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blinds(horizontal)">
                                      <p:cBhvr>
                                        <p:cTn id="18" dur="500"/>
                                        <p:tgtEl>
                                          <p:spTgt spid="3">
                                            <p:txEl>
                                              <p:pRg st="4" end="4"/>
                                            </p:txEl>
                                          </p:spTgt>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blinds(horizontal)">
                                      <p:cBhvr>
                                        <p:cTn id="21" dur="500"/>
                                        <p:tgtEl>
                                          <p:spTgt spid="3">
                                            <p:txEl>
                                              <p:pRg st="5" end="5"/>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3">
                                            <p:txEl>
                                              <p:pRg st="7" end="7"/>
                                            </p:txEl>
                                          </p:spTgt>
                                        </p:tgtEl>
                                        <p:attrNameLst>
                                          <p:attrName>style.visibility</p:attrName>
                                        </p:attrNameLst>
                                      </p:cBhvr>
                                      <p:to>
                                        <p:strVal val="visible"/>
                                      </p:to>
                                    </p:set>
                                    <p:animEffect transition="in" filter="blinds(horizontal)">
                                      <p:cBhvr>
                                        <p:cTn id="26"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9.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7" name="Title 6"/>
          <p:cNvSpPr>
            <a:spLocks noGrp="1"/>
          </p:cNvSpPr>
          <p:nvPr>
            <p:ph type="title"/>
          </p:nvPr>
        </p:nvSpPr>
        <p:spPr>
          <a:xfrm>
            <a:off x="304800" y="1447800"/>
            <a:ext cx="8229600" cy="3124200"/>
          </a:xfrm>
        </p:spPr>
        <p:txBody>
          <a:bodyPr>
            <a:normAutofit fontScale="90000"/>
          </a:bodyPr>
          <a:lstStyle/>
          <a:p>
            <a:r>
              <a:rPr lang="en-US" dirty="0"/>
              <a:t>The End </a:t>
            </a:r>
            <a:br>
              <a:rPr lang="en-US" dirty="0"/>
            </a:br>
            <a:br>
              <a:rPr lang="en-US" dirty="0"/>
            </a:br>
            <a:br>
              <a:rPr lang="en-US" dirty="0"/>
            </a:br>
            <a:r>
              <a:rPr lang="en-US" dirty="0"/>
              <a:t>Questions?  </a:t>
            </a:r>
            <a:br>
              <a:rPr lang="en-US" dirty="0"/>
            </a:br>
            <a:r>
              <a:rPr lang="en-US" dirty="0"/>
              <a:t>Comments?</a:t>
            </a:r>
          </a:p>
        </p:txBody>
      </p:sp>
      <p:sp>
        <p:nvSpPr>
          <p:cNvPr id="3" name="Rectangle 2"/>
          <p:cNvSpPr/>
          <p:nvPr/>
        </p:nvSpPr>
        <p:spPr>
          <a:xfrm>
            <a:off x="1752600" y="533400"/>
            <a:ext cx="5791200" cy="523220"/>
          </a:xfrm>
          <a:prstGeom prst="rect">
            <a:avLst/>
          </a:prstGeom>
        </p:spPr>
        <p:txBody>
          <a:bodyPr wrap="square">
            <a:spAutoFit/>
          </a:bodyPr>
          <a:lstStyle/>
          <a:p>
            <a:pPr algn="ctr"/>
            <a:r>
              <a:rPr lang="en-US" sz="2800" i="1" dirty="0">
                <a:latin typeface="Arial" panose="020B0604020202020204" pitchFamily="34" charset="0"/>
                <a:cs typeface="Arial" panose="020B0604020202020204" pitchFamily="34" charset="0"/>
              </a:rPr>
              <a:t>Any Questions?</a:t>
            </a:r>
            <a:endParaRPr lang="en-US" sz="2800" dirty="0"/>
          </a:p>
        </p:txBody>
      </p:sp>
      <p:sp>
        <p:nvSpPr>
          <p:cNvPr id="6" name="Rectangle 5"/>
          <p:cNvSpPr/>
          <p:nvPr/>
        </p:nvSpPr>
        <p:spPr>
          <a:xfrm>
            <a:off x="1905000" y="5486400"/>
            <a:ext cx="5486400" cy="523220"/>
          </a:xfrm>
          <a:prstGeom prst="rect">
            <a:avLst/>
          </a:prstGeom>
        </p:spPr>
        <p:txBody>
          <a:bodyPr wrap="square">
            <a:spAutoFit/>
          </a:bodyPr>
          <a:lstStyle/>
          <a:p>
            <a:pPr algn="ctr"/>
            <a:r>
              <a:rPr lang="en-US" sz="2800" i="1" dirty="0">
                <a:latin typeface="Arial" panose="020B0604020202020204" pitchFamily="34" charset="0"/>
                <a:cs typeface="Arial" panose="020B0604020202020204" pitchFamily="34" charset="0"/>
              </a:rPr>
              <a:t>The End</a:t>
            </a:r>
            <a:endParaRPr lang="en-US" sz="2800" dirty="0"/>
          </a:p>
        </p:txBody>
      </p:sp>
      <p:pic>
        <p:nvPicPr>
          <p:cNvPr id="9" name="Picture 2" descr="FCIS">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2800" y="2209800"/>
            <a:ext cx="3048000" cy="186537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28600" y="259148"/>
            <a:ext cx="8763000" cy="731451"/>
          </a:xfrm>
        </p:spPr>
        <p:txBody>
          <a:bodyPr>
            <a:normAutofit/>
          </a:bodyPr>
          <a:lstStyle/>
          <a:p>
            <a:pPr algn="ctr"/>
            <a:r>
              <a:rPr lang="en-US" sz="2800" i="1" dirty="0">
                <a:solidFill>
                  <a:schemeClr val="tx1"/>
                </a:solidFill>
                <a:latin typeface="Arial" panose="020B0604020202020204" pitchFamily="34" charset="0"/>
                <a:cs typeface="Arial" panose="020B0604020202020204" pitchFamily="34" charset="0"/>
              </a:rPr>
              <a:t>Reminder - ALL students receive Financial Aid (Tuition Gap)</a:t>
            </a:r>
          </a:p>
        </p:txBody>
      </p:sp>
      <p:sp>
        <p:nvSpPr>
          <p:cNvPr id="3" name="Content Placeholder 2"/>
          <p:cNvSpPr>
            <a:spLocks noGrp="1"/>
          </p:cNvSpPr>
          <p:nvPr>
            <p:ph idx="1"/>
          </p:nvPr>
        </p:nvSpPr>
        <p:spPr>
          <a:xfrm>
            <a:off x="507207" y="1522164"/>
            <a:ext cx="8065294" cy="3766185"/>
          </a:xfrm>
        </p:spPr>
        <p:txBody>
          <a:bodyPr>
            <a:normAutofit/>
          </a:bodyPr>
          <a:lstStyle/>
          <a:p>
            <a:pPr marL="137160" indent="0">
              <a:buNone/>
            </a:pPr>
            <a:endParaRPr lang="en-US" dirty="0"/>
          </a:p>
          <a:p>
            <a:pPr marL="137160" indent="0">
              <a:lnSpc>
                <a:spcPct val="100000"/>
              </a:lnSpc>
              <a:spcBef>
                <a:spcPts val="600"/>
              </a:spcBef>
              <a:buNone/>
            </a:pPr>
            <a:endParaRPr lang="en-US" dirty="0">
              <a:latin typeface="Arial" panose="020B0604020202020204" pitchFamily="34" charset="0"/>
              <a:cs typeface="Arial" panose="020B0604020202020204" pitchFamily="34" charset="0"/>
            </a:endParaRPr>
          </a:p>
        </p:txBody>
      </p:sp>
      <p:pic>
        <p:nvPicPr>
          <p:cNvPr id="8" name="Picture 2" descr="FCIS">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92248" y="5715000"/>
            <a:ext cx="1743137" cy="10668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 name="Table 5"/>
          <p:cNvGraphicFramePr>
            <a:graphicFrameLocks noGrp="1"/>
          </p:cNvGraphicFramePr>
          <p:nvPr>
            <p:extLst>
              <p:ext uri="{D42A27DB-BD31-4B8C-83A1-F6EECF244321}">
                <p14:modId xmlns:p14="http://schemas.microsoft.com/office/powerpoint/2010/main" val="1579676404"/>
              </p:ext>
            </p:extLst>
          </p:nvPr>
        </p:nvGraphicFramePr>
        <p:xfrm>
          <a:off x="990600" y="1388578"/>
          <a:ext cx="7442200" cy="3286125"/>
        </p:xfrm>
        <a:graphic>
          <a:graphicData uri="http://schemas.openxmlformats.org/drawingml/2006/table">
            <a:tbl>
              <a:tblPr/>
              <a:tblGrid>
                <a:gridCol w="1589319">
                  <a:extLst>
                    <a:ext uri="{9D8B030D-6E8A-4147-A177-3AD203B41FA5}">
                      <a16:colId xmlns:a16="http://schemas.microsoft.com/office/drawing/2014/main" val="20000"/>
                    </a:ext>
                  </a:extLst>
                </a:gridCol>
                <a:gridCol w="938999">
                  <a:extLst>
                    <a:ext uri="{9D8B030D-6E8A-4147-A177-3AD203B41FA5}">
                      <a16:colId xmlns:a16="http://schemas.microsoft.com/office/drawing/2014/main" val="20001"/>
                    </a:ext>
                  </a:extLst>
                </a:gridCol>
                <a:gridCol w="152270">
                  <a:extLst>
                    <a:ext uri="{9D8B030D-6E8A-4147-A177-3AD203B41FA5}">
                      <a16:colId xmlns:a16="http://schemas.microsoft.com/office/drawing/2014/main" val="20002"/>
                    </a:ext>
                  </a:extLst>
                </a:gridCol>
                <a:gridCol w="609080">
                  <a:extLst>
                    <a:ext uri="{9D8B030D-6E8A-4147-A177-3AD203B41FA5}">
                      <a16:colId xmlns:a16="http://schemas.microsoft.com/office/drawing/2014/main" val="20003"/>
                    </a:ext>
                  </a:extLst>
                </a:gridCol>
                <a:gridCol w="367986">
                  <a:extLst>
                    <a:ext uri="{9D8B030D-6E8A-4147-A177-3AD203B41FA5}">
                      <a16:colId xmlns:a16="http://schemas.microsoft.com/office/drawing/2014/main" val="20004"/>
                    </a:ext>
                  </a:extLst>
                </a:gridCol>
                <a:gridCol w="1827241">
                  <a:extLst>
                    <a:ext uri="{9D8B030D-6E8A-4147-A177-3AD203B41FA5}">
                      <a16:colId xmlns:a16="http://schemas.microsoft.com/office/drawing/2014/main" val="20005"/>
                    </a:ext>
                  </a:extLst>
                </a:gridCol>
                <a:gridCol w="977066">
                  <a:extLst>
                    <a:ext uri="{9D8B030D-6E8A-4147-A177-3AD203B41FA5}">
                      <a16:colId xmlns:a16="http://schemas.microsoft.com/office/drawing/2014/main" val="20006"/>
                    </a:ext>
                  </a:extLst>
                </a:gridCol>
                <a:gridCol w="180821">
                  <a:extLst>
                    <a:ext uri="{9D8B030D-6E8A-4147-A177-3AD203B41FA5}">
                      <a16:colId xmlns:a16="http://schemas.microsoft.com/office/drawing/2014/main" val="20007"/>
                    </a:ext>
                  </a:extLst>
                </a:gridCol>
                <a:gridCol w="799418">
                  <a:extLst>
                    <a:ext uri="{9D8B030D-6E8A-4147-A177-3AD203B41FA5}">
                      <a16:colId xmlns:a16="http://schemas.microsoft.com/office/drawing/2014/main" val="20008"/>
                    </a:ext>
                  </a:extLst>
                </a:gridCol>
              </a:tblGrid>
              <a:tr h="234156">
                <a:tc>
                  <a:txBody>
                    <a:bodyPr/>
                    <a:lstStyle/>
                    <a:p>
                      <a:pPr algn="l" fontAlgn="b"/>
                      <a:endParaRPr lang="en-US" sz="1000" b="0" i="0" u="none" strike="noStrike" dirty="0">
                        <a:effectLst/>
                        <a:latin typeface="Arial" panose="020B0604020202020204" pitchFamily="34" charset="0"/>
                      </a:endParaRPr>
                    </a:p>
                  </a:txBody>
                  <a:tcPr marL="9525" marR="9525" marT="9525" marB="0" anchor="b">
                    <a:lnL>
                      <a:noFill/>
                    </a:lnL>
                    <a:lnR>
                      <a:noFill/>
                    </a:lnR>
                    <a:lnT>
                      <a:noFill/>
                    </a:lnT>
                    <a:lnB>
                      <a:noFill/>
                    </a:lnB>
                  </a:tcPr>
                </a:tc>
                <a:tc>
                  <a:txBody>
                    <a:bodyPr/>
                    <a:lstStyle/>
                    <a:p>
                      <a:pPr algn="ctr" fontAlgn="b"/>
                      <a:r>
                        <a:rPr lang="en-US" sz="1200" b="1" i="1" u="none" strike="noStrike">
                          <a:effectLst/>
                          <a:latin typeface="Arial" panose="020B0604020202020204" pitchFamily="34" charset="0"/>
                        </a:rPr>
                        <a:t>Car</a:t>
                      </a:r>
                    </a:p>
                  </a:txBody>
                  <a:tcPr marL="9525" marR="9525" marT="9525" marB="0" anchor="b">
                    <a:lnL>
                      <a:noFill/>
                    </a:lnL>
                    <a:lnR>
                      <a:noFill/>
                    </a:lnR>
                    <a:lnT>
                      <a:noFill/>
                    </a:lnT>
                    <a:lnB>
                      <a:noFill/>
                    </a:lnB>
                  </a:tcPr>
                </a:tc>
                <a:tc>
                  <a:txBody>
                    <a:bodyPr/>
                    <a:lstStyle/>
                    <a:p>
                      <a:pPr algn="l" fontAlgn="b"/>
                      <a:endParaRPr lang="en-US" sz="12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ctr" fontAlgn="b"/>
                      <a:endParaRPr lang="en-US" sz="12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ctr" fontAlgn="b"/>
                      <a:endParaRPr lang="en-US" sz="12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en-US" sz="12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ctr" fontAlgn="b"/>
                      <a:r>
                        <a:rPr lang="en-US" sz="1200" b="1" i="1" u="none" strike="noStrike">
                          <a:effectLst/>
                          <a:latin typeface="Arial" panose="020B0604020202020204" pitchFamily="34" charset="0"/>
                        </a:rPr>
                        <a:t>Independent</a:t>
                      </a:r>
                    </a:p>
                  </a:txBody>
                  <a:tcPr marL="9525" marR="9525" marT="9525" marB="0" anchor="b">
                    <a:lnL>
                      <a:noFill/>
                    </a:lnL>
                    <a:lnR>
                      <a:noFill/>
                    </a:lnR>
                    <a:lnT>
                      <a:noFill/>
                    </a:lnT>
                    <a:lnB>
                      <a:noFill/>
                    </a:lnB>
                  </a:tcPr>
                </a:tc>
                <a:tc>
                  <a:txBody>
                    <a:bodyPr/>
                    <a:lstStyle/>
                    <a:p>
                      <a:pPr algn="l" fontAlgn="b"/>
                      <a:endParaRPr lang="en-US" sz="10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ctr" fontAlgn="b"/>
                      <a:endParaRPr lang="en-US" sz="1000" b="0" i="0" u="none" strike="noStrike">
                        <a:effectLst/>
                        <a:latin typeface="Arial" panose="020B060402020202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0000"/>
                  </a:ext>
                </a:extLst>
              </a:tr>
              <a:tr h="190500">
                <a:tc>
                  <a:txBody>
                    <a:bodyPr/>
                    <a:lstStyle/>
                    <a:p>
                      <a:pPr algn="l" fontAlgn="b"/>
                      <a:endParaRPr lang="en-US" sz="10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ctr" fontAlgn="b"/>
                      <a:r>
                        <a:rPr lang="en-US" sz="1200" b="1" i="1" u="none" strike="noStrike">
                          <a:effectLst/>
                          <a:latin typeface="Arial" panose="020B0604020202020204" pitchFamily="34" charset="0"/>
                        </a:rPr>
                        <a:t>Dealership</a:t>
                      </a:r>
                    </a:p>
                  </a:txBody>
                  <a:tcPr marL="9525" marR="9525" marT="9525" marB="0" anchor="b">
                    <a:lnL>
                      <a:noFill/>
                    </a:lnL>
                    <a:lnR>
                      <a:noFill/>
                    </a:lnR>
                    <a:lnT>
                      <a:noFill/>
                    </a:lnT>
                    <a:lnB>
                      <a:noFill/>
                    </a:lnB>
                  </a:tcPr>
                </a:tc>
                <a:tc>
                  <a:txBody>
                    <a:bodyPr/>
                    <a:lstStyle/>
                    <a:p>
                      <a:pPr algn="l" fontAlgn="b"/>
                      <a:endParaRPr lang="en-US" sz="12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ctr" fontAlgn="b"/>
                      <a:endParaRPr lang="en-US" sz="12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ctr" fontAlgn="b"/>
                      <a:endParaRPr lang="en-US" sz="12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en-US" sz="12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ctr" fontAlgn="b"/>
                      <a:r>
                        <a:rPr lang="en-US" sz="1200" b="1" i="1" u="none" strike="noStrike" dirty="0">
                          <a:effectLst/>
                          <a:latin typeface="Arial" panose="020B0604020202020204" pitchFamily="34" charset="0"/>
                        </a:rPr>
                        <a:t>School </a:t>
                      </a:r>
                    </a:p>
                  </a:txBody>
                  <a:tcPr marL="9525" marR="9525" marT="9525" marB="0" anchor="b">
                    <a:lnL>
                      <a:noFill/>
                    </a:lnL>
                    <a:lnR>
                      <a:noFill/>
                    </a:lnR>
                    <a:lnT>
                      <a:noFill/>
                    </a:lnT>
                    <a:lnB>
                      <a:noFill/>
                    </a:lnB>
                  </a:tcPr>
                </a:tc>
                <a:tc>
                  <a:txBody>
                    <a:bodyPr/>
                    <a:lstStyle/>
                    <a:p>
                      <a:pPr algn="l" fontAlgn="b"/>
                      <a:endParaRPr lang="en-US" sz="10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ctr" fontAlgn="b"/>
                      <a:endParaRPr lang="en-US" sz="1000" b="0" i="0" u="none" strike="noStrike">
                        <a:effectLst/>
                        <a:latin typeface="Arial" panose="020B060402020202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0001"/>
                  </a:ext>
                </a:extLst>
              </a:tr>
              <a:tr h="190500">
                <a:tc>
                  <a:txBody>
                    <a:bodyPr/>
                    <a:lstStyle/>
                    <a:p>
                      <a:pPr algn="l" fontAlgn="b"/>
                      <a:endParaRPr lang="en-US" sz="10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en-US" sz="10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en-US" sz="10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ctr" fontAlgn="b"/>
                      <a:endParaRPr lang="en-US" sz="10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ctr" fontAlgn="b"/>
                      <a:endParaRPr lang="en-US" sz="10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en-US" sz="10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en-US" sz="10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en-US" sz="10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ctr" fontAlgn="b"/>
                      <a:endParaRPr lang="en-US" sz="1000" b="0" i="0" u="none" strike="noStrike">
                        <a:effectLst/>
                        <a:latin typeface="Arial" panose="020B060402020202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0002"/>
                  </a:ext>
                </a:extLst>
              </a:tr>
              <a:tr h="161925">
                <a:tc>
                  <a:txBody>
                    <a:bodyPr/>
                    <a:lstStyle/>
                    <a:p>
                      <a:pPr algn="l" fontAlgn="b"/>
                      <a:endParaRPr lang="en-US" sz="10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en-US" sz="10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en-US" sz="10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ctr" fontAlgn="b"/>
                      <a:endParaRPr lang="en-US" sz="10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ctr" fontAlgn="b"/>
                      <a:endParaRPr lang="en-US" sz="10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en-US" sz="10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en-US" sz="10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en-US" sz="10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ctr" fontAlgn="b"/>
                      <a:endParaRPr lang="en-US" sz="1000" b="0" i="0" u="none" strike="noStrike">
                        <a:effectLst/>
                        <a:latin typeface="Arial" panose="020B060402020202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0003"/>
                  </a:ext>
                </a:extLst>
              </a:tr>
              <a:tr h="161925">
                <a:tc>
                  <a:txBody>
                    <a:bodyPr/>
                    <a:lstStyle/>
                    <a:p>
                      <a:pPr algn="r" fontAlgn="b"/>
                      <a:r>
                        <a:rPr lang="en-US" sz="1000" b="0" i="0" u="none" strike="noStrike">
                          <a:effectLst/>
                          <a:latin typeface="Arial" panose="020B0604020202020204" pitchFamily="34" charset="0"/>
                        </a:rPr>
                        <a:t>40,000 Sales Price</a:t>
                      </a:r>
                    </a:p>
                  </a:txBody>
                  <a:tcPr marL="9525" marR="9525" marT="9525" marB="0" anchor="b">
                    <a:lnL>
                      <a:noFill/>
                    </a:lnL>
                    <a:lnR>
                      <a:noFill/>
                    </a:lnR>
                    <a:lnT>
                      <a:noFill/>
                    </a:lnT>
                    <a:lnB>
                      <a:noFill/>
                    </a:lnB>
                  </a:tcPr>
                </a:tc>
                <a:tc>
                  <a:txBody>
                    <a:bodyPr/>
                    <a:lstStyle/>
                    <a:p>
                      <a:pPr algn="l" fontAlgn="b"/>
                      <a:endParaRPr lang="en-US" sz="1000" b="0" i="0" u="none" strike="noStrike">
                        <a:effectLst/>
                        <a:latin typeface="Arial" panose="020B0604020202020204" pitchFamily="34"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ctr" fontAlgn="b"/>
                      <a:endParaRPr lang="en-US" sz="10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ctr" fontAlgn="b"/>
                      <a:endParaRPr lang="en-US" sz="10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23,000 Cost of Goods Sold</a:t>
                      </a:r>
                    </a:p>
                  </a:txBody>
                  <a:tcPr marL="9525" marR="9525" marT="9525" marB="0" anchor="b">
                    <a:lnL>
                      <a:noFill/>
                    </a:lnL>
                    <a:lnR>
                      <a:noFill/>
                    </a:lnR>
                    <a:lnT>
                      <a:noFill/>
                    </a:lnT>
                    <a:lnB>
                      <a:noFill/>
                    </a:lnB>
                  </a:tcPr>
                </a:tc>
                <a:tc>
                  <a:txBody>
                    <a:bodyPr/>
                    <a:lstStyle/>
                    <a:p>
                      <a:pPr algn="l" fontAlgn="b"/>
                      <a:endParaRPr lang="en-US" sz="1000" b="0" i="0" u="none" strike="noStrike">
                        <a:effectLst/>
                        <a:latin typeface="Arial" panose="020B0604020202020204" pitchFamily="34"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ctr" fontAlgn="b"/>
                      <a:endParaRPr lang="en-US" sz="1000" b="0" i="0" u="none" strike="noStrike">
                        <a:effectLst/>
                        <a:latin typeface="Arial" panose="020B060402020202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0004"/>
                  </a:ext>
                </a:extLst>
              </a:tr>
              <a:tr h="161925">
                <a:tc>
                  <a:txBody>
                    <a:bodyPr/>
                    <a:lstStyle/>
                    <a:p>
                      <a:pPr algn="l" fontAlgn="b"/>
                      <a:endParaRPr lang="en-US" sz="1000" b="0" i="0" u="none" strike="noStrike">
                        <a:effectLst/>
                        <a:latin typeface="Arial" panose="020B0604020202020204" pitchFamily="34" charset="0"/>
                      </a:endParaRPr>
                    </a:p>
                  </a:txBody>
                  <a:tcPr marL="9525" marR="9525" marT="952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000" b="0" i="0" u="none" strike="noStrike">
                          <a:effectLst/>
                          <a:latin typeface="Arial" panose="020B06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l" fontAlgn="b"/>
                      <a:r>
                        <a:rPr lang="en-US" sz="1000" b="0" i="0" u="none" strike="noStrike">
                          <a:effectLst/>
                          <a:latin typeface="Arial" panose="020B0604020202020204" pitchFamily="34" charset="0"/>
                        </a:rPr>
                        <a:t>}</a:t>
                      </a:r>
                    </a:p>
                  </a:txBody>
                  <a:tcPr marL="9525" marR="9525" marT="952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endParaRPr lang="en-US" sz="10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ctr" fontAlgn="b"/>
                      <a:endParaRPr lang="en-US" sz="10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en-US" sz="1000" b="0" i="0" u="none" strike="noStrike">
                        <a:effectLst/>
                        <a:latin typeface="Arial" panose="020B0604020202020204" pitchFamily="34" charset="0"/>
                      </a:endParaRPr>
                    </a:p>
                  </a:txBody>
                  <a:tcPr marL="9525" marR="9525" marT="952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000" b="0" i="0" u="none" strike="noStrike">
                          <a:effectLst/>
                          <a:latin typeface="Arial" panose="020B06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00"/>
                    </a:solidFill>
                  </a:tcPr>
                </a:tc>
                <a:tc>
                  <a:txBody>
                    <a:bodyPr/>
                    <a:lstStyle/>
                    <a:p>
                      <a:pPr algn="l" fontAlgn="b"/>
                      <a:r>
                        <a:rPr lang="en-US" sz="1000" b="0" i="0" u="none" strike="noStrike">
                          <a:effectLst/>
                          <a:latin typeface="Arial" panose="020B0604020202020204" pitchFamily="34" charset="0"/>
                        </a:rPr>
                        <a:t>}</a:t>
                      </a:r>
                    </a:p>
                  </a:txBody>
                  <a:tcPr marL="9525" marR="9525" marT="952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endParaRPr lang="en-US" sz="1000" b="0" i="0" u="none" strike="noStrike">
                        <a:effectLst/>
                        <a:latin typeface="Arial" panose="020B060402020202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0005"/>
                  </a:ext>
                </a:extLst>
              </a:tr>
              <a:tr h="161925">
                <a:tc>
                  <a:txBody>
                    <a:bodyPr/>
                    <a:lstStyle/>
                    <a:p>
                      <a:pPr algn="l" fontAlgn="b"/>
                      <a:endParaRPr lang="en-US" sz="1000" b="0" i="0" u="none" strike="noStrike">
                        <a:effectLst/>
                        <a:latin typeface="Arial" panose="020B0604020202020204" pitchFamily="34" charset="0"/>
                      </a:endParaRPr>
                    </a:p>
                  </a:txBody>
                  <a:tcPr marL="9525" marR="9525" marT="952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000" b="0" i="0" u="none" strike="noStrike">
                          <a:effectLst/>
                          <a:latin typeface="Arial" panose="020B06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9D9D9"/>
                    </a:solidFill>
                  </a:tcPr>
                </a:tc>
                <a:tc>
                  <a:txBody>
                    <a:bodyPr/>
                    <a:lstStyle/>
                    <a:p>
                      <a:pPr algn="l" fontAlgn="b"/>
                      <a:r>
                        <a:rPr lang="en-US" sz="1000" b="0" i="0" u="none" strike="noStrike">
                          <a:effectLst/>
                          <a:latin typeface="Arial" panose="020B0604020202020204" pitchFamily="34" charset="0"/>
                        </a:rPr>
                        <a:t>}</a:t>
                      </a:r>
                    </a:p>
                  </a:txBody>
                  <a:tcPr marL="9525" marR="9525" marT="952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endParaRPr lang="en-US" sz="10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ctr" fontAlgn="b"/>
                      <a:endParaRPr lang="en-US" sz="10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en-US" sz="1000" b="0" i="0" u="none" strike="noStrike">
                        <a:effectLst/>
                        <a:latin typeface="Arial" panose="020B0604020202020204" pitchFamily="34" charset="0"/>
                      </a:endParaRPr>
                    </a:p>
                  </a:txBody>
                  <a:tcPr marL="9525" marR="9525" marT="952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000" b="0" i="0" u="none" strike="noStrike">
                          <a:effectLst/>
                          <a:latin typeface="Arial" panose="020B06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r>
                        <a:rPr lang="en-US" sz="1000" b="0" i="0" u="none" strike="noStrike">
                          <a:effectLst/>
                          <a:latin typeface="Arial" panose="020B0604020202020204" pitchFamily="34" charset="0"/>
                        </a:rPr>
                        <a:t>}</a:t>
                      </a:r>
                    </a:p>
                  </a:txBody>
                  <a:tcPr marL="9525" marR="9525" marT="952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endParaRPr lang="en-US" sz="1000" b="0" i="0" u="none" strike="noStrike">
                        <a:effectLst/>
                        <a:latin typeface="Arial" panose="020B060402020202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0006"/>
                  </a:ext>
                </a:extLst>
              </a:tr>
              <a:tr h="171450">
                <a:tc>
                  <a:txBody>
                    <a:bodyPr/>
                    <a:lstStyle/>
                    <a:p>
                      <a:pPr algn="l" fontAlgn="b"/>
                      <a:endParaRPr lang="en-US" sz="1000" b="0" i="0" u="none" strike="noStrike">
                        <a:effectLst/>
                        <a:latin typeface="Arial" panose="020B0604020202020204" pitchFamily="34" charset="0"/>
                      </a:endParaRPr>
                    </a:p>
                  </a:txBody>
                  <a:tcPr marL="9525" marR="9525" marT="952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000" b="0" i="0" u="none" strike="noStrike">
                          <a:effectLst/>
                          <a:latin typeface="Arial" panose="020B06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9D9D9"/>
                    </a:solidFill>
                  </a:tcPr>
                </a:tc>
                <a:tc>
                  <a:txBody>
                    <a:bodyPr/>
                    <a:lstStyle/>
                    <a:p>
                      <a:pPr algn="l" fontAlgn="b"/>
                      <a:r>
                        <a:rPr lang="en-US" sz="1000" b="0" i="0" u="none" strike="noStrike">
                          <a:effectLst/>
                          <a:latin typeface="Arial" panose="020B0604020202020204" pitchFamily="34" charset="0"/>
                        </a:rPr>
                        <a:t>}</a:t>
                      </a:r>
                    </a:p>
                  </a:txBody>
                  <a:tcPr marL="9525" marR="9525" marT="952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1000" b="0" i="0" u="none" strike="noStrike">
                          <a:effectLst/>
                          <a:latin typeface="Arial" panose="020B0604020202020204" pitchFamily="34" charset="0"/>
                        </a:rPr>
                        <a:t>Profit</a:t>
                      </a:r>
                    </a:p>
                  </a:txBody>
                  <a:tcPr marL="9525" marR="9525" marT="9525" marB="0" anchor="b">
                    <a:lnL>
                      <a:noFill/>
                    </a:lnL>
                    <a:lnR>
                      <a:noFill/>
                    </a:lnR>
                    <a:lnT>
                      <a:noFill/>
                    </a:lnT>
                    <a:lnB w="25400" cap="flat" cmpd="dbl" algn="ctr">
                      <a:solidFill>
                        <a:srgbClr val="000000"/>
                      </a:solidFill>
                      <a:prstDash val="solid"/>
                      <a:round/>
                      <a:headEnd type="none" w="med" len="med"/>
                      <a:tailEnd type="none" w="med" len="med"/>
                    </a:lnB>
                  </a:tcPr>
                </a:tc>
                <a:tc>
                  <a:txBody>
                    <a:bodyPr/>
                    <a:lstStyle/>
                    <a:p>
                      <a:pPr algn="ctr" fontAlgn="b"/>
                      <a:endParaRPr lang="en-US" sz="10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en-US" sz="1000" b="0" i="0" u="none" strike="noStrike">
                        <a:effectLst/>
                        <a:latin typeface="Arial" panose="020B0604020202020204" pitchFamily="34" charset="0"/>
                      </a:endParaRPr>
                    </a:p>
                  </a:txBody>
                  <a:tcPr marL="9525" marR="9525" marT="952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000" b="0" i="0" u="none" strike="noStrike">
                          <a:effectLst/>
                          <a:latin typeface="Arial" panose="020B06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r>
                        <a:rPr lang="en-US" sz="1000" b="0" i="0" u="none" strike="noStrike">
                          <a:effectLst/>
                          <a:latin typeface="Arial" panose="020B0604020202020204" pitchFamily="34" charset="0"/>
                        </a:rPr>
                        <a:t>}</a:t>
                      </a:r>
                    </a:p>
                  </a:txBody>
                  <a:tcPr marL="9525" marR="9525" marT="952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1000" b="0" i="0" u="none" strike="noStrike">
                          <a:effectLst/>
                          <a:latin typeface="Arial" panose="020B0604020202020204" pitchFamily="34" charset="0"/>
                        </a:rPr>
                        <a:t>Loss </a:t>
                      </a:r>
                    </a:p>
                  </a:txBody>
                  <a:tcPr marL="9525" marR="9525" marT="9525" marB="0" anchor="b">
                    <a:lnL>
                      <a:noFill/>
                    </a:lnL>
                    <a:lnR>
                      <a:noFill/>
                    </a:lnR>
                    <a:lnT>
                      <a:noFill/>
                    </a:lnT>
                    <a:lnB w="25400" cap="flat" cmpd="dbl"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171450">
                <a:tc>
                  <a:txBody>
                    <a:bodyPr/>
                    <a:lstStyle/>
                    <a:p>
                      <a:pPr algn="l" fontAlgn="b"/>
                      <a:endParaRPr lang="en-US" sz="1000" b="0" i="0" u="none" strike="noStrike">
                        <a:effectLst/>
                        <a:latin typeface="Arial" panose="020B0604020202020204" pitchFamily="34" charset="0"/>
                      </a:endParaRPr>
                    </a:p>
                  </a:txBody>
                  <a:tcPr marL="9525" marR="9525" marT="952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000" b="0" i="0" u="none" strike="noStrike">
                          <a:effectLst/>
                          <a:latin typeface="Arial" panose="020B06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9D9D9"/>
                    </a:solidFill>
                  </a:tcPr>
                </a:tc>
                <a:tc>
                  <a:txBody>
                    <a:bodyPr/>
                    <a:lstStyle/>
                    <a:p>
                      <a:pPr algn="l" fontAlgn="b"/>
                      <a:r>
                        <a:rPr lang="en-US" sz="1000" b="0" i="0" u="none" strike="noStrike">
                          <a:effectLst/>
                          <a:latin typeface="Arial" panose="020B0604020202020204" pitchFamily="34" charset="0"/>
                        </a:rPr>
                        <a:t>}</a:t>
                      </a:r>
                    </a:p>
                  </a:txBody>
                  <a:tcPr marL="9525" marR="9525" marT="952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000" b="0" i="0" u="none" strike="noStrike">
                        <a:effectLst/>
                        <a:latin typeface="Arial" panose="020B0604020202020204" pitchFamily="34" charset="0"/>
                      </a:endParaRPr>
                    </a:p>
                  </a:txBody>
                  <a:tcPr marL="9525" marR="9525" marT="9525"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l" fontAlgn="b"/>
                      <a:endParaRPr lang="en-US" sz="10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en-US" sz="1000" b="0" i="0" u="none" strike="noStrike">
                        <a:effectLst/>
                        <a:latin typeface="Arial" panose="020B0604020202020204" pitchFamily="34" charset="0"/>
                      </a:endParaRPr>
                    </a:p>
                  </a:txBody>
                  <a:tcPr marL="9525" marR="9525" marT="952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000" b="0" i="0" u="none" strike="noStrike">
                          <a:effectLst/>
                          <a:latin typeface="Arial" panose="020B06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r>
                        <a:rPr lang="en-US" sz="1000" b="0" i="0" u="none" strike="noStrike">
                          <a:effectLst/>
                          <a:latin typeface="Arial" panose="020B0604020202020204" pitchFamily="34" charset="0"/>
                        </a:rPr>
                        <a:t>}</a:t>
                      </a:r>
                    </a:p>
                  </a:txBody>
                  <a:tcPr marL="9525" marR="9525" marT="952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000" b="0" i="0" u="none" strike="noStrike">
                        <a:effectLst/>
                        <a:latin typeface="Arial" panose="020B0604020202020204" pitchFamily="34" charset="0"/>
                      </a:endParaRPr>
                    </a:p>
                  </a:txBody>
                  <a:tcPr marL="9525" marR="9525" marT="9525" marB="0" anchor="b">
                    <a:lnL>
                      <a:noFill/>
                    </a:lnL>
                    <a:lnR>
                      <a:noFill/>
                    </a:lnR>
                    <a:lnT w="25400" cap="flat" cmpd="dbl"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8"/>
                  </a:ext>
                </a:extLst>
              </a:tr>
              <a:tr h="161925">
                <a:tc>
                  <a:txBody>
                    <a:bodyPr/>
                    <a:lstStyle/>
                    <a:p>
                      <a:pPr algn="l" fontAlgn="b"/>
                      <a:endParaRPr lang="en-US" sz="1000" b="0" i="0" u="none" strike="noStrike">
                        <a:effectLst/>
                        <a:latin typeface="Arial" panose="020B0604020202020204" pitchFamily="34" charset="0"/>
                      </a:endParaRPr>
                    </a:p>
                  </a:txBody>
                  <a:tcPr marL="9525" marR="9525" marT="952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000" b="0" i="0" u="none" strike="noStrike">
                          <a:effectLst/>
                          <a:latin typeface="Arial" panose="020B06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en-US" sz="1000" b="0" i="0" u="none" strike="noStrike">
                          <a:effectLst/>
                          <a:latin typeface="Arial" panose="020B0604020202020204" pitchFamily="34" charset="0"/>
                        </a:rPr>
                        <a:t>}</a:t>
                      </a:r>
                    </a:p>
                  </a:txBody>
                  <a:tcPr marL="9525" marR="9525" marT="952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0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en-US" sz="10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en-US" sz="1000" b="0" i="0" u="none" strike="noStrike">
                        <a:effectLst/>
                        <a:latin typeface="Arial" panose="020B0604020202020204" pitchFamily="34" charset="0"/>
                      </a:endParaRPr>
                    </a:p>
                  </a:txBody>
                  <a:tcPr marL="9525" marR="9525" marT="952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000" b="0" i="0" u="none" strike="noStrike">
                          <a:effectLst/>
                          <a:latin typeface="Arial" panose="020B06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000" b="0" i="0" u="none" strike="noStrike">
                          <a:effectLst/>
                          <a:latin typeface="Arial" panose="020B0604020202020204" pitchFamily="34" charset="0"/>
                        </a:rPr>
                        <a:t>}</a:t>
                      </a:r>
                    </a:p>
                  </a:txBody>
                  <a:tcPr marL="9525" marR="9525" marT="952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000" b="0" i="0" u="none" strike="noStrike">
                        <a:effectLst/>
                        <a:latin typeface="Arial" panose="020B060402020202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0009"/>
                  </a:ext>
                </a:extLst>
              </a:tr>
              <a:tr h="211614">
                <a:tc>
                  <a:txBody>
                    <a:bodyPr/>
                    <a:lstStyle/>
                    <a:p>
                      <a:pPr algn="r" fontAlgn="b"/>
                      <a:r>
                        <a:rPr lang="en-US" sz="1000" b="0" i="0" u="none" strike="noStrike">
                          <a:effectLst/>
                          <a:latin typeface="Arial" panose="020B0604020202020204" pitchFamily="34" charset="0"/>
                        </a:rPr>
                        <a:t>37,000 Cost of Goods Sold</a:t>
                      </a:r>
                    </a:p>
                  </a:txBody>
                  <a:tcPr marL="9525" marR="9525" marT="952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000" b="0" i="0" u="none" strike="noStrike">
                          <a:effectLst/>
                          <a:latin typeface="Arial" panose="020B06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00"/>
                    </a:solidFill>
                  </a:tcPr>
                </a:tc>
                <a:tc>
                  <a:txBody>
                    <a:bodyPr/>
                    <a:lstStyle/>
                    <a:p>
                      <a:pPr algn="l" fontAlgn="b"/>
                      <a:endParaRPr lang="en-US" sz="1000" b="0" i="0" u="none" strike="noStrike">
                        <a:effectLst/>
                        <a:latin typeface="Arial" panose="020B0604020202020204" pitchFamily="34" charset="0"/>
                      </a:endParaRPr>
                    </a:p>
                  </a:txBody>
                  <a:tcPr marL="9525" marR="9525" marT="952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0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en-US" sz="10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r" fontAlgn="b"/>
                      <a:r>
                        <a:rPr lang="en-US" sz="1000" b="0" i="0" u="none" strike="noStrike" dirty="0">
                          <a:effectLst/>
                          <a:latin typeface="Arial" panose="020B0604020202020204" pitchFamily="34" charset="0"/>
                        </a:rPr>
                        <a:t>17,000 Sales Price</a:t>
                      </a:r>
                    </a:p>
                  </a:txBody>
                  <a:tcPr marL="9525" marR="9525" marT="952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000" b="0" i="0" u="none" strike="noStrike">
                          <a:effectLst/>
                          <a:latin typeface="Arial" panose="020B06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l" fontAlgn="b"/>
                      <a:r>
                        <a:rPr lang="en-US" sz="1000" b="0" i="0" u="none" strike="noStrike">
                          <a:effectLst/>
                          <a:latin typeface="Arial" panose="020B0604020202020204" pitchFamily="34" charset="0"/>
                        </a:rPr>
                        <a:t>&gt;</a:t>
                      </a:r>
                    </a:p>
                  </a:txBody>
                  <a:tcPr marL="9525" marR="9525" marT="952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000" b="0" i="0" u="none" strike="noStrike">
                        <a:effectLst/>
                        <a:latin typeface="Arial" panose="020B060402020202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0010"/>
                  </a:ext>
                </a:extLst>
              </a:tr>
              <a:tr h="171450">
                <a:tc>
                  <a:txBody>
                    <a:bodyPr/>
                    <a:lstStyle/>
                    <a:p>
                      <a:pPr algn="l" fontAlgn="b"/>
                      <a:endParaRPr lang="en-US" sz="1000" b="0" i="0" u="none" strike="noStrike">
                        <a:effectLst/>
                        <a:latin typeface="Arial" panose="020B0604020202020204" pitchFamily="34" charset="0"/>
                      </a:endParaRPr>
                    </a:p>
                  </a:txBody>
                  <a:tcPr marL="9525" marR="9525" marT="952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000" b="0" i="0" u="none" strike="noStrike">
                          <a:effectLst/>
                          <a:latin typeface="Arial" panose="020B06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en-US" sz="1000" b="0" i="0" u="none" strike="noStrike">
                        <a:effectLst/>
                        <a:latin typeface="Arial" panose="020B0604020202020204" pitchFamily="34" charset="0"/>
                      </a:endParaRPr>
                    </a:p>
                  </a:txBody>
                  <a:tcPr marL="9525" marR="9525" marT="952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0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en-US" sz="10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en-US" sz="1000" b="0" i="0" u="none" strike="noStrike">
                        <a:effectLst/>
                        <a:latin typeface="Arial" panose="020B0604020202020204" pitchFamily="34" charset="0"/>
                      </a:endParaRPr>
                    </a:p>
                  </a:txBody>
                  <a:tcPr marL="9525" marR="9525" marT="952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000" b="0" i="0" u="none" strike="noStrike">
                          <a:effectLst/>
                          <a:latin typeface="Arial" panose="020B06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9D9D9"/>
                    </a:solidFill>
                  </a:tcPr>
                </a:tc>
                <a:tc>
                  <a:txBody>
                    <a:bodyPr/>
                    <a:lstStyle/>
                    <a:p>
                      <a:pPr algn="l" fontAlgn="b"/>
                      <a:r>
                        <a:rPr lang="en-US" sz="1000" b="0" i="0" u="none" strike="noStrike">
                          <a:effectLst/>
                          <a:latin typeface="Arial" panose="020B0604020202020204" pitchFamily="34" charset="0"/>
                        </a:rPr>
                        <a:t>&gt;</a:t>
                      </a:r>
                    </a:p>
                  </a:txBody>
                  <a:tcPr marL="9525" marR="9525" marT="952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000" b="0" i="0" u="none" strike="noStrike">
                          <a:effectLst/>
                          <a:latin typeface="Arial" panose="020B0604020202020204" pitchFamily="34" charset="0"/>
                        </a:rPr>
                        <a:t>Financial Aid</a:t>
                      </a:r>
                    </a:p>
                  </a:txBody>
                  <a:tcPr marL="9525" marR="9525" marT="9525" marB="0" anchor="b">
                    <a:lnL>
                      <a:noFill/>
                    </a:lnL>
                    <a:lnR>
                      <a:noFill/>
                    </a:lnR>
                    <a:lnT>
                      <a:noFill/>
                    </a:lnT>
                    <a:lnB w="25400" cap="flat" cmpd="dbl"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171450">
                <a:tc>
                  <a:txBody>
                    <a:bodyPr/>
                    <a:lstStyle/>
                    <a:p>
                      <a:pPr algn="l" fontAlgn="b"/>
                      <a:endParaRPr lang="en-US" sz="1000" b="0" i="0" u="none" strike="noStrike">
                        <a:effectLst/>
                        <a:latin typeface="Arial" panose="020B0604020202020204" pitchFamily="34" charset="0"/>
                      </a:endParaRPr>
                    </a:p>
                  </a:txBody>
                  <a:tcPr marL="9525" marR="9525" marT="952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000" b="0" i="0" u="none" strike="noStrike">
                          <a:effectLst/>
                          <a:latin typeface="Arial" panose="020B06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en-US" sz="1000" b="0" i="0" u="none" strike="noStrike">
                        <a:effectLst/>
                        <a:latin typeface="Arial" panose="020B0604020202020204" pitchFamily="34" charset="0"/>
                      </a:endParaRPr>
                    </a:p>
                  </a:txBody>
                  <a:tcPr marL="9525" marR="9525" marT="952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0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en-US" sz="10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en-US" sz="1000" b="0" i="0" u="none" strike="noStrike">
                        <a:effectLst/>
                        <a:latin typeface="Arial" panose="020B0604020202020204" pitchFamily="34" charset="0"/>
                      </a:endParaRPr>
                    </a:p>
                  </a:txBody>
                  <a:tcPr marL="9525" marR="9525" marT="952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000" b="0" i="0" u="none" strike="noStrike">
                          <a:effectLst/>
                          <a:latin typeface="Arial" panose="020B06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en-US" sz="1000" b="0" i="0" u="none" strike="noStrike">
                          <a:effectLst/>
                          <a:latin typeface="Arial" panose="020B0604020202020204" pitchFamily="34" charset="0"/>
                        </a:rPr>
                        <a:t>&gt;</a:t>
                      </a:r>
                    </a:p>
                  </a:txBody>
                  <a:tcPr marL="9525" marR="9525" marT="952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000" b="0" i="0" u="none" strike="noStrike">
                        <a:effectLst/>
                        <a:latin typeface="Arial" panose="020B0604020202020204" pitchFamily="34" charset="0"/>
                      </a:endParaRPr>
                    </a:p>
                  </a:txBody>
                  <a:tcPr marL="9525" marR="9525" marT="9525" marB="0" anchor="b">
                    <a:lnL>
                      <a:noFill/>
                    </a:lnL>
                    <a:lnR>
                      <a:noFill/>
                    </a:lnR>
                    <a:lnT w="25400" cap="flat" cmpd="dbl"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12"/>
                  </a:ext>
                </a:extLst>
              </a:tr>
              <a:tr h="161925">
                <a:tc>
                  <a:txBody>
                    <a:bodyPr/>
                    <a:lstStyle/>
                    <a:p>
                      <a:pPr algn="l" fontAlgn="b"/>
                      <a:endParaRPr lang="en-US" sz="1000" b="0" i="0" u="none" strike="noStrike">
                        <a:effectLst/>
                        <a:latin typeface="Arial" panose="020B0604020202020204" pitchFamily="34" charset="0"/>
                      </a:endParaRPr>
                    </a:p>
                  </a:txBody>
                  <a:tcPr marL="9525" marR="9525" marT="952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000" b="0" i="0" u="none" strike="noStrike">
                          <a:effectLst/>
                          <a:latin typeface="Arial" panose="020B06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en-US" sz="1000" b="0" i="0" u="none" strike="noStrike">
                        <a:effectLst/>
                        <a:latin typeface="Arial" panose="020B0604020202020204" pitchFamily="34" charset="0"/>
                      </a:endParaRPr>
                    </a:p>
                  </a:txBody>
                  <a:tcPr marL="9525" marR="9525" marT="952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0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en-US" sz="10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r" fontAlgn="b"/>
                      <a:r>
                        <a:rPr lang="en-US" sz="1000" b="0" i="0" u="none" strike="noStrike">
                          <a:effectLst/>
                          <a:latin typeface="Arial" panose="020B0604020202020204" pitchFamily="34" charset="0"/>
                        </a:rPr>
                        <a:t>11,000 Average Funds Collected</a:t>
                      </a:r>
                    </a:p>
                  </a:txBody>
                  <a:tcPr marL="9525" marR="9525" marT="952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000" b="0" i="0" u="none" strike="noStrike">
                          <a:effectLst/>
                          <a:latin typeface="Arial" panose="020B06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92D050"/>
                    </a:solidFill>
                  </a:tcPr>
                </a:tc>
                <a:tc>
                  <a:txBody>
                    <a:bodyPr/>
                    <a:lstStyle/>
                    <a:p>
                      <a:pPr algn="l" fontAlgn="b"/>
                      <a:endParaRPr lang="en-US" sz="1000" b="0" i="0" u="none" strike="noStrike">
                        <a:effectLst/>
                        <a:latin typeface="Arial" panose="020B0604020202020204" pitchFamily="34" charset="0"/>
                      </a:endParaRPr>
                    </a:p>
                  </a:txBody>
                  <a:tcPr marL="9525" marR="9525" marT="952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000" b="0" i="0" u="none" strike="noStrike">
                        <a:effectLst/>
                        <a:latin typeface="Arial" panose="020B060402020202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0013"/>
                  </a:ext>
                </a:extLst>
              </a:tr>
              <a:tr h="161925">
                <a:tc>
                  <a:txBody>
                    <a:bodyPr/>
                    <a:lstStyle/>
                    <a:p>
                      <a:pPr algn="l" fontAlgn="b"/>
                      <a:endParaRPr lang="en-US" sz="1000" b="0" i="0" u="none" strike="noStrike">
                        <a:effectLst/>
                        <a:latin typeface="Arial" panose="020B0604020202020204" pitchFamily="34" charset="0"/>
                      </a:endParaRPr>
                    </a:p>
                  </a:txBody>
                  <a:tcPr marL="9525" marR="9525" marT="952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000" b="0" i="0" u="none" strike="noStrike">
                          <a:effectLst/>
                          <a:latin typeface="Arial" panose="020B06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en-US" sz="1000" b="0" i="0" u="none" strike="noStrike">
                        <a:effectLst/>
                        <a:latin typeface="Arial" panose="020B0604020202020204" pitchFamily="34" charset="0"/>
                      </a:endParaRPr>
                    </a:p>
                  </a:txBody>
                  <a:tcPr marL="9525" marR="9525" marT="952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0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en-US" sz="10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en-US" sz="1000" b="0" i="0" u="none" strike="noStrike">
                        <a:effectLst/>
                        <a:latin typeface="Arial" panose="020B0604020202020204" pitchFamily="34" charset="0"/>
                      </a:endParaRPr>
                    </a:p>
                  </a:txBody>
                  <a:tcPr marL="9525" marR="9525" marT="952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000" b="0" i="0" u="none" strike="noStrike">
                          <a:effectLst/>
                          <a:latin typeface="Arial" panose="020B06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92D050"/>
                    </a:solidFill>
                  </a:tcPr>
                </a:tc>
                <a:tc>
                  <a:txBody>
                    <a:bodyPr/>
                    <a:lstStyle/>
                    <a:p>
                      <a:pPr algn="l" fontAlgn="b"/>
                      <a:endParaRPr lang="en-US" sz="1000" b="0" i="0" u="none" strike="noStrike">
                        <a:effectLst/>
                        <a:latin typeface="Arial" panose="020B0604020202020204" pitchFamily="34" charset="0"/>
                      </a:endParaRPr>
                    </a:p>
                  </a:txBody>
                  <a:tcPr marL="9525" marR="9525" marT="952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000" b="0" i="0" u="none" strike="noStrike">
                        <a:effectLst/>
                        <a:latin typeface="Arial" panose="020B060402020202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0014"/>
                  </a:ext>
                </a:extLst>
              </a:tr>
              <a:tr h="161925">
                <a:tc>
                  <a:txBody>
                    <a:bodyPr/>
                    <a:lstStyle/>
                    <a:p>
                      <a:pPr algn="l" fontAlgn="b"/>
                      <a:endParaRPr lang="en-US" sz="1000" b="0" i="0" u="none" strike="noStrike">
                        <a:effectLst/>
                        <a:latin typeface="Arial" panose="020B0604020202020204" pitchFamily="34" charset="0"/>
                      </a:endParaRPr>
                    </a:p>
                  </a:txBody>
                  <a:tcPr marL="9525" marR="9525" marT="952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000" b="0" i="0" u="none" strike="noStrike">
                          <a:effectLst/>
                          <a:latin typeface="Arial" panose="020B06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en-US" sz="1000" b="0" i="0" u="none" strike="noStrike">
                        <a:effectLst/>
                        <a:latin typeface="Arial" panose="020B0604020202020204" pitchFamily="34" charset="0"/>
                      </a:endParaRPr>
                    </a:p>
                  </a:txBody>
                  <a:tcPr marL="9525" marR="9525" marT="952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0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en-US" sz="10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en-US" sz="1000" b="0" i="0" u="none" strike="noStrike">
                        <a:effectLst/>
                        <a:latin typeface="Arial" panose="020B0604020202020204" pitchFamily="34" charset="0"/>
                      </a:endParaRPr>
                    </a:p>
                  </a:txBody>
                  <a:tcPr marL="9525" marR="9525" marT="952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000" b="0" i="0" u="none" strike="noStrike">
                          <a:effectLst/>
                          <a:latin typeface="Arial" panose="020B06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92D050"/>
                    </a:solidFill>
                  </a:tcPr>
                </a:tc>
                <a:tc>
                  <a:txBody>
                    <a:bodyPr/>
                    <a:lstStyle/>
                    <a:p>
                      <a:pPr algn="l" fontAlgn="b"/>
                      <a:endParaRPr lang="en-US" sz="1000" b="0" i="0" u="none" strike="noStrike">
                        <a:effectLst/>
                        <a:latin typeface="Arial" panose="020B0604020202020204" pitchFamily="34" charset="0"/>
                      </a:endParaRPr>
                    </a:p>
                  </a:txBody>
                  <a:tcPr marL="9525" marR="9525" marT="952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000" b="0" i="0" u="none" strike="noStrike">
                        <a:effectLst/>
                        <a:latin typeface="Arial" panose="020B060402020202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0015"/>
                  </a:ext>
                </a:extLst>
              </a:tr>
              <a:tr h="161925">
                <a:tc>
                  <a:txBody>
                    <a:bodyPr/>
                    <a:lstStyle/>
                    <a:p>
                      <a:pPr algn="l" fontAlgn="b"/>
                      <a:endParaRPr lang="en-US" sz="1000" b="0" i="0" u="none" strike="noStrike">
                        <a:effectLst/>
                        <a:latin typeface="Arial" panose="020B0604020202020204" pitchFamily="34" charset="0"/>
                      </a:endParaRPr>
                    </a:p>
                  </a:txBody>
                  <a:tcPr marL="9525" marR="9525" marT="952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000" b="0" i="0" u="none" strike="noStrike">
                          <a:effectLst/>
                          <a:latin typeface="Arial" panose="020B06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en-US" sz="1000" b="0" i="0" u="none" strike="noStrike">
                        <a:effectLst/>
                        <a:latin typeface="Arial" panose="020B0604020202020204" pitchFamily="34" charset="0"/>
                      </a:endParaRPr>
                    </a:p>
                  </a:txBody>
                  <a:tcPr marL="9525" marR="9525" marT="952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0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en-US" sz="10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en-US" sz="1000" b="0" i="0" u="none" strike="noStrike">
                        <a:effectLst/>
                        <a:latin typeface="Arial" panose="020B0604020202020204" pitchFamily="34" charset="0"/>
                      </a:endParaRPr>
                    </a:p>
                  </a:txBody>
                  <a:tcPr marL="9525" marR="9525" marT="952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000" b="0" i="0" u="none" strike="noStrike">
                          <a:effectLst/>
                          <a:latin typeface="Arial" panose="020B06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92D050"/>
                    </a:solidFill>
                  </a:tcPr>
                </a:tc>
                <a:tc>
                  <a:txBody>
                    <a:bodyPr/>
                    <a:lstStyle/>
                    <a:p>
                      <a:pPr algn="l" fontAlgn="b"/>
                      <a:endParaRPr lang="en-US" sz="1000" b="0" i="0" u="none" strike="noStrike">
                        <a:effectLst/>
                        <a:latin typeface="Arial" panose="020B0604020202020204" pitchFamily="34" charset="0"/>
                      </a:endParaRPr>
                    </a:p>
                  </a:txBody>
                  <a:tcPr marL="9525" marR="9525" marT="952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000" b="0" i="0" u="none" strike="noStrike">
                        <a:effectLst/>
                        <a:latin typeface="Arial" panose="020B060402020202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0016"/>
                  </a:ext>
                </a:extLst>
              </a:tr>
              <a:tr h="161925">
                <a:tc>
                  <a:txBody>
                    <a:bodyPr/>
                    <a:lstStyle/>
                    <a:p>
                      <a:pPr algn="l" fontAlgn="b"/>
                      <a:r>
                        <a:rPr lang="en-US" sz="1000" b="0" i="0" u="none" strike="noStrike">
                          <a:effectLst/>
                          <a:latin typeface="Arial" panose="020B0604020202020204" pitchFamily="34" charset="0"/>
                        </a:rPr>
                        <a:t> </a:t>
                      </a:r>
                    </a:p>
                  </a:txBody>
                  <a:tcPr marL="9525" marR="9525" marT="9525"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effectLst/>
                          <a:latin typeface="Arial" panose="020B06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000" b="0" i="0" u="none" strike="noStrike">
                          <a:effectLst/>
                          <a:latin typeface="Arial" panose="020B06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effectLst/>
                          <a:latin typeface="Arial" panose="020B0604020202020204" pitchFamily="34" charset="0"/>
                        </a:rPr>
                        <a:t>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0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r>
                        <a:rPr lang="en-US" sz="1000" b="0" i="0" u="none" strike="noStrike" dirty="0">
                          <a:effectLst/>
                          <a:latin typeface="Arial" panose="020B0604020202020204" pitchFamily="34" charset="0"/>
                        </a:rPr>
                        <a:t> </a:t>
                      </a:r>
                    </a:p>
                  </a:txBody>
                  <a:tcPr marL="9525" marR="9525" marT="9525"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effectLst/>
                          <a:latin typeface="Arial" panose="020B06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92D050"/>
                    </a:solidFill>
                  </a:tcPr>
                </a:tc>
                <a:tc>
                  <a:txBody>
                    <a:bodyPr/>
                    <a:lstStyle/>
                    <a:p>
                      <a:pPr algn="l" fontAlgn="b"/>
                      <a:r>
                        <a:rPr lang="en-US" sz="1000" b="0" i="0" u="none" strike="noStrike">
                          <a:effectLst/>
                          <a:latin typeface="Arial" panose="020B06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effectLst/>
                          <a:latin typeface="Arial" panose="020B0604020202020204" pitchFamily="34" charset="0"/>
                        </a:rPr>
                        <a:t>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7"/>
                  </a:ext>
                </a:extLst>
              </a:tr>
            </a:tbl>
          </a:graphicData>
        </a:graphic>
      </p:graphicFrame>
      <p:sp>
        <p:nvSpPr>
          <p:cNvPr id="4" name="Rectangle 3"/>
          <p:cNvSpPr/>
          <p:nvPr/>
        </p:nvSpPr>
        <p:spPr>
          <a:xfrm>
            <a:off x="261651" y="4932570"/>
            <a:ext cx="8458200" cy="978729"/>
          </a:xfrm>
          <a:prstGeom prst="rect">
            <a:avLst/>
          </a:prstGeom>
        </p:spPr>
        <p:txBody>
          <a:bodyPr wrap="square">
            <a:spAutoFit/>
          </a:bodyPr>
          <a:lstStyle/>
          <a:p>
            <a:pPr marL="342900" lvl="1">
              <a:lnSpc>
                <a:spcPct val="120000"/>
              </a:lnSpc>
            </a:pPr>
            <a:r>
              <a:rPr lang="en-US" sz="2400" i="1" dirty="0">
                <a:latin typeface="Arial" panose="020B0604020202020204" pitchFamily="34" charset="0"/>
                <a:cs typeface="Arial" panose="020B0604020202020204" pitchFamily="34" charset="0"/>
              </a:rPr>
              <a:t>Independent schools are bad business models in that they charge less than it costs to educate a student.  </a:t>
            </a:r>
          </a:p>
        </p:txBody>
      </p:sp>
    </p:spTree>
    <p:extLst>
      <p:ext uri="{BB962C8B-B14F-4D97-AF65-F5344CB8AC3E}">
        <p14:creationId xmlns:p14="http://schemas.microsoft.com/office/powerpoint/2010/main" val="34453778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7207" y="243184"/>
            <a:ext cx="8065294" cy="1280816"/>
          </a:xfrm>
        </p:spPr>
        <p:txBody>
          <a:bodyPr>
            <a:normAutofit/>
          </a:bodyPr>
          <a:lstStyle/>
          <a:p>
            <a:pPr algn="ctr"/>
            <a:r>
              <a:rPr lang="en-US" sz="2800" i="1" dirty="0">
                <a:solidFill>
                  <a:schemeClr val="tx1"/>
                </a:solidFill>
                <a:latin typeface="Arial" panose="020B0604020202020204" pitchFamily="34" charset="0"/>
                <a:cs typeface="Arial" panose="020B0604020202020204" pitchFamily="34" charset="0"/>
              </a:rPr>
              <a:t>Does your school consider Financial Aid to be an Expense or a Revenue Generator?</a:t>
            </a:r>
          </a:p>
        </p:txBody>
      </p:sp>
      <p:sp>
        <p:nvSpPr>
          <p:cNvPr id="3" name="Content Placeholder 2"/>
          <p:cNvSpPr>
            <a:spLocks noGrp="1"/>
          </p:cNvSpPr>
          <p:nvPr>
            <p:ph idx="1"/>
          </p:nvPr>
        </p:nvSpPr>
        <p:spPr>
          <a:xfrm>
            <a:off x="507207" y="1522164"/>
            <a:ext cx="8065294" cy="3766185"/>
          </a:xfrm>
        </p:spPr>
        <p:txBody>
          <a:bodyPr>
            <a:normAutofit fontScale="70000" lnSpcReduction="20000"/>
          </a:bodyPr>
          <a:lstStyle/>
          <a:p>
            <a:pPr marL="342900" lvl="1">
              <a:lnSpc>
                <a:spcPct val="120000"/>
              </a:lnSpc>
              <a:buFont typeface="Wingdings" panose="05000000000000000000" pitchFamily="2" charset="2"/>
              <a:buChar char="Ø"/>
            </a:pPr>
            <a:r>
              <a:rPr lang="en-US" dirty="0">
                <a:latin typeface="Arial" panose="020B0604020202020204" pitchFamily="34" charset="0"/>
                <a:cs typeface="Arial" panose="020B0604020202020204" pitchFamily="34" charset="0"/>
              </a:rPr>
              <a:t>How your school views financial aid makes a huge difference in how it awards financial aid.</a:t>
            </a:r>
            <a:endParaRPr lang="en-US" sz="2400" dirty="0">
              <a:latin typeface="Arial" panose="020B0604020202020204" pitchFamily="34" charset="0"/>
              <a:cs typeface="Arial" panose="020B0604020202020204" pitchFamily="34" charset="0"/>
            </a:endParaRPr>
          </a:p>
          <a:p>
            <a:pPr marL="137160" indent="0">
              <a:lnSpc>
                <a:spcPct val="120000"/>
              </a:lnSpc>
              <a:spcBef>
                <a:spcPts val="600"/>
              </a:spcBef>
              <a:buNone/>
            </a:pPr>
            <a:endParaRPr lang="en-US" sz="1200" dirty="0">
              <a:latin typeface="Arial" panose="020B0604020202020204" pitchFamily="34" charset="0"/>
              <a:cs typeface="Arial" panose="020B0604020202020204" pitchFamily="34" charset="0"/>
            </a:endParaRPr>
          </a:p>
          <a:p>
            <a:pPr marL="342900" lvl="1">
              <a:lnSpc>
                <a:spcPct val="120000"/>
              </a:lnSpc>
              <a:buFont typeface="Wingdings" panose="05000000000000000000" pitchFamily="2" charset="2"/>
              <a:buChar char="Ø"/>
            </a:pPr>
            <a:r>
              <a:rPr lang="en-US" dirty="0">
                <a:latin typeface="Arial" panose="020B0604020202020204" pitchFamily="34" charset="0"/>
                <a:cs typeface="Arial" panose="020B0604020202020204" pitchFamily="34" charset="0"/>
              </a:rPr>
              <a:t>I worked with a school that considered financial aid to be a budgeted expense line item and once the budget was reached, all financial aid spending had to stop.  Prospective new students who needed aid were turned away in August and told that the financial aid budget had been spent.</a:t>
            </a:r>
            <a:endParaRPr lang="en-US" sz="2400" dirty="0">
              <a:latin typeface="Arial" panose="020B0604020202020204" pitchFamily="34" charset="0"/>
              <a:cs typeface="Arial" panose="020B0604020202020204" pitchFamily="34" charset="0"/>
            </a:endParaRPr>
          </a:p>
          <a:p>
            <a:pPr marL="0" indent="0">
              <a:spcBef>
                <a:spcPts val="600"/>
              </a:spcBef>
              <a:buNone/>
            </a:pPr>
            <a:endParaRPr lang="en-US" sz="1200" dirty="0">
              <a:latin typeface="Arial" panose="020B0604020202020204" pitchFamily="34" charset="0"/>
              <a:cs typeface="Arial" panose="020B0604020202020204" pitchFamily="34" charset="0"/>
            </a:endParaRPr>
          </a:p>
          <a:p>
            <a:pPr marL="342900" lvl="1">
              <a:lnSpc>
                <a:spcPct val="120000"/>
              </a:lnSpc>
              <a:buFont typeface="Wingdings" panose="05000000000000000000" pitchFamily="2" charset="2"/>
              <a:buChar char="Ø"/>
            </a:pPr>
            <a:r>
              <a:rPr lang="en-US" dirty="0">
                <a:latin typeface="Arial" panose="020B0604020202020204" pitchFamily="34" charset="0"/>
                <a:cs typeface="Arial" panose="020B0604020202020204" pitchFamily="34" charset="0"/>
              </a:rPr>
              <a:t>Had this same school considered financial aid to be a revenue generator, they would have judiciously made awards in August to new students that would have generated positive Net Tuition Revenue (NTR).  They might not have given a student a 15,000 financial aid award, but they might have given a 5,000 award that would have generated 10,000 in NTR.</a:t>
            </a:r>
            <a:endParaRPr lang="en-US" sz="2400" dirty="0">
              <a:latin typeface="Arial" panose="020B0604020202020204" pitchFamily="34" charset="0"/>
              <a:cs typeface="Arial" panose="020B0604020202020204" pitchFamily="34" charset="0"/>
            </a:endParaRPr>
          </a:p>
          <a:p>
            <a:pPr marL="0" indent="0">
              <a:buNone/>
            </a:pPr>
            <a:endParaRPr lang="en-US" dirty="0"/>
          </a:p>
          <a:p>
            <a:pPr marL="137160" indent="0">
              <a:buNone/>
            </a:pPr>
            <a:endParaRPr lang="en-US" dirty="0"/>
          </a:p>
        </p:txBody>
      </p:sp>
      <p:pic>
        <p:nvPicPr>
          <p:cNvPr id="5" name="Picture 2" descr="FCIS">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41268" y="5867400"/>
            <a:ext cx="1494117" cy="914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767365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linds(horizontal)">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7206" y="243184"/>
            <a:ext cx="8255793" cy="776129"/>
          </a:xfrm>
        </p:spPr>
        <p:txBody>
          <a:bodyPr>
            <a:normAutofit fontScale="90000"/>
          </a:bodyPr>
          <a:lstStyle/>
          <a:p>
            <a:pPr algn="ctr"/>
            <a:r>
              <a:rPr lang="en-US" sz="2800" i="1" dirty="0">
                <a:solidFill>
                  <a:schemeClr val="tx1"/>
                </a:solidFill>
                <a:latin typeface="Arial" panose="020B0604020202020204" pitchFamily="34" charset="0"/>
                <a:cs typeface="Arial" panose="020B0604020202020204" pitchFamily="34" charset="0"/>
              </a:rPr>
              <a:t>Does your school consider Financial Aid to be an Expense or a Revenue Generator?</a:t>
            </a:r>
          </a:p>
        </p:txBody>
      </p:sp>
      <p:sp>
        <p:nvSpPr>
          <p:cNvPr id="3" name="Content Placeholder 2"/>
          <p:cNvSpPr>
            <a:spLocks noGrp="1"/>
          </p:cNvSpPr>
          <p:nvPr>
            <p:ph idx="1"/>
          </p:nvPr>
        </p:nvSpPr>
        <p:spPr>
          <a:xfrm>
            <a:off x="711994" y="1243988"/>
            <a:ext cx="7822406" cy="5156812"/>
          </a:xfrm>
        </p:spPr>
        <p:txBody>
          <a:bodyPr>
            <a:normAutofit fontScale="77500" lnSpcReduction="20000"/>
          </a:bodyPr>
          <a:lstStyle/>
          <a:p>
            <a:pPr marL="342900" lvl="1">
              <a:lnSpc>
                <a:spcPct val="120000"/>
              </a:lnSpc>
              <a:buFont typeface="Wingdings" panose="05000000000000000000" pitchFamily="2" charset="2"/>
              <a:buChar char="Ø"/>
            </a:pPr>
            <a:r>
              <a:rPr lang="en-US" dirty="0">
                <a:latin typeface="Arial" panose="020B0604020202020204" pitchFamily="34" charset="0"/>
                <a:cs typeface="Arial" panose="020B0604020202020204" pitchFamily="34" charset="0"/>
              </a:rPr>
              <a:t>On the other end of the spectrum, I knew a Board member who considered financial aid an “accounting” entry that could be ignored since it wasn’t “real dollars” and thought the School should collect whatever it could for every empty seat (i.e. the airplane empty seat philosophy).  </a:t>
            </a:r>
          </a:p>
          <a:p>
            <a:pPr marL="0" lvl="1" indent="0">
              <a:lnSpc>
                <a:spcPct val="120000"/>
              </a:lnSpc>
              <a:buNone/>
            </a:pPr>
            <a:endParaRPr lang="en-US" sz="1200" dirty="0">
              <a:latin typeface="Arial" panose="020B0604020202020204" pitchFamily="34" charset="0"/>
              <a:cs typeface="Arial" panose="020B0604020202020204" pitchFamily="34" charset="0"/>
            </a:endParaRPr>
          </a:p>
          <a:p>
            <a:pPr marL="1325730" lvl="5" indent="-285750">
              <a:lnSpc>
                <a:spcPct val="120000"/>
              </a:lnSpc>
              <a:buFont typeface="Courier New" panose="02070309020205020404" pitchFamily="49" charset="0"/>
              <a:buChar char="o"/>
            </a:pPr>
            <a:r>
              <a:rPr lang="en-US" sz="2400" dirty="0">
                <a:latin typeface="Arial" panose="020B0604020202020204" pitchFamily="34" charset="0"/>
                <a:cs typeface="Arial" panose="020B0604020202020204" pitchFamily="34" charset="0"/>
              </a:rPr>
              <a:t>I noted the School could do it for a seat or two, but couldn’t fill up an entire class with students paying $2,000 each.</a:t>
            </a:r>
          </a:p>
          <a:p>
            <a:pPr marL="342900" lvl="1">
              <a:lnSpc>
                <a:spcPct val="120000"/>
              </a:lnSpc>
              <a:buFont typeface="Wingdings" panose="05000000000000000000" pitchFamily="2" charset="2"/>
              <a:buChar char="Ø"/>
            </a:pPr>
            <a:endParaRPr lang="en-US" sz="1200" dirty="0">
              <a:latin typeface="Arial" panose="020B0604020202020204" pitchFamily="34" charset="0"/>
              <a:cs typeface="Arial" panose="020B0604020202020204" pitchFamily="34" charset="0"/>
            </a:endParaRPr>
          </a:p>
          <a:p>
            <a:pPr marL="1325730" lvl="5" indent="-285750">
              <a:lnSpc>
                <a:spcPct val="120000"/>
              </a:lnSpc>
              <a:buFont typeface="Courier New" panose="02070309020205020404" pitchFamily="49" charset="0"/>
              <a:buChar char="o"/>
            </a:pPr>
            <a:r>
              <a:rPr lang="en-US" sz="2400" dirty="0">
                <a:latin typeface="Arial" panose="020B0604020202020204" pitchFamily="34" charset="0"/>
                <a:cs typeface="Arial" panose="020B0604020202020204" pitchFamily="34" charset="0"/>
              </a:rPr>
              <a:t>Unlike the empty seat airline philosophy, this could be a 14 year commitment.</a:t>
            </a:r>
          </a:p>
          <a:p>
            <a:pPr marL="1039980" lvl="5" indent="0">
              <a:lnSpc>
                <a:spcPct val="120000"/>
              </a:lnSpc>
              <a:buNone/>
            </a:pPr>
            <a:endParaRPr lang="en-US" sz="1200" dirty="0">
              <a:latin typeface="Arial" panose="020B0604020202020204" pitchFamily="34" charset="0"/>
              <a:cs typeface="Arial" panose="020B0604020202020204" pitchFamily="34" charset="0"/>
            </a:endParaRPr>
          </a:p>
          <a:p>
            <a:pPr marL="1325730" lvl="5" indent="-285750">
              <a:lnSpc>
                <a:spcPct val="120000"/>
              </a:lnSpc>
              <a:buFont typeface="Courier New" panose="02070309020205020404" pitchFamily="49" charset="0"/>
              <a:buChar char="o"/>
            </a:pPr>
            <a:r>
              <a:rPr lang="en-US" sz="2400" dirty="0">
                <a:latin typeface="Arial" panose="020B0604020202020204" pitchFamily="34" charset="0"/>
                <a:cs typeface="Arial" panose="020B0604020202020204" pitchFamily="34" charset="0"/>
              </a:rPr>
              <a:t>At the end of the day, the net tuition revenue a school collects is “real dollars” to pay salaries, utilities, etc., and it takes a lot of “real dollars” to pay a school’s salaries, utilities, etc.</a:t>
            </a:r>
          </a:p>
          <a:p>
            <a:pPr marL="1039980" lvl="5" indent="0">
              <a:lnSpc>
                <a:spcPct val="120000"/>
              </a:lnSpc>
              <a:buNone/>
            </a:pPr>
            <a:endParaRPr lang="en-US" sz="1200" dirty="0">
              <a:latin typeface="Arial" panose="020B0604020202020204" pitchFamily="34" charset="0"/>
              <a:cs typeface="Arial" panose="020B0604020202020204" pitchFamily="34" charset="0"/>
            </a:endParaRPr>
          </a:p>
          <a:p>
            <a:pPr marL="1325730" lvl="5" indent="-285750">
              <a:lnSpc>
                <a:spcPct val="120000"/>
              </a:lnSpc>
              <a:buFont typeface="Courier New" panose="02070309020205020404" pitchFamily="49" charset="0"/>
              <a:buChar char="o"/>
            </a:pPr>
            <a:endParaRPr lang="en-US" sz="1200" dirty="0">
              <a:latin typeface="Arial" panose="020B0604020202020204" pitchFamily="34" charset="0"/>
              <a:cs typeface="Arial" panose="020B0604020202020204" pitchFamily="34" charset="0"/>
            </a:endParaRPr>
          </a:p>
          <a:p>
            <a:pPr marL="0" indent="0">
              <a:spcBef>
                <a:spcPts val="600"/>
              </a:spcBef>
              <a:buNone/>
            </a:pPr>
            <a:endParaRPr lang="en-US" dirty="0">
              <a:latin typeface="Arial" panose="020B0604020202020204" pitchFamily="34" charset="0"/>
              <a:cs typeface="Arial" panose="020B0604020202020204" pitchFamily="34" charset="0"/>
            </a:endParaRPr>
          </a:p>
          <a:p>
            <a:pPr marL="0" indent="0">
              <a:buNone/>
            </a:pPr>
            <a:endParaRPr lang="en-US" dirty="0"/>
          </a:p>
          <a:p>
            <a:pPr marL="137160" indent="0">
              <a:buNone/>
            </a:pPr>
            <a:endParaRPr lang="en-US" dirty="0"/>
          </a:p>
        </p:txBody>
      </p:sp>
      <p:pic>
        <p:nvPicPr>
          <p:cNvPr id="5" name="Picture 2" descr="FCIS">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96199" y="5962218"/>
            <a:ext cx="1339185" cy="8195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07519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blinds(horizontal)">
                                      <p:cBhvr>
                                        <p:cTn id="15" dur="500"/>
                                        <p:tgtEl>
                                          <p:spTgt spid="3">
                                            <p:txEl>
                                              <p:pRg st="4" end="4"/>
                                            </p:txEl>
                                          </p:spTgt>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3">
                                            <p:txEl>
                                              <p:pRg st="6" end="6"/>
                                            </p:txEl>
                                          </p:spTgt>
                                        </p:tgtEl>
                                        <p:attrNameLst>
                                          <p:attrName>style.visibility</p:attrName>
                                        </p:attrNameLst>
                                      </p:cBhvr>
                                      <p:to>
                                        <p:strVal val="visible"/>
                                      </p:to>
                                    </p:set>
                                    <p:animEffect transition="in" filter="blinds(horizontal)">
                                      <p:cBhvr>
                                        <p:cTn id="18"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7206" y="243184"/>
            <a:ext cx="8255793" cy="776129"/>
          </a:xfrm>
        </p:spPr>
        <p:txBody>
          <a:bodyPr>
            <a:normAutofit fontScale="90000"/>
          </a:bodyPr>
          <a:lstStyle/>
          <a:p>
            <a:pPr algn="ctr"/>
            <a:r>
              <a:rPr lang="en-US" sz="2800" i="1" dirty="0">
                <a:solidFill>
                  <a:schemeClr val="tx1"/>
                </a:solidFill>
                <a:latin typeface="Arial" panose="020B0604020202020204" pitchFamily="34" charset="0"/>
                <a:cs typeface="Arial" panose="020B0604020202020204" pitchFamily="34" charset="0"/>
              </a:rPr>
              <a:t>Does your school consider Financial Aid to be an Expense or a Revenue Generator?</a:t>
            </a:r>
          </a:p>
        </p:txBody>
      </p:sp>
      <p:sp>
        <p:nvSpPr>
          <p:cNvPr id="3" name="Content Placeholder 2"/>
          <p:cNvSpPr>
            <a:spLocks noGrp="1"/>
          </p:cNvSpPr>
          <p:nvPr>
            <p:ph idx="1"/>
          </p:nvPr>
        </p:nvSpPr>
        <p:spPr>
          <a:xfrm>
            <a:off x="507206" y="1295400"/>
            <a:ext cx="7410450" cy="5257800"/>
          </a:xfrm>
        </p:spPr>
        <p:txBody>
          <a:bodyPr>
            <a:normAutofit fontScale="85000" lnSpcReduction="20000"/>
          </a:bodyPr>
          <a:lstStyle/>
          <a:p>
            <a:pPr marL="342900" lvl="1">
              <a:lnSpc>
                <a:spcPct val="120000"/>
              </a:lnSpc>
              <a:buFont typeface="Wingdings" panose="05000000000000000000" pitchFamily="2" charset="2"/>
              <a:buChar char="Ø"/>
            </a:pPr>
            <a:r>
              <a:rPr lang="en-US" dirty="0">
                <a:latin typeface="Arial" panose="020B0604020202020204" pitchFamily="34" charset="0"/>
                <a:cs typeface="Arial" panose="020B0604020202020204" pitchFamily="34" charset="0"/>
              </a:rPr>
              <a:t>On the other end of the spectrum </a:t>
            </a:r>
            <a:r>
              <a:rPr lang="en-US" b="1" i="1" dirty="0">
                <a:latin typeface="Arial" panose="020B0604020202020204" pitchFamily="34" charset="0"/>
                <a:cs typeface="Arial" panose="020B0604020202020204" pitchFamily="34" charset="0"/>
              </a:rPr>
              <a:t>(continued)……</a:t>
            </a:r>
          </a:p>
          <a:p>
            <a:pPr marL="1039980" lvl="5" indent="0">
              <a:lnSpc>
                <a:spcPct val="120000"/>
              </a:lnSpc>
              <a:buNone/>
            </a:pPr>
            <a:endParaRPr lang="en-US" sz="1200" dirty="0">
              <a:latin typeface="Arial" panose="020B0604020202020204" pitchFamily="34" charset="0"/>
              <a:cs typeface="Arial" panose="020B0604020202020204" pitchFamily="34" charset="0"/>
            </a:endParaRPr>
          </a:p>
          <a:p>
            <a:pPr marL="1325730" lvl="5" indent="-285750">
              <a:lnSpc>
                <a:spcPct val="120000"/>
              </a:lnSpc>
              <a:buFont typeface="Courier New" panose="02070309020205020404" pitchFamily="49" charset="0"/>
              <a:buChar char="o"/>
            </a:pPr>
            <a:r>
              <a:rPr lang="en-US" sz="2400" dirty="0">
                <a:latin typeface="Arial" panose="020B0604020202020204" pitchFamily="34" charset="0"/>
                <a:cs typeface="Arial" panose="020B0604020202020204" pitchFamily="34" charset="0"/>
              </a:rPr>
              <a:t>Look at NTR chart by grade.  Are there so many kids on aid or remission in a particular grade that the school is effectively running a section for nothing but aid students?  Is that a bad thing?  </a:t>
            </a:r>
          </a:p>
          <a:p>
            <a:pPr marL="1925730" lvl="8" indent="-285750">
              <a:lnSpc>
                <a:spcPct val="120000"/>
              </a:lnSpc>
              <a:buFont typeface="Courier New" panose="02070309020205020404" pitchFamily="49" charset="0"/>
              <a:buChar char="o"/>
            </a:pPr>
            <a:r>
              <a:rPr lang="en-US" sz="2400" dirty="0">
                <a:latin typeface="Arial" panose="020B0604020202020204" pitchFamily="34" charset="0"/>
                <a:cs typeface="Arial" panose="020B0604020202020204" pitchFamily="34" charset="0"/>
              </a:rPr>
              <a:t>If that is the case, is the school even covering the teacher’s salary?</a:t>
            </a:r>
          </a:p>
          <a:p>
            <a:pPr marL="1325730" lvl="5" indent="-285750">
              <a:lnSpc>
                <a:spcPct val="120000"/>
              </a:lnSpc>
              <a:buFont typeface="Courier New" panose="02070309020205020404" pitchFamily="49" charset="0"/>
              <a:buChar char="o"/>
            </a:pPr>
            <a:endParaRPr lang="en-US" sz="1200" dirty="0">
              <a:latin typeface="Arial" panose="020B0604020202020204" pitchFamily="34" charset="0"/>
              <a:cs typeface="Arial" panose="020B0604020202020204" pitchFamily="34" charset="0"/>
            </a:endParaRPr>
          </a:p>
          <a:p>
            <a:pPr marL="1325730" lvl="5" indent="-285750">
              <a:lnSpc>
                <a:spcPct val="120000"/>
              </a:lnSpc>
              <a:buFont typeface="Courier New" panose="02070309020205020404" pitchFamily="49" charset="0"/>
              <a:buChar char="o"/>
            </a:pPr>
            <a:r>
              <a:rPr lang="en-US" sz="2400" dirty="0">
                <a:latin typeface="Arial" panose="020B0604020202020204" pitchFamily="34" charset="0"/>
                <a:cs typeface="Arial" panose="020B0604020202020204" pitchFamily="34" charset="0"/>
              </a:rPr>
              <a:t>Reality, when a minority family showed up in early August with 3 Lower School children and wanted to pay $2,000 per student and the School had empty seats, the School enrolled them.  </a:t>
            </a:r>
          </a:p>
          <a:p>
            <a:pPr marL="1925730" lvl="8" indent="-285750">
              <a:lnSpc>
                <a:spcPct val="120000"/>
              </a:lnSpc>
              <a:buFont typeface="Courier New" panose="02070309020205020404" pitchFamily="49" charset="0"/>
              <a:buChar char="o"/>
            </a:pPr>
            <a:r>
              <a:rPr lang="en-US" sz="2400" dirty="0">
                <a:latin typeface="Arial" panose="020B0604020202020204" pitchFamily="34" charset="0"/>
                <a:cs typeface="Arial" panose="020B0604020202020204" pitchFamily="34" charset="0"/>
              </a:rPr>
              <a:t>In hindsight, the School probably shouldn’t have done it because of the impact on NTR, the long term commitment to this family, etc.  </a:t>
            </a:r>
          </a:p>
          <a:p>
            <a:pPr marL="0" indent="0">
              <a:spcBef>
                <a:spcPts val="600"/>
              </a:spcBef>
              <a:buNone/>
            </a:pPr>
            <a:endParaRPr lang="en-US" dirty="0">
              <a:latin typeface="Arial" panose="020B0604020202020204" pitchFamily="34" charset="0"/>
              <a:cs typeface="Arial" panose="020B0604020202020204" pitchFamily="34" charset="0"/>
            </a:endParaRPr>
          </a:p>
          <a:p>
            <a:pPr marL="0" indent="0">
              <a:buNone/>
            </a:pPr>
            <a:endParaRPr lang="en-US" dirty="0"/>
          </a:p>
          <a:p>
            <a:pPr marL="137160" indent="0">
              <a:buNone/>
            </a:pPr>
            <a:endParaRPr lang="en-US" dirty="0"/>
          </a:p>
        </p:txBody>
      </p:sp>
      <p:pic>
        <p:nvPicPr>
          <p:cNvPr id="5" name="Picture 2" descr="FCIS">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65777" y="5943600"/>
            <a:ext cx="1369608" cy="838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8870116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blinds(horizontal)">
                                      <p:cBhvr>
                                        <p:cTn id="15" dur="500"/>
                                        <p:tgtEl>
                                          <p:spTgt spid="3">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animEffect transition="in" filter="blinds(horizontal)">
                                      <p:cBhvr>
                                        <p:cTn id="20" dur="500"/>
                                        <p:tgtEl>
                                          <p:spTgt spid="3">
                                            <p:txEl>
                                              <p:pRg st="5" end="5"/>
                                            </p:txEl>
                                          </p:spTgt>
                                        </p:tgtEl>
                                      </p:cBhvr>
                                    </p:animEffect>
                                  </p:childTnLst>
                                </p:cTn>
                              </p:par>
                              <p:par>
                                <p:cTn id="21" presetID="3" presetClass="entr" presetSubtype="1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Effect transition="in" filter="blinds(horizontal)">
                                      <p:cBhvr>
                                        <p:cTn id="23"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7206" y="243184"/>
            <a:ext cx="8179593" cy="671216"/>
          </a:xfrm>
        </p:spPr>
        <p:txBody>
          <a:bodyPr>
            <a:normAutofit/>
          </a:bodyPr>
          <a:lstStyle/>
          <a:p>
            <a:pPr algn="ctr"/>
            <a:r>
              <a:rPr lang="en-US" sz="2800" i="1" dirty="0">
                <a:solidFill>
                  <a:schemeClr val="tx1"/>
                </a:solidFill>
                <a:latin typeface="Arial" panose="020B0604020202020204" pitchFamily="34" charset="0"/>
                <a:cs typeface="Arial" panose="020B0604020202020204" pitchFamily="34" charset="0"/>
              </a:rPr>
              <a:t>NTR Calculation – Budget and Board Goal Setting</a:t>
            </a:r>
          </a:p>
        </p:txBody>
      </p:sp>
      <p:pic>
        <p:nvPicPr>
          <p:cNvPr id="4" name="Picture 3"/>
          <p:cNvPicPr>
            <a:picLocks noChangeAspect="1"/>
          </p:cNvPicPr>
          <p:nvPr/>
        </p:nvPicPr>
        <p:blipFill>
          <a:blip r:embed="rId2"/>
          <a:stretch>
            <a:fillRect/>
          </a:stretch>
        </p:blipFill>
        <p:spPr>
          <a:xfrm>
            <a:off x="2362200" y="990600"/>
            <a:ext cx="4648200" cy="4678253"/>
          </a:xfrm>
          <a:prstGeom prst="rect">
            <a:avLst/>
          </a:prstGeom>
        </p:spPr>
      </p:pic>
      <p:sp>
        <p:nvSpPr>
          <p:cNvPr id="3" name="Rectangle 2"/>
          <p:cNvSpPr/>
          <p:nvPr/>
        </p:nvSpPr>
        <p:spPr>
          <a:xfrm>
            <a:off x="304800" y="5975144"/>
            <a:ext cx="7772400" cy="646331"/>
          </a:xfrm>
          <a:prstGeom prst="rect">
            <a:avLst/>
          </a:prstGeom>
        </p:spPr>
        <p:txBody>
          <a:bodyPr wrap="square">
            <a:spAutoFit/>
          </a:bodyPr>
          <a:lstStyle/>
          <a:p>
            <a:r>
              <a:rPr lang="en-US" i="1" dirty="0">
                <a:latin typeface="Arial" panose="020B0604020202020204" pitchFamily="34" charset="0"/>
                <a:cs typeface="Arial" panose="020B0604020202020204" pitchFamily="34" charset="0"/>
              </a:rPr>
              <a:t>Old Days – a school can meet their enrollment goal and MISS the budgeted NTR number. </a:t>
            </a:r>
            <a:endParaRPr lang="en-US" dirty="0"/>
          </a:p>
        </p:txBody>
      </p:sp>
      <p:pic>
        <p:nvPicPr>
          <p:cNvPr id="7" name="Picture 2" descr="FCIS">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92248" y="5715000"/>
            <a:ext cx="1743137" cy="1066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059498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heme/theme1.xml><?xml version="1.0" encoding="utf-8"?>
<a:theme xmlns:a="http://schemas.openxmlformats.org/drawingml/2006/main" name="Metropolitan">
  <a:themeElements>
    <a:clrScheme name="Custom 4">
      <a:dk1>
        <a:sysClr val="windowText" lastClr="000000"/>
      </a:dk1>
      <a:lt1>
        <a:sysClr val="window" lastClr="FFFFFF"/>
      </a:lt1>
      <a:dk2>
        <a:srgbClr val="162F33"/>
      </a:dk2>
      <a:lt2>
        <a:srgbClr val="EAF0E0"/>
      </a:lt2>
      <a:accent1>
        <a:srgbClr val="00B0F0"/>
      </a:accent1>
      <a:accent2>
        <a:srgbClr val="A8B97F"/>
      </a:accent2>
      <a:accent3>
        <a:srgbClr val="9B9256"/>
      </a:accent3>
      <a:accent4>
        <a:srgbClr val="657689"/>
      </a:accent4>
      <a:accent5>
        <a:srgbClr val="7A855D"/>
      </a:accent5>
      <a:accent6>
        <a:srgbClr val="84AC9D"/>
      </a:accent6>
      <a:hlink>
        <a:srgbClr val="00B0F0"/>
      </a:hlink>
      <a:folHlink>
        <a:srgbClr val="877589"/>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Metropolitan</Template>
  <TotalTime>3065</TotalTime>
  <Words>4247</Words>
  <Application>Microsoft Office PowerPoint</Application>
  <PresentationFormat>On-screen Show (4:3)</PresentationFormat>
  <Paragraphs>719</Paragraphs>
  <Slides>49</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49</vt:i4>
      </vt:variant>
    </vt:vector>
  </HeadingPairs>
  <TitlesOfParts>
    <vt:vector size="55" baseType="lpstr">
      <vt:lpstr>Arial</vt:lpstr>
      <vt:lpstr>Calibri</vt:lpstr>
      <vt:lpstr>Calibri Light</vt:lpstr>
      <vt:lpstr>Courier New</vt:lpstr>
      <vt:lpstr>Wingdings</vt:lpstr>
      <vt:lpstr>Metropolitan</vt:lpstr>
      <vt:lpstr>Changing Admissions and Financial Aid Focus from Student Headcount to Net Tuition Revenue (NTR)</vt:lpstr>
      <vt:lpstr>“Net Tuition Revenue – the Only Number that Matters”   </vt:lpstr>
      <vt:lpstr>Net Tuition Revenue Analysis – Student Headcount vs NTR</vt:lpstr>
      <vt:lpstr>Financial Aid Mission / Philosophy</vt:lpstr>
      <vt:lpstr>Reminder - ALL students receive Financial Aid (Tuition Gap)</vt:lpstr>
      <vt:lpstr>Does your school consider Financial Aid to be an Expense or a Revenue Generator?</vt:lpstr>
      <vt:lpstr>Does your school consider Financial Aid to be an Expense or a Revenue Generator?</vt:lpstr>
      <vt:lpstr>Does your school consider Financial Aid to be an Expense or a Revenue Generator?</vt:lpstr>
      <vt:lpstr>NTR Calculation – Budget and Board Goal Setting</vt:lpstr>
      <vt:lpstr>NTR Calculation – Admissions Goal Setting</vt:lpstr>
      <vt:lpstr>Tools to Evaluate the Effectiveness of Your School’s Financial Aid Program</vt:lpstr>
      <vt:lpstr>Tools – Net Tuition Revenue Chart</vt:lpstr>
      <vt:lpstr>Tools - Net Tuition Revenue per Grade Chart</vt:lpstr>
      <vt:lpstr>Tools - 14 Year Financial Aid Chart</vt:lpstr>
      <vt:lpstr>Tools – Dollar Amount of Awards by Tuition Band</vt:lpstr>
      <vt:lpstr>Tools – Financial Aid Dashboard</vt:lpstr>
      <vt:lpstr>Financial Aid Dashboard (Financial Aid Metrics to Monitor and Track)  </vt:lpstr>
      <vt:lpstr>Set a Goal to Collect More, on Average, from Financial Aid Recipients than the School Gives Them</vt:lpstr>
      <vt:lpstr>Set a Goal to Collect More, on Average, from Financial Aid Recipients than the School Gives Them</vt:lpstr>
      <vt:lpstr>Set a Goal to Collect More, on Average, from Financial Aid Recipients than They Receive</vt:lpstr>
      <vt:lpstr>Track the Percentage of Financial Aid Awards by Tuition Band – Set Goals for New Student Enrollment</vt:lpstr>
      <vt:lpstr>Track the Percentage of Financial Aid Awards by Tuition Band – Set Goals for New Student Enrollment</vt:lpstr>
      <vt:lpstr>Track the Percentage of Financial Aid Awards by Tuition Band – Set Goals for New Student Enrollment</vt:lpstr>
      <vt:lpstr>Analyze Financial Aid Awards as Percentage of Family Income</vt:lpstr>
      <vt:lpstr>Board Reporting - Visually Monitor and Track the Trends of Your School’s Financial Aid Program -  Sample Charts Shown</vt:lpstr>
      <vt:lpstr>Net Tuition Revenue</vt:lpstr>
      <vt:lpstr>Net Tuition Revenue per Student</vt:lpstr>
      <vt:lpstr>Percentage Paid by Financial Aid Recipients</vt:lpstr>
      <vt:lpstr>Financial Aid as a % of Gross Tuition Revenue (Discount Rate) (NAIS average is in the 20 - 22% range and INCLUDES Tuition Remission)</vt:lpstr>
      <vt:lpstr>Percentage of Each Class with Financial Aid Bar Graph</vt:lpstr>
      <vt:lpstr>Gap between Gross and Net Tuition Revenue Per Year  (Discount Rate) </vt:lpstr>
      <vt:lpstr>Dollar Amount of Financial Aid Awards by Division</vt:lpstr>
      <vt:lpstr>Dollar Amount of Financial Aid</vt:lpstr>
      <vt:lpstr>Number of Financial Aid Recipients</vt:lpstr>
      <vt:lpstr>Average Financial Aid Award Per Recipient</vt:lpstr>
      <vt:lpstr>Percentage of Full Pay Students</vt:lpstr>
      <vt:lpstr>Baumol’s Disease (aka the reason tuition increases faster than inflation each year)</vt:lpstr>
      <vt:lpstr>Higher Education Price Index (HEPI) Restated Tuition</vt:lpstr>
      <vt:lpstr>General Observations</vt:lpstr>
      <vt:lpstr>General Observations</vt:lpstr>
      <vt:lpstr>General Observations</vt:lpstr>
      <vt:lpstr>General Observations</vt:lpstr>
      <vt:lpstr>Recommendations</vt:lpstr>
      <vt:lpstr>Recommendations</vt:lpstr>
      <vt:lpstr>Recommendations</vt:lpstr>
      <vt:lpstr>Recommendations</vt:lpstr>
      <vt:lpstr>Recommendations</vt:lpstr>
      <vt:lpstr>Conclusion</vt:lpstr>
      <vt:lpstr>The End    Questions?   Comments?</vt:lpstr>
    </vt:vector>
  </TitlesOfParts>
  <Company>SDS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Palmer</dc:creator>
  <cp:lastModifiedBy>Palmer Ball</cp:lastModifiedBy>
  <cp:revision>294</cp:revision>
  <cp:lastPrinted>2019-02-12T23:52:31Z</cp:lastPrinted>
  <dcterms:created xsi:type="dcterms:W3CDTF">2015-01-26T12:56:27Z</dcterms:created>
  <dcterms:modified xsi:type="dcterms:W3CDTF">2025-03-13T20:30:45Z</dcterms:modified>
</cp:coreProperties>
</file>