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51"/>
  </p:notesMasterIdLst>
  <p:handoutMasterIdLst>
    <p:handoutMasterId r:id="rId52"/>
  </p:handoutMasterIdLst>
  <p:sldIdLst>
    <p:sldId id="256" r:id="rId2"/>
    <p:sldId id="275" r:id="rId3"/>
    <p:sldId id="263" r:id="rId4"/>
    <p:sldId id="274" r:id="rId5"/>
    <p:sldId id="296" r:id="rId6"/>
    <p:sldId id="297" r:id="rId7"/>
    <p:sldId id="291" r:id="rId8"/>
    <p:sldId id="294" r:id="rId9"/>
    <p:sldId id="284" r:id="rId10"/>
    <p:sldId id="278" r:id="rId11"/>
    <p:sldId id="290" r:id="rId12"/>
    <p:sldId id="292" r:id="rId13"/>
    <p:sldId id="264" r:id="rId14"/>
    <p:sldId id="281" r:id="rId15"/>
    <p:sldId id="299" r:id="rId16"/>
    <p:sldId id="273" r:id="rId17"/>
    <p:sldId id="272" r:id="rId18"/>
    <p:sldId id="298" r:id="rId19"/>
    <p:sldId id="270" r:id="rId20"/>
    <p:sldId id="265" r:id="rId21"/>
    <p:sldId id="269" r:id="rId22"/>
    <p:sldId id="271" r:id="rId23"/>
    <p:sldId id="267" r:id="rId24"/>
    <p:sldId id="313" r:id="rId25"/>
    <p:sldId id="300" r:id="rId26"/>
    <p:sldId id="302" r:id="rId27"/>
    <p:sldId id="301" r:id="rId28"/>
    <p:sldId id="303" r:id="rId29"/>
    <p:sldId id="304" r:id="rId30"/>
    <p:sldId id="280" r:id="rId31"/>
    <p:sldId id="268" r:id="rId32"/>
    <p:sldId id="305" r:id="rId33"/>
    <p:sldId id="308" r:id="rId34"/>
    <p:sldId id="307" r:id="rId35"/>
    <p:sldId id="311" r:id="rId36"/>
    <p:sldId id="310" r:id="rId37"/>
    <p:sldId id="277" r:id="rId38"/>
    <p:sldId id="316" r:id="rId39"/>
    <p:sldId id="315" r:id="rId40"/>
    <p:sldId id="312" r:id="rId41"/>
    <p:sldId id="295" r:id="rId42"/>
    <p:sldId id="317" r:id="rId43"/>
    <p:sldId id="285" r:id="rId44"/>
    <p:sldId id="286" r:id="rId45"/>
    <p:sldId id="287" r:id="rId46"/>
    <p:sldId id="288" r:id="rId47"/>
    <p:sldId id="289" r:id="rId48"/>
    <p:sldId id="293" r:id="rId49"/>
    <p:sldId id="262" r:id="rId50"/>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11.xml"/><Relationship Id="rId1" Type="http://schemas.microsoft.com/office/2011/relationships/chartStyle" Target="style1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jennie\Google%20Drive\Jennie\BUSOFFIC\Powerpt%20Pres\Finaancial%20Aid%20Analysis%202014-15%20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palmerball\Dropbox\Atrium%20School\Palmer's%20Files\F-A%20Summary.xls"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Charts'!$A$67</c:f>
              <c:strCache>
                <c:ptCount val="1"/>
                <c:pt idx="0">
                  <c:v>Net Tuition Revenue</c:v>
                </c:pt>
              </c:strCache>
            </c:strRef>
          </c:tx>
          <c:spPr>
            <a:solidFill>
              <a:srgbClr val="FF6699"/>
            </a:solidFill>
            <a:ln>
              <a:noFill/>
            </a:ln>
            <a:effectLst/>
          </c:spPr>
          <c:invertIfNegative val="0"/>
          <c:cat>
            <c:strRef>
              <c:f>'Bar Charts'!$B$71:$E$71</c:f>
              <c:strCache>
                <c:ptCount val="4"/>
                <c:pt idx="0">
                  <c:v>2015-16</c:v>
                </c:pt>
                <c:pt idx="1">
                  <c:v>2016-17</c:v>
                </c:pt>
                <c:pt idx="2">
                  <c:v>2017-18</c:v>
                </c:pt>
                <c:pt idx="3">
                  <c:v>2018-19</c:v>
                </c:pt>
              </c:strCache>
            </c:strRef>
          </c:cat>
          <c:val>
            <c:numRef>
              <c:f>'Bar Charts'!$B$67:$E$67</c:f>
              <c:numCache>
                <c:formatCode>_(* #,##0_);_(* \(#,##0\);_(* "-"??_);_(@_)</c:formatCode>
                <c:ptCount val="4"/>
                <c:pt idx="0">
                  <c:v>2723000</c:v>
                </c:pt>
                <c:pt idx="1">
                  <c:v>2779300</c:v>
                </c:pt>
                <c:pt idx="2">
                  <c:v>2930881</c:v>
                </c:pt>
                <c:pt idx="3">
                  <c:v>2755095</c:v>
                </c:pt>
              </c:numCache>
            </c:numRef>
          </c:val>
          <c:extLst>
            <c:ext xmlns:c16="http://schemas.microsoft.com/office/drawing/2014/chart" uri="{C3380CC4-5D6E-409C-BE32-E72D297353CC}">
              <c16:uniqueId val="{00000000-4FCB-4DE5-A570-00737F3A6C0D}"/>
            </c:ext>
          </c:extLst>
        </c:ser>
        <c:dLbls>
          <c:showLegendKey val="0"/>
          <c:showVal val="0"/>
          <c:showCatName val="0"/>
          <c:showSerName val="0"/>
          <c:showPercent val="0"/>
          <c:showBubbleSize val="0"/>
        </c:dLbls>
        <c:gapWidth val="219"/>
        <c:overlap val="-27"/>
        <c:axId val="520005680"/>
        <c:axId val="520002416"/>
      </c:barChart>
      <c:catAx>
        <c:axId val="5200056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002416"/>
        <c:crosses val="autoZero"/>
        <c:auto val="1"/>
        <c:lblAlgn val="ctr"/>
        <c:lblOffset val="100"/>
        <c:noMultiLvlLbl val="0"/>
      </c:catAx>
      <c:valAx>
        <c:axId val="520002416"/>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00568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Charts'!$A$60</c:f>
              <c:strCache>
                <c:ptCount val="1"/>
                <c:pt idx="0">
                  <c:v>Average Financial Aid Award Per Recipient</c:v>
                </c:pt>
              </c:strCache>
            </c:strRef>
          </c:tx>
          <c:spPr>
            <a:solidFill>
              <a:srgbClr val="FFC000"/>
            </a:solidFill>
            <a:ln>
              <a:noFill/>
            </a:ln>
            <a:effectLst/>
          </c:spPr>
          <c:invertIfNegative val="0"/>
          <c:cat>
            <c:strRef>
              <c:f>'Bar Charts'!$B$59:$E$59</c:f>
              <c:strCache>
                <c:ptCount val="4"/>
                <c:pt idx="0">
                  <c:v>2015-16</c:v>
                </c:pt>
                <c:pt idx="1">
                  <c:v>2016-17</c:v>
                </c:pt>
                <c:pt idx="2">
                  <c:v>2017-18</c:v>
                </c:pt>
                <c:pt idx="3">
                  <c:v>2018-19</c:v>
                </c:pt>
              </c:strCache>
            </c:strRef>
          </c:cat>
          <c:val>
            <c:numRef>
              <c:f>'Bar Charts'!$B$60:$E$60</c:f>
              <c:numCache>
                <c:formatCode>_(* #,##0_);_(* \(#,##0\);_(* "-"??_);_(@_)</c:formatCode>
                <c:ptCount val="4"/>
                <c:pt idx="0">
                  <c:v>11794.871794871795</c:v>
                </c:pt>
                <c:pt idx="1">
                  <c:v>11583.333333333334</c:v>
                </c:pt>
                <c:pt idx="2">
                  <c:v>13687.342105263158</c:v>
                </c:pt>
                <c:pt idx="3">
                  <c:v>15675.90909090909</c:v>
                </c:pt>
              </c:numCache>
            </c:numRef>
          </c:val>
          <c:extLst>
            <c:ext xmlns:c16="http://schemas.microsoft.com/office/drawing/2014/chart" uri="{C3380CC4-5D6E-409C-BE32-E72D297353CC}">
              <c16:uniqueId val="{00000000-AEE0-4BDF-811D-B8F810C1463B}"/>
            </c:ext>
          </c:extLst>
        </c:ser>
        <c:dLbls>
          <c:showLegendKey val="0"/>
          <c:showVal val="0"/>
          <c:showCatName val="0"/>
          <c:showSerName val="0"/>
          <c:showPercent val="0"/>
          <c:showBubbleSize val="0"/>
        </c:dLbls>
        <c:gapWidth val="219"/>
        <c:overlap val="-27"/>
        <c:axId val="546341920"/>
        <c:axId val="546347904"/>
      </c:barChart>
      <c:catAx>
        <c:axId val="546341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7904"/>
        <c:crosses val="autoZero"/>
        <c:auto val="1"/>
        <c:lblAlgn val="ctr"/>
        <c:lblOffset val="100"/>
        <c:noMultiLvlLbl val="0"/>
      </c:catAx>
      <c:valAx>
        <c:axId val="546347904"/>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192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Charts'!$A$99</c:f>
              <c:strCache>
                <c:ptCount val="1"/>
                <c:pt idx="0">
                  <c:v>Percentage of Full Pay Students</c:v>
                </c:pt>
              </c:strCache>
            </c:strRef>
          </c:tx>
          <c:spPr>
            <a:solidFill>
              <a:srgbClr val="FF6699"/>
            </a:solidFill>
            <a:ln>
              <a:noFill/>
            </a:ln>
            <a:effectLst/>
          </c:spPr>
          <c:invertIfNegative val="0"/>
          <c:cat>
            <c:strRef>
              <c:f>'Bar Charts'!$B$98:$E$98</c:f>
              <c:strCache>
                <c:ptCount val="4"/>
                <c:pt idx="0">
                  <c:v>2015-16</c:v>
                </c:pt>
                <c:pt idx="1">
                  <c:v>2016-17</c:v>
                </c:pt>
                <c:pt idx="2">
                  <c:v>2017-18</c:v>
                </c:pt>
                <c:pt idx="3">
                  <c:v>2018-19</c:v>
                </c:pt>
              </c:strCache>
            </c:strRef>
          </c:cat>
          <c:val>
            <c:numRef>
              <c:f>'Bar Charts'!$B$99:$E$99</c:f>
              <c:numCache>
                <c:formatCode>0%</c:formatCode>
                <c:ptCount val="4"/>
                <c:pt idx="0">
                  <c:v>0.69767441860465118</c:v>
                </c:pt>
                <c:pt idx="1">
                  <c:v>0.71199999999999997</c:v>
                </c:pt>
                <c:pt idx="2">
                  <c:v>0.70769230769230773</c:v>
                </c:pt>
                <c:pt idx="3">
                  <c:v>0.71794871794871795</c:v>
                </c:pt>
              </c:numCache>
            </c:numRef>
          </c:val>
          <c:extLst>
            <c:ext xmlns:c16="http://schemas.microsoft.com/office/drawing/2014/chart" uri="{C3380CC4-5D6E-409C-BE32-E72D297353CC}">
              <c16:uniqueId val="{00000000-BFBD-4608-9470-065AA0A8A60E}"/>
            </c:ext>
          </c:extLst>
        </c:ser>
        <c:dLbls>
          <c:showLegendKey val="0"/>
          <c:showVal val="0"/>
          <c:showCatName val="0"/>
          <c:showSerName val="0"/>
          <c:showPercent val="0"/>
          <c:showBubbleSize val="0"/>
        </c:dLbls>
        <c:gapWidth val="219"/>
        <c:overlap val="-27"/>
        <c:axId val="546348992"/>
        <c:axId val="546340288"/>
      </c:barChart>
      <c:catAx>
        <c:axId val="546348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0288"/>
        <c:crosses val="autoZero"/>
        <c:auto val="1"/>
        <c:lblAlgn val="ctr"/>
        <c:lblOffset val="100"/>
        <c:noMultiLvlLbl val="0"/>
      </c:catAx>
      <c:valAx>
        <c:axId val="546340288"/>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8992"/>
        <c:crosses val="autoZero"/>
        <c:crossBetween val="between"/>
        <c:majorUnit val="5.000000000000001E-2"/>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Charts'!$A$24</c:f>
              <c:strCache>
                <c:ptCount val="1"/>
                <c:pt idx="0">
                  <c:v>Net Tuition Revenue Per Student</c:v>
                </c:pt>
              </c:strCache>
            </c:strRef>
          </c:tx>
          <c:spPr>
            <a:solidFill>
              <a:srgbClr val="FF0000"/>
            </a:solidFill>
            <a:ln>
              <a:noFill/>
            </a:ln>
            <a:effectLst/>
          </c:spPr>
          <c:invertIfNegative val="0"/>
          <c:cat>
            <c:strRef>
              <c:f>'Bar Charts'!$B$23:$E$23</c:f>
              <c:strCache>
                <c:ptCount val="4"/>
                <c:pt idx="0">
                  <c:v>2015-16</c:v>
                </c:pt>
                <c:pt idx="1">
                  <c:v>2016-17</c:v>
                </c:pt>
                <c:pt idx="2">
                  <c:v>2017-18</c:v>
                </c:pt>
                <c:pt idx="3">
                  <c:v>2018-19</c:v>
                </c:pt>
              </c:strCache>
            </c:strRef>
          </c:cat>
          <c:val>
            <c:numRef>
              <c:f>'Bar Charts'!$B$24:$E$24</c:f>
              <c:numCache>
                <c:formatCode>_(* #,##0_);_(* \(#,##0\);_(* "-"??_);_(@_)</c:formatCode>
                <c:ptCount val="4"/>
                <c:pt idx="0">
                  <c:v>21108.527131782947</c:v>
                </c:pt>
                <c:pt idx="1">
                  <c:v>22234.400000000001</c:v>
                </c:pt>
                <c:pt idx="2">
                  <c:v>22545.238461538462</c:v>
                </c:pt>
                <c:pt idx="3">
                  <c:v>23547.820512820512</c:v>
                </c:pt>
              </c:numCache>
            </c:numRef>
          </c:val>
          <c:extLst>
            <c:ext xmlns:c16="http://schemas.microsoft.com/office/drawing/2014/chart" uri="{C3380CC4-5D6E-409C-BE32-E72D297353CC}">
              <c16:uniqueId val="{00000000-AB16-454C-B134-C2AFB5E658AA}"/>
            </c:ext>
          </c:extLst>
        </c:ser>
        <c:dLbls>
          <c:showLegendKey val="0"/>
          <c:showVal val="0"/>
          <c:showCatName val="0"/>
          <c:showSerName val="0"/>
          <c:showPercent val="0"/>
          <c:showBubbleSize val="0"/>
        </c:dLbls>
        <c:gapWidth val="219"/>
        <c:overlap val="-27"/>
        <c:axId val="546351168"/>
        <c:axId val="646679840"/>
      </c:barChart>
      <c:catAx>
        <c:axId val="5463511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679840"/>
        <c:crosses val="autoZero"/>
        <c:auto val="1"/>
        <c:lblAlgn val="ctr"/>
        <c:lblOffset val="100"/>
        <c:noMultiLvlLbl val="0"/>
      </c:catAx>
      <c:valAx>
        <c:axId val="646679840"/>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5116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Charts'!$A$72</c:f>
              <c:strCache>
                <c:ptCount val="1"/>
                <c:pt idx="0">
                  <c:v>% Paid by Financial Aid Recipients</c:v>
                </c:pt>
              </c:strCache>
            </c:strRef>
          </c:tx>
          <c:spPr>
            <a:solidFill>
              <a:srgbClr val="66FF66"/>
            </a:solidFill>
            <a:ln>
              <a:noFill/>
            </a:ln>
            <a:effectLst/>
          </c:spPr>
          <c:invertIfNegative val="0"/>
          <c:cat>
            <c:strRef>
              <c:f>'Bar Charts'!$B$71:$E$71</c:f>
              <c:strCache>
                <c:ptCount val="4"/>
                <c:pt idx="0">
                  <c:v>2015-16</c:v>
                </c:pt>
                <c:pt idx="1">
                  <c:v>2016-17</c:v>
                </c:pt>
                <c:pt idx="2">
                  <c:v>2017-18</c:v>
                </c:pt>
                <c:pt idx="3">
                  <c:v>2018-19</c:v>
                </c:pt>
              </c:strCache>
            </c:strRef>
          </c:cat>
          <c:val>
            <c:numRef>
              <c:f>'Bar Charts'!$B$72:$E$72</c:f>
              <c:numCache>
                <c:formatCode>0%</c:formatCode>
                <c:ptCount val="4"/>
                <c:pt idx="0">
                  <c:v>0.52177981079114255</c:v>
                </c:pt>
                <c:pt idx="1">
                  <c:v>0.54884777669587792</c:v>
                </c:pt>
                <c:pt idx="2">
                  <c:v>0.48457140025765533</c:v>
                </c:pt>
                <c:pt idx="3">
                  <c:v>0.43820047784535188</c:v>
                </c:pt>
              </c:numCache>
            </c:numRef>
          </c:val>
          <c:extLst>
            <c:ext xmlns:c16="http://schemas.microsoft.com/office/drawing/2014/chart" uri="{C3380CC4-5D6E-409C-BE32-E72D297353CC}">
              <c16:uniqueId val="{00000000-4F41-45B0-AFF6-B2E45B899E33}"/>
            </c:ext>
          </c:extLst>
        </c:ser>
        <c:dLbls>
          <c:showLegendKey val="0"/>
          <c:showVal val="0"/>
          <c:showCatName val="0"/>
          <c:showSerName val="0"/>
          <c:showPercent val="0"/>
          <c:showBubbleSize val="0"/>
        </c:dLbls>
        <c:gapWidth val="219"/>
        <c:overlap val="-27"/>
        <c:axId val="520002960"/>
        <c:axId val="520003504"/>
      </c:barChart>
      <c:catAx>
        <c:axId val="5200029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003504"/>
        <c:crosses val="autoZero"/>
        <c:auto val="1"/>
        <c:lblAlgn val="ctr"/>
        <c:lblOffset val="100"/>
        <c:noMultiLvlLbl val="0"/>
      </c:catAx>
      <c:valAx>
        <c:axId val="520003504"/>
        <c:scaling>
          <c:orientation val="minMax"/>
          <c:min val="0.30000000000000004"/>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00296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Charts'!$A$33</c:f>
              <c:strCache>
                <c:ptCount val="1"/>
                <c:pt idx="0">
                  <c:v>F/A as % of Gross Tuition (Discount Rate)</c:v>
                </c:pt>
              </c:strCache>
            </c:strRef>
          </c:tx>
          <c:spPr>
            <a:solidFill>
              <a:srgbClr val="00B050"/>
            </a:solidFill>
            <a:ln>
              <a:noFill/>
            </a:ln>
            <a:effectLst/>
          </c:spPr>
          <c:invertIfNegative val="0"/>
          <c:cat>
            <c:strRef>
              <c:f>'Bar Charts'!$B$32:$E$32</c:f>
              <c:strCache>
                <c:ptCount val="4"/>
                <c:pt idx="0">
                  <c:v>2015-16</c:v>
                </c:pt>
                <c:pt idx="1">
                  <c:v>2016-17</c:v>
                </c:pt>
                <c:pt idx="2">
                  <c:v>2017-18</c:v>
                </c:pt>
                <c:pt idx="3">
                  <c:v>2018-19</c:v>
                </c:pt>
              </c:strCache>
            </c:strRef>
          </c:cat>
          <c:val>
            <c:numRef>
              <c:f>'Bar Charts'!$B$33:$E$33</c:f>
              <c:numCache>
                <c:formatCode>0%</c:formatCode>
                <c:ptCount val="4"/>
                <c:pt idx="0">
                  <c:v>0.14451775054979579</c:v>
                </c:pt>
                <c:pt idx="1">
                  <c:v>0.1304633482464099</c:v>
                </c:pt>
                <c:pt idx="2">
                  <c:v>0.1507154447986091</c:v>
                </c:pt>
                <c:pt idx="3">
                  <c:v>0.15808122478914557</c:v>
                </c:pt>
              </c:numCache>
            </c:numRef>
          </c:val>
          <c:extLst>
            <c:ext xmlns:c16="http://schemas.microsoft.com/office/drawing/2014/chart" uri="{C3380CC4-5D6E-409C-BE32-E72D297353CC}">
              <c16:uniqueId val="{00000000-BDB4-4A32-AA66-D0160AF8C31F}"/>
            </c:ext>
          </c:extLst>
        </c:ser>
        <c:dLbls>
          <c:showLegendKey val="0"/>
          <c:showVal val="0"/>
          <c:showCatName val="0"/>
          <c:showSerName val="0"/>
          <c:showPercent val="0"/>
          <c:showBubbleSize val="0"/>
        </c:dLbls>
        <c:gapWidth val="219"/>
        <c:overlap val="-27"/>
        <c:axId val="520004048"/>
        <c:axId val="321233840"/>
      </c:barChart>
      <c:catAx>
        <c:axId val="5200040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321233840"/>
        <c:crosses val="autoZero"/>
        <c:auto val="1"/>
        <c:lblAlgn val="ctr"/>
        <c:lblOffset val="100"/>
        <c:noMultiLvlLbl val="0"/>
      </c:catAx>
      <c:valAx>
        <c:axId val="321233840"/>
        <c:scaling>
          <c:orientation val="minMax"/>
          <c:min val="5.000000000000001E-2"/>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200040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5"/>
    </mc:Choice>
    <mc:Fallback>
      <c:style val="5"/>
    </mc:Fallback>
  </mc:AlternateContent>
  <c:chart>
    <c:autoTitleDeleted val="0"/>
    <c:plotArea>
      <c:layout/>
      <c:barChart>
        <c:barDir val="col"/>
        <c:grouping val="clustered"/>
        <c:varyColors val="0"/>
        <c:ser>
          <c:idx val="0"/>
          <c:order val="0"/>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Sheet1!$A$94:$A$108</c:f>
              <c:strCache>
                <c:ptCount val="15"/>
                <c:pt idx="0">
                  <c:v>3K</c:v>
                </c:pt>
                <c:pt idx="1">
                  <c:v>4K</c:v>
                </c:pt>
                <c:pt idx="2">
                  <c:v>5K</c:v>
                </c:pt>
                <c:pt idx="3">
                  <c:v>1st</c:v>
                </c:pt>
                <c:pt idx="4">
                  <c:v>2nd</c:v>
                </c:pt>
                <c:pt idx="5">
                  <c:v>3rd</c:v>
                </c:pt>
                <c:pt idx="6">
                  <c:v>4th</c:v>
                </c:pt>
                <c:pt idx="7">
                  <c:v>5th</c:v>
                </c:pt>
                <c:pt idx="8">
                  <c:v>6th</c:v>
                </c:pt>
                <c:pt idx="9">
                  <c:v>7th</c:v>
                </c:pt>
                <c:pt idx="10">
                  <c:v>8th</c:v>
                </c:pt>
                <c:pt idx="11">
                  <c:v>9th</c:v>
                </c:pt>
                <c:pt idx="12">
                  <c:v>10th</c:v>
                </c:pt>
                <c:pt idx="13">
                  <c:v>11th</c:v>
                </c:pt>
                <c:pt idx="14">
                  <c:v>12th</c:v>
                </c:pt>
              </c:strCache>
            </c:strRef>
          </c:cat>
          <c:val>
            <c:numRef>
              <c:f>Sheet1!$B$94:$B$108</c:f>
              <c:numCache>
                <c:formatCode>0%</c:formatCode>
                <c:ptCount val="15"/>
                <c:pt idx="0">
                  <c:v>0</c:v>
                </c:pt>
                <c:pt idx="1">
                  <c:v>0.16</c:v>
                </c:pt>
                <c:pt idx="2">
                  <c:v>0.3</c:v>
                </c:pt>
                <c:pt idx="3">
                  <c:v>0.33</c:v>
                </c:pt>
                <c:pt idx="4">
                  <c:v>0.41</c:v>
                </c:pt>
                <c:pt idx="5">
                  <c:v>0.5</c:v>
                </c:pt>
                <c:pt idx="6">
                  <c:v>0.33</c:v>
                </c:pt>
                <c:pt idx="7">
                  <c:v>0.32</c:v>
                </c:pt>
                <c:pt idx="8">
                  <c:v>0.37</c:v>
                </c:pt>
                <c:pt idx="9">
                  <c:v>0.32</c:v>
                </c:pt>
                <c:pt idx="10">
                  <c:v>0.44</c:v>
                </c:pt>
                <c:pt idx="11">
                  <c:v>0.52</c:v>
                </c:pt>
                <c:pt idx="12">
                  <c:v>0.56999999999999995</c:v>
                </c:pt>
                <c:pt idx="13">
                  <c:v>0.42</c:v>
                </c:pt>
                <c:pt idx="14">
                  <c:v>0.47</c:v>
                </c:pt>
              </c:numCache>
            </c:numRef>
          </c:val>
          <c:extLst>
            <c:ext xmlns:c16="http://schemas.microsoft.com/office/drawing/2014/chart" uri="{C3380CC4-5D6E-409C-BE32-E72D297353CC}">
              <c16:uniqueId val="{00000000-8854-4372-9625-33A394128B10}"/>
            </c:ext>
          </c:extLst>
        </c:ser>
        <c:dLbls>
          <c:showLegendKey val="0"/>
          <c:showVal val="0"/>
          <c:showCatName val="0"/>
          <c:showSerName val="0"/>
          <c:showPercent val="0"/>
          <c:showBubbleSize val="0"/>
        </c:dLbls>
        <c:gapWidth val="150"/>
        <c:axId val="546340832"/>
        <c:axId val="546346816"/>
      </c:barChart>
      <c:catAx>
        <c:axId val="546340832"/>
        <c:scaling>
          <c:orientation val="minMax"/>
        </c:scaling>
        <c:delete val="0"/>
        <c:axPos val="b"/>
        <c:numFmt formatCode="General" sourceLinked="0"/>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46346816"/>
        <c:crosses val="autoZero"/>
        <c:auto val="1"/>
        <c:lblAlgn val="ctr"/>
        <c:lblOffset val="100"/>
        <c:noMultiLvlLbl val="0"/>
      </c:catAx>
      <c:valAx>
        <c:axId val="546346816"/>
        <c:scaling>
          <c:orientation val="minMax"/>
        </c:scaling>
        <c:delete val="0"/>
        <c:axPos val="l"/>
        <c:majorGridlines>
          <c:spPr>
            <a:ln w="9525" cap="flat" cmpd="sng" algn="ctr">
              <a:solidFill>
                <a:schemeClr val="tx1">
                  <a:tint val="75000"/>
                </a:schemeClr>
              </a:solidFill>
              <a:prstDash val="solid"/>
              <a:round/>
            </a:ln>
            <a:effectLst/>
          </c:spPr>
        </c:majorGridlines>
        <c:numFmt formatCode="0%" sourceLinked="1"/>
        <c:majorTickMark val="out"/>
        <c:minorTickMark val="none"/>
        <c:tickLblPos val="nextTo"/>
        <c:spPr>
          <a:noFill/>
          <a:ln w="9525" cap="flat" cmpd="sng" algn="ctr">
            <a:solidFill>
              <a:schemeClr val="tx1">
                <a:tint val="75000"/>
              </a:schemeClr>
            </a:solidFill>
            <a:prstDash val="solid"/>
            <a:round/>
          </a:ln>
          <a:effectLst/>
        </c:spPr>
        <c:txPr>
          <a:bodyPr rot="-60000000" spcFirstLastPara="1" vertOverflow="ellipsis" vert="horz" wrap="square" anchor="ctr" anchorCtr="1"/>
          <a:lstStyle/>
          <a:p>
            <a:pPr>
              <a:defRPr sz="1000" b="0" i="0" u="none" strike="noStrike" kern="1200" baseline="0">
                <a:solidFill>
                  <a:schemeClr val="tx1"/>
                </a:solidFill>
                <a:latin typeface="+mn-lt"/>
                <a:ea typeface="+mn-ea"/>
                <a:cs typeface="+mn-cs"/>
              </a:defRPr>
            </a:pPr>
            <a:endParaRPr lang="en-US"/>
          </a:p>
        </c:txPr>
        <c:crossAx val="546340832"/>
        <c:crosses val="autoZero"/>
        <c:crossBetween val="between"/>
      </c:valAx>
      <c:spPr>
        <a:noFill/>
        <a:ln>
          <a:noFill/>
        </a:ln>
        <a:effectLst/>
      </c:spPr>
    </c:plotArea>
    <c:plotVisOnly val="1"/>
    <c:dispBlanksAs val="gap"/>
    <c:showDLblsOverMax val="0"/>
  </c:chart>
  <c:spPr>
    <a:noFill/>
    <a:ln w="9525" cap="flat" cmpd="sng" algn="ctr">
      <a:noFill/>
      <a:prstDash val="soli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areaChart>
        <c:grouping val="standard"/>
        <c:varyColors val="0"/>
        <c:ser>
          <c:idx val="1"/>
          <c:order val="1"/>
          <c:tx>
            <c:strRef>
              <c:f>Graphs!$A$34:$B$34</c:f>
              <c:strCache>
                <c:ptCount val="2"/>
                <c:pt idx="0">
                  <c:v>Gross Tuition Revenue Per Student</c:v>
                </c:pt>
              </c:strCache>
            </c:strRef>
          </c:tx>
          <c:spPr>
            <a:solidFill>
              <a:srgbClr val="FFFF00"/>
            </a:solidFill>
            <a:ln>
              <a:noFill/>
            </a:ln>
            <a:effectLst/>
          </c:spPr>
          <c:cat>
            <c:strRef>
              <c:f>Graphs!$C$32:$G$32</c:f>
              <c:strCache>
                <c:ptCount val="5"/>
                <c:pt idx="0">
                  <c:v>2013-14</c:v>
                </c:pt>
                <c:pt idx="1">
                  <c:v>2014-15</c:v>
                </c:pt>
                <c:pt idx="2">
                  <c:v>2015-16</c:v>
                </c:pt>
                <c:pt idx="3">
                  <c:v>2016-17</c:v>
                </c:pt>
                <c:pt idx="4">
                  <c:v>2017-18</c:v>
                </c:pt>
              </c:strCache>
            </c:strRef>
          </c:cat>
          <c:val>
            <c:numRef>
              <c:f>Graphs!$C$34:$G$34</c:f>
              <c:numCache>
                <c:formatCode>_(* #,##0_);_(* \(#,##0\);_(* "-"??_);_(@_)</c:formatCode>
                <c:ptCount val="5"/>
                <c:pt idx="0">
                  <c:v>17525.876288659794</c:v>
                </c:pt>
                <c:pt idx="1">
                  <c:v>17965.384615384617</c:v>
                </c:pt>
                <c:pt idx="2">
                  <c:v>18458.139534883721</c:v>
                </c:pt>
                <c:pt idx="3">
                  <c:v>19064.526315789473</c:v>
                </c:pt>
                <c:pt idx="4">
                  <c:v>19935.656565656565</c:v>
                </c:pt>
              </c:numCache>
            </c:numRef>
          </c:val>
          <c:extLst>
            <c:ext xmlns:c16="http://schemas.microsoft.com/office/drawing/2014/chart" uri="{C3380CC4-5D6E-409C-BE32-E72D297353CC}">
              <c16:uniqueId val="{00000000-C974-4A53-AB14-00052C09B629}"/>
            </c:ext>
          </c:extLst>
        </c:ser>
        <c:ser>
          <c:idx val="3"/>
          <c:order val="3"/>
          <c:tx>
            <c:strRef>
              <c:f>Graphs!$B$39:$B$39</c:f>
              <c:strCache>
                <c:ptCount val="1"/>
                <c:pt idx="0">
                  <c:v>Net Tuition Revenue Per Student</c:v>
                </c:pt>
              </c:strCache>
            </c:strRef>
          </c:tx>
          <c:spPr>
            <a:solidFill>
              <a:srgbClr val="92D050"/>
            </a:solidFill>
            <a:ln>
              <a:noFill/>
            </a:ln>
            <a:effectLst/>
          </c:spPr>
          <c:cat>
            <c:strRef>
              <c:f>Graphs!$C$32:$G$32</c:f>
              <c:strCache>
                <c:ptCount val="5"/>
                <c:pt idx="0">
                  <c:v>2013-14</c:v>
                </c:pt>
                <c:pt idx="1">
                  <c:v>2014-15</c:v>
                </c:pt>
                <c:pt idx="2">
                  <c:v>2015-16</c:v>
                </c:pt>
                <c:pt idx="3">
                  <c:v>2016-17</c:v>
                </c:pt>
                <c:pt idx="4">
                  <c:v>2017-18</c:v>
                </c:pt>
              </c:strCache>
            </c:strRef>
          </c:cat>
          <c:val>
            <c:numRef>
              <c:f>Graphs!$C$39:$G$39</c:f>
              <c:numCache>
                <c:formatCode>_(* #,##0_);_(* \(#,##0\);_(* "-"??_);_(@_)</c:formatCode>
                <c:ptCount val="5"/>
                <c:pt idx="0">
                  <c:v>14017.00206185567</c:v>
                </c:pt>
                <c:pt idx="1">
                  <c:v>14248.453222453223</c:v>
                </c:pt>
                <c:pt idx="2">
                  <c:v>14257.636363636364</c:v>
                </c:pt>
                <c:pt idx="3">
                  <c:v>13490.968421052632</c:v>
                </c:pt>
                <c:pt idx="4">
                  <c:v>13621.628282828282</c:v>
                </c:pt>
              </c:numCache>
            </c:numRef>
          </c:val>
          <c:extLst>
            <c:ext xmlns:c16="http://schemas.microsoft.com/office/drawing/2014/chart" uri="{C3380CC4-5D6E-409C-BE32-E72D297353CC}">
              <c16:uniqueId val="{00000001-C974-4A53-AB14-00052C09B629}"/>
            </c:ext>
          </c:extLst>
        </c:ser>
        <c:dLbls>
          <c:showLegendKey val="0"/>
          <c:showVal val="0"/>
          <c:showCatName val="0"/>
          <c:showSerName val="0"/>
          <c:showPercent val="0"/>
          <c:showBubbleSize val="0"/>
        </c:dLbls>
        <c:axId val="646691808"/>
        <c:axId val="646680384"/>
        <c:extLst>
          <c:ext xmlns:c15="http://schemas.microsoft.com/office/drawing/2012/chart" uri="{02D57815-91ED-43cb-92C2-25804820EDAC}">
            <c15:filteredAreaSeries>
              <c15:ser>
                <c:idx val="0"/>
                <c:order val="0"/>
                <c:tx>
                  <c:strRef>
                    <c:extLst>
                      <c:ext uri="{02D57815-91ED-43cb-92C2-25804820EDAC}">
                        <c15:formulaRef>
                          <c15:sqref>Graphs!$A$33:$B$33</c15:sqref>
                        </c15:formulaRef>
                      </c:ext>
                    </c:extLst>
                    <c:strCache>
                      <c:ptCount val="2"/>
                    </c:strCache>
                  </c:strRef>
                </c:tx>
                <c:spPr>
                  <a:solidFill>
                    <a:schemeClr val="accent6"/>
                  </a:solidFill>
                  <a:ln>
                    <a:noFill/>
                  </a:ln>
                  <a:effectLst/>
                </c:spPr>
                <c:cat>
                  <c:strRef>
                    <c:extLst>
                      <c:ext uri="{02D57815-91ED-43cb-92C2-25804820EDAC}">
                        <c15:formulaRef>
                          <c15:sqref>Graphs!$C$32:$G$32</c15:sqref>
                        </c15:formulaRef>
                      </c:ext>
                    </c:extLst>
                    <c:strCache>
                      <c:ptCount val="5"/>
                      <c:pt idx="0">
                        <c:v>2013-14</c:v>
                      </c:pt>
                      <c:pt idx="1">
                        <c:v>2014-15</c:v>
                      </c:pt>
                      <c:pt idx="2">
                        <c:v>2015-16</c:v>
                      </c:pt>
                      <c:pt idx="3">
                        <c:v>2016-17</c:v>
                      </c:pt>
                      <c:pt idx="4">
                        <c:v>2017-18</c:v>
                      </c:pt>
                    </c:strCache>
                  </c:strRef>
                </c:cat>
                <c:val>
                  <c:numRef>
                    <c:extLst>
                      <c:ext uri="{02D57815-91ED-43cb-92C2-25804820EDAC}">
                        <c15:formulaRef>
                          <c15:sqref>Graphs!$C$33:$G$33</c15:sqref>
                        </c15:formulaRef>
                      </c:ext>
                    </c:extLst>
                    <c:numCache>
                      <c:formatCode>General</c:formatCode>
                      <c:ptCount val="5"/>
                    </c:numCache>
                  </c:numRef>
                </c:val>
                <c:extLst>
                  <c:ext xmlns:c16="http://schemas.microsoft.com/office/drawing/2014/chart" uri="{C3380CC4-5D6E-409C-BE32-E72D297353CC}">
                    <c16:uniqueId val="{00000002-C974-4A53-AB14-00052C09B629}"/>
                  </c:ext>
                </c:extLst>
              </c15:ser>
            </c15:filteredAreaSeries>
            <c15:filteredAreaSeries>
              <c15:ser>
                <c:idx val="2"/>
                <c:order val="2"/>
                <c:tx>
                  <c:strRef>
                    <c:extLst xmlns:c15="http://schemas.microsoft.com/office/drawing/2012/chart">
                      <c:ext xmlns:c15="http://schemas.microsoft.com/office/drawing/2012/chart" uri="{02D57815-91ED-43cb-92C2-25804820EDAC}">
                        <c15:formulaRef>
                          <c15:sqref>Graphs!$A$38:$B$38</c15:sqref>
                        </c15:formulaRef>
                      </c:ext>
                    </c:extLst>
                    <c:strCache>
                      <c:ptCount val="2"/>
                      <c:pt idx="0">
                        <c:v>Gross Tuition Revenue Per Student</c:v>
                      </c:pt>
                    </c:strCache>
                  </c:strRef>
                </c:tx>
                <c:spPr>
                  <a:solidFill>
                    <a:schemeClr val="accent4"/>
                  </a:solidFill>
                  <a:ln>
                    <a:noFill/>
                  </a:ln>
                  <a:effectLst/>
                </c:spPr>
                <c:cat>
                  <c:strRef>
                    <c:extLst xmlns:c15="http://schemas.microsoft.com/office/drawing/2012/chart">
                      <c:ext xmlns:c15="http://schemas.microsoft.com/office/drawing/2012/chart" uri="{02D57815-91ED-43cb-92C2-25804820EDAC}">
                        <c15:formulaRef>
                          <c15:sqref>Graphs!$C$32:$G$32</c15:sqref>
                        </c15:formulaRef>
                      </c:ext>
                    </c:extLst>
                    <c:strCache>
                      <c:ptCount val="5"/>
                      <c:pt idx="0">
                        <c:v>2013-14</c:v>
                      </c:pt>
                      <c:pt idx="1">
                        <c:v>2014-15</c:v>
                      </c:pt>
                      <c:pt idx="2">
                        <c:v>2015-16</c:v>
                      </c:pt>
                      <c:pt idx="3">
                        <c:v>2016-17</c:v>
                      </c:pt>
                      <c:pt idx="4">
                        <c:v>2017-18</c:v>
                      </c:pt>
                    </c:strCache>
                  </c:strRef>
                </c:cat>
                <c:val>
                  <c:numRef>
                    <c:extLst xmlns:c15="http://schemas.microsoft.com/office/drawing/2012/chart">
                      <c:ext xmlns:c15="http://schemas.microsoft.com/office/drawing/2012/chart" uri="{02D57815-91ED-43cb-92C2-25804820EDAC}">
                        <c15:formulaRef>
                          <c15:sqref>Graphs!$C$38:$G$38</c15:sqref>
                        </c15:formulaRef>
                      </c:ext>
                    </c:extLst>
                    <c:numCache>
                      <c:formatCode>General</c:formatCode>
                      <c:ptCount val="5"/>
                    </c:numCache>
                  </c:numRef>
                </c:val>
                <c:extLst xmlns:c15="http://schemas.microsoft.com/office/drawing/2012/chart">
                  <c:ext xmlns:c16="http://schemas.microsoft.com/office/drawing/2014/chart" uri="{C3380CC4-5D6E-409C-BE32-E72D297353CC}">
                    <c16:uniqueId val="{00000003-C974-4A53-AB14-00052C09B629}"/>
                  </c:ext>
                </c:extLst>
              </c15:ser>
            </c15:filteredAreaSeries>
          </c:ext>
        </c:extLst>
      </c:areaChart>
      <c:catAx>
        <c:axId val="646691808"/>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680384"/>
        <c:crosses val="autoZero"/>
        <c:auto val="1"/>
        <c:lblAlgn val="ctr"/>
        <c:lblOffset val="100"/>
        <c:noMultiLvlLbl val="0"/>
      </c:catAx>
      <c:valAx>
        <c:axId val="646680384"/>
        <c:scaling>
          <c:orientation val="minMax"/>
          <c:min val="5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6691808"/>
        <c:crosses val="autoZero"/>
        <c:crossBetween val="midCat"/>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zero"/>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Charts'!$A$94</c:f>
              <c:strCache>
                <c:ptCount val="1"/>
                <c:pt idx="0">
                  <c:v>Lower School</c:v>
                </c:pt>
              </c:strCache>
            </c:strRef>
          </c:tx>
          <c:spPr>
            <a:solidFill>
              <a:srgbClr val="FF0000"/>
            </a:solidFill>
            <a:ln>
              <a:noFill/>
            </a:ln>
            <a:effectLst/>
          </c:spPr>
          <c:invertIfNegative val="0"/>
          <c:cat>
            <c:strRef>
              <c:f>'Bar Charts'!$B$93:$E$93</c:f>
              <c:strCache>
                <c:ptCount val="4"/>
                <c:pt idx="0">
                  <c:v>2015-16</c:v>
                </c:pt>
                <c:pt idx="1">
                  <c:v>2016-17</c:v>
                </c:pt>
                <c:pt idx="2">
                  <c:v>2017-18</c:v>
                </c:pt>
                <c:pt idx="3">
                  <c:v>2018-19</c:v>
                </c:pt>
              </c:strCache>
            </c:strRef>
          </c:cat>
          <c:val>
            <c:numRef>
              <c:f>'Bar Charts'!$B$94:$E$94</c:f>
              <c:numCache>
                <c:formatCode>_(* #,##0_);_(* \(#,##0\);_(* "-"??_);_(@_)</c:formatCode>
                <c:ptCount val="4"/>
                <c:pt idx="0">
                  <c:v>360800</c:v>
                </c:pt>
                <c:pt idx="1">
                  <c:v>267900</c:v>
                </c:pt>
                <c:pt idx="2">
                  <c:v>361029</c:v>
                </c:pt>
                <c:pt idx="3">
                  <c:v>337805</c:v>
                </c:pt>
              </c:numCache>
            </c:numRef>
          </c:val>
          <c:extLst>
            <c:ext xmlns:c16="http://schemas.microsoft.com/office/drawing/2014/chart" uri="{C3380CC4-5D6E-409C-BE32-E72D297353CC}">
              <c16:uniqueId val="{00000000-1571-4B78-BDE2-D60A1743D308}"/>
            </c:ext>
          </c:extLst>
        </c:ser>
        <c:ser>
          <c:idx val="1"/>
          <c:order val="1"/>
          <c:tx>
            <c:strRef>
              <c:f>'Bar Charts'!$A$95</c:f>
              <c:strCache>
                <c:ptCount val="1"/>
                <c:pt idx="0">
                  <c:v>Middle School</c:v>
                </c:pt>
              </c:strCache>
            </c:strRef>
          </c:tx>
          <c:spPr>
            <a:solidFill>
              <a:srgbClr val="FFFF00"/>
            </a:solidFill>
            <a:ln>
              <a:noFill/>
            </a:ln>
            <a:effectLst/>
          </c:spPr>
          <c:invertIfNegative val="0"/>
          <c:cat>
            <c:strRef>
              <c:f>'Bar Charts'!$B$93:$E$93</c:f>
              <c:strCache>
                <c:ptCount val="4"/>
                <c:pt idx="0">
                  <c:v>2015-16</c:v>
                </c:pt>
                <c:pt idx="1">
                  <c:v>2016-17</c:v>
                </c:pt>
                <c:pt idx="2">
                  <c:v>2017-18</c:v>
                </c:pt>
                <c:pt idx="3">
                  <c:v>2018-19</c:v>
                </c:pt>
              </c:strCache>
            </c:strRef>
          </c:cat>
          <c:val>
            <c:numRef>
              <c:f>'Bar Charts'!$B$95:$E$95</c:f>
              <c:numCache>
                <c:formatCode>_(* #,##0_);_(* \(#,##0\);_(* "-"??_);_(@_)</c:formatCode>
                <c:ptCount val="4"/>
                <c:pt idx="0">
                  <c:v>99200</c:v>
                </c:pt>
                <c:pt idx="1">
                  <c:v>149100</c:v>
                </c:pt>
                <c:pt idx="2">
                  <c:v>159090</c:v>
                </c:pt>
                <c:pt idx="3">
                  <c:v>179500</c:v>
                </c:pt>
              </c:numCache>
            </c:numRef>
          </c:val>
          <c:extLst>
            <c:ext xmlns:c16="http://schemas.microsoft.com/office/drawing/2014/chart" uri="{C3380CC4-5D6E-409C-BE32-E72D297353CC}">
              <c16:uniqueId val="{00000001-1571-4B78-BDE2-D60A1743D308}"/>
            </c:ext>
          </c:extLst>
        </c:ser>
        <c:dLbls>
          <c:showLegendKey val="0"/>
          <c:showVal val="0"/>
          <c:showCatName val="0"/>
          <c:showSerName val="0"/>
          <c:showPercent val="0"/>
          <c:showBubbleSize val="0"/>
        </c:dLbls>
        <c:gapWidth val="219"/>
        <c:overlap val="-27"/>
        <c:axId val="546352256"/>
        <c:axId val="546347360"/>
      </c:barChart>
      <c:catAx>
        <c:axId val="54635225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7360"/>
        <c:crosses val="autoZero"/>
        <c:auto val="1"/>
        <c:lblAlgn val="ctr"/>
        <c:lblOffset val="100"/>
        <c:noMultiLvlLbl val="0"/>
      </c:catAx>
      <c:valAx>
        <c:axId val="546347360"/>
        <c:scaling>
          <c:orientation val="minMax"/>
          <c:min val="5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5225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barChart>
        <c:barDir val="col"/>
        <c:grouping val="clustered"/>
        <c:varyColors val="0"/>
        <c:ser>
          <c:idx val="0"/>
          <c:order val="0"/>
          <c:tx>
            <c:strRef>
              <c:f>'Bar Charts'!$A$53</c:f>
              <c:strCache>
                <c:ptCount val="1"/>
                <c:pt idx="0">
                  <c:v>Dollar Amount of Financial Aid</c:v>
                </c:pt>
              </c:strCache>
            </c:strRef>
          </c:tx>
          <c:spPr>
            <a:solidFill>
              <a:schemeClr val="accent5"/>
            </a:solidFill>
            <a:ln>
              <a:noFill/>
            </a:ln>
            <a:effectLst/>
          </c:spPr>
          <c:invertIfNegative val="0"/>
          <c:cat>
            <c:strRef>
              <c:f>'Bar Charts'!$B$52:$E$52</c:f>
              <c:strCache>
                <c:ptCount val="4"/>
                <c:pt idx="0">
                  <c:v>2015-16</c:v>
                </c:pt>
                <c:pt idx="1">
                  <c:v>2016-17</c:v>
                </c:pt>
                <c:pt idx="2">
                  <c:v>2017-18</c:v>
                </c:pt>
                <c:pt idx="3">
                  <c:v>2018-19</c:v>
                </c:pt>
              </c:strCache>
            </c:strRef>
          </c:cat>
          <c:val>
            <c:numRef>
              <c:f>'Bar Charts'!$B$53:$E$53</c:f>
              <c:numCache>
                <c:formatCode>_(* #,##0_);_(* \(#,##0\);_(* "-"??_);_(@_)</c:formatCode>
                <c:ptCount val="4"/>
                <c:pt idx="0">
                  <c:v>460000</c:v>
                </c:pt>
                <c:pt idx="1">
                  <c:v>417000</c:v>
                </c:pt>
                <c:pt idx="2">
                  <c:v>520119</c:v>
                </c:pt>
                <c:pt idx="3">
                  <c:v>517305</c:v>
                </c:pt>
              </c:numCache>
            </c:numRef>
          </c:val>
          <c:extLst>
            <c:ext xmlns:c16="http://schemas.microsoft.com/office/drawing/2014/chart" uri="{C3380CC4-5D6E-409C-BE32-E72D297353CC}">
              <c16:uniqueId val="{00000000-D51C-40CD-B605-1C4057E9733B}"/>
            </c:ext>
          </c:extLst>
        </c:ser>
        <c:dLbls>
          <c:showLegendKey val="0"/>
          <c:showVal val="0"/>
          <c:showCatName val="0"/>
          <c:showSerName val="0"/>
          <c:showPercent val="0"/>
          <c:showBubbleSize val="0"/>
        </c:dLbls>
        <c:gapWidth val="219"/>
        <c:overlap val="-27"/>
        <c:axId val="546339200"/>
        <c:axId val="546341376"/>
      </c:barChart>
      <c:catAx>
        <c:axId val="5463392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1376"/>
        <c:crosses val="autoZero"/>
        <c:auto val="1"/>
        <c:lblAlgn val="ctr"/>
        <c:lblOffset val="100"/>
        <c:noMultiLvlLbl val="0"/>
      </c:catAx>
      <c:valAx>
        <c:axId val="546341376"/>
        <c:scaling>
          <c:orientation val="minMax"/>
          <c:min val="200000"/>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392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'Bar Charts'!$A$43</c:f>
              <c:strCache>
                <c:ptCount val="1"/>
                <c:pt idx="0">
                  <c:v>Number of Financial Aid Recipients</c:v>
                </c:pt>
              </c:strCache>
            </c:strRef>
          </c:tx>
          <c:spPr>
            <a:solidFill>
              <a:srgbClr val="7030A0"/>
            </a:solidFill>
            <a:ln>
              <a:solidFill>
                <a:srgbClr val="7030A0"/>
              </a:solidFill>
            </a:ln>
            <a:effectLst/>
          </c:spPr>
          <c:invertIfNegative val="0"/>
          <c:cat>
            <c:strRef>
              <c:f>'Bar Charts'!$B$42:$E$42</c:f>
              <c:strCache>
                <c:ptCount val="4"/>
                <c:pt idx="0">
                  <c:v>2015-16</c:v>
                </c:pt>
                <c:pt idx="1">
                  <c:v>2016-17</c:v>
                </c:pt>
                <c:pt idx="2">
                  <c:v>2017-18</c:v>
                </c:pt>
                <c:pt idx="3">
                  <c:v>2018-19</c:v>
                </c:pt>
              </c:strCache>
            </c:strRef>
          </c:cat>
          <c:val>
            <c:numRef>
              <c:f>'Bar Charts'!$B$43:$E$43</c:f>
              <c:numCache>
                <c:formatCode>_(* #,##0_);_(* \(#,##0\);_(* "-"??_);_(@_)</c:formatCode>
                <c:ptCount val="4"/>
                <c:pt idx="0">
                  <c:v>39</c:v>
                </c:pt>
                <c:pt idx="1">
                  <c:v>36</c:v>
                </c:pt>
                <c:pt idx="2">
                  <c:v>38</c:v>
                </c:pt>
                <c:pt idx="3">
                  <c:v>33</c:v>
                </c:pt>
              </c:numCache>
            </c:numRef>
          </c:val>
          <c:extLst>
            <c:ext xmlns:c16="http://schemas.microsoft.com/office/drawing/2014/chart" uri="{C3380CC4-5D6E-409C-BE32-E72D297353CC}">
              <c16:uniqueId val="{00000000-FA1F-4790-ADCA-5E6F61BCCBB6}"/>
            </c:ext>
          </c:extLst>
        </c:ser>
        <c:dLbls>
          <c:showLegendKey val="0"/>
          <c:showVal val="0"/>
          <c:showCatName val="0"/>
          <c:showSerName val="0"/>
          <c:showPercent val="0"/>
          <c:showBubbleSize val="0"/>
        </c:dLbls>
        <c:gapWidth val="219"/>
        <c:overlap val="-27"/>
        <c:axId val="546344096"/>
        <c:axId val="546342464"/>
      </c:barChart>
      <c:catAx>
        <c:axId val="5463440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2464"/>
        <c:crosses val="autoZero"/>
        <c:auto val="1"/>
        <c:lblAlgn val="ctr"/>
        <c:lblOffset val="100"/>
        <c:noMultiLvlLbl val="0"/>
      </c:catAx>
      <c:valAx>
        <c:axId val="546342464"/>
        <c:scaling>
          <c:orientation val="minMax"/>
        </c:scaling>
        <c:delete val="0"/>
        <c:axPos val="l"/>
        <c:majorGridlines>
          <c:spPr>
            <a:ln w="9525" cap="flat" cmpd="sng" algn="ctr">
              <a:solidFill>
                <a:schemeClr val="tx1">
                  <a:lumMod val="15000"/>
                  <a:lumOff val="85000"/>
                </a:schemeClr>
              </a:solidFill>
              <a:round/>
            </a:ln>
            <a:effectLst/>
          </c:spPr>
        </c:majorGridlines>
        <c:numFmt formatCode="_(* #,##0_);_(* \(#,##0\);_(* &quot;-&quot;??_);_(@_)"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4634409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withinLinear" id="16">
  <a:schemeClr val="accent3"/>
</cs:colorStyle>
</file>

<file path=ppt/charts/colors6.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withinLinear" id="18">
  <a:schemeClr val="accent5"/>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6.xml><?xml version="1.0" encoding="utf-8"?>
<cs:chartStyle xmlns:cs="http://schemas.microsoft.com/office/drawing/2012/chartStyle" xmlns:a="http://schemas.openxmlformats.org/drawingml/2006/main" id="27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ln w="9525" cap="flat" cmpd="sng" algn="ctr">
        <a:solidFill>
          <a:schemeClr val="tx1">
            <a:lumMod val="15000"/>
            <a:lumOff val="85000"/>
          </a:schemeClr>
        </a:solidFill>
        <a:round/>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97FA8604-4AE6-4B4E-BA01-68DFC113B4FB}" type="datetimeFigureOut">
              <a:rPr lang="en-US" smtClean="0"/>
              <a:t>3/13/2025</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4BEB8CD-50CB-417A-A5C2-1C4E60D603F1}" type="slidenum">
              <a:rPr lang="en-US" smtClean="0"/>
              <a:t>‹#›</a:t>
            </a:fld>
            <a:endParaRPr lang="en-US"/>
          </a:p>
        </p:txBody>
      </p:sp>
    </p:spTree>
    <p:extLst>
      <p:ext uri="{BB962C8B-B14F-4D97-AF65-F5344CB8AC3E}">
        <p14:creationId xmlns:p14="http://schemas.microsoft.com/office/powerpoint/2010/main" val="4890748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8899A41-2041-4ECD-9F4A-70DEDCC1BFBA}" type="datetimeFigureOut">
              <a:rPr lang="en-US" smtClean="0"/>
              <a:t>3/13/2025</a:t>
            </a:fld>
            <a:endParaRPr lang="en-US"/>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874A12FC-3D41-4B11-AE42-9FB510815573}" type="slidenum">
              <a:rPr lang="en-US" smtClean="0"/>
              <a:t>‹#›</a:t>
            </a:fld>
            <a:endParaRPr lang="en-US"/>
          </a:p>
        </p:txBody>
      </p:sp>
    </p:spTree>
    <p:extLst>
      <p:ext uri="{BB962C8B-B14F-4D97-AF65-F5344CB8AC3E}">
        <p14:creationId xmlns:p14="http://schemas.microsoft.com/office/powerpoint/2010/main" val="1832980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A12FC-3D41-4B11-AE42-9FB510815573}" type="slidenum">
              <a:rPr lang="en-US" smtClean="0"/>
              <a:t>15</a:t>
            </a:fld>
            <a:endParaRPr lang="en-US"/>
          </a:p>
        </p:txBody>
      </p:sp>
    </p:spTree>
    <p:extLst>
      <p:ext uri="{BB962C8B-B14F-4D97-AF65-F5344CB8AC3E}">
        <p14:creationId xmlns:p14="http://schemas.microsoft.com/office/powerpoint/2010/main" val="30135215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74A12FC-3D41-4B11-AE42-9FB510815573}" type="slidenum">
              <a:rPr lang="en-US" smtClean="0"/>
              <a:t>23</a:t>
            </a:fld>
            <a:endParaRPr lang="en-US"/>
          </a:p>
        </p:txBody>
      </p:sp>
    </p:spTree>
    <p:extLst>
      <p:ext uri="{BB962C8B-B14F-4D97-AF65-F5344CB8AC3E}">
        <p14:creationId xmlns:p14="http://schemas.microsoft.com/office/powerpoint/2010/main" val="269519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2628" y="770467"/>
            <a:ext cx="8086725" cy="3352800"/>
          </a:xfrm>
        </p:spPr>
        <p:txBody>
          <a:bodyPr anchor="b">
            <a:noAutofit/>
          </a:bodyPr>
          <a:lstStyle>
            <a:lvl1pPr algn="l">
              <a:lnSpc>
                <a:spcPct val="80000"/>
              </a:lnSpc>
              <a:defRPr sz="8000" spc="-12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500634" y="4198409"/>
            <a:ext cx="6921151" cy="1645920"/>
          </a:xfrm>
        </p:spPr>
        <p:txBody>
          <a:bodyPr>
            <a:normAutofit/>
          </a:bodyPr>
          <a:lstStyle>
            <a:lvl1pPr marL="0" indent="0" algn="l">
              <a:buNone/>
              <a:defRPr sz="28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lvl1pPr>
              <a:defRPr>
                <a:solidFill>
                  <a:srgbClr val="FFFFFF">
                    <a:alpha val="75000"/>
                  </a:srgbClr>
                </a:solidFill>
              </a:defRPr>
            </a:lvl1pPr>
          </a:lstStyle>
          <a:p>
            <a:fld id="{6057A768-95C4-47B5-BE26-4FCE0C6EA063}" type="datetimeFigureOut">
              <a:rPr lang="en-US" smtClean="0"/>
              <a:pPr/>
              <a:t>3/13/2025</a:t>
            </a:fld>
            <a:endParaRPr lang="en-US"/>
          </a:p>
        </p:txBody>
      </p:sp>
      <p:sp>
        <p:nvSpPr>
          <p:cNvPr id="8" name="Footer Placeholder 7"/>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0000"/>
                  </a:srgbClr>
                </a:solidFill>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2504844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7A768-95C4-47B5-BE26-4FCE0C6EA063}"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11520092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7963" y="695325"/>
            <a:ext cx="1971675"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78644" y="714376"/>
            <a:ext cx="5800725"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7A768-95C4-47B5-BE26-4FCE0C6EA063}"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2907439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057A768-95C4-47B5-BE26-4FCE0C6EA063}"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3552432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2628" y="767419"/>
            <a:ext cx="8085582" cy="3355848"/>
          </a:xfrm>
        </p:spPr>
        <p:txBody>
          <a:bodyPr anchor="b">
            <a:normAutofit/>
          </a:bodyPr>
          <a:lstStyle>
            <a:lvl1pPr>
              <a:lnSpc>
                <a:spcPct val="80000"/>
              </a:lnSpc>
              <a:defRPr sz="8000" b="0" baseline="0">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00634" y="4187275"/>
            <a:ext cx="6919722" cy="1645920"/>
          </a:xfrm>
        </p:spPr>
        <p:txBody>
          <a:bodyPr anchor="t">
            <a:normAutofit/>
          </a:bodyPr>
          <a:lstStyle>
            <a:lvl1pPr marL="0" indent="0">
              <a:buNone/>
              <a:defRPr sz="28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57A768-95C4-47B5-BE26-4FCE0C6EA063}" type="datetimeFigureOut">
              <a:rPr lang="en-US" smtClean="0"/>
              <a:pPr/>
              <a:t>3/13/2025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332365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07492"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7738" y="1993392"/>
            <a:ext cx="3806190" cy="3767328"/>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57A768-95C4-47B5-BE26-4FCE0C6EA063}" type="datetimeFigureOut">
              <a:rPr lang="en-US" smtClean="0"/>
              <a:pPr/>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17711375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507492" y="2032000"/>
            <a:ext cx="3806190" cy="723400"/>
          </a:xfrm>
        </p:spPr>
        <p:txBody>
          <a:bodyPr anchor="ctr">
            <a:normAutofit/>
          </a:bodyPr>
          <a:lstStyle>
            <a:lvl1pPr marL="0" indent="0">
              <a:spcBef>
                <a:spcPts val="0"/>
              </a:spcBef>
              <a:buNone/>
              <a:defRPr sz="20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07492" y="2736150"/>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66310" y="2029968"/>
            <a:ext cx="3806190" cy="722376"/>
          </a:xfrm>
        </p:spPr>
        <p:txBody>
          <a:bodyPr anchor="ctr">
            <a:normAutofit/>
          </a:bodyPr>
          <a:lstStyle>
            <a:lvl1pPr marL="0" indent="0">
              <a:spcBef>
                <a:spcPts val="0"/>
              </a:spcBef>
              <a:buNone/>
              <a:defRPr sz="20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66310" y="2734056"/>
            <a:ext cx="3806190" cy="3200400"/>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057A768-95C4-47B5-BE26-4FCE0C6EA063}" type="datetimeFigureOut">
              <a:rPr lang="en-US" smtClean="0"/>
              <a:pPr/>
              <a:t>3/13/2025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423876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057A768-95C4-47B5-BE26-4FCE0C6EA063}" type="datetimeFigureOut">
              <a:rPr lang="en-US" smtClean="0"/>
              <a:pPr/>
              <a:t>3/13/2025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2760879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57A768-95C4-47B5-BE26-4FCE0C6EA063}" type="datetimeFigureOut">
              <a:rPr lang="en-US" smtClean="0"/>
              <a:pPr/>
              <a:t>3/13/2025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DD02DC-DFFA-42F8-988B-02EC74553832}" type="slidenum">
              <a:rPr lang="en-US" smtClean="0"/>
              <a:pPr/>
              <a:t>‹#›</a:t>
            </a:fld>
            <a:endParaRPr lang="en-US"/>
          </a:p>
        </p:txBody>
      </p:sp>
    </p:spTree>
    <p:extLst>
      <p:ext uri="{BB962C8B-B14F-4D97-AF65-F5344CB8AC3E}">
        <p14:creationId xmlns:p14="http://schemas.microsoft.com/office/powerpoint/2010/main" val="3746320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5715000" y="0"/>
            <a:ext cx="3429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6196053" y="542282"/>
            <a:ext cx="2537460" cy="1920240"/>
          </a:xfrm>
        </p:spPr>
        <p:txBody>
          <a:bodyPr anchor="b">
            <a:noAutofit/>
          </a:bodyPr>
          <a:lstStyle>
            <a:lvl1pPr>
              <a:lnSpc>
                <a:spcPct val="85000"/>
              </a:lnSpc>
              <a:defRPr sz="36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71500" y="762000"/>
            <a:ext cx="4572000" cy="4572000"/>
          </a:xfrm>
        </p:spPr>
        <p:txBody>
          <a:bodyPr/>
          <a:lstStyle>
            <a:lvl1pPr>
              <a:defRPr sz="2200"/>
            </a:lvl1pPr>
            <a:lvl2pPr>
              <a:defRPr sz="1900"/>
            </a:lvl2pPr>
            <a:lvl3pPr>
              <a:defRPr sz="1700"/>
            </a:lvl3pPr>
            <a:lvl4pPr>
              <a:defRPr sz="15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06987" y="2511813"/>
            <a:ext cx="254889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5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6057A768-95C4-47B5-BE26-4FCE0C6EA063}" type="datetimeFigureOut">
              <a:rPr lang="en-US" smtClean="0"/>
              <a:pPr/>
              <a:t>3/13/2025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2543253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6918" y="5418668"/>
            <a:ext cx="8085582" cy="613283"/>
          </a:xfrm>
        </p:spPr>
        <p:txBody>
          <a:bodyPr anchor="b">
            <a:normAutofit/>
          </a:bodyPr>
          <a:lstStyle>
            <a:lvl1pPr>
              <a:lnSpc>
                <a:spcPct val="85000"/>
              </a:lnSpc>
              <a:defRPr sz="28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9144000" cy="5330952"/>
          </a:xfrm>
          <a:solidFill>
            <a:schemeClr val="accent1">
              <a:lumMod val="40000"/>
              <a:lumOff val="60000"/>
            </a:schemeClr>
          </a:solidFill>
        </p:spPr>
        <p:txBody>
          <a:bodyPr anchor="t"/>
          <a:lstStyle>
            <a:lvl1pPr marL="0" indent="0" algn="ctr">
              <a:spcBef>
                <a:spcPts val="800"/>
              </a:spcBef>
              <a:buNone/>
              <a:defRPr sz="3200">
                <a:solidFill>
                  <a:srgbClr val="4D4D4D"/>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07492" y="5909735"/>
            <a:ext cx="6922008" cy="533400"/>
          </a:xfrm>
        </p:spPr>
        <p:txBody>
          <a:bodyPr>
            <a:normAutofit/>
          </a:bodyPr>
          <a:lstStyle>
            <a:lvl1pPr marL="0" indent="0">
              <a:lnSpc>
                <a:spcPct val="90000"/>
              </a:lnSpc>
              <a:spcBef>
                <a:spcPts val="1200"/>
              </a:spcBef>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alpha val="75000"/>
                  </a:srgbClr>
                </a:solidFill>
              </a:defRPr>
            </a:lvl1pPr>
          </a:lstStyle>
          <a:p>
            <a:fld id="{6057A768-95C4-47B5-BE26-4FCE0C6EA063}" type="datetimeFigureOut">
              <a:rPr lang="en-US" smtClean="0"/>
              <a:pPr/>
              <a:t>3/13/2025</a:t>
            </a:fld>
            <a:endParaRPr lang="en-US"/>
          </a:p>
        </p:txBody>
      </p:sp>
      <p:sp>
        <p:nvSpPr>
          <p:cNvPr id="6" name="Footer Placeholder 5"/>
          <p:cNvSpPr>
            <a:spLocks noGrp="1"/>
          </p:cNvSpPr>
          <p:nvPr>
            <p:ph type="ftr" sz="quarter" idx="11"/>
          </p:nvPr>
        </p:nvSpPr>
        <p:spPr/>
        <p:txBody>
          <a:bodyPr/>
          <a:lstStyle>
            <a:lvl1pPr>
              <a:defRPr>
                <a:solidFill>
                  <a:srgbClr val="FFFFFF">
                    <a:alpha val="75000"/>
                  </a:srgb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637886057"/>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2919" y="499533"/>
            <a:ext cx="8079581"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07206" y="1993393"/>
            <a:ext cx="8065294"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14350" y="6412447"/>
            <a:ext cx="3086100" cy="228600"/>
          </a:xfrm>
          <a:prstGeom prst="rect">
            <a:avLst/>
          </a:prstGeom>
        </p:spPr>
        <p:txBody>
          <a:bodyPr vert="horz" lIns="91440" tIns="45720" rIns="91440" bIns="45720" rtlCol="0" anchor="ctr"/>
          <a:lstStyle>
            <a:lvl1pPr algn="l">
              <a:defRPr sz="950">
                <a:solidFill>
                  <a:schemeClr val="tx1">
                    <a:alpha val="75000"/>
                  </a:schemeClr>
                </a:solidFill>
              </a:defRPr>
            </a:lvl1pPr>
          </a:lstStyle>
          <a:p>
            <a:fld id="{6057A768-95C4-47B5-BE26-4FCE0C6EA063}" type="datetimeFigureOut">
              <a:rPr lang="en-US" smtClean="0"/>
              <a:pPr/>
              <a:t>3/13/2025</a:t>
            </a:fld>
            <a:endParaRPr lang="en-US"/>
          </a:p>
        </p:txBody>
      </p:sp>
      <p:sp>
        <p:nvSpPr>
          <p:cNvPr id="5" name="Footer Placeholder 4"/>
          <p:cNvSpPr>
            <a:spLocks noGrp="1"/>
          </p:cNvSpPr>
          <p:nvPr>
            <p:ph type="ftr" sz="quarter" idx="3"/>
          </p:nvPr>
        </p:nvSpPr>
        <p:spPr>
          <a:xfrm>
            <a:off x="514350" y="6554697"/>
            <a:ext cx="3771900" cy="228600"/>
          </a:xfrm>
          <a:prstGeom prst="rect">
            <a:avLst/>
          </a:prstGeom>
        </p:spPr>
        <p:txBody>
          <a:bodyPr vert="horz" lIns="91440" tIns="45720" rIns="91440" bIns="45720" rtlCol="0" anchor="ctr"/>
          <a:lstStyle>
            <a:lvl1pPr algn="l">
              <a:defRPr sz="950" cap="all" baseline="0">
                <a:solidFill>
                  <a:schemeClr val="tx1">
                    <a:alpha val="75000"/>
                  </a:schemeClr>
                </a:solidFill>
              </a:defRPr>
            </a:lvl1pPr>
          </a:lstStyle>
          <a:p>
            <a:endParaRPr lang="en-US"/>
          </a:p>
        </p:txBody>
      </p:sp>
      <p:sp>
        <p:nvSpPr>
          <p:cNvPr id="6" name="Slide Number Placeholder 5"/>
          <p:cNvSpPr>
            <a:spLocks noGrp="1"/>
          </p:cNvSpPr>
          <p:nvPr>
            <p:ph type="sldNum" sz="quarter" idx="4"/>
          </p:nvPr>
        </p:nvSpPr>
        <p:spPr>
          <a:xfrm>
            <a:off x="6541193" y="5829748"/>
            <a:ext cx="2194560" cy="1397039"/>
          </a:xfrm>
          <a:prstGeom prst="rect">
            <a:avLst/>
          </a:prstGeom>
        </p:spPr>
        <p:txBody>
          <a:bodyPr vert="horz" lIns="91440" tIns="45720" rIns="91440" bIns="45720" rtlCol="0" anchor="b"/>
          <a:lstStyle>
            <a:lvl1pPr algn="r">
              <a:defRPr sz="9000" b="0">
                <a:ln>
                  <a:noFill/>
                </a:ln>
                <a:solidFill>
                  <a:schemeClr val="accent1">
                    <a:alpha val="20000"/>
                  </a:schemeClr>
                </a:solidFill>
                <a:latin typeface="+mj-lt"/>
              </a:defRPr>
            </a:lvl1pPr>
          </a:lstStyle>
          <a:p>
            <a:fld id="{9FDD02DC-DFFA-42F8-988B-02EC74553832}" type="slidenum">
              <a:rPr lang="en-US" smtClean="0"/>
              <a:pPr/>
              <a:t>‹#›</a:t>
            </a:fld>
            <a:endParaRPr lang="en-US"/>
          </a:p>
        </p:txBody>
      </p:sp>
    </p:spTree>
    <p:extLst>
      <p:ext uri="{BB962C8B-B14F-4D97-AF65-F5344CB8AC3E}">
        <p14:creationId xmlns:p14="http://schemas.microsoft.com/office/powerpoint/2010/main" val="375425740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274320"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5.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7.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2.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8.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29.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6.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2.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7.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3.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9.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5.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10.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6.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chart" Target="../charts/chart11.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fci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fcis.org/" TargetMode="Externa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457200" y="609600"/>
            <a:ext cx="8229600" cy="1447800"/>
          </a:xfrm>
        </p:spPr>
        <p:txBody>
          <a:bodyPr>
            <a:normAutofit fontScale="90000"/>
          </a:bodyPr>
          <a:lstStyle/>
          <a:p>
            <a:pPr algn="ctr">
              <a:lnSpc>
                <a:spcPct val="100000"/>
              </a:lnSpc>
              <a:spcBef>
                <a:spcPts val="600"/>
              </a:spcBef>
            </a:pPr>
            <a:r>
              <a:rPr lang="en-US" sz="4000" i="1" cap="none" dirty="0">
                <a:solidFill>
                  <a:schemeClr val="tx1"/>
                </a:solidFill>
                <a:effectLst/>
                <a:latin typeface="Arial" panose="020B0604020202020204" pitchFamily="34" charset="0"/>
                <a:cs typeface="Arial" panose="020B0604020202020204" pitchFamily="34" charset="0"/>
              </a:rPr>
              <a:t>Changing Admissions and Financial Aid Focus from Student Headcount to Net Tuition Revenue (NTR)</a:t>
            </a:r>
          </a:p>
        </p:txBody>
      </p:sp>
      <p:sp>
        <p:nvSpPr>
          <p:cNvPr id="5" name="Subtitle 4"/>
          <p:cNvSpPr>
            <a:spLocks noGrp="1"/>
          </p:cNvSpPr>
          <p:nvPr>
            <p:ph type="subTitle" idx="1"/>
          </p:nvPr>
        </p:nvSpPr>
        <p:spPr>
          <a:xfrm>
            <a:off x="5371335" y="5584614"/>
            <a:ext cx="3327400" cy="1198098"/>
          </a:xfrm>
        </p:spPr>
        <p:txBody>
          <a:bodyPr>
            <a:normAutofit/>
          </a:bodyPr>
          <a:lstStyle/>
          <a:p>
            <a:pPr algn="r"/>
            <a:r>
              <a:rPr lang="en-US" sz="1800" dirty="0">
                <a:solidFill>
                  <a:schemeClr val="tx1"/>
                </a:solidFill>
                <a:latin typeface="Arial" panose="020B0604020202020204" pitchFamily="34" charset="0"/>
                <a:cs typeface="Arial" panose="020B0604020202020204" pitchFamily="34" charset="0"/>
              </a:rPr>
              <a:t>Palmer D. Ball</a:t>
            </a:r>
          </a:p>
          <a:p>
            <a:pPr algn="r"/>
            <a:r>
              <a:rPr lang="en-US" sz="1800" dirty="0">
                <a:solidFill>
                  <a:schemeClr val="tx1"/>
                </a:solidFill>
                <a:latin typeface="Arial" panose="020B0604020202020204" pitchFamily="34" charset="0"/>
                <a:cs typeface="Arial" panose="020B0604020202020204" pitchFamily="34" charset="0"/>
              </a:rPr>
              <a:t>July 28, 2023</a:t>
            </a:r>
          </a:p>
        </p:txBody>
      </p:sp>
      <p:sp>
        <p:nvSpPr>
          <p:cNvPr id="2" name="Rectangle 1"/>
          <p:cNvSpPr/>
          <p:nvPr/>
        </p:nvSpPr>
        <p:spPr>
          <a:xfrm>
            <a:off x="266703" y="5571761"/>
            <a:ext cx="4572000" cy="923330"/>
          </a:xfrm>
          <a:prstGeom prst="rect">
            <a:avLst/>
          </a:prstGeom>
        </p:spPr>
        <p:txBody>
          <a:bodyPr>
            <a:spAutoFit/>
          </a:bodyPr>
          <a:lstStyle/>
          <a:p>
            <a:r>
              <a:rPr lang="en-US" dirty="0">
                <a:latin typeface="Arial" panose="020B0604020202020204" pitchFamily="34" charset="0"/>
                <a:cs typeface="Arial" panose="020B0604020202020204" pitchFamily="34" charset="0"/>
              </a:rPr>
              <a:t>Palmer Ball Consulting, LLC</a:t>
            </a:r>
          </a:p>
          <a:p>
            <a:r>
              <a:rPr lang="en-US" dirty="0">
                <a:latin typeface="Arial" panose="020B0604020202020204" pitchFamily="34" charset="0"/>
                <a:cs typeface="Arial" panose="020B0604020202020204" pitchFamily="34" charset="0"/>
              </a:rPr>
              <a:t>palmerballconsulting@gmail.com</a:t>
            </a:r>
          </a:p>
          <a:p>
            <a:r>
              <a:rPr lang="en-US" dirty="0">
                <a:latin typeface="Arial" panose="020B0604020202020204" pitchFamily="34" charset="0"/>
                <a:cs typeface="Arial" panose="020B0604020202020204" pitchFamily="34" charset="0"/>
              </a:rPr>
              <a:t>www.palmerballconsulting.com</a:t>
            </a:r>
          </a:p>
        </p:txBody>
      </p:sp>
      <p:sp>
        <p:nvSpPr>
          <p:cNvPr id="7" name="AutoShape 4" descr="https://ci5.googleusercontent.com/proxy/I9HdMjgU2XHPkCWPV7M-iKbITjuLQGNPNd0O4gP2BMhYFR9uiu-z2FpCcKBh6Q1xXwFRH4bpw5BV_m2YilmD9nJbry2TWscSZoRXNIJPokj7-y_4qjCxq0f6zcGps9DsmaqTlZ1szr_7b0iLSs2oTlZZyQl_TwU4tp87TpC8G-xup8YOuNCrx7vRhaXLxo2yuv3NUJDNmgt0n1w=s0-d-e1-ft#https://docs.google.com/uc?export=download&amp;id=0Bw2ORG3eYcC-d1QzWEExYVNaUWc&amp;revid=0Bw2ORG3eYcC-ME00Mi9pQXZSMHROaG9VMCs5ZXIxcjMybFZzPQ"/>
          <p:cNvSpPr>
            <a:spLocks noChangeAspect="1" noChangeArrowheads="1"/>
          </p:cNvSpPr>
          <p:nvPr/>
        </p:nvSpPr>
        <p:spPr bwMode="auto">
          <a:xfrm>
            <a:off x="762000" y="1195392"/>
            <a:ext cx="1447800" cy="733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8"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71800" y="2209800"/>
            <a:ext cx="3610784" cy="22098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2247903" y="4648200"/>
            <a:ext cx="5181600" cy="1015663"/>
          </a:xfrm>
          <a:prstGeom prst="rect">
            <a:avLst/>
          </a:prstGeom>
        </p:spPr>
        <p:txBody>
          <a:bodyPr wrap="square">
            <a:spAutoFit/>
          </a:bodyPr>
          <a:lstStyle/>
          <a:p>
            <a:pPr algn="ctr"/>
            <a:r>
              <a:rPr lang="en-US" altLang="en-US" sz="3000" b="1" i="1" dirty="0">
                <a:latin typeface="Arial" panose="020B0604020202020204" pitchFamily="34" charset="0"/>
              </a:rPr>
              <a:t>FCIS Finance Institute</a:t>
            </a:r>
            <a:br>
              <a:rPr lang="en-US" altLang="en-US" sz="3000" b="1" dirty="0">
                <a:latin typeface="Arial" panose="020B0604020202020204" pitchFamily="34" charset="0"/>
              </a:rPr>
            </a:br>
            <a:endParaRPr lang="en-US" sz="3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408194" cy="518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NTR Calculation – Admissions Goal Setting</a:t>
            </a:r>
          </a:p>
        </p:txBody>
      </p:sp>
      <p:pic>
        <p:nvPicPr>
          <p:cNvPr id="3" name="Picture 2"/>
          <p:cNvPicPr>
            <a:picLocks noChangeAspect="1"/>
          </p:cNvPicPr>
          <p:nvPr/>
        </p:nvPicPr>
        <p:blipFill>
          <a:blip r:embed="rId2"/>
          <a:stretch>
            <a:fillRect/>
          </a:stretch>
        </p:blipFill>
        <p:spPr>
          <a:xfrm>
            <a:off x="1088833" y="987610"/>
            <a:ext cx="6571519" cy="5115330"/>
          </a:xfrm>
          <a:prstGeom prst="rect">
            <a:avLst/>
          </a:prstGeom>
        </p:spPr>
      </p:pic>
      <p:sp>
        <p:nvSpPr>
          <p:cNvPr id="4" name="Rectangle 3"/>
          <p:cNvSpPr/>
          <p:nvPr/>
        </p:nvSpPr>
        <p:spPr>
          <a:xfrm>
            <a:off x="304799" y="6254187"/>
            <a:ext cx="7333519" cy="369332"/>
          </a:xfrm>
          <a:prstGeom prst="rect">
            <a:avLst/>
          </a:prstGeom>
        </p:spPr>
        <p:txBody>
          <a:bodyPr wrap="square">
            <a:spAutoFit/>
          </a:bodyPr>
          <a:lstStyle/>
          <a:p>
            <a:r>
              <a:rPr lang="en-US" i="1" dirty="0">
                <a:latin typeface="Arial" panose="020B0604020202020204" pitchFamily="34" charset="0"/>
                <a:cs typeface="Arial" panose="020B0604020202020204" pitchFamily="34" charset="0"/>
              </a:rPr>
              <a:t>New Days – a school can meet its NTR goal any number of ways.</a:t>
            </a:r>
            <a:endParaRPr lang="en-US" dirty="0"/>
          </a:p>
        </p:txBody>
      </p:sp>
      <p:pic>
        <p:nvPicPr>
          <p:cNvPr id="7"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5777" y="5943600"/>
            <a:ext cx="1369608"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506593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1280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Tools to Evaluate the Effectiveness of Your School’s Financial Aid Program</a:t>
            </a:r>
          </a:p>
        </p:txBody>
      </p:sp>
      <p:sp>
        <p:nvSpPr>
          <p:cNvPr id="3" name="Content Placeholder 2"/>
          <p:cNvSpPr>
            <a:spLocks noGrp="1"/>
          </p:cNvSpPr>
          <p:nvPr>
            <p:ph idx="1"/>
          </p:nvPr>
        </p:nvSpPr>
        <p:spPr>
          <a:xfrm>
            <a:off x="507206" y="1789196"/>
            <a:ext cx="8255793" cy="3773404"/>
          </a:xfrm>
        </p:spPr>
        <p:txBody>
          <a:bodyPr>
            <a:normAutofit fontScale="85000" lnSpcReduction="20000"/>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Net Tuition Revenue Chart </a:t>
            </a:r>
            <a:endParaRPr lang="en-US" sz="2400" dirty="0">
              <a:latin typeface="Arial" panose="020B0604020202020204" pitchFamily="34" charset="0"/>
              <a:cs typeface="Arial" panose="020B0604020202020204" pitchFamily="34" charset="0"/>
            </a:endParaRPr>
          </a:p>
          <a:p>
            <a:pPr marL="137160" indent="0">
              <a:lnSpc>
                <a:spcPct val="120000"/>
              </a:lnSpc>
              <a:spcBef>
                <a:spcPts val="600"/>
              </a:spcBef>
              <a:buNone/>
            </a:pP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Net Tuition Revenue per Grade Chart</a:t>
            </a:r>
          </a:p>
          <a:p>
            <a:pPr marL="0" lvl="1" indent="0">
              <a:lnSpc>
                <a:spcPct val="120000"/>
              </a:lnSpc>
              <a:buNone/>
            </a:pP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14 Year Financial Aid Chart</a:t>
            </a:r>
          </a:p>
          <a:p>
            <a:pPr marL="0" lvl="1" indent="0">
              <a:lnSpc>
                <a:spcPct val="120000"/>
              </a:lnSpc>
              <a:buNone/>
            </a:pP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Awards by Tuition Band (dollar amount and number of awards)</a:t>
            </a:r>
          </a:p>
          <a:p>
            <a:pPr marL="0" lvl="1" indent="0">
              <a:lnSpc>
                <a:spcPct val="120000"/>
              </a:lnSpc>
              <a:buNone/>
            </a:pP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Financial Aid Dashboard </a:t>
            </a:r>
          </a:p>
          <a:p>
            <a:pPr marL="0" lvl="1" indent="0">
              <a:lnSpc>
                <a:spcPct val="120000"/>
              </a:lnSpc>
              <a:buNone/>
            </a:pPr>
            <a:endParaRPr lang="en-US" sz="1200" dirty="0">
              <a:latin typeface="Arial" panose="020B0604020202020204" pitchFamily="34" charset="0"/>
              <a:cs typeface="Arial" panose="020B0604020202020204" pitchFamily="34" charset="0"/>
            </a:endParaRPr>
          </a:p>
          <a:p>
            <a:pPr marL="0" lvl="1" indent="0">
              <a:lnSpc>
                <a:spcPct val="120000"/>
              </a:lnSpc>
              <a:buNone/>
            </a:pPr>
            <a:endParaRPr lang="en-US" sz="1200" dirty="0">
              <a:latin typeface="Arial" panose="020B0604020202020204" pitchFamily="34" charset="0"/>
              <a:cs typeface="Arial" panose="020B0604020202020204" pitchFamily="34" charset="0"/>
            </a:endParaRPr>
          </a:p>
          <a:p>
            <a:pPr marL="0" lvl="1" indent="0">
              <a:lnSpc>
                <a:spcPct val="120000"/>
              </a:lnSpc>
              <a:buNone/>
            </a:pPr>
            <a:r>
              <a:rPr lang="en-US" b="1" i="1" dirty="0">
                <a:latin typeface="Arial" panose="020B0604020202020204" pitchFamily="34" charset="0"/>
                <a:cs typeface="Arial" panose="020B0604020202020204" pitchFamily="34" charset="0"/>
              </a:rPr>
              <a:t>Copies of all tools have been provided with the PowerPoint!</a:t>
            </a:r>
          </a:p>
          <a:p>
            <a:pPr marL="0" lvl="1" indent="0">
              <a:lnSpc>
                <a:spcPct val="120000"/>
              </a:lnSpc>
              <a:buNone/>
            </a:pPr>
            <a:endParaRPr lang="en-US" sz="900" dirty="0">
              <a:latin typeface="Arial" panose="020B0604020202020204" pitchFamily="34" charset="0"/>
              <a:cs typeface="Arial" panose="020B0604020202020204" pitchFamily="34" charset="0"/>
            </a:endParaRP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665664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anim calcmode="lin" valueType="num">
                                      <p:cBhvr additive="base">
                                        <p:cTn id="2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03393" cy="595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Tools – Net Tuition Revenue Chart</a:t>
            </a:r>
          </a:p>
        </p:txBody>
      </p:sp>
      <p:pic>
        <p:nvPicPr>
          <p:cNvPr id="8" name="Picture 7"/>
          <p:cNvPicPr>
            <a:picLocks noChangeAspect="1"/>
          </p:cNvPicPr>
          <p:nvPr/>
        </p:nvPicPr>
        <p:blipFill>
          <a:blip r:embed="rId2"/>
          <a:stretch>
            <a:fillRect/>
          </a:stretch>
        </p:blipFill>
        <p:spPr>
          <a:xfrm>
            <a:off x="702868" y="990600"/>
            <a:ext cx="7907731" cy="5599865"/>
          </a:xfrm>
          <a:prstGeom prst="rect">
            <a:avLst/>
          </a:prstGeom>
        </p:spPr>
      </p:pic>
    </p:spTree>
    <p:extLst>
      <p:ext uri="{BB962C8B-B14F-4D97-AF65-F5344CB8AC3E}">
        <p14:creationId xmlns:p14="http://schemas.microsoft.com/office/powerpoint/2010/main" val="17899242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1280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Tools - Net Tuition Revenue per Grade Chart</a:t>
            </a:r>
          </a:p>
        </p:txBody>
      </p:sp>
      <p:graphicFrame>
        <p:nvGraphicFramePr>
          <p:cNvPr id="7" name="Table 6"/>
          <p:cNvGraphicFramePr>
            <a:graphicFrameLocks noGrp="1"/>
          </p:cNvGraphicFramePr>
          <p:nvPr>
            <p:extLst>
              <p:ext uri="{D42A27DB-BD31-4B8C-83A1-F6EECF244321}">
                <p14:modId xmlns:p14="http://schemas.microsoft.com/office/powerpoint/2010/main" val="1256265493"/>
              </p:ext>
            </p:extLst>
          </p:nvPr>
        </p:nvGraphicFramePr>
        <p:xfrm>
          <a:off x="473238" y="1759364"/>
          <a:ext cx="8382001" cy="3803236"/>
        </p:xfrm>
        <a:graphic>
          <a:graphicData uri="http://schemas.openxmlformats.org/drawingml/2006/table">
            <a:tbl>
              <a:tblPr>
                <a:tableStyleId>{5C22544A-7EE6-4342-B048-85BDC9FD1C3A}</a:tableStyleId>
              </a:tblPr>
              <a:tblGrid>
                <a:gridCol w="221371">
                  <a:extLst>
                    <a:ext uri="{9D8B030D-6E8A-4147-A177-3AD203B41FA5}">
                      <a16:colId xmlns:a16="http://schemas.microsoft.com/office/drawing/2014/main" val="20000"/>
                    </a:ext>
                  </a:extLst>
                </a:gridCol>
                <a:gridCol w="1463305">
                  <a:extLst>
                    <a:ext uri="{9D8B030D-6E8A-4147-A177-3AD203B41FA5}">
                      <a16:colId xmlns:a16="http://schemas.microsoft.com/office/drawing/2014/main" val="20001"/>
                    </a:ext>
                  </a:extLst>
                </a:gridCol>
                <a:gridCol w="70099">
                  <a:extLst>
                    <a:ext uri="{9D8B030D-6E8A-4147-A177-3AD203B41FA5}">
                      <a16:colId xmlns:a16="http://schemas.microsoft.com/office/drawing/2014/main" val="20002"/>
                    </a:ext>
                  </a:extLst>
                </a:gridCol>
                <a:gridCol w="642569">
                  <a:extLst>
                    <a:ext uri="{9D8B030D-6E8A-4147-A177-3AD203B41FA5}">
                      <a16:colId xmlns:a16="http://schemas.microsoft.com/office/drawing/2014/main" val="20003"/>
                    </a:ext>
                  </a:extLst>
                </a:gridCol>
                <a:gridCol w="96386">
                  <a:extLst>
                    <a:ext uri="{9D8B030D-6E8A-4147-A177-3AD203B41FA5}">
                      <a16:colId xmlns:a16="http://schemas.microsoft.com/office/drawing/2014/main" val="20004"/>
                    </a:ext>
                  </a:extLst>
                </a:gridCol>
                <a:gridCol w="657173">
                  <a:extLst>
                    <a:ext uri="{9D8B030D-6E8A-4147-A177-3AD203B41FA5}">
                      <a16:colId xmlns:a16="http://schemas.microsoft.com/office/drawing/2014/main" val="20005"/>
                    </a:ext>
                  </a:extLst>
                </a:gridCol>
                <a:gridCol w="128514">
                  <a:extLst>
                    <a:ext uri="{9D8B030D-6E8A-4147-A177-3AD203B41FA5}">
                      <a16:colId xmlns:a16="http://schemas.microsoft.com/office/drawing/2014/main" val="20006"/>
                    </a:ext>
                  </a:extLst>
                </a:gridCol>
                <a:gridCol w="622124">
                  <a:extLst>
                    <a:ext uri="{9D8B030D-6E8A-4147-A177-3AD203B41FA5}">
                      <a16:colId xmlns:a16="http://schemas.microsoft.com/office/drawing/2014/main" val="20007"/>
                    </a:ext>
                  </a:extLst>
                </a:gridCol>
                <a:gridCol w="116830">
                  <a:extLst>
                    <a:ext uri="{9D8B030D-6E8A-4147-A177-3AD203B41FA5}">
                      <a16:colId xmlns:a16="http://schemas.microsoft.com/office/drawing/2014/main" val="20008"/>
                    </a:ext>
                  </a:extLst>
                </a:gridCol>
                <a:gridCol w="747717">
                  <a:extLst>
                    <a:ext uri="{9D8B030D-6E8A-4147-A177-3AD203B41FA5}">
                      <a16:colId xmlns:a16="http://schemas.microsoft.com/office/drawing/2014/main" val="20009"/>
                    </a:ext>
                  </a:extLst>
                </a:gridCol>
                <a:gridCol w="105147">
                  <a:extLst>
                    <a:ext uri="{9D8B030D-6E8A-4147-A177-3AD203B41FA5}">
                      <a16:colId xmlns:a16="http://schemas.microsoft.com/office/drawing/2014/main" val="20010"/>
                    </a:ext>
                  </a:extLst>
                </a:gridCol>
                <a:gridCol w="552026">
                  <a:extLst>
                    <a:ext uri="{9D8B030D-6E8A-4147-A177-3AD203B41FA5}">
                      <a16:colId xmlns:a16="http://schemas.microsoft.com/office/drawing/2014/main" val="20011"/>
                    </a:ext>
                  </a:extLst>
                </a:gridCol>
                <a:gridCol w="128514">
                  <a:extLst>
                    <a:ext uri="{9D8B030D-6E8A-4147-A177-3AD203B41FA5}">
                      <a16:colId xmlns:a16="http://schemas.microsoft.com/office/drawing/2014/main" val="20012"/>
                    </a:ext>
                  </a:extLst>
                </a:gridCol>
                <a:gridCol w="671345">
                  <a:extLst>
                    <a:ext uri="{9D8B030D-6E8A-4147-A177-3AD203B41FA5}">
                      <a16:colId xmlns:a16="http://schemas.microsoft.com/office/drawing/2014/main" val="20013"/>
                    </a:ext>
                  </a:extLst>
                </a:gridCol>
                <a:gridCol w="76374">
                  <a:extLst>
                    <a:ext uri="{9D8B030D-6E8A-4147-A177-3AD203B41FA5}">
                      <a16:colId xmlns:a16="http://schemas.microsoft.com/office/drawing/2014/main" val="20014"/>
                    </a:ext>
                  </a:extLst>
                </a:gridCol>
                <a:gridCol w="684509">
                  <a:extLst>
                    <a:ext uri="{9D8B030D-6E8A-4147-A177-3AD203B41FA5}">
                      <a16:colId xmlns:a16="http://schemas.microsoft.com/office/drawing/2014/main" val="20015"/>
                    </a:ext>
                  </a:extLst>
                </a:gridCol>
                <a:gridCol w="42762">
                  <a:extLst>
                    <a:ext uri="{9D8B030D-6E8A-4147-A177-3AD203B41FA5}">
                      <a16:colId xmlns:a16="http://schemas.microsoft.com/office/drawing/2014/main" val="20016"/>
                    </a:ext>
                  </a:extLst>
                </a:gridCol>
                <a:gridCol w="619203">
                  <a:extLst>
                    <a:ext uri="{9D8B030D-6E8A-4147-A177-3AD203B41FA5}">
                      <a16:colId xmlns:a16="http://schemas.microsoft.com/office/drawing/2014/main" val="20017"/>
                    </a:ext>
                  </a:extLst>
                </a:gridCol>
                <a:gridCol w="105147">
                  <a:extLst>
                    <a:ext uri="{9D8B030D-6E8A-4147-A177-3AD203B41FA5}">
                      <a16:colId xmlns:a16="http://schemas.microsoft.com/office/drawing/2014/main" val="20018"/>
                    </a:ext>
                  </a:extLst>
                </a:gridCol>
                <a:gridCol w="630886">
                  <a:extLst>
                    <a:ext uri="{9D8B030D-6E8A-4147-A177-3AD203B41FA5}">
                      <a16:colId xmlns:a16="http://schemas.microsoft.com/office/drawing/2014/main" val="20019"/>
                    </a:ext>
                  </a:extLst>
                </a:gridCol>
              </a:tblGrid>
              <a:tr h="202777">
                <a:tc gridSpan="2">
                  <a:txBody>
                    <a:bodyPr/>
                    <a:lstStyle/>
                    <a:p>
                      <a:pPr algn="l" fontAlgn="b"/>
                      <a:r>
                        <a:rPr lang="en-US" sz="1000" u="none" strike="noStrike" dirty="0">
                          <a:effectLst/>
                        </a:rPr>
                        <a:t>Sample School</a:t>
                      </a:r>
                      <a:endParaRPr lang="en-US" sz="1000" b="0" i="0" u="none" strike="noStrike" dirty="0">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0"/>
                  </a:ext>
                </a:extLst>
              </a:tr>
              <a:tr h="366124">
                <a:tc gridSpan="6">
                  <a:txBody>
                    <a:bodyPr/>
                    <a:lstStyle/>
                    <a:p>
                      <a:pPr algn="l" fontAlgn="b"/>
                      <a:r>
                        <a:rPr lang="en-US" sz="1000" u="none" strike="noStrike" dirty="0">
                          <a:effectLst/>
                        </a:rPr>
                        <a:t>2021-22 Financial Aid and Net Tuition Revenue by Grade</a:t>
                      </a:r>
                      <a:endParaRPr lang="en-US" sz="1000" b="0" i="0" u="none" strike="noStrike" dirty="0">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1"/>
                  </a:ext>
                </a:extLst>
              </a:tr>
              <a:tr h="202777">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Gross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Net</a:t>
                      </a:r>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2"/>
                  </a:ext>
                </a:extLst>
              </a:tr>
              <a:tr h="367026">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Percentage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Value of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Percentage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Average</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Percentage</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Tuition</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Tuition</a:t>
                      </a:r>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3"/>
                  </a:ext>
                </a:extLst>
              </a:tr>
              <a:tr h="366124">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Number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of Number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900" u="none" strike="noStrike">
                          <a:effectLst/>
                        </a:rPr>
                        <a:t> Actual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of Value of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Grant Per</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Opening</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of Class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by</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by</a:t>
                      </a:r>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4"/>
                  </a:ext>
                </a:extLst>
              </a:tr>
              <a:tr h="367026">
                <a:tc>
                  <a:txBody>
                    <a:bodyPr/>
                    <a:lstStyle/>
                    <a:p>
                      <a:pPr algn="l" fontAlgn="b"/>
                      <a:endParaRPr lang="en-US" sz="900" b="1" i="1"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of Awards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of Awards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 Awards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Actual Awards</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Award</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Enrollment</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With Aid</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Grade</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1000" u="none" strike="noStrike">
                          <a:effectLst/>
                        </a:rPr>
                        <a:t>Grade</a:t>
                      </a:r>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5"/>
                  </a:ext>
                </a:extLst>
              </a:tr>
              <a:tr h="212914">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r>
                        <a:rPr lang="en-US" sz="900" u="none" strike="noStrike">
                          <a:effectLst/>
                        </a:rPr>
                        <a:t> </a:t>
                      </a:r>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r>
                        <a:rPr lang="en-US" sz="900" u="none" strike="noStrike">
                          <a:effectLst/>
                        </a:rPr>
                        <a:t> </a:t>
                      </a:r>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6"/>
                  </a:ext>
                </a:extLst>
              </a:tr>
              <a:tr h="316940">
                <a:tc gridSpan="2">
                  <a:txBody>
                    <a:bodyPr/>
                    <a:lstStyle/>
                    <a:p>
                      <a:pPr algn="l" fontAlgn="b"/>
                      <a:r>
                        <a:rPr lang="en-US" sz="1000" u="none" strike="noStrike">
                          <a:effectLst/>
                        </a:rPr>
                        <a:t>5th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12                   </a:t>
                      </a:r>
                      <a:r>
                        <a:rPr lang="en-US" sz="1000" u="none" strike="noStrike" baseline="0" dirty="0">
                          <a:effectLst/>
                        </a:rPr>
                        <a:t> </a:t>
                      </a:r>
                      <a:r>
                        <a:rPr lang="en-US" sz="1000" u="none" strike="noStrike" dirty="0">
                          <a:effectLst/>
                        </a:rPr>
                        <a:t>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7%</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80,000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7%</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6,667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37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dirty="0">
                          <a:effectLst/>
                        </a:rPr>
                        <a:t>32%</a:t>
                      </a:r>
                      <a:endParaRPr lang="en-US" sz="900" b="0" i="0" u="none" strike="noStrike" dirty="0">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592,000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512,000 </a:t>
                      </a:r>
                      <a:endParaRPr lang="en-US" sz="1000" b="0" i="0" u="none" strike="noStrike" dirty="0">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7"/>
                  </a:ext>
                </a:extLst>
              </a:tr>
              <a:tr h="367026">
                <a:tc gridSpan="2">
                  <a:txBody>
                    <a:bodyPr/>
                    <a:lstStyle/>
                    <a:p>
                      <a:pPr algn="l" fontAlgn="b"/>
                      <a:r>
                        <a:rPr lang="en-US" sz="1000" u="none" strike="noStrike" dirty="0">
                          <a:effectLst/>
                        </a:rPr>
                        <a:t>6th</a:t>
                      </a:r>
                      <a:endParaRPr lang="en-US" sz="1000" b="0" i="0" u="none" strike="noStrike" dirty="0">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13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8%</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70,000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6%</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5,385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40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33%</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640,000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570,000 </a:t>
                      </a:r>
                      <a:endParaRPr lang="en-US" sz="1000" b="0" i="0" u="none" strike="noStrike" dirty="0">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8"/>
                  </a:ext>
                </a:extLst>
              </a:tr>
              <a:tr h="367026">
                <a:tc gridSpan="2">
                  <a:txBody>
                    <a:bodyPr/>
                    <a:lstStyle/>
                    <a:p>
                      <a:pPr algn="l" fontAlgn="b"/>
                      <a:r>
                        <a:rPr lang="en-US" sz="1000" u="none" strike="noStrike">
                          <a:effectLst/>
                        </a:rPr>
                        <a:t>7th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11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7%</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90,000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8%</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8,182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40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28%</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a:effectLst/>
                        </a:rPr>
                        <a:t>     640,000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550,000 </a:t>
                      </a:r>
                      <a:endParaRPr lang="en-US" sz="1000" b="0" i="0" u="none" strike="noStrike" dirty="0">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09"/>
                  </a:ext>
                </a:extLst>
              </a:tr>
              <a:tr h="367026">
                <a:tc gridSpan="2">
                  <a:txBody>
                    <a:bodyPr/>
                    <a:lstStyle/>
                    <a:p>
                      <a:pPr algn="l" fontAlgn="b"/>
                      <a:r>
                        <a:rPr lang="en-US" sz="1000" u="none" strike="noStrike">
                          <a:effectLst/>
                        </a:rPr>
                        <a:t>8th</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18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11%</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dirty="0">
                          <a:solidFill>
                            <a:srgbClr val="FF0000"/>
                          </a:solidFill>
                          <a:effectLst/>
                        </a:rPr>
                        <a:t>     127,500 </a:t>
                      </a:r>
                      <a:endParaRPr lang="en-US" sz="1000" b="0" i="0" u="none" strike="noStrike" dirty="0">
                        <a:solidFill>
                          <a:srgbClr val="FF0000"/>
                        </a:solidFill>
                        <a:effectLst/>
                        <a:latin typeface="Calibri" panose="020F050202020403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11%</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r>
                        <a:rPr lang="en-US" sz="1000" u="none" strike="noStrike">
                          <a:effectLst/>
                        </a:rPr>
                        <a:t>       7,083 </a:t>
                      </a:r>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1000" u="none" strike="noStrike" dirty="0">
                          <a:effectLst/>
                        </a:rPr>
                        <a:t>                 40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800" dirty="0">
                          <a:solidFill>
                            <a:srgbClr val="FF0000"/>
                          </a:solidFill>
                        </a:rPr>
                        <a:t>45%</a:t>
                      </a:r>
                    </a:p>
                  </a:txBody>
                  <a:tcPr marL="8681" marR="8681" marT="8681" marB="0" anchor="b"/>
                </a:tc>
                <a:tc>
                  <a:txBody>
                    <a:bodyPr/>
                    <a:lstStyle/>
                    <a:p>
                      <a:pPr algn="l" fontAlgn="b"/>
                      <a:endParaRPr lang="en-US" sz="800" dirty="0">
                        <a:solidFill>
                          <a:srgbClr val="FF0000"/>
                        </a:solidFill>
                      </a:endParaRPr>
                    </a:p>
                  </a:txBody>
                  <a:tcPr marL="8681" marR="8681" marT="8681" marB="0" anchor="b"/>
                </a:tc>
                <a:tc>
                  <a:txBody>
                    <a:bodyPr/>
                    <a:lstStyle/>
                    <a:p>
                      <a:pPr algn="l" fontAlgn="b"/>
                      <a:r>
                        <a:rPr lang="en-US" sz="1000" u="none" strike="noStrike" dirty="0">
                          <a:effectLst/>
                        </a:rPr>
                        <a:t>     640,000 </a:t>
                      </a:r>
                      <a:endParaRPr lang="en-US" sz="1000" b="0" i="0" u="none" strike="noStrike" dirty="0">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r>
                        <a:rPr lang="en-US" sz="1000" u="none" strike="noStrike" dirty="0">
                          <a:effectLst/>
                        </a:rPr>
                        <a:t>      512,500 </a:t>
                      </a:r>
                      <a:endParaRPr lang="en-US" sz="1000" b="0" i="0" u="none" strike="noStrike" dirty="0">
                        <a:solidFill>
                          <a:srgbClr val="000000"/>
                        </a:solidFill>
                        <a:effectLst/>
                        <a:latin typeface="Calibri" panose="020F0502020204030204" pitchFamily="34" charset="0"/>
                      </a:endParaRPr>
                    </a:p>
                  </a:txBody>
                  <a:tcPr marL="8681" marR="8681" marT="8681" marB="0" anchor="b"/>
                </a:tc>
                <a:extLst>
                  <a:ext uri="{0D108BD9-81ED-4DB2-BD59-A6C34878D82A}">
                    <a16:rowId xmlns:a16="http://schemas.microsoft.com/office/drawing/2014/main" val="10010"/>
                  </a:ext>
                </a:extLst>
              </a:tr>
              <a:tr h="300450">
                <a:tc gridSpan="2">
                  <a:txBody>
                    <a:bodyPr/>
                    <a:lstStyle/>
                    <a:p>
                      <a:pPr algn="l" fontAlgn="b"/>
                      <a:r>
                        <a:rPr lang="en-US" sz="1000" u="none" strike="noStrike">
                          <a:effectLst/>
                        </a:rPr>
                        <a:t>Total Middle School</a:t>
                      </a:r>
                      <a:endParaRPr lang="en-US" sz="1000" b="0" i="0" u="none" strike="noStrike">
                        <a:solidFill>
                          <a:srgbClr val="000000"/>
                        </a:solidFill>
                        <a:effectLst/>
                        <a:latin typeface="Calibri" panose="020F0502020204030204" pitchFamily="34" charset="0"/>
                      </a:endParaRPr>
                    </a:p>
                  </a:txBody>
                  <a:tcPr marL="8681" marR="8681" marT="8681" marB="0" anchor="b"/>
                </a:tc>
                <a:tc hMerge="1">
                  <a:txBody>
                    <a:bodyPr/>
                    <a:lstStyle/>
                    <a:p>
                      <a:endParaRPr lang="en-US"/>
                    </a:p>
                  </a:txBody>
                  <a:tcPr/>
                </a:tc>
                <a:tc>
                  <a:txBody>
                    <a:bodyPr/>
                    <a:lstStyle/>
                    <a:p>
                      <a:pPr algn="ctr"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            54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32%</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a:effectLst/>
                        </a:rPr>
                        <a:t>    367,500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r" fontAlgn="b"/>
                      <a:r>
                        <a:rPr lang="en-US" sz="900" u="none" strike="noStrike" dirty="0">
                          <a:effectLst/>
                        </a:rPr>
                        <a:t>31%</a:t>
                      </a:r>
                      <a:endParaRPr lang="en-US" sz="900" b="0" i="0" u="none" strike="noStrike" dirty="0">
                        <a:solidFill>
                          <a:srgbClr val="000000"/>
                        </a:solidFill>
                        <a:effectLst/>
                        <a:latin typeface="Arial" panose="020B0604020202020204" pitchFamily="34" charset="0"/>
                      </a:endParaRPr>
                    </a:p>
                  </a:txBody>
                  <a:tcPr marL="8681" marR="8681" marT="8681" marB="0" anchor="b"/>
                </a:tc>
                <a:tc>
                  <a:txBody>
                    <a:bodyPr/>
                    <a:lstStyle/>
                    <a:p>
                      <a:pPr algn="ctr" fontAlgn="b"/>
                      <a:endParaRPr lang="en-US" sz="900" b="1"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           157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34%</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a:effectLst/>
                        </a:rPr>
                        <a:t> 2,512,000 </a:t>
                      </a:r>
                      <a:endParaRPr lang="en-US" sz="900" b="0" i="0" u="none" strike="noStrike">
                        <a:solidFill>
                          <a:srgbClr val="000000"/>
                        </a:solidFill>
                        <a:effectLst/>
                        <a:latin typeface="Arial" panose="020B0604020202020204" pitchFamily="34" charset="0"/>
                      </a:endParaRPr>
                    </a:p>
                  </a:txBody>
                  <a:tcPr marL="8681" marR="8681" marT="8681"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8681" marR="8681" marT="8681" marB="0" anchor="b"/>
                </a:tc>
                <a:tc>
                  <a:txBody>
                    <a:bodyPr/>
                    <a:lstStyle/>
                    <a:p>
                      <a:pPr algn="r" fontAlgn="b"/>
                      <a:r>
                        <a:rPr lang="en-US" sz="900" u="none" strike="noStrike" dirty="0">
                          <a:effectLst/>
                        </a:rPr>
                        <a:t> 2,144,500 </a:t>
                      </a:r>
                      <a:endParaRPr lang="en-US" sz="900" b="0" i="0" u="none" strike="noStrike" dirty="0">
                        <a:solidFill>
                          <a:srgbClr val="000000"/>
                        </a:solidFill>
                        <a:effectLst/>
                        <a:latin typeface="Arial" panose="020B0604020202020204" pitchFamily="34" charset="0"/>
                      </a:endParaRPr>
                    </a:p>
                  </a:txBody>
                  <a:tcPr marL="8681" marR="8681" marT="8681" marB="0" anchor="b"/>
                </a:tc>
                <a:extLst>
                  <a:ext uri="{0D108BD9-81ED-4DB2-BD59-A6C34878D82A}">
                    <a16:rowId xmlns:a16="http://schemas.microsoft.com/office/drawing/2014/main" val="10011"/>
                  </a:ext>
                </a:extLst>
              </a:tr>
            </a:tbl>
          </a:graphicData>
        </a:graphic>
      </p:graphicFrame>
      <p:sp>
        <p:nvSpPr>
          <p:cNvPr id="8" name="Oval 7"/>
          <p:cNvSpPr/>
          <p:nvPr/>
        </p:nvSpPr>
        <p:spPr>
          <a:xfrm>
            <a:off x="6324599" y="3952339"/>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Oval 8"/>
          <p:cNvSpPr/>
          <p:nvPr/>
        </p:nvSpPr>
        <p:spPr>
          <a:xfrm>
            <a:off x="6324600" y="5029200"/>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Oval 9"/>
          <p:cNvSpPr/>
          <p:nvPr/>
        </p:nvSpPr>
        <p:spPr>
          <a:xfrm>
            <a:off x="8267700" y="3957024"/>
            <a:ext cx="609601" cy="2985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Oval 10"/>
          <p:cNvSpPr/>
          <p:nvPr/>
        </p:nvSpPr>
        <p:spPr>
          <a:xfrm>
            <a:off x="8245638" y="5022763"/>
            <a:ext cx="609601" cy="29855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13"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17446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03393" cy="642641"/>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Tools - 14 Year Financial Aid Chart</a:t>
            </a:r>
          </a:p>
        </p:txBody>
      </p:sp>
      <p:pic>
        <p:nvPicPr>
          <p:cNvPr id="45" name="Picture 44"/>
          <p:cNvPicPr>
            <a:picLocks noChangeAspect="1"/>
          </p:cNvPicPr>
          <p:nvPr/>
        </p:nvPicPr>
        <p:blipFill>
          <a:blip r:embed="rId2"/>
          <a:stretch>
            <a:fillRect/>
          </a:stretch>
        </p:blipFill>
        <p:spPr>
          <a:xfrm>
            <a:off x="507206" y="1011900"/>
            <a:ext cx="8285182" cy="4688230"/>
          </a:xfrm>
          <a:prstGeom prst="rect">
            <a:avLst/>
          </a:prstGeom>
        </p:spPr>
      </p:pic>
      <p:sp>
        <p:nvSpPr>
          <p:cNvPr id="6" name="Title 1"/>
          <p:cNvSpPr txBox="1">
            <a:spLocks/>
          </p:cNvSpPr>
          <p:nvPr/>
        </p:nvSpPr>
        <p:spPr>
          <a:xfrm>
            <a:off x="228600" y="5920302"/>
            <a:ext cx="7620000" cy="70128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800" kern="1200" spc="-120" baseline="0">
                <a:solidFill>
                  <a:schemeClr val="accent1"/>
                </a:solidFill>
                <a:latin typeface="+mj-lt"/>
                <a:ea typeface="+mj-ea"/>
                <a:cs typeface="+mj-cs"/>
              </a:defRPr>
            </a:lvl1pPr>
          </a:lstStyle>
          <a:p>
            <a:r>
              <a:rPr lang="en-US" sz="2000" i="1" dirty="0">
                <a:solidFill>
                  <a:schemeClr val="tx1"/>
                </a:solidFill>
                <a:latin typeface="Arial" panose="020B0604020202020204" pitchFamily="34" charset="0"/>
                <a:cs typeface="Arial" panose="020B0604020202020204" pitchFamily="34" charset="0"/>
              </a:rPr>
              <a:t>In some respects, this chart is irrelevant given F/A budgets don’t “matter.”</a:t>
            </a:r>
          </a:p>
          <a:p>
            <a:r>
              <a:rPr lang="en-US" sz="2000" i="1" dirty="0">
                <a:solidFill>
                  <a:schemeClr val="tx1"/>
                </a:solidFill>
                <a:latin typeface="Arial" panose="020B0604020202020204" pitchFamily="34" charset="0"/>
                <a:cs typeface="Arial" panose="020B0604020202020204" pitchFamily="34" charset="0"/>
              </a:rPr>
              <a:t>It’s value in projecting future growth is relevant.</a:t>
            </a:r>
          </a:p>
        </p:txBody>
      </p:sp>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73955" y="5826204"/>
            <a:ext cx="1561430" cy="9555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879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2755" y="303998"/>
            <a:ext cx="7391645" cy="686602"/>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Tools – Dollar Amount of Awards by Tuition Band</a:t>
            </a:r>
          </a:p>
        </p:txBody>
      </p:sp>
      <p:graphicFrame>
        <p:nvGraphicFramePr>
          <p:cNvPr id="14" name="Table 13"/>
          <p:cNvGraphicFramePr>
            <a:graphicFrameLocks noGrp="1"/>
          </p:cNvGraphicFramePr>
          <p:nvPr>
            <p:extLst>
              <p:ext uri="{D42A27DB-BD31-4B8C-83A1-F6EECF244321}">
                <p14:modId xmlns:p14="http://schemas.microsoft.com/office/powerpoint/2010/main" val="2367500164"/>
              </p:ext>
            </p:extLst>
          </p:nvPr>
        </p:nvGraphicFramePr>
        <p:xfrm>
          <a:off x="945145" y="1219197"/>
          <a:ext cx="6789389" cy="4572003"/>
        </p:xfrm>
        <a:graphic>
          <a:graphicData uri="http://schemas.openxmlformats.org/drawingml/2006/table">
            <a:tbl>
              <a:tblPr>
                <a:tableStyleId>{5C22544A-7EE6-4342-B048-85BDC9FD1C3A}</a:tableStyleId>
              </a:tblPr>
              <a:tblGrid>
                <a:gridCol w="142470">
                  <a:extLst>
                    <a:ext uri="{9D8B030D-6E8A-4147-A177-3AD203B41FA5}">
                      <a16:colId xmlns:a16="http://schemas.microsoft.com/office/drawing/2014/main" val="20000"/>
                    </a:ext>
                  </a:extLst>
                </a:gridCol>
                <a:gridCol w="2240692">
                  <a:extLst>
                    <a:ext uri="{9D8B030D-6E8A-4147-A177-3AD203B41FA5}">
                      <a16:colId xmlns:a16="http://schemas.microsoft.com/office/drawing/2014/main" val="20001"/>
                    </a:ext>
                  </a:extLst>
                </a:gridCol>
                <a:gridCol w="184564">
                  <a:extLst>
                    <a:ext uri="{9D8B030D-6E8A-4147-A177-3AD203B41FA5}">
                      <a16:colId xmlns:a16="http://schemas.microsoft.com/office/drawing/2014/main" val="20002"/>
                    </a:ext>
                  </a:extLst>
                </a:gridCol>
                <a:gridCol w="738263">
                  <a:extLst>
                    <a:ext uri="{9D8B030D-6E8A-4147-A177-3AD203B41FA5}">
                      <a16:colId xmlns:a16="http://schemas.microsoft.com/office/drawing/2014/main" val="20003"/>
                    </a:ext>
                  </a:extLst>
                </a:gridCol>
                <a:gridCol w="98589">
                  <a:extLst>
                    <a:ext uri="{9D8B030D-6E8A-4147-A177-3AD203B41FA5}">
                      <a16:colId xmlns:a16="http://schemas.microsoft.com/office/drawing/2014/main" val="20004"/>
                    </a:ext>
                  </a:extLst>
                </a:gridCol>
                <a:gridCol w="815973">
                  <a:extLst>
                    <a:ext uri="{9D8B030D-6E8A-4147-A177-3AD203B41FA5}">
                      <a16:colId xmlns:a16="http://schemas.microsoft.com/office/drawing/2014/main" val="20005"/>
                    </a:ext>
                  </a:extLst>
                </a:gridCol>
                <a:gridCol w="98589">
                  <a:extLst>
                    <a:ext uri="{9D8B030D-6E8A-4147-A177-3AD203B41FA5}">
                      <a16:colId xmlns:a16="http://schemas.microsoft.com/office/drawing/2014/main" val="20006"/>
                    </a:ext>
                  </a:extLst>
                </a:gridCol>
                <a:gridCol w="815973">
                  <a:extLst>
                    <a:ext uri="{9D8B030D-6E8A-4147-A177-3AD203B41FA5}">
                      <a16:colId xmlns:a16="http://schemas.microsoft.com/office/drawing/2014/main" val="20007"/>
                    </a:ext>
                  </a:extLst>
                </a:gridCol>
                <a:gridCol w="98589">
                  <a:extLst>
                    <a:ext uri="{9D8B030D-6E8A-4147-A177-3AD203B41FA5}">
                      <a16:colId xmlns:a16="http://schemas.microsoft.com/office/drawing/2014/main" val="20008"/>
                    </a:ext>
                  </a:extLst>
                </a:gridCol>
                <a:gridCol w="767406">
                  <a:extLst>
                    <a:ext uri="{9D8B030D-6E8A-4147-A177-3AD203B41FA5}">
                      <a16:colId xmlns:a16="http://schemas.microsoft.com/office/drawing/2014/main" val="20009"/>
                    </a:ext>
                  </a:extLst>
                </a:gridCol>
                <a:gridCol w="98589">
                  <a:extLst>
                    <a:ext uri="{9D8B030D-6E8A-4147-A177-3AD203B41FA5}">
                      <a16:colId xmlns:a16="http://schemas.microsoft.com/office/drawing/2014/main" val="20010"/>
                    </a:ext>
                  </a:extLst>
                </a:gridCol>
                <a:gridCol w="689692">
                  <a:extLst>
                    <a:ext uri="{9D8B030D-6E8A-4147-A177-3AD203B41FA5}">
                      <a16:colId xmlns:a16="http://schemas.microsoft.com/office/drawing/2014/main" val="20011"/>
                    </a:ext>
                  </a:extLst>
                </a:gridCol>
              </a:tblGrid>
              <a:tr h="623644">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effectLst/>
                        </a:rPr>
                        <a:t> 2018-19 </a:t>
                      </a:r>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effectLst/>
                        </a:rPr>
                        <a:t> 2019-20</a:t>
                      </a:r>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dirty="0">
                        <a:effectLst/>
                        <a:latin typeface="Arial" panose="020B0604020202020204" pitchFamily="34" charset="0"/>
                      </a:endParaRPr>
                    </a:p>
                  </a:txBody>
                  <a:tcPr marL="0" marR="0" marT="0" marB="0" anchor="b"/>
                </a:tc>
                <a:tc>
                  <a:txBody>
                    <a:bodyPr/>
                    <a:lstStyle/>
                    <a:p>
                      <a:pPr algn="ctr" fontAlgn="b"/>
                      <a:r>
                        <a:rPr lang="en-US" sz="1000" u="none" strike="noStrike" dirty="0">
                          <a:effectLst/>
                        </a:rPr>
                        <a:t> 2020-21</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dirty="0">
                        <a:effectLst/>
                        <a:latin typeface="Arial" panose="020B0604020202020204" pitchFamily="34" charset="0"/>
                      </a:endParaRPr>
                    </a:p>
                  </a:txBody>
                  <a:tcPr marL="0" marR="0" marT="0" marB="0" anchor="b"/>
                </a:tc>
                <a:tc>
                  <a:txBody>
                    <a:bodyPr/>
                    <a:lstStyle/>
                    <a:p>
                      <a:pPr algn="ctr" fontAlgn="b"/>
                      <a:r>
                        <a:rPr lang="en-US" sz="1000" u="none" strike="noStrike" dirty="0">
                          <a:effectLst/>
                        </a:rPr>
                        <a:t> 2021-22</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0"/>
                  </a:ext>
                </a:extLst>
              </a:tr>
              <a:tr h="830139">
                <a:tc gridSpan="2">
                  <a:txBody>
                    <a:bodyPr/>
                    <a:lstStyle/>
                    <a:p>
                      <a:pPr algn="l" fontAlgn="b"/>
                      <a:r>
                        <a:rPr lang="en-US" sz="1000" u="none" strike="noStrike">
                          <a:effectLst/>
                        </a:rPr>
                        <a:t>Dollar Amount of Awards as a % of Tuition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1"/>
                  </a:ext>
                </a:extLst>
              </a:tr>
              <a:tr h="623644">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1 - 25%</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23,300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21,300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10,730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2,740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-88%</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2"/>
                  </a:ext>
                </a:extLst>
              </a:tr>
              <a:tr h="623644">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26 - 50%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151,800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114,700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133,564 </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154,800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2%</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3"/>
                  </a:ext>
                </a:extLst>
              </a:tr>
              <a:tr h="623644">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51 - 75%</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r" fontAlgn="b"/>
                      <a:r>
                        <a:rPr lang="en-US" sz="1000" u="none" strike="noStrike">
                          <a:effectLst/>
                        </a:rPr>
                        <a:t>     261,900 </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262,400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355,025 </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273,365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4%</a:t>
                      </a:r>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4"/>
                  </a:ext>
                </a:extLst>
              </a:tr>
              <a:tr h="623644">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76 - 100%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23,000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18,600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20,800 </a:t>
                      </a:r>
                      <a:endParaRPr lang="en-US" sz="1000" b="0" i="0" u="none" strike="noStrike" dirty="0">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       86,400 </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276%</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5"/>
                  </a:ext>
                </a:extLst>
              </a:tr>
              <a:tr h="623644">
                <a:tc gridSpan="3">
                  <a:txBody>
                    <a:bodyPr/>
                    <a:lstStyle/>
                    <a:p>
                      <a:pPr algn="l" fontAlgn="b"/>
                      <a:r>
                        <a:rPr lang="en-US" sz="1000" u="none" strike="noStrike">
                          <a:effectLst/>
                        </a:rPr>
                        <a:t>Dollar Amount of Awards as a % of Tuition</a:t>
                      </a:r>
                      <a:endParaRPr lang="en-US" sz="1000" b="0" i="0" u="none" strike="noStrike">
                        <a:effectLst/>
                        <a:latin typeface="Arial" panose="020B0604020202020204" pitchFamily="34" charset="0"/>
                      </a:endParaRPr>
                    </a:p>
                  </a:txBody>
                  <a:tcPr marL="0" marR="0" marT="0" marB="0" anchor="b"/>
                </a:tc>
                <a:tc hMerge="1">
                  <a:txBody>
                    <a:bodyPr/>
                    <a:lstStyle/>
                    <a:p>
                      <a:endParaRPr lang="en-US"/>
                    </a:p>
                  </a:txBody>
                  <a:tcPr/>
                </a:tc>
                <a:tc hMerge="1">
                  <a:txBody>
                    <a:bodyPr/>
                    <a:lstStyle/>
                    <a:p>
                      <a:endParaRPr lang="en-US"/>
                    </a:p>
                  </a:txBody>
                  <a:tcPr/>
                </a:tc>
                <a:tc>
                  <a:txBody>
                    <a:bodyPr/>
                    <a:lstStyle/>
                    <a:p>
                      <a:pPr algn="r" fontAlgn="b"/>
                      <a:r>
                        <a:rPr lang="en-US" sz="1000" u="none" strike="noStrike">
                          <a:effectLst/>
                        </a:rPr>
                        <a:t>     460,000 </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417,000 </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520,119 </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      517,305 </a:t>
                      </a:r>
                      <a:endParaRPr lang="en-US" sz="1000" b="0" i="0" u="none" strike="noStrike">
                        <a:effectLst/>
                        <a:latin typeface="Arial" panose="020B0604020202020204" pitchFamily="34" charset="0"/>
                      </a:endParaRPr>
                    </a:p>
                  </a:txBody>
                  <a:tcPr marL="0" marR="0" marT="0" marB="0" anchor="b"/>
                </a:tc>
                <a:tc>
                  <a:txBody>
                    <a:bodyPr/>
                    <a:lstStyle/>
                    <a:p>
                      <a:pPr algn="r"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6"/>
                  </a:ext>
                </a:extLst>
              </a:tr>
            </a:tbl>
          </a:graphicData>
        </a:graphic>
      </p:graphicFrame>
      <p:sp>
        <p:nvSpPr>
          <p:cNvPr id="16" name="Oval 15"/>
          <p:cNvSpPr/>
          <p:nvPr/>
        </p:nvSpPr>
        <p:spPr>
          <a:xfrm>
            <a:off x="3763175" y="3066467"/>
            <a:ext cx="561975"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Oval 16"/>
          <p:cNvSpPr/>
          <p:nvPr/>
        </p:nvSpPr>
        <p:spPr>
          <a:xfrm>
            <a:off x="3763174" y="4927503"/>
            <a:ext cx="561975"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Oval 17"/>
          <p:cNvSpPr/>
          <p:nvPr/>
        </p:nvSpPr>
        <p:spPr>
          <a:xfrm>
            <a:off x="6477000" y="3069855"/>
            <a:ext cx="561975"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9" name="Oval 18"/>
          <p:cNvSpPr/>
          <p:nvPr/>
        </p:nvSpPr>
        <p:spPr>
          <a:xfrm>
            <a:off x="6477000" y="4929909"/>
            <a:ext cx="561975"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cxnSp>
        <p:nvCxnSpPr>
          <p:cNvPr id="20" name="Straight Arrow Connector 19"/>
          <p:cNvCxnSpPr/>
          <p:nvPr/>
        </p:nvCxnSpPr>
        <p:spPr>
          <a:xfrm>
            <a:off x="4459592" y="3205153"/>
            <a:ext cx="201740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4439652" y="5049100"/>
            <a:ext cx="201740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pic>
        <p:nvPicPr>
          <p:cNvPr id="12"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7808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761842"/>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Tools – Financial Aid Dashboard</a:t>
            </a:r>
          </a:p>
        </p:txBody>
      </p:sp>
      <p:sp>
        <p:nvSpPr>
          <p:cNvPr id="3" name="Content Placeholder 2"/>
          <p:cNvSpPr>
            <a:spLocks noGrp="1"/>
          </p:cNvSpPr>
          <p:nvPr>
            <p:ph idx="1"/>
          </p:nvPr>
        </p:nvSpPr>
        <p:spPr>
          <a:xfrm>
            <a:off x="507207" y="1522164"/>
            <a:ext cx="8065294" cy="3766185"/>
          </a:xfrm>
        </p:spPr>
        <p:txBody>
          <a:bodyPr>
            <a:normAutofit/>
          </a:bodyPr>
          <a:lstStyle/>
          <a:p>
            <a:pPr marL="137160" indent="0">
              <a:buNone/>
            </a:pPr>
            <a:endParaRPr lang="en-US" dirty="0"/>
          </a:p>
          <a:p>
            <a:pPr marL="137160" indent="0">
              <a:lnSpc>
                <a:spcPct val="100000"/>
              </a:lnSpc>
              <a:spcBef>
                <a:spcPts val="600"/>
              </a:spcBef>
              <a:buNone/>
            </a:pPr>
            <a:endParaRPr lang="en-US" dirty="0">
              <a:latin typeface="Arial" panose="020B0604020202020204" pitchFamily="34" charset="0"/>
              <a:cs typeface="Arial" panose="020B0604020202020204" pitchFamily="34" charset="0"/>
            </a:endParaRPr>
          </a:p>
        </p:txBody>
      </p:sp>
      <p:pic>
        <p:nvPicPr>
          <p:cNvPr id="7"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7694" y="5852972"/>
            <a:ext cx="1517691" cy="92882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a:stretch>
            <a:fillRect/>
          </a:stretch>
        </p:blipFill>
        <p:spPr>
          <a:xfrm>
            <a:off x="1097280" y="948690"/>
            <a:ext cx="6949440" cy="4960620"/>
          </a:xfrm>
          <a:prstGeom prst="rect">
            <a:avLst/>
          </a:prstGeom>
          <a:solidFill>
            <a:schemeClr val="bg1"/>
          </a:solidFill>
        </p:spPr>
      </p:pic>
    </p:spTree>
    <p:extLst>
      <p:ext uri="{BB962C8B-B14F-4D97-AF65-F5344CB8AC3E}">
        <p14:creationId xmlns:p14="http://schemas.microsoft.com/office/powerpoint/2010/main" val="40903099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4930" y="282626"/>
            <a:ext cx="8063458" cy="642467"/>
          </a:xfrm>
        </p:spPr>
        <p:txBody>
          <a:bodyPr>
            <a:normAutofit fontScale="90000"/>
          </a:bodyPr>
          <a:lstStyle/>
          <a:p>
            <a:pPr algn="ctr"/>
            <a:r>
              <a:rPr lang="en-US" sz="2400" i="1" dirty="0">
                <a:solidFill>
                  <a:schemeClr val="tx1"/>
                </a:solidFill>
                <a:latin typeface="Arial" panose="020B0604020202020204" pitchFamily="34" charset="0"/>
                <a:cs typeface="Arial" panose="020B0604020202020204" pitchFamily="34" charset="0"/>
              </a:rPr>
              <a:t>Financial Aid Dashboard</a:t>
            </a:r>
            <a:br>
              <a:rPr lang="en-US" sz="2400" i="1" dirty="0">
                <a:solidFill>
                  <a:schemeClr val="tx1"/>
                </a:solidFill>
                <a:latin typeface="Arial" panose="020B0604020202020204" pitchFamily="34" charset="0"/>
                <a:cs typeface="Arial" panose="020B0604020202020204" pitchFamily="34" charset="0"/>
              </a:rPr>
            </a:br>
            <a:r>
              <a:rPr lang="en-US" sz="2400" i="1" dirty="0">
                <a:solidFill>
                  <a:schemeClr val="tx1"/>
                </a:solidFill>
                <a:latin typeface="Arial" panose="020B0604020202020204" pitchFamily="34" charset="0"/>
                <a:cs typeface="Arial" panose="020B0604020202020204" pitchFamily="34" charset="0"/>
              </a:rPr>
              <a:t>(Financial Aid Metrics to Monitor and Track) </a:t>
            </a:r>
            <a:br>
              <a:rPr lang="en-US" sz="2400" i="1" dirty="0">
                <a:solidFill>
                  <a:schemeClr val="tx1"/>
                </a:solidFill>
                <a:latin typeface="Arial" panose="020B0604020202020204" pitchFamily="34" charset="0"/>
                <a:cs typeface="Arial" panose="020B0604020202020204" pitchFamily="34" charset="0"/>
              </a:rPr>
            </a:br>
            <a:endParaRPr lang="en-US" sz="24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177935" y="925093"/>
            <a:ext cx="8857449" cy="5410200"/>
          </a:xfrm>
        </p:spPr>
        <p:txBody>
          <a:bodyPr>
            <a:normAutofit fontScale="70000" lnSpcReduction="20000"/>
          </a:bodyPr>
          <a:lstStyle/>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Determine key financial aid numbers </a:t>
            </a:r>
            <a:r>
              <a:rPr lang="en-US" sz="2900" b="1" i="1" dirty="0">
                <a:latin typeface="Arial" panose="020B0604020202020204" pitchFamily="34" charset="0"/>
                <a:cs typeface="Arial" panose="020B0604020202020204" pitchFamily="34" charset="0"/>
              </a:rPr>
              <a:t>for your school </a:t>
            </a:r>
            <a:r>
              <a:rPr lang="en-US" sz="2900" dirty="0">
                <a:latin typeface="Arial" panose="020B0604020202020204" pitchFamily="34" charset="0"/>
                <a:cs typeface="Arial" panose="020B0604020202020204" pitchFamily="34" charset="0"/>
              </a:rPr>
              <a:t>and track those through a dashboard.  For example, I wanted to track the following, year by year, to determine if the trend was positive or negative -</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Net Tuition Revenue </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Net Tuition Revenue per student </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Financial aid as a percentage of gross tuition (discount rate)</a:t>
            </a:r>
          </a:p>
          <a:p>
            <a:pPr lvl="7">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NAIS average is in the 20 – 22% range</a:t>
            </a:r>
          </a:p>
          <a:p>
            <a:pPr lvl="7">
              <a:lnSpc>
                <a:spcPct val="120000"/>
              </a:lnSpc>
              <a:buFont typeface="Courier New" panose="02070309020205020404" pitchFamily="49" charset="0"/>
              <a:buChar char="o"/>
            </a:pPr>
            <a:r>
              <a:rPr lang="en-US" sz="2600" i="1" dirty="0">
                <a:latin typeface="Arial" panose="020B0604020202020204" pitchFamily="34" charset="0"/>
                <a:cs typeface="Arial" panose="020B0604020202020204" pitchFamily="34" charset="0"/>
              </a:rPr>
              <a:t>NAIS average INCLUDES tuition remission – for apples to apples comparison, include tuition remission in your discount rate calculation</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Percentage of tuition paid by financial aid recipients </a:t>
            </a:r>
          </a:p>
          <a:p>
            <a:pPr lvl="7">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51% / 49% metric</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Number of awards in the percentage of tuition bands (i.e. 0-25%, 26-50%, 51-75%, 76-100%)</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Number of new students on financial aid</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Percentage of full pay students vs. % of students receiving aid</a:t>
            </a:r>
          </a:p>
          <a:p>
            <a:pPr lvl="7">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Impacts Annual Giving, campaign giving, parent volunteers, etc.</a:t>
            </a:r>
          </a:p>
          <a:p>
            <a:pPr lvl="5">
              <a:lnSpc>
                <a:spcPct val="120000"/>
              </a:lnSpc>
              <a:buFont typeface="Courier New" panose="02070309020205020404" pitchFamily="49" charset="0"/>
              <a:buChar char="o"/>
            </a:pPr>
            <a:endParaRPr lang="en-US" sz="2600" dirty="0">
              <a:latin typeface="Arial" panose="020B0604020202020204" pitchFamily="34" charset="0"/>
              <a:cs typeface="Arial" panose="020B0604020202020204" pitchFamily="34" charset="0"/>
            </a:endParaRPr>
          </a:p>
          <a:p>
            <a:pPr marL="1360020" lvl="5" indent="0">
              <a:buNone/>
            </a:pPr>
            <a:endParaRPr lang="en-US" sz="2900" dirty="0">
              <a:latin typeface="Arial" panose="020B0604020202020204" pitchFamily="34" charset="0"/>
              <a:cs typeface="Arial" panose="020B0604020202020204" pitchFamily="34" charset="0"/>
            </a:endParaRPr>
          </a:p>
        </p:txBody>
      </p:sp>
      <p:pic>
        <p:nvPicPr>
          <p:cNvPr id="5" name="Picture 2" descr="FCIS">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153400" y="6242024"/>
            <a:ext cx="881985" cy="539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389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blinds(horizontal)">
                                      <p:cBhvr>
                                        <p:cTn id="30" dur="500"/>
                                        <p:tgtEl>
                                          <p:spTgt spid="3">
                                            <p:txEl>
                                              <p:pRg st="7" end="7"/>
                                            </p:txEl>
                                          </p:spTgt>
                                        </p:tgtEl>
                                      </p:cBhvr>
                                    </p:animEffect>
                                  </p:childTnLst>
                                </p:cTn>
                              </p:par>
                              <p:par>
                                <p:cTn id="31" presetID="3" presetClass="entr" presetSubtype="1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blinds(horizontal)">
                                      <p:cBhvr>
                                        <p:cTn id="33" dur="500"/>
                                        <p:tgtEl>
                                          <p:spTgt spid="3">
                                            <p:txEl>
                                              <p:pRg st="8" end="8"/>
                                            </p:txEl>
                                          </p:spTgt>
                                        </p:tgtEl>
                                      </p:cBhvr>
                                    </p:animEffect>
                                  </p:childTnLst>
                                </p:cTn>
                              </p:par>
                              <p:par>
                                <p:cTn id="34" presetID="3" presetClass="entr" presetSubtype="10" fill="hold" grpId="0" nodeType="withEffect">
                                  <p:stCondLst>
                                    <p:cond delay="0"/>
                                  </p:stCondLst>
                                  <p:childTnLst>
                                    <p:set>
                                      <p:cBhvr>
                                        <p:cTn id="35" dur="1" fill="hold">
                                          <p:stCondLst>
                                            <p:cond delay="0"/>
                                          </p:stCondLst>
                                        </p:cTn>
                                        <p:tgtEl>
                                          <p:spTgt spid="3">
                                            <p:txEl>
                                              <p:pRg st="9" end="9"/>
                                            </p:txEl>
                                          </p:spTgt>
                                        </p:tgtEl>
                                        <p:attrNameLst>
                                          <p:attrName>style.visibility</p:attrName>
                                        </p:attrNameLst>
                                      </p:cBhvr>
                                      <p:to>
                                        <p:strVal val="visible"/>
                                      </p:to>
                                    </p:set>
                                    <p:animEffect transition="in" filter="blinds(horizontal)">
                                      <p:cBhvr>
                                        <p:cTn id="36" dur="500"/>
                                        <p:tgtEl>
                                          <p:spTgt spid="3">
                                            <p:txEl>
                                              <p:pRg st="9" end="9"/>
                                            </p:txEl>
                                          </p:spTgt>
                                        </p:tgtEl>
                                      </p:cBhvr>
                                    </p:animEffect>
                                  </p:childTnLst>
                                </p:cTn>
                              </p:par>
                              <p:par>
                                <p:cTn id="37" presetID="3" presetClass="entr" presetSubtype="10" fill="hold" grpId="0" nodeType="with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blinds(horizontal)">
                                      <p:cBhvr>
                                        <p:cTn id="39" dur="500"/>
                                        <p:tgtEl>
                                          <p:spTgt spid="3">
                                            <p:txEl>
                                              <p:pRg st="10" end="10"/>
                                            </p:txEl>
                                          </p:spTgt>
                                        </p:tgtEl>
                                      </p:cBhvr>
                                    </p:animEffect>
                                  </p:childTnLst>
                                </p:cTn>
                              </p:par>
                              <p:par>
                                <p:cTn id="40" presetID="3" presetClass="entr" presetSubtype="10" fill="hold" grpId="0" nodeType="withEffect">
                                  <p:stCondLst>
                                    <p:cond delay="0"/>
                                  </p:stCondLst>
                                  <p:childTnLst>
                                    <p:set>
                                      <p:cBhvr>
                                        <p:cTn id="41" dur="1" fill="hold">
                                          <p:stCondLst>
                                            <p:cond delay="0"/>
                                          </p:stCondLst>
                                        </p:cTn>
                                        <p:tgtEl>
                                          <p:spTgt spid="3">
                                            <p:txEl>
                                              <p:pRg st="11" end="11"/>
                                            </p:txEl>
                                          </p:spTgt>
                                        </p:tgtEl>
                                        <p:attrNameLst>
                                          <p:attrName>style.visibility</p:attrName>
                                        </p:attrNameLst>
                                      </p:cBhvr>
                                      <p:to>
                                        <p:strVal val="visible"/>
                                      </p:to>
                                    </p:set>
                                    <p:animEffect transition="in" filter="blinds(horizontal)">
                                      <p:cBhvr>
                                        <p:cTn id="42"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381000"/>
            <a:ext cx="8293894" cy="899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Set a Goal to Collect More, </a:t>
            </a:r>
            <a:r>
              <a:rPr lang="en-US" sz="2800" b="1" i="1" u="sng" dirty="0">
                <a:solidFill>
                  <a:schemeClr val="tx1"/>
                </a:solidFill>
                <a:latin typeface="Arial" panose="020B0604020202020204" pitchFamily="34" charset="0"/>
                <a:cs typeface="Arial" panose="020B0604020202020204" pitchFamily="34" charset="0"/>
              </a:rPr>
              <a:t>on Average</a:t>
            </a:r>
            <a:r>
              <a:rPr lang="en-US" sz="2800" i="1" dirty="0">
                <a:solidFill>
                  <a:schemeClr val="tx1"/>
                </a:solidFill>
                <a:latin typeface="Arial" panose="020B0604020202020204" pitchFamily="34" charset="0"/>
                <a:cs typeface="Arial" panose="020B0604020202020204" pitchFamily="34" charset="0"/>
              </a:rPr>
              <a:t>, from Financial Aid Recipients than the School Gives Them</a:t>
            </a:r>
          </a:p>
        </p:txBody>
      </p:sp>
      <p:sp>
        <p:nvSpPr>
          <p:cNvPr id="3" name="Content Placeholder 2"/>
          <p:cNvSpPr>
            <a:spLocks noGrp="1"/>
          </p:cNvSpPr>
          <p:nvPr>
            <p:ph idx="1"/>
          </p:nvPr>
        </p:nvSpPr>
        <p:spPr>
          <a:xfrm>
            <a:off x="507207" y="1566231"/>
            <a:ext cx="8065294" cy="4040436"/>
          </a:xfrm>
        </p:spPr>
        <p:txBody>
          <a:bodyPr>
            <a:normAutofit fontScale="85000" lnSpcReduction="10000"/>
          </a:bodyPr>
          <a:lstStyle/>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My former school wanted to make awards that were, </a:t>
            </a:r>
            <a:r>
              <a:rPr lang="en-US" b="1" i="1" u="sng" dirty="0">
                <a:latin typeface="Arial" panose="020B0604020202020204" pitchFamily="34" charset="0"/>
                <a:cs typeface="Arial" panose="020B0604020202020204" pitchFamily="34" charset="0"/>
              </a:rPr>
              <a:t>on average</a:t>
            </a:r>
            <a:r>
              <a:rPr lang="en-US" dirty="0">
                <a:latin typeface="Arial" panose="020B0604020202020204" pitchFamily="34" charset="0"/>
                <a:cs typeface="Arial" panose="020B0604020202020204" pitchFamily="34" charset="0"/>
              </a:rPr>
              <a:t>, less than the funds we collected from each family.  Said another way, </a:t>
            </a:r>
            <a:r>
              <a:rPr lang="en-US" b="1" i="1" dirty="0">
                <a:latin typeface="Arial" panose="020B0604020202020204" pitchFamily="34" charset="0"/>
                <a:cs typeface="Arial" panose="020B0604020202020204" pitchFamily="34" charset="0"/>
              </a:rPr>
              <a:t>we wanted them to pay us more than we gave them.</a:t>
            </a:r>
          </a:p>
          <a:p>
            <a:pPr marL="0" lvl="1" indent="0">
              <a:lnSpc>
                <a:spcPct val="110000"/>
              </a:lnSpc>
              <a:buNone/>
            </a:pPr>
            <a:endParaRPr lang="en-US" sz="1100" dirty="0">
              <a:latin typeface="Arial" panose="020B0604020202020204" pitchFamily="34" charset="0"/>
              <a:cs typeface="Arial" panose="020B0604020202020204" pitchFamily="34" charset="0"/>
            </a:endParaRPr>
          </a:p>
          <a:p>
            <a:pPr marL="342900" lvl="1">
              <a:lnSpc>
                <a:spcPct val="11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Thus, our </a:t>
            </a:r>
            <a:r>
              <a:rPr lang="en-US" dirty="0">
                <a:latin typeface="Arial" panose="020B0604020202020204" pitchFamily="34" charset="0"/>
                <a:cs typeface="Arial" panose="020B0604020202020204" pitchFamily="34" charset="0"/>
              </a:rPr>
              <a:t>g</a:t>
            </a:r>
            <a:r>
              <a:rPr lang="en-US" sz="2400" dirty="0">
                <a:latin typeface="Arial" panose="020B0604020202020204" pitchFamily="34" charset="0"/>
                <a:cs typeface="Arial" panose="020B0604020202020204" pitchFamily="34" charset="0"/>
              </a:rPr>
              <a:t>oal was to </a:t>
            </a:r>
            <a:r>
              <a:rPr lang="en-US" dirty="0">
                <a:latin typeface="Arial" panose="020B0604020202020204" pitchFamily="34" charset="0"/>
                <a:cs typeface="Arial" panose="020B0604020202020204" pitchFamily="34" charset="0"/>
              </a:rPr>
              <a:t>collect 51%, or more, </a:t>
            </a:r>
            <a:r>
              <a:rPr lang="en-US" b="1" i="1" u="sng" dirty="0">
                <a:latin typeface="Arial" panose="020B0604020202020204" pitchFamily="34" charset="0"/>
                <a:cs typeface="Arial" panose="020B0604020202020204" pitchFamily="34" charset="0"/>
              </a:rPr>
              <a:t>on average</a:t>
            </a:r>
            <a:r>
              <a:rPr lang="en-US" dirty="0">
                <a:latin typeface="Arial" panose="020B0604020202020204" pitchFamily="34" charset="0"/>
                <a:cs typeface="Arial" panose="020B0604020202020204" pitchFamily="34" charset="0"/>
              </a:rPr>
              <a:t>, from each family and </a:t>
            </a:r>
            <a:r>
              <a:rPr lang="en-US" sz="2400" dirty="0">
                <a:latin typeface="Arial" panose="020B0604020202020204" pitchFamily="34" charset="0"/>
                <a:cs typeface="Arial" panose="020B0604020202020204" pitchFamily="34" charset="0"/>
              </a:rPr>
              <a:t>give awards that averaged 49%, or less, of tuition.</a:t>
            </a:r>
          </a:p>
          <a:p>
            <a:pPr marL="0" lvl="1" indent="0">
              <a:lnSpc>
                <a:spcPct val="110000"/>
              </a:lnSpc>
              <a:buNone/>
            </a:pPr>
            <a:endParaRPr lang="en-US" sz="1100" dirty="0">
              <a:latin typeface="Arial" panose="020B0604020202020204" pitchFamily="34" charset="0"/>
              <a:cs typeface="Arial" panose="020B0604020202020204" pitchFamily="34" charset="0"/>
            </a:endParaRPr>
          </a:p>
          <a:p>
            <a:pPr lvl="5">
              <a:lnSpc>
                <a:spcPct val="11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We tracked the 51 / 49% metric throughout the financial aid award process.</a:t>
            </a:r>
          </a:p>
          <a:p>
            <a:pPr marL="971400" lvl="5" indent="0">
              <a:lnSpc>
                <a:spcPct val="110000"/>
              </a:lnSpc>
              <a:buNone/>
            </a:pPr>
            <a:endParaRPr lang="en-US" sz="1100" dirty="0">
              <a:latin typeface="Arial" panose="020B0604020202020204" pitchFamily="34" charset="0"/>
              <a:cs typeface="Arial" panose="020B0604020202020204" pitchFamily="34" charset="0"/>
            </a:endParaRPr>
          </a:p>
          <a:p>
            <a:pPr lvl="5">
              <a:lnSpc>
                <a:spcPct val="11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This means if the school gives an 80% award, they need to offset it with a 20% award.</a:t>
            </a:r>
            <a:endParaRPr lang="en-US"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868950"/>
            <a:ext cx="1491585" cy="91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68695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99862" y="457200"/>
            <a:ext cx="8293894" cy="899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Set a Goal to Collect More, </a:t>
            </a:r>
            <a:r>
              <a:rPr lang="en-US" sz="2800" b="1" i="1" u="sng" dirty="0">
                <a:solidFill>
                  <a:schemeClr val="tx1"/>
                </a:solidFill>
                <a:latin typeface="Arial" panose="020B0604020202020204" pitchFamily="34" charset="0"/>
                <a:cs typeface="Arial" panose="020B0604020202020204" pitchFamily="34" charset="0"/>
              </a:rPr>
              <a:t>on Average</a:t>
            </a:r>
            <a:r>
              <a:rPr lang="en-US" sz="2800" i="1" dirty="0">
                <a:solidFill>
                  <a:schemeClr val="tx1"/>
                </a:solidFill>
                <a:latin typeface="Arial" panose="020B0604020202020204" pitchFamily="34" charset="0"/>
                <a:cs typeface="Arial" panose="020B0604020202020204" pitchFamily="34" charset="0"/>
              </a:rPr>
              <a:t>, from Financial Aid Recipients than the School Gives Them</a:t>
            </a:r>
          </a:p>
        </p:txBody>
      </p:sp>
      <p:sp>
        <p:nvSpPr>
          <p:cNvPr id="3" name="Content Placeholder 2"/>
          <p:cNvSpPr>
            <a:spLocks noGrp="1"/>
          </p:cNvSpPr>
          <p:nvPr>
            <p:ph idx="1"/>
          </p:nvPr>
        </p:nvSpPr>
        <p:spPr>
          <a:xfrm>
            <a:off x="521896" y="1828800"/>
            <a:ext cx="8065294" cy="4040436"/>
          </a:xfrm>
        </p:spPr>
        <p:txBody>
          <a:bodyPr>
            <a:normAutofit/>
          </a:bodyPr>
          <a:lstStyle/>
          <a:p>
            <a:pPr marL="342900" lvl="1">
              <a:lnSpc>
                <a:spcPct val="110000"/>
              </a:lnSpc>
              <a:buFont typeface="Wingdings" panose="05000000000000000000" pitchFamily="2" charset="2"/>
              <a:buChar char="Ø"/>
            </a:pPr>
            <a:r>
              <a:rPr lang="en-US" sz="2000" dirty="0">
                <a:latin typeface="Arial" panose="020B0604020202020204" pitchFamily="34" charset="0"/>
                <a:cs typeface="Arial" panose="020B0604020202020204" pitchFamily="34" charset="0"/>
              </a:rPr>
              <a:t>I used to jokingly tell the Admissions Director he could give all the $2,000 and $3,000 awards he wanted.  It was the $18,000 awards that worried me.</a:t>
            </a:r>
          </a:p>
          <a:p>
            <a:pPr marL="0" lvl="1" indent="0">
              <a:lnSpc>
                <a:spcPct val="110000"/>
              </a:lnSpc>
              <a:buNone/>
            </a:pPr>
            <a:endParaRPr lang="en-US" sz="2000" dirty="0">
              <a:latin typeface="Arial" panose="020B0604020202020204" pitchFamily="34" charset="0"/>
              <a:cs typeface="Arial" panose="020B0604020202020204" pitchFamily="34" charset="0"/>
            </a:endParaRPr>
          </a:p>
          <a:p>
            <a:pPr marL="342900" lvl="1">
              <a:lnSpc>
                <a:spcPct val="110000"/>
              </a:lnSpc>
              <a:buFont typeface="Wingdings" panose="05000000000000000000" pitchFamily="2" charset="2"/>
              <a:buChar char="Ø"/>
            </a:pPr>
            <a:r>
              <a:rPr lang="en-US" sz="2000" dirty="0">
                <a:latin typeface="Arial" panose="020B0604020202020204" pitchFamily="34" charset="0"/>
                <a:cs typeface="Arial" panose="020B0604020202020204" pitchFamily="34" charset="0"/>
              </a:rPr>
              <a:t>A family that can pay $18,000 and only needs $2,000 in aid will have a very positive Net Tuition Revenue impact on the school.  They will help with NTR and help with the 51 / 49% metric.</a:t>
            </a:r>
          </a:p>
          <a:p>
            <a:pPr marL="1382880" lvl="5" indent="-342900">
              <a:lnSpc>
                <a:spcPct val="110000"/>
              </a:lnSpc>
              <a:buFont typeface="Courier New" panose="02070309020205020404" pitchFamily="49" charset="0"/>
              <a:buChar char="o"/>
            </a:pPr>
            <a:r>
              <a:rPr lang="en-US" sz="2000" dirty="0">
                <a:latin typeface="Arial" panose="020B0604020202020204" pitchFamily="34" charset="0"/>
                <a:cs typeface="Arial" panose="020B0604020202020204" pitchFamily="34" charset="0"/>
              </a:rPr>
              <a:t>On the other hand, a family that can only pay $2,000 and needs $18,000 in aid will not have a very positive impact on NTR and the 51 / 49% metric.</a:t>
            </a:r>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6388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47514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4" name="Title 3"/>
          <p:cNvSpPr>
            <a:spLocks noGrp="1"/>
          </p:cNvSpPr>
          <p:nvPr>
            <p:ph type="ctrTitle"/>
          </p:nvPr>
        </p:nvSpPr>
        <p:spPr>
          <a:xfrm>
            <a:off x="609600" y="458091"/>
            <a:ext cx="8077200" cy="3148008"/>
          </a:xfrm>
        </p:spPr>
        <p:txBody>
          <a:bodyPr>
            <a:normAutofit/>
          </a:bodyPr>
          <a:lstStyle/>
          <a:p>
            <a:pPr algn="ctr">
              <a:lnSpc>
                <a:spcPct val="100000"/>
              </a:lnSpc>
              <a:spcBef>
                <a:spcPts val="600"/>
              </a:spcBef>
            </a:pPr>
            <a:r>
              <a:rPr lang="en-US" sz="4000" i="1" cap="none" dirty="0">
                <a:solidFill>
                  <a:schemeClr val="tx1"/>
                </a:solidFill>
                <a:effectLst/>
                <a:latin typeface="Arial" panose="020B0604020202020204" pitchFamily="34" charset="0"/>
                <a:cs typeface="Arial" panose="020B0604020202020204" pitchFamily="34" charset="0"/>
              </a:rPr>
              <a:t>“Net Tuition Revenue – the Only </a:t>
            </a:r>
            <a:r>
              <a:rPr lang="en-US" sz="4000" i="1" dirty="0">
                <a:solidFill>
                  <a:schemeClr val="tx1"/>
                </a:solidFill>
                <a:latin typeface="Arial" panose="020B0604020202020204" pitchFamily="34" charset="0"/>
                <a:cs typeface="Arial" panose="020B0604020202020204" pitchFamily="34" charset="0"/>
              </a:rPr>
              <a:t>N</a:t>
            </a:r>
            <a:r>
              <a:rPr lang="en-US" sz="4000" i="1" cap="none" dirty="0">
                <a:solidFill>
                  <a:schemeClr val="tx1"/>
                </a:solidFill>
                <a:effectLst/>
                <a:latin typeface="Arial" panose="020B0604020202020204" pitchFamily="34" charset="0"/>
                <a:cs typeface="Arial" panose="020B0604020202020204" pitchFamily="34" charset="0"/>
              </a:rPr>
              <a:t>umber that Matters”</a:t>
            </a:r>
            <a:br>
              <a:rPr lang="en-US" sz="4000" i="1" cap="none" dirty="0">
                <a:solidFill>
                  <a:schemeClr val="tx1"/>
                </a:solidFill>
                <a:effectLst/>
                <a:latin typeface="Arial" panose="020B0604020202020204" pitchFamily="34" charset="0"/>
                <a:cs typeface="Arial" panose="020B0604020202020204" pitchFamily="34" charset="0"/>
              </a:rPr>
            </a:br>
            <a:br>
              <a:rPr lang="en-US" sz="4000" i="1" dirty="0">
                <a:solidFill>
                  <a:schemeClr val="tx1"/>
                </a:solidFill>
                <a:latin typeface="Arial" panose="020B0604020202020204" pitchFamily="34" charset="0"/>
                <a:cs typeface="Arial" panose="020B0604020202020204" pitchFamily="34" charset="0"/>
              </a:rPr>
            </a:br>
            <a:br>
              <a:rPr lang="en-US" sz="4000" i="1" dirty="0">
                <a:solidFill>
                  <a:schemeClr val="tx1"/>
                </a:solidFill>
                <a:latin typeface="Arial" panose="020B0604020202020204" pitchFamily="34" charset="0"/>
                <a:cs typeface="Arial" panose="020B0604020202020204" pitchFamily="34" charset="0"/>
              </a:rPr>
            </a:br>
            <a:endParaRPr lang="en-US" sz="2000" i="1" cap="none" dirty="0">
              <a:solidFill>
                <a:schemeClr val="tx1"/>
              </a:solidFill>
              <a:effectLst/>
              <a:latin typeface="Arial" panose="020B0604020202020204" pitchFamily="34" charset="0"/>
              <a:cs typeface="Arial" panose="020B0604020202020204" pitchFamily="34" charset="0"/>
            </a:endParaRPr>
          </a:p>
        </p:txBody>
      </p:sp>
      <p:sp>
        <p:nvSpPr>
          <p:cNvPr id="7" name="AutoShape 4" descr="https://ci5.googleusercontent.com/proxy/I9HdMjgU2XHPkCWPV7M-iKbITjuLQGNPNd0O4gP2BMhYFR9uiu-z2FpCcKBh6Q1xXwFRH4bpw5BV_m2YilmD9nJbry2TWscSZoRXNIJPokj7-y_4qjCxq0f6zcGps9DsmaqTlZ1szr_7b0iLSs2oTlZZyQl_TwU4tp87TpC8G-xup8YOuNCrx7vRhaXLxo2yuv3NUJDNmgt0n1w=s0-d-e1-ft#https://docs.google.com/uc?export=download&amp;id=0Bw2ORG3eYcC-d1QzWEExYVNaUWc&amp;revid=0Bw2ORG3eYcC-ME00Mi9pQXZSMHROaG9VMCs5ZXIxcjMybFZzPQ"/>
          <p:cNvSpPr>
            <a:spLocks noChangeAspect="1" noChangeArrowheads="1"/>
          </p:cNvSpPr>
          <p:nvPr/>
        </p:nvSpPr>
        <p:spPr bwMode="auto">
          <a:xfrm>
            <a:off x="762000" y="1195392"/>
            <a:ext cx="1447800" cy="7334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Rectangle 5"/>
          <p:cNvSpPr/>
          <p:nvPr/>
        </p:nvSpPr>
        <p:spPr>
          <a:xfrm>
            <a:off x="3429000" y="2782641"/>
            <a:ext cx="4572000" cy="646331"/>
          </a:xfrm>
          <a:prstGeom prst="rect">
            <a:avLst/>
          </a:prstGeom>
        </p:spPr>
        <p:txBody>
          <a:bodyPr>
            <a:spAutoFit/>
          </a:bodyPr>
          <a:lstStyle/>
          <a:p>
            <a:pPr algn="r"/>
            <a:r>
              <a:rPr lang="en-US" i="1" dirty="0">
                <a:latin typeface="Arial" panose="020B0604020202020204" pitchFamily="34" charset="0"/>
                <a:cs typeface="Arial" panose="020B0604020202020204" pitchFamily="34" charset="0"/>
              </a:rPr>
              <a:t>NBOA Net Assets</a:t>
            </a:r>
            <a:br>
              <a:rPr lang="en-US" i="1" dirty="0">
                <a:latin typeface="Arial" panose="020B0604020202020204" pitchFamily="34" charset="0"/>
                <a:cs typeface="Arial" panose="020B0604020202020204" pitchFamily="34" charset="0"/>
              </a:rPr>
            </a:br>
            <a:r>
              <a:rPr lang="en-US" i="1" dirty="0">
                <a:latin typeface="Arial" panose="020B0604020202020204" pitchFamily="34" charset="0"/>
                <a:cs typeface="Arial" panose="020B0604020202020204" pitchFamily="34" charset="0"/>
              </a:rPr>
              <a:t>Nov / Dec 2017</a:t>
            </a:r>
            <a:endParaRPr lang="en-US" dirty="0"/>
          </a:p>
        </p:txBody>
      </p:sp>
      <p:sp>
        <p:nvSpPr>
          <p:cNvPr id="2" name="Rectangle 1"/>
          <p:cNvSpPr/>
          <p:nvPr/>
        </p:nvSpPr>
        <p:spPr>
          <a:xfrm>
            <a:off x="762000" y="3783226"/>
            <a:ext cx="7772400" cy="2031325"/>
          </a:xfrm>
          <a:prstGeom prst="rect">
            <a:avLst/>
          </a:prstGeom>
        </p:spPr>
        <p:txBody>
          <a:bodyPr wrap="square">
            <a:spAutoFit/>
          </a:bodyPr>
          <a:lstStyle/>
          <a:p>
            <a:r>
              <a:rPr lang="en-US" i="1" dirty="0">
                <a:solidFill>
                  <a:srgbClr val="222222"/>
                </a:solidFill>
                <a:latin typeface="Arial" panose="020B0604020202020204" pitchFamily="34" charset="0"/>
              </a:rPr>
              <a:t>Caveat – with this presentation, I am totally looking at the financial side of a school’s financial aid program and its impact on the financial sustainability of a school.  I’m wearing my “business officer blinders” and am not looking at the value a student brings to the program, which is of course very important.  My presentation and the associated spreadsheets are looking at the dollars, because at the end of the day, the dollars are what determines if the school can stay in business.</a:t>
            </a:r>
            <a:endParaRPr lang="en-US" i="1" dirty="0"/>
          </a:p>
        </p:txBody>
      </p:sp>
      <p:pic>
        <p:nvPicPr>
          <p:cNvPr id="8"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1388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02693" cy="976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Set a Goal to Collect More, </a:t>
            </a:r>
            <a:r>
              <a:rPr lang="en-US" sz="2800" b="1" i="1" u="sng" dirty="0">
                <a:solidFill>
                  <a:schemeClr val="tx1"/>
                </a:solidFill>
                <a:latin typeface="Arial" panose="020B0604020202020204" pitchFamily="34" charset="0"/>
                <a:cs typeface="Arial" panose="020B0604020202020204" pitchFamily="34" charset="0"/>
              </a:rPr>
              <a:t>on Average</a:t>
            </a:r>
            <a:r>
              <a:rPr lang="en-US" sz="2800" i="1" dirty="0">
                <a:solidFill>
                  <a:schemeClr val="tx1"/>
                </a:solidFill>
                <a:latin typeface="Arial" panose="020B0604020202020204" pitchFamily="34" charset="0"/>
                <a:cs typeface="Arial" panose="020B0604020202020204" pitchFamily="34" charset="0"/>
              </a:rPr>
              <a:t>, from Financial Aid Recipients than They Receive</a:t>
            </a:r>
          </a:p>
        </p:txBody>
      </p:sp>
      <p:graphicFrame>
        <p:nvGraphicFramePr>
          <p:cNvPr id="28" name="Table 27"/>
          <p:cNvGraphicFramePr>
            <a:graphicFrameLocks noGrp="1"/>
          </p:cNvGraphicFramePr>
          <p:nvPr>
            <p:extLst>
              <p:ext uri="{D42A27DB-BD31-4B8C-83A1-F6EECF244321}">
                <p14:modId xmlns:p14="http://schemas.microsoft.com/office/powerpoint/2010/main" val="2001238553"/>
              </p:ext>
            </p:extLst>
          </p:nvPr>
        </p:nvGraphicFramePr>
        <p:xfrm>
          <a:off x="541956" y="1357213"/>
          <a:ext cx="8102693" cy="4475157"/>
        </p:xfrm>
        <a:graphic>
          <a:graphicData uri="http://schemas.openxmlformats.org/drawingml/2006/table">
            <a:tbl>
              <a:tblPr>
                <a:tableStyleId>{5C22544A-7EE6-4342-B048-85BDC9FD1C3A}</a:tableStyleId>
              </a:tblPr>
              <a:tblGrid>
                <a:gridCol w="131442">
                  <a:extLst>
                    <a:ext uri="{9D8B030D-6E8A-4147-A177-3AD203B41FA5}">
                      <a16:colId xmlns:a16="http://schemas.microsoft.com/office/drawing/2014/main" val="20000"/>
                    </a:ext>
                  </a:extLst>
                </a:gridCol>
                <a:gridCol w="816321">
                  <a:extLst>
                    <a:ext uri="{9D8B030D-6E8A-4147-A177-3AD203B41FA5}">
                      <a16:colId xmlns:a16="http://schemas.microsoft.com/office/drawing/2014/main" val="20001"/>
                    </a:ext>
                  </a:extLst>
                </a:gridCol>
                <a:gridCol w="55344">
                  <a:extLst>
                    <a:ext uri="{9D8B030D-6E8A-4147-A177-3AD203B41FA5}">
                      <a16:colId xmlns:a16="http://schemas.microsoft.com/office/drawing/2014/main" val="20002"/>
                    </a:ext>
                  </a:extLst>
                </a:gridCol>
                <a:gridCol w="451974">
                  <a:extLst>
                    <a:ext uri="{9D8B030D-6E8A-4147-A177-3AD203B41FA5}">
                      <a16:colId xmlns:a16="http://schemas.microsoft.com/office/drawing/2014/main" val="20003"/>
                    </a:ext>
                  </a:extLst>
                </a:gridCol>
                <a:gridCol w="76098">
                  <a:extLst>
                    <a:ext uri="{9D8B030D-6E8A-4147-A177-3AD203B41FA5}">
                      <a16:colId xmlns:a16="http://schemas.microsoft.com/office/drawing/2014/main" val="20004"/>
                    </a:ext>
                  </a:extLst>
                </a:gridCol>
                <a:gridCol w="518846">
                  <a:extLst>
                    <a:ext uri="{9D8B030D-6E8A-4147-A177-3AD203B41FA5}">
                      <a16:colId xmlns:a16="http://schemas.microsoft.com/office/drawing/2014/main" val="20005"/>
                    </a:ext>
                  </a:extLst>
                </a:gridCol>
                <a:gridCol w="101464">
                  <a:extLst>
                    <a:ext uri="{9D8B030D-6E8A-4147-A177-3AD203B41FA5}">
                      <a16:colId xmlns:a16="http://schemas.microsoft.com/office/drawing/2014/main" val="20006"/>
                    </a:ext>
                  </a:extLst>
                </a:gridCol>
                <a:gridCol w="491176">
                  <a:extLst>
                    <a:ext uri="{9D8B030D-6E8A-4147-A177-3AD203B41FA5}">
                      <a16:colId xmlns:a16="http://schemas.microsoft.com/office/drawing/2014/main" val="20007"/>
                    </a:ext>
                  </a:extLst>
                </a:gridCol>
                <a:gridCol w="92240">
                  <a:extLst>
                    <a:ext uri="{9D8B030D-6E8A-4147-A177-3AD203B41FA5}">
                      <a16:colId xmlns:a16="http://schemas.microsoft.com/office/drawing/2014/main" val="20008"/>
                    </a:ext>
                  </a:extLst>
                </a:gridCol>
                <a:gridCol w="534989">
                  <a:extLst>
                    <a:ext uri="{9D8B030D-6E8A-4147-A177-3AD203B41FA5}">
                      <a16:colId xmlns:a16="http://schemas.microsoft.com/office/drawing/2014/main" val="20009"/>
                    </a:ext>
                  </a:extLst>
                </a:gridCol>
                <a:gridCol w="83015">
                  <a:extLst>
                    <a:ext uri="{9D8B030D-6E8A-4147-A177-3AD203B41FA5}">
                      <a16:colId xmlns:a16="http://schemas.microsoft.com/office/drawing/2014/main" val="20010"/>
                    </a:ext>
                  </a:extLst>
                </a:gridCol>
                <a:gridCol w="435832">
                  <a:extLst>
                    <a:ext uri="{9D8B030D-6E8A-4147-A177-3AD203B41FA5}">
                      <a16:colId xmlns:a16="http://schemas.microsoft.com/office/drawing/2014/main" val="20011"/>
                    </a:ext>
                  </a:extLst>
                </a:gridCol>
                <a:gridCol w="101464">
                  <a:extLst>
                    <a:ext uri="{9D8B030D-6E8A-4147-A177-3AD203B41FA5}">
                      <a16:colId xmlns:a16="http://schemas.microsoft.com/office/drawing/2014/main" val="20012"/>
                    </a:ext>
                  </a:extLst>
                </a:gridCol>
                <a:gridCol w="516541">
                  <a:extLst>
                    <a:ext uri="{9D8B030D-6E8A-4147-A177-3AD203B41FA5}">
                      <a16:colId xmlns:a16="http://schemas.microsoft.com/office/drawing/2014/main" val="20013"/>
                    </a:ext>
                  </a:extLst>
                </a:gridCol>
                <a:gridCol w="73791">
                  <a:extLst>
                    <a:ext uri="{9D8B030D-6E8A-4147-A177-3AD203B41FA5}">
                      <a16:colId xmlns:a16="http://schemas.microsoft.com/office/drawing/2014/main" val="20014"/>
                    </a:ext>
                  </a:extLst>
                </a:gridCol>
                <a:gridCol w="470421">
                  <a:extLst>
                    <a:ext uri="{9D8B030D-6E8A-4147-A177-3AD203B41FA5}">
                      <a16:colId xmlns:a16="http://schemas.microsoft.com/office/drawing/2014/main" val="20015"/>
                    </a:ext>
                  </a:extLst>
                </a:gridCol>
                <a:gridCol w="32298">
                  <a:extLst>
                    <a:ext uri="{9D8B030D-6E8A-4147-A177-3AD203B41FA5}">
                      <a16:colId xmlns:a16="http://schemas.microsoft.com/office/drawing/2014/main" val="20016"/>
                    </a:ext>
                  </a:extLst>
                </a:gridCol>
                <a:gridCol w="75534">
                  <a:extLst>
                    <a:ext uri="{9D8B030D-6E8A-4147-A177-3AD203B41FA5}">
                      <a16:colId xmlns:a16="http://schemas.microsoft.com/office/drawing/2014/main" val="20017"/>
                    </a:ext>
                  </a:extLst>
                </a:gridCol>
                <a:gridCol w="488870">
                  <a:extLst>
                    <a:ext uri="{9D8B030D-6E8A-4147-A177-3AD203B41FA5}">
                      <a16:colId xmlns:a16="http://schemas.microsoft.com/office/drawing/2014/main" val="20018"/>
                    </a:ext>
                  </a:extLst>
                </a:gridCol>
                <a:gridCol w="110687">
                  <a:extLst>
                    <a:ext uri="{9D8B030D-6E8A-4147-A177-3AD203B41FA5}">
                      <a16:colId xmlns:a16="http://schemas.microsoft.com/office/drawing/2014/main" val="20019"/>
                    </a:ext>
                  </a:extLst>
                </a:gridCol>
                <a:gridCol w="516541">
                  <a:extLst>
                    <a:ext uri="{9D8B030D-6E8A-4147-A177-3AD203B41FA5}">
                      <a16:colId xmlns:a16="http://schemas.microsoft.com/office/drawing/2014/main" val="20020"/>
                    </a:ext>
                  </a:extLst>
                </a:gridCol>
                <a:gridCol w="175255">
                  <a:extLst>
                    <a:ext uri="{9D8B030D-6E8A-4147-A177-3AD203B41FA5}">
                      <a16:colId xmlns:a16="http://schemas.microsoft.com/office/drawing/2014/main" val="20021"/>
                    </a:ext>
                  </a:extLst>
                </a:gridCol>
                <a:gridCol w="516541">
                  <a:extLst>
                    <a:ext uri="{9D8B030D-6E8A-4147-A177-3AD203B41FA5}">
                      <a16:colId xmlns:a16="http://schemas.microsoft.com/office/drawing/2014/main" val="20022"/>
                    </a:ext>
                  </a:extLst>
                </a:gridCol>
                <a:gridCol w="83015">
                  <a:extLst>
                    <a:ext uri="{9D8B030D-6E8A-4147-A177-3AD203B41FA5}">
                      <a16:colId xmlns:a16="http://schemas.microsoft.com/office/drawing/2014/main" val="20023"/>
                    </a:ext>
                  </a:extLst>
                </a:gridCol>
                <a:gridCol w="516541">
                  <a:extLst>
                    <a:ext uri="{9D8B030D-6E8A-4147-A177-3AD203B41FA5}">
                      <a16:colId xmlns:a16="http://schemas.microsoft.com/office/drawing/2014/main" val="20024"/>
                    </a:ext>
                  </a:extLst>
                </a:gridCol>
                <a:gridCol w="101464">
                  <a:extLst>
                    <a:ext uri="{9D8B030D-6E8A-4147-A177-3AD203B41FA5}">
                      <a16:colId xmlns:a16="http://schemas.microsoft.com/office/drawing/2014/main" val="20025"/>
                    </a:ext>
                  </a:extLst>
                </a:gridCol>
                <a:gridCol w="534989">
                  <a:extLst>
                    <a:ext uri="{9D8B030D-6E8A-4147-A177-3AD203B41FA5}">
                      <a16:colId xmlns:a16="http://schemas.microsoft.com/office/drawing/2014/main" val="20026"/>
                    </a:ext>
                  </a:extLst>
                </a:gridCol>
              </a:tblGrid>
              <a:tr h="221550">
                <a:tc gridSpan="2">
                  <a:txBody>
                    <a:bodyPr/>
                    <a:lstStyle/>
                    <a:p>
                      <a:pPr algn="l" fontAlgn="b"/>
                      <a:r>
                        <a:rPr lang="en-US" sz="800" u="none" strike="noStrike" dirty="0">
                          <a:effectLst/>
                        </a:rPr>
                        <a:t>Sample School</a:t>
                      </a:r>
                      <a:endParaRPr lang="en-US" sz="800" b="0" i="0" u="none" strike="noStrike" dirty="0">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0"/>
                  </a:ext>
                </a:extLst>
              </a:tr>
              <a:tr h="221550">
                <a:tc gridSpan="8">
                  <a:txBody>
                    <a:bodyPr/>
                    <a:lstStyle/>
                    <a:p>
                      <a:pPr algn="l" fontAlgn="b"/>
                      <a:r>
                        <a:rPr lang="en-US" sz="800" u="none" strike="noStrike" dirty="0">
                          <a:effectLst/>
                        </a:rPr>
                        <a:t>2021-22 Financial Aid and Net Tuition Revenue by Grade</a:t>
                      </a:r>
                      <a:endParaRPr lang="en-US" sz="800" b="0" i="0" u="none" strike="noStrike" dirty="0">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Gross</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Net Tuition</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1"/>
                  </a:ext>
                </a:extLst>
              </a:tr>
              <a:tr h="221550">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Tuition</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Revenue</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2"/>
                  </a:ext>
                </a:extLst>
              </a:tr>
              <a:tr h="249756">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Percentage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Value of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Percentage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Average</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ctr" fontAlgn="b"/>
                      <a:r>
                        <a:rPr lang="en-US" sz="800" u="none" strike="noStrike">
                          <a:effectLst/>
                        </a:rPr>
                        <a:t>Percentage</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ctr" fontAlgn="b"/>
                      <a:r>
                        <a:rPr lang="en-US" sz="800" u="none" strike="noStrike">
                          <a:effectLst/>
                        </a:rPr>
                        <a:t>Gross</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Net</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Produced</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Produced</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3"/>
                  </a:ext>
                </a:extLst>
              </a:tr>
              <a:tr h="221550">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Number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of Number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700" u="none" strike="noStrike">
                          <a:effectLst/>
                        </a:rPr>
                        <a:t> Actual </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of Value of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Grant Per</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Opening</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ctr" fontAlgn="b"/>
                      <a:r>
                        <a:rPr lang="en-US" sz="800" u="none" strike="noStrike">
                          <a:effectLst/>
                        </a:rPr>
                        <a:t>of Class</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ctr" fontAlgn="b"/>
                      <a:r>
                        <a:rPr lang="en-US" sz="800" u="none" strike="noStrike">
                          <a:effectLst/>
                        </a:rPr>
                        <a:t>Tuition by</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Tuition by</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by F/A</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F/A</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By F/A</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4"/>
                  </a:ext>
                </a:extLst>
              </a:tr>
              <a:tr h="402660">
                <a:tc>
                  <a:txBody>
                    <a:bodyPr/>
                    <a:lstStyle/>
                    <a:p>
                      <a:pPr algn="l" fontAlgn="b"/>
                      <a:endParaRPr lang="en-US" sz="700" b="1" i="1"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of Awards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of Awards</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 Awards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Actual Awards</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Award</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Enrollment</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ctr" fontAlgn="b"/>
                      <a:r>
                        <a:rPr lang="en-US" sz="800" u="none" strike="noStrike">
                          <a:effectLst/>
                        </a:rPr>
                        <a:t>With Aid</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ctr" fontAlgn="b"/>
                      <a:r>
                        <a:rPr lang="en-US" sz="800" u="none" strike="noStrike">
                          <a:effectLst/>
                        </a:rPr>
                        <a:t>Grade</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Grade</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Recipients</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Awarded</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r>
                        <a:rPr lang="en-US" sz="800" u="none" strike="noStrike">
                          <a:effectLst/>
                        </a:rPr>
                        <a:t>Recipients</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5"/>
                  </a:ext>
                </a:extLst>
              </a:tr>
              <a:tr h="221550">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6"/>
                  </a:ext>
                </a:extLst>
              </a:tr>
              <a:tr h="221550">
                <a:tc gridSpan="2">
                  <a:txBody>
                    <a:bodyPr/>
                    <a:lstStyle/>
                    <a:p>
                      <a:pPr algn="l" fontAlgn="b"/>
                      <a:r>
                        <a:rPr lang="en-US" sz="800" u="none" strike="noStrike">
                          <a:effectLst/>
                        </a:rPr>
                        <a:t>9th</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15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21%</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140,000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24%</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9,333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40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r" fontAlgn="b"/>
                      <a:r>
                        <a:rPr lang="en-US" sz="700" u="none" strike="noStrike">
                          <a:effectLst/>
                        </a:rPr>
                        <a:t>38%</a:t>
                      </a:r>
                      <a:endParaRPr lang="en-US" sz="700" b="0" i="0" u="none" strike="noStrike">
                        <a:solidFill>
                          <a:srgbClr val="000000"/>
                        </a:solidFill>
                        <a:effectLst/>
                        <a:latin typeface="Arial" panose="020B060402020202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r>
                        <a:rPr lang="en-US" sz="800" u="none" strike="noStrike">
                          <a:effectLst/>
                        </a:rPr>
                        <a:t>     680,000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540,000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255,000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140,000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115,000 </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7"/>
                  </a:ext>
                </a:extLst>
              </a:tr>
              <a:tr h="221550">
                <a:tc gridSpan="2">
                  <a:txBody>
                    <a:bodyPr/>
                    <a:lstStyle/>
                    <a:p>
                      <a:pPr algn="l" fontAlgn="b"/>
                      <a:r>
                        <a:rPr lang="en-US" sz="800" u="none" strike="noStrike">
                          <a:effectLst/>
                        </a:rPr>
                        <a:t>10th</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25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35%</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180,000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31%</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7,200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40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r" fontAlgn="b"/>
                      <a:r>
                        <a:rPr lang="en-US" sz="700" u="none" strike="noStrike">
                          <a:effectLst/>
                        </a:rPr>
                        <a:t>63%</a:t>
                      </a:r>
                      <a:endParaRPr lang="en-US" sz="700" b="0" i="0" u="none" strike="noStrike">
                        <a:solidFill>
                          <a:srgbClr val="000000"/>
                        </a:solidFill>
                        <a:effectLst/>
                        <a:latin typeface="Arial" panose="020B060402020202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r>
                        <a:rPr lang="en-US" sz="800" u="none" strike="noStrike">
                          <a:effectLst/>
                        </a:rPr>
                        <a:t>     680,000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500,000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425,000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180,000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245,000 </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8"/>
                  </a:ext>
                </a:extLst>
              </a:tr>
              <a:tr h="221550">
                <a:tc gridSpan="2">
                  <a:txBody>
                    <a:bodyPr/>
                    <a:lstStyle/>
                    <a:p>
                      <a:pPr algn="l" fontAlgn="b"/>
                      <a:r>
                        <a:rPr lang="en-US" sz="800" u="none" strike="noStrike">
                          <a:effectLst/>
                        </a:rPr>
                        <a:t>11th</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14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20%</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130,000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22%</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9,286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40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r" fontAlgn="b"/>
                      <a:r>
                        <a:rPr lang="en-US" sz="700" u="none" strike="noStrike">
                          <a:effectLst/>
                        </a:rPr>
                        <a:t>35%</a:t>
                      </a:r>
                      <a:endParaRPr lang="en-US" sz="700" b="0" i="0" u="none" strike="noStrike">
                        <a:solidFill>
                          <a:srgbClr val="000000"/>
                        </a:solidFill>
                        <a:effectLst/>
                        <a:latin typeface="Arial" panose="020B060402020202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r>
                        <a:rPr lang="en-US" sz="800" u="none" strike="noStrike">
                          <a:effectLst/>
                        </a:rPr>
                        <a:t>     680,000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550,000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238,000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130,000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108,000 </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09"/>
                  </a:ext>
                </a:extLst>
              </a:tr>
              <a:tr h="221550">
                <a:tc gridSpan="2">
                  <a:txBody>
                    <a:bodyPr/>
                    <a:lstStyle/>
                    <a:p>
                      <a:pPr algn="l" fontAlgn="b"/>
                      <a:r>
                        <a:rPr lang="en-US" sz="800" u="none" strike="noStrike">
                          <a:effectLst/>
                        </a:rPr>
                        <a:t>12th</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17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24%</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140,000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24%</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8,235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40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r" fontAlgn="b"/>
                      <a:r>
                        <a:rPr lang="en-US" sz="700" u="none" strike="noStrike">
                          <a:effectLst/>
                        </a:rPr>
                        <a:t>43%</a:t>
                      </a:r>
                      <a:endParaRPr lang="en-US" sz="700" b="0" i="0" u="none" strike="noStrike">
                        <a:solidFill>
                          <a:srgbClr val="000000"/>
                        </a:solidFill>
                        <a:effectLst/>
                        <a:latin typeface="Arial" panose="020B060402020202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r>
                        <a:rPr lang="en-US" sz="800" u="none" strike="noStrike">
                          <a:effectLst/>
                        </a:rPr>
                        <a:t>     680,000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540,000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289,000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140,000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149,000 </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10"/>
                  </a:ext>
                </a:extLst>
              </a:tr>
              <a:tr h="232627">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700" u="none" strike="noStrike">
                          <a:effectLst/>
                        </a:rPr>
                        <a:t>Total Upper School</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r>
                        <a:rPr lang="en-US" sz="700" u="none" strike="noStrike">
                          <a:effectLst/>
                        </a:rPr>
                        <a:t>          71 </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100%</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    590,000 </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r>
                        <a:rPr lang="en-US" sz="700" u="none" strike="noStrike">
                          <a:effectLst/>
                        </a:rPr>
                        <a:t>100%</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r>
                        <a:rPr lang="en-US" sz="800" u="none" strike="noStrike">
                          <a:effectLst/>
                        </a:rPr>
                        <a:t>       8,310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r>
                        <a:rPr lang="en-US" sz="700" u="none" strike="noStrike">
                          <a:effectLst/>
                        </a:rPr>
                        <a:t>           160 </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r" fontAlgn="b"/>
                      <a:r>
                        <a:rPr lang="en-US" sz="700" u="none" strike="noStrike">
                          <a:effectLst/>
                        </a:rPr>
                        <a:t>44%</a:t>
                      </a:r>
                      <a:endParaRPr lang="en-US" sz="700" b="0" i="0" u="none" strike="noStrike">
                        <a:solidFill>
                          <a:srgbClr val="000000"/>
                        </a:solidFill>
                        <a:effectLst/>
                        <a:latin typeface="Arial" panose="020B060402020202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r" fontAlgn="b"/>
                      <a:r>
                        <a:rPr lang="en-US" sz="700" u="none" strike="noStrike">
                          <a:effectLst/>
                        </a:rPr>
                        <a:t> 2,720,000 </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r>
                        <a:rPr lang="en-US" sz="700" u="none" strike="noStrike">
                          <a:effectLst/>
                        </a:rPr>
                        <a:t>  2,130,000 </a:t>
                      </a:r>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1,207,000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590,000 </a:t>
                      </a:r>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r>
                        <a:rPr lang="en-US" sz="800" u="none" strike="noStrike">
                          <a:effectLst/>
                        </a:rPr>
                        <a:t>       617,000 </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11"/>
                  </a:ext>
                </a:extLst>
              </a:tr>
              <a:tr h="232627">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r" fontAlgn="b"/>
                      <a:endParaRPr lang="en-US" sz="700" b="0"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endParaRPr lang="en-US"/>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12"/>
                  </a:ext>
                </a:extLst>
              </a:tr>
              <a:tr h="232627">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a:txBody>
                    <a:bodyPr/>
                    <a:lstStyle/>
                    <a:p>
                      <a:pPr algn="ctr" fontAlgn="b"/>
                      <a:endParaRPr lang="en-US" sz="700" b="1" i="0" u="none" strike="noStrike">
                        <a:solidFill>
                          <a:srgbClr val="000000"/>
                        </a:solidFill>
                        <a:effectLst/>
                        <a:latin typeface="Arial" panose="020B0604020202020204" pitchFamily="34" charset="0"/>
                      </a:endParaRPr>
                    </a:p>
                  </a:txBody>
                  <a:tcPr marL="6898" marR="6898" marT="6898" marB="0" anchor="b"/>
                </a:tc>
                <a:tc gridSpan="10">
                  <a:txBody>
                    <a:bodyPr/>
                    <a:lstStyle/>
                    <a:p>
                      <a:pPr algn="l" fontAlgn="b"/>
                      <a:r>
                        <a:rPr lang="en-US" sz="800" u="none" strike="noStrike">
                          <a:effectLst/>
                        </a:rPr>
                        <a:t>Net Tuition Revenue as a Percentage of Gross Tuition Revenue</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r>
                        <a:rPr lang="en-US" sz="800" u="none" strike="noStrike" dirty="0">
                          <a:effectLst/>
                        </a:rPr>
                        <a:t>78%</a:t>
                      </a:r>
                      <a:endParaRPr lang="en-US" sz="800" b="0" i="0" u="none" strike="noStrike" dirty="0">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3">
                  <a:txBody>
                    <a:bodyPr/>
                    <a:lstStyle/>
                    <a:p>
                      <a:pPr algn="l" fontAlgn="b"/>
                      <a:r>
                        <a:rPr lang="en-US" sz="800" u="none" strike="noStrike">
                          <a:effectLst/>
                        </a:rPr>
                        <a:t>F/A Recipients Pay</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r>
                        <a:rPr lang="en-US" sz="800" u="none" strike="noStrike">
                          <a:effectLst/>
                        </a:rPr>
                        <a:t>51%</a:t>
                      </a:r>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13"/>
                  </a:ext>
                </a:extLst>
              </a:tr>
              <a:tr h="232627">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14"/>
                  </a:ext>
                </a:extLst>
              </a:tr>
              <a:tr h="232627">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2">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gridSpan="3">
                  <a:txBody>
                    <a:bodyPr/>
                    <a:lstStyle/>
                    <a:p>
                      <a:pPr algn="l" fontAlgn="b"/>
                      <a:r>
                        <a:rPr lang="en-US" sz="800" u="none" strike="noStrike">
                          <a:effectLst/>
                        </a:rPr>
                        <a:t>F/A Recipients Receive</a:t>
                      </a:r>
                      <a:endParaRPr lang="en-US" sz="800" b="0" i="0" u="none" strike="noStrike">
                        <a:solidFill>
                          <a:srgbClr val="000000"/>
                        </a:solidFill>
                        <a:effectLst/>
                        <a:latin typeface="Calibri" panose="020F0502020204030204" pitchFamily="34" charset="0"/>
                      </a:endParaRPr>
                    </a:p>
                  </a:txBody>
                  <a:tcPr marL="6898" marR="6898" marT="6898" marB="0" anchor="b"/>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898" marR="6898" marT="6898" marB="0" anchor="b"/>
                </a:tc>
                <a:tc>
                  <a:txBody>
                    <a:bodyPr/>
                    <a:lstStyle/>
                    <a:p>
                      <a:pPr algn="r" fontAlgn="b"/>
                      <a:r>
                        <a:rPr lang="en-US" sz="800" u="none" strike="noStrike" dirty="0">
                          <a:effectLst/>
                        </a:rPr>
                        <a:t>49%</a:t>
                      </a:r>
                      <a:endParaRPr lang="en-US" sz="800" b="0" i="0" u="none" strike="noStrike" dirty="0">
                        <a:solidFill>
                          <a:srgbClr val="000000"/>
                        </a:solidFill>
                        <a:effectLst/>
                        <a:latin typeface="Calibri" panose="020F0502020204030204" pitchFamily="34" charset="0"/>
                      </a:endParaRPr>
                    </a:p>
                  </a:txBody>
                  <a:tcPr marL="6898" marR="6898" marT="6898" marB="0" anchor="b"/>
                </a:tc>
                <a:extLst>
                  <a:ext uri="{0D108BD9-81ED-4DB2-BD59-A6C34878D82A}">
                    <a16:rowId xmlns:a16="http://schemas.microsoft.com/office/drawing/2014/main" val="10015"/>
                  </a:ext>
                </a:extLst>
              </a:tr>
            </a:tbl>
          </a:graphicData>
        </a:graphic>
      </p:graphicFrame>
      <p:sp>
        <p:nvSpPr>
          <p:cNvPr id="30" name="Oval 29"/>
          <p:cNvSpPr/>
          <p:nvPr/>
        </p:nvSpPr>
        <p:spPr>
          <a:xfrm>
            <a:off x="8095549" y="5583143"/>
            <a:ext cx="561975" cy="2801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31" name="Oval 30"/>
          <p:cNvSpPr/>
          <p:nvPr/>
        </p:nvSpPr>
        <p:spPr>
          <a:xfrm>
            <a:off x="8082674" y="5168099"/>
            <a:ext cx="561975" cy="2571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9"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00" y="5915584"/>
            <a:ext cx="1415385" cy="8662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09352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00150" y="285415"/>
            <a:ext cx="6884193" cy="899816"/>
          </a:xfrm>
        </p:spPr>
        <p:txBody>
          <a:bodyPr>
            <a:normAutofit/>
          </a:bodyPr>
          <a:lstStyle/>
          <a:p>
            <a:pPr algn="ctr"/>
            <a:r>
              <a:rPr lang="en-US" sz="2400" i="1" dirty="0">
                <a:solidFill>
                  <a:schemeClr val="tx1"/>
                </a:solidFill>
                <a:latin typeface="Arial" panose="020B0604020202020204" pitchFamily="34" charset="0"/>
                <a:cs typeface="Arial" panose="020B0604020202020204" pitchFamily="34" charset="0"/>
              </a:rPr>
              <a:t>Track the Percentage of Financial Aid Awards by Tuition Band – Set Goals for New Student Enrollment</a:t>
            </a:r>
          </a:p>
        </p:txBody>
      </p:sp>
      <p:sp>
        <p:nvSpPr>
          <p:cNvPr id="3" name="Content Placeholder 2"/>
          <p:cNvSpPr>
            <a:spLocks noGrp="1"/>
          </p:cNvSpPr>
          <p:nvPr>
            <p:ph idx="1"/>
          </p:nvPr>
        </p:nvSpPr>
        <p:spPr>
          <a:xfrm>
            <a:off x="609600" y="1447800"/>
            <a:ext cx="8065294" cy="4040436"/>
          </a:xfrm>
        </p:spPr>
        <p:txBody>
          <a:bodyPr>
            <a:normAutofit/>
          </a:bodyPr>
          <a:lstStyle/>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Calculate the number of awards and dollar amount of    awards by tuition band (i.e. 51 – 75% of tuition)</a:t>
            </a:r>
          </a:p>
          <a:p>
            <a:pPr lvl="1">
              <a:lnSpc>
                <a:spcPct val="110000"/>
              </a:lnSpc>
              <a:buFont typeface="Wingdings" panose="05000000000000000000" pitchFamily="2" charset="2"/>
              <a:buChar char="Ø"/>
            </a:pPr>
            <a:endParaRPr lang="en-US" sz="1000" dirty="0">
              <a:latin typeface="Arial" panose="020B0604020202020204" pitchFamily="34" charset="0"/>
              <a:cs typeface="Arial" panose="020B0604020202020204" pitchFamily="34" charset="0"/>
            </a:endParaRPr>
          </a:p>
          <a:p>
            <a:pPr marL="342900" lvl="1">
              <a:lnSpc>
                <a:spcPct val="110000"/>
              </a:lnSpc>
              <a:buFont typeface="Wingdings" panose="05000000000000000000" pitchFamily="2" charset="2"/>
              <a:buChar char="Ø"/>
            </a:pPr>
            <a:r>
              <a:rPr lang="en-US" sz="2400" dirty="0">
                <a:latin typeface="Arial" panose="020B0604020202020204" pitchFamily="34" charset="0"/>
                <a:cs typeface="Arial" panose="020B0604020202020204" pitchFamily="34" charset="0"/>
              </a:rPr>
              <a:t>Monitor the change in the bands over time.  From a NTR standpoint, obviously you’d rather see growth in the 0 – 25% and 26 – 50% bands and decline in the 51 – 75% and 75 – 100% bands.</a:t>
            </a:r>
          </a:p>
          <a:p>
            <a:pPr marL="0" lvl="1" indent="0">
              <a:lnSpc>
                <a:spcPct val="110000"/>
              </a:lnSpc>
              <a:buNone/>
            </a:pPr>
            <a:endParaRPr lang="en-US" sz="1000" dirty="0">
              <a:latin typeface="Arial" panose="020B0604020202020204" pitchFamily="34" charset="0"/>
              <a:cs typeface="Arial" panose="020B0604020202020204" pitchFamily="34" charset="0"/>
            </a:endParaRPr>
          </a:p>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Before the financial aid award season begins, set goals for new student enrollment for each of those bands.  </a:t>
            </a:r>
            <a:endParaRPr lang="en-US" dirty="0"/>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1481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1628" y="187570"/>
            <a:ext cx="6731793" cy="747416"/>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Track the Percentage of Financial Aid Awards by Tuition Band – Set Goals for New Student Enrollment</a:t>
            </a:r>
          </a:p>
        </p:txBody>
      </p:sp>
      <p:sp>
        <p:nvSpPr>
          <p:cNvPr id="3" name="Content Placeholder 2"/>
          <p:cNvSpPr>
            <a:spLocks noGrp="1"/>
          </p:cNvSpPr>
          <p:nvPr>
            <p:ph idx="1"/>
          </p:nvPr>
        </p:nvSpPr>
        <p:spPr>
          <a:xfrm>
            <a:off x="453726" y="1174214"/>
            <a:ext cx="8156873" cy="4769386"/>
          </a:xfrm>
        </p:spPr>
        <p:txBody>
          <a:bodyPr>
            <a:normAutofit fontScale="85000" lnSpcReduction="20000"/>
          </a:bodyPr>
          <a:lstStyle/>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A former Head gave ten 100% awards to a community scholarship program.  It about killed the School’s budget.</a:t>
            </a:r>
          </a:p>
          <a:p>
            <a:pPr marL="1268580" lvl="5">
              <a:lnSpc>
                <a:spcPct val="110000"/>
              </a:lnSpc>
              <a:buFont typeface="Courier New" panose="02070309020205020404" pitchFamily="49" charset="0"/>
              <a:buChar char="o"/>
            </a:pPr>
            <a:r>
              <a:rPr lang="en-US" sz="2000" dirty="0">
                <a:latin typeface="Arial" panose="020B0604020202020204" pitchFamily="34" charset="0"/>
                <a:cs typeface="Arial" panose="020B0604020202020204" pitchFamily="34" charset="0"/>
              </a:rPr>
              <a:t>I told the Head and Admissions Director the program had been great and had brought in some great students, but it wasn’t financially sustainable.</a:t>
            </a:r>
          </a:p>
          <a:p>
            <a:pPr marL="0" lvl="1" indent="0">
              <a:lnSpc>
                <a:spcPct val="110000"/>
              </a:lnSpc>
              <a:buNone/>
            </a:pPr>
            <a:endParaRPr lang="en-US" sz="1200" dirty="0">
              <a:latin typeface="Arial" panose="020B0604020202020204" pitchFamily="34" charset="0"/>
              <a:cs typeface="Arial" panose="020B0604020202020204" pitchFamily="34" charset="0"/>
            </a:endParaRPr>
          </a:p>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Each year thereafter, I started giving the Admissions Director a budgeted number of large new awards for the year and told him he had to live within that.  The 1</a:t>
            </a:r>
            <a:r>
              <a:rPr lang="en-US" baseline="30000" dirty="0">
                <a:latin typeface="Arial" panose="020B0604020202020204" pitchFamily="34" charset="0"/>
                <a:cs typeface="Arial" panose="020B0604020202020204" pitchFamily="34" charset="0"/>
              </a:rPr>
              <a:t>st</a:t>
            </a:r>
            <a:r>
              <a:rPr lang="en-US" dirty="0">
                <a:latin typeface="Arial" panose="020B0604020202020204" pitchFamily="34" charset="0"/>
                <a:cs typeface="Arial" panose="020B0604020202020204" pitchFamily="34" charset="0"/>
              </a:rPr>
              <a:t> year, I told him he could have five 75 – 100% financial aid awards.</a:t>
            </a:r>
          </a:p>
          <a:p>
            <a:pPr lvl="5">
              <a:lnSpc>
                <a:spcPct val="110000"/>
              </a:lnSpc>
              <a:buFont typeface="Courier New" panose="02070309020205020404" pitchFamily="49" charset="0"/>
              <a:buChar char="o"/>
            </a:pPr>
            <a:r>
              <a:rPr lang="en-US" sz="2000" dirty="0">
                <a:latin typeface="Arial" panose="020B0604020202020204" pitchFamily="34" charset="0"/>
                <a:cs typeface="Arial" panose="020B0604020202020204" pitchFamily="34" charset="0"/>
              </a:rPr>
              <a:t>He could choose to use them all on March 1, but he couldn’t come back on August 1 and tell me about this great new kid he had found.</a:t>
            </a:r>
          </a:p>
          <a:p>
            <a:pPr lvl="5">
              <a:lnSpc>
                <a:spcPct val="110000"/>
              </a:lnSpc>
              <a:buFont typeface="Courier New" panose="02070309020205020404" pitchFamily="49" charset="0"/>
              <a:buChar char="o"/>
            </a:pPr>
            <a:r>
              <a:rPr lang="en-US" sz="2000" dirty="0">
                <a:latin typeface="Arial" panose="020B0604020202020204" pitchFamily="34" charset="0"/>
                <a:cs typeface="Arial" panose="020B0604020202020204" pitchFamily="34" charset="0"/>
              </a:rPr>
              <a:t>I encouraged him to use those 5 awards very judiciously to get us the best kids he could.</a:t>
            </a:r>
          </a:p>
          <a:p>
            <a:pPr lvl="5">
              <a:lnSpc>
                <a:spcPct val="110000"/>
              </a:lnSpc>
              <a:buFont typeface="Courier New" panose="02070309020205020404" pitchFamily="49" charset="0"/>
              <a:buChar char="o"/>
            </a:pPr>
            <a:r>
              <a:rPr lang="en-US" sz="2000" dirty="0">
                <a:latin typeface="Arial" panose="020B0604020202020204" pitchFamily="34" charset="0"/>
                <a:cs typeface="Arial" panose="020B0604020202020204" pitchFamily="34" charset="0"/>
              </a:rPr>
              <a:t>We liked the economic and social diversity those awards provided, but we couldn’t fill the school with kids that were paying very little to be there.</a:t>
            </a:r>
          </a:p>
          <a:p>
            <a:pPr marL="0" indent="0">
              <a:lnSpc>
                <a:spcPct val="110000"/>
              </a:lnSpc>
              <a:spcBef>
                <a:spcPts val="600"/>
              </a:spcBef>
              <a:buNone/>
            </a:pPr>
            <a:endParaRPr lang="en-US" sz="2000" dirty="0"/>
          </a:p>
          <a:p>
            <a:pPr marL="137160" indent="0">
              <a:lnSpc>
                <a:spcPct val="110000"/>
              </a:lnSpc>
              <a:spcBef>
                <a:spcPts val="600"/>
              </a:spcBef>
              <a:buNone/>
            </a:pPr>
            <a:endParaRPr lang="en-US" sz="2000"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4797" y="6096000"/>
            <a:ext cx="1120588"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50786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42755" y="303998"/>
            <a:ext cx="7036593" cy="853222"/>
          </a:xfrm>
        </p:spPr>
        <p:txBody>
          <a:bodyPr>
            <a:normAutofit/>
          </a:bodyPr>
          <a:lstStyle/>
          <a:p>
            <a:pPr algn="ctr"/>
            <a:r>
              <a:rPr lang="en-US" sz="2400" i="1" dirty="0">
                <a:solidFill>
                  <a:schemeClr val="tx1"/>
                </a:solidFill>
                <a:latin typeface="Arial" panose="020B0604020202020204" pitchFamily="34" charset="0"/>
                <a:cs typeface="Arial" panose="020B0604020202020204" pitchFamily="34" charset="0"/>
              </a:rPr>
              <a:t>Track the Percentage of Financial Aid Awards by Tuition Band – Set Goals for New Student Enrollment</a:t>
            </a:r>
          </a:p>
        </p:txBody>
      </p:sp>
      <p:graphicFrame>
        <p:nvGraphicFramePr>
          <p:cNvPr id="6" name="Table 5"/>
          <p:cNvGraphicFramePr>
            <a:graphicFrameLocks noGrp="1"/>
          </p:cNvGraphicFramePr>
          <p:nvPr>
            <p:extLst>
              <p:ext uri="{D42A27DB-BD31-4B8C-83A1-F6EECF244321}">
                <p14:modId xmlns:p14="http://schemas.microsoft.com/office/powerpoint/2010/main" val="1918494690"/>
              </p:ext>
            </p:extLst>
          </p:nvPr>
        </p:nvGraphicFramePr>
        <p:xfrm>
          <a:off x="761997" y="1447802"/>
          <a:ext cx="7798110" cy="4082661"/>
        </p:xfrm>
        <a:graphic>
          <a:graphicData uri="http://schemas.openxmlformats.org/drawingml/2006/table">
            <a:tbl>
              <a:tblPr>
                <a:tableStyleId>{5C22544A-7EE6-4342-B048-85BDC9FD1C3A}</a:tableStyleId>
              </a:tblPr>
              <a:tblGrid>
                <a:gridCol w="141906">
                  <a:extLst>
                    <a:ext uri="{9D8B030D-6E8A-4147-A177-3AD203B41FA5}">
                      <a16:colId xmlns:a16="http://schemas.microsoft.com/office/drawing/2014/main" val="20000"/>
                    </a:ext>
                  </a:extLst>
                </a:gridCol>
                <a:gridCol w="2331323">
                  <a:extLst>
                    <a:ext uri="{9D8B030D-6E8A-4147-A177-3AD203B41FA5}">
                      <a16:colId xmlns:a16="http://schemas.microsoft.com/office/drawing/2014/main" val="20001"/>
                    </a:ext>
                  </a:extLst>
                </a:gridCol>
                <a:gridCol w="192588">
                  <a:extLst>
                    <a:ext uri="{9D8B030D-6E8A-4147-A177-3AD203B41FA5}">
                      <a16:colId xmlns:a16="http://schemas.microsoft.com/office/drawing/2014/main" val="20002"/>
                    </a:ext>
                  </a:extLst>
                </a:gridCol>
                <a:gridCol w="783865">
                  <a:extLst>
                    <a:ext uri="{9D8B030D-6E8A-4147-A177-3AD203B41FA5}">
                      <a16:colId xmlns:a16="http://schemas.microsoft.com/office/drawing/2014/main" val="20003"/>
                    </a:ext>
                  </a:extLst>
                </a:gridCol>
                <a:gridCol w="81090">
                  <a:extLst>
                    <a:ext uri="{9D8B030D-6E8A-4147-A177-3AD203B41FA5}">
                      <a16:colId xmlns:a16="http://schemas.microsoft.com/office/drawing/2014/main" val="20004"/>
                    </a:ext>
                  </a:extLst>
                </a:gridCol>
                <a:gridCol w="770351">
                  <a:extLst>
                    <a:ext uri="{9D8B030D-6E8A-4147-A177-3AD203B41FA5}">
                      <a16:colId xmlns:a16="http://schemas.microsoft.com/office/drawing/2014/main" val="20005"/>
                    </a:ext>
                  </a:extLst>
                </a:gridCol>
                <a:gridCol w="94605">
                  <a:extLst>
                    <a:ext uri="{9D8B030D-6E8A-4147-A177-3AD203B41FA5}">
                      <a16:colId xmlns:a16="http://schemas.microsoft.com/office/drawing/2014/main" val="20006"/>
                    </a:ext>
                  </a:extLst>
                </a:gridCol>
                <a:gridCol w="770351">
                  <a:extLst>
                    <a:ext uri="{9D8B030D-6E8A-4147-A177-3AD203B41FA5}">
                      <a16:colId xmlns:a16="http://schemas.microsoft.com/office/drawing/2014/main" val="20007"/>
                    </a:ext>
                  </a:extLst>
                </a:gridCol>
                <a:gridCol w="70953">
                  <a:extLst>
                    <a:ext uri="{9D8B030D-6E8A-4147-A177-3AD203B41FA5}">
                      <a16:colId xmlns:a16="http://schemas.microsoft.com/office/drawing/2014/main" val="20008"/>
                    </a:ext>
                  </a:extLst>
                </a:gridCol>
                <a:gridCol w="851440">
                  <a:extLst>
                    <a:ext uri="{9D8B030D-6E8A-4147-A177-3AD203B41FA5}">
                      <a16:colId xmlns:a16="http://schemas.microsoft.com/office/drawing/2014/main" val="20009"/>
                    </a:ext>
                  </a:extLst>
                </a:gridCol>
                <a:gridCol w="94605">
                  <a:extLst>
                    <a:ext uri="{9D8B030D-6E8A-4147-A177-3AD203B41FA5}">
                      <a16:colId xmlns:a16="http://schemas.microsoft.com/office/drawing/2014/main" val="20010"/>
                    </a:ext>
                  </a:extLst>
                </a:gridCol>
                <a:gridCol w="800758">
                  <a:extLst>
                    <a:ext uri="{9D8B030D-6E8A-4147-A177-3AD203B41FA5}">
                      <a16:colId xmlns:a16="http://schemas.microsoft.com/office/drawing/2014/main" val="20011"/>
                    </a:ext>
                  </a:extLst>
                </a:gridCol>
                <a:gridCol w="94605">
                  <a:extLst>
                    <a:ext uri="{9D8B030D-6E8A-4147-A177-3AD203B41FA5}">
                      <a16:colId xmlns:a16="http://schemas.microsoft.com/office/drawing/2014/main" val="20012"/>
                    </a:ext>
                  </a:extLst>
                </a:gridCol>
                <a:gridCol w="719670">
                  <a:extLst>
                    <a:ext uri="{9D8B030D-6E8A-4147-A177-3AD203B41FA5}">
                      <a16:colId xmlns:a16="http://schemas.microsoft.com/office/drawing/2014/main" val="20013"/>
                    </a:ext>
                  </a:extLst>
                </a:gridCol>
              </a:tblGrid>
              <a:tr h="371151">
                <a:tc gridSpan="2">
                  <a:txBody>
                    <a:bodyPr/>
                    <a:lstStyle/>
                    <a:p>
                      <a:pPr algn="l" fontAlgn="b"/>
                      <a:r>
                        <a:rPr lang="en-US" sz="1000" u="none" strike="noStrike" dirty="0">
                          <a:effectLst/>
                        </a:rPr>
                        <a:t>Sample School</a:t>
                      </a:r>
                      <a:endParaRPr lang="en-US" sz="1000" b="0" i="0" u="none" strike="noStrike" dirty="0">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0"/>
                  </a:ext>
                </a:extLst>
              </a:tr>
              <a:tr h="371151">
                <a:tc gridSpan="2">
                  <a:txBody>
                    <a:bodyPr/>
                    <a:lstStyle/>
                    <a:p>
                      <a:pPr algn="l" fontAlgn="b"/>
                      <a:r>
                        <a:rPr lang="en-US" sz="1000" u="none" strike="noStrike">
                          <a:effectLst/>
                        </a:rPr>
                        <a:t>Financial Aid Analysis for PK - 12</a:t>
                      </a:r>
                      <a:endParaRPr lang="en-US" sz="1000" b="0" i="0" u="none" strike="noStrike">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 Change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1"/>
                  </a:ext>
                </a:extLst>
              </a:tr>
              <a:tr h="37115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a:effectLst/>
                        </a:rPr>
                        <a:t> Since </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2"/>
                  </a:ext>
                </a:extLst>
              </a:tr>
              <a:tr h="371151">
                <a:tc>
                  <a:txBody>
                    <a:bodyPr/>
                    <a:lstStyle/>
                    <a:p>
                      <a:pPr algn="ct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sng" strike="noStrike" dirty="0">
                          <a:effectLst/>
                        </a:rPr>
                        <a:t> 2017-18 </a:t>
                      </a:r>
                      <a:endParaRPr lang="en-US" sz="1000" b="0" i="0" u="sng" strike="noStrike" dirty="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sng" strike="noStrike" dirty="0">
                          <a:effectLst/>
                        </a:rPr>
                        <a:t> 2018-19</a:t>
                      </a:r>
                      <a:endParaRPr lang="en-US" sz="1000" b="0" i="0" u="sng" strike="noStrike" dirty="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 </a:t>
                      </a:r>
                      <a:r>
                        <a:rPr lang="en-US" sz="1000" u="sng" strike="noStrike" dirty="0">
                          <a:effectLst/>
                        </a:rPr>
                        <a:t>2019-20</a:t>
                      </a:r>
                      <a:endParaRPr lang="en-US" sz="1000" b="0" i="0" u="sng" strike="noStrike" dirty="0">
                        <a:effectLst/>
                        <a:latin typeface="Arial" panose="020B0604020202020204" pitchFamily="34" charset="0"/>
                      </a:endParaRPr>
                    </a:p>
                  </a:txBody>
                  <a:tcPr marL="9525" marR="9525" marT="9525" marB="0" anchor="b"/>
                </a:tc>
                <a:tc>
                  <a:txBody>
                    <a:bodyPr/>
                    <a:lstStyle/>
                    <a:p>
                      <a:pPr algn="ctr" fontAlgn="b"/>
                      <a:endParaRPr lang="en-US" sz="1000" b="0" i="0" u="none" strike="noStrike" dirty="0">
                        <a:effectLst/>
                        <a:latin typeface="Arial" panose="020B0604020202020204" pitchFamily="34" charset="0"/>
                      </a:endParaRPr>
                    </a:p>
                  </a:txBody>
                  <a:tcPr marL="9525" marR="9525" marT="9525" marB="0" anchor="b"/>
                </a:tc>
                <a:tc>
                  <a:txBody>
                    <a:bodyPr/>
                    <a:lstStyle/>
                    <a:p>
                      <a:pPr algn="ctr" fontAlgn="b"/>
                      <a:r>
                        <a:rPr lang="en-US" sz="1000" u="sng" strike="noStrike" dirty="0">
                          <a:effectLst/>
                        </a:rPr>
                        <a:t> 2020-21</a:t>
                      </a:r>
                      <a:endParaRPr lang="en-US" sz="1000" b="0" i="0" u="sng" strike="noStrike" dirty="0">
                        <a:effectLst/>
                        <a:latin typeface="Arial" panose="020B0604020202020204" pitchFamily="34"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sng" strike="noStrike" dirty="0">
                          <a:effectLst/>
                        </a:rPr>
                        <a:t> 2021-22 </a:t>
                      </a:r>
                      <a:endParaRPr lang="en-US" sz="1000" b="0" i="0" u="sng" strike="noStrike" dirty="0">
                        <a:effectLst/>
                        <a:latin typeface="Arial" panose="020B0604020202020204" pitchFamily="34" charset="0"/>
                      </a:endParaRPr>
                    </a:p>
                  </a:txBody>
                  <a:tcPr marL="9525" marR="9525" marT="9525" marB="0" anchor="b"/>
                </a:tc>
                <a:tc>
                  <a:txBody>
                    <a:bodyPr/>
                    <a:lstStyle/>
                    <a:p>
                      <a:pPr algn="ctr" fontAlgn="b"/>
                      <a:endParaRPr lang="en-US" sz="1000" b="0" i="0" u="none" strike="noStrike">
                        <a:effectLst/>
                        <a:latin typeface="Arial" panose="020B0604020202020204" pitchFamily="34" charset="0"/>
                      </a:endParaRPr>
                    </a:p>
                  </a:txBody>
                  <a:tcPr marL="9525" marR="9525" marT="9525" marB="0" anchor="b"/>
                </a:tc>
                <a:tc>
                  <a:txBody>
                    <a:bodyPr/>
                    <a:lstStyle/>
                    <a:p>
                      <a:pPr algn="ctr" fontAlgn="b"/>
                      <a:r>
                        <a:rPr lang="en-US" sz="1000" u="none" strike="noStrike" dirty="0">
                          <a:effectLst/>
                        </a:rPr>
                        <a:t> </a:t>
                      </a:r>
                      <a:r>
                        <a:rPr lang="en-US" sz="1000" u="sng" strike="noStrike" dirty="0">
                          <a:effectLst/>
                        </a:rPr>
                        <a:t>2017-18 </a:t>
                      </a:r>
                      <a:endParaRPr lang="en-US" sz="1000" b="0" i="0" u="sng"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003"/>
                  </a:ext>
                </a:extLst>
              </a:tr>
              <a:tr h="37115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1" i="1"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4"/>
                  </a:ext>
                </a:extLst>
              </a:tr>
              <a:tr h="371151">
                <a:tc gridSpan="2">
                  <a:txBody>
                    <a:bodyPr/>
                    <a:lstStyle/>
                    <a:p>
                      <a:pPr algn="l" fontAlgn="b"/>
                      <a:r>
                        <a:rPr lang="en-US" sz="1000" u="none" strike="noStrike">
                          <a:effectLst/>
                        </a:rPr>
                        <a:t>Total Awards as a Percentage of Tuition</a:t>
                      </a:r>
                      <a:endParaRPr lang="en-US" sz="1000" b="0" i="0" u="none" strike="noStrike">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5"/>
                  </a:ext>
                </a:extLst>
              </a:tr>
              <a:tr h="37115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dirty="0">
                          <a:effectLst/>
                        </a:rPr>
                        <a:t>1 - 25%</a:t>
                      </a:r>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35</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42</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39 </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56 </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42</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20%</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6"/>
                  </a:ext>
                </a:extLst>
              </a:tr>
              <a:tr h="37115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26 - 50%</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57</a:t>
                      </a:r>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63</a:t>
                      </a:r>
                      <a:endParaRPr lang="en-US" sz="1000" b="0" i="0" u="none"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68 </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74 </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92</a:t>
                      </a:r>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61%</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007"/>
                  </a:ext>
                </a:extLst>
              </a:tr>
              <a:tr h="37115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51 - 75%</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55</a:t>
                      </a:r>
                      <a:endParaRPr lang="en-US" sz="1000" b="0" i="0" u="none" strike="noStrike" dirty="0">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32</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53 </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               55 </a:t>
                      </a:r>
                      <a:endParaRPr lang="en-US" sz="1000" b="0" i="0" u="none" strike="noStrike">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83</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none" strike="noStrike">
                          <a:effectLst/>
                        </a:rPr>
                        <a:t>51%</a:t>
                      </a:r>
                      <a:endParaRPr lang="en-US"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0008"/>
                  </a:ext>
                </a:extLst>
              </a:tr>
              <a:tr h="371151">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l" fontAlgn="b"/>
                      <a:r>
                        <a:rPr lang="en-US" sz="1000" u="none" strike="noStrike">
                          <a:effectLst/>
                        </a:rPr>
                        <a:t>76 - 100%</a:t>
                      </a:r>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sng" strike="noStrike" dirty="0">
                          <a:effectLst/>
                        </a:rPr>
                        <a:t>                   39</a:t>
                      </a:r>
                      <a:endParaRPr lang="en-US" sz="1000" b="0" i="0" u="sng" strike="noStrike" dirty="0">
                        <a:effectLst/>
                        <a:latin typeface="Arial" panose="020B0604020202020204" pitchFamily="34" charset="0"/>
                      </a:endParaRPr>
                    </a:p>
                  </a:txBody>
                  <a:tcPr marL="9525" marR="9525" marT="9525" marB="0" anchor="b"/>
                </a:tc>
                <a:tc>
                  <a:txBody>
                    <a:bodyPr/>
                    <a:lstStyle/>
                    <a:p>
                      <a:pPr algn="l" fontAlgn="b"/>
                      <a:endParaRPr lang="en-US" sz="1000" b="0" i="0" u="sng" strike="noStrike" dirty="0">
                        <a:effectLst/>
                        <a:latin typeface="Arial" panose="020B0604020202020204" pitchFamily="34" charset="0"/>
                      </a:endParaRPr>
                    </a:p>
                  </a:txBody>
                  <a:tcPr marL="9525" marR="9525" marT="9525" marB="0" anchor="b"/>
                </a:tc>
                <a:tc>
                  <a:txBody>
                    <a:bodyPr/>
                    <a:lstStyle/>
                    <a:p>
                      <a:pPr algn="r" fontAlgn="b"/>
                      <a:r>
                        <a:rPr lang="en-US" sz="1000" u="sng" strike="noStrike" dirty="0">
                          <a:effectLst/>
                        </a:rPr>
                        <a:t>                    44</a:t>
                      </a:r>
                      <a:endParaRPr lang="en-US" sz="1000" b="0" i="0" u="sng" strike="noStrike" dirty="0">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sng" strike="noStrike" dirty="0">
                          <a:effectLst/>
                        </a:rPr>
                        <a:t>                    51 </a:t>
                      </a:r>
                      <a:endParaRPr lang="en-US" sz="1000" b="0" i="0" u="sng" strike="noStrike" dirty="0">
                        <a:effectLst/>
                        <a:latin typeface="Arial" panose="020B0604020202020204" pitchFamily="34" charset="0"/>
                      </a:endParaRPr>
                    </a:p>
                  </a:txBody>
                  <a:tcPr marL="9525" marR="9525" marT="9525" marB="0" anchor="b"/>
                </a:tc>
                <a:tc>
                  <a:txBody>
                    <a:bodyPr/>
                    <a:lstStyle/>
                    <a:p>
                      <a:pPr algn="r" fontAlgn="b"/>
                      <a:endParaRPr lang="en-US" sz="1000" b="0" i="0" u="sng" strike="noStrike" dirty="0">
                        <a:effectLst/>
                        <a:latin typeface="Arial" panose="020B0604020202020204" pitchFamily="34" charset="0"/>
                      </a:endParaRPr>
                    </a:p>
                  </a:txBody>
                  <a:tcPr marL="9525" marR="9525" marT="9525" marB="0" anchor="b"/>
                </a:tc>
                <a:tc>
                  <a:txBody>
                    <a:bodyPr/>
                    <a:lstStyle/>
                    <a:p>
                      <a:pPr algn="r" fontAlgn="b"/>
                      <a:r>
                        <a:rPr lang="en-US" sz="1000" u="sng" strike="noStrike" dirty="0">
                          <a:effectLst/>
                        </a:rPr>
                        <a:t>                      57 </a:t>
                      </a:r>
                      <a:endParaRPr lang="en-US" sz="1000" b="0" i="0" u="sng" strike="noStrike" dirty="0">
                        <a:effectLst/>
                        <a:latin typeface="Arial" panose="020B0604020202020204" pitchFamily="34" charset="0"/>
                      </a:endParaRPr>
                    </a:p>
                  </a:txBody>
                  <a:tcPr marL="9525" marR="9525" marT="9525" marB="0" anchor="b"/>
                </a:tc>
                <a:tc>
                  <a:txBody>
                    <a:bodyPr/>
                    <a:lstStyle/>
                    <a:p>
                      <a:pPr algn="r" fontAlgn="b"/>
                      <a:endParaRPr lang="en-US" sz="1000" b="0" i="0" u="sng" strike="noStrike" dirty="0">
                        <a:effectLst/>
                        <a:latin typeface="Arial" panose="020B0604020202020204" pitchFamily="34" charset="0"/>
                      </a:endParaRPr>
                    </a:p>
                  </a:txBody>
                  <a:tcPr marL="9525" marR="9525" marT="9525" marB="0" anchor="b"/>
                </a:tc>
                <a:tc>
                  <a:txBody>
                    <a:bodyPr/>
                    <a:lstStyle/>
                    <a:p>
                      <a:pPr algn="r" fontAlgn="b"/>
                      <a:r>
                        <a:rPr lang="en-US" sz="1000" u="sng" strike="noStrike" dirty="0">
                          <a:effectLst/>
                        </a:rPr>
                        <a:t>                    63</a:t>
                      </a:r>
                      <a:endParaRPr lang="en-US" sz="1000" b="0" i="0" u="sng" strike="noStrike" dirty="0">
                        <a:effectLst/>
                        <a:latin typeface="Arial" panose="020B0604020202020204" pitchFamily="34" charset="0"/>
                      </a:endParaRPr>
                    </a:p>
                  </a:txBody>
                  <a:tcPr marL="9525" marR="9525" marT="9525" marB="0" anchor="b"/>
                </a:tc>
                <a:tc>
                  <a:txBody>
                    <a:bodyPr/>
                    <a:lstStyle/>
                    <a:p>
                      <a:pPr algn="l" fontAlgn="b"/>
                      <a:endParaRPr lang="en-US" sz="1000" b="0" i="0" u="sng" strike="noStrike" dirty="0">
                        <a:effectLst/>
                        <a:latin typeface="Arial" panose="020B0604020202020204" pitchFamily="34" charset="0"/>
                      </a:endParaRPr>
                    </a:p>
                  </a:txBody>
                  <a:tcPr marL="9525" marR="9525" marT="9525" marB="0" anchor="b"/>
                </a:tc>
                <a:tc>
                  <a:txBody>
                    <a:bodyPr/>
                    <a:lstStyle/>
                    <a:p>
                      <a:pPr algn="r" fontAlgn="b"/>
                      <a:r>
                        <a:rPr lang="en-US" sz="1000" u="none" strike="noStrike" dirty="0">
                          <a:effectLst/>
                        </a:rPr>
                        <a:t>62%</a:t>
                      </a:r>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009"/>
                  </a:ext>
                </a:extLst>
              </a:tr>
              <a:tr h="371151">
                <a:tc gridSpan="2">
                  <a:txBody>
                    <a:bodyPr/>
                    <a:lstStyle/>
                    <a:p>
                      <a:pPr algn="l" fontAlgn="b"/>
                      <a:r>
                        <a:rPr lang="en-US" sz="1000" u="none" strike="noStrike" dirty="0">
                          <a:effectLst/>
                        </a:rPr>
                        <a:t>Total Awards as a Percentage of Tuition</a:t>
                      </a:r>
                      <a:endParaRPr lang="en-US" sz="1000" b="0" i="0" u="none" strike="noStrike" dirty="0">
                        <a:effectLst/>
                        <a:latin typeface="Arial" panose="020B0604020202020204" pitchFamily="34" charset="0"/>
                      </a:endParaRPr>
                    </a:p>
                  </a:txBody>
                  <a:tcPr marL="9525" marR="9525" marT="9525"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9525" marR="9525" marT="9525" marB="0" anchor="b"/>
                </a:tc>
                <a:tc>
                  <a:txBody>
                    <a:bodyPr/>
                    <a:lstStyle/>
                    <a:p>
                      <a:pPr algn="r" fontAlgn="b"/>
                      <a:r>
                        <a:rPr lang="en-US" sz="1000" u="dbl" strike="noStrike" baseline="0" dirty="0">
                          <a:effectLst/>
                        </a:rPr>
                        <a:t>                 186 </a:t>
                      </a:r>
                      <a:endParaRPr lang="en-US" sz="1000" b="0" i="0" u="dbl" strike="noStrike" baseline="0" dirty="0">
                        <a:effectLst/>
                        <a:latin typeface="Arial" panose="020B0604020202020204" pitchFamily="34" charset="0"/>
                      </a:endParaRPr>
                    </a:p>
                  </a:txBody>
                  <a:tcPr marL="9525" marR="9525" marT="9525" marB="0" anchor="b"/>
                </a:tc>
                <a:tc>
                  <a:txBody>
                    <a:bodyPr/>
                    <a:lstStyle/>
                    <a:p>
                      <a:pPr algn="l" fontAlgn="b"/>
                      <a:endParaRPr lang="en-US" sz="1000" b="0" i="0" u="dbl" strike="noStrike" baseline="0" dirty="0">
                        <a:effectLst/>
                        <a:latin typeface="Arial" panose="020B0604020202020204" pitchFamily="34" charset="0"/>
                      </a:endParaRPr>
                    </a:p>
                  </a:txBody>
                  <a:tcPr marL="9525" marR="9525" marT="9525" marB="0" anchor="b"/>
                </a:tc>
                <a:tc>
                  <a:txBody>
                    <a:bodyPr/>
                    <a:lstStyle/>
                    <a:p>
                      <a:pPr algn="r" fontAlgn="b"/>
                      <a:r>
                        <a:rPr lang="en-US" sz="1000" u="dbl" strike="noStrike" baseline="0" dirty="0">
                          <a:effectLst/>
                        </a:rPr>
                        <a:t>                 181 </a:t>
                      </a:r>
                      <a:endParaRPr lang="en-US" sz="1000" b="0" i="0" u="dbl" strike="noStrike" baseline="0" dirty="0">
                        <a:effectLst/>
                        <a:latin typeface="Arial" panose="020B0604020202020204" pitchFamily="34" charset="0"/>
                      </a:endParaRPr>
                    </a:p>
                  </a:txBody>
                  <a:tcPr marL="9525" marR="9525" marT="9525" marB="0" anchor="b"/>
                </a:tc>
                <a:tc>
                  <a:txBody>
                    <a:bodyPr/>
                    <a:lstStyle/>
                    <a:p>
                      <a:pPr algn="l" fontAlgn="b"/>
                      <a:endParaRPr lang="en-US" sz="1000" b="0" i="0" u="dbl" strike="noStrike" baseline="0" dirty="0">
                        <a:effectLst/>
                        <a:latin typeface="Arial" panose="020B0604020202020204" pitchFamily="34" charset="0"/>
                      </a:endParaRPr>
                    </a:p>
                  </a:txBody>
                  <a:tcPr marL="9525" marR="9525" marT="9525" marB="0" anchor="b"/>
                </a:tc>
                <a:tc>
                  <a:txBody>
                    <a:bodyPr/>
                    <a:lstStyle/>
                    <a:p>
                      <a:pPr algn="r" fontAlgn="b"/>
                      <a:r>
                        <a:rPr lang="en-US" sz="1000" u="dbl" strike="noStrike" baseline="0" dirty="0">
                          <a:effectLst/>
                        </a:rPr>
                        <a:t>                 211 </a:t>
                      </a:r>
                      <a:endParaRPr lang="en-US" sz="1000" b="0" i="0" u="dbl" strike="noStrike" baseline="0" dirty="0">
                        <a:effectLst/>
                        <a:latin typeface="Arial" panose="020B0604020202020204" pitchFamily="34" charset="0"/>
                      </a:endParaRPr>
                    </a:p>
                  </a:txBody>
                  <a:tcPr marL="9525" marR="9525" marT="9525" marB="0" anchor="b"/>
                </a:tc>
                <a:tc>
                  <a:txBody>
                    <a:bodyPr/>
                    <a:lstStyle/>
                    <a:p>
                      <a:pPr algn="l" fontAlgn="b"/>
                      <a:endParaRPr lang="en-US" sz="1000" b="0" i="0" u="dbl" strike="noStrike" baseline="0" dirty="0">
                        <a:effectLst/>
                        <a:latin typeface="Arial" panose="020B0604020202020204" pitchFamily="34" charset="0"/>
                      </a:endParaRPr>
                    </a:p>
                  </a:txBody>
                  <a:tcPr marL="9525" marR="9525" marT="9525" marB="0" anchor="b"/>
                </a:tc>
                <a:tc>
                  <a:txBody>
                    <a:bodyPr/>
                    <a:lstStyle/>
                    <a:p>
                      <a:pPr algn="r" fontAlgn="b"/>
                      <a:r>
                        <a:rPr lang="en-US" sz="1000" u="dbl" strike="noStrike" baseline="0" dirty="0">
                          <a:effectLst/>
                        </a:rPr>
                        <a:t>                   242 </a:t>
                      </a:r>
                      <a:endParaRPr lang="en-US" sz="1000" b="0" i="0" u="dbl" strike="noStrike" baseline="0" dirty="0">
                        <a:effectLst/>
                        <a:latin typeface="Arial" panose="020B0604020202020204" pitchFamily="34" charset="0"/>
                      </a:endParaRPr>
                    </a:p>
                  </a:txBody>
                  <a:tcPr marL="9525" marR="9525" marT="9525" marB="0" anchor="b"/>
                </a:tc>
                <a:tc>
                  <a:txBody>
                    <a:bodyPr/>
                    <a:lstStyle/>
                    <a:p>
                      <a:pPr algn="r" fontAlgn="b"/>
                      <a:endParaRPr lang="en-US" sz="1000" b="0" i="0" u="none" strike="noStrike" dirty="0">
                        <a:effectLst/>
                        <a:latin typeface="Arial" panose="020B0604020202020204" pitchFamily="34" charset="0"/>
                      </a:endParaRPr>
                    </a:p>
                  </a:txBody>
                  <a:tcPr marL="9525" marR="9525" marT="9525" marB="0" anchor="b"/>
                </a:tc>
                <a:tc>
                  <a:txBody>
                    <a:bodyPr/>
                    <a:lstStyle/>
                    <a:p>
                      <a:pPr algn="r" fontAlgn="b"/>
                      <a:r>
                        <a:rPr lang="en-US" sz="1000" u="dbl" strike="noStrike" baseline="0" dirty="0">
                          <a:effectLst/>
                        </a:rPr>
                        <a:t>                   280 </a:t>
                      </a:r>
                      <a:endParaRPr lang="en-US" sz="1000" b="0" i="0" u="dbl" strike="noStrike" baseline="0" dirty="0">
                        <a:effectLst/>
                        <a:latin typeface="Arial" panose="020B0604020202020204" pitchFamily="34" charset="0"/>
                      </a:endParaRPr>
                    </a:p>
                  </a:txBody>
                  <a:tcPr marL="9525" marR="9525" marT="9525" marB="0" anchor="b"/>
                </a:tc>
                <a:tc>
                  <a:txBody>
                    <a:bodyPr/>
                    <a:lstStyle/>
                    <a:p>
                      <a:pPr algn="r" fontAlgn="b"/>
                      <a:endParaRPr lang="en-US" sz="1000" b="0" i="0" u="none" strike="noStrike">
                        <a:effectLst/>
                        <a:latin typeface="Arial" panose="020B0604020202020204" pitchFamily="34" charset="0"/>
                      </a:endParaRPr>
                    </a:p>
                  </a:txBody>
                  <a:tcPr marL="9525" marR="9525" marT="9525" marB="0" anchor="b"/>
                </a:tc>
                <a:tc>
                  <a:txBody>
                    <a:bodyPr/>
                    <a:lstStyle/>
                    <a:p>
                      <a:pPr algn="l" fontAlgn="b"/>
                      <a:endParaRPr lang="en-US"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10010"/>
                  </a:ext>
                </a:extLst>
              </a:tr>
            </a:tbl>
          </a:graphicData>
        </a:graphic>
      </p:graphicFrame>
      <p:sp>
        <p:nvSpPr>
          <p:cNvPr id="7" name="Oval 6"/>
          <p:cNvSpPr/>
          <p:nvPr/>
        </p:nvSpPr>
        <p:spPr>
          <a:xfrm>
            <a:off x="8035876" y="4175445"/>
            <a:ext cx="543103"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8" name="Oval 7"/>
          <p:cNvSpPr/>
          <p:nvPr/>
        </p:nvSpPr>
        <p:spPr>
          <a:xfrm>
            <a:off x="8035876" y="4921893"/>
            <a:ext cx="561975" cy="26192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9" name="Oval 8"/>
          <p:cNvSpPr/>
          <p:nvPr/>
        </p:nvSpPr>
        <p:spPr>
          <a:xfrm>
            <a:off x="3777864" y="4921893"/>
            <a:ext cx="561975"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0" name="Oval 9"/>
          <p:cNvSpPr/>
          <p:nvPr/>
        </p:nvSpPr>
        <p:spPr>
          <a:xfrm>
            <a:off x="3777865" y="4175445"/>
            <a:ext cx="561975" cy="25717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1" name="Oval 10"/>
          <p:cNvSpPr/>
          <p:nvPr/>
        </p:nvSpPr>
        <p:spPr>
          <a:xfrm>
            <a:off x="7252109" y="4921893"/>
            <a:ext cx="588023" cy="22768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Oval 11"/>
          <p:cNvSpPr/>
          <p:nvPr/>
        </p:nvSpPr>
        <p:spPr>
          <a:xfrm>
            <a:off x="7252109" y="4175445"/>
            <a:ext cx="561975" cy="25946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14"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98959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91628" y="187570"/>
            <a:ext cx="6731793" cy="747416"/>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Analyze Financial Aid Awards as Percentage of Family Income</a:t>
            </a:r>
          </a:p>
        </p:txBody>
      </p:sp>
      <p:sp>
        <p:nvSpPr>
          <p:cNvPr id="3" name="Content Placeholder 2"/>
          <p:cNvSpPr>
            <a:spLocks noGrp="1"/>
          </p:cNvSpPr>
          <p:nvPr>
            <p:ph idx="1"/>
          </p:nvPr>
        </p:nvSpPr>
        <p:spPr>
          <a:xfrm>
            <a:off x="453726" y="1174214"/>
            <a:ext cx="8385474" cy="5378986"/>
          </a:xfrm>
        </p:spPr>
        <p:txBody>
          <a:bodyPr>
            <a:normAutofit fontScale="85000" lnSpcReduction="20000"/>
          </a:bodyPr>
          <a:lstStyle/>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A longstanding NAIS rule of thumb is that families should be able to spend about 10% of family income on independent school tuition.</a:t>
            </a:r>
          </a:p>
          <a:p>
            <a:pPr marL="0" lvl="1" indent="0">
              <a:lnSpc>
                <a:spcPct val="110000"/>
              </a:lnSpc>
              <a:buNone/>
            </a:pPr>
            <a:endParaRPr lang="en-US" sz="1200" dirty="0">
              <a:latin typeface="Arial" panose="020B0604020202020204" pitchFamily="34" charset="0"/>
              <a:cs typeface="Arial" panose="020B0604020202020204" pitchFamily="34" charset="0"/>
            </a:endParaRPr>
          </a:p>
          <a:p>
            <a:pPr marL="342900"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Look at family income per the 3</a:t>
            </a:r>
            <a:r>
              <a:rPr lang="en-US" baseline="30000" dirty="0">
                <a:latin typeface="Arial" panose="020B0604020202020204" pitchFamily="34" charset="0"/>
                <a:cs typeface="Arial" panose="020B0604020202020204" pitchFamily="34" charset="0"/>
              </a:rPr>
              <a:t>rd</a:t>
            </a:r>
            <a:r>
              <a:rPr lang="en-US" dirty="0">
                <a:latin typeface="Arial" panose="020B0604020202020204" pitchFamily="34" charset="0"/>
                <a:cs typeface="Arial" panose="020B0604020202020204" pitchFamily="34" charset="0"/>
              </a:rPr>
              <a:t> party financial aid provider, apply the 10% calculation, and use that as a barometer of need, in order to provide equity between families (i.e. aim for parity so there aren’t families paying 25% of family income and others paying 4%).</a:t>
            </a:r>
          </a:p>
          <a:p>
            <a:pPr marL="68580" lvl="2" indent="0">
              <a:lnSpc>
                <a:spcPct val="110000"/>
              </a:lnSpc>
              <a:buNone/>
            </a:pPr>
            <a:endParaRPr lang="en-US" sz="1000" dirty="0">
              <a:latin typeface="Arial" panose="020B0604020202020204" pitchFamily="34" charset="0"/>
              <a:cs typeface="Arial" panose="020B0604020202020204" pitchFamily="34" charset="0"/>
            </a:endParaRPr>
          </a:p>
          <a:p>
            <a:pPr marL="0" indent="0">
              <a:lnSpc>
                <a:spcPct val="110000"/>
              </a:lnSpc>
              <a:spcBef>
                <a:spcPts val="600"/>
              </a:spcBef>
              <a:buNone/>
            </a:pPr>
            <a:r>
              <a:rPr lang="en-US" sz="2000" dirty="0"/>
              <a:t>	</a:t>
            </a:r>
            <a:r>
              <a:rPr lang="en-US" dirty="0">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This is regardless of the number of children, so if a family			can only pay 10,000, that number doesn’t change if it is 1 child 		or 3 children</a:t>
            </a:r>
          </a:p>
          <a:p>
            <a:pPr marL="0" indent="0">
              <a:lnSpc>
                <a:spcPct val="110000"/>
              </a:lnSpc>
              <a:spcBef>
                <a:spcPts val="600"/>
              </a:spcBef>
              <a:buNone/>
            </a:pPr>
            <a:r>
              <a:rPr lang="en-US" sz="2100" dirty="0">
                <a:latin typeface="Arial" panose="020B0604020202020204" pitchFamily="34" charset="0"/>
                <a:cs typeface="Arial" panose="020B0604020202020204" pitchFamily="34" charset="0"/>
              </a:rPr>
              <a:t>	-  This doesn’t look at college tuitions</a:t>
            </a:r>
          </a:p>
          <a:p>
            <a:pPr marL="0" indent="0">
              <a:lnSpc>
                <a:spcPct val="110000"/>
              </a:lnSpc>
              <a:spcBef>
                <a:spcPts val="600"/>
              </a:spcBef>
              <a:buNone/>
            </a:pPr>
            <a:r>
              <a:rPr lang="en-US" sz="2100" dirty="0">
                <a:latin typeface="Arial" panose="020B0604020202020204" pitchFamily="34" charset="0"/>
                <a:cs typeface="Arial" panose="020B0604020202020204" pitchFamily="34" charset="0"/>
              </a:rPr>
              <a:t>	-  This doesn’t look at siblings that might be at other independent 		schools (i.e. if your school is single sex or doesn’t cover all 		grade levels)</a:t>
            </a:r>
          </a:p>
          <a:p>
            <a:pPr marL="0" indent="0">
              <a:lnSpc>
                <a:spcPct val="110000"/>
              </a:lnSpc>
              <a:spcBef>
                <a:spcPts val="600"/>
              </a:spcBef>
              <a:buNone/>
            </a:pPr>
            <a:endParaRPr lang="en-US" sz="1200"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Ø"/>
            </a:pPr>
            <a:r>
              <a:rPr lang="en-US" dirty="0">
                <a:latin typeface="Arial" panose="020B0604020202020204" pitchFamily="34" charset="0"/>
                <a:cs typeface="Arial" panose="020B0604020202020204" pitchFamily="34" charset="0"/>
              </a:rPr>
              <a:t>Obviously other factors need to come into play that can change award decisions (retirement assets, home values, etc.).</a:t>
            </a:r>
          </a:p>
          <a:p>
            <a:pPr marL="0" lvl="1" indent="0">
              <a:lnSpc>
                <a:spcPct val="110000"/>
              </a:lnSpc>
              <a:buNone/>
            </a:pP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dirty="0">
              <a:latin typeface="Arial" panose="020B0604020202020204" pitchFamily="34" charset="0"/>
              <a:cs typeface="Arial" panose="020B0604020202020204" pitchFamily="34" charset="0"/>
            </a:endParaRPr>
          </a:p>
          <a:p>
            <a:pPr marL="0" indent="0">
              <a:lnSpc>
                <a:spcPct val="110000"/>
              </a:lnSpc>
              <a:spcBef>
                <a:spcPts val="600"/>
              </a:spcBef>
              <a:buNone/>
            </a:pPr>
            <a:endParaRPr lang="en-US" sz="2000" dirty="0"/>
          </a:p>
          <a:p>
            <a:pPr marL="0" indent="0">
              <a:lnSpc>
                <a:spcPct val="110000"/>
              </a:lnSpc>
              <a:spcBef>
                <a:spcPts val="600"/>
              </a:spcBef>
              <a:buNone/>
            </a:pPr>
            <a:endParaRPr lang="en-US" sz="2000" dirty="0"/>
          </a:p>
          <a:p>
            <a:pPr marL="137160" indent="0">
              <a:lnSpc>
                <a:spcPct val="110000"/>
              </a:lnSpc>
              <a:spcBef>
                <a:spcPts val="600"/>
              </a:spcBef>
              <a:buNone/>
            </a:pPr>
            <a:endParaRPr lang="en-US" sz="2000"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4797" y="6096000"/>
            <a:ext cx="1120588"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68369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8" end="8"/>
                                            </p:txEl>
                                          </p:spTgt>
                                        </p:tgtEl>
                                        <p:attrNameLst>
                                          <p:attrName>style.visibility</p:attrName>
                                        </p:attrNameLst>
                                      </p:cBhvr>
                                      <p:to>
                                        <p:strVal val="visible"/>
                                      </p:to>
                                    </p:set>
                                    <p:animEffect transition="in" filter="blinds(horizontal)">
                                      <p:cBhvr>
                                        <p:cTn id="26"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95584"/>
            <a:ext cx="8077200" cy="976016"/>
          </a:xfrm>
        </p:spPr>
        <p:txBody>
          <a:bodyPr>
            <a:normAutofit fontScale="90000"/>
          </a:bodyPr>
          <a:lstStyle/>
          <a:p>
            <a:pPr algn="ctr"/>
            <a:r>
              <a:rPr lang="en-US" sz="2800" i="1" dirty="0">
                <a:solidFill>
                  <a:schemeClr val="tx1"/>
                </a:solidFill>
                <a:latin typeface="Arial" panose="020B0604020202020204" pitchFamily="34" charset="0"/>
                <a:cs typeface="Arial" panose="020B0604020202020204" pitchFamily="34" charset="0"/>
              </a:rPr>
              <a:t>Board Reporting - Visually Monitor and Track the Trends of Your School’s Financial Aid Program - </a:t>
            </a:r>
            <a:br>
              <a:rPr lang="en-US" sz="2800" i="1" dirty="0">
                <a:solidFill>
                  <a:schemeClr val="tx1"/>
                </a:solidFill>
                <a:latin typeface="Arial" panose="020B0604020202020204" pitchFamily="34" charset="0"/>
                <a:cs typeface="Arial" panose="020B0604020202020204" pitchFamily="34" charset="0"/>
              </a:rPr>
            </a:br>
            <a:r>
              <a:rPr lang="en-US" sz="2800" i="1" dirty="0">
                <a:solidFill>
                  <a:schemeClr val="tx1"/>
                </a:solidFill>
                <a:latin typeface="Arial" panose="020B0604020202020204" pitchFamily="34" charset="0"/>
                <a:cs typeface="Arial" panose="020B0604020202020204" pitchFamily="34" charset="0"/>
              </a:rPr>
              <a:t>Sample Charts Shown</a:t>
            </a:r>
          </a:p>
        </p:txBody>
      </p:sp>
      <p:sp>
        <p:nvSpPr>
          <p:cNvPr id="3" name="Content Placeholder 2"/>
          <p:cNvSpPr>
            <a:spLocks noGrp="1"/>
          </p:cNvSpPr>
          <p:nvPr>
            <p:ph idx="1"/>
          </p:nvPr>
        </p:nvSpPr>
        <p:spPr>
          <a:xfrm>
            <a:off x="762000" y="1676400"/>
            <a:ext cx="7696200" cy="4572000"/>
          </a:xfrm>
        </p:spPr>
        <p:txBody>
          <a:bodyPr>
            <a:normAutofit fontScale="85000" lnSpcReduction="10000"/>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Net Tuition Revenue Chart</a:t>
            </a: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Net Tuition Revenue per Student Chart</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Percentage Paid by Financial Aid Recipients</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Financial Aid as a Percentage of Gross Tuition (Discount Rate)</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Percentage of Each Class with Financial Aid Bar Chart</a:t>
            </a: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Gap between Gross and Net Tuition Revenue per Student</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Dollar Amount of Financial Aid by Division</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Dollar Amount of Financial Aid</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Number of Financial Aid Recipients</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Average Financial Aid Award per Recipient</a:t>
            </a: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Percentage of Full Pay Students</a:t>
            </a:r>
          </a:p>
          <a:p>
            <a:pPr marL="0" lvl="1" indent="0">
              <a:lnSpc>
                <a:spcPct val="120000"/>
              </a:lnSpc>
              <a:buNone/>
            </a:pPr>
            <a:endParaRPr lang="en-US" sz="1200" dirty="0">
              <a:latin typeface="Arial" panose="020B0604020202020204" pitchFamily="34" charset="0"/>
              <a:cs typeface="Arial" panose="020B0604020202020204" pitchFamily="34" charset="0"/>
            </a:endParaRPr>
          </a:p>
          <a:p>
            <a:pPr marL="0" lvl="1" indent="0">
              <a:lnSpc>
                <a:spcPct val="120000"/>
              </a:lnSpc>
              <a:buNone/>
            </a:pPr>
            <a:endParaRPr lang="en-US" sz="900" dirty="0">
              <a:latin typeface="Arial" panose="020B0604020202020204" pitchFamily="34" charset="0"/>
              <a:cs typeface="Arial" panose="020B0604020202020204" pitchFamily="34" charset="0"/>
            </a:endParaRPr>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44589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blinds(horizontal)">
                                      <p:cBhvr>
                                        <p:cTn id="25" dur="500"/>
                                        <p:tgtEl>
                                          <p:spTgt spid="3">
                                            <p:txEl>
                                              <p:pRg st="6" end="6"/>
                                            </p:txEl>
                                          </p:spTgt>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blinds(horizontal)">
                                      <p:cBhvr>
                                        <p:cTn id="28" dur="500"/>
                                        <p:tgtEl>
                                          <p:spTgt spid="3">
                                            <p:txEl>
                                              <p:pRg st="7" end="7"/>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Effect transition="in" filter="blinds(horizontal)">
                                      <p:cBhvr>
                                        <p:cTn id="31" dur="500"/>
                                        <p:tgtEl>
                                          <p:spTgt spid="3">
                                            <p:txEl>
                                              <p:pRg st="8" end="8"/>
                                            </p:txEl>
                                          </p:spTgt>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blinds(horizontal)">
                                      <p:cBhvr>
                                        <p:cTn id="34" dur="500"/>
                                        <p:tgtEl>
                                          <p:spTgt spid="3">
                                            <p:txEl>
                                              <p:pRg st="9" end="9"/>
                                            </p:txEl>
                                          </p:spTgt>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Effect transition="in" filter="blinds(horizontal)">
                                      <p:cBhvr>
                                        <p:cTn id="3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rmAutofit/>
          </a:bodyPr>
          <a:lstStyle/>
          <a:p>
            <a:pPr algn="ctr"/>
            <a:r>
              <a:rPr lang="en-US" sz="2400" i="1" dirty="0">
                <a:solidFill>
                  <a:schemeClr val="tx1"/>
                </a:solidFill>
                <a:latin typeface="Arial" panose="020B0604020202020204" pitchFamily="34" charset="0"/>
                <a:cs typeface="Arial" panose="020B0604020202020204" pitchFamily="34" charset="0"/>
              </a:rPr>
              <a:t>Net Tuition Revenue</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2499604647"/>
              </p:ext>
            </p:extLst>
          </p:nvPr>
        </p:nvGraphicFramePr>
        <p:xfrm>
          <a:off x="695899" y="1329368"/>
          <a:ext cx="7086600" cy="48768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02264" y="5843530"/>
            <a:ext cx="1533121" cy="9382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31731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Net Tuition Revenue per Student</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4073005772"/>
              </p:ext>
            </p:extLst>
          </p:nvPr>
        </p:nvGraphicFramePr>
        <p:xfrm>
          <a:off x="685800" y="1295400"/>
          <a:ext cx="7162800" cy="47244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1849013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Percentage Paid by Financial Aid Recipients</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369680255"/>
              </p:ext>
            </p:extLst>
          </p:nvPr>
        </p:nvGraphicFramePr>
        <p:xfrm>
          <a:off x="533400" y="1295400"/>
          <a:ext cx="7315200" cy="52578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7768" y="5877498"/>
            <a:ext cx="1477617" cy="904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4090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425068"/>
            <a:ext cx="8801101" cy="565534"/>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Financial Aid as a % of Gross Tuition Revenue (Discount Rate)</a:t>
            </a:r>
            <a:br>
              <a:rPr lang="en-US" sz="2400" i="1" dirty="0">
                <a:solidFill>
                  <a:schemeClr val="tx1"/>
                </a:solidFill>
                <a:latin typeface="Arial" panose="020B0604020202020204" pitchFamily="34" charset="0"/>
                <a:cs typeface="Arial" panose="020B0604020202020204" pitchFamily="34" charset="0"/>
              </a:rPr>
            </a:br>
            <a:r>
              <a:rPr lang="en-US" sz="2000" i="1" dirty="0">
                <a:solidFill>
                  <a:schemeClr val="tx1"/>
                </a:solidFill>
                <a:latin typeface="Arial" panose="020B0604020202020204" pitchFamily="34" charset="0"/>
                <a:cs typeface="Arial" panose="020B0604020202020204" pitchFamily="34" charset="0"/>
              </a:rPr>
              <a:t>(NAIS average is in the 20 - 22% range and INCLUDES </a:t>
            </a:r>
            <a:r>
              <a:rPr lang="en-US" sz="2000" i="1">
                <a:solidFill>
                  <a:schemeClr val="tx1"/>
                </a:solidFill>
                <a:latin typeface="Arial" panose="020B0604020202020204" pitchFamily="34" charset="0"/>
                <a:cs typeface="Arial" panose="020B0604020202020204" pitchFamily="34" charset="0"/>
              </a:rPr>
              <a:t>Tuition Remission)</a:t>
            </a:r>
            <a:endParaRPr lang="en-US" sz="20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1827866956"/>
              </p:ext>
            </p:extLst>
          </p:nvPr>
        </p:nvGraphicFramePr>
        <p:xfrm>
          <a:off x="761999" y="1295400"/>
          <a:ext cx="7239001" cy="51816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57768" y="5877498"/>
            <a:ext cx="1477617" cy="9043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02880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43184"/>
            <a:ext cx="8839200" cy="794374"/>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Net Tuition Revenue Analysis – Student Headcount vs NTR</a:t>
            </a:r>
          </a:p>
        </p:txBody>
      </p:sp>
      <p:graphicFrame>
        <p:nvGraphicFramePr>
          <p:cNvPr id="10" name="Table 9"/>
          <p:cNvGraphicFramePr>
            <a:graphicFrameLocks noGrp="1"/>
          </p:cNvGraphicFramePr>
          <p:nvPr>
            <p:extLst>
              <p:ext uri="{D42A27DB-BD31-4B8C-83A1-F6EECF244321}">
                <p14:modId xmlns:p14="http://schemas.microsoft.com/office/powerpoint/2010/main" val="2713416640"/>
              </p:ext>
            </p:extLst>
          </p:nvPr>
        </p:nvGraphicFramePr>
        <p:xfrm>
          <a:off x="1260612" y="1163659"/>
          <a:ext cx="6465884" cy="4624678"/>
        </p:xfrm>
        <a:graphic>
          <a:graphicData uri="http://schemas.openxmlformats.org/drawingml/2006/table">
            <a:tbl>
              <a:tblPr>
                <a:tableStyleId>{5C22544A-7EE6-4342-B048-85BDC9FD1C3A}</a:tableStyleId>
              </a:tblPr>
              <a:tblGrid>
                <a:gridCol w="146537">
                  <a:extLst>
                    <a:ext uri="{9D8B030D-6E8A-4147-A177-3AD203B41FA5}">
                      <a16:colId xmlns:a16="http://schemas.microsoft.com/office/drawing/2014/main" val="20000"/>
                    </a:ext>
                  </a:extLst>
                </a:gridCol>
                <a:gridCol w="3862260">
                  <a:extLst>
                    <a:ext uri="{9D8B030D-6E8A-4147-A177-3AD203B41FA5}">
                      <a16:colId xmlns:a16="http://schemas.microsoft.com/office/drawing/2014/main" val="20001"/>
                    </a:ext>
                  </a:extLst>
                </a:gridCol>
                <a:gridCol w="125602">
                  <a:extLst>
                    <a:ext uri="{9D8B030D-6E8A-4147-A177-3AD203B41FA5}">
                      <a16:colId xmlns:a16="http://schemas.microsoft.com/office/drawing/2014/main" val="20002"/>
                    </a:ext>
                  </a:extLst>
                </a:gridCol>
                <a:gridCol w="837346">
                  <a:extLst>
                    <a:ext uri="{9D8B030D-6E8A-4147-A177-3AD203B41FA5}">
                      <a16:colId xmlns:a16="http://schemas.microsoft.com/office/drawing/2014/main" val="20003"/>
                    </a:ext>
                  </a:extLst>
                </a:gridCol>
                <a:gridCol w="209336">
                  <a:extLst>
                    <a:ext uri="{9D8B030D-6E8A-4147-A177-3AD203B41FA5}">
                      <a16:colId xmlns:a16="http://schemas.microsoft.com/office/drawing/2014/main" val="20004"/>
                    </a:ext>
                  </a:extLst>
                </a:gridCol>
                <a:gridCol w="795478">
                  <a:extLst>
                    <a:ext uri="{9D8B030D-6E8A-4147-A177-3AD203B41FA5}">
                      <a16:colId xmlns:a16="http://schemas.microsoft.com/office/drawing/2014/main" val="20005"/>
                    </a:ext>
                  </a:extLst>
                </a:gridCol>
                <a:gridCol w="489325">
                  <a:extLst>
                    <a:ext uri="{9D8B030D-6E8A-4147-A177-3AD203B41FA5}">
                      <a16:colId xmlns:a16="http://schemas.microsoft.com/office/drawing/2014/main" val="20006"/>
                    </a:ext>
                  </a:extLst>
                </a:gridCol>
              </a:tblGrid>
              <a:tr h="176277">
                <a:tc gridSpan="2">
                  <a:txBody>
                    <a:bodyPr/>
                    <a:lstStyle/>
                    <a:p>
                      <a:pPr algn="l" fontAlgn="b"/>
                      <a:r>
                        <a:rPr lang="en-US" sz="1000" u="none" strike="noStrike" dirty="0">
                          <a:effectLst/>
                        </a:rPr>
                        <a:t>Sample School</a:t>
                      </a:r>
                      <a:endParaRPr lang="en-US" sz="1000" b="0" i="0" u="none" strike="noStrike" dirty="0">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b="1" i="1" u="none" strike="noStrike" dirty="0">
                          <a:effectLst/>
                          <a:latin typeface="Arial" panose="020B0604020202020204" pitchFamily="34" charset="0"/>
                        </a:rPr>
                        <a:t>Headcount</a:t>
                      </a:r>
                      <a:r>
                        <a:rPr lang="en-US" sz="1000" b="1" i="1" u="none" strike="noStrike" baseline="0" dirty="0">
                          <a:effectLst/>
                          <a:latin typeface="Arial" panose="020B0604020202020204" pitchFamily="34" charset="0"/>
                        </a:rPr>
                        <a:t> </a:t>
                      </a:r>
                    </a:p>
                  </a:txBody>
                  <a:tcPr marL="0" marR="0" marT="0" marB="0" anchor="b"/>
                </a:tc>
                <a:tc>
                  <a:txBody>
                    <a:bodyPr/>
                    <a:lstStyle/>
                    <a:p>
                      <a:pPr algn="ctr" fontAlgn="b"/>
                      <a:endParaRPr lang="en-US" sz="1000" b="1" i="1" u="none" strike="noStrike">
                        <a:effectLst/>
                        <a:latin typeface="Arial" panose="020B0604020202020204" pitchFamily="34" charset="0"/>
                      </a:endParaRPr>
                    </a:p>
                  </a:txBody>
                  <a:tcPr marL="0" marR="0" marT="0" marB="0" anchor="b"/>
                </a:tc>
                <a:tc>
                  <a:txBody>
                    <a:bodyPr/>
                    <a:lstStyle/>
                    <a:p>
                      <a:pPr algn="ctr" fontAlgn="b"/>
                      <a:r>
                        <a:rPr lang="en-US" sz="1000" b="1" i="1" u="none" strike="noStrike" dirty="0">
                          <a:effectLst/>
                          <a:latin typeface="Arial" panose="020B0604020202020204" pitchFamily="34" charset="0"/>
                        </a:rPr>
                        <a:t>NTR</a:t>
                      </a:r>
                    </a:p>
                  </a:txBody>
                  <a:tcPr marL="0" marR="0" marT="0" marB="0" anchor="b"/>
                </a:tc>
                <a:tc>
                  <a:txBody>
                    <a:bodyPr/>
                    <a:lstStyle/>
                    <a:p>
                      <a:pPr algn="r" fontAlgn="b"/>
                      <a:endParaRPr lang="en-US" sz="1000" b="1" i="1"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0"/>
                  </a:ext>
                </a:extLst>
              </a:tr>
              <a:tr h="176277">
                <a:tc gridSpan="2">
                  <a:txBody>
                    <a:bodyPr/>
                    <a:lstStyle/>
                    <a:p>
                      <a:pPr algn="l" fontAlgn="b"/>
                      <a:r>
                        <a:rPr lang="en-US" sz="1000" u="none" strike="noStrike" dirty="0">
                          <a:effectLst/>
                        </a:rPr>
                        <a:t>Net Tuition Revenue Calculation</a:t>
                      </a:r>
                      <a:endParaRPr lang="en-US" sz="1000" b="0" i="0" u="none" strike="noStrike" dirty="0">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b="1" i="1" u="none" strike="noStrike" dirty="0">
                          <a:effectLst/>
                          <a:latin typeface="Arial" panose="020B0604020202020204" pitchFamily="34" charset="0"/>
                        </a:rPr>
                        <a:t>Focus</a:t>
                      </a:r>
                    </a:p>
                  </a:txBody>
                  <a:tcPr marL="0" marR="0" marT="0" marB="0" anchor="b"/>
                </a:tc>
                <a:tc>
                  <a:txBody>
                    <a:bodyPr/>
                    <a:lstStyle/>
                    <a:p>
                      <a:pPr algn="ctr" fontAlgn="b"/>
                      <a:endParaRPr lang="en-US" sz="1000" b="1" i="1" u="none" strike="noStrike" dirty="0">
                        <a:effectLst/>
                        <a:latin typeface="Arial" panose="020B0604020202020204" pitchFamily="34" charset="0"/>
                      </a:endParaRPr>
                    </a:p>
                  </a:txBody>
                  <a:tcPr marL="0" marR="0" marT="0" marB="0" anchor="b"/>
                </a:tc>
                <a:tc>
                  <a:txBody>
                    <a:bodyPr/>
                    <a:lstStyle/>
                    <a:p>
                      <a:pPr algn="ctr" fontAlgn="b"/>
                      <a:r>
                        <a:rPr lang="en-US" sz="1000" b="1" i="1" u="none" strike="noStrike" dirty="0">
                          <a:effectLst/>
                          <a:latin typeface="Arial" panose="020B0604020202020204" pitchFamily="34" charset="0"/>
                        </a:rPr>
                        <a:t>Focus</a:t>
                      </a: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1"/>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8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2"/>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 Actual </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a:effectLst/>
                        </a:rPr>
                        <a:t>Actual</a:t>
                      </a:r>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3"/>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r>
                        <a:rPr lang="en-US" sz="1000" u="none" strike="noStrike" dirty="0">
                          <a:effectLst/>
                        </a:rPr>
                        <a:t>6/30/20</a:t>
                      </a:r>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dirty="0">
                        <a:effectLst/>
                        <a:latin typeface="Arial" panose="020B0604020202020204" pitchFamily="34" charset="0"/>
                      </a:endParaRPr>
                    </a:p>
                  </a:txBody>
                  <a:tcPr marL="0" marR="0" marT="0" marB="0" anchor="b"/>
                </a:tc>
                <a:tc>
                  <a:txBody>
                    <a:bodyPr/>
                    <a:lstStyle/>
                    <a:p>
                      <a:pPr algn="ctr" fontAlgn="b"/>
                      <a:r>
                        <a:rPr lang="en-US" sz="1000" u="none" strike="noStrike" dirty="0">
                          <a:effectLst/>
                        </a:rPr>
                        <a:t>6/30/21</a:t>
                      </a:r>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4"/>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tc>
                  <a:txBody>
                    <a:bodyPr/>
                    <a:lstStyle/>
                    <a:p>
                      <a:pPr algn="ctr"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5"/>
                  </a:ext>
                </a:extLst>
              </a:tr>
              <a:tr h="176277">
                <a:tc gridSpan="2">
                  <a:txBody>
                    <a:bodyPr/>
                    <a:lstStyle/>
                    <a:p>
                      <a:pPr algn="l" fontAlgn="b"/>
                      <a:r>
                        <a:rPr lang="en-US" sz="1000" u="none" strike="noStrike" dirty="0">
                          <a:effectLst/>
                        </a:rPr>
                        <a:t>Net Tuition Revenue</a:t>
                      </a:r>
                      <a:endParaRPr lang="en-US" sz="1000" b="0" i="0" u="none" strike="noStrike" dirty="0">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4,485,101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4,766,527</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06"/>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7"/>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Increase in Tuition Income</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244,526</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264,375</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8"/>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Change in Other Tuitions</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-8,970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-19,663</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09"/>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Change in Financial Aid</a:t>
                      </a:r>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-183,740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36,714</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0"/>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1"/>
                  </a:ext>
                </a:extLst>
              </a:tr>
              <a:tr h="18664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Increase in Net Tuition Revenue</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51,816</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281,426</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dirty="0">
                          <a:effectLst/>
                        </a:rPr>
                        <a:t> </a:t>
                      </a:r>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2"/>
                  </a:ext>
                </a:extLst>
              </a:tr>
              <a:tr h="18664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0</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3"/>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4"/>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Percentage Change in Net Tuition Revenue</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1.2%</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6.3%</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5"/>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6"/>
                  </a:ext>
                </a:extLst>
              </a:tr>
              <a:tr h="18664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Percentage of Tuition Increase Realized</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22%</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115%</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7"/>
                  </a:ext>
                </a:extLst>
              </a:tr>
              <a:tr h="186646">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18"/>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nl-NL" sz="1000" u="none" strike="noStrike">
                          <a:effectLst/>
                        </a:rPr>
                        <a:t>Net Tuition Revenue per Student</a:t>
                      </a:r>
                      <a:endParaRPr lang="nl-NL"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9,442</a:t>
                      </a:r>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10,229</a:t>
                      </a:r>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19"/>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Change in Net Tuition Revenue per Student</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dirty="0">
                          <a:effectLst/>
                        </a:rPr>
                        <a:t>10</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b="0" i="0" u="none" strike="noStrike" dirty="0">
                          <a:effectLst/>
                          <a:latin typeface="+mn-lt"/>
                        </a:rPr>
                        <a:t>786</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0"/>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1"/>
                  </a:ext>
                </a:extLst>
              </a:tr>
              <a:tr h="176277">
                <a:tc gridSpan="2">
                  <a:txBody>
                    <a:bodyPr/>
                    <a:lstStyle/>
                    <a:p>
                      <a:pPr algn="l" fontAlgn="b"/>
                      <a:r>
                        <a:rPr lang="en-US" sz="1000" u="none" strike="noStrike" dirty="0">
                          <a:effectLst/>
                        </a:rPr>
                        <a:t>Enrollment</a:t>
                      </a:r>
                      <a:endParaRPr lang="en-US" sz="1000" b="0" i="0" u="none" strike="noStrike" dirty="0">
                        <a:effectLst/>
                        <a:latin typeface="Arial" panose="020B0604020202020204" pitchFamily="34" charset="0"/>
                      </a:endParaRPr>
                    </a:p>
                  </a:txBody>
                  <a:tcPr marL="0" marR="0" marT="0" marB="0" anchor="b"/>
                </a:tc>
                <a:tc hMerge="1">
                  <a:txBody>
                    <a:bodyPr/>
                    <a:lstStyle/>
                    <a:p>
                      <a:endParaRPr lang="en-US"/>
                    </a:p>
                  </a:txBody>
                  <a:tcPr/>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475</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466</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22"/>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tc>
                <a:tc>
                  <a:txBody>
                    <a:bodyPr/>
                    <a:lstStyle/>
                    <a:p>
                      <a:pPr algn="l" fontAlgn="b"/>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3"/>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Change in Enrollment</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5 </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dirty="0">
                          <a:effectLst/>
                        </a:rPr>
                        <a:t>                      (9)</a:t>
                      </a:r>
                      <a:endParaRPr lang="en-US" sz="1000" b="0" i="0" u="none" strike="noStrike" dirty="0">
                        <a:effectLst/>
                        <a:latin typeface="Arial" panose="020B0604020202020204" pitchFamily="34" charset="0"/>
                      </a:endParaRPr>
                    </a:p>
                  </a:txBody>
                  <a:tcPr marL="0" marR="0" marT="0" marB="0" anchor="b"/>
                </a:tc>
                <a:tc>
                  <a:txBody>
                    <a:bodyPr/>
                    <a:lstStyle/>
                    <a:p>
                      <a:pPr algn="l" fontAlgn="b"/>
                      <a:r>
                        <a:rPr lang="en-US" sz="1000" u="none" strike="noStrike">
                          <a:effectLst/>
                        </a:rPr>
                        <a:t> </a:t>
                      </a:r>
                      <a:endParaRPr lang="en-US" sz="1000" b="0" i="0" u="none" strike="noStrike">
                        <a:effectLst/>
                        <a:latin typeface="Arial" panose="020B0604020202020204" pitchFamily="34" charset="0"/>
                      </a:endParaRPr>
                    </a:p>
                  </a:txBody>
                  <a:tcPr marL="0" marR="0" marT="0" marB="0" anchor="b"/>
                </a:tc>
                <a:extLst>
                  <a:ext uri="{0D108BD9-81ED-4DB2-BD59-A6C34878D82A}">
                    <a16:rowId xmlns:a16="http://schemas.microsoft.com/office/drawing/2014/main" val="10024"/>
                  </a:ext>
                </a:extLst>
              </a:tr>
              <a:tr h="176277">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l" fontAlgn="b"/>
                      <a:r>
                        <a:rPr lang="en-US" sz="1000" u="none" strike="noStrike">
                          <a:effectLst/>
                        </a:rPr>
                        <a:t>Percentage Change in Enrollment</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1.1%</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a:effectLst/>
                        <a:latin typeface="Arial" panose="020B0604020202020204" pitchFamily="34" charset="0"/>
                      </a:endParaRPr>
                    </a:p>
                  </a:txBody>
                  <a:tcPr marL="0" marR="0" marT="0" marB="0" anchor="b"/>
                </a:tc>
                <a:tc>
                  <a:txBody>
                    <a:bodyPr/>
                    <a:lstStyle/>
                    <a:p>
                      <a:pPr algn="r" fontAlgn="b"/>
                      <a:r>
                        <a:rPr lang="en-US" sz="1000" u="none" strike="noStrike">
                          <a:effectLst/>
                        </a:rPr>
                        <a:t>-1.9%</a:t>
                      </a:r>
                      <a:endParaRPr lang="en-US" sz="1000" b="0" i="0" u="none" strike="noStrike">
                        <a:effectLst/>
                        <a:latin typeface="Arial" panose="020B0604020202020204" pitchFamily="34" charset="0"/>
                      </a:endParaRPr>
                    </a:p>
                  </a:txBody>
                  <a:tcPr marL="0" marR="0" marT="0" marB="0" anchor="b"/>
                </a:tc>
                <a:tc>
                  <a:txBody>
                    <a:bodyPr/>
                    <a:lstStyle/>
                    <a:p>
                      <a:pPr algn="l" fontAlgn="b"/>
                      <a:endParaRPr lang="en-US" sz="1000" b="0" i="0" u="none" strike="noStrike" dirty="0">
                        <a:effectLst/>
                        <a:latin typeface="Arial" panose="020B0604020202020204" pitchFamily="34" charset="0"/>
                      </a:endParaRPr>
                    </a:p>
                  </a:txBody>
                  <a:tcPr marL="0" marR="0" marT="0" marB="0" anchor="b"/>
                </a:tc>
                <a:extLst>
                  <a:ext uri="{0D108BD9-81ED-4DB2-BD59-A6C34878D82A}">
                    <a16:rowId xmlns:a16="http://schemas.microsoft.com/office/drawing/2014/main" val="10025"/>
                  </a:ext>
                </a:extLst>
              </a:tr>
            </a:tbl>
          </a:graphicData>
        </a:graphic>
      </p:graphicFrame>
      <p:sp>
        <p:nvSpPr>
          <p:cNvPr id="11" name="Oval 10"/>
          <p:cNvSpPr/>
          <p:nvPr/>
        </p:nvSpPr>
        <p:spPr>
          <a:xfrm>
            <a:off x="5638800" y="3238119"/>
            <a:ext cx="706915" cy="2572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2" name="Oval 11"/>
          <p:cNvSpPr/>
          <p:nvPr/>
        </p:nvSpPr>
        <p:spPr>
          <a:xfrm>
            <a:off x="5791200" y="4107652"/>
            <a:ext cx="588958" cy="2851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3" name="Oval 12"/>
          <p:cNvSpPr/>
          <p:nvPr/>
        </p:nvSpPr>
        <p:spPr>
          <a:xfrm>
            <a:off x="5791200" y="4724400"/>
            <a:ext cx="541221" cy="22313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4" name="Oval 13"/>
          <p:cNvSpPr/>
          <p:nvPr/>
        </p:nvSpPr>
        <p:spPr>
          <a:xfrm>
            <a:off x="5791200" y="5410200"/>
            <a:ext cx="588958" cy="2005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5" name="Oval 14"/>
          <p:cNvSpPr/>
          <p:nvPr/>
        </p:nvSpPr>
        <p:spPr>
          <a:xfrm>
            <a:off x="6686153" y="3238119"/>
            <a:ext cx="577415" cy="28514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6" name="Oval 15"/>
          <p:cNvSpPr/>
          <p:nvPr/>
        </p:nvSpPr>
        <p:spPr>
          <a:xfrm>
            <a:off x="6686153" y="4107652"/>
            <a:ext cx="582004" cy="2851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7" name="Oval 16"/>
          <p:cNvSpPr/>
          <p:nvPr/>
        </p:nvSpPr>
        <p:spPr>
          <a:xfrm>
            <a:off x="6708075" y="4724400"/>
            <a:ext cx="577414" cy="22313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sp>
        <p:nvSpPr>
          <p:cNvPr id="18" name="Oval 17"/>
          <p:cNvSpPr/>
          <p:nvPr/>
        </p:nvSpPr>
        <p:spPr>
          <a:xfrm>
            <a:off x="6698144" y="5410200"/>
            <a:ext cx="565424" cy="182966"/>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endParaRPr lang="en-US"/>
          </a:p>
        </p:txBody>
      </p:sp>
      <p:pic>
        <p:nvPicPr>
          <p:cNvPr id="20"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3800" y="5868950"/>
            <a:ext cx="1491585" cy="9128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255793" cy="899816"/>
          </a:xfrm>
        </p:spPr>
        <p:txBody>
          <a:bodyPr>
            <a:normAutofit/>
          </a:bodyPr>
          <a:lstStyle/>
          <a:p>
            <a:pPr algn="ctr"/>
            <a:r>
              <a:rPr lang="en-US" sz="2400" i="1" dirty="0">
                <a:solidFill>
                  <a:schemeClr val="tx1"/>
                </a:solidFill>
                <a:latin typeface="Arial" panose="020B0604020202020204" pitchFamily="34" charset="0"/>
                <a:cs typeface="Arial" panose="020B0604020202020204" pitchFamily="34" charset="0"/>
              </a:rPr>
              <a:t>Percentage of Each Class with Financial Aid Bar Graph</a:t>
            </a:r>
          </a:p>
        </p:txBody>
      </p:sp>
      <p:graphicFrame>
        <p:nvGraphicFramePr>
          <p:cNvPr id="6" name="Content Placeholder 3"/>
          <p:cNvGraphicFramePr>
            <a:graphicFrameLocks/>
          </p:cNvGraphicFramePr>
          <p:nvPr>
            <p:extLst>
              <p:ext uri="{D42A27DB-BD31-4B8C-83A1-F6EECF244321}">
                <p14:modId xmlns:p14="http://schemas.microsoft.com/office/powerpoint/2010/main" val="2778574551"/>
              </p:ext>
            </p:extLst>
          </p:nvPr>
        </p:nvGraphicFramePr>
        <p:xfrm>
          <a:off x="533400" y="1752600"/>
          <a:ext cx="7924799" cy="4157409"/>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3800" y="5868950"/>
            <a:ext cx="1491585" cy="912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2255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Gap between Gross and Net Tuition Revenue Per Year </a:t>
            </a:r>
            <a:br>
              <a:rPr lang="en-US" sz="2400" i="1" dirty="0">
                <a:solidFill>
                  <a:schemeClr val="tx1"/>
                </a:solidFill>
                <a:latin typeface="Arial" panose="020B0604020202020204" pitchFamily="34" charset="0"/>
                <a:cs typeface="Arial" panose="020B0604020202020204" pitchFamily="34" charset="0"/>
              </a:rPr>
            </a:br>
            <a:r>
              <a:rPr lang="en-US" sz="2400" i="1" dirty="0">
                <a:solidFill>
                  <a:schemeClr val="tx1"/>
                </a:solidFill>
                <a:latin typeface="Arial" panose="020B0604020202020204" pitchFamily="34" charset="0"/>
                <a:cs typeface="Arial" panose="020B0604020202020204" pitchFamily="34" charset="0"/>
              </a:rPr>
              <a:t>(Discount Rate)</a:t>
            </a:r>
            <a:br>
              <a:rPr lang="en-US" sz="2400" i="1" dirty="0">
                <a:solidFill>
                  <a:schemeClr val="tx1"/>
                </a:solidFill>
                <a:latin typeface="Arial" panose="020B0604020202020204" pitchFamily="34" charset="0"/>
                <a:cs typeface="Arial" panose="020B0604020202020204" pitchFamily="34" charset="0"/>
              </a:rPr>
            </a:br>
            <a:endParaRPr lang="en-US" sz="24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3617470390"/>
              </p:ext>
            </p:extLst>
          </p:nvPr>
        </p:nvGraphicFramePr>
        <p:xfrm>
          <a:off x="762000" y="1422030"/>
          <a:ext cx="7620000" cy="4445369"/>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64154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Dollar Amount of Financial Aid Awards by Division</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424745055"/>
              </p:ext>
            </p:extLst>
          </p:nvPr>
        </p:nvGraphicFramePr>
        <p:xfrm>
          <a:off x="457200" y="1253491"/>
          <a:ext cx="7696200" cy="5052059"/>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16758" y="5791200"/>
            <a:ext cx="1618627" cy="99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30255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Dollar Amount of Financial Aid</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1962311896"/>
              </p:ext>
            </p:extLst>
          </p:nvPr>
        </p:nvGraphicFramePr>
        <p:xfrm>
          <a:off x="609600" y="1371600"/>
          <a:ext cx="7010401" cy="52578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433258" y="5801298"/>
            <a:ext cx="1602127" cy="9805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02036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Number of Financial Aid Recipients</a:t>
            </a:r>
          </a:p>
        </p:txBody>
      </p:sp>
      <p:graphicFrame>
        <p:nvGraphicFramePr>
          <p:cNvPr id="6" name="Chart 5"/>
          <p:cNvGraphicFramePr>
            <a:graphicFrameLocks/>
          </p:cNvGraphicFramePr>
          <p:nvPr>
            <p:extLst>
              <p:ext uri="{D42A27DB-BD31-4B8C-83A1-F6EECF244321}">
                <p14:modId xmlns:p14="http://schemas.microsoft.com/office/powerpoint/2010/main" val="1740592547"/>
              </p:ext>
            </p:extLst>
          </p:nvPr>
        </p:nvGraphicFramePr>
        <p:xfrm>
          <a:off x="457201" y="1143000"/>
          <a:ext cx="7422004" cy="5486399"/>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1268" y="5867400"/>
            <a:ext cx="149411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5613653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Average Financial Aid Award Per Recipient</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210271565"/>
              </p:ext>
            </p:extLst>
          </p:nvPr>
        </p:nvGraphicFramePr>
        <p:xfrm>
          <a:off x="762000" y="1371600"/>
          <a:ext cx="7010400" cy="51054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65777" y="5943600"/>
            <a:ext cx="1369608"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61985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40511"/>
            <a:ext cx="8305801" cy="450090"/>
          </a:xfrm>
        </p:spPr>
        <p:txBody>
          <a:bodyPr>
            <a:noAutofit/>
          </a:bodyPr>
          <a:lstStyle/>
          <a:p>
            <a:pPr algn="ctr"/>
            <a:r>
              <a:rPr lang="en-US" sz="2400" i="1" dirty="0">
                <a:solidFill>
                  <a:schemeClr val="tx1"/>
                </a:solidFill>
                <a:latin typeface="Arial" panose="020B0604020202020204" pitchFamily="34" charset="0"/>
                <a:cs typeface="Arial" panose="020B0604020202020204" pitchFamily="34" charset="0"/>
              </a:rPr>
              <a:t>Percentage of Full Pay Students</a:t>
            </a:r>
          </a:p>
        </p:txBody>
      </p:sp>
      <p:sp>
        <p:nvSpPr>
          <p:cNvPr id="3" name="Content Placeholder 2"/>
          <p:cNvSpPr>
            <a:spLocks noGrp="1"/>
          </p:cNvSpPr>
          <p:nvPr>
            <p:ph idx="1"/>
          </p:nvPr>
        </p:nvSpPr>
        <p:spPr>
          <a:xfrm>
            <a:off x="507207" y="1566231"/>
            <a:ext cx="8065294" cy="4040436"/>
          </a:xfrm>
        </p:spPr>
        <p:txBody>
          <a:bodyPr>
            <a:normAutofit/>
          </a:bodyPr>
          <a:lstStyle/>
          <a:p>
            <a:pPr lvl="1">
              <a:lnSpc>
                <a:spcPct val="110000"/>
              </a:lnSpc>
              <a:buFont typeface="Wingdings" panose="05000000000000000000" pitchFamily="2" charset="2"/>
              <a:buChar char="Ø"/>
            </a:pPr>
            <a:endParaRPr lang="en-US" sz="1500" dirty="0">
              <a:latin typeface="Arial" panose="020B0604020202020204" pitchFamily="34" charset="0"/>
              <a:cs typeface="Arial" panose="020B0604020202020204" pitchFamily="34" charset="0"/>
            </a:endParaRPr>
          </a:p>
          <a:p>
            <a:pPr marL="0" lvl="1" indent="0">
              <a:buNone/>
            </a:pP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graphicFrame>
        <p:nvGraphicFramePr>
          <p:cNvPr id="6" name="Chart 5"/>
          <p:cNvGraphicFramePr>
            <a:graphicFrameLocks/>
          </p:cNvGraphicFramePr>
          <p:nvPr>
            <p:extLst>
              <p:ext uri="{D42A27DB-BD31-4B8C-83A1-F6EECF244321}">
                <p14:modId xmlns:p14="http://schemas.microsoft.com/office/powerpoint/2010/main" val="4114061429"/>
              </p:ext>
            </p:extLst>
          </p:nvPr>
        </p:nvGraphicFramePr>
        <p:xfrm>
          <a:off x="457200" y="1524000"/>
          <a:ext cx="7391400" cy="5105400"/>
        </p:xfrm>
        <a:graphic>
          <a:graphicData uri="http://schemas.openxmlformats.org/drawingml/2006/chart">
            <c:chart xmlns:c="http://schemas.openxmlformats.org/drawingml/2006/chart" xmlns:r="http://schemas.openxmlformats.org/officeDocument/2006/relationships" r:id="rId2"/>
          </a:graphicData>
        </a:graphic>
      </p:graphicFrame>
      <p:pic>
        <p:nvPicPr>
          <p:cNvPr id="8"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41268" y="5867400"/>
            <a:ext cx="149411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36163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
            <a:ext cx="8065294" cy="595016"/>
          </a:xfrm>
        </p:spPr>
        <p:txBody>
          <a:bodyPr>
            <a:normAutofit fontScale="90000"/>
          </a:bodyPr>
          <a:lstStyle/>
          <a:p>
            <a:pPr algn="ctr"/>
            <a:r>
              <a:rPr lang="en-US" altLang="en-US" sz="2800" dirty="0">
                <a:solidFill>
                  <a:schemeClr val="tx1"/>
                </a:solidFill>
                <a:latin typeface="Arial" panose="020B0604020202020204" pitchFamily="34" charset="0"/>
              </a:rPr>
              <a:t>Baumol’s Disease </a:t>
            </a:r>
            <a:r>
              <a:rPr lang="en-US" altLang="en-US" sz="2800" b="1" i="1" dirty="0">
                <a:solidFill>
                  <a:schemeClr val="tx1"/>
                </a:solidFill>
                <a:latin typeface="Arial" panose="020B0604020202020204" pitchFamily="34" charset="0"/>
              </a:rPr>
              <a:t>(aka the reason tuition increases faster than inflation each year)</a:t>
            </a:r>
            <a:endParaRPr lang="en-US" sz="2800" i="1" dirty="0">
              <a:solidFill>
                <a:schemeClr val="tx1"/>
              </a:solidFill>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762000" y="1219200"/>
            <a:ext cx="8153400" cy="4610100"/>
          </a:xfrm>
        </p:spPr>
        <p:txBody>
          <a:bodyPr>
            <a:normAutofit fontScale="70000" lnSpcReduction="20000"/>
          </a:bodyPr>
          <a:lstStyle/>
          <a:p>
            <a:pPr marL="0" indent="0">
              <a:lnSpc>
                <a:spcPct val="120000"/>
              </a:lnSpc>
              <a:spcBef>
                <a:spcPct val="0"/>
              </a:spcBef>
              <a:buFontTx/>
              <a:buNone/>
            </a:pPr>
            <a:r>
              <a:rPr lang="en-US" altLang="en-US" sz="2600" dirty="0">
                <a:latin typeface="Arial" panose="020B0604020202020204" pitchFamily="34" charset="0"/>
              </a:rPr>
              <a:t>The Consumer Price Index (CPI) reflects the cost of a “market basket of 	goods” (loaf of bread, gallon of milk, etc.).  The annual change in 	CPI reflects </a:t>
            </a:r>
            <a:r>
              <a:rPr lang="en-US" altLang="en-US" sz="2600" b="1" i="1" dirty="0">
                <a:latin typeface="Arial" panose="020B0604020202020204" pitchFamily="34" charset="0"/>
              </a:rPr>
              <a:t>savings in efficiencies achieved through 	modernization of technology</a:t>
            </a:r>
            <a:r>
              <a:rPr lang="en-US" altLang="en-US" sz="2600" dirty="0">
                <a:latin typeface="Arial" panose="020B0604020202020204" pitchFamily="34" charset="0"/>
              </a:rPr>
              <a:t>, etc. in the production of that loaf of 	bread, gallon of milk, etc.</a:t>
            </a:r>
          </a:p>
          <a:p>
            <a:pPr marL="0" indent="0">
              <a:lnSpc>
                <a:spcPct val="120000"/>
              </a:lnSpc>
              <a:spcBef>
                <a:spcPct val="0"/>
              </a:spcBef>
              <a:buFontTx/>
              <a:buNone/>
            </a:pPr>
            <a:endParaRPr lang="en-US" altLang="en-US" sz="2600" dirty="0">
              <a:latin typeface="Arial" panose="020B0604020202020204" pitchFamily="34" charset="0"/>
            </a:endParaRPr>
          </a:p>
          <a:p>
            <a:pPr marL="0" indent="0">
              <a:lnSpc>
                <a:spcPct val="120000"/>
              </a:lnSpc>
              <a:spcBef>
                <a:spcPct val="0"/>
              </a:spcBef>
              <a:buFontTx/>
              <a:buNone/>
            </a:pPr>
            <a:r>
              <a:rPr lang="en-US" altLang="en-US" sz="2600" dirty="0">
                <a:latin typeface="Arial" panose="020B0604020202020204" pitchFamily="34" charset="0"/>
              </a:rPr>
              <a:t>Labor intensive industries (i.e. medical profession, colleges and universities, 	K-12, etc.), for the most part, </a:t>
            </a:r>
            <a:r>
              <a:rPr lang="en-US" altLang="en-US" sz="2600" b="1" i="1" dirty="0">
                <a:latin typeface="Arial" panose="020B0604020202020204" pitchFamily="34" charset="0"/>
              </a:rPr>
              <a:t>cannot realize the savings other 	industries realize through technology. </a:t>
            </a:r>
            <a:r>
              <a:rPr lang="en-US" altLang="en-US" sz="2600" dirty="0">
                <a:latin typeface="Arial" panose="020B0604020202020204" pitchFamily="34" charset="0"/>
              </a:rPr>
              <a:t> Smartboards, laptops and 	online classes can’t replace teachers.  </a:t>
            </a:r>
          </a:p>
          <a:p>
            <a:pPr marL="0" indent="0">
              <a:lnSpc>
                <a:spcPct val="120000"/>
              </a:lnSpc>
              <a:spcBef>
                <a:spcPct val="0"/>
              </a:spcBef>
              <a:buFontTx/>
              <a:buNone/>
            </a:pPr>
            <a:endParaRPr lang="en-US" altLang="en-US" sz="2600" dirty="0">
              <a:latin typeface="Arial" panose="020B0604020202020204" pitchFamily="34" charset="0"/>
            </a:endParaRPr>
          </a:p>
          <a:p>
            <a:pPr marL="0" indent="0">
              <a:lnSpc>
                <a:spcPct val="120000"/>
              </a:lnSpc>
              <a:spcBef>
                <a:spcPct val="0"/>
              </a:spcBef>
              <a:buFontTx/>
              <a:buNone/>
            </a:pPr>
            <a:r>
              <a:rPr lang="en-US" altLang="en-US" sz="2600" dirty="0">
                <a:latin typeface="Arial" panose="020B0604020202020204" pitchFamily="34" charset="0"/>
              </a:rPr>
              <a:t>By definition, the costs of labor intensive industries increase more than CPI 	each year because they can’t achieve savings through technology.  	Hence why college and K-12 tuition goes up faster than inflation.</a:t>
            </a:r>
          </a:p>
          <a:p>
            <a:pPr marL="0" indent="0">
              <a:lnSpc>
                <a:spcPct val="120000"/>
              </a:lnSpc>
              <a:spcBef>
                <a:spcPct val="0"/>
              </a:spcBef>
              <a:buFontTx/>
              <a:buNone/>
            </a:pPr>
            <a:endParaRPr lang="en-US" altLang="en-US" sz="2600" dirty="0">
              <a:latin typeface="Arial" panose="020B0604020202020204" pitchFamily="34" charset="0"/>
            </a:endParaRPr>
          </a:p>
          <a:p>
            <a:pPr marL="0" indent="0">
              <a:lnSpc>
                <a:spcPct val="120000"/>
              </a:lnSpc>
              <a:spcBef>
                <a:spcPct val="0"/>
              </a:spcBef>
              <a:buFontTx/>
              <a:buNone/>
            </a:pPr>
            <a:r>
              <a:rPr lang="en-US" altLang="en-US" sz="2600" dirty="0" err="1">
                <a:latin typeface="Arial" panose="020B0604020202020204" pitchFamily="34" charset="0"/>
              </a:rPr>
              <a:t>Commonfund</a:t>
            </a:r>
            <a:r>
              <a:rPr lang="en-US" altLang="en-US" sz="2600" dirty="0">
                <a:latin typeface="Arial" panose="020B0604020202020204" pitchFamily="34" charset="0"/>
              </a:rPr>
              <a:t> HEPI Index (Higher Ed Price Index) calculates CPI + 2%</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047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055" y="166984"/>
            <a:ext cx="8065294" cy="595016"/>
          </a:xfrm>
        </p:spPr>
        <p:txBody>
          <a:bodyPr>
            <a:normAutofit fontScale="90000"/>
          </a:bodyPr>
          <a:lstStyle/>
          <a:p>
            <a:pPr algn="ctr"/>
            <a:r>
              <a:rPr lang="en-US" altLang="en-US" sz="2800" dirty="0">
                <a:solidFill>
                  <a:schemeClr val="tx1"/>
                </a:solidFill>
                <a:latin typeface="Arial" panose="020B0604020202020204" pitchFamily="34" charset="0"/>
              </a:rPr>
              <a:t>Higher Education Price Index (HEPI)</a:t>
            </a:r>
            <a:br>
              <a:rPr lang="en-US" altLang="en-US" sz="2800" dirty="0">
                <a:solidFill>
                  <a:schemeClr val="tx1"/>
                </a:solidFill>
                <a:latin typeface="Arial" panose="020B0604020202020204" pitchFamily="34" charset="0"/>
              </a:rPr>
            </a:br>
            <a:r>
              <a:rPr lang="en-US" altLang="en-US" sz="2800" dirty="0">
                <a:solidFill>
                  <a:schemeClr val="tx1"/>
                </a:solidFill>
                <a:latin typeface="Arial" panose="020B0604020202020204" pitchFamily="34" charset="0"/>
              </a:rPr>
              <a:t>Restated Tuition</a:t>
            </a:r>
            <a:endParaRPr lang="en-US" sz="2800" i="1" dirty="0">
              <a:solidFill>
                <a:schemeClr val="tx1"/>
              </a:solidFill>
              <a:latin typeface="Arial" panose="020B0604020202020204" pitchFamily="34" charset="0"/>
              <a:cs typeface="Arial" panose="020B0604020202020204" pitchFamily="34" charset="0"/>
            </a:endParaRP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
        <p:nvSpPr>
          <p:cNvPr id="16" name="Oval 15"/>
          <p:cNvSpPr/>
          <p:nvPr/>
        </p:nvSpPr>
        <p:spPr>
          <a:xfrm>
            <a:off x="6004253" y="3398197"/>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0" name="Oval 19"/>
          <p:cNvSpPr/>
          <p:nvPr/>
        </p:nvSpPr>
        <p:spPr>
          <a:xfrm>
            <a:off x="6019800" y="3419475"/>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aphicFrame>
        <p:nvGraphicFramePr>
          <p:cNvPr id="21" name="Table 20"/>
          <p:cNvGraphicFramePr>
            <a:graphicFrameLocks noGrp="1"/>
          </p:cNvGraphicFramePr>
          <p:nvPr/>
        </p:nvGraphicFramePr>
        <p:xfrm>
          <a:off x="609600" y="1565275"/>
          <a:ext cx="8091486" cy="4165600"/>
        </p:xfrm>
        <a:graphic>
          <a:graphicData uri="http://schemas.openxmlformats.org/drawingml/2006/table">
            <a:tbl>
              <a:tblPr>
                <a:tableStyleId>{5C22544A-7EE6-4342-B048-85BDC9FD1C3A}</a:tableStyleId>
              </a:tblPr>
              <a:tblGrid>
                <a:gridCol w="2281801">
                  <a:extLst>
                    <a:ext uri="{9D8B030D-6E8A-4147-A177-3AD203B41FA5}">
                      <a16:colId xmlns:a16="http://schemas.microsoft.com/office/drawing/2014/main" val="953091759"/>
                    </a:ext>
                  </a:extLst>
                </a:gridCol>
                <a:gridCol w="129463">
                  <a:extLst>
                    <a:ext uri="{9D8B030D-6E8A-4147-A177-3AD203B41FA5}">
                      <a16:colId xmlns:a16="http://schemas.microsoft.com/office/drawing/2014/main" val="1561857796"/>
                    </a:ext>
                  </a:extLst>
                </a:gridCol>
                <a:gridCol w="906247">
                  <a:extLst>
                    <a:ext uri="{9D8B030D-6E8A-4147-A177-3AD203B41FA5}">
                      <a16:colId xmlns:a16="http://schemas.microsoft.com/office/drawing/2014/main" val="3616761469"/>
                    </a:ext>
                  </a:extLst>
                </a:gridCol>
                <a:gridCol w="145646">
                  <a:extLst>
                    <a:ext uri="{9D8B030D-6E8A-4147-A177-3AD203B41FA5}">
                      <a16:colId xmlns:a16="http://schemas.microsoft.com/office/drawing/2014/main" val="1928590952"/>
                    </a:ext>
                  </a:extLst>
                </a:gridCol>
                <a:gridCol w="776783">
                  <a:extLst>
                    <a:ext uri="{9D8B030D-6E8A-4147-A177-3AD203B41FA5}">
                      <a16:colId xmlns:a16="http://schemas.microsoft.com/office/drawing/2014/main" val="2763247642"/>
                    </a:ext>
                  </a:extLst>
                </a:gridCol>
                <a:gridCol w="178012">
                  <a:extLst>
                    <a:ext uri="{9D8B030D-6E8A-4147-A177-3AD203B41FA5}">
                      <a16:colId xmlns:a16="http://schemas.microsoft.com/office/drawing/2014/main" val="514723333"/>
                    </a:ext>
                  </a:extLst>
                </a:gridCol>
                <a:gridCol w="776783">
                  <a:extLst>
                    <a:ext uri="{9D8B030D-6E8A-4147-A177-3AD203B41FA5}">
                      <a16:colId xmlns:a16="http://schemas.microsoft.com/office/drawing/2014/main" val="659680943"/>
                    </a:ext>
                  </a:extLst>
                </a:gridCol>
                <a:gridCol w="210378">
                  <a:extLst>
                    <a:ext uri="{9D8B030D-6E8A-4147-A177-3AD203B41FA5}">
                      <a16:colId xmlns:a16="http://schemas.microsoft.com/office/drawing/2014/main" val="2504329104"/>
                    </a:ext>
                  </a:extLst>
                </a:gridCol>
                <a:gridCol w="776783">
                  <a:extLst>
                    <a:ext uri="{9D8B030D-6E8A-4147-A177-3AD203B41FA5}">
                      <a16:colId xmlns:a16="http://schemas.microsoft.com/office/drawing/2014/main" val="1066509433"/>
                    </a:ext>
                  </a:extLst>
                </a:gridCol>
                <a:gridCol w="178012">
                  <a:extLst>
                    <a:ext uri="{9D8B030D-6E8A-4147-A177-3AD203B41FA5}">
                      <a16:colId xmlns:a16="http://schemas.microsoft.com/office/drawing/2014/main" val="1572019318"/>
                    </a:ext>
                  </a:extLst>
                </a:gridCol>
                <a:gridCol w="776783">
                  <a:extLst>
                    <a:ext uri="{9D8B030D-6E8A-4147-A177-3AD203B41FA5}">
                      <a16:colId xmlns:a16="http://schemas.microsoft.com/office/drawing/2014/main" val="3699908067"/>
                    </a:ext>
                  </a:extLst>
                </a:gridCol>
                <a:gridCol w="178012">
                  <a:extLst>
                    <a:ext uri="{9D8B030D-6E8A-4147-A177-3AD203B41FA5}">
                      <a16:colId xmlns:a16="http://schemas.microsoft.com/office/drawing/2014/main" val="218984461"/>
                    </a:ext>
                  </a:extLst>
                </a:gridCol>
                <a:gridCol w="776783">
                  <a:extLst>
                    <a:ext uri="{9D8B030D-6E8A-4147-A177-3AD203B41FA5}">
                      <a16:colId xmlns:a16="http://schemas.microsoft.com/office/drawing/2014/main" val="2509577699"/>
                    </a:ext>
                  </a:extLst>
                </a:gridCol>
              </a:tblGrid>
              <a:tr h="243856">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extLst>
                  <a:ext uri="{0D108BD9-81ED-4DB2-BD59-A6C34878D82A}">
                    <a16:rowId xmlns:a16="http://schemas.microsoft.com/office/drawing/2014/main" val="2688177357"/>
                  </a:ext>
                </a:extLst>
              </a:tr>
              <a:tr h="243856">
                <a:tc>
                  <a:txBody>
                    <a:bodyPr/>
                    <a:lstStyle/>
                    <a:p>
                      <a:pPr algn="ctr" fontAlgn="b"/>
                      <a:r>
                        <a:rPr lang="en-US" sz="1000" u="none" strike="noStrike">
                          <a:effectLst/>
                        </a:rPr>
                        <a:t>Tuition</a:t>
                      </a:r>
                      <a:endParaRPr lang="en-US" sz="1000" b="0" i="0" u="none" strike="noStrike">
                        <a:effectLst/>
                        <a:latin typeface="Arial" panose="020B0604020202020204" pitchFamily="34" charset="0"/>
                      </a:endParaRPr>
                    </a:p>
                  </a:txBody>
                  <a:tcPr marL="7621" marR="7621" marT="7620" marB="0" anchor="b"/>
                </a:tc>
                <a:tc>
                  <a:txBody>
                    <a:bodyPr/>
                    <a:lstStyle/>
                    <a:p>
                      <a:pPr algn="ctr" fontAlgn="b"/>
                      <a:endParaRPr lang="en-US" sz="1000" b="0" i="0" u="none" strike="noStrike">
                        <a:effectLst/>
                        <a:latin typeface="Arial" panose="020B0604020202020204" pitchFamily="34" charset="0"/>
                      </a:endParaRPr>
                    </a:p>
                  </a:txBody>
                  <a:tcPr marL="7621" marR="7621" marT="7620" marB="0" anchor="b"/>
                </a:tc>
                <a:tc>
                  <a:txBody>
                    <a:bodyPr/>
                    <a:lstStyle/>
                    <a:p>
                      <a:pPr algn="ctr" fontAlgn="b"/>
                      <a:r>
                        <a:rPr lang="en-US" sz="1000" u="none" strike="noStrike">
                          <a:effectLst/>
                        </a:rPr>
                        <a:t> 2016-17 </a:t>
                      </a:r>
                      <a:endParaRPr lang="en-US" sz="1000" b="0" i="0" u="none" strike="noStrike">
                        <a:effectLst/>
                        <a:latin typeface="Arial" panose="020B0604020202020204" pitchFamily="34" charset="0"/>
                      </a:endParaRPr>
                    </a:p>
                  </a:txBody>
                  <a:tcPr marL="7621" marR="7621" marT="7620" marB="0" anchor="b"/>
                </a:tc>
                <a:tc>
                  <a:txBody>
                    <a:bodyPr/>
                    <a:lstStyle/>
                    <a:p>
                      <a:pPr algn="ctr" fontAlgn="b"/>
                      <a:endParaRPr lang="en-US" sz="1000" b="0" i="0" u="none" strike="noStrike">
                        <a:effectLst/>
                        <a:latin typeface="Arial" panose="020B0604020202020204" pitchFamily="34" charset="0"/>
                      </a:endParaRPr>
                    </a:p>
                  </a:txBody>
                  <a:tcPr marL="7621" marR="7621" marT="7620" marB="0" anchor="b"/>
                </a:tc>
                <a:tc>
                  <a:txBody>
                    <a:bodyPr/>
                    <a:lstStyle/>
                    <a:p>
                      <a:pPr algn="ctr" fontAlgn="b"/>
                      <a:r>
                        <a:rPr lang="en-US" sz="1000" u="none" strike="noStrike">
                          <a:effectLst/>
                        </a:rPr>
                        <a:t> 2017-18 </a:t>
                      </a:r>
                      <a:endParaRPr lang="en-US" sz="1000" b="0" i="0" u="none" strike="noStrike">
                        <a:effectLst/>
                        <a:latin typeface="Arial" panose="020B0604020202020204" pitchFamily="34" charset="0"/>
                      </a:endParaRPr>
                    </a:p>
                  </a:txBody>
                  <a:tcPr marL="7621" marR="7621" marT="7620" marB="0" anchor="b"/>
                </a:tc>
                <a:tc>
                  <a:txBody>
                    <a:bodyPr/>
                    <a:lstStyle/>
                    <a:p>
                      <a:pPr algn="ctr" fontAlgn="b"/>
                      <a:endParaRPr lang="en-US" sz="1000" b="0" i="0" u="none" strike="noStrike">
                        <a:effectLst/>
                        <a:latin typeface="Arial" panose="020B0604020202020204" pitchFamily="34" charset="0"/>
                      </a:endParaRPr>
                    </a:p>
                  </a:txBody>
                  <a:tcPr marL="7621" marR="7621" marT="7620" marB="0" anchor="b"/>
                </a:tc>
                <a:tc>
                  <a:txBody>
                    <a:bodyPr/>
                    <a:lstStyle/>
                    <a:p>
                      <a:pPr algn="ctr" fontAlgn="b"/>
                      <a:r>
                        <a:rPr lang="en-US" sz="1000" u="none" strike="noStrike">
                          <a:effectLst/>
                        </a:rPr>
                        <a:t> 2018-19 </a:t>
                      </a:r>
                      <a:endParaRPr lang="en-US" sz="1000" b="0" i="0" u="none" strike="noStrike">
                        <a:effectLst/>
                        <a:latin typeface="Arial" panose="020B0604020202020204" pitchFamily="34" charset="0"/>
                      </a:endParaRPr>
                    </a:p>
                  </a:txBody>
                  <a:tcPr marL="7621" marR="7621" marT="7620" marB="0" anchor="b"/>
                </a:tc>
                <a:tc>
                  <a:txBody>
                    <a:bodyPr/>
                    <a:lstStyle/>
                    <a:p>
                      <a:pPr algn="ctr" fontAlgn="b"/>
                      <a:endParaRPr lang="en-US" sz="1000" b="0" i="0" u="none" strike="noStrike">
                        <a:effectLst/>
                        <a:latin typeface="Arial" panose="020B0604020202020204" pitchFamily="34" charset="0"/>
                      </a:endParaRPr>
                    </a:p>
                  </a:txBody>
                  <a:tcPr marL="7621" marR="7621" marT="7620" marB="0" anchor="b"/>
                </a:tc>
                <a:tc>
                  <a:txBody>
                    <a:bodyPr/>
                    <a:lstStyle/>
                    <a:p>
                      <a:pPr algn="ctr" fontAlgn="b"/>
                      <a:r>
                        <a:rPr lang="en-US" sz="1000" u="none" strike="noStrike">
                          <a:effectLst/>
                        </a:rPr>
                        <a:t> 2019-20 </a:t>
                      </a:r>
                      <a:endParaRPr lang="en-US" sz="1000" b="0" i="0" u="none" strike="noStrike">
                        <a:effectLst/>
                        <a:latin typeface="Arial" panose="020B0604020202020204" pitchFamily="34" charset="0"/>
                      </a:endParaRPr>
                    </a:p>
                  </a:txBody>
                  <a:tcPr marL="7621" marR="7621" marT="7620" marB="0" anchor="b"/>
                </a:tc>
                <a:tc>
                  <a:txBody>
                    <a:bodyPr/>
                    <a:lstStyle/>
                    <a:p>
                      <a:pPr algn="ctr" fontAlgn="b"/>
                      <a:endParaRPr lang="en-US" sz="1000" b="0" i="0" u="none" strike="noStrike">
                        <a:effectLst/>
                        <a:latin typeface="Arial" panose="020B0604020202020204" pitchFamily="34" charset="0"/>
                      </a:endParaRPr>
                    </a:p>
                  </a:txBody>
                  <a:tcPr marL="7621" marR="7621" marT="7620" marB="0" anchor="b"/>
                </a:tc>
                <a:tc>
                  <a:txBody>
                    <a:bodyPr/>
                    <a:lstStyle/>
                    <a:p>
                      <a:pPr algn="ctr" fontAlgn="b"/>
                      <a:r>
                        <a:rPr lang="en-US" sz="1000" u="none" strike="noStrike">
                          <a:effectLst/>
                        </a:rPr>
                        <a:t>2020-21</a:t>
                      </a:r>
                      <a:endParaRPr lang="en-US" sz="1000" b="0" i="0" u="none" strike="noStrike">
                        <a:effectLst/>
                        <a:latin typeface="Arial" panose="020B0604020202020204" pitchFamily="34" charset="0"/>
                      </a:endParaRPr>
                    </a:p>
                  </a:txBody>
                  <a:tcPr marL="7621" marR="7621" marT="7620" marB="0" anchor="b"/>
                </a:tc>
                <a:tc>
                  <a:txBody>
                    <a:bodyPr/>
                    <a:lstStyle/>
                    <a:p>
                      <a:pPr algn="ctr" fontAlgn="b"/>
                      <a:endParaRPr lang="en-US" sz="1000" b="0" i="0" u="none" strike="noStrike">
                        <a:effectLst/>
                        <a:latin typeface="Arial" panose="020B0604020202020204" pitchFamily="34" charset="0"/>
                      </a:endParaRPr>
                    </a:p>
                  </a:txBody>
                  <a:tcPr marL="7621" marR="7621" marT="7620" marB="0" anchor="b"/>
                </a:tc>
                <a:tc>
                  <a:txBody>
                    <a:bodyPr/>
                    <a:lstStyle/>
                    <a:p>
                      <a:pPr algn="ctr" fontAlgn="b"/>
                      <a:r>
                        <a:rPr lang="en-US" sz="1000" u="none" strike="noStrike">
                          <a:effectLst/>
                        </a:rPr>
                        <a:t>2021-22</a:t>
                      </a:r>
                      <a:endParaRPr lang="en-US" sz="1000" b="0" i="0" u="none" strike="noStrike">
                        <a:effectLst/>
                        <a:latin typeface="Arial" panose="020B0604020202020204" pitchFamily="34" charset="0"/>
                      </a:endParaRPr>
                    </a:p>
                  </a:txBody>
                  <a:tcPr marL="7621" marR="7621" marT="7620" marB="0" anchor="b"/>
                </a:tc>
                <a:extLst>
                  <a:ext uri="{0D108BD9-81ED-4DB2-BD59-A6C34878D82A}">
                    <a16:rowId xmlns:a16="http://schemas.microsoft.com/office/drawing/2014/main" val="3931483589"/>
                  </a:ext>
                </a:extLst>
              </a:tr>
              <a:tr h="243856">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extLst>
                  <a:ext uri="{0D108BD9-81ED-4DB2-BD59-A6C34878D82A}">
                    <a16:rowId xmlns:a16="http://schemas.microsoft.com/office/drawing/2014/main" val="3401085468"/>
                  </a:ext>
                </a:extLst>
              </a:tr>
              <a:tr h="243856">
                <a:tc>
                  <a:txBody>
                    <a:bodyPr/>
                    <a:lstStyle/>
                    <a:p>
                      <a:pPr algn="l" fontAlgn="b"/>
                      <a:r>
                        <a:rPr lang="en-US" sz="1000" u="none" strike="noStrike" dirty="0">
                          <a:solidFill>
                            <a:srgbClr val="FF0000"/>
                          </a:solidFill>
                          <a:effectLst/>
                        </a:rPr>
                        <a:t>2% </a:t>
                      </a:r>
                      <a:r>
                        <a:rPr lang="en-US" sz="1000" u="none" strike="noStrike" dirty="0">
                          <a:effectLst/>
                        </a:rPr>
                        <a:t>Tuition Increase</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17,000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17,340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17,687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18,041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18,401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18,769 </a:t>
                      </a:r>
                      <a:endParaRPr lang="en-US" sz="1000" b="0" i="0"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1009130820"/>
                  </a:ext>
                </a:extLst>
              </a:tr>
              <a:tr h="243856">
                <a:tc>
                  <a:txBody>
                    <a:bodyPr/>
                    <a:lstStyle/>
                    <a:p>
                      <a:pPr algn="r" fontAlgn="b"/>
                      <a:r>
                        <a:rPr lang="en-US" sz="800" u="none" strike="noStrike">
                          <a:effectLst/>
                        </a:rPr>
                        <a:t>HEPI Conversion</a:t>
                      </a:r>
                      <a:endParaRPr lang="en-US" sz="800" b="0" i="0" u="none" strike="noStrike">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1.16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1.13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1.10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1.08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1.05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1.00 </a:t>
                      </a:r>
                      <a:endParaRPr lang="en-US" sz="800" b="0" i="0"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3055734910"/>
                  </a:ext>
                </a:extLst>
              </a:tr>
              <a:tr h="243856">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extLst>
                  <a:ext uri="{0D108BD9-81ED-4DB2-BD59-A6C34878D82A}">
                    <a16:rowId xmlns:a16="http://schemas.microsoft.com/office/drawing/2014/main" val="2733077984"/>
                  </a:ext>
                </a:extLst>
              </a:tr>
              <a:tr h="248664">
                <a:tc gridSpan="2">
                  <a:txBody>
                    <a:bodyPr/>
                    <a:lstStyle/>
                    <a:p>
                      <a:pPr algn="l" fontAlgn="b"/>
                      <a:r>
                        <a:rPr lang="en-US" sz="1000" u="none" strike="noStrike">
                          <a:effectLst/>
                        </a:rPr>
                        <a:t>Restated Tuition Using the HEPI Index</a:t>
                      </a:r>
                      <a:endParaRPr lang="en-US" sz="1000" b="1" i="1" u="none" strike="noStrike">
                        <a:effectLst/>
                        <a:latin typeface="Arial" panose="020B0604020202020204" pitchFamily="34" charset="0"/>
                      </a:endParaRPr>
                    </a:p>
                  </a:txBody>
                  <a:tcPr marL="7621" marR="7621" marT="7620" marB="0" anchor="b"/>
                </a:tc>
                <a:tc hMerge="1">
                  <a:txBody>
                    <a:bodyPr/>
                    <a:lstStyle/>
                    <a:p>
                      <a:endParaRPr lang="en-US"/>
                    </a:p>
                  </a:txBody>
                  <a:tcPr/>
                </a:tc>
                <a:tc>
                  <a:txBody>
                    <a:bodyPr/>
                    <a:lstStyle/>
                    <a:p>
                      <a:pPr algn="l" fontAlgn="b"/>
                      <a:r>
                        <a:rPr lang="en-US" sz="1000" u="none" strike="noStrike" dirty="0">
                          <a:effectLst/>
                        </a:rPr>
                        <a:t>                 19,757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19,631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19,450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19,463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19,326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18,769 </a:t>
                      </a:r>
                      <a:endParaRPr lang="en-US" sz="1000" b="1" i="1"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3802522763"/>
                  </a:ext>
                </a:extLst>
              </a:tr>
              <a:tr h="243856">
                <a:tc gridSpan="3">
                  <a:txBody>
                    <a:bodyPr/>
                    <a:lstStyle/>
                    <a:p>
                      <a:pPr algn="l" fontAlgn="b"/>
                      <a:r>
                        <a:rPr lang="en-US" sz="1000" u="none" strike="noStrike">
                          <a:effectLst/>
                        </a:rPr>
                        <a:t>Effective tuition increase each year</a:t>
                      </a:r>
                      <a:endParaRPr lang="en-US" sz="1000" b="1" i="1" u="none" strike="noStrike">
                        <a:effectLst/>
                        <a:latin typeface="Arial" panose="020B0604020202020204" pitchFamily="34" charset="0"/>
                      </a:endParaRPr>
                    </a:p>
                  </a:txBody>
                  <a:tcPr marL="7621" marR="7621" marT="7620" marB="0" anchor="b"/>
                </a:tc>
                <a:tc hMerge="1">
                  <a:txBody>
                    <a:bodyPr/>
                    <a:lstStyle/>
                    <a:p>
                      <a:endParaRPr lang="en-US"/>
                    </a:p>
                  </a:txBody>
                  <a:tcPr/>
                </a:tc>
                <a:tc hMerge="1">
                  <a:txBody>
                    <a:bodyPr/>
                    <a:lstStyle/>
                    <a:p>
                      <a:endParaRPr lang="en-US"/>
                    </a:p>
                  </a:txBody>
                  <a:tcPr/>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solidFill>
                            <a:srgbClr val="FF0000"/>
                          </a:solidFill>
                          <a:effectLst/>
                        </a:rPr>
                        <a:t>                (127)</a:t>
                      </a:r>
                      <a:endParaRPr lang="en-US" sz="1000" b="1" i="1" u="none" strike="noStrike" dirty="0">
                        <a:solidFill>
                          <a:srgbClr val="FF0000"/>
                        </a:solidFill>
                        <a:effectLst/>
                        <a:latin typeface="Arial" panose="020B0604020202020204" pitchFamily="34" charset="0"/>
                      </a:endParaRPr>
                    </a:p>
                  </a:txBody>
                  <a:tcPr marL="7621" marR="7621" marT="7620" marB="0" anchor="b"/>
                </a:tc>
                <a:tc>
                  <a:txBody>
                    <a:bodyPr/>
                    <a:lstStyle/>
                    <a:p>
                      <a:pPr algn="l" fontAlgn="b"/>
                      <a:endParaRPr lang="en-US" sz="1000" b="1" i="1" u="none" strike="noStrike">
                        <a:solidFill>
                          <a:srgbClr val="FF0000"/>
                        </a:solidFill>
                        <a:effectLst/>
                        <a:latin typeface="Arial" panose="020B0604020202020204" pitchFamily="34" charset="0"/>
                      </a:endParaRPr>
                    </a:p>
                  </a:txBody>
                  <a:tcPr marL="7621" marR="7621" marT="7620" marB="0" anchor="b"/>
                </a:tc>
                <a:tc>
                  <a:txBody>
                    <a:bodyPr/>
                    <a:lstStyle/>
                    <a:p>
                      <a:pPr algn="l" fontAlgn="b"/>
                      <a:r>
                        <a:rPr lang="en-US" sz="1000" u="none" strike="noStrike" dirty="0">
                          <a:solidFill>
                            <a:srgbClr val="FF0000"/>
                          </a:solidFill>
                          <a:effectLst/>
                        </a:rPr>
                        <a:t>                 (180)</a:t>
                      </a:r>
                      <a:endParaRPr lang="en-US" sz="1000" b="1" i="1" u="none" strike="noStrike" dirty="0">
                        <a:solidFill>
                          <a:srgbClr val="FF0000"/>
                        </a:solidFill>
                        <a:effectLst/>
                        <a:latin typeface="Arial" panose="020B0604020202020204" pitchFamily="34" charset="0"/>
                      </a:endParaRPr>
                    </a:p>
                  </a:txBody>
                  <a:tcPr marL="7621" marR="7621" marT="7620" marB="0" anchor="b"/>
                </a:tc>
                <a:tc>
                  <a:txBody>
                    <a:bodyPr/>
                    <a:lstStyle/>
                    <a:p>
                      <a:pPr algn="l" fontAlgn="b"/>
                      <a:endParaRPr lang="en-US" sz="1000" b="1" i="1" u="none" strike="noStrike">
                        <a:solidFill>
                          <a:srgbClr val="FF0000"/>
                        </a:solidFill>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12 </a:t>
                      </a:r>
                      <a:endParaRPr lang="en-US" sz="1000" b="1" i="1" u="none" strike="noStrike" dirty="0">
                        <a:solidFill>
                          <a:srgbClr val="FF0000"/>
                        </a:solidFill>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solidFill>
                            <a:srgbClr val="FF0000"/>
                          </a:solidFill>
                          <a:effectLst/>
                        </a:rPr>
                        <a:t>                (137)</a:t>
                      </a:r>
                      <a:endParaRPr lang="en-US" sz="1000" b="1" i="1" u="none" strike="noStrike" dirty="0">
                        <a:solidFill>
                          <a:srgbClr val="FF0000"/>
                        </a:solidFill>
                        <a:effectLst/>
                        <a:latin typeface="Arial" panose="020B0604020202020204" pitchFamily="34" charset="0"/>
                      </a:endParaRPr>
                    </a:p>
                  </a:txBody>
                  <a:tcPr marL="7621" marR="7621" marT="7620" marB="0" anchor="b"/>
                </a:tc>
                <a:tc>
                  <a:txBody>
                    <a:bodyPr/>
                    <a:lstStyle/>
                    <a:p>
                      <a:pPr algn="l" fontAlgn="b"/>
                      <a:endParaRPr lang="en-US" sz="1000" b="0" i="0" u="none" strike="noStrike" dirty="0">
                        <a:solidFill>
                          <a:srgbClr val="FF0000"/>
                        </a:solidFill>
                        <a:effectLst/>
                        <a:latin typeface="Arial" panose="020B0604020202020204" pitchFamily="34" charset="0"/>
                      </a:endParaRPr>
                    </a:p>
                  </a:txBody>
                  <a:tcPr marL="7621" marR="7621" marT="7620" marB="0" anchor="b"/>
                </a:tc>
                <a:tc>
                  <a:txBody>
                    <a:bodyPr/>
                    <a:lstStyle/>
                    <a:p>
                      <a:pPr algn="l" fontAlgn="b"/>
                      <a:r>
                        <a:rPr lang="en-US" sz="1000" u="none" strike="noStrike" dirty="0">
                          <a:solidFill>
                            <a:srgbClr val="FF0000"/>
                          </a:solidFill>
                          <a:effectLst/>
                        </a:rPr>
                        <a:t>                (556)</a:t>
                      </a:r>
                      <a:endParaRPr lang="en-US" sz="1000" b="1" i="1" u="none" strike="noStrike" dirty="0">
                        <a:solidFill>
                          <a:srgbClr val="FF0000"/>
                        </a:solidFill>
                        <a:effectLst/>
                        <a:latin typeface="Arial" panose="020B0604020202020204" pitchFamily="34" charset="0"/>
                      </a:endParaRPr>
                    </a:p>
                  </a:txBody>
                  <a:tcPr marL="7621" marR="7621" marT="7620" marB="0" anchor="b"/>
                </a:tc>
                <a:extLst>
                  <a:ext uri="{0D108BD9-81ED-4DB2-BD59-A6C34878D82A}">
                    <a16:rowId xmlns:a16="http://schemas.microsoft.com/office/drawing/2014/main" val="2827406099"/>
                  </a:ext>
                </a:extLst>
              </a:tr>
              <a:tr h="312440">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ctr" fontAlgn="b"/>
                      <a:r>
                        <a:rPr lang="en-US" sz="1000" b="1" i="1" u="none" strike="noStrike" dirty="0">
                          <a:effectLst/>
                          <a:latin typeface="Arial" panose="020B0604020202020204" pitchFamily="34" charset="0"/>
                        </a:rPr>
                        <a:t>Covid 2</a:t>
                      </a:r>
                      <a:r>
                        <a:rPr lang="en-US" sz="1000" b="1" i="1" u="none" strike="noStrike" baseline="30000" dirty="0">
                          <a:effectLst/>
                          <a:latin typeface="Arial" panose="020B0604020202020204" pitchFamily="34" charset="0"/>
                        </a:rPr>
                        <a:t>nd</a:t>
                      </a:r>
                      <a:r>
                        <a:rPr lang="en-US" sz="1000" b="1" i="1" u="none" strike="noStrike" dirty="0">
                          <a:effectLst/>
                          <a:latin typeface="Arial" panose="020B0604020202020204" pitchFamily="34" charset="0"/>
                        </a:rPr>
                        <a:t> Quarter</a:t>
                      </a: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extLst>
                  <a:ext uri="{0D108BD9-81ED-4DB2-BD59-A6C34878D82A}">
                    <a16:rowId xmlns:a16="http://schemas.microsoft.com/office/drawing/2014/main" val="318489590"/>
                  </a:ext>
                </a:extLst>
              </a:tr>
              <a:tr h="243856">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3743712688"/>
                  </a:ext>
                </a:extLst>
              </a:tr>
              <a:tr h="243856">
                <a:tc>
                  <a:txBody>
                    <a:bodyPr/>
                    <a:lstStyle/>
                    <a:p>
                      <a:pPr algn="l" fontAlgn="b"/>
                      <a:r>
                        <a:rPr lang="en-US" sz="1000" u="none" strike="noStrike" dirty="0">
                          <a:solidFill>
                            <a:srgbClr val="FF0000"/>
                          </a:solidFill>
                          <a:effectLst/>
                        </a:rPr>
                        <a:t>3%</a:t>
                      </a:r>
                      <a:r>
                        <a:rPr lang="en-US" sz="1000" u="none" strike="noStrike" dirty="0">
                          <a:effectLst/>
                        </a:rPr>
                        <a:t> Tuition Increase</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17,000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17,510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18,035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18,576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19,134 </a:t>
                      </a:r>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19,708 </a:t>
                      </a:r>
                      <a:endParaRPr lang="en-US" sz="1000" b="0" i="0"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1338247812"/>
                  </a:ext>
                </a:extLst>
              </a:tr>
              <a:tr h="188434">
                <a:tc>
                  <a:txBody>
                    <a:bodyPr/>
                    <a:lstStyle/>
                    <a:p>
                      <a:pPr algn="r" fontAlgn="b"/>
                      <a:r>
                        <a:rPr lang="en-US" sz="800" u="none" strike="noStrike">
                          <a:effectLst/>
                        </a:rPr>
                        <a:t>HEPI Conversion</a:t>
                      </a:r>
                      <a:endParaRPr lang="en-US" sz="800" b="0" i="0" u="none" strike="noStrike">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1.16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1.13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1.10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1.08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1.05 </a:t>
                      </a:r>
                      <a:endParaRPr lang="en-US" sz="800" b="0" i="0" u="none" strike="noStrike" dirty="0">
                        <a:effectLst/>
                        <a:latin typeface="Arial" panose="020B0604020202020204" pitchFamily="34" charset="0"/>
                      </a:endParaRPr>
                    </a:p>
                  </a:txBody>
                  <a:tcPr marL="7621" marR="7621" marT="7620" marB="0" anchor="b"/>
                </a:tc>
                <a:tc>
                  <a:txBody>
                    <a:bodyPr/>
                    <a:lstStyle/>
                    <a:p>
                      <a:pPr algn="l" fontAlgn="b"/>
                      <a:endParaRPr lang="en-US" sz="800" b="0" i="0" u="none" strike="noStrike">
                        <a:effectLst/>
                        <a:latin typeface="Arial" panose="020B0604020202020204" pitchFamily="34" charset="0"/>
                      </a:endParaRPr>
                    </a:p>
                  </a:txBody>
                  <a:tcPr marL="7621" marR="7621" marT="7620" marB="0" anchor="b"/>
                </a:tc>
                <a:tc>
                  <a:txBody>
                    <a:bodyPr/>
                    <a:lstStyle/>
                    <a:p>
                      <a:pPr algn="l" fontAlgn="b"/>
                      <a:r>
                        <a:rPr lang="en-US" sz="800" u="none" strike="noStrike" dirty="0">
                          <a:effectLst/>
                        </a:rPr>
                        <a:t>                         1.00 </a:t>
                      </a:r>
                      <a:endParaRPr lang="en-US" sz="800" b="0" i="0"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4235229833"/>
                  </a:ext>
                </a:extLst>
              </a:tr>
              <a:tr h="243856">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extLst>
                  <a:ext uri="{0D108BD9-81ED-4DB2-BD59-A6C34878D82A}">
                    <a16:rowId xmlns:a16="http://schemas.microsoft.com/office/drawing/2014/main" val="3375652134"/>
                  </a:ext>
                </a:extLst>
              </a:tr>
              <a:tr h="268796">
                <a:tc gridSpan="2">
                  <a:txBody>
                    <a:bodyPr/>
                    <a:lstStyle/>
                    <a:p>
                      <a:pPr algn="l" fontAlgn="b"/>
                      <a:r>
                        <a:rPr lang="en-US" sz="1000" u="none" strike="noStrike">
                          <a:effectLst/>
                        </a:rPr>
                        <a:t>Restated Tuition Using the HEPI Index</a:t>
                      </a:r>
                      <a:endParaRPr lang="en-US" sz="1000" b="1" i="1" u="none" strike="noStrike">
                        <a:effectLst/>
                        <a:latin typeface="Arial" panose="020B0604020202020204" pitchFamily="34" charset="0"/>
                      </a:endParaRPr>
                    </a:p>
                  </a:txBody>
                  <a:tcPr marL="7621" marR="7621" marT="7620" marB="0" anchor="b"/>
                </a:tc>
                <a:tc hMerge="1">
                  <a:txBody>
                    <a:bodyPr/>
                    <a:lstStyle/>
                    <a:p>
                      <a:endParaRPr lang="en-US"/>
                    </a:p>
                  </a:txBody>
                  <a:tcPr/>
                </a:tc>
                <a:tc>
                  <a:txBody>
                    <a:bodyPr/>
                    <a:lstStyle/>
                    <a:p>
                      <a:pPr algn="l" fontAlgn="b"/>
                      <a:r>
                        <a:rPr lang="en-US" sz="1000" u="none" strike="noStrike" dirty="0">
                          <a:effectLst/>
                        </a:rPr>
                        <a:t>                  19,757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19,823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19,834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dirty="0">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20,041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20,095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19,708 </a:t>
                      </a:r>
                      <a:endParaRPr lang="en-US" sz="1000" b="1" i="1"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3317708508"/>
                  </a:ext>
                </a:extLst>
              </a:tr>
              <a:tr h="243856">
                <a:tc gridSpan="3">
                  <a:txBody>
                    <a:bodyPr/>
                    <a:lstStyle/>
                    <a:p>
                      <a:pPr algn="l" fontAlgn="b"/>
                      <a:r>
                        <a:rPr lang="en-US" sz="1000" u="none" strike="noStrike">
                          <a:effectLst/>
                        </a:rPr>
                        <a:t>Effective tuition increase each year</a:t>
                      </a:r>
                      <a:endParaRPr lang="en-US" sz="1000" b="1" i="1" u="none" strike="noStrike">
                        <a:effectLst/>
                        <a:latin typeface="Arial" panose="020B0604020202020204" pitchFamily="34" charset="0"/>
                      </a:endParaRPr>
                    </a:p>
                  </a:txBody>
                  <a:tcPr marL="7621" marR="7621" marT="7620" marB="0" anchor="b"/>
                </a:tc>
                <a:tc hMerge="1">
                  <a:txBody>
                    <a:bodyPr/>
                    <a:lstStyle/>
                    <a:p>
                      <a:endParaRPr lang="en-US"/>
                    </a:p>
                  </a:txBody>
                  <a:tcPr/>
                </a:tc>
                <a:tc hMerge="1">
                  <a:txBody>
                    <a:bodyPr/>
                    <a:lstStyle/>
                    <a:p>
                      <a:endParaRPr lang="en-US"/>
                    </a:p>
                  </a:txBody>
                  <a:tcPr/>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66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10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207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effectLst/>
                        </a:rPr>
                        <a:t>                     54 </a:t>
                      </a:r>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r>
                        <a:rPr lang="en-US" sz="1000" u="none" strike="noStrike" dirty="0">
                          <a:solidFill>
                            <a:srgbClr val="FF0000"/>
                          </a:solidFill>
                          <a:effectLst/>
                        </a:rPr>
                        <a:t>                 (387</a:t>
                      </a:r>
                      <a:r>
                        <a:rPr lang="en-US" sz="1000" u="none" strike="noStrike" dirty="0">
                          <a:effectLst/>
                        </a:rPr>
                        <a:t>)</a:t>
                      </a:r>
                      <a:endParaRPr lang="en-US" sz="1000" b="1" i="1" u="none" strike="noStrike" dirty="0">
                        <a:solidFill>
                          <a:srgbClr val="FF0000"/>
                        </a:solidFill>
                        <a:effectLst/>
                        <a:latin typeface="Arial" panose="020B0604020202020204" pitchFamily="34" charset="0"/>
                      </a:endParaRPr>
                    </a:p>
                  </a:txBody>
                  <a:tcPr marL="7621" marR="7621" marT="7620" marB="0" anchor="b"/>
                </a:tc>
                <a:extLst>
                  <a:ext uri="{0D108BD9-81ED-4DB2-BD59-A6C34878D82A}">
                    <a16:rowId xmlns:a16="http://schemas.microsoft.com/office/drawing/2014/main" val="3473373986"/>
                  </a:ext>
                </a:extLst>
              </a:tr>
              <a:tr h="464850">
                <a:tc>
                  <a:txBody>
                    <a:bodyPr/>
                    <a:lstStyle/>
                    <a:p>
                      <a:pPr algn="l" fontAlgn="b"/>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000" b="1" i="1" u="none" strike="noStrike" dirty="0">
                          <a:effectLst/>
                          <a:latin typeface="Arial" panose="020B0604020202020204" pitchFamily="34" charset="0"/>
                        </a:rPr>
                        <a:t>Covid 2</a:t>
                      </a:r>
                      <a:r>
                        <a:rPr lang="en-US" sz="1000" b="1" i="1" u="none" strike="noStrike" baseline="30000" dirty="0">
                          <a:effectLst/>
                          <a:latin typeface="Arial" panose="020B0604020202020204" pitchFamily="34" charset="0"/>
                        </a:rPr>
                        <a:t>nd</a:t>
                      </a:r>
                      <a:r>
                        <a:rPr lang="en-US" sz="1000" b="1" i="1" u="none" strike="noStrike" dirty="0">
                          <a:effectLst/>
                          <a:latin typeface="Arial" panose="020B0604020202020204" pitchFamily="34" charset="0"/>
                        </a:rPr>
                        <a:t> Quarter</a:t>
                      </a:r>
                    </a:p>
                    <a:p>
                      <a:pPr algn="l" fontAlgn="b"/>
                      <a:endParaRPr lang="en-US" sz="1000" b="1" i="1" u="none" strike="noStrike" dirty="0">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a:effectLst/>
                        <a:latin typeface="Arial" panose="020B0604020202020204" pitchFamily="34" charset="0"/>
                      </a:endParaRPr>
                    </a:p>
                  </a:txBody>
                  <a:tcPr marL="7621" marR="7621" marT="7620" marB="0" anchor="b"/>
                </a:tc>
                <a:tc>
                  <a:txBody>
                    <a:bodyPr/>
                    <a:lstStyle/>
                    <a:p>
                      <a:pPr algn="l" fontAlgn="b"/>
                      <a:endParaRPr lang="en-US" sz="1000" b="0" i="0" u="none" strike="noStrike">
                        <a:effectLst/>
                        <a:latin typeface="Arial" panose="020B0604020202020204" pitchFamily="34" charset="0"/>
                      </a:endParaRPr>
                    </a:p>
                  </a:txBody>
                  <a:tcPr marL="7621" marR="7621" marT="7620" marB="0" anchor="b"/>
                </a:tc>
                <a:tc>
                  <a:txBody>
                    <a:bodyPr/>
                    <a:lstStyle/>
                    <a:p>
                      <a:pPr algn="l" fontAlgn="b"/>
                      <a:endParaRPr lang="en-US" sz="1000" b="1" i="1" u="none" strike="noStrike" dirty="0">
                        <a:effectLst/>
                        <a:latin typeface="Arial" panose="020B0604020202020204" pitchFamily="34" charset="0"/>
                      </a:endParaRPr>
                    </a:p>
                  </a:txBody>
                  <a:tcPr marL="7621" marR="7621" marT="7620" marB="0" anchor="b"/>
                </a:tc>
                <a:extLst>
                  <a:ext uri="{0D108BD9-81ED-4DB2-BD59-A6C34878D82A}">
                    <a16:rowId xmlns:a16="http://schemas.microsoft.com/office/drawing/2014/main" val="2868264561"/>
                  </a:ext>
                </a:extLst>
              </a:tr>
            </a:tbl>
          </a:graphicData>
        </a:graphic>
      </p:graphicFrame>
      <p:sp>
        <p:nvSpPr>
          <p:cNvPr id="22" name="Oval 21"/>
          <p:cNvSpPr/>
          <p:nvPr/>
        </p:nvSpPr>
        <p:spPr>
          <a:xfrm>
            <a:off x="8163816" y="4821336"/>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Oval 22"/>
          <p:cNvSpPr/>
          <p:nvPr/>
        </p:nvSpPr>
        <p:spPr>
          <a:xfrm>
            <a:off x="3352800" y="4821336"/>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Oval 23"/>
          <p:cNvSpPr/>
          <p:nvPr/>
        </p:nvSpPr>
        <p:spPr>
          <a:xfrm>
            <a:off x="8110536" y="3093397"/>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Oval 24"/>
          <p:cNvSpPr/>
          <p:nvPr/>
        </p:nvSpPr>
        <p:spPr>
          <a:xfrm>
            <a:off x="3352800" y="3093397"/>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6" name="Oval 25"/>
          <p:cNvSpPr/>
          <p:nvPr/>
        </p:nvSpPr>
        <p:spPr>
          <a:xfrm>
            <a:off x="6299528" y="5054947"/>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7" name="Oval 26"/>
          <p:cNvSpPr/>
          <p:nvPr/>
        </p:nvSpPr>
        <p:spPr>
          <a:xfrm>
            <a:off x="6299528" y="3321997"/>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28" name="Straight Arrow Connector 27"/>
          <p:cNvCxnSpPr/>
          <p:nvPr/>
        </p:nvCxnSpPr>
        <p:spPr>
          <a:xfrm>
            <a:off x="4114800" y="3187700"/>
            <a:ext cx="374808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a:off x="4095389" y="4922936"/>
            <a:ext cx="3748088" cy="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0" name="Oval 29"/>
          <p:cNvSpPr/>
          <p:nvPr/>
        </p:nvSpPr>
        <p:spPr>
          <a:xfrm>
            <a:off x="8134743" y="3356824"/>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1" name="Oval 30"/>
          <p:cNvSpPr/>
          <p:nvPr/>
        </p:nvSpPr>
        <p:spPr>
          <a:xfrm>
            <a:off x="8158949" y="5084763"/>
            <a:ext cx="590550" cy="2286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428599072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055" y="166984"/>
            <a:ext cx="8065294" cy="595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General Observations</a:t>
            </a:r>
          </a:p>
        </p:txBody>
      </p:sp>
      <p:sp>
        <p:nvSpPr>
          <p:cNvPr id="3" name="Content Placeholder 2"/>
          <p:cNvSpPr>
            <a:spLocks noGrp="1"/>
          </p:cNvSpPr>
          <p:nvPr>
            <p:ph idx="1"/>
          </p:nvPr>
        </p:nvSpPr>
        <p:spPr>
          <a:xfrm>
            <a:off x="762000" y="1257300"/>
            <a:ext cx="7867651" cy="3962400"/>
          </a:xfrm>
        </p:spPr>
        <p:txBody>
          <a:bodyPr>
            <a:normAutofit fontScale="85000" lnSpcReduction="20000"/>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Financial aid, kept in balance, actually improves a school’s  financial situation.  </a:t>
            </a:r>
          </a:p>
          <a:p>
            <a:pPr marL="1325730" lvl="5"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If your school ended F/A tomorrow and</a:t>
            </a:r>
          </a:p>
          <a:p>
            <a:pPr marL="1725730" lvl="7"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lost 160 existing students on aid, and</a:t>
            </a:r>
          </a:p>
          <a:p>
            <a:pPr marL="1725730" lvl="7"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decreased tuition by $1,000 due to financial aid savings,</a:t>
            </a:r>
          </a:p>
          <a:p>
            <a:pPr marL="1725730" lvl="7"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would you pick up 160 new students to take their place because tuition is now $1,000 less and your school is now more affordable?</a:t>
            </a:r>
            <a:endParaRPr lang="en-US" sz="1200" dirty="0">
              <a:latin typeface="Arial" panose="020B0604020202020204" pitchFamily="34" charset="0"/>
              <a:cs typeface="Arial" panose="020B0604020202020204" pitchFamily="34" charset="0"/>
            </a:endParaRPr>
          </a:p>
          <a:p>
            <a:pPr marL="1268580" lvl="5">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The answer is probably no.  Financial Aid actually helps lower the cost for all families due to NTR.</a:t>
            </a:r>
          </a:p>
          <a:p>
            <a:pPr marL="0" lvl="1" indent="0">
              <a:lnSpc>
                <a:spcPct val="120000"/>
              </a:lnSpc>
              <a:buNone/>
            </a:pPr>
            <a:endParaRPr lang="en-US" dirty="0">
              <a:latin typeface="Arial" panose="020B0604020202020204" pitchFamily="34" charset="0"/>
              <a:cs typeface="Arial" panose="020B0604020202020204" pitchFamily="34" charset="0"/>
            </a:endParaRP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8856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linds(horizontal)">
                                      <p:cBhvr>
                                        <p:cTn id="18" dur="500"/>
                                        <p:tgtEl>
                                          <p:spTgt spid="3">
                                            <p:txEl>
                                              <p:pRg st="3" end="3"/>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linds(horizontal)">
                                      <p:cBhvr>
                                        <p:cTn id="21" dur="500"/>
                                        <p:tgtEl>
                                          <p:spTgt spid="3">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blinds(horizontal)">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101521"/>
            <a:ext cx="8255794" cy="584280"/>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Financial Aid Mission / Philosophy</a:t>
            </a:r>
          </a:p>
        </p:txBody>
      </p:sp>
      <p:sp>
        <p:nvSpPr>
          <p:cNvPr id="3" name="Content Placeholder 2"/>
          <p:cNvSpPr>
            <a:spLocks noGrp="1"/>
          </p:cNvSpPr>
          <p:nvPr>
            <p:ph idx="1"/>
          </p:nvPr>
        </p:nvSpPr>
        <p:spPr>
          <a:xfrm>
            <a:off x="507206" y="838200"/>
            <a:ext cx="8255794" cy="5181600"/>
          </a:xfrm>
        </p:spPr>
        <p:txBody>
          <a:bodyPr>
            <a:normAutofit fontScale="32500" lnSpcReduction="20000"/>
          </a:bodyPr>
          <a:lstStyle/>
          <a:p>
            <a:pPr marL="342900" lvl="1">
              <a:lnSpc>
                <a:spcPct val="120000"/>
              </a:lnSpc>
              <a:buFont typeface="Wingdings" panose="05000000000000000000" pitchFamily="2" charset="2"/>
              <a:buChar char="Ø"/>
            </a:pPr>
            <a:r>
              <a:rPr lang="en-US" sz="5500" dirty="0">
                <a:latin typeface="Arial" panose="020B0604020202020204" pitchFamily="34" charset="0"/>
                <a:cs typeface="Arial" panose="020B0604020202020204" pitchFamily="34" charset="0"/>
              </a:rPr>
              <a:t>Purposes of financial aid – what is your school’s Financial Aid mission?  Is it -</a:t>
            </a:r>
          </a:p>
          <a:p>
            <a:pPr lvl="5">
              <a:lnSpc>
                <a:spcPct val="120000"/>
              </a:lnSpc>
              <a:buFont typeface="Courier New" panose="02070309020205020404" pitchFamily="49" charset="0"/>
              <a:buChar char="o"/>
            </a:pPr>
            <a:r>
              <a:rPr lang="en-US" sz="5500" dirty="0">
                <a:latin typeface="Arial" panose="020B0604020202020204" pitchFamily="34" charset="0"/>
                <a:cs typeface="Arial" panose="020B0604020202020204" pitchFamily="34" charset="0"/>
              </a:rPr>
              <a:t>To support the mission of the school?</a:t>
            </a:r>
          </a:p>
          <a:p>
            <a:pPr lvl="5">
              <a:lnSpc>
                <a:spcPct val="120000"/>
              </a:lnSpc>
              <a:buFont typeface="Courier New" panose="02070309020205020404" pitchFamily="49" charset="0"/>
              <a:buChar char="o"/>
            </a:pPr>
            <a:r>
              <a:rPr lang="en-US" sz="5500" dirty="0">
                <a:latin typeface="Arial" panose="020B0604020202020204" pitchFamily="34" charset="0"/>
                <a:cs typeface="Arial" panose="020B0604020202020204" pitchFamily="34" charset="0"/>
              </a:rPr>
              <a:t>To provide socio-economic diversity?</a:t>
            </a:r>
          </a:p>
          <a:p>
            <a:pPr lvl="5">
              <a:lnSpc>
                <a:spcPct val="120000"/>
              </a:lnSpc>
              <a:buFont typeface="Courier New" panose="02070309020205020404" pitchFamily="49" charset="0"/>
              <a:buChar char="o"/>
            </a:pPr>
            <a:r>
              <a:rPr lang="en-US" sz="5500" dirty="0">
                <a:latin typeface="Arial" panose="020B0604020202020204" pitchFamily="34" charset="0"/>
                <a:cs typeface="Arial" panose="020B0604020202020204" pitchFamily="34" charset="0"/>
              </a:rPr>
              <a:t>To provide access and affordability?</a:t>
            </a:r>
          </a:p>
          <a:p>
            <a:pPr lvl="5">
              <a:lnSpc>
                <a:spcPct val="120000"/>
              </a:lnSpc>
              <a:buFont typeface="Courier New" panose="02070309020205020404" pitchFamily="49" charset="0"/>
              <a:buChar char="o"/>
            </a:pPr>
            <a:r>
              <a:rPr lang="en-US" sz="5500" dirty="0">
                <a:latin typeface="Arial" panose="020B0604020202020204" pitchFamily="34" charset="0"/>
                <a:cs typeface="Arial" panose="020B0604020202020204" pitchFamily="34" charset="0"/>
              </a:rPr>
              <a:t>To fill empty seats?</a:t>
            </a:r>
          </a:p>
          <a:p>
            <a:pPr lvl="2">
              <a:lnSpc>
                <a:spcPct val="120000"/>
              </a:lnSpc>
            </a:pPr>
            <a:endParaRPr lang="en-US" sz="55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sz="5500" dirty="0">
                <a:latin typeface="Arial" panose="020B0604020202020204" pitchFamily="34" charset="0"/>
                <a:cs typeface="Arial" panose="020B0604020202020204" pitchFamily="34" charset="0"/>
              </a:rPr>
              <a:t>Mission driven financial aid that is funded by endowment or other sources is wonderful, but the reality for a school that uses financial aid to fill empty seats is VERY different.</a:t>
            </a:r>
          </a:p>
          <a:p>
            <a:pPr lvl="5">
              <a:lnSpc>
                <a:spcPct val="120000"/>
              </a:lnSpc>
              <a:buFont typeface="Courier New" panose="02070309020205020404" pitchFamily="49" charset="0"/>
              <a:buChar char="o"/>
            </a:pPr>
            <a:r>
              <a:rPr lang="en-US" sz="5500" dirty="0">
                <a:latin typeface="Arial" panose="020B0604020202020204" pitchFamily="34" charset="0"/>
                <a:cs typeface="Arial" panose="020B0604020202020204" pitchFamily="34" charset="0"/>
              </a:rPr>
              <a:t>Does your school have empty seats and use aid to fill them or had students leave the school because of financial aid (or lack thereof)?</a:t>
            </a:r>
          </a:p>
          <a:p>
            <a:pPr marL="971400" lvl="5" indent="0">
              <a:lnSpc>
                <a:spcPct val="120000"/>
              </a:lnSpc>
              <a:buNone/>
            </a:pPr>
            <a:endParaRPr lang="en-US" sz="55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sz="5500" i="1" dirty="0">
                <a:latin typeface="Arial" panose="020B0604020202020204" pitchFamily="34" charset="0"/>
                <a:cs typeface="Arial" panose="020B0604020202020204" pitchFamily="34" charset="0"/>
              </a:rPr>
              <a:t>Caveat – my presentation is really geared towards schools with empty seats and capacity to grow (for example, recently experienced an enrollment decline and are trying to return to former numbers).</a:t>
            </a:r>
          </a:p>
          <a:p>
            <a:pPr marL="0" indent="0">
              <a:lnSpc>
                <a:spcPct val="120000"/>
              </a:lnSpc>
              <a:spcBef>
                <a:spcPts val="600"/>
              </a:spcBef>
              <a:buNone/>
            </a:pPr>
            <a:endParaRPr lang="en-US" sz="5500" dirty="0">
              <a:latin typeface="Arial" panose="020B0604020202020204" pitchFamily="34" charset="0"/>
              <a:cs typeface="Arial" panose="020B0604020202020204" pitchFamily="34" charset="0"/>
            </a:endParaRPr>
          </a:p>
          <a:p>
            <a:pPr marL="137160" indent="0">
              <a:lnSpc>
                <a:spcPct val="120000"/>
              </a:lnSpc>
              <a:spcBef>
                <a:spcPts val="600"/>
              </a:spcBef>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914797" y="6096000"/>
            <a:ext cx="1120588" cy="685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0242573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linds(horizontal)">
                                      <p:cBhvr>
                                        <p:cTn id="16" dur="500"/>
                                        <p:tgtEl>
                                          <p:spTgt spid="3">
                                            <p:txEl>
                                              <p:pRg st="3" end="3"/>
                                            </p:txEl>
                                          </p:spTgt>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linds(horizontal)">
                                      <p:cBhvr>
                                        <p:cTn id="19" dur="500"/>
                                        <p:tgtEl>
                                          <p:spTgt spid="3">
                                            <p:txEl>
                                              <p:pRg st="4" end="4"/>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blinds(horizontal)">
                                      <p:cBhvr>
                                        <p:cTn id="24" dur="500"/>
                                        <p:tgtEl>
                                          <p:spTgt spid="3">
                                            <p:txEl>
                                              <p:pRg st="6" end="6"/>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linds(horizontal)">
                                      <p:cBhvr>
                                        <p:cTn id="27" dur="5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3">
                                            <p:txEl>
                                              <p:pRg st="9" end="9"/>
                                            </p:txEl>
                                          </p:spTgt>
                                        </p:tgtEl>
                                        <p:attrNameLst>
                                          <p:attrName>style.visibility</p:attrName>
                                        </p:attrNameLst>
                                      </p:cBhvr>
                                      <p:to>
                                        <p:strVal val="visible"/>
                                      </p:to>
                                    </p:set>
                                    <p:animEffect transition="in" filter="blinds(horizontal)">
                                      <p:cBhvr>
                                        <p:cTn id="3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0055" y="166984"/>
            <a:ext cx="8065294" cy="595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General Observations</a:t>
            </a:r>
          </a:p>
        </p:txBody>
      </p:sp>
      <p:sp>
        <p:nvSpPr>
          <p:cNvPr id="3" name="Content Placeholder 2"/>
          <p:cNvSpPr>
            <a:spLocks noGrp="1"/>
          </p:cNvSpPr>
          <p:nvPr>
            <p:ph idx="1"/>
          </p:nvPr>
        </p:nvSpPr>
        <p:spPr>
          <a:xfrm>
            <a:off x="548876" y="1371600"/>
            <a:ext cx="7867651" cy="3962400"/>
          </a:xfrm>
        </p:spPr>
        <p:txBody>
          <a:bodyPr>
            <a:normAutofit/>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Colleges have started lowering tuition and reducing financial aid using NTR as the philosophy to get sticker shock out of the way.</a:t>
            </a:r>
          </a:p>
          <a:p>
            <a:pPr marL="1382880" lvl="5" indent="-34290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That can work in the college environment where 95% of all students receive some form of financial assistance.  It doesn’t work in the independent school world where maybe 35% receive financial assistance.</a:t>
            </a:r>
          </a:p>
          <a:p>
            <a:pPr marL="0" lvl="1" indent="0">
              <a:lnSpc>
                <a:spcPct val="120000"/>
              </a:lnSpc>
              <a:buNone/>
            </a:pPr>
            <a:endParaRPr lang="en-US" dirty="0">
              <a:latin typeface="Arial" panose="020B0604020202020204" pitchFamily="34" charset="0"/>
              <a:cs typeface="Arial" panose="020B0604020202020204" pitchFamily="34" charset="0"/>
            </a:endParaRP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790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6712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General Observations</a:t>
            </a:r>
          </a:p>
        </p:txBody>
      </p:sp>
      <p:sp>
        <p:nvSpPr>
          <p:cNvPr id="3" name="Content Placeholder 2"/>
          <p:cNvSpPr>
            <a:spLocks noGrp="1"/>
          </p:cNvSpPr>
          <p:nvPr>
            <p:ph idx="1"/>
          </p:nvPr>
        </p:nvSpPr>
        <p:spPr>
          <a:xfrm>
            <a:off x="990600" y="685800"/>
            <a:ext cx="7772400" cy="4572000"/>
          </a:xfrm>
        </p:spPr>
        <p:txBody>
          <a:bodyPr>
            <a:normAutofit/>
          </a:bodyPr>
          <a:lstStyle/>
          <a:p>
            <a:pPr marL="0" lvl="1" indent="0">
              <a:buNone/>
            </a:pPr>
            <a:endParaRPr lang="en-US" dirty="0">
              <a:latin typeface="Arial" panose="020B0604020202020204" pitchFamily="34" charset="0"/>
              <a:cs typeface="Arial" panose="020B0604020202020204" pitchFamily="34" charset="0"/>
            </a:endParaRPr>
          </a:p>
          <a:p>
            <a:pPr marL="0" lvl="1" indent="0">
              <a:lnSpc>
                <a:spcPct val="120000"/>
              </a:lnSpc>
              <a:buNone/>
            </a:pPr>
            <a:endParaRPr lang="en-US" dirty="0">
              <a:latin typeface="Arial" panose="020B0604020202020204" pitchFamily="34" charset="0"/>
              <a:cs typeface="Arial" panose="020B0604020202020204" pitchFamily="34" charset="0"/>
            </a:endParaRPr>
          </a:p>
          <a:p>
            <a:pPr marL="0" lvl="1" indent="0">
              <a:lnSpc>
                <a:spcPct val="120000"/>
              </a:lnSpc>
              <a:buNone/>
            </a:pPr>
            <a:r>
              <a:rPr lang="en-US" dirty="0">
                <a:latin typeface="Arial" panose="020B0604020202020204" pitchFamily="34" charset="0"/>
                <a:cs typeface="Arial" panose="020B0604020202020204" pitchFamily="34" charset="0"/>
              </a:rPr>
              <a:t>Some schools are now providing “inclusion aid” which allows students to be fully included in the life of the school (i.e. financial aid for school trips, music lessons, etc.)</a:t>
            </a:r>
          </a:p>
          <a:p>
            <a:pPr marL="0" lvl="1" indent="0">
              <a:lnSpc>
                <a:spcPct val="120000"/>
              </a:lnSpc>
              <a:buNone/>
            </a:pPr>
            <a:r>
              <a:rPr lang="en-US" sz="2200" dirty="0">
                <a:latin typeface="Arial" panose="020B0604020202020204" pitchFamily="34" charset="0"/>
                <a:cs typeface="Arial" panose="020B0604020202020204" pitchFamily="34" charset="0"/>
              </a:rPr>
              <a:t>	</a:t>
            </a:r>
            <a:r>
              <a:rPr lang="en-US" sz="2200" i="1" dirty="0">
                <a:latin typeface="Arial" panose="020B0604020202020204" pitchFamily="34" charset="0"/>
                <a:cs typeface="Arial" panose="020B0604020202020204" pitchFamily="34" charset="0"/>
              </a:rPr>
              <a:t>This is part of their efforts toward DEIB (Diversity,    	Equity, Inclusion and Belonging)</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6388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180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6712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General Observations</a:t>
            </a:r>
          </a:p>
        </p:txBody>
      </p:sp>
      <p:sp>
        <p:nvSpPr>
          <p:cNvPr id="3" name="Content Placeholder 2"/>
          <p:cNvSpPr>
            <a:spLocks noGrp="1"/>
          </p:cNvSpPr>
          <p:nvPr>
            <p:ph idx="1"/>
          </p:nvPr>
        </p:nvSpPr>
        <p:spPr>
          <a:xfrm>
            <a:off x="990600" y="685800"/>
            <a:ext cx="7772400" cy="4572000"/>
          </a:xfrm>
        </p:spPr>
        <p:txBody>
          <a:bodyPr>
            <a:normAutofit fontScale="85000" lnSpcReduction="20000"/>
          </a:bodyPr>
          <a:lstStyle/>
          <a:p>
            <a:pPr marL="0" lvl="1" indent="0">
              <a:buNone/>
            </a:pPr>
            <a:endParaRPr lang="en-US" dirty="0">
              <a:latin typeface="Arial" panose="020B0604020202020204" pitchFamily="34" charset="0"/>
              <a:cs typeface="Arial" panose="020B0604020202020204" pitchFamily="34" charset="0"/>
            </a:endParaRPr>
          </a:p>
          <a:p>
            <a:pPr marL="0" lvl="1" indent="0">
              <a:lnSpc>
                <a:spcPct val="120000"/>
              </a:lnSpc>
              <a:buNone/>
            </a:pPr>
            <a:endParaRPr lang="en-US"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A lot of growth in financial aid comes from full pay families rotating out and being replaced by financial aid families.  Enrollment could stay the exact same but financial aid could go up significantly as a larger % of the student body is now on aid than the prior year.  </a:t>
            </a:r>
          </a:p>
          <a:p>
            <a:pPr marL="342900" lvl="1">
              <a:lnSpc>
                <a:spcPct val="120000"/>
              </a:lnSpc>
              <a:buFont typeface="Wingdings" panose="05000000000000000000" pitchFamily="2" charset="2"/>
              <a:buChar char="Ø"/>
            </a:pPr>
            <a:endParaRPr lang="en-US"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So when financial aid goes up $100,000 and enrollment goes up 5 students, it is NOT appropriate to conclude those 5 additional students are all receiving awards of $20,000 each.  If your school brought in 60 new students, it could be that a larger number of those 60 new students are receiving aid.</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2800" y="56388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19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15287" cy="518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Recommendations</a:t>
            </a:r>
          </a:p>
        </p:txBody>
      </p:sp>
      <p:sp>
        <p:nvSpPr>
          <p:cNvPr id="3" name="Content Placeholder 2"/>
          <p:cNvSpPr>
            <a:spLocks noGrp="1"/>
          </p:cNvSpPr>
          <p:nvPr>
            <p:ph idx="1"/>
          </p:nvPr>
        </p:nvSpPr>
        <p:spPr>
          <a:xfrm>
            <a:off x="381000" y="762000"/>
            <a:ext cx="8534400" cy="5715000"/>
          </a:xfrm>
        </p:spPr>
        <p:txBody>
          <a:bodyPr>
            <a:normAutofit fontScale="77500" lnSpcReduction="20000"/>
          </a:bodyPr>
          <a:lstStyle/>
          <a:p>
            <a:pPr marL="137160" indent="0">
              <a:buNone/>
            </a:pPr>
            <a:endParaRPr lang="en-US" dirty="0"/>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Focus on Net Tuition Revenue when preparing the School’s annual budget, setting annual goals for Admissions, etc.</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 Don’t focus on headcount or financial aid dollars</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 Focus on Net Tuition Revenue for each student</a:t>
            </a:r>
          </a:p>
          <a:p>
            <a:pPr marL="0" lvl="1" indent="0">
              <a:lnSpc>
                <a:spcPct val="120000"/>
              </a:lnSpc>
              <a:buNone/>
            </a:pPr>
            <a:endParaRPr lang="en-US" sz="1400" dirty="0">
              <a:latin typeface="Arial" panose="020B0604020202020204" pitchFamily="34" charset="0"/>
              <a:cs typeface="Arial" panose="020B0604020202020204" pitchFamily="34" charset="0"/>
            </a:endParaRPr>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Set goals that are indicative of positive NTR growth</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 Aim to receive 51%, or more, on average, from financial aid recipients (i.e. award 49%, or less, to recipients)</a:t>
            </a:r>
          </a:p>
          <a:p>
            <a:pPr lvl="8">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Monitor that percentage during the awards process</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Determine the maximum number of new students to be awarded aid the highest tuition award band (76 - 100%)</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Set goal for financial aid as a % of gross tuition revenue (discount rate)</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260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linds(horizont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Effect transition="in" filter="blinds(horizontal)">
                                      <p:cBhvr>
                                        <p:cTn id="21" dur="500"/>
                                        <p:tgtEl>
                                          <p:spTgt spid="3">
                                            <p:txEl>
                                              <p:pRg st="6" end="6"/>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
                                            <p:txEl>
                                              <p:pRg st="7" end="7"/>
                                            </p:txEl>
                                          </p:spTgt>
                                        </p:tgtEl>
                                        <p:attrNameLst>
                                          <p:attrName>style.visibility</p:attrName>
                                        </p:attrNameLst>
                                      </p:cBhvr>
                                      <p:to>
                                        <p:strVal val="visible"/>
                                      </p:to>
                                    </p:set>
                                    <p:animEffect transition="in" filter="blinds(horizontal)">
                                      <p:cBhvr>
                                        <p:cTn id="24" dur="500"/>
                                        <p:tgtEl>
                                          <p:spTgt spid="3">
                                            <p:txEl>
                                              <p:pRg st="7" end="7"/>
                                            </p:txEl>
                                          </p:spTgt>
                                        </p:tgtEl>
                                      </p:cBhvr>
                                    </p:animEffect>
                                  </p:childTnLst>
                                </p:cTn>
                              </p:par>
                              <p:par>
                                <p:cTn id="25" presetID="3" presetClass="entr" presetSubtype="10" fill="hold" grpId="0"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blinds(horizontal)">
                                      <p:cBhvr>
                                        <p:cTn id="27" dur="500"/>
                                        <p:tgtEl>
                                          <p:spTgt spid="3">
                                            <p:txEl>
                                              <p:pRg st="8" end="8"/>
                                            </p:txEl>
                                          </p:spTgt>
                                        </p:tgtEl>
                                      </p:cBhvr>
                                    </p:animEffect>
                                  </p:childTnLst>
                                </p:cTn>
                              </p:par>
                              <p:par>
                                <p:cTn id="28" presetID="3" presetClass="entr" presetSubtype="10" fill="hold" grpId="0" nodeType="withEffect">
                                  <p:stCondLst>
                                    <p:cond delay="0"/>
                                  </p:stCondLst>
                                  <p:childTnLst>
                                    <p:set>
                                      <p:cBhvr>
                                        <p:cTn id="29" dur="1" fill="hold">
                                          <p:stCondLst>
                                            <p:cond delay="0"/>
                                          </p:stCondLst>
                                        </p:cTn>
                                        <p:tgtEl>
                                          <p:spTgt spid="3">
                                            <p:txEl>
                                              <p:pRg st="9" end="9"/>
                                            </p:txEl>
                                          </p:spTgt>
                                        </p:tgtEl>
                                        <p:attrNameLst>
                                          <p:attrName>style.visibility</p:attrName>
                                        </p:attrNameLst>
                                      </p:cBhvr>
                                      <p:to>
                                        <p:strVal val="visible"/>
                                      </p:to>
                                    </p:set>
                                    <p:animEffect transition="in" filter="blinds(horizontal)">
                                      <p:cBhvr>
                                        <p:cTn id="30"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7474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Recommendations</a:t>
            </a:r>
          </a:p>
        </p:txBody>
      </p:sp>
      <p:sp>
        <p:nvSpPr>
          <p:cNvPr id="3" name="Content Placeholder 2"/>
          <p:cNvSpPr>
            <a:spLocks noGrp="1"/>
          </p:cNvSpPr>
          <p:nvPr>
            <p:ph idx="1"/>
          </p:nvPr>
        </p:nvSpPr>
        <p:spPr>
          <a:xfrm>
            <a:off x="541176" y="838200"/>
            <a:ext cx="8298024" cy="5410200"/>
          </a:xfrm>
        </p:spPr>
        <p:txBody>
          <a:bodyPr>
            <a:normAutofit fontScale="70000" lnSpcReduction="20000"/>
          </a:bodyPr>
          <a:lstStyle/>
          <a:p>
            <a:pPr marL="137160" indent="0">
              <a:buNone/>
            </a:pPr>
            <a:endParaRPr lang="en-US" dirty="0"/>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Consider preparing a 14 Year Financial Aid model to anticipate the impact of small and large financial aid classes moving through the school</a:t>
            </a:r>
          </a:p>
          <a:p>
            <a:pPr marL="0" lvl="1" indent="0">
              <a:lnSpc>
                <a:spcPct val="120000"/>
              </a:lnSpc>
              <a:buNone/>
            </a:pPr>
            <a:endParaRPr lang="en-US" sz="1400" dirty="0">
              <a:latin typeface="Arial" panose="020B0604020202020204" pitchFamily="34" charset="0"/>
              <a:cs typeface="Arial" panose="020B0604020202020204" pitchFamily="34" charset="0"/>
            </a:endParaRPr>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Pay attention to Net Tuition Revenue by Grade and the percentage of each grade on aid.  Use that information to make informed decisions about future awards.</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Possibly don’t make new awards for a class where 68% of the class is on aid</a:t>
            </a: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Likewise, be more generous in making awards in a class where 38% of the class is on aid</a:t>
            </a:r>
          </a:p>
          <a:p>
            <a:pPr marL="137160" indent="0">
              <a:lnSpc>
                <a:spcPct val="120000"/>
              </a:lnSpc>
              <a:spcBef>
                <a:spcPts val="600"/>
              </a:spcBef>
              <a:buNone/>
            </a:pPr>
            <a:endParaRPr lang="en-US" sz="1400" dirty="0">
              <a:latin typeface="Arial" panose="020B0604020202020204" pitchFamily="34" charset="0"/>
              <a:cs typeface="Arial" panose="020B0604020202020204" pitchFamily="34" charset="0"/>
            </a:endParaRPr>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Consider benchmarking financial aid with benchmark schools (similar schools in the region and aspirational schools) through DASL or BIIS or regional groups.  See how the school stacks up with other schools.</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268" y="5867400"/>
            <a:ext cx="149411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7297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79594" cy="595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Recommendations</a:t>
            </a:r>
          </a:p>
        </p:txBody>
      </p:sp>
      <p:sp>
        <p:nvSpPr>
          <p:cNvPr id="3" name="Content Placeholder 2"/>
          <p:cNvSpPr>
            <a:spLocks noGrp="1"/>
          </p:cNvSpPr>
          <p:nvPr>
            <p:ph idx="1"/>
          </p:nvPr>
        </p:nvSpPr>
        <p:spPr>
          <a:xfrm>
            <a:off x="228599" y="990600"/>
            <a:ext cx="8610601" cy="4800600"/>
          </a:xfrm>
        </p:spPr>
        <p:txBody>
          <a:bodyPr>
            <a:normAutofit fontScale="70000" lnSpcReduction="20000"/>
          </a:bodyPr>
          <a:lstStyle/>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Analyze financial aid and student retention in the Early Childhood, as well as Pre-Kindergarten and Kindergarten, programs.  </a:t>
            </a:r>
          </a:p>
          <a:p>
            <a:pPr marL="137160" indent="0">
              <a:lnSpc>
                <a:spcPct val="120000"/>
              </a:lnSpc>
              <a:spcBef>
                <a:spcPts val="600"/>
              </a:spcBef>
              <a:buNone/>
            </a:pPr>
            <a:endParaRPr lang="en-US" sz="1400" dirty="0">
              <a:latin typeface="Arial" panose="020B0604020202020204" pitchFamily="34" charset="0"/>
              <a:cs typeface="Arial" panose="020B0604020202020204" pitchFamily="34" charset="0"/>
            </a:endParaRP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I researched and determined 2/3rds of all financial aid recipients in those programs were gone by 2</a:t>
            </a:r>
            <a:r>
              <a:rPr lang="en-US" sz="2900" baseline="30000" dirty="0">
                <a:latin typeface="Arial" panose="020B0604020202020204" pitchFamily="34" charset="0"/>
                <a:cs typeface="Arial" panose="020B0604020202020204" pitchFamily="34" charset="0"/>
              </a:rPr>
              <a:t>nd</a:t>
            </a:r>
            <a:r>
              <a:rPr lang="en-US" sz="2900" dirty="0">
                <a:latin typeface="Arial" panose="020B0604020202020204" pitchFamily="34" charset="0"/>
                <a:cs typeface="Arial" panose="020B0604020202020204" pitchFamily="34" charset="0"/>
              </a:rPr>
              <a:t> grade.</a:t>
            </a:r>
          </a:p>
          <a:p>
            <a:pPr lvl="7">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It turned out the School was simply buying the students for 2 – 3 years</a:t>
            </a:r>
          </a:p>
          <a:p>
            <a:pPr lvl="7">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When tuition increased for the full day programs, they couldn’t afford to remain, even with significant financial aid increases by the school</a:t>
            </a:r>
          </a:p>
          <a:p>
            <a:pPr marL="905256" lvl="2" indent="0">
              <a:lnSpc>
                <a:spcPct val="120000"/>
              </a:lnSpc>
              <a:buNone/>
            </a:pPr>
            <a:endParaRPr lang="en-US" sz="1400" dirty="0">
              <a:latin typeface="Arial" panose="020B0604020202020204" pitchFamily="34" charset="0"/>
              <a:cs typeface="Arial" panose="020B0604020202020204" pitchFamily="34" charset="0"/>
            </a:endParaRPr>
          </a:p>
          <a:p>
            <a:pPr lvl="5">
              <a:lnSpc>
                <a:spcPct val="120000"/>
              </a:lnSpc>
              <a:buFont typeface="Courier New" panose="02070309020205020404" pitchFamily="49" charset="0"/>
              <a:buChar char="o"/>
            </a:pPr>
            <a:r>
              <a:rPr lang="en-US" sz="2900">
                <a:latin typeface="Arial" panose="020B0604020202020204" pitchFamily="34" charset="0"/>
                <a:cs typeface="Arial" panose="020B0604020202020204" pitchFamily="34" charset="0"/>
              </a:rPr>
              <a:t>The School eventually </a:t>
            </a:r>
            <a:r>
              <a:rPr lang="en-US" sz="2900" dirty="0">
                <a:latin typeface="Arial" panose="020B0604020202020204" pitchFamily="34" charset="0"/>
                <a:cs typeface="Arial" panose="020B0604020202020204" pitchFamily="34" charset="0"/>
              </a:rPr>
              <a:t>eliminated all aid in the ½ day program and eliminated all need based aid in the Pre-Kindergarten and Kindergarten program</a:t>
            </a:r>
            <a:r>
              <a:rPr lang="en-US" sz="2300" dirty="0">
                <a:latin typeface="Arial" panose="020B0604020202020204" pitchFamily="34" charset="0"/>
                <a:cs typeface="Arial" panose="020B0604020202020204" pitchFamily="34" charset="0"/>
              </a:rPr>
              <a:t>.</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099111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65294" cy="595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Recommendations</a:t>
            </a:r>
          </a:p>
        </p:txBody>
      </p:sp>
      <p:sp>
        <p:nvSpPr>
          <p:cNvPr id="3" name="Content Placeholder 2"/>
          <p:cNvSpPr>
            <a:spLocks noGrp="1"/>
          </p:cNvSpPr>
          <p:nvPr>
            <p:ph idx="1"/>
          </p:nvPr>
        </p:nvSpPr>
        <p:spPr>
          <a:xfrm>
            <a:off x="277256" y="1219200"/>
            <a:ext cx="8485744" cy="4724400"/>
          </a:xfrm>
        </p:spPr>
        <p:txBody>
          <a:bodyPr>
            <a:normAutofit fontScale="62500" lnSpcReduction="20000"/>
          </a:bodyPr>
          <a:lstStyle/>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Consider implementing Flexible or Indexed Tuition as a means of attracting families that might not otherwise consider the school.</a:t>
            </a:r>
          </a:p>
          <a:p>
            <a:pPr marL="457200" lvl="1" indent="-457200">
              <a:lnSpc>
                <a:spcPct val="120000"/>
              </a:lnSpc>
              <a:buFont typeface="Wingdings" panose="05000000000000000000" pitchFamily="2" charset="2"/>
              <a:buChar char="Ø"/>
            </a:pPr>
            <a:endParaRPr lang="en-US" sz="1400" dirty="0">
              <a:latin typeface="Arial" panose="020B0604020202020204" pitchFamily="34" charset="0"/>
              <a:cs typeface="Arial" panose="020B0604020202020204" pitchFamily="34" charset="0"/>
            </a:endParaRP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It is truly financial aid by a different name using the same financial aid application and award process</a:t>
            </a:r>
          </a:p>
          <a:p>
            <a:pPr lvl="7">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Removes the stigma of “financial aid”</a:t>
            </a:r>
          </a:p>
          <a:p>
            <a:pPr lvl="7">
              <a:lnSpc>
                <a:spcPct val="120000"/>
              </a:lnSpc>
              <a:buFont typeface="Courier New" panose="02070309020205020404" pitchFamily="49" charset="0"/>
              <a:buChar char="o"/>
            </a:pPr>
            <a:endParaRPr lang="en-US" sz="1400" dirty="0">
              <a:latin typeface="Arial" panose="020B0604020202020204" pitchFamily="34" charset="0"/>
              <a:cs typeface="Arial" panose="020B0604020202020204" pitchFamily="34" charset="0"/>
            </a:endParaRP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Publish tuition range for the Middle School of $5,000 - $21,000 vs publishing a price tag of $21,000</a:t>
            </a:r>
          </a:p>
          <a:p>
            <a:pPr lvl="5">
              <a:lnSpc>
                <a:spcPct val="120000"/>
              </a:lnSpc>
              <a:buFont typeface="Courier New" panose="02070309020205020404" pitchFamily="49" charset="0"/>
              <a:buChar char="o"/>
            </a:pPr>
            <a:endParaRPr lang="en-US" sz="1400" dirty="0">
              <a:latin typeface="Arial" panose="020B0604020202020204" pitchFamily="34" charset="0"/>
              <a:cs typeface="Arial" panose="020B0604020202020204" pitchFamily="34" charset="0"/>
            </a:endParaRPr>
          </a:p>
          <a:p>
            <a:pPr lvl="5">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Keeps families on the website / admissions phone call and in the admissions funnel longer</a:t>
            </a:r>
          </a:p>
          <a:p>
            <a:pPr marL="971400" lvl="5" indent="0">
              <a:lnSpc>
                <a:spcPct val="120000"/>
              </a:lnSpc>
              <a:buNone/>
            </a:pPr>
            <a:endParaRPr lang="en-US" sz="1400" dirty="0">
              <a:latin typeface="Arial" panose="020B0604020202020204" pitchFamily="34" charset="0"/>
              <a:cs typeface="Arial" panose="020B0604020202020204" pitchFamily="34" charset="0"/>
            </a:endParaRPr>
          </a:p>
          <a:p>
            <a:pPr marL="457200" lvl="1" indent="-457200">
              <a:lnSpc>
                <a:spcPct val="120000"/>
              </a:lnSpc>
              <a:buFont typeface="Wingdings" panose="05000000000000000000" pitchFamily="2" charset="2"/>
              <a:buChar char="Ø"/>
            </a:pPr>
            <a:r>
              <a:rPr lang="en-US" sz="2900" i="1" dirty="0">
                <a:latin typeface="Arial" panose="020B0604020202020204" pitchFamily="34" charset="0"/>
                <a:cs typeface="Arial" panose="020B0604020202020204" pitchFamily="34" charset="0"/>
              </a:rPr>
              <a:t>Please email me if you want more info on Indexed Tuition – I am happy to send you resources I have gathered over time.</a:t>
            </a:r>
          </a:p>
          <a:p>
            <a:pPr>
              <a:lnSpc>
                <a:spcPct val="120000"/>
              </a:lnSpc>
              <a:spcBef>
                <a:spcPts val="600"/>
              </a:spcBef>
              <a:buFont typeface="Wingdings" panose="05000000000000000000" pitchFamily="2" charset="2"/>
              <a:buChar char="Ø"/>
            </a:pPr>
            <a:endParaRPr lang="en-US" sz="2900" i="1" dirty="0">
              <a:latin typeface="Arial" panose="020B0604020202020204" pitchFamily="34" charset="0"/>
              <a:cs typeface="Arial" panose="020B0604020202020204" pitchFamily="34" charset="0"/>
            </a:endParaRP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5070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animEffect transition="in" filter="blinds(horizontal)">
                                      <p:cBhvr>
                                        <p:cTn id="21" dur="500"/>
                                        <p:tgtEl>
                                          <p:spTgt spid="3">
                                            <p:txEl>
                                              <p:pRg st="7" end="7"/>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9" end="9"/>
                                            </p:txEl>
                                          </p:spTgt>
                                        </p:tgtEl>
                                        <p:attrNameLst>
                                          <p:attrName>style.visibility</p:attrName>
                                        </p:attrNameLst>
                                      </p:cBhvr>
                                      <p:to>
                                        <p:strVal val="visible"/>
                                      </p:to>
                                    </p:set>
                                    <p:animEffect transition="in" filter="blinds(horizontal)">
                                      <p:cBhvr>
                                        <p:cTn id="26"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79593" cy="6712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Recommendations</a:t>
            </a:r>
          </a:p>
        </p:txBody>
      </p:sp>
      <p:sp>
        <p:nvSpPr>
          <p:cNvPr id="3" name="Content Placeholder 2"/>
          <p:cNvSpPr>
            <a:spLocks noGrp="1"/>
          </p:cNvSpPr>
          <p:nvPr>
            <p:ph idx="1"/>
          </p:nvPr>
        </p:nvSpPr>
        <p:spPr>
          <a:xfrm>
            <a:off x="380999" y="838200"/>
            <a:ext cx="8305800" cy="5410200"/>
          </a:xfrm>
        </p:spPr>
        <p:txBody>
          <a:bodyPr>
            <a:normAutofit fontScale="70000" lnSpcReduction="20000"/>
          </a:bodyPr>
          <a:lstStyle/>
          <a:p>
            <a:pPr marL="0" lvl="1" indent="0">
              <a:buNone/>
            </a:pPr>
            <a:endParaRPr lang="en-US" dirty="0"/>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Consider starting a merit scholarship program in the Upper School.  Advantages –</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Recruits high quality students that will help with SAT averages, college admissions, National Merit Semi-Finalists, etc.</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Limited number of years of financial aid awards.</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Recruits families that might not NEED financial aid but wouldn’t have considered the school otherwise.</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In all likelihood, will bring siblings to the school.</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Be willing to provide financial aid, above and beyond the scholarships, if needed.</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Give a limited number of prestigious, high dollar amount awards to top notch candidates.</a:t>
            </a:r>
          </a:p>
          <a:p>
            <a:pPr lvl="5">
              <a:lnSpc>
                <a:spcPct val="120000"/>
              </a:lnSpc>
              <a:buFont typeface="Courier New" panose="02070309020205020404" pitchFamily="49" charset="0"/>
              <a:buChar char="o"/>
            </a:pPr>
            <a:r>
              <a:rPr lang="en-US" sz="2600" dirty="0">
                <a:latin typeface="Arial" panose="020B0604020202020204" pitchFamily="34" charset="0"/>
                <a:cs typeface="Arial" panose="020B0604020202020204" pitchFamily="34" charset="0"/>
              </a:rPr>
              <a:t>Give a lot more smaller awards to 2</a:t>
            </a:r>
            <a:r>
              <a:rPr lang="en-US" sz="2600" baseline="30000" dirty="0">
                <a:latin typeface="Arial" panose="020B0604020202020204" pitchFamily="34" charset="0"/>
                <a:cs typeface="Arial" panose="020B0604020202020204" pitchFamily="34" charset="0"/>
              </a:rPr>
              <a:t>nd</a:t>
            </a:r>
            <a:r>
              <a:rPr lang="en-US" sz="2600" dirty="0">
                <a:latin typeface="Arial" panose="020B0604020202020204" pitchFamily="34" charset="0"/>
                <a:cs typeface="Arial" panose="020B0604020202020204" pitchFamily="34" charset="0"/>
              </a:rPr>
              <a:t> tier candidates that might not have previously considered the school –  anytime you can provide a $5,000 award and attract a family that can pay $16,000, that is good.</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268" y="5867400"/>
            <a:ext cx="149411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024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anim calcmode="lin" valueType="num">
                                      <p:cBhvr additive="base">
                                        <p:cTn id="3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7" end="7"/>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8065294" cy="5950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Conclusion</a:t>
            </a:r>
          </a:p>
        </p:txBody>
      </p:sp>
      <p:sp>
        <p:nvSpPr>
          <p:cNvPr id="3" name="Content Placeholder 2"/>
          <p:cNvSpPr>
            <a:spLocks noGrp="1"/>
          </p:cNvSpPr>
          <p:nvPr>
            <p:ph idx="1"/>
          </p:nvPr>
        </p:nvSpPr>
        <p:spPr>
          <a:xfrm>
            <a:off x="277256" y="1219200"/>
            <a:ext cx="8485744" cy="4876800"/>
          </a:xfrm>
        </p:spPr>
        <p:txBody>
          <a:bodyPr>
            <a:normAutofit fontScale="70000" lnSpcReduction="20000"/>
          </a:bodyPr>
          <a:lstStyle/>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Financial Aid is an important tool in the enrollment process.  </a:t>
            </a:r>
          </a:p>
          <a:p>
            <a:pPr marL="1005840" lvl="3" indent="-457200">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If managed properly, financial aid can positively impact enrollment and financial sustainability.</a:t>
            </a:r>
          </a:p>
          <a:p>
            <a:pPr marL="1005840" lvl="3" indent="-457200">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If managed poorly, financial aid can negatively impact a school’s financial sustainability.</a:t>
            </a:r>
          </a:p>
          <a:p>
            <a:pPr marL="548640" lvl="3" indent="0">
              <a:lnSpc>
                <a:spcPct val="120000"/>
              </a:lnSpc>
              <a:buNone/>
            </a:pPr>
            <a:endParaRPr lang="en-US" sz="2900" dirty="0">
              <a:latin typeface="Arial" panose="020B0604020202020204" pitchFamily="34" charset="0"/>
              <a:cs typeface="Arial" panose="020B0604020202020204" pitchFamily="34" charset="0"/>
            </a:endParaRPr>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Focus on Net Tuition Revenue, and Net Tuition Revenue per student, vs. student headcount, to appropriately manage the school’s financial aid and financial sustainability.</a:t>
            </a:r>
          </a:p>
          <a:p>
            <a:pPr marL="1005840" lvl="3" indent="-457200">
              <a:lnSpc>
                <a:spcPct val="120000"/>
              </a:lnSpc>
              <a:buFont typeface="Courier New" panose="02070309020205020404" pitchFamily="49" charset="0"/>
              <a:buChar char="o"/>
            </a:pPr>
            <a:r>
              <a:rPr lang="en-US" sz="2900" dirty="0">
                <a:latin typeface="Arial" panose="020B0604020202020204" pitchFamily="34" charset="0"/>
                <a:cs typeface="Arial" panose="020B0604020202020204" pitchFamily="34" charset="0"/>
              </a:rPr>
              <a:t>Set budget and Admissions goals accordingly.</a:t>
            </a:r>
          </a:p>
          <a:p>
            <a:pPr marL="0" lvl="1" indent="0">
              <a:lnSpc>
                <a:spcPct val="120000"/>
              </a:lnSpc>
              <a:buNone/>
            </a:pPr>
            <a:endParaRPr lang="en-US" sz="2900" dirty="0">
              <a:latin typeface="Arial" panose="020B0604020202020204" pitchFamily="34" charset="0"/>
              <a:cs typeface="Arial" panose="020B0604020202020204" pitchFamily="34" charset="0"/>
            </a:endParaRPr>
          </a:p>
          <a:p>
            <a:pPr marL="457200" lvl="1" indent="-457200">
              <a:lnSpc>
                <a:spcPct val="120000"/>
              </a:lnSpc>
              <a:buFont typeface="Wingdings" panose="05000000000000000000" pitchFamily="2" charset="2"/>
              <a:buChar char="Ø"/>
            </a:pPr>
            <a:r>
              <a:rPr lang="en-US" sz="2900" dirty="0">
                <a:latin typeface="Arial" panose="020B0604020202020204" pitchFamily="34" charset="0"/>
                <a:cs typeface="Arial" panose="020B0604020202020204" pitchFamily="34" charset="0"/>
              </a:rPr>
              <a:t>Set specific financial aid related goals before the financial aid season begins and monitor the school’s progress in meeting those goals.  </a:t>
            </a:r>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302545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linds(horizontal)">
                                      <p:cBhvr>
                                        <p:cTn id="18" dur="500"/>
                                        <p:tgtEl>
                                          <p:spTgt spid="3">
                                            <p:txEl>
                                              <p:pRg st="4" end="4"/>
                                            </p:txEl>
                                          </p:spTgt>
                                        </p:tgtEl>
                                      </p:cBhvr>
                                    </p:animEffect>
                                  </p:childTnLst>
                                </p:cTn>
                              </p:par>
                              <p:par>
                                <p:cTn id="19" presetID="3" presetClass="entr" presetSubtype="1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linds(horizontal)">
                                      <p:cBhvr>
                                        <p:cTn id="21" dur="500"/>
                                        <p:tgtEl>
                                          <p:spTgt spid="3">
                                            <p:txEl>
                                              <p:pRg st="5" end="5"/>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3" presetClass="entr" presetSubtype="10" fill="hold" grpId="0" nodeType="click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blinds(horizontal)">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7" name="Title 6"/>
          <p:cNvSpPr>
            <a:spLocks noGrp="1"/>
          </p:cNvSpPr>
          <p:nvPr>
            <p:ph type="title"/>
          </p:nvPr>
        </p:nvSpPr>
        <p:spPr>
          <a:xfrm>
            <a:off x="304800" y="1447800"/>
            <a:ext cx="8229600" cy="3124200"/>
          </a:xfrm>
        </p:spPr>
        <p:txBody>
          <a:bodyPr>
            <a:normAutofit fontScale="90000"/>
          </a:bodyPr>
          <a:lstStyle/>
          <a:p>
            <a:r>
              <a:rPr lang="en-US" dirty="0"/>
              <a:t>The End </a:t>
            </a:r>
            <a:br>
              <a:rPr lang="en-US" dirty="0"/>
            </a:br>
            <a:br>
              <a:rPr lang="en-US" dirty="0"/>
            </a:br>
            <a:br>
              <a:rPr lang="en-US" dirty="0"/>
            </a:br>
            <a:r>
              <a:rPr lang="en-US" dirty="0"/>
              <a:t>Questions?  </a:t>
            </a:r>
            <a:br>
              <a:rPr lang="en-US" dirty="0"/>
            </a:br>
            <a:r>
              <a:rPr lang="en-US" dirty="0"/>
              <a:t>Comments?</a:t>
            </a:r>
          </a:p>
        </p:txBody>
      </p:sp>
      <p:sp>
        <p:nvSpPr>
          <p:cNvPr id="3" name="Rectangle 2"/>
          <p:cNvSpPr/>
          <p:nvPr/>
        </p:nvSpPr>
        <p:spPr>
          <a:xfrm>
            <a:off x="1752600" y="533400"/>
            <a:ext cx="5791200" cy="523220"/>
          </a:xfrm>
          <a:prstGeom prst="rect">
            <a:avLst/>
          </a:prstGeom>
        </p:spPr>
        <p:txBody>
          <a:bodyPr wrap="square">
            <a:spAutoFit/>
          </a:bodyPr>
          <a:lstStyle/>
          <a:p>
            <a:pPr algn="ctr"/>
            <a:r>
              <a:rPr lang="en-US" sz="2800" i="1" dirty="0">
                <a:latin typeface="Arial" panose="020B0604020202020204" pitchFamily="34" charset="0"/>
                <a:cs typeface="Arial" panose="020B0604020202020204" pitchFamily="34" charset="0"/>
              </a:rPr>
              <a:t>Any Questions?</a:t>
            </a:r>
            <a:endParaRPr lang="en-US" sz="2800" dirty="0"/>
          </a:p>
        </p:txBody>
      </p:sp>
      <p:sp>
        <p:nvSpPr>
          <p:cNvPr id="6" name="Rectangle 5"/>
          <p:cNvSpPr/>
          <p:nvPr/>
        </p:nvSpPr>
        <p:spPr>
          <a:xfrm>
            <a:off x="1905000" y="5486400"/>
            <a:ext cx="5486400" cy="523220"/>
          </a:xfrm>
          <a:prstGeom prst="rect">
            <a:avLst/>
          </a:prstGeom>
        </p:spPr>
        <p:txBody>
          <a:bodyPr wrap="square">
            <a:spAutoFit/>
          </a:bodyPr>
          <a:lstStyle/>
          <a:p>
            <a:pPr algn="ctr"/>
            <a:r>
              <a:rPr lang="en-US" sz="2800" i="1" dirty="0">
                <a:latin typeface="Arial" panose="020B0604020202020204" pitchFamily="34" charset="0"/>
                <a:cs typeface="Arial" panose="020B0604020202020204" pitchFamily="34" charset="0"/>
              </a:rPr>
              <a:t>The End</a:t>
            </a:r>
            <a:endParaRPr lang="en-US" sz="2800" dirty="0"/>
          </a:p>
        </p:txBody>
      </p:sp>
      <p:pic>
        <p:nvPicPr>
          <p:cNvPr id="9"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2209800"/>
            <a:ext cx="3048000" cy="186537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28600" y="259148"/>
            <a:ext cx="8763000" cy="731451"/>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Reminder - ALL students receive Financial Aid (Tuition Gap)</a:t>
            </a:r>
          </a:p>
        </p:txBody>
      </p:sp>
      <p:sp>
        <p:nvSpPr>
          <p:cNvPr id="3" name="Content Placeholder 2"/>
          <p:cNvSpPr>
            <a:spLocks noGrp="1"/>
          </p:cNvSpPr>
          <p:nvPr>
            <p:ph idx="1"/>
          </p:nvPr>
        </p:nvSpPr>
        <p:spPr>
          <a:xfrm>
            <a:off x="507207" y="1522164"/>
            <a:ext cx="8065294" cy="3766185"/>
          </a:xfrm>
        </p:spPr>
        <p:txBody>
          <a:bodyPr>
            <a:normAutofit/>
          </a:bodyPr>
          <a:lstStyle/>
          <a:p>
            <a:pPr marL="137160" indent="0">
              <a:buNone/>
            </a:pPr>
            <a:endParaRPr lang="en-US" dirty="0"/>
          </a:p>
          <a:p>
            <a:pPr marL="137160" indent="0">
              <a:lnSpc>
                <a:spcPct val="100000"/>
              </a:lnSpc>
              <a:spcBef>
                <a:spcPts val="600"/>
              </a:spcBef>
              <a:buNone/>
            </a:pPr>
            <a:endParaRPr lang="en-US" dirty="0">
              <a:latin typeface="Arial" panose="020B0604020202020204" pitchFamily="34" charset="0"/>
              <a:cs typeface="Arial" panose="020B0604020202020204" pitchFamily="34" charset="0"/>
            </a:endParaRPr>
          </a:p>
        </p:txBody>
      </p:sp>
      <p:pic>
        <p:nvPicPr>
          <p:cNvPr id="8"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Table 5"/>
          <p:cNvGraphicFramePr>
            <a:graphicFrameLocks noGrp="1"/>
          </p:cNvGraphicFramePr>
          <p:nvPr>
            <p:extLst>
              <p:ext uri="{D42A27DB-BD31-4B8C-83A1-F6EECF244321}">
                <p14:modId xmlns:p14="http://schemas.microsoft.com/office/powerpoint/2010/main" val="1579676404"/>
              </p:ext>
            </p:extLst>
          </p:nvPr>
        </p:nvGraphicFramePr>
        <p:xfrm>
          <a:off x="990600" y="1388578"/>
          <a:ext cx="7442200" cy="3286125"/>
        </p:xfrm>
        <a:graphic>
          <a:graphicData uri="http://schemas.openxmlformats.org/drawingml/2006/table">
            <a:tbl>
              <a:tblPr/>
              <a:tblGrid>
                <a:gridCol w="1589319">
                  <a:extLst>
                    <a:ext uri="{9D8B030D-6E8A-4147-A177-3AD203B41FA5}">
                      <a16:colId xmlns:a16="http://schemas.microsoft.com/office/drawing/2014/main" val="20000"/>
                    </a:ext>
                  </a:extLst>
                </a:gridCol>
                <a:gridCol w="938999">
                  <a:extLst>
                    <a:ext uri="{9D8B030D-6E8A-4147-A177-3AD203B41FA5}">
                      <a16:colId xmlns:a16="http://schemas.microsoft.com/office/drawing/2014/main" val="20001"/>
                    </a:ext>
                  </a:extLst>
                </a:gridCol>
                <a:gridCol w="152270">
                  <a:extLst>
                    <a:ext uri="{9D8B030D-6E8A-4147-A177-3AD203B41FA5}">
                      <a16:colId xmlns:a16="http://schemas.microsoft.com/office/drawing/2014/main" val="20002"/>
                    </a:ext>
                  </a:extLst>
                </a:gridCol>
                <a:gridCol w="609080">
                  <a:extLst>
                    <a:ext uri="{9D8B030D-6E8A-4147-A177-3AD203B41FA5}">
                      <a16:colId xmlns:a16="http://schemas.microsoft.com/office/drawing/2014/main" val="20003"/>
                    </a:ext>
                  </a:extLst>
                </a:gridCol>
                <a:gridCol w="367986">
                  <a:extLst>
                    <a:ext uri="{9D8B030D-6E8A-4147-A177-3AD203B41FA5}">
                      <a16:colId xmlns:a16="http://schemas.microsoft.com/office/drawing/2014/main" val="20004"/>
                    </a:ext>
                  </a:extLst>
                </a:gridCol>
                <a:gridCol w="1827241">
                  <a:extLst>
                    <a:ext uri="{9D8B030D-6E8A-4147-A177-3AD203B41FA5}">
                      <a16:colId xmlns:a16="http://schemas.microsoft.com/office/drawing/2014/main" val="20005"/>
                    </a:ext>
                  </a:extLst>
                </a:gridCol>
                <a:gridCol w="977066">
                  <a:extLst>
                    <a:ext uri="{9D8B030D-6E8A-4147-A177-3AD203B41FA5}">
                      <a16:colId xmlns:a16="http://schemas.microsoft.com/office/drawing/2014/main" val="20006"/>
                    </a:ext>
                  </a:extLst>
                </a:gridCol>
                <a:gridCol w="180821">
                  <a:extLst>
                    <a:ext uri="{9D8B030D-6E8A-4147-A177-3AD203B41FA5}">
                      <a16:colId xmlns:a16="http://schemas.microsoft.com/office/drawing/2014/main" val="20007"/>
                    </a:ext>
                  </a:extLst>
                </a:gridCol>
                <a:gridCol w="799418">
                  <a:extLst>
                    <a:ext uri="{9D8B030D-6E8A-4147-A177-3AD203B41FA5}">
                      <a16:colId xmlns:a16="http://schemas.microsoft.com/office/drawing/2014/main" val="20008"/>
                    </a:ext>
                  </a:extLst>
                </a:gridCol>
              </a:tblGrid>
              <a:tr h="234156">
                <a:tc>
                  <a:txBody>
                    <a:bodyPr/>
                    <a:lstStyle/>
                    <a:p>
                      <a:pPr algn="l" fontAlgn="b"/>
                      <a:endParaRPr lang="en-US" sz="1000" b="0" i="0" u="none" strike="noStrike" dirty="0">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1200" b="1" i="1" u="none" strike="noStrike">
                          <a:effectLst/>
                          <a:latin typeface="Arial" panose="020B0604020202020204" pitchFamily="34" charset="0"/>
                        </a:rPr>
                        <a:t>Car</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1200" b="1" i="1" u="none" strike="noStrike">
                          <a:effectLst/>
                          <a:latin typeface="Arial" panose="020B0604020202020204" pitchFamily="34" charset="0"/>
                        </a:rPr>
                        <a:t>Independent</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0"/>
                  </a:ext>
                </a:extLst>
              </a:tr>
              <a:tr h="19050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1200" b="1" i="1" u="none" strike="noStrike">
                          <a:effectLst/>
                          <a:latin typeface="Arial" panose="020B0604020202020204" pitchFamily="34" charset="0"/>
                        </a:rPr>
                        <a:t>Dealership</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r>
                        <a:rPr lang="en-US" sz="1200" b="1" i="1" u="none" strike="noStrike" dirty="0">
                          <a:effectLst/>
                          <a:latin typeface="Arial" panose="020B0604020202020204" pitchFamily="34" charset="0"/>
                        </a:rPr>
                        <a:t>School </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1"/>
                  </a:ext>
                </a:extLst>
              </a:tr>
              <a:tr h="19050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2"/>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3"/>
                  </a:ext>
                </a:extLst>
              </a:tr>
              <a:tr h="161925">
                <a:tc>
                  <a:txBody>
                    <a:bodyPr/>
                    <a:lstStyle/>
                    <a:p>
                      <a:pPr algn="r" fontAlgn="b"/>
                      <a:r>
                        <a:rPr lang="en-US" sz="1000" b="0" i="0" u="none" strike="noStrike">
                          <a:effectLst/>
                          <a:latin typeface="Arial" panose="020B0604020202020204" pitchFamily="34" charset="0"/>
                        </a:rPr>
                        <a:t>40,000 Sales Price</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000" b="0" i="0" u="none" strike="noStrike">
                          <a:effectLst/>
                          <a:latin typeface="Arial" panose="020B0604020202020204" pitchFamily="34" charset="0"/>
                        </a:rPr>
                        <a:t>23,000 Cost of Goods Sold</a:t>
                      </a: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4"/>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5"/>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6"/>
                  </a:ext>
                </a:extLst>
              </a:tr>
              <a:tr h="17145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effectLst/>
                          <a:latin typeface="Arial" panose="020B0604020202020204" pitchFamily="34" charset="0"/>
                        </a:rPr>
                        <a:t>Profit</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tc>
                  <a:txBody>
                    <a:bodyPr/>
                    <a:lstStyle/>
                    <a:p>
                      <a:pPr algn="ctr"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ctr" fontAlgn="b"/>
                      <a:r>
                        <a:rPr lang="en-US" sz="1000" b="0" i="0" u="none" strike="noStrike">
                          <a:effectLst/>
                          <a:latin typeface="Arial" panose="020B0604020202020204" pitchFamily="34" charset="0"/>
                        </a:rPr>
                        <a:t>Loss </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17145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08"/>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effectLst/>
                          <a:latin typeface="Arial" panose="020B0604020202020204" pitchFamily="34" charset="0"/>
                        </a:rPr>
                        <a: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09"/>
                  </a:ext>
                </a:extLst>
              </a:tr>
              <a:tr h="211614">
                <a:tc>
                  <a:txBody>
                    <a:bodyPr/>
                    <a:lstStyle/>
                    <a:p>
                      <a:pPr algn="r" fontAlgn="b"/>
                      <a:r>
                        <a:rPr lang="en-US" sz="1000" b="0" i="0" u="none" strike="noStrike">
                          <a:effectLst/>
                          <a:latin typeface="Arial" panose="020B0604020202020204" pitchFamily="34" charset="0"/>
                        </a:rPr>
                        <a:t>37,000 Cost of Goods Sold</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000" b="0" i="0" u="none" strike="noStrike" dirty="0">
                          <a:effectLst/>
                          <a:latin typeface="Arial" panose="020B0604020202020204" pitchFamily="34" charset="0"/>
                        </a:rPr>
                        <a:t>17,000 Sales Price</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D9D9D9"/>
                    </a:solidFill>
                  </a:tcPr>
                </a:tc>
                <a:tc>
                  <a:txBody>
                    <a:bodyPr/>
                    <a:lstStyle/>
                    <a:p>
                      <a:pPr algn="l" fontAlgn="b"/>
                      <a:r>
                        <a:rPr lang="en-US" sz="1000" b="0" i="0" u="none" strike="noStrike">
                          <a:effectLst/>
                          <a:latin typeface="Arial" panose="020B0604020202020204" pitchFamily="34" charset="0"/>
                        </a:rPr>
                        <a:t>&gt;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0"/>
                  </a:ext>
                </a:extLst>
              </a:tr>
              <a:tr h="17145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D9D9D9"/>
                    </a:solidFill>
                  </a:tcPr>
                </a:tc>
                <a:tc>
                  <a:txBody>
                    <a:bodyPr/>
                    <a:lstStyle/>
                    <a:p>
                      <a:pPr algn="l" fontAlgn="b"/>
                      <a:r>
                        <a:rPr lang="en-US" sz="1000" b="0" i="0" u="none" strike="noStrike">
                          <a:effectLst/>
                          <a:latin typeface="Arial" panose="020B0604020202020204" pitchFamily="34" charset="0"/>
                        </a:rPr>
                        <a:t>&gt;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1000" b="0" i="0" u="none" strike="noStrike">
                          <a:effectLst/>
                          <a:latin typeface="Arial" panose="020B0604020202020204" pitchFamily="34" charset="0"/>
                        </a:rPr>
                        <a:t>Financial Aid</a:t>
                      </a:r>
                    </a:p>
                  </a:txBody>
                  <a:tcPr marL="9525" marR="9525" marT="9525" marB="0" anchor="b">
                    <a:lnL>
                      <a:noFill/>
                    </a:lnL>
                    <a:lnR>
                      <a:noFill/>
                    </a:lnR>
                    <a:lnT>
                      <a:noFill/>
                    </a:lnT>
                    <a:lnB w="25400"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71450">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D9D9D9"/>
                    </a:solidFill>
                  </a:tcPr>
                </a:tc>
                <a:tc>
                  <a:txBody>
                    <a:bodyPr/>
                    <a:lstStyle/>
                    <a:p>
                      <a:pPr algn="l" fontAlgn="b"/>
                      <a:r>
                        <a:rPr lang="en-US" sz="1000" b="0" i="0" u="none" strike="noStrike">
                          <a:effectLst/>
                          <a:latin typeface="Arial" panose="020B0604020202020204" pitchFamily="34" charset="0"/>
                        </a:rPr>
                        <a:t>&gt;</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w="25400" cap="flat" cmpd="dbl"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0012"/>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r" fontAlgn="b"/>
                      <a:r>
                        <a:rPr lang="en-US" sz="1000" b="0" i="0" u="none" strike="noStrike">
                          <a:effectLst/>
                          <a:latin typeface="Arial" panose="020B0604020202020204" pitchFamily="34" charset="0"/>
                        </a:rPr>
                        <a:t>11,000 Average Funds Collected</a:t>
                      </a: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3"/>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4"/>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5"/>
                  </a:ext>
                </a:extLst>
              </a:tr>
              <a:tr h="161925">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FFFF0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solidFill>
                      <a:srgbClr val="92D050"/>
                    </a:solidFill>
                  </a:tcPr>
                </a:tc>
                <a:tc>
                  <a:txBody>
                    <a:bodyPr/>
                    <a:lstStyle/>
                    <a:p>
                      <a:pPr algn="l" fontAlgn="b"/>
                      <a:endParaRPr lang="en-US" sz="1000" b="0" i="0" u="none" strike="noStrike">
                        <a:effectLst/>
                        <a:latin typeface="Arial" panose="020B0604020202020204" pitchFamily="34" charset="0"/>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016"/>
                  </a:ext>
                </a:extLst>
              </a:tr>
              <a:tr h="161925">
                <a:tc>
                  <a:txBody>
                    <a:bodyPr/>
                    <a:lstStyle/>
                    <a:p>
                      <a:pPr algn="l" fontAlgn="b"/>
                      <a:r>
                        <a:rPr lang="en-US" sz="1000" b="0" i="0" u="none" strike="noStrike">
                          <a:effectLst/>
                          <a:latin typeface="Arial" panose="020B060402020202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FFFF00"/>
                    </a:solidFill>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tc>
                  <a:txBody>
                    <a:bodyPr/>
                    <a:lstStyle/>
                    <a:p>
                      <a:pPr algn="l" fontAlgn="b"/>
                      <a:endParaRPr lang="en-US" sz="10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b"/>
                      <a:r>
                        <a:rPr lang="en-US" sz="1000" b="0" i="0" u="none" strike="noStrike" dirty="0">
                          <a:effectLst/>
                          <a:latin typeface="Arial" panose="020B0604020202020204" pitchFamily="34" charset="0"/>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92D050"/>
                    </a:solidFill>
                  </a:tcPr>
                </a:tc>
                <a:tc>
                  <a:txBody>
                    <a:bodyPr/>
                    <a:lstStyle/>
                    <a:p>
                      <a:pPr algn="l" fontAlgn="b"/>
                      <a:r>
                        <a:rPr lang="en-US" sz="1000" b="0" i="0" u="none" strike="noStrike">
                          <a:effectLst/>
                          <a:latin typeface="Arial" panose="020B0604020202020204" pitchFamily="34" charset="0"/>
                        </a:rPr>
                        <a:t> </a:t>
                      </a:r>
                    </a:p>
                  </a:txBody>
                  <a:tcPr marL="9525" marR="9525" marT="9525"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n-US" sz="1000" b="0" i="0" u="none" strike="noStrike" dirty="0">
                          <a:effectLst/>
                          <a:latin typeface="Arial" panose="020B0604020202020204" pitchFamily="34" charset="0"/>
                        </a:rPr>
                        <a:t> </a:t>
                      </a:r>
                    </a:p>
                  </a:txBody>
                  <a:tcPr marL="9525" marR="9525" marT="9525" marB="0" anchor="b">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bl>
          </a:graphicData>
        </a:graphic>
      </p:graphicFrame>
      <p:sp>
        <p:nvSpPr>
          <p:cNvPr id="4" name="Rectangle 3"/>
          <p:cNvSpPr/>
          <p:nvPr/>
        </p:nvSpPr>
        <p:spPr>
          <a:xfrm>
            <a:off x="261651" y="4932570"/>
            <a:ext cx="8458200" cy="978729"/>
          </a:xfrm>
          <a:prstGeom prst="rect">
            <a:avLst/>
          </a:prstGeom>
        </p:spPr>
        <p:txBody>
          <a:bodyPr wrap="square">
            <a:spAutoFit/>
          </a:bodyPr>
          <a:lstStyle/>
          <a:p>
            <a:pPr marL="342900" lvl="1">
              <a:lnSpc>
                <a:spcPct val="120000"/>
              </a:lnSpc>
            </a:pPr>
            <a:r>
              <a:rPr lang="en-US" sz="2400" i="1" dirty="0">
                <a:latin typeface="Arial" panose="020B0604020202020204" pitchFamily="34" charset="0"/>
                <a:cs typeface="Arial" panose="020B0604020202020204" pitchFamily="34" charset="0"/>
              </a:rPr>
              <a:t>Independent schools are bad business models in that they charge less than it costs to educate a student.  </a:t>
            </a:r>
          </a:p>
        </p:txBody>
      </p:sp>
    </p:spTree>
    <p:extLst>
      <p:ext uri="{BB962C8B-B14F-4D97-AF65-F5344CB8AC3E}">
        <p14:creationId xmlns:p14="http://schemas.microsoft.com/office/powerpoint/2010/main" val="3445377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7" y="243184"/>
            <a:ext cx="8065294" cy="12808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Does your school consider Financial Aid to be an Expense or a Revenue Generator?</a:t>
            </a:r>
          </a:p>
        </p:txBody>
      </p:sp>
      <p:sp>
        <p:nvSpPr>
          <p:cNvPr id="3" name="Content Placeholder 2"/>
          <p:cNvSpPr>
            <a:spLocks noGrp="1"/>
          </p:cNvSpPr>
          <p:nvPr>
            <p:ph idx="1"/>
          </p:nvPr>
        </p:nvSpPr>
        <p:spPr>
          <a:xfrm>
            <a:off x="507207" y="1522164"/>
            <a:ext cx="8065294" cy="3766185"/>
          </a:xfrm>
        </p:spPr>
        <p:txBody>
          <a:bodyPr>
            <a:normAutofit fontScale="70000" lnSpcReduction="20000"/>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How your school views financial aid makes a huge difference in how it awards financial aid.</a:t>
            </a:r>
            <a:endParaRPr lang="en-US" sz="2400" dirty="0">
              <a:latin typeface="Arial" panose="020B0604020202020204" pitchFamily="34" charset="0"/>
              <a:cs typeface="Arial" panose="020B0604020202020204" pitchFamily="34" charset="0"/>
            </a:endParaRPr>
          </a:p>
          <a:p>
            <a:pPr marL="137160" indent="0">
              <a:lnSpc>
                <a:spcPct val="120000"/>
              </a:lnSpc>
              <a:spcBef>
                <a:spcPts val="600"/>
              </a:spcBef>
              <a:buNone/>
            </a:pP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I worked with a school that considered financial aid to be a budgeted expense line item and once the budget was reached, all financial aid spending had to stop.  Prospective new students who needed aid were turned away in August and told that the financial aid budget had been spent.</a:t>
            </a:r>
            <a:endParaRPr lang="en-US" sz="2400" dirty="0">
              <a:latin typeface="Arial" panose="020B0604020202020204" pitchFamily="34" charset="0"/>
              <a:cs typeface="Arial" panose="020B0604020202020204" pitchFamily="34" charset="0"/>
            </a:endParaRPr>
          </a:p>
          <a:p>
            <a:pPr marL="0" indent="0">
              <a:spcBef>
                <a:spcPts val="600"/>
              </a:spcBef>
              <a:buNone/>
            </a:pPr>
            <a:endParaRPr lang="en-US" sz="1200" dirty="0">
              <a:latin typeface="Arial" panose="020B0604020202020204" pitchFamily="34" charset="0"/>
              <a:cs typeface="Arial" panose="020B0604020202020204" pitchFamily="34" charset="0"/>
            </a:endParaRPr>
          </a:p>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Had this same school considered financial aid to be a revenue generator, they would have judiciously made awards in August to new students that would have generated positive Net Tuition Revenue (NTR).  They might not have given a student a 15,000 financial aid award, but they might have given a 5,000 award that would have generated 10,000 in NTR.</a:t>
            </a:r>
            <a:endParaRPr lang="en-US" sz="2400"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41268" y="5867400"/>
            <a:ext cx="1494117" cy="914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7365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255793" cy="776129"/>
          </a:xfrm>
        </p:spPr>
        <p:txBody>
          <a:bodyPr>
            <a:normAutofit fontScale="90000"/>
          </a:bodyPr>
          <a:lstStyle/>
          <a:p>
            <a:pPr algn="ctr"/>
            <a:r>
              <a:rPr lang="en-US" sz="2800" i="1" dirty="0">
                <a:solidFill>
                  <a:schemeClr val="tx1"/>
                </a:solidFill>
                <a:latin typeface="Arial" panose="020B0604020202020204" pitchFamily="34" charset="0"/>
                <a:cs typeface="Arial" panose="020B0604020202020204" pitchFamily="34" charset="0"/>
              </a:rPr>
              <a:t>Does your school consider Financial Aid to be an Expense or a Revenue Generator?</a:t>
            </a:r>
          </a:p>
        </p:txBody>
      </p:sp>
      <p:sp>
        <p:nvSpPr>
          <p:cNvPr id="3" name="Content Placeholder 2"/>
          <p:cNvSpPr>
            <a:spLocks noGrp="1"/>
          </p:cNvSpPr>
          <p:nvPr>
            <p:ph idx="1"/>
          </p:nvPr>
        </p:nvSpPr>
        <p:spPr>
          <a:xfrm>
            <a:off x="711994" y="1243988"/>
            <a:ext cx="7822406" cy="5156812"/>
          </a:xfrm>
        </p:spPr>
        <p:txBody>
          <a:bodyPr>
            <a:normAutofit fontScale="77500" lnSpcReduction="20000"/>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On the other end of the spectrum, I knew a Board member who considered financial aid an “accounting” entry that could be ignored since it wasn’t “real dollars” and thought the School should collect whatever it could for every empty seat (i.e. the airplane empty seat philosophy).  </a:t>
            </a:r>
          </a:p>
          <a:p>
            <a:pPr marL="0" lvl="1" indent="0">
              <a:lnSpc>
                <a:spcPct val="120000"/>
              </a:lnSpc>
              <a:buNone/>
            </a:pPr>
            <a:endParaRPr lang="en-US" sz="1200" dirty="0">
              <a:latin typeface="Arial" panose="020B0604020202020204" pitchFamily="34" charset="0"/>
              <a:cs typeface="Arial" panose="020B0604020202020204" pitchFamily="34" charset="0"/>
            </a:endParaRPr>
          </a:p>
          <a:p>
            <a:pPr marL="1325730" lvl="5"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 noted the School could do it for a seat or two, but couldn’t fill up an entire class with students paying $2,000 each.</a:t>
            </a:r>
          </a:p>
          <a:p>
            <a:pPr marL="342900" lvl="1">
              <a:lnSpc>
                <a:spcPct val="120000"/>
              </a:lnSpc>
              <a:buFont typeface="Wingdings" panose="05000000000000000000" pitchFamily="2" charset="2"/>
              <a:buChar char="Ø"/>
            </a:pPr>
            <a:endParaRPr lang="en-US" sz="1200" dirty="0">
              <a:latin typeface="Arial" panose="020B0604020202020204" pitchFamily="34" charset="0"/>
              <a:cs typeface="Arial" panose="020B0604020202020204" pitchFamily="34" charset="0"/>
            </a:endParaRPr>
          </a:p>
          <a:p>
            <a:pPr marL="1325730" lvl="5"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Unlike the empty seat airline philosophy, this could be a 14 year commitment.</a:t>
            </a:r>
          </a:p>
          <a:p>
            <a:pPr marL="1039980" lvl="5" indent="0">
              <a:lnSpc>
                <a:spcPct val="120000"/>
              </a:lnSpc>
              <a:buNone/>
            </a:pPr>
            <a:endParaRPr lang="en-US" sz="1200" dirty="0">
              <a:latin typeface="Arial" panose="020B0604020202020204" pitchFamily="34" charset="0"/>
              <a:cs typeface="Arial" panose="020B0604020202020204" pitchFamily="34" charset="0"/>
            </a:endParaRPr>
          </a:p>
          <a:p>
            <a:pPr marL="1325730" lvl="5"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At the end of the day, the net tuition revenue a school collects is “real dollars” to pay salaries, utilities, etc., and it takes a lot of “real dollars” to pay a school’s salaries, utilities, etc.</a:t>
            </a:r>
          </a:p>
          <a:p>
            <a:pPr marL="1039980" lvl="5" indent="0">
              <a:lnSpc>
                <a:spcPct val="120000"/>
              </a:lnSpc>
              <a:buNone/>
            </a:pPr>
            <a:endParaRPr lang="en-US" sz="1200" dirty="0">
              <a:latin typeface="Arial" panose="020B0604020202020204" pitchFamily="34" charset="0"/>
              <a:cs typeface="Arial" panose="020B0604020202020204" pitchFamily="34" charset="0"/>
            </a:endParaRPr>
          </a:p>
          <a:p>
            <a:pPr marL="1325730" lvl="5" indent="-285750">
              <a:lnSpc>
                <a:spcPct val="120000"/>
              </a:lnSpc>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0" indent="0">
              <a:spcBef>
                <a:spcPts val="600"/>
              </a:spcBef>
              <a:buNone/>
            </a:pPr>
            <a:endParaRPr lang="en-US"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96199" y="5962218"/>
            <a:ext cx="1339185" cy="8195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7519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grpId="0" nodeType="withEffect">
                                  <p:stCondLst>
                                    <p:cond delay="0"/>
                                  </p:stCondLst>
                                  <p:childTnLst>
                                    <p:set>
                                      <p:cBhvr>
                                        <p:cTn id="17" dur="1" fill="hold">
                                          <p:stCondLst>
                                            <p:cond delay="0"/>
                                          </p:stCondLst>
                                        </p:cTn>
                                        <p:tgtEl>
                                          <p:spTgt spid="3">
                                            <p:txEl>
                                              <p:pRg st="6" end="6"/>
                                            </p:txEl>
                                          </p:spTgt>
                                        </p:tgtEl>
                                        <p:attrNameLst>
                                          <p:attrName>style.visibility</p:attrName>
                                        </p:attrNameLst>
                                      </p:cBhvr>
                                      <p:to>
                                        <p:strVal val="visible"/>
                                      </p:to>
                                    </p:set>
                                    <p:animEffect transition="in" filter="blinds(horizontal)">
                                      <p:cBhvr>
                                        <p:cTn id="1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255793" cy="776129"/>
          </a:xfrm>
        </p:spPr>
        <p:txBody>
          <a:bodyPr>
            <a:normAutofit fontScale="90000"/>
          </a:bodyPr>
          <a:lstStyle/>
          <a:p>
            <a:pPr algn="ctr"/>
            <a:r>
              <a:rPr lang="en-US" sz="2800" i="1" dirty="0">
                <a:solidFill>
                  <a:schemeClr val="tx1"/>
                </a:solidFill>
                <a:latin typeface="Arial" panose="020B0604020202020204" pitchFamily="34" charset="0"/>
                <a:cs typeface="Arial" panose="020B0604020202020204" pitchFamily="34" charset="0"/>
              </a:rPr>
              <a:t>Does your school consider Financial Aid to be an Expense or a Revenue Generator?</a:t>
            </a:r>
          </a:p>
        </p:txBody>
      </p:sp>
      <p:sp>
        <p:nvSpPr>
          <p:cNvPr id="3" name="Content Placeholder 2"/>
          <p:cNvSpPr>
            <a:spLocks noGrp="1"/>
          </p:cNvSpPr>
          <p:nvPr>
            <p:ph idx="1"/>
          </p:nvPr>
        </p:nvSpPr>
        <p:spPr>
          <a:xfrm>
            <a:off x="507206" y="1295400"/>
            <a:ext cx="7410450" cy="5257800"/>
          </a:xfrm>
        </p:spPr>
        <p:txBody>
          <a:bodyPr>
            <a:normAutofit fontScale="85000" lnSpcReduction="20000"/>
          </a:bodyPr>
          <a:lstStyle/>
          <a:p>
            <a:pPr marL="342900" lvl="1">
              <a:lnSpc>
                <a:spcPct val="120000"/>
              </a:lnSpc>
              <a:buFont typeface="Wingdings" panose="05000000000000000000" pitchFamily="2" charset="2"/>
              <a:buChar char="Ø"/>
            </a:pPr>
            <a:r>
              <a:rPr lang="en-US" dirty="0">
                <a:latin typeface="Arial" panose="020B0604020202020204" pitchFamily="34" charset="0"/>
                <a:cs typeface="Arial" panose="020B0604020202020204" pitchFamily="34" charset="0"/>
              </a:rPr>
              <a:t>On the other end of the spectrum </a:t>
            </a:r>
            <a:r>
              <a:rPr lang="en-US" b="1" i="1" dirty="0">
                <a:latin typeface="Arial" panose="020B0604020202020204" pitchFamily="34" charset="0"/>
                <a:cs typeface="Arial" panose="020B0604020202020204" pitchFamily="34" charset="0"/>
              </a:rPr>
              <a:t>(continued)……</a:t>
            </a:r>
          </a:p>
          <a:p>
            <a:pPr marL="1039980" lvl="5" indent="0">
              <a:lnSpc>
                <a:spcPct val="120000"/>
              </a:lnSpc>
              <a:buNone/>
            </a:pPr>
            <a:endParaRPr lang="en-US" sz="1200" dirty="0">
              <a:latin typeface="Arial" panose="020B0604020202020204" pitchFamily="34" charset="0"/>
              <a:cs typeface="Arial" panose="020B0604020202020204" pitchFamily="34" charset="0"/>
            </a:endParaRPr>
          </a:p>
          <a:p>
            <a:pPr marL="1325730" lvl="5"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Look at NTR chart by grade.  Are there so many kids on aid or remission in a particular grade that the school is effectively running a section for nothing but aid students?  Is that a bad thing?  </a:t>
            </a:r>
          </a:p>
          <a:p>
            <a:pPr marL="1925730" lvl="8"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If that is the case, is the school even covering the teacher’s salary?</a:t>
            </a:r>
          </a:p>
          <a:p>
            <a:pPr marL="1325730" lvl="5" indent="-285750">
              <a:lnSpc>
                <a:spcPct val="120000"/>
              </a:lnSpc>
              <a:buFont typeface="Courier New" panose="02070309020205020404" pitchFamily="49" charset="0"/>
              <a:buChar char="o"/>
            </a:pPr>
            <a:endParaRPr lang="en-US" sz="1200" dirty="0">
              <a:latin typeface="Arial" panose="020B0604020202020204" pitchFamily="34" charset="0"/>
              <a:cs typeface="Arial" panose="020B0604020202020204" pitchFamily="34" charset="0"/>
            </a:endParaRPr>
          </a:p>
          <a:p>
            <a:pPr marL="1325730" lvl="5"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Reality, when a minority family showed up in early August with 3 Lower School children and wanted to pay $2,000 per student and the School had empty seats, the School enrolled them.  </a:t>
            </a:r>
          </a:p>
          <a:p>
            <a:pPr marL="1925730" lvl="8" indent="-285750">
              <a:lnSpc>
                <a:spcPct val="120000"/>
              </a:lnSpc>
              <a:buFont typeface="Courier New" panose="02070309020205020404" pitchFamily="49" charset="0"/>
              <a:buChar char="o"/>
            </a:pPr>
            <a:r>
              <a:rPr lang="en-US" sz="2400" dirty="0">
                <a:latin typeface="Arial" panose="020B0604020202020204" pitchFamily="34" charset="0"/>
                <a:cs typeface="Arial" panose="020B0604020202020204" pitchFamily="34" charset="0"/>
              </a:rPr>
              <a:t>In hindsight, the School probably shouldn’t have done it because of the impact on NTR, the long term commitment to this family, etc.  </a:t>
            </a:r>
          </a:p>
          <a:p>
            <a:pPr marL="0" indent="0">
              <a:spcBef>
                <a:spcPts val="600"/>
              </a:spcBef>
              <a:buNone/>
            </a:pPr>
            <a:endParaRPr lang="en-US" dirty="0">
              <a:latin typeface="Arial" panose="020B0604020202020204" pitchFamily="34" charset="0"/>
              <a:cs typeface="Arial" panose="020B0604020202020204" pitchFamily="34" charset="0"/>
            </a:endParaRPr>
          </a:p>
          <a:p>
            <a:pPr marL="0" indent="0">
              <a:buNone/>
            </a:pPr>
            <a:endParaRPr lang="en-US" dirty="0"/>
          </a:p>
          <a:p>
            <a:pPr marL="137160" indent="0">
              <a:buNone/>
            </a:pPr>
            <a:endParaRPr lang="en-US" dirty="0"/>
          </a:p>
        </p:txBody>
      </p:sp>
      <p:pic>
        <p:nvPicPr>
          <p:cNvPr id="5" name="Picture 2" descr="FCIS">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65777" y="5943600"/>
            <a:ext cx="1369608"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870116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par>
                                <p:cTn id="13" presetID="3" presetClass="entr" presetSubtype="1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blinds(horizontal)">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blinds(horizontal)">
                                      <p:cBhvr>
                                        <p:cTn id="20" dur="500"/>
                                        <p:tgtEl>
                                          <p:spTgt spid="3">
                                            <p:txEl>
                                              <p:pRg st="5" end="5"/>
                                            </p:txEl>
                                          </p:spTgt>
                                        </p:tgtEl>
                                      </p:cBhvr>
                                    </p:animEffect>
                                  </p:childTnLst>
                                </p:cTn>
                              </p:par>
                              <p:par>
                                <p:cTn id="21" presetID="3" presetClass="entr" presetSubtype="1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blinds(horizontal)">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B0F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07206" y="243184"/>
            <a:ext cx="8179593" cy="671216"/>
          </a:xfrm>
        </p:spPr>
        <p:txBody>
          <a:bodyPr>
            <a:normAutofit/>
          </a:bodyPr>
          <a:lstStyle/>
          <a:p>
            <a:pPr algn="ctr"/>
            <a:r>
              <a:rPr lang="en-US" sz="2800" i="1" dirty="0">
                <a:solidFill>
                  <a:schemeClr val="tx1"/>
                </a:solidFill>
                <a:latin typeface="Arial" panose="020B0604020202020204" pitchFamily="34" charset="0"/>
                <a:cs typeface="Arial" panose="020B0604020202020204" pitchFamily="34" charset="0"/>
              </a:rPr>
              <a:t>NTR Calculation – Budget and Board Goal Setting</a:t>
            </a:r>
          </a:p>
        </p:txBody>
      </p:sp>
      <p:pic>
        <p:nvPicPr>
          <p:cNvPr id="4" name="Picture 3"/>
          <p:cNvPicPr>
            <a:picLocks noChangeAspect="1"/>
          </p:cNvPicPr>
          <p:nvPr/>
        </p:nvPicPr>
        <p:blipFill>
          <a:blip r:embed="rId2"/>
          <a:stretch>
            <a:fillRect/>
          </a:stretch>
        </p:blipFill>
        <p:spPr>
          <a:xfrm>
            <a:off x="2362200" y="990600"/>
            <a:ext cx="4648200" cy="4678253"/>
          </a:xfrm>
          <a:prstGeom prst="rect">
            <a:avLst/>
          </a:prstGeom>
        </p:spPr>
      </p:pic>
      <p:sp>
        <p:nvSpPr>
          <p:cNvPr id="3" name="Rectangle 2"/>
          <p:cNvSpPr/>
          <p:nvPr/>
        </p:nvSpPr>
        <p:spPr>
          <a:xfrm>
            <a:off x="304800" y="5975144"/>
            <a:ext cx="7772400" cy="646331"/>
          </a:xfrm>
          <a:prstGeom prst="rect">
            <a:avLst/>
          </a:prstGeom>
        </p:spPr>
        <p:txBody>
          <a:bodyPr wrap="square">
            <a:spAutoFit/>
          </a:bodyPr>
          <a:lstStyle/>
          <a:p>
            <a:r>
              <a:rPr lang="en-US" i="1" dirty="0">
                <a:latin typeface="Arial" panose="020B0604020202020204" pitchFamily="34" charset="0"/>
                <a:cs typeface="Arial" panose="020B0604020202020204" pitchFamily="34" charset="0"/>
              </a:rPr>
              <a:t>Old Days – a school can meet their enrollment goal and MISS the budgeted NTR number. </a:t>
            </a:r>
            <a:endParaRPr lang="en-US" dirty="0"/>
          </a:p>
        </p:txBody>
      </p:sp>
      <p:pic>
        <p:nvPicPr>
          <p:cNvPr id="7" name="Picture 2" descr="FCIS">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92248" y="5715000"/>
            <a:ext cx="1743137"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5949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Metropolitan">
  <a:themeElements>
    <a:clrScheme name="Custom 4">
      <a:dk1>
        <a:sysClr val="windowText" lastClr="000000"/>
      </a:dk1>
      <a:lt1>
        <a:sysClr val="window" lastClr="FFFFFF"/>
      </a:lt1>
      <a:dk2>
        <a:srgbClr val="162F33"/>
      </a:dk2>
      <a:lt2>
        <a:srgbClr val="EAF0E0"/>
      </a:lt2>
      <a:accent1>
        <a:srgbClr val="00B0F0"/>
      </a:accent1>
      <a:accent2>
        <a:srgbClr val="A8B97F"/>
      </a:accent2>
      <a:accent3>
        <a:srgbClr val="9B9256"/>
      </a:accent3>
      <a:accent4>
        <a:srgbClr val="657689"/>
      </a:accent4>
      <a:accent5>
        <a:srgbClr val="7A855D"/>
      </a:accent5>
      <a:accent6>
        <a:srgbClr val="84AC9D"/>
      </a:accent6>
      <a:hlink>
        <a:srgbClr val="00B0F0"/>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Metropolitan</Template>
  <TotalTime>3065</TotalTime>
  <Words>4247</Words>
  <Application>Microsoft Office PowerPoint</Application>
  <PresentationFormat>On-screen Show (4:3)</PresentationFormat>
  <Paragraphs>719</Paragraphs>
  <Slides>49</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49</vt:i4>
      </vt:variant>
    </vt:vector>
  </HeadingPairs>
  <TitlesOfParts>
    <vt:vector size="55" baseType="lpstr">
      <vt:lpstr>Arial</vt:lpstr>
      <vt:lpstr>Calibri</vt:lpstr>
      <vt:lpstr>Calibri Light</vt:lpstr>
      <vt:lpstr>Courier New</vt:lpstr>
      <vt:lpstr>Wingdings</vt:lpstr>
      <vt:lpstr>Metropolitan</vt:lpstr>
      <vt:lpstr>Changing Admissions and Financial Aid Focus from Student Headcount to Net Tuition Revenue (NTR)</vt:lpstr>
      <vt:lpstr>“Net Tuition Revenue – the Only Number that Matters”   </vt:lpstr>
      <vt:lpstr>Net Tuition Revenue Analysis – Student Headcount vs NTR</vt:lpstr>
      <vt:lpstr>Financial Aid Mission / Philosophy</vt:lpstr>
      <vt:lpstr>Reminder - ALL students receive Financial Aid (Tuition Gap)</vt:lpstr>
      <vt:lpstr>Does your school consider Financial Aid to be an Expense or a Revenue Generator?</vt:lpstr>
      <vt:lpstr>Does your school consider Financial Aid to be an Expense or a Revenue Generator?</vt:lpstr>
      <vt:lpstr>Does your school consider Financial Aid to be an Expense or a Revenue Generator?</vt:lpstr>
      <vt:lpstr>NTR Calculation – Budget and Board Goal Setting</vt:lpstr>
      <vt:lpstr>NTR Calculation – Admissions Goal Setting</vt:lpstr>
      <vt:lpstr>Tools to Evaluate the Effectiveness of Your School’s Financial Aid Program</vt:lpstr>
      <vt:lpstr>Tools – Net Tuition Revenue Chart</vt:lpstr>
      <vt:lpstr>Tools - Net Tuition Revenue per Grade Chart</vt:lpstr>
      <vt:lpstr>Tools - 14 Year Financial Aid Chart</vt:lpstr>
      <vt:lpstr>Tools – Dollar Amount of Awards by Tuition Band</vt:lpstr>
      <vt:lpstr>Tools – Financial Aid Dashboard</vt:lpstr>
      <vt:lpstr>Financial Aid Dashboard (Financial Aid Metrics to Monitor and Track)  </vt:lpstr>
      <vt:lpstr>Set a Goal to Collect More, on Average, from Financial Aid Recipients than the School Gives Them</vt:lpstr>
      <vt:lpstr>Set a Goal to Collect More, on Average, from Financial Aid Recipients than the School Gives Them</vt:lpstr>
      <vt:lpstr>Set a Goal to Collect More, on Average, from Financial Aid Recipients than They Receive</vt:lpstr>
      <vt:lpstr>Track the Percentage of Financial Aid Awards by Tuition Band – Set Goals for New Student Enrollment</vt:lpstr>
      <vt:lpstr>Track the Percentage of Financial Aid Awards by Tuition Band – Set Goals for New Student Enrollment</vt:lpstr>
      <vt:lpstr>Track the Percentage of Financial Aid Awards by Tuition Band – Set Goals for New Student Enrollment</vt:lpstr>
      <vt:lpstr>Analyze Financial Aid Awards as Percentage of Family Income</vt:lpstr>
      <vt:lpstr>Board Reporting - Visually Monitor and Track the Trends of Your School’s Financial Aid Program -  Sample Charts Shown</vt:lpstr>
      <vt:lpstr>Net Tuition Revenue</vt:lpstr>
      <vt:lpstr>Net Tuition Revenue per Student</vt:lpstr>
      <vt:lpstr>Percentage Paid by Financial Aid Recipients</vt:lpstr>
      <vt:lpstr>Financial Aid as a % of Gross Tuition Revenue (Discount Rate) (NAIS average is in the 20 - 22% range and INCLUDES Tuition Remission)</vt:lpstr>
      <vt:lpstr>Percentage of Each Class with Financial Aid Bar Graph</vt:lpstr>
      <vt:lpstr>Gap between Gross and Net Tuition Revenue Per Year  (Discount Rate) </vt:lpstr>
      <vt:lpstr>Dollar Amount of Financial Aid Awards by Division</vt:lpstr>
      <vt:lpstr>Dollar Amount of Financial Aid</vt:lpstr>
      <vt:lpstr>Number of Financial Aid Recipients</vt:lpstr>
      <vt:lpstr>Average Financial Aid Award Per Recipient</vt:lpstr>
      <vt:lpstr>Percentage of Full Pay Students</vt:lpstr>
      <vt:lpstr>Baumol’s Disease (aka the reason tuition increases faster than inflation each year)</vt:lpstr>
      <vt:lpstr>Higher Education Price Index (HEPI) Restated Tuition</vt:lpstr>
      <vt:lpstr>General Observations</vt:lpstr>
      <vt:lpstr>General Observations</vt:lpstr>
      <vt:lpstr>General Observations</vt:lpstr>
      <vt:lpstr>General Observations</vt:lpstr>
      <vt:lpstr>Recommendations</vt:lpstr>
      <vt:lpstr>Recommendations</vt:lpstr>
      <vt:lpstr>Recommendations</vt:lpstr>
      <vt:lpstr>Recommendations</vt:lpstr>
      <vt:lpstr>Recommendations</vt:lpstr>
      <vt:lpstr>Conclusion</vt:lpstr>
      <vt:lpstr>The End    Questions?   Comments?</vt:lpstr>
    </vt:vector>
  </TitlesOfParts>
  <Company>SDS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Palmer</dc:creator>
  <cp:lastModifiedBy>Palmer Ball</cp:lastModifiedBy>
  <cp:revision>294</cp:revision>
  <cp:lastPrinted>2019-02-12T23:52:31Z</cp:lastPrinted>
  <dcterms:created xsi:type="dcterms:W3CDTF">2015-01-26T12:56:27Z</dcterms:created>
  <dcterms:modified xsi:type="dcterms:W3CDTF">2025-03-13T20:30:45Z</dcterms:modified>
</cp:coreProperties>
</file>