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86" r:id="rId7"/>
    <p:sldId id="291" r:id="rId8"/>
    <p:sldId id="294" r:id="rId9"/>
    <p:sldId id="293" r:id="rId10"/>
    <p:sldId id="295" r:id="rId11"/>
    <p:sldId id="318" r:id="rId12"/>
    <p:sldId id="296" r:id="rId13"/>
    <p:sldId id="298" r:id="rId14"/>
    <p:sldId id="297" r:id="rId15"/>
    <p:sldId id="300" r:id="rId16"/>
    <p:sldId id="299" r:id="rId17"/>
    <p:sldId id="301" r:id="rId18"/>
    <p:sldId id="302" r:id="rId19"/>
    <p:sldId id="303" r:id="rId20"/>
    <p:sldId id="304" r:id="rId21"/>
    <p:sldId id="305" r:id="rId22"/>
    <p:sldId id="319" r:id="rId23"/>
    <p:sldId id="306" r:id="rId24"/>
    <p:sldId id="307" r:id="rId25"/>
    <p:sldId id="309" r:id="rId26"/>
    <p:sldId id="310" r:id="rId27"/>
    <p:sldId id="311" r:id="rId28"/>
    <p:sldId id="312" r:id="rId29"/>
    <p:sldId id="313" r:id="rId30"/>
    <p:sldId id="314" r:id="rId31"/>
    <p:sldId id="315" r:id="rId32"/>
    <p:sldId id="316" r:id="rId33"/>
    <p:sldId id="321" r:id="rId34"/>
    <p:sldId id="323" r:id="rId35"/>
    <p:sldId id="322" r:id="rId36"/>
    <p:sldId id="31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2" d="100"/>
          <a:sy n="62" d="100"/>
        </p:scale>
        <p:origin x="84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effectLst>
                  <a:outerShdw blurRad="38100" dist="38100" dir="2700000" algn="tl">
                    <a:srgbClr val="000000">
                      <a:alpha val="43137"/>
                    </a:srgbClr>
                  </a:outerShdw>
                </a:effectLst>
              </a:rPr>
              <a:t>Speech Disorders</a:t>
            </a:r>
          </a:p>
        </p:txBody>
      </p:sp>
      <p:sp>
        <p:nvSpPr>
          <p:cNvPr id="3" name="Subtitle 2"/>
          <p:cNvSpPr>
            <a:spLocks noGrp="1"/>
          </p:cNvSpPr>
          <p:nvPr>
            <p:ph type="subTitle" idx="1"/>
          </p:nvPr>
        </p:nvSpPr>
        <p:spPr/>
        <p:txBody>
          <a:bodyPr/>
          <a:lstStyle/>
          <a:p>
            <a:r>
              <a:rPr lang="en-US" dirty="0">
                <a:effectLst>
                  <a:outerShdw blurRad="38100" dist="38100" dir="2700000" algn="tl">
                    <a:srgbClr val="000000">
                      <a:alpha val="43137"/>
                    </a:srgbClr>
                  </a:outerShdw>
                </a:effectLst>
              </a:rPr>
              <a:t>Presented by: </a:t>
            </a:r>
          </a:p>
        </p:txBody>
      </p:sp>
    </p:spTree>
    <p:extLst>
      <p:ext uri="{BB962C8B-B14F-4D97-AF65-F5344CB8AC3E}">
        <p14:creationId xmlns:p14="http://schemas.microsoft.com/office/powerpoint/2010/main" val="150818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Disorders</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600" dirty="0"/>
              <a:t>There are many types of Speech Disorders. These include:</a:t>
            </a:r>
          </a:p>
          <a:p>
            <a:pPr lvl="0"/>
            <a:r>
              <a:rPr lang="en-US" sz="3600" dirty="0"/>
              <a:t>Apraxia</a:t>
            </a:r>
          </a:p>
          <a:p>
            <a:pPr lvl="0"/>
            <a:r>
              <a:rPr lang="en-US" sz="3600" dirty="0"/>
              <a:t>Dysarthria</a:t>
            </a:r>
          </a:p>
          <a:p>
            <a:pPr lvl="0"/>
            <a:r>
              <a:rPr lang="en-US" sz="3600" dirty="0"/>
              <a:t>Stuttering</a:t>
            </a:r>
          </a:p>
          <a:p>
            <a:pPr lvl="0"/>
            <a:r>
              <a:rPr lang="en-US" sz="3600" dirty="0"/>
              <a:t>Voice</a:t>
            </a:r>
          </a:p>
          <a:p>
            <a:endParaRPr lang="en-US" dirty="0"/>
          </a:p>
          <a:p>
            <a:endParaRPr lang="en-US" dirty="0"/>
          </a:p>
        </p:txBody>
      </p:sp>
    </p:spTree>
    <p:extLst>
      <p:ext uri="{BB962C8B-B14F-4D97-AF65-F5344CB8AC3E}">
        <p14:creationId xmlns:p14="http://schemas.microsoft.com/office/powerpoint/2010/main" val="185857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65806" y="643463"/>
            <a:ext cx="3706762" cy="1608124"/>
          </a:xfrm>
        </p:spPr>
        <p:txBody>
          <a:bodyPr vert="horz" lIns="91440" tIns="45720" rIns="91440" bIns="45720" rtlCol="0" anchor="ctr">
            <a:normAutofit/>
          </a:bodyPr>
          <a:lstStyle/>
          <a:p>
            <a:r>
              <a:rPr lang="en-US" sz="4800" b="1" dirty="0">
                <a:effectLst>
                  <a:outerShdw blurRad="38100" dist="38100" dir="2700000" algn="tl">
                    <a:srgbClr val="000000">
                      <a:alpha val="43137"/>
                    </a:srgbClr>
                  </a:outerShdw>
                </a:effectLst>
              </a:rPr>
              <a:t>Apraxia</a:t>
            </a:r>
          </a:p>
        </p:txBody>
      </p:sp>
      <p:pic>
        <p:nvPicPr>
          <p:cNvPr id="7" name="Content Placeholder 6"/>
          <p:cNvPicPr>
            <a:picLocks noGrp="1" noChangeAspect="1"/>
          </p:cNvPicPr>
          <p:nvPr>
            <p:ph idx="1"/>
          </p:nvPr>
        </p:nvPicPr>
        <p:blipFill rotWithShape="1">
          <a:blip r:embed="rId2"/>
          <a:srcRect l="1706"/>
          <a:stretch/>
        </p:blipFill>
        <p:spPr>
          <a:xfrm>
            <a:off x="20" y="975"/>
            <a:ext cx="7552924" cy="6858000"/>
          </a:xfrm>
          <a:prstGeom prst="rect">
            <a:avLst/>
          </a:prstGeom>
        </p:spPr>
      </p:pic>
      <p:sp>
        <p:nvSpPr>
          <p:cNvPr id="6" name="Text Placeholder 5"/>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dirty="0"/>
          </a:p>
        </p:txBody>
      </p:sp>
    </p:spTree>
    <p:extLst>
      <p:ext uri="{BB962C8B-B14F-4D97-AF65-F5344CB8AC3E}">
        <p14:creationId xmlns:p14="http://schemas.microsoft.com/office/powerpoint/2010/main" val="120176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Autofit/>
          </a:bodyPr>
          <a:lstStyle/>
          <a:p>
            <a:pPr marL="0" indent="0">
              <a:buNone/>
            </a:pPr>
            <a:r>
              <a:rPr lang="en-US" sz="3600" i="1" dirty="0"/>
              <a:t>Apraxia of speech </a:t>
            </a:r>
            <a:r>
              <a:rPr lang="en-US" sz="3600" dirty="0"/>
              <a:t>is a motor speech disorder. The messages from the brain to the mouth are disrupted, and the person cannot move his or her lips or tongue to the right place to say sounds correctly, even though the muscles are not weak. The severity of apraxia depends on the nature of the brain damage. </a:t>
            </a:r>
          </a:p>
        </p:txBody>
      </p:sp>
    </p:spTree>
    <p:extLst>
      <p:ext uri="{BB962C8B-B14F-4D97-AF65-F5344CB8AC3E}">
        <p14:creationId xmlns:p14="http://schemas.microsoft.com/office/powerpoint/2010/main" val="384478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lnSpcReduction="10000"/>
          </a:bodyPr>
          <a:lstStyle/>
          <a:p>
            <a:r>
              <a:rPr lang="en-US" sz="3600" dirty="0"/>
              <a:t>Apraxia can occur in conjunction with dysarthria (muscle weakness affecting speech production) or </a:t>
            </a:r>
            <a:r>
              <a:rPr lang="en-US" sz="3600" i="1" dirty="0"/>
              <a:t>aphasia</a:t>
            </a:r>
            <a:r>
              <a:rPr lang="en-US" sz="3600" dirty="0"/>
              <a:t> (language difficulties related to neurological damage). Apraxia of speech is also known as </a:t>
            </a:r>
            <a:r>
              <a:rPr lang="en-US" sz="3600" i="1" dirty="0"/>
              <a:t>acquired apraxia of speech</a:t>
            </a:r>
            <a:r>
              <a:rPr lang="en-US" sz="3600" dirty="0"/>
              <a:t>, </a:t>
            </a:r>
            <a:r>
              <a:rPr lang="en-US" sz="3600" i="1" dirty="0"/>
              <a:t>verbal apraxia</a:t>
            </a:r>
            <a:r>
              <a:rPr lang="en-US" sz="3600" dirty="0"/>
              <a:t>, and </a:t>
            </a:r>
            <a:r>
              <a:rPr lang="en-US" sz="3600" i="1" dirty="0"/>
              <a:t>dyspraxia</a:t>
            </a:r>
            <a:r>
              <a:rPr lang="en-US" sz="3600" dirty="0"/>
              <a:t>.</a:t>
            </a:r>
          </a:p>
          <a:p>
            <a:r>
              <a:rPr lang="en-US" sz="3600" dirty="0"/>
              <a:t>Children can also have apraxia, referred to as </a:t>
            </a:r>
            <a:r>
              <a:rPr lang="en-US" sz="3600" i="1" dirty="0"/>
              <a:t>childhood apraxia of speech</a:t>
            </a:r>
            <a:r>
              <a:rPr lang="en-US" sz="3600" dirty="0"/>
              <a:t>.</a:t>
            </a:r>
          </a:p>
          <a:p>
            <a:endParaRPr lang="en-US" dirty="0"/>
          </a:p>
        </p:txBody>
      </p:sp>
    </p:spTree>
    <p:extLst>
      <p:ext uri="{BB962C8B-B14F-4D97-AF65-F5344CB8AC3E}">
        <p14:creationId xmlns:p14="http://schemas.microsoft.com/office/powerpoint/2010/main" val="319264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t>Signs and Symptoms:</a:t>
            </a:r>
          </a:p>
          <a:p>
            <a:r>
              <a:rPr lang="en-US" sz="3600" dirty="0"/>
              <a:t>Individuals with apraxia of speech know what words they want to say, but their brains have difficulty coordinating the muscle movements necessary to say all the sounds in the words. As a result, they may say something completely different or make up words (e.g., "</a:t>
            </a:r>
            <a:r>
              <a:rPr lang="en-US" sz="3600" dirty="0" err="1"/>
              <a:t>bipem</a:t>
            </a:r>
            <a:r>
              <a:rPr lang="en-US" sz="3600" dirty="0"/>
              <a:t>" or "chicken" for “kitchen"). </a:t>
            </a:r>
            <a:endParaRPr lang="en-US" dirty="0"/>
          </a:p>
        </p:txBody>
      </p:sp>
    </p:spTree>
    <p:extLst>
      <p:ext uri="{BB962C8B-B14F-4D97-AF65-F5344CB8AC3E}">
        <p14:creationId xmlns:p14="http://schemas.microsoft.com/office/powerpoint/2010/main" val="143078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a:bodyPr>
          <a:lstStyle/>
          <a:p>
            <a:pPr marL="0" indent="0">
              <a:buNone/>
            </a:pPr>
            <a:r>
              <a:rPr lang="en-US" sz="3600" b="1" dirty="0"/>
              <a:t>Signs and Symptoms:</a:t>
            </a:r>
          </a:p>
          <a:p>
            <a:r>
              <a:rPr lang="en-US" sz="3600" dirty="0"/>
              <a:t>The person may recognize the error and try again—sometimes getting it right, but sometimes saying something else entirely. This situation can become quite frustrating for the person.</a:t>
            </a:r>
          </a:p>
          <a:p>
            <a:endParaRPr lang="en-US" dirty="0"/>
          </a:p>
        </p:txBody>
      </p:sp>
    </p:spTree>
    <p:extLst>
      <p:ext uri="{BB962C8B-B14F-4D97-AF65-F5344CB8AC3E}">
        <p14:creationId xmlns:p14="http://schemas.microsoft.com/office/powerpoint/2010/main" val="196153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a:t>Individuals with apraxia may demonstrate:</a:t>
            </a:r>
          </a:p>
          <a:p>
            <a:pPr lvl="0"/>
            <a:r>
              <a:rPr lang="en-US" sz="3600" dirty="0"/>
              <a:t>difficulty imitating and producing speech sounds, marked by speech errors such as sound distortions, substitutions, and/or omissions</a:t>
            </a:r>
          </a:p>
          <a:p>
            <a:pPr lvl="0"/>
            <a:r>
              <a:rPr lang="en-US" sz="3600" dirty="0"/>
              <a:t>inconsistent speech errors</a:t>
            </a:r>
          </a:p>
          <a:p>
            <a:pPr lvl="0"/>
            <a:r>
              <a:rPr lang="en-US" sz="3600" dirty="0"/>
              <a:t>groping of the tongue and lips to make specific sounds and words</a:t>
            </a:r>
          </a:p>
          <a:p>
            <a:endParaRPr lang="en-US" dirty="0"/>
          </a:p>
        </p:txBody>
      </p:sp>
    </p:spTree>
    <p:extLst>
      <p:ext uri="{BB962C8B-B14F-4D97-AF65-F5344CB8AC3E}">
        <p14:creationId xmlns:p14="http://schemas.microsoft.com/office/powerpoint/2010/main" val="126621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t>Individuals with apraxia may demonstrate:</a:t>
            </a:r>
          </a:p>
          <a:p>
            <a:pPr lvl="0"/>
            <a:r>
              <a:rPr lang="en-US" sz="3600" dirty="0"/>
              <a:t>slow speech rate</a:t>
            </a:r>
          </a:p>
          <a:p>
            <a:pPr lvl="0"/>
            <a:r>
              <a:rPr lang="en-US" sz="3600" dirty="0"/>
              <a:t>impaired rhythm and </a:t>
            </a:r>
            <a:r>
              <a:rPr lang="en-US" sz="3600" i="1" dirty="0"/>
              <a:t>prosody</a:t>
            </a:r>
            <a:r>
              <a:rPr lang="en-US" sz="3600" dirty="0"/>
              <a:t> (</a:t>
            </a:r>
            <a:r>
              <a:rPr lang="en-US" sz="3600" i="1" dirty="0"/>
              <a:t>intonation</a:t>
            </a:r>
            <a:r>
              <a:rPr lang="en-US" sz="3600" dirty="0"/>
              <a:t>) of speech</a:t>
            </a:r>
          </a:p>
          <a:p>
            <a:pPr lvl="0"/>
            <a:r>
              <a:rPr lang="en-US" sz="3600" dirty="0"/>
              <a:t>better automatic speech (e.g., greetings) than purposeful speech</a:t>
            </a:r>
          </a:p>
          <a:p>
            <a:pPr lvl="0"/>
            <a:r>
              <a:rPr lang="en-US" sz="3600" dirty="0"/>
              <a:t>inability to produce any sound at all in severe cases.</a:t>
            </a:r>
          </a:p>
          <a:p>
            <a:endParaRPr lang="en-US" dirty="0"/>
          </a:p>
        </p:txBody>
      </p:sp>
    </p:spTree>
    <p:extLst>
      <p:ext uri="{BB962C8B-B14F-4D97-AF65-F5344CB8AC3E}">
        <p14:creationId xmlns:p14="http://schemas.microsoft.com/office/powerpoint/2010/main" val="303789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a:bodyPr>
          <a:lstStyle/>
          <a:p>
            <a:pPr marL="0" indent="0">
              <a:buNone/>
            </a:pPr>
            <a:r>
              <a:rPr lang="en-US" sz="3600" b="1" dirty="0"/>
              <a:t>Causes</a:t>
            </a:r>
            <a:r>
              <a:rPr lang="en-US" sz="3600" dirty="0"/>
              <a:t>:</a:t>
            </a:r>
          </a:p>
          <a:p>
            <a:r>
              <a:rPr lang="en-US" sz="3600" dirty="0"/>
              <a:t>Apraxia of speech is caused by damage to the parts of the brain that control coordinated muscle movement. A common cause of acquired apraxia is stroke. </a:t>
            </a:r>
          </a:p>
          <a:p>
            <a:r>
              <a:rPr lang="en-US" sz="3600" dirty="0"/>
              <a:t>Other causes include traumatic brain injury, dementia, brain tumors, and progressive neurological disorders.</a:t>
            </a:r>
          </a:p>
          <a:p>
            <a:endParaRPr lang="en-US" dirty="0"/>
          </a:p>
        </p:txBody>
      </p:sp>
    </p:spTree>
    <p:extLst>
      <p:ext uri="{BB962C8B-B14F-4D97-AF65-F5344CB8AC3E}">
        <p14:creationId xmlns:p14="http://schemas.microsoft.com/office/powerpoint/2010/main" val="222645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a:t>Diagnosis</a:t>
            </a:r>
            <a:r>
              <a:rPr lang="en-US" sz="3600" dirty="0"/>
              <a:t>:</a:t>
            </a:r>
          </a:p>
          <a:p>
            <a:r>
              <a:rPr lang="en-US" sz="3600" dirty="0"/>
              <a:t>A speech-language pathologist (SLP) uses a combination of formal and informal assessment tools to diagnose apraxia of speech and determine the nature and severity of the condition.</a:t>
            </a:r>
          </a:p>
          <a:p>
            <a:r>
              <a:rPr lang="en-US" sz="3600" dirty="0"/>
              <a:t>The assessment typically includes examinations of the individual’s oral-motor abilities, melody of speech, and speech sound production in a variety of contexts</a:t>
            </a:r>
          </a:p>
        </p:txBody>
      </p:sp>
    </p:spTree>
    <p:extLst>
      <p:ext uri="{BB962C8B-B14F-4D97-AF65-F5344CB8AC3E}">
        <p14:creationId xmlns:p14="http://schemas.microsoft.com/office/powerpoint/2010/main" val="282713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Disorder vs Language Disorder</a:t>
            </a:r>
          </a:p>
        </p:txBody>
      </p:sp>
      <p:sp>
        <p:nvSpPr>
          <p:cNvPr id="3" name="Content Placeholder 2"/>
          <p:cNvSpPr>
            <a:spLocks noGrp="1"/>
          </p:cNvSpPr>
          <p:nvPr>
            <p:ph idx="1"/>
          </p:nvPr>
        </p:nvSpPr>
        <p:spPr/>
        <p:txBody>
          <a:bodyPr>
            <a:normAutofit/>
          </a:bodyPr>
          <a:lstStyle/>
          <a:p>
            <a:r>
              <a:rPr lang="en-US" sz="3600" dirty="0"/>
              <a:t>When a person is unable to produce speech sounds correctly or fluently, or has problems with his or her voice, then he or she has a </a:t>
            </a:r>
            <a:r>
              <a:rPr lang="en-US" sz="3600" b="1" dirty="0"/>
              <a:t>speech disorder</a:t>
            </a:r>
            <a:endParaRPr lang="en-US" sz="3600" dirty="0"/>
          </a:p>
        </p:txBody>
      </p:sp>
    </p:spTree>
    <p:extLst>
      <p:ext uri="{BB962C8B-B14F-4D97-AF65-F5344CB8AC3E}">
        <p14:creationId xmlns:p14="http://schemas.microsoft.com/office/powerpoint/2010/main" val="287957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77500" lnSpcReduction="20000"/>
          </a:bodyPr>
          <a:lstStyle/>
          <a:p>
            <a:pPr marL="0" indent="0">
              <a:buNone/>
            </a:pPr>
            <a:r>
              <a:rPr lang="en-US" sz="3600" b="1" dirty="0"/>
              <a:t>Treatment</a:t>
            </a:r>
            <a:r>
              <a:rPr lang="en-US" sz="3600" dirty="0"/>
              <a:t>:</a:t>
            </a:r>
          </a:p>
          <a:p>
            <a:r>
              <a:rPr lang="en-US" sz="3600" dirty="0"/>
              <a:t>An SLP can work with people with apraxia of speech to improve speech abilities and overall communication skills. The focus of intervention is on improving the planning, sequencing, and coordination of muscle movements for speech production. The muscles of speech often need to be "retrained" to produce sounds correctly and sequence sounds into words. Exercises are designed to allow the person to repeat sounds over and over and to practice correct mouth movements for sounds. </a:t>
            </a:r>
          </a:p>
        </p:txBody>
      </p:sp>
    </p:spTree>
    <p:extLst>
      <p:ext uri="{BB962C8B-B14F-4D97-AF65-F5344CB8AC3E}">
        <p14:creationId xmlns:p14="http://schemas.microsoft.com/office/powerpoint/2010/main" val="2222518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Apraxia</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a:t>Treatment</a:t>
            </a:r>
            <a:r>
              <a:rPr lang="en-US" sz="3600" dirty="0"/>
              <a:t>:</a:t>
            </a:r>
          </a:p>
          <a:p>
            <a:r>
              <a:rPr lang="en-US" sz="3600" dirty="0"/>
              <a:t>The person with apraxia of speech may need to slow his or her speech rate or work on "pacing" speech so that he or she can produce all necessary sounds. In severe cases, augmentative and alternative communication may be necessary (e.g., the use of simple gestures or more sophisticated electronic equipment).</a:t>
            </a:r>
          </a:p>
        </p:txBody>
      </p:sp>
    </p:spTree>
    <p:extLst>
      <p:ext uri="{BB962C8B-B14F-4D97-AF65-F5344CB8AC3E}">
        <p14:creationId xmlns:p14="http://schemas.microsoft.com/office/powerpoint/2010/main" val="248607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65806" y="643463"/>
            <a:ext cx="3706762" cy="1608124"/>
          </a:xfrm>
        </p:spPr>
        <p:txBody>
          <a:bodyPr vert="horz" lIns="91440" tIns="45720" rIns="91440" bIns="45720" rtlCol="0" anchor="ctr">
            <a:normAutofit/>
          </a:bodyPr>
          <a:lstStyle/>
          <a:p>
            <a:r>
              <a:rPr lang="en-US" sz="4800" b="1" dirty="0">
                <a:effectLst>
                  <a:outerShdw blurRad="38100" dist="38100" dir="2700000" algn="tl">
                    <a:srgbClr val="000000">
                      <a:alpha val="43137"/>
                    </a:srgbClr>
                  </a:outerShdw>
                </a:effectLst>
              </a:rPr>
              <a:t>Dysarthria</a:t>
            </a:r>
          </a:p>
        </p:txBody>
      </p:sp>
      <p:pic>
        <p:nvPicPr>
          <p:cNvPr id="7" name="Content Placeholder 6"/>
          <p:cNvPicPr>
            <a:picLocks noGrp="1" noChangeAspect="1"/>
          </p:cNvPicPr>
          <p:nvPr>
            <p:ph idx="1"/>
          </p:nvPr>
        </p:nvPicPr>
        <p:blipFill rotWithShape="1">
          <a:blip r:embed="rId2"/>
          <a:srcRect l="9327" r="10826" b="-1"/>
          <a:stretch/>
        </p:blipFill>
        <p:spPr>
          <a:xfrm>
            <a:off x="20" y="975"/>
            <a:ext cx="7552924" cy="6858000"/>
          </a:xfrm>
          <a:prstGeom prst="rect">
            <a:avLst/>
          </a:prstGeom>
        </p:spPr>
      </p:pic>
      <p:sp>
        <p:nvSpPr>
          <p:cNvPr id="6" name="Text Placeholder 5"/>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dirty="0"/>
          </a:p>
        </p:txBody>
      </p:sp>
    </p:spTree>
    <p:extLst>
      <p:ext uri="{BB962C8B-B14F-4D97-AF65-F5344CB8AC3E}">
        <p14:creationId xmlns:p14="http://schemas.microsoft.com/office/powerpoint/2010/main" val="44445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a:bodyPr>
          <a:lstStyle/>
          <a:p>
            <a:pPr marL="0" indent="0">
              <a:buNone/>
            </a:pPr>
            <a:r>
              <a:rPr lang="en-US" sz="3600" i="1" dirty="0"/>
              <a:t>Dysarthria</a:t>
            </a:r>
            <a:r>
              <a:rPr lang="en-US" sz="3600" dirty="0"/>
              <a:t> is a motor speech disorder. It results from impaired movement of the muscles used for speech production, including the lips, tongue, vocal folds, and/or diaphragm. The type and severity of dysarthria depend on which area of the nervous system is affected</a:t>
            </a:r>
          </a:p>
        </p:txBody>
      </p:sp>
    </p:spTree>
    <p:extLst>
      <p:ext uri="{BB962C8B-B14F-4D97-AF65-F5344CB8AC3E}">
        <p14:creationId xmlns:p14="http://schemas.microsoft.com/office/powerpoint/2010/main" val="203630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lnSpcReduction="10000"/>
          </a:bodyPr>
          <a:lstStyle/>
          <a:p>
            <a:pPr marL="0" indent="0">
              <a:buNone/>
            </a:pPr>
            <a:r>
              <a:rPr lang="en-US" sz="3600" b="1" dirty="0"/>
              <a:t>Signs &amp; Symptoms:</a:t>
            </a:r>
          </a:p>
          <a:p>
            <a:r>
              <a:rPr lang="en-US" sz="3600" dirty="0"/>
              <a:t>A person with dysarthria may demonstrate the following speech characteristics:</a:t>
            </a:r>
          </a:p>
          <a:p>
            <a:pPr lvl="0"/>
            <a:r>
              <a:rPr lang="en-US" sz="3600" dirty="0"/>
              <a:t>"Slurred," "choppy," or "mumbled" speech that may be difficult to understand</a:t>
            </a:r>
          </a:p>
          <a:p>
            <a:pPr lvl="0"/>
            <a:r>
              <a:rPr lang="en-US" sz="3600" dirty="0"/>
              <a:t>Slow rate of speech</a:t>
            </a:r>
          </a:p>
          <a:p>
            <a:endParaRPr lang="en-US" sz="3600" dirty="0"/>
          </a:p>
        </p:txBody>
      </p:sp>
    </p:spTree>
    <p:extLst>
      <p:ext uri="{BB962C8B-B14F-4D97-AF65-F5344CB8AC3E}">
        <p14:creationId xmlns:p14="http://schemas.microsoft.com/office/powerpoint/2010/main" val="188244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t>Signs &amp; Symptoms:</a:t>
            </a:r>
          </a:p>
          <a:p>
            <a:pPr lvl="0"/>
            <a:r>
              <a:rPr lang="en-US" sz="3600" dirty="0"/>
              <a:t>Rapid rate of speech with a "mumbling" quality</a:t>
            </a:r>
          </a:p>
          <a:p>
            <a:pPr lvl="0"/>
            <a:r>
              <a:rPr lang="en-US" sz="3600" dirty="0"/>
              <a:t>Limited tongue, lip, and jaw movement</a:t>
            </a:r>
          </a:p>
          <a:p>
            <a:pPr lvl="0"/>
            <a:r>
              <a:rPr lang="en-US" sz="3600" dirty="0"/>
              <a:t>Abnormal pitch and rhythm when speaking</a:t>
            </a:r>
          </a:p>
          <a:p>
            <a:pPr lvl="0"/>
            <a:r>
              <a:rPr lang="en-US" sz="3600" dirty="0"/>
              <a:t>Changes in voice quality, such as hoarse or breathy voice or speech that sounds "nasal" or "stuffy"</a:t>
            </a:r>
          </a:p>
          <a:p>
            <a:endParaRPr lang="en-US" sz="3600" dirty="0"/>
          </a:p>
        </p:txBody>
      </p:sp>
    </p:spTree>
    <p:extLst>
      <p:ext uri="{BB962C8B-B14F-4D97-AF65-F5344CB8AC3E}">
        <p14:creationId xmlns:p14="http://schemas.microsoft.com/office/powerpoint/2010/main" val="130768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a:bodyPr>
          <a:lstStyle/>
          <a:p>
            <a:pPr marL="0" indent="0">
              <a:buNone/>
            </a:pPr>
            <a:r>
              <a:rPr lang="en-US" sz="3600" b="1" dirty="0"/>
              <a:t>Causes:</a:t>
            </a:r>
          </a:p>
          <a:p>
            <a:r>
              <a:rPr lang="en-US" sz="3600" dirty="0"/>
              <a:t>Dysarthria is caused by damage to the brain. This may occur at birth, as in cerebral palsy or muscular dystrophy, or may occur later in life due to one of many different conditions that involve the nervous system, including:</a:t>
            </a:r>
          </a:p>
          <a:p>
            <a:endParaRPr lang="en-US" sz="3600" dirty="0"/>
          </a:p>
        </p:txBody>
      </p:sp>
    </p:spTree>
    <p:extLst>
      <p:ext uri="{BB962C8B-B14F-4D97-AF65-F5344CB8AC3E}">
        <p14:creationId xmlns:p14="http://schemas.microsoft.com/office/powerpoint/2010/main" val="125369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fontScale="70000" lnSpcReduction="20000"/>
          </a:bodyPr>
          <a:lstStyle/>
          <a:p>
            <a:pPr marL="0" indent="0">
              <a:buNone/>
            </a:pPr>
            <a:r>
              <a:rPr lang="en-US" sz="3600" b="1" dirty="0"/>
              <a:t>Causes:</a:t>
            </a:r>
          </a:p>
          <a:p>
            <a:pPr lvl="0"/>
            <a:r>
              <a:rPr lang="en-US" sz="3600" dirty="0"/>
              <a:t>stroke</a:t>
            </a:r>
          </a:p>
          <a:p>
            <a:pPr lvl="0"/>
            <a:r>
              <a:rPr lang="en-US" sz="3600" dirty="0"/>
              <a:t>brain injury</a:t>
            </a:r>
          </a:p>
          <a:p>
            <a:pPr lvl="0"/>
            <a:r>
              <a:rPr lang="en-US" sz="3600" dirty="0"/>
              <a:t>tumors</a:t>
            </a:r>
          </a:p>
          <a:p>
            <a:pPr lvl="0"/>
            <a:r>
              <a:rPr lang="en-US" sz="3600" dirty="0"/>
              <a:t>Parkinson's disease</a:t>
            </a:r>
          </a:p>
          <a:p>
            <a:pPr lvl="0"/>
            <a:r>
              <a:rPr lang="en-US" sz="3600" dirty="0"/>
              <a:t>Lou Gehrig's disease/amyotrophic lateral sclerosis (ALS)</a:t>
            </a:r>
          </a:p>
          <a:p>
            <a:pPr lvl="0"/>
            <a:r>
              <a:rPr lang="en-US" sz="3600" dirty="0"/>
              <a:t>Huntington's disease</a:t>
            </a:r>
          </a:p>
          <a:p>
            <a:pPr lvl="0"/>
            <a:r>
              <a:rPr lang="en-US" sz="3600" dirty="0"/>
              <a:t>multiple sclerosis</a:t>
            </a:r>
          </a:p>
          <a:p>
            <a:endParaRPr lang="en-US" sz="3600" dirty="0"/>
          </a:p>
        </p:txBody>
      </p:sp>
    </p:spTree>
    <p:extLst>
      <p:ext uri="{BB962C8B-B14F-4D97-AF65-F5344CB8AC3E}">
        <p14:creationId xmlns:p14="http://schemas.microsoft.com/office/powerpoint/2010/main" val="52072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a:t>Diagnosis:</a:t>
            </a:r>
          </a:p>
          <a:p>
            <a:pPr lvl="0"/>
            <a:r>
              <a:rPr lang="en-US" sz="3600" dirty="0"/>
              <a:t>A speech-language pathologist (SLP) can evaluate a person with speech difficulties and determine the nature and severity of the problem. The SLP will look at movement of the lips, tongue, and face, as well as breath support for speech and voice quality. The assessment will also include an examination of speech production in a variety of contexts</a:t>
            </a:r>
          </a:p>
        </p:txBody>
      </p:sp>
    </p:spTree>
    <p:extLst>
      <p:ext uri="{BB962C8B-B14F-4D97-AF65-F5344CB8AC3E}">
        <p14:creationId xmlns:p14="http://schemas.microsoft.com/office/powerpoint/2010/main" val="421773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fontScale="62500" lnSpcReduction="20000"/>
          </a:bodyPr>
          <a:lstStyle/>
          <a:p>
            <a:pPr marL="0" indent="0">
              <a:buNone/>
            </a:pPr>
            <a:r>
              <a:rPr lang="en-US" sz="3600" b="1" dirty="0"/>
              <a:t>Treatment:</a:t>
            </a:r>
          </a:p>
          <a:p>
            <a:pPr marL="0" indent="0">
              <a:buNone/>
            </a:pPr>
            <a:r>
              <a:rPr lang="en-US" sz="4200" dirty="0"/>
              <a:t>Treatment depends on the cause, type, and severity of the symptoms. An SLP works with the individual to improve communication abilities. Some possible goals of treatment include:</a:t>
            </a:r>
          </a:p>
          <a:p>
            <a:pPr lvl="0"/>
            <a:r>
              <a:rPr lang="en-US" sz="4200" dirty="0"/>
              <a:t>Slowing the rate of speech</a:t>
            </a:r>
          </a:p>
          <a:p>
            <a:pPr lvl="0"/>
            <a:r>
              <a:rPr lang="en-US" sz="4200" dirty="0"/>
              <a:t>Improving the breath support so the person can speak more loudly</a:t>
            </a:r>
          </a:p>
          <a:p>
            <a:pPr lvl="0"/>
            <a:r>
              <a:rPr lang="en-US" sz="4200" dirty="0"/>
              <a:t>Strengthening muscles</a:t>
            </a:r>
          </a:p>
        </p:txBody>
      </p:sp>
    </p:spTree>
    <p:extLst>
      <p:ext uri="{BB962C8B-B14F-4D97-AF65-F5344CB8AC3E}">
        <p14:creationId xmlns:p14="http://schemas.microsoft.com/office/powerpoint/2010/main" val="153961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Speech Disorder vs Language Disorder</a:t>
            </a:r>
            <a:endParaRPr lang="en-US" dirty="0"/>
          </a:p>
        </p:txBody>
      </p:sp>
      <p:sp>
        <p:nvSpPr>
          <p:cNvPr id="3" name="Content Placeholder 2"/>
          <p:cNvSpPr>
            <a:spLocks noGrp="1"/>
          </p:cNvSpPr>
          <p:nvPr>
            <p:ph idx="1"/>
          </p:nvPr>
        </p:nvSpPr>
        <p:spPr/>
        <p:txBody>
          <a:bodyPr>
            <a:normAutofit/>
          </a:bodyPr>
          <a:lstStyle/>
          <a:p>
            <a:r>
              <a:rPr lang="en-US" sz="3600" dirty="0"/>
              <a:t>Difficulties pronouncing sounds (articulation) and stuttering are examples of speech disorders</a:t>
            </a:r>
          </a:p>
        </p:txBody>
      </p:sp>
    </p:spTree>
    <p:extLst>
      <p:ext uri="{BB962C8B-B14F-4D97-AF65-F5344CB8AC3E}">
        <p14:creationId xmlns:p14="http://schemas.microsoft.com/office/powerpoint/2010/main" val="100780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fontScale="70000" lnSpcReduction="20000"/>
          </a:bodyPr>
          <a:lstStyle/>
          <a:p>
            <a:pPr marL="0" indent="0">
              <a:buNone/>
            </a:pPr>
            <a:r>
              <a:rPr lang="en-US" sz="3600" b="1" dirty="0"/>
              <a:t>Treatment:</a:t>
            </a:r>
          </a:p>
          <a:p>
            <a:pPr lvl="0"/>
            <a:r>
              <a:rPr lang="en-US" sz="4200" dirty="0"/>
              <a:t>Increasing tongue and lip movement</a:t>
            </a:r>
          </a:p>
          <a:p>
            <a:pPr lvl="0"/>
            <a:r>
              <a:rPr lang="en-US" sz="4200" dirty="0"/>
              <a:t>Improving speech sound production so that speech is more clear</a:t>
            </a:r>
          </a:p>
          <a:p>
            <a:pPr lvl="0"/>
            <a:r>
              <a:rPr lang="en-US" sz="4200" dirty="0"/>
              <a:t>Teaching caregivers, family members, and teachers strategies to better communicate with the person with dysarthria</a:t>
            </a:r>
          </a:p>
          <a:p>
            <a:pPr lvl="0"/>
            <a:r>
              <a:rPr lang="en-US" sz="4200" dirty="0"/>
              <a:t>In severe cases, learning to use alternative means of communication (e.g., simple gestures, alphabet boards, or electronic or computer-based equipment)</a:t>
            </a:r>
          </a:p>
        </p:txBody>
      </p:sp>
    </p:spTree>
    <p:extLst>
      <p:ext uri="{BB962C8B-B14F-4D97-AF65-F5344CB8AC3E}">
        <p14:creationId xmlns:p14="http://schemas.microsoft.com/office/powerpoint/2010/main" val="126768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a:bodyPr>
          <a:lstStyle/>
          <a:p>
            <a:pPr marL="0" indent="0">
              <a:buNone/>
            </a:pPr>
            <a:r>
              <a:rPr lang="en-US" b="1" dirty="0"/>
              <a:t>Communication Tips for the Person with Dysarthria</a:t>
            </a:r>
            <a:endParaRPr lang="en-US" dirty="0"/>
          </a:p>
          <a:p>
            <a:pPr lvl="0"/>
            <a:r>
              <a:rPr lang="en-US" dirty="0"/>
              <a:t>Introduce your topic with a single word or short phrase before beginning to speak in more complete sentences.</a:t>
            </a:r>
          </a:p>
          <a:p>
            <a:pPr lvl="0"/>
            <a:r>
              <a:rPr lang="en-US" dirty="0"/>
              <a:t>Check with the listeners to make sure that they understand you.</a:t>
            </a:r>
          </a:p>
          <a:p>
            <a:pPr lvl="0"/>
            <a:r>
              <a:rPr lang="en-US" dirty="0"/>
              <a:t>Speak slowly and loudly and pause frequently.</a:t>
            </a:r>
          </a:p>
          <a:p>
            <a:pPr lvl="0"/>
            <a:r>
              <a:rPr lang="en-US" dirty="0"/>
              <a:t>Try to limit conversations when you feel tired—when your speech will be harder to understand.</a:t>
            </a:r>
          </a:p>
          <a:p>
            <a:pPr lvl="0"/>
            <a:r>
              <a:rPr lang="en-US" dirty="0"/>
              <a:t>If you become frustrated, try to use other methods, such as pointing or gesturing, to get your message across or take a rest and try again later.</a:t>
            </a:r>
          </a:p>
        </p:txBody>
      </p:sp>
    </p:spTree>
    <p:extLst>
      <p:ext uri="{BB962C8B-B14F-4D97-AF65-F5344CB8AC3E}">
        <p14:creationId xmlns:p14="http://schemas.microsoft.com/office/powerpoint/2010/main" val="50036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Dysarthria</a:t>
            </a:r>
          </a:p>
        </p:txBody>
      </p:sp>
      <p:sp>
        <p:nvSpPr>
          <p:cNvPr id="3" name="Content Placeholder 2"/>
          <p:cNvSpPr>
            <a:spLocks noGrp="1"/>
          </p:cNvSpPr>
          <p:nvPr>
            <p:ph idx="1"/>
          </p:nvPr>
        </p:nvSpPr>
        <p:spPr/>
        <p:txBody>
          <a:bodyPr>
            <a:normAutofit/>
          </a:bodyPr>
          <a:lstStyle/>
          <a:p>
            <a:pPr marL="0" indent="0">
              <a:buNone/>
            </a:pPr>
            <a:r>
              <a:rPr lang="en-US" b="1"/>
              <a:t>Communication Tips </a:t>
            </a:r>
            <a:r>
              <a:rPr lang="en-US" b="1" dirty="0"/>
              <a:t>for the Listener</a:t>
            </a:r>
            <a:endParaRPr lang="en-US" dirty="0"/>
          </a:p>
          <a:p>
            <a:pPr lvl="0"/>
            <a:r>
              <a:rPr lang="en-US" dirty="0"/>
              <a:t>Reduce distractions and background noise.</a:t>
            </a:r>
          </a:p>
          <a:p>
            <a:pPr lvl="0"/>
            <a:r>
              <a:rPr lang="en-US" dirty="0"/>
              <a:t>Pay attention to the speaker.</a:t>
            </a:r>
          </a:p>
          <a:p>
            <a:pPr lvl="0"/>
            <a:r>
              <a:rPr lang="en-US" dirty="0"/>
              <a:t>Watch the person as he or she talks.</a:t>
            </a:r>
          </a:p>
          <a:p>
            <a:pPr lvl="0"/>
            <a:r>
              <a:rPr lang="en-US" dirty="0"/>
              <a:t>Let the speaker know when you have difficulty understanding him or her.</a:t>
            </a:r>
          </a:p>
          <a:p>
            <a:pPr lvl="0"/>
            <a:r>
              <a:rPr lang="en-US" dirty="0"/>
              <a:t>Repeat only the part of the message that you understood so that the speaker does not have to repeat the entire message.</a:t>
            </a:r>
          </a:p>
          <a:p>
            <a:pPr lvl="0"/>
            <a:r>
              <a:rPr lang="en-US" dirty="0"/>
              <a:t>If you still don't understand the message, ask yes/no questions or have the speaker write his or her message to you.</a:t>
            </a:r>
          </a:p>
        </p:txBody>
      </p:sp>
    </p:spTree>
    <p:extLst>
      <p:ext uri="{BB962C8B-B14F-4D97-AF65-F5344CB8AC3E}">
        <p14:creationId xmlns:p14="http://schemas.microsoft.com/office/powerpoint/2010/main" val="2373060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pic>
        <p:nvPicPr>
          <p:cNvPr id="13"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7" name="Content Placeholder 6"/>
          <p:cNvPicPr>
            <a:picLocks noGrp="1" noChangeAspect="1"/>
          </p:cNvPicPr>
          <p:nvPr>
            <p:ph idx="1"/>
          </p:nvPr>
        </p:nvPicPr>
        <p:blipFill rotWithShape="1">
          <a:blip r:embed="rId4"/>
          <a:srcRect t="25071" b="14320"/>
          <a:stretch/>
        </p:blipFill>
        <p:spPr>
          <a:xfrm>
            <a:off x="20" y="975"/>
            <a:ext cx="7552924" cy="6858000"/>
          </a:xfrm>
          <a:prstGeom prst="rect">
            <a:avLst/>
          </a:prstGeom>
        </p:spPr>
      </p:pic>
      <p:sp>
        <p:nvSpPr>
          <p:cNvPr id="4" name="Title 3"/>
          <p:cNvSpPr>
            <a:spLocks noGrp="1"/>
          </p:cNvSpPr>
          <p:nvPr>
            <p:ph type="title"/>
          </p:nvPr>
        </p:nvSpPr>
        <p:spPr>
          <a:xfrm>
            <a:off x="7865806" y="643463"/>
            <a:ext cx="3706762" cy="1608124"/>
          </a:xfrm>
        </p:spPr>
        <p:txBody>
          <a:bodyPr vert="horz" lIns="91440" tIns="45720" rIns="91440" bIns="45720" rtlCol="0" anchor="ctr">
            <a:normAutofit/>
          </a:bodyPr>
          <a:lstStyle/>
          <a:p>
            <a:r>
              <a:rPr lang="en-US" sz="3600" b="1"/>
              <a:t>Stuttering</a:t>
            </a:r>
          </a:p>
        </p:txBody>
      </p:sp>
      <p:sp>
        <p:nvSpPr>
          <p:cNvPr id="6" name="Text Placeholder 5"/>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dirty="0"/>
          </a:p>
        </p:txBody>
      </p:sp>
    </p:spTree>
    <p:extLst>
      <p:ext uri="{BB962C8B-B14F-4D97-AF65-F5344CB8AC3E}">
        <p14:creationId xmlns:p14="http://schemas.microsoft.com/office/powerpoint/2010/main" val="1925417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Stuttering</a:t>
            </a:r>
          </a:p>
        </p:txBody>
      </p:sp>
      <p:sp>
        <p:nvSpPr>
          <p:cNvPr id="3" name="Content Placeholder 2"/>
          <p:cNvSpPr>
            <a:spLocks noGrp="1"/>
          </p:cNvSpPr>
          <p:nvPr>
            <p:ph idx="1"/>
          </p:nvPr>
        </p:nvSpPr>
        <p:spPr/>
        <p:txBody>
          <a:bodyPr>
            <a:normAutofit fontScale="92500" lnSpcReduction="20000"/>
          </a:bodyPr>
          <a:lstStyle/>
          <a:p>
            <a:r>
              <a:rPr lang="en-US" dirty="0"/>
              <a:t>Stuttering</a:t>
            </a:r>
            <a:r>
              <a:rPr lang="en-US" b="1" dirty="0"/>
              <a:t> </a:t>
            </a:r>
            <a:r>
              <a:rPr lang="en-US" dirty="0"/>
              <a:t>affects the fluency of speech. It begins during childhood and, in some cases, lasts throughout life. The disorder is characterized by disruptions in the production of speech sounds, also called "disfluencies." Most people produce brief disfluencies from time to time. For instance, some words are repeated and others are preceded by "um" or "uh." Disfluencies are not necessarily a problem; however, they can impede communication when a person produces too many of them.</a:t>
            </a:r>
          </a:p>
          <a:p>
            <a:r>
              <a:rPr lang="en-US" dirty="0"/>
              <a:t>In most cases, stuttering has an impact on at least some daily activities. The specific activities that a person finds challenging to perform vary across individuals. For some people, communication difficulties only happen during specific activities, for example, talking on the telephone or talking before large groups. For most others, however, communication difficulties occur across a number of activities at home, school, or work. Some people may limit their participation in certain activities. Such "participation restrictions" often occur because the person is concerned about how others might react to disfluent speech. Other people may try to hide their disfluent speech from others by rearranging the words in their sentence (circumlocution), pretending to forget what they wanted to say, or declining to speak. Other people may find that they are excluded from participating in certain activities because of stuttering. Clearly, the impact of stuttering on daily life can be affected by how the person and others react to the disorder.</a:t>
            </a:r>
          </a:p>
        </p:txBody>
      </p:sp>
    </p:spTree>
    <p:extLst>
      <p:ext uri="{BB962C8B-B14F-4D97-AF65-F5344CB8AC3E}">
        <p14:creationId xmlns:p14="http://schemas.microsoft.com/office/powerpoint/2010/main" val="1466625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7" name="Content Placeholder 6"/>
          <p:cNvPicPr>
            <a:picLocks noGrp="1" noChangeAspect="1"/>
          </p:cNvPicPr>
          <p:nvPr>
            <p:ph idx="1"/>
          </p:nvPr>
        </p:nvPicPr>
        <p:blipFill rotWithShape="1">
          <a:blip r:embed="rId4"/>
          <a:srcRect l="3743" r="22742" b="-2"/>
          <a:stretch/>
        </p:blipFill>
        <p:spPr>
          <a:xfrm>
            <a:off x="20" y="975"/>
            <a:ext cx="7552924" cy="6858000"/>
          </a:xfrm>
          <a:prstGeom prst="rect">
            <a:avLst/>
          </a:prstGeom>
        </p:spPr>
      </p:pic>
      <p:sp>
        <p:nvSpPr>
          <p:cNvPr id="4" name="Title 3"/>
          <p:cNvSpPr>
            <a:spLocks noGrp="1"/>
          </p:cNvSpPr>
          <p:nvPr>
            <p:ph type="title"/>
          </p:nvPr>
        </p:nvSpPr>
        <p:spPr>
          <a:xfrm>
            <a:off x="7865806" y="643463"/>
            <a:ext cx="3706762" cy="1608124"/>
          </a:xfrm>
        </p:spPr>
        <p:txBody>
          <a:bodyPr vert="horz" lIns="91440" tIns="45720" rIns="91440" bIns="45720" rtlCol="0" anchor="ctr">
            <a:normAutofit/>
          </a:bodyPr>
          <a:lstStyle/>
          <a:p>
            <a:r>
              <a:rPr lang="en-US" sz="3600" b="1"/>
              <a:t>VOICE</a:t>
            </a:r>
            <a:endParaRPr lang="en-US" sz="3600" b="1" dirty="0"/>
          </a:p>
        </p:txBody>
      </p:sp>
      <p:sp>
        <p:nvSpPr>
          <p:cNvPr id="6" name="Text Placeholder 5"/>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dirty="0"/>
          </a:p>
        </p:txBody>
      </p:sp>
      <p:pic>
        <p:nvPicPr>
          <p:cNvPr id="8" name="Picture 7"/>
          <p:cNvPicPr>
            <a:picLocks noChangeAspect="1"/>
          </p:cNvPicPr>
          <p:nvPr/>
        </p:nvPicPr>
        <p:blipFill>
          <a:blip r:embed="rId4"/>
          <a:stretch>
            <a:fillRect/>
          </a:stretch>
        </p:blipFill>
        <p:spPr>
          <a:xfrm>
            <a:off x="-2734057" y="1"/>
            <a:ext cx="10287001" cy="6858000"/>
          </a:xfrm>
          <a:prstGeom prst="rect">
            <a:avLst/>
          </a:prstGeom>
        </p:spPr>
      </p:pic>
    </p:spTree>
    <p:extLst>
      <p:ext uri="{BB962C8B-B14F-4D97-AF65-F5344CB8AC3E}">
        <p14:creationId xmlns:p14="http://schemas.microsoft.com/office/powerpoint/2010/main" val="218415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06" y="643463"/>
            <a:ext cx="3706762" cy="1608124"/>
          </a:xfrm>
        </p:spPr>
        <p:txBody>
          <a:bodyPr vert="horz" lIns="91440" tIns="45720" rIns="91440" bIns="45720" rtlCol="0" anchor="ctr">
            <a:normAutofit/>
          </a:bodyPr>
          <a:lstStyle/>
          <a:p>
            <a:r>
              <a:rPr lang="en-US" sz="3600"/>
              <a:t>Thank You</a:t>
            </a:r>
          </a:p>
        </p:txBody>
      </p:sp>
      <p:pic>
        <p:nvPicPr>
          <p:cNvPr id="5" name="Picture Placeholder 4"/>
          <p:cNvPicPr>
            <a:picLocks noGrp="1" noChangeAspect="1"/>
          </p:cNvPicPr>
          <p:nvPr>
            <p:ph type="pic" idx="1"/>
          </p:nvPr>
        </p:nvPicPr>
        <p:blipFill rotWithShape="1">
          <a:blip r:embed="rId2"/>
          <a:srcRect/>
          <a:stretch/>
        </p:blipFill>
        <p:spPr>
          <a:xfrm>
            <a:off x="643464" y="1131474"/>
            <a:ext cx="6897878" cy="46043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Text Placeholder 3"/>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a:p>
        </p:txBody>
      </p:sp>
    </p:spTree>
    <p:extLst>
      <p:ext uri="{BB962C8B-B14F-4D97-AF65-F5344CB8AC3E}">
        <p14:creationId xmlns:p14="http://schemas.microsoft.com/office/powerpoint/2010/main" val="416888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Disorder vs Language Disorder</a:t>
            </a:r>
          </a:p>
        </p:txBody>
      </p:sp>
      <p:sp>
        <p:nvSpPr>
          <p:cNvPr id="3" name="Content Placeholder 2"/>
          <p:cNvSpPr>
            <a:spLocks noGrp="1"/>
          </p:cNvSpPr>
          <p:nvPr>
            <p:ph idx="1"/>
          </p:nvPr>
        </p:nvSpPr>
        <p:spPr/>
        <p:txBody>
          <a:bodyPr>
            <a:normAutofit/>
          </a:bodyPr>
          <a:lstStyle/>
          <a:p>
            <a:r>
              <a:rPr lang="en-US" sz="3600" dirty="0"/>
              <a:t>When a person has trouble understanding others (</a:t>
            </a:r>
            <a:r>
              <a:rPr lang="en-US" sz="3600" b="1" dirty="0"/>
              <a:t>receptive language</a:t>
            </a:r>
            <a:r>
              <a:rPr lang="en-US" sz="3600" dirty="0"/>
              <a:t>), or sharing thoughts, ideas, and feelings completely (</a:t>
            </a:r>
            <a:r>
              <a:rPr lang="en-US" sz="3600" b="1" dirty="0"/>
              <a:t>expressive language</a:t>
            </a:r>
            <a:r>
              <a:rPr lang="en-US" sz="3600" dirty="0"/>
              <a:t>), then he or she has a </a:t>
            </a:r>
            <a:r>
              <a:rPr lang="en-US" sz="3600" b="1" dirty="0"/>
              <a:t>language disorder</a:t>
            </a:r>
            <a:r>
              <a:rPr lang="en-US" sz="3600" dirty="0"/>
              <a:t>.</a:t>
            </a:r>
          </a:p>
        </p:txBody>
      </p:sp>
    </p:spTree>
    <p:extLst>
      <p:ext uri="{BB962C8B-B14F-4D97-AF65-F5344CB8AC3E}">
        <p14:creationId xmlns:p14="http://schemas.microsoft.com/office/powerpoint/2010/main" val="369631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is different from speech</a:t>
            </a:r>
          </a:p>
        </p:txBody>
      </p:sp>
      <p:sp>
        <p:nvSpPr>
          <p:cNvPr id="3" name="Content Placeholder 2"/>
          <p:cNvSpPr>
            <a:spLocks noGrp="1"/>
          </p:cNvSpPr>
          <p:nvPr>
            <p:ph idx="1"/>
          </p:nvPr>
        </p:nvSpPr>
        <p:spPr/>
        <p:txBody>
          <a:bodyPr>
            <a:normAutofit fontScale="70000" lnSpcReduction="20000"/>
          </a:bodyPr>
          <a:lstStyle/>
          <a:p>
            <a:r>
              <a:rPr lang="en-US" sz="4600" b="1" dirty="0"/>
              <a:t>Language</a:t>
            </a:r>
            <a:r>
              <a:rPr lang="en-US" sz="4600" dirty="0"/>
              <a:t> is made up of socially shared rules that include the following:</a:t>
            </a:r>
          </a:p>
          <a:p>
            <a:endParaRPr lang="en-US" sz="4600" dirty="0"/>
          </a:p>
          <a:p>
            <a:r>
              <a:rPr lang="en-US" sz="4600" dirty="0"/>
              <a:t>What words mean (e.g., "star" can refer to a bright object in the night sky or a celebrity)</a:t>
            </a:r>
          </a:p>
          <a:p>
            <a:r>
              <a:rPr lang="en-US" sz="4600" dirty="0"/>
              <a:t>How to make new words (e.g., friend, friendly, unfriendly)</a:t>
            </a:r>
          </a:p>
          <a:p>
            <a:endParaRPr lang="en-US" dirty="0"/>
          </a:p>
        </p:txBody>
      </p:sp>
    </p:spTree>
    <p:extLst>
      <p:ext uri="{BB962C8B-B14F-4D97-AF65-F5344CB8AC3E}">
        <p14:creationId xmlns:p14="http://schemas.microsoft.com/office/powerpoint/2010/main" val="167645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is different from speech</a:t>
            </a:r>
          </a:p>
        </p:txBody>
      </p:sp>
      <p:sp>
        <p:nvSpPr>
          <p:cNvPr id="3" name="Content Placeholder 2"/>
          <p:cNvSpPr>
            <a:spLocks noGrp="1"/>
          </p:cNvSpPr>
          <p:nvPr>
            <p:ph idx="1"/>
          </p:nvPr>
        </p:nvSpPr>
        <p:spPr/>
        <p:txBody>
          <a:bodyPr>
            <a:normAutofit fontScale="55000" lnSpcReduction="20000"/>
          </a:bodyPr>
          <a:lstStyle/>
          <a:p>
            <a:r>
              <a:rPr lang="en-US" sz="6500" b="1" dirty="0"/>
              <a:t>Speech </a:t>
            </a:r>
            <a:r>
              <a:rPr lang="en-US" sz="6500" dirty="0"/>
              <a:t>is the verbal means of communicating. Speech consists of the following:</a:t>
            </a:r>
          </a:p>
          <a:p>
            <a:endParaRPr lang="en-US" sz="6500" dirty="0"/>
          </a:p>
          <a:p>
            <a:r>
              <a:rPr lang="en-US" sz="6500" b="1" dirty="0"/>
              <a:t>Articulation</a:t>
            </a:r>
            <a:endParaRPr lang="en-US" sz="6500" dirty="0"/>
          </a:p>
          <a:p>
            <a:r>
              <a:rPr lang="en-US" sz="6500" b="1" dirty="0"/>
              <a:t>Voice</a:t>
            </a:r>
          </a:p>
          <a:p>
            <a:r>
              <a:rPr lang="en-US" sz="6500" b="1" dirty="0"/>
              <a:t>Fluency</a:t>
            </a:r>
            <a:endParaRPr lang="en-US" dirty="0"/>
          </a:p>
        </p:txBody>
      </p:sp>
    </p:spTree>
    <p:extLst>
      <p:ext uri="{BB962C8B-B14F-4D97-AF65-F5344CB8AC3E}">
        <p14:creationId xmlns:p14="http://schemas.microsoft.com/office/powerpoint/2010/main" val="379977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is different from speech</a:t>
            </a:r>
          </a:p>
        </p:txBody>
      </p:sp>
      <p:sp>
        <p:nvSpPr>
          <p:cNvPr id="3" name="Content Placeholder 2"/>
          <p:cNvSpPr>
            <a:spLocks noGrp="1"/>
          </p:cNvSpPr>
          <p:nvPr>
            <p:ph idx="1"/>
          </p:nvPr>
        </p:nvSpPr>
        <p:spPr/>
        <p:txBody>
          <a:bodyPr>
            <a:normAutofit/>
          </a:bodyPr>
          <a:lstStyle/>
          <a:p>
            <a:r>
              <a:rPr lang="en-US" sz="3600" b="1" dirty="0"/>
              <a:t>Articulation</a:t>
            </a:r>
            <a:r>
              <a:rPr lang="en-US" sz="3600" dirty="0"/>
              <a:t>: How speech sounds are made (e.g., children must learn how to produce the "r" sound in order to say "rabbit" instead of "wabbit").</a:t>
            </a:r>
          </a:p>
          <a:p>
            <a:endParaRPr lang="en-US" dirty="0"/>
          </a:p>
        </p:txBody>
      </p:sp>
    </p:spTree>
    <p:extLst>
      <p:ext uri="{BB962C8B-B14F-4D97-AF65-F5344CB8AC3E}">
        <p14:creationId xmlns:p14="http://schemas.microsoft.com/office/powerpoint/2010/main" val="168907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is different from speech</a:t>
            </a:r>
          </a:p>
        </p:txBody>
      </p:sp>
      <p:sp>
        <p:nvSpPr>
          <p:cNvPr id="3" name="Content Placeholder 2"/>
          <p:cNvSpPr>
            <a:spLocks noGrp="1"/>
          </p:cNvSpPr>
          <p:nvPr>
            <p:ph idx="1"/>
          </p:nvPr>
        </p:nvSpPr>
        <p:spPr/>
        <p:txBody>
          <a:bodyPr>
            <a:normAutofit/>
          </a:bodyPr>
          <a:lstStyle/>
          <a:p>
            <a:r>
              <a:rPr lang="en-US" sz="3600" b="1" dirty="0"/>
              <a:t>Voice</a:t>
            </a:r>
            <a:r>
              <a:rPr lang="en-US" sz="3600" dirty="0"/>
              <a:t>: Use of the vocal folds and breathing to produce sound (e.g., the voice can be abused from overuse or misuse and can lead to hoarseness or loss of voice).</a:t>
            </a:r>
          </a:p>
          <a:p>
            <a:endParaRPr lang="en-US" dirty="0"/>
          </a:p>
        </p:txBody>
      </p:sp>
    </p:spTree>
    <p:extLst>
      <p:ext uri="{BB962C8B-B14F-4D97-AF65-F5344CB8AC3E}">
        <p14:creationId xmlns:p14="http://schemas.microsoft.com/office/powerpoint/2010/main" val="12524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is different from speech</a:t>
            </a:r>
          </a:p>
        </p:txBody>
      </p:sp>
      <p:sp>
        <p:nvSpPr>
          <p:cNvPr id="3" name="Content Placeholder 2"/>
          <p:cNvSpPr>
            <a:spLocks noGrp="1"/>
          </p:cNvSpPr>
          <p:nvPr>
            <p:ph idx="1"/>
          </p:nvPr>
        </p:nvSpPr>
        <p:spPr/>
        <p:txBody>
          <a:bodyPr>
            <a:normAutofit/>
          </a:bodyPr>
          <a:lstStyle/>
          <a:p>
            <a:r>
              <a:rPr lang="en-US" sz="3600" b="1" dirty="0"/>
              <a:t>Fluency</a:t>
            </a:r>
            <a:r>
              <a:rPr lang="en-US" sz="3600" dirty="0"/>
              <a:t>: The rhythm of speech (e.g., hesitations or stuttering can affect fluency).</a:t>
            </a:r>
          </a:p>
          <a:p>
            <a:endParaRPr lang="en-US" dirty="0"/>
          </a:p>
        </p:txBody>
      </p:sp>
    </p:spTree>
    <p:extLst>
      <p:ext uri="{BB962C8B-B14F-4D97-AF65-F5344CB8AC3E}">
        <p14:creationId xmlns:p14="http://schemas.microsoft.com/office/powerpoint/2010/main" val="1585516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233</TotalTime>
  <Words>1104</Words>
  <Application>Microsoft Office PowerPoint</Application>
  <PresentationFormat>Widescreen</PresentationFormat>
  <Paragraphs>130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Celestial</vt:lpstr>
      <vt:lpstr>Speech Disorders</vt:lpstr>
      <vt:lpstr>Speech Disorder vs Language Disorder</vt:lpstr>
      <vt:lpstr>Speech Disorder vs Language Disorder</vt:lpstr>
      <vt:lpstr>Speech Disorder vs Language Disorder</vt:lpstr>
      <vt:lpstr>Language is different from speech</vt:lpstr>
      <vt:lpstr>Language is different from speech</vt:lpstr>
      <vt:lpstr>Language is different from speech</vt:lpstr>
      <vt:lpstr>Language is different from speech</vt:lpstr>
      <vt:lpstr>Language is different from speech</vt:lpstr>
      <vt:lpstr>Speech Disorders </vt:lpstr>
      <vt:lpstr>Apraxia</vt:lpstr>
      <vt:lpstr>Apraxia</vt:lpstr>
      <vt:lpstr>Apraxia</vt:lpstr>
      <vt:lpstr>Apraxia</vt:lpstr>
      <vt:lpstr>Apraxia</vt:lpstr>
      <vt:lpstr>Apraxia</vt:lpstr>
      <vt:lpstr>Apraxia</vt:lpstr>
      <vt:lpstr>Apraxia</vt:lpstr>
      <vt:lpstr>Apraxia</vt:lpstr>
      <vt:lpstr>Apraxia</vt:lpstr>
      <vt:lpstr>Apraxia</vt:lpstr>
      <vt:lpstr>Dysarthria</vt:lpstr>
      <vt:lpstr>Dysarthria</vt:lpstr>
      <vt:lpstr>Dysarthria</vt:lpstr>
      <vt:lpstr>Dysarthria</vt:lpstr>
      <vt:lpstr>Dysarthria</vt:lpstr>
      <vt:lpstr>Dysarthria</vt:lpstr>
      <vt:lpstr>Dysarthria</vt:lpstr>
      <vt:lpstr>Dysarthria</vt:lpstr>
      <vt:lpstr>Dysarthria</vt:lpstr>
      <vt:lpstr>Dysarthria</vt:lpstr>
      <vt:lpstr>Dysarthria</vt:lpstr>
      <vt:lpstr>Stuttering</vt:lpstr>
      <vt:lpstr>Stuttering</vt:lpstr>
      <vt:lpstr>VOICE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Disorders</dc:title>
  <dc:creator>Firas Nakshabandi</dc:creator>
  <cp:lastModifiedBy>Firas Nakshabandi</cp:lastModifiedBy>
  <cp:revision>37</cp:revision>
  <dcterms:created xsi:type="dcterms:W3CDTF">2016-11-12T07:38:25Z</dcterms:created>
  <dcterms:modified xsi:type="dcterms:W3CDTF">2016-11-12T11:48:07Z</dcterms:modified>
</cp:coreProperties>
</file>