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8"/>
  </p:notesMasterIdLst>
  <p:sldIdLst>
    <p:sldId id="256" r:id="rId2"/>
    <p:sldId id="257" r:id="rId3"/>
    <p:sldId id="259" r:id="rId4"/>
    <p:sldId id="258" r:id="rId5"/>
    <p:sldId id="260" r:id="rId6"/>
    <p:sldId id="273" r:id="rId7"/>
    <p:sldId id="261" r:id="rId8"/>
    <p:sldId id="262" r:id="rId9"/>
    <p:sldId id="265" r:id="rId10"/>
    <p:sldId id="263" r:id="rId11"/>
    <p:sldId id="264" r:id="rId12"/>
    <p:sldId id="267" r:id="rId13"/>
    <p:sldId id="274" r:id="rId14"/>
    <p:sldId id="268" r:id="rId15"/>
    <p:sldId id="275" r:id="rId16"/>
    <p:sldId id="277" r:id="rId17"/>
    <p:sldId id="276" r:id="rId18"/>
    <p:sldId id="266" r:id="rId19"/>
    <p:sldId id="269" r:id="rId20"/>
    <p:sldId id="271" r:id="rId21"/>
    <p:sldId id="282" r:id="rId22"/>
    <p:sldId id="280" r:id="rId23"/>
    <p:sldId id="281" r:id="rId24"/>
    <p:sldId id="283" r:id="rId25"/>
    <p:sldId id="279" r:id="rId26"/>
    <p:sldId id="27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C6"/>
    <a:srgbClr val="0A64A1"/>
    <a:srgbClr val="005C9C"/>
    <a:srgbClr val="98BCD6"/>
    <a:srgbClr val="005698"/>
    <a:srgbClr val="EFF270"/>
    <a:srgbClr val="D3E214"/>
    <a:srgbClr val="42B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6" autoAdjust="0"/>
    <p:restoredTop sz="94474" autoAdjust="0"/>
  </p:normalViewPr>
  <p:slideViewPr>
    <p:cSldViewPr snapToGrid="0">
      <p:cViewPr varScale="1">
        <p:scale>
          <a:sx n="103" d="100"/>
          <a:sy n="103" d="100"/>
        </p:scale>
        <p:origin x="132" y="330"/>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2DCD6-FDDD-4DE6-8BC0-FBCB72BC26EC}"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12927-A561-4F0A-926F-67CCD42E0E69}" type="slidenum">
              <a:rPr lang="en-US" smtClean="0"/>
              <a:t>‹#›</a:t>
            </a:fld>
            <a:endParaRPr lang="en-US"/>
          </a:p>
        </p:txBody>
      </p:sp>
    </p:spTree>
    <p:extLst>
      <p:ext uri="{BB962C8B-B14F-4D97-AF65-F5344CB8AC3E}">
        <p14:creationId xmlns:p14="http://schemas.microsoft.com/office/powerpoint/2010/main" val="126839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312927-A561-4F0A-926F-67CCD42E0E69}" type="slidenum">
              <a:rPr lang="en-US" smtClean="0"/>
              <a:t>1</a:t>
            </a:fld>
            <a:endParaRPr lang="en-US"/>
          </a:p>
        </p:txBody>
      </p:sp>
    </p:spTree>
    <p:extLst>
      <p:ext uri="{BB962C8B-B14F-4D97-AF65-F5344CB8AC3E}">
        <p14:creationId xmlns:p14="http://schemas.microsoft.com/office/powerpoint/2010/main" val="166743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12927-A561-4F0A-926F-67CCD42E0E69}" type="slidenum">
              <a:rPr lang="en-US" smtClean="0"/>
              <a:t>7</a:t>
            </a:fld>
            <a:endParaRPr lang="en-US"/>
          </a:p>
        </p:txBody>
      </p:sp>
    </p:spTree>
    <p:extLst>
      <p:ext uri="{BB962C8B-B14F-4D97-AF65-F5344CB8AC3E}">
        <p14:creationId xmlns:p14="http://schemas.microsoft.com/office/powerpoint/2010/main" val="172047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1/19/2017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1/19/2017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1/19/2017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1/19/2017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1/19/2017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rgbClr val="00B0F0"/>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1/19/2017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docs.microsoft.com/en-us/azure/active-directory/connect/active-directory-aadconnec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mailto:userid@students.domain.edu" TargetMode="External"/><Relationship Id="rId4" Type="http://schemas.openxmlformats.org/officeDocument/2006/relationships/hyperlink" Target="mailto:userid@domain.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s://www.pinterest.com/pin/46309677415767612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panose="020B0604020202020204" pitchFamily="34" charset="0"/>
                <a:cs typeface="Arial" panose="020B0604020202020204" pitchFamily="34" charset="0"/>
              </a:rPr>
              <a:t>O365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&amp;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AD Integration</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0015" y="5029200"/>
            <a:ext cx="7315200" cy="555446"/>
          </a:xfrm>
        </p:spPr>
        <p:txBody>
          <a:bodyPr/>
          <a:lstStyle/>
          <a:p>
            <a:r>
              <a:rPr lang="en-US">
                <a:latin typeface="Arial" panose="020B0604020202020204" pitchFamily="34" charset="0"/>
                <a:cs typeface="Arial" panose="020B0604020202020204" pitchFamily="34" charset="0"/>
              </a:rPr>
              <a:t>January 2017</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057" y="1149083"/>
            <a:ext cx="9134171" cy="298730"/>
          </a:xfrm>
          <a:prstGeom prst="rect">
            <a:avLst/>
          </a:prstGeom>
        </p:spPr>
      </p:pic>
      <p:cxnSp>
        <p:nvCxnSpPr>
          <p:cNvPr id="7" name="Straight Connector 6"/>
          <p:cNvCxnSpPr/>
          <p:nvPr/>
        </p:nvCxnSpPr>
        <p:spPr>
          <a:xfrm>
            <a:off x="457200" y="762000"/>
            <a:ext cx="65314" cy="533400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7270" b="19893"/>
          <a:stretch/>
        </p:blipFill>
        <p:spPr>
          <a:xfrm>
            <a:off x="7362825" y="5133975"/>
            <a:ext cx="1493866" cy="666750"/>
          </a:xfrm>
          <a:prstGeom prst="rect">
            <a:avLst/>
          </a:prstGeom>
        </p:spPr>
      </p:pic>
      <p:pic>
        <p:nvPicPr>
          <p:cNvPr id="9" name="Picture 8"/>
          <p:cNvPicPr>
            <a:picLocks noChangeAspect="1"/>
          </p:cNvPicPr>
          <p:nvPr/>
        </p:nvPicPr>
        <p:blipFill>
          <a:blip r:embed="rId5"/>
          <a:stretch>
            <a:fillRect/>
          </a:stretch>
        </p:blipFill>
        <p:spPr>
          <a:xfrm>
            <a:off x="5396601" y="1834896"/>
            <a:ext cx="3362480" cy="1760758"/>
          </a:xfrm>
          <a:prstGeom prst="rect">
            <a:avLst/>
          </a:prstGeom>
        </p:spPr>
      </p:pic>
    </p:spTree>
    <p:extLst>
      <p:ext uri="{BB962C8B-B14F-4D97-AF65-F5344CB8AC3E}">
        <p14:creationId xmlns:p14="http://schemas.microsoft.com/office/powerpoint/2010/main" val="2635357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251201" y="1322024"/>
            <a:ext cx="7939115" cy="5539978"/>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User Passwords can be set once for an Active Directory User and the change automatically occurs at Office 365.</a:t>
            </a:r>
          </a:p>
          <a:p>
            <a:pPr marL="1200150" lvl="2"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Office 365 uses local AD password policy.</a:t>
            </a:r>
          </a:p>
          <a:p>
            <a:pPr marL="1200150" lvl="2"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Passwords synchronize immediately</a:t>
            </a:r>
          </a:p>
          <a:p>
            <a:pPr marL="1200150" lvl="2"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Any AD Password Reset Server that resets the AD password can be used as the tool to reset AD integrated Office 365 Users.</a:t>
            </a:r>
          </a:p>
          <a:p>
            <a:pPr marL="285750" indent="-285750" algn="r">
              <a:lnSpc>
                <a:spcPct val="150000"/>
              </a:lnSpc>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250696" y="2026881"/>
            <a:ext cx="2797045" cy="2797045"/>
          </a:xfrm>
          <a:prstGeom prst="rect">
            <a:avLst/>
          </a:prstGeom>
        </p:spPr>
      </p:pic>
    </p:spTree>
    <p:extLst>
      <p:ext uri="{BB962C8B-B14F-4D97-AF65-F5344CB8AC3E}">
        <p14:creationId xmlns:p14="http://schemas.microsoft.com/office/powerpoint/2010/main" val="389031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sp>
        <p:nvSpPr>
          <p:cNvPr id="7" name="TextBox 6"/>
          <p:cNvSpPr txBox="1"/>
          <p:nvPr/>
        </p:nvSpPr>
        <p:spPr>
          <a:xfrm>
            <a:off x="2999368" y="922939"/>
            <a:ext cx="7634515"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Ease of Implementation</a:t>
            </a:r>
          </a:p>
        </p:txBody>
      </p:sp>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462110" y="1814292"/>
            <a:ext cx="7939115" cy="53553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AD Connect runs on Windows 2008R2, 2012R2 or 2016</a:t>
            </a:r>
          </a:p>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Dedicated Server on same vlan as at least one Domain Controller</a:t>
            </a:r>
          </a:p>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Be sure to physically and </a:t>
            </a:r>
            <a:r>
              <a:rPr lang="en-US" sz="2800" dirty="0" err="1">
                <a:latin typeface="Arial" panose="020B0604020202020204" pitchFamily="34" charset="0"/>
                <a:cs typeface="Arial" panose="020B0604020202020204" pitchFamily="34" charset="0"/>
              </a:rPr>
              <a:t>cyberly</a:t>
            </a:r>
            <a:r>
              <a:rPr lang="en-US" sz="2800" dirty="0">
                <a:latin typeface="Arial" panose="020B0604020202020204" pitchFamily="34" charset="0"/>
                <a:cs typeface="Arial" panose="020B0604020202020204" pitchFamily="34" charset="0"/>
              </a:rPr>
              <a:t> </a:t>
            </a:r>
            <a:r>
              <a:rPr lang="en-US" sz="2800" u="sng" dirty="0">
                <a:latin typeface="Arial" panose="020B0604020202020204" pitchFamily="34" charset="0"/>
                <a:cs typeface="Arial" panose="020B0604020202020204" pitchFamily="34" charset="0"/>
              </a:rPr>
              <a:t>SECURE</a:t>
            </a:r>
            <a:r>
              <a:rPr lang="en-US" sz="2800" dirty="0">
                <a:latin typeface="Arial" panose="020B0604020202020204" pitchFamily="34" charset="0"/>
                <a:cs typeface="Arial" panose="020B0604020202020204" pitchFamily="34" charset="0"/>
              </a:rPr>
              <a:t> access to this server. It contains your AD Database. (Treat it like a domain controller.)</a:t>
            </a:r>
          </a:p>
          <a:p>
            <a:pPr marL="285750" indent="-285750">
              <a:lnSpc>
                <a:spcPct val="150000"/>
              </a:lnSpc>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0" y="1994127"/>
            <a:ext cx="3462110" cy="1817608"/>
          </a:xfrm>
          <a:prstGeom prst="rect">
            <a:avLst/>
          </a:prstGeom>
        </p:spPr>
      </p:pic>
    </p:spTree>
    <p:extLst>
      <p:ext uri="{BB962C8B-B14F-4D97-AF65-F5344CB8AC3E}">
        <p14:creationId xmlns:p14="http://schemas.microsoft.com/office/powerpoint/2010/main" val="75267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462110" y="1699992"/>
            <a:ext cx="7939115" cy="4467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AD Connect server can be Virtual </a:t>
            </a:r>
          </a:p>
          <a:p>
            <a:pPr>
              <a:lnSpc>
                <a:spcPct val="150000"/>
              </a:lnSpc>
            </a:pPr>
            <a:r>
              <a:rPr lang="en-US" sz="2400" dirty="0">
                <a:latin typeface="Arial" panose="020B0604020202020204" pitchFamily="34" charset="0"/>
                <a:cs typeface="Arial" panose="020B0604020202020204" pitchFamily="34" charset="0"/>
              </a:rPr>
              <a:t>(recommended to be virtual)</a:t>
            </a:r>
          </a:p>
          <a:p>
            <a:pPr marL="742950" lvl="1"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Provision as follows:</a:t>
            </a:r>
          </a:p>
          <a:p>
            <a:pPr marL="1200150" lvl="2"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100GB Disk  (Thin Provisioned)</a:t>
            </a:r>
          </a:p>
          <a:p>
            <a:pPr marL="1200150" lvl="2"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16GB RAM</a:t>
            </a:r>
          </a:p>
          <a:p>
            <a:pPr marL="1200150" lvl="2"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2-4 CPU</a:t>
            </a:r>
          </a:p>
          <a:p>
            <a:pPr lvl="1">
              <a:lnSpc>
                <a:spcPct val="150000"/>
              </a:lnSpc>
            </a:pPr>
            <a:r>
              <a:rPr lang="en-US" sz="2000" dirty="0">
                <a:latin typeface="Arial" panose="020B0604020202020204" pitchFamily="34" charset="0"/>
                <a:cs typeface="Arial" panose="020B0604020202020204" pitchFamily="34" charset="0"/>
              </a:rPr>
              <a:t>(Over 10,000 users, Less Ram and CPU will slow sync, Over 50,000 users should have 32GB+ Ram)</a:t>
            </a:r>
          </a:p>
        </p:txBody>
      </p:sp>
    </p:spTree>
    <p:extLst>
      <p:ext uri="{BB962C8B-B14F-4D97-AF65-F5344CB8AC3E}">
        <p14:creationId xmlns:p14="http://schemas.microsoft.com/office/powerpoint/2010/main" val="301924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445177" y="1141192"/>
            <a:ext cx="7939115" cy="496996"/>
          </a:xfrm>
          <a:prstGeom prst="rect">
            <a:avLst/>
          </a:prstGeom>
          <a:noFill/>
        </p:spPr>
        <p:txBody>
          <a:bodyPr wrap="square" rtlCol="0">
            <a:spAutoFit/>
          </a:bodyPr>
          <a:lstStyle/>
          <a:p>
            <a:pPr>
              <a:lnSpc>
                <a:spcPct val="150000"/>
              </a:lnSpc>
            </a:pPr>
            <a:r>
              <a:rPr lang="en-US" sz="2000" dirty="0">
                <a:latin typeface="Arial" panose="020B0604020202020204" pitchFamily="34" charset="0"/>
                <a:cs typeface="Arial" panose="020B0604020202020204" pitchFamily="34" charset="0"/>
              </a:rPr>
              <a:t>Installation and Configuration of AD Connect Discussion</a:t>
            </a:r>
          </a:p>
        </p:txBody>
      </p:sp>
      <p:pic>
        <p:nvPicPr>
          <p:cNvPr id="2" name="Picture 1"/>
          <p:cNvPicPr>
            <a:picLocks noChangeAspect="1"/>
          </p:cNvPicPr>
          <p:nvPr/>
        </p:nvPicPr>
        <p:blipFill>
          <a:blip r:embed="rId4"/>
          <a:stretch>
            <a:fillRect/>
          </a:stretch>
        </p:blipFill>
        <p:spPr>
          <a:xfrm>
            <a:off x="130629" y="1976083"/>
            <a:ext cx="3214914" cy="3809673"/>
          </a:xfrm>
          <a:prstGeom prst="rect">
            <a:avLst/>
          </a:prstGeom>
        </p:spPr>
      </p:pic>
    </p:spTree>
    <p:extLst>
      <p:ext uri="{BB962C8B-B14F-4D97-AF65-F5344CB8AC3E}">
        <p14:creationId xmlns:p14="http://schemas.microsoft.com/office/powerpoint/2010/main" val="278930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sp>
        <p:nvSpPr>
          <p:cNvPr id="7" name="TextBox 6"/>
          <p:cNvSpPr txBox="1"/>
          <p:nvPr/>
        </p:nvSpPr>
        <p:spPr>
          <a:xfrm>
            <a:off x="3385910" y="822054"/>
            <a:ext cx="7634515"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How Azure AD works</a:t>
            </a:r>
          </a:p>
        </p:txBody>
      </p:sp>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500210" y="2258852"/>
            <a:ext cx="7939115"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Azure AD is made up of 3 components</a:t>
            </a:r>
          </a:p>
          <a:p>
            <a:pPr marL="742950" lvl="1" indent="-2857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The Synchronization Module</a:t>
            </a:r>
          </a:p>
          <a:p>
            <a:pPr marL="742950" lvl="1" indent="-2857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Active Directory Federation Services (Optional)</a:t>
            </a:r>
          </a:p>
          <a:p>
            <a:pPr marL="742950" lvl="1" indent="-2857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The Monitoring component</a:t>
            </a:r>
          </a:p>
        </p:txBody>
      </p:sp>
      <p:sp>
        <p:nvSpPr>
          <p:cNvPr id="2" name="Rectangle 1"/>
          <p:cNvSpPr/>
          <p:nvPr/>
        </p:nvSpPr>
        <p:spPr>
          <a:xfrm>
            <a:off x="3666066" y="1592102"/>
            <a:ext cx="8068733" cy="533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 panose="020B0604020202020204" pitchFamily="34" charset="0"/>
                <a:cs typeface="Arial" panose="020B0604020202020204" pitchFamily="34" charset="0"/>
                <a:hlinkClick r:id="rId4"/>
              </a:rPr>
              <a:t>https://docs.microsoft.com/en-us/azure/active-directory/connect/active-directory-aadconnect</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848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sp>
        <p:nvSpPr>
          <p:cNvPr id="7" name="TextBox 6"/>
          <p:cNvSpPr txBox="1"/>
          <p:nvPr/>
        </p:nvSpPr>
        <p:spPr>
          <a:xfrm>
            <a:off x="3385910" y="749985"/>
            <a:ext cx="7634515"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Azure </a:t>
            </a:r>
            <a:r>
              <a:rPr lang="en-US" sz="3600" dirty="0" err="1">
                <a:latin typeface="Arial" panose="020B0604020202020204" pitchFamily="34" charset="0"/>
                <a:cs typeface="Arial" panose="020B0604020202020204" pitchFamily="34" charset="0"/>
              </a:rPr>
              <a:t>Powershell</a:t>
            </a:r>
            <a:r>
              <a:rPr lang="en-US" sz="3600" dirty="0">
                <a:latin typeface="Arial" panose="020B0604020202020204" pitchFamily="34" charset="0"/>
                <a:cs typeface="Arial" panose="020B0604020202020204" pitchFamily="34" charset="0"/>
              </a:rPr>
              <a:t>  vs</a:t>
            </a:r>
          </a:p>
          <a:p>
            <a:pPr algn="ctr"/>
            <a:r>
              <a:rPr lang="en-US" sz="3600" dirty="0">
                <a:latin typeface="Arial" panose="020B0604020202020204" pitchFamily="34" charset="0"/>
                <a:cs typeface="Arial" panose="020B0604020202020204" pitchFamily="34" charset="0"/>
              </a:rPr>
              <a:t>Windows </a:t>
            </a:r>
            <a:r>
              <a:rPr lang="en-US" sz="3600" dirty="0" err="1">
                <a:latin typeface="Arial" panose="020B0604020202020204" pitchFamily="34" charset="0"/>
                <a:cs typeface="Arial" panose="020B0604020202020204" pitchFamily="34" charset="0"/>
              </a:rPr>
              <a:t>Powershell</a:t>
            </a:r>
            <a:endParaRPr lang="en-US" sz="3600" dirty="0">
              <a:latin typeface="Arial" panose="020B0604020202020204" pitchFamily="34" charset="0"/>
              <a:cs typeface="Arial" panose="020B0604020202020204" pitchFamily="34" charset="0"/>
            </a:endParaRPr>
          </a:p>
        </p:txBody>
      </p:sp>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385910" y="1844583"/>
            <a:ext cx="8526690" cy="526297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Windows </a:t>
            </a:r>
            <a:r>
              <a:rPr lang="en-US" sz="2800" dirty="0" err="1">
                <a:latin typeface="Arial" panose="020B0604020202020204" pitchFamily="34" charset="0"/>
                <a:cs typeface="Arial" panose="020B0604020202020204" pitchFamily="34" charset="0"/>
              </a:rPr>
              <a:t>Powershell</a:t>
            </a:r>
            <a:endParaRPr lang="en-US" sz="2800" dirty="0">
              <a:latin typeface="Arial" panose="020B0604020202020204" pitchFamily="34" charset="0"/>
              <a:cs typeface="Arial" panose="020B0604020202020204" pitchFamily="34" charset="0"/>
            </a:endParaRPr>
          </a:p>
          <a:p>
            <a:pPr>
              <a:lnSpc>
                <a:spcPct val="150000"/>
              </a:lnSpc>
            </a:pPr>
            <a:endParaRPr lang="en-US" sz="2800" dirty="0">
              <a:latin typeface="Arial" panose="020B0604020202020204" pitchFamily="34" charset="0"/>
              <a:cs typeface="Arial" panose="020B0604020202020204" pitchFamily="34" charset="0"/>
            </a:endParaRPr>
          </a:p>
          <a:p>
            <a:r>
              <a:rPr lang="en-US" dirty="0"/>
              <a:t>Windows PowerShell is a scripting platform. </a:t>
            </a:r>
          </a:p>
          <a:p>
            <a:r>
              <a:rPr lang="en-US" dirty="0"/>
              <a:t>You can run various commands using it. </a:t>
            </a:r>
          </a:p>
          <a:p>
            <a:r>
              <a:rPr lang="en-US" dirty="0"/>
              <a:t>You can also write scripts which are a set of commands. </a:t>
            </a:r>
          </a:p>
          <a:p>
            <a:r>
              <a:rPr lang="en-US" dirty="0"/>
              <a:t>Those scripts are called Cmdlets. </a:t>
            </a:r>
          </a:p>
          <a:p>
            <a:r>
              <a:rPr lang="en-US" dirty="0"/>
              <a:t>You can find a lot of Cmdlets written by others. </a:t>
            </a:r>
          </a:p>
          <a:p>
            <a:endParaRPr lang="en-US" dirty="0"/>
          </a:p>
          <a:p>
            <a:r>
              <a:rPr lang="en-US" dirty="0"/>
              <a:t>For example, the Windows Azure team has written some Cmdlets, which they call Windows Azure PowerShell. So Windows Azure PowerShell is a set of scripts that rely on Windows PowerShell platform to run. But it also relies on the Windows Azure SDK, just like you can write your own PowerShell script that uses a third party SDK, thus the script requires both Windows PowerShell and that third party SDK (aka a </a:t>
            </a:r>
            <a:r>
              <a:rPr lang="en-US" i="1" dirty="0"/>
              <a:t>Software Development Kit</a:t>
            </a:r>
            <a:r>
              <a:rPr lang="en-US" dirty="0"/>
              <a:t>).</a:t>
            </a:r>
          </a:p>
          <a:p>
            <a:pPr lvl="2">
              <a:lnSpc>
                <a:spcPct val="150000"/>
              </a:lnSpc>
            </a:pP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85257" y="2000582"/>
            <a:ext cx="3300653" cy="2475490"/>
          </a:xfrm>
          <a:prstGeom prst="rect">
            <a:avLst/>
          </a:prstGeom>
        </p:spPr>
      </p:pic>
    </p:spTree>
    <p:extLst>
      <p:ext uri="{BB962C8B-B14F-4D97-AF65-F5344CB8AC3E}">
        <p14:creationId xmlns:p14="http://schemas.microsoft.com/office/powerpoint/2010/main" val="165946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329875" y="1056289"/>
            <a:ext cx="8526690" cy="489364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Windows </a:t>
            </a:r>
            <a:r>
              <a:rPr lang="en-US" sz="2800" dirty="0" err="1">
                <a:latin typeface="Arial" panose="020B0604020202020204" pitchFamily="34" charset="0"/>
                <a:cs typeface="Arial" panose="020B0604020202020204" pitchFamily="34" charset="0"/>
              </a:rPr>
              <a:t>Powershell</a:t>
            </a:r>
            <a:endParaRPr lang="en-US" sz="28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Is installed as a part of Windows Server 2008R2 and newer Windows Server OS</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Location:</a:t>
            </a:r>
          </a:p>
          <a:p>
            <a:pPr lvl="2">
              <a:lnSpc>
                <a:spcPct val="150000"/>
              </a:lnSpc>
            </a:pPr>
            <a:r>
              <a:rPr lang="en-US" sz="2000" dirty="0">
                <a:latin typeface="Arial" panose="020B0604020202020204" pitchFamily="34" charset="0"/>
                <a:cs typeface="Arial" panose="020B0604020202020204" pitchFamily="34" charset="0"/>
              </a:rPr>
              <a:t>C:\WINDOWS\system32\WindowsPowerShell\v1.0</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Manages all Active Directory Attributes</a:t>
            </a:r>
          </a:p>
          <a:p>
            <a:pPr marL="1200150" lvl="2"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Create, Modify, Delete </a:t>
            </a:r>
          </a:p>
          <a:p>
            <a:pPr marL="1657350" lvl="3"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(some can only be modified via </a:t>
            </a:r>
            <a:r>
              <a:rPr lang="en-US" sz="2000" dirty="0" err="1">
                <a:latin typeface="Arial" panose="020B0604020202020204" pitchFamily="34" charset="0"/>
                <a:cs typeface="Arial" panose="020B0604020202020204" pitchFamily="34" charset="0"/>
              </a:rPr>
              <a:t>powershell</a:t>
            </a:r>
            <a:r>
              <a:rPr lang="en-US" sz="2000" dirty="0">
                <a:latin typeface="Arial" panose="020B0604020202020204" pitchFamily="34" charset="0"/>
                <a:cs typeface="Arial" panose="020B0604020202020204" pitchFamily="34" charset="0"/>
              </a:rPr>
              <a:t>)</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Can Manage other Applications with imported modules</a:t>
            </a:r>
          </a:p>
        </p:txBody>
      </p:sp>
    </p:spTree>
    <p:extLst>
      <p:ext uri="{BB962C8B-B14F-4D97-AF65-F5344CB8AC3E}">
        <p14:creationId xmlns:p14="http://schemas.microsoft.com/office/powerpoint/2010/main" val="178014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132668" y="1399718"/>
            <a:ext cx="8667248" cy="4524315"/>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Windows </a:t>
            </a:r>
            <a:r>
              <a:rPr lang="en-US" sz="2400" dirty="0" err="1">
                <a:latin typeface="Arial" panose="020B0604020202020204" pitchFamily="34" charset="0"/>
                <a:cs typeface="Arial" panose="020B0604020202020204" pitchFamily="34" charset="0"/>
              </a:rPr>
              <a:t>Powershell</a:t>
            </a:r>
            <a:r>
              <a:rPr lang="en-US" sz="2400" dirty="0">
                <a:latin typeface="Arial" panose="020B0604020202020204" pitchFamily="34" charset="0"/>
                <a:cs typeface="Arial" panose="020B0604020202020204" pitchFamily="34" charset="0"/>
              </a:rPr>
              <a:t> can and should be upgraded to the latest:</a:t>
            </a:r>
          </a:p>
          <a:p>
            <a:pPr marL="1200150" lvl="2" indent="-28575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Windows</a:t>
            </a:r>
            <a:r>
              <a:rPr lang="en-US" sz="2400" b="1" dirty="0"/>
              <a:t> Management Framework (4.0 at least)</a:t>
            </a:r>
            <a:endParaRPr lang="en-US" sz="24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Should almost always be:  Run as Administrator</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Can be automated with Task Scheduler</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Windows </a:t>
            </a:r>
            <a:r>
              <a:rPr lang="en-US" sz="2400" dirty="0" err="1">
                <a:latin typeface="Arial" panose="020B0604020202020204" pitchFamily="34" charset="0"/>
                <a:cs typeface="Arial" panose="020B0604020202020204" pitchFamily="34" charset="0"/>
              </a:rPr>
              <a:t>Powershell</a:t>
            </a:r>
            <a:r>
              <a:rPr lang="en-US" sz="2400" dirty="0">
                <a:latin typeface="Arial" panose="020B0604020202020204" pitchFamily="34" charset="0"/>
                <a:cs typeface="Arial" panose="020B0604020202020204" pitchFamily="34" charset="0"/>
              </a:rPr>
              <a:t> can manage most of the AD Connect components without installing Azure </a:t>
            </a:r>
            <a:r>
              <a:rPr lang="en-US" sz="2400" dirty="0" err="1">
                <a:latin typeface="Arial" panose="020B0604020202020204" pitchFamily="34" charset="0"/>
                <a:cs typeface="Arial" panose="020B0604020202020204" pitchFamily="34" charset="0"/>
              </a:rPr>
              <a:t>Powershell</a:t>
            </a:r>
            <a:endParaRPr lang="en-US" sz="2400" dirty="0">
              <a:latin typeface="Arial" panose="020B0604020202020204" pitchFamily="34" charset="0"/>
              <a:cs typeface="Arial" panose="020B0604020202020204" pitchFamily="34" charset="0"/>
            </a:endParaRPr>
          </a:p>
          <a:p>
            <a:pPr lvl="2">
              <a:lnSpc>
                <a:spcPct val="150000"/>
              </a:lnSpc>
            </a:pPr>
            <a:r>
              <a:rPr lang="en-US" sz="2400" dirty="0">
                <a:latin typeface="Arial" panose="020B0604020202020204" pitchFamily="34" charset="0"/>
                <a:cs typeface="Arial" panose="020B0604020202020204" pitchFamily="34" charset="0"/>
              </a:rPr>
              <a:t>(AD Connect installation adds necessary SDK’s)</a:t>
            </a:r>
          </a:p>
        </p:txBody>
      </p:sp>
      <p:pic>
        <p:nvPicPr>
          <p:cNvPr id="2" name="Picture 1"/>
          <p:cNvPicPr>
            <a:picLocks noChangeAspect="1"/>
          </p:cNvPicPr>
          <p:nvPr/>
        </p:nvPicPr>
        <p:blipFill>
          <a:blip r:embed="rId4"/>
          <a:stretch>
            <a:fillRect/>
          </a:stretch>
        </p:blipFill>
        <p:spPr>
          <a:xfrm>
            <a:off x="257143" y="2422998"/>
            <a:ext cx="2816862" cy="2167663"/>
          </a:xfrm>
          <a:prstGeom prst="rect">
            <a:avLst/>
          </a:prstGeom>
        </p:spPr>
      </p:pic>
    </p:spTree>
    <p:extLst>
      <p:ext uri="{BB962C8B-B14F-4D97-AF65-F5344CB8AC3E}">
        <p14:creationId xmlns:p14="http://schemas.microsoft.com/office/powerpoint/2010/main" val="60082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sp>
        <p:nvSpPr>
          <p:cNvPr id="7" name="TextBox 6"/>
          <p:cNvSpPr txBox="1"/>
          <p:nvPr/>
        </p:nvSpPr>
        <p:spPr>
          <a:xfrm>
            <a:off x="2999368" y="865789"/>
            <a:ext cx="7634515"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Windows Azure Active Directory </a:t>
            </a:r>
            <a:r>
              <a:rPr lang="en-US" sz="3600" dirty="0" err="1">
                <a:latin typeface="Arial" panose="020B0604020202020204" pitchFamily="34" charset="0"/>
                <a:cs typeface="Arial" panose="020B0604020202020204" pitchFamily="34" charset="0"/>
              </a:rPr>
              <a:t>Powershell</a:t>
            </a:r>
            <a:endParaRPr lang="en-US" sz="3600" dirty="0">
              <a:latin typeface="Arial" panose="020B0604020202020204" pitchFamily="34" charset="0"/>
              <a:cs typeface="Arial" panose="020B0604020202020204" pitchFamily="34" charset="0"/>
            </a:endParaRPr>
          </a:p>
        </p:txBody>
      </p:sp>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474810" y="1968122"/>
            <a:ext cx="7939115"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Best to install Windows AZURE Active Directory </a:t>
            </a:r>
            <a:r>
              <a:rPr lang="en-US" sz="2800" dirty="0" err="1">
                <a:latin typeface="Arial" panose="020B0604020202020204" pitchFamily="34" charset="0"/>
                <a:cs typeface="Arial" panose="020B0604020202020204" pitchFamily="34" charset="0"/>
              </a:rPr>
              <a:t>Powershell</a:t>
            </a:r>
            <a:r>
              <a:rPr lang="en-US" sz="2800" dirty="0">
                <a:latin typeface="Arial" panose="020B0604020202020204" pitchFamily="34" charset="0"/>
                <a:cs typeface="Arial" panose="020B0604020202020204" pitchFamily="34" charset="0"/>
              </a:rPr>
              <a:t> on AD Connect Server</a:t>
            </a:r>
          </a:p>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Also install Windows AZURE Active Directory </a:t>
            </a:r>
            <a:r>
              <a:rPr lang="en-US" sz="2800" dirty="0" err="1">
                <a:latin typeface="Arial" panose="020B0604020202020204" pitchFamily="34" charset="0"/>
                <a:cs typeface="Arial" panose="020B0604020202020204" pitchFamily="34" charset="0"/>
              </a:rPr>
              <a:t>Powershell</a:t>
            </a:r>
            <a:r>
              <a:rPr lang="en-US" sz="2800" dirty="0">
                <a:latin typeface="Arial" panose="020B0604020202020204" pitchFamily="34" charset="0"/>
                <a:cs typeface="Arial" panose="020B0604020202020204" pitchFamily="34" charset="0"/>
              </a:rPr>
              <a:t> on at least one Domain Controller</a:t>
            </a:r>
          </a:p>
          <a:p>
            <a:pPr lvl="1">
              <a:lnSpc>
                <a:spcPct val="150000"/>
              </a:lnSpc>
            </a:pPr>
            <a:r>
              <a:rPr lang="en-US" sz="2400" dirty="0">
                <a:latin typeface="Arial" panose="020B0604020202020204" pitchFamily="34" charset="0"/>
                <a:cs typeface="Arial" panose="020B0604020202020204" pitchFamily="34" charset="0"/>
              </a:rPr>
              <a:t>(This server will run scheduled task involving both AD and O365…</a:t>
            </a:r>
            <a:r>
              <a:rPr lang="en-US" sz="2400" dirty="0" err="1">
                <a:latin typeface="Arial" panose="020B0604020202020204" pitchFamily="34" charset="0"/>
                <a:cs typeface="Arial" panose="020B0604020202020204" pitchFamily="34" charset="0"/>
              </a:rPr>
              <a:t>ie</a:t>
            </a:r>
            <a:r>
              <a:rPr lang="en-US" sz="2400" dirty="0">
                <a:latin typeface="Arial" panose="020B0604020202020204" pitchFamily="34" charset="0"/>
                <a:cs typeface="Arial" panose="020B0604020202020204" pitchFamily="34" charset="0"/>
              </a:rPr>
              <a:t> licensing O365 users by OU.)</a:t>
            </a:r>
          </a:p>
        </p:txBody>
      </p:sp>
      <p:pic>
        <p:nvPicPr>
          <p:cNvPr id="2" name="Picture 1"/>
          <p:cNvPicPr>
            <a:picLocks noChangeAspect="1"/>
          </p:cNvPicPr>
          <p:nvPr/>
        </p:nvPicPr>
        <p:blipFill>
          <a:blip r:embed="rId4"/>
          <a:stretch>
            <a:fillRect/>
          </a:stretch>
        </p:blipFill>
        <p:spPr>
          <a:xfrm>
            <a:off x="77835" y="1646002"/>
            <a:ext cx="3280561" cy="3280561"/>
          </a:xfrm>
          <a:prstGeom prst="rect">
            <a:avLst/>
          </a:prstGeom>
        </p:spPr>
      </p:pic>
    </p:spTree>
    <p:extLst>
      <p:ext uri="{BB962C8B-B14F-4D97-AF65-F5344CB8AC3E}">
        <p14:creationId xmlns:p14="http://schemas.microsoft.com/office/powerpoint/2010/main" val="324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500210" y="799722"/>
            <a:ext cx="7939115" cy="567847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Azure </a:t>
            </a:r>
            <a:r>
              <a:rPr lang="en-US" sz="2400" dirty="0" err="1">
                <a:latin typeface="Arial" panose="020B0604020202020204" pitchFamily="34" charset="0"/>
                <a:cs typeface="Arial" panose="020B0604020202020204" pitchFamily="34" charset="0"/>
              </a:rPr>
              <a:t>powershell</a:t>
            </a:r>
            <a:r>
              <a:rPr lang="en-US" sz="2400" dirty="0">
                <a:latin typeface="Arial" panose="020B0604020202020204" pitchFamily="34" charset="0"/>
                <a:cs typeface="Arial" panose="020B0604020202020204" pitchFamily="34" charset="0"/>
              </a:rPr>
              <a:t> is a subset of scripts pre-populated specifically for managing Office 365</a:t>
            </a:r>
          </a:p>
          <a:p>
            <a:pPr marL="742950" lvl="1"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Set number of Deletions in a 24 hour period</a:t>
            </a:r>
          </a:p>
          <a:p>
            <a:pPr marL="742950" lvl="1"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Manual Synchronizations</a:t>
            </a:r>
          </a:p>
          <a:p>
            <a:pPr marL="742950" lvl="1"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Single Sign on and Federation of Tenant</a:t>
            </a:r>
          </a:p>
          <a:p>
            <a:pPr marL="742950" lvl="1"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Many other management options</a:t>
            </a:r>
          </a:p>
          <a:p>
            <a:pPr marL="742950" lvl="1"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Change User Principal Names</a:t>
            </a:r>
          </a:p>
          <a:p>
            <a:pPr marL="742950" lvl="1"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Verify user information</a:t>
            </a:r>
          </a:p>
          <a:p>
            <a:pPr marL="1200150" lvl="2"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Proxy addresses</a:t>
            </a:r>
          </a:p>
          <a:p>
            <a:pPr marL="1200150" lvl="2"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Applied Licenses</a:t>
            </a:r>
          </a:p>
          <a:p>
            <a:pPr marL="1200150" lvl="2"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Apply Address Book separations</a:t>
            </a:r>
            <a:endParaRPr lang="en-US" sz="20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Many more available options</a:t>
            </a:r>
          </a:p>
        </p:txBody>
      </p:sp>
    </p:spTree>
    <p:extLst>
      <p:ext uri="{BB962C8B-B14F-4D97-AF65-F5344CB8AC3E}">
        <p14:creationId xmlns:p14="http://schemas.microsoft.com/office/powerpoint/2010/main" val="313223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sp>
        <p:nvSpPr>
          <p:cNvPr id="7" name="TextBox 6"/>
          <p:cNvSpPr txBox="1"/>
          <p:nvPr/>
        </p:nvSpPr>
        <p:spPr>
          <a:xfrm>
            <a:off x="2870200" y="816429"/>
            <a:ext cx="6231467"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Benefits of Office 365 for Education</a:t>
            </a:r>
          </a:p>
        </p:txBody>
      </p:sp>
      <p:sp>
        <p:nvSpPr>
          <p:cNvPr id="2" name="TextBox 1"/>
          <p:cNvSpPr txBox="1"/>
          <p:nvPr/>
        </p:nvSpPr>
        <p:spPr>
          <a:xfrm>
            <a:off x="3393268" y="2155270"/>
            <a:ext cx="7939115"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Install Office on up to 5 PC’s/Macs + 5 tablets + 5 smartphones per user</a:t>
            </a:r>
          </a:p>
          <a:p>
            <a:pPr marL="285750" indent="-2857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Access to Office Online</a:t>
            </a:r>
          </a:p>
          <a:p>
            <a:pPr marL="285750" indent="-2857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OneDrive for Business 1 TB online personal storage</a:t>
            </a:r>
          </a:p>
        </p:txBody>
      </p:sp>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115550" y="5898590"/>
            <a:ext cx="1493866" cy="666750"/>
          </a:xfrm>
          <a:prstGeom prst="rect">
            <a:avLst/>
          </a:prstGeom>
        </p:spPr>
      </p:pic>
      <p:pic>
        <p:nvPicPr>
          <p:cNvPr id="4" name="Picture 3"/>
          <p:cNvPicPr>
            <a:picLocks noChangeAspect="1"/>
          </p:cNvPicPr>
          <p:nvPr/>
        </p:nvPicPr>
        <p:blipFill>
          <a:blip r:embed="rId4"/>
          <a:stretch>
            <a:fillRect/>
          </a:stretch>
        </p:blipFill>
        <p:spPr>
          <a:xfrm>
            <a:off x="260285" y="1756085"/>
            <a:ext cx="2960635" cy="2974535"/>
          </a:xfrm>
          <a:prstGeom prst="rect">
            <a:avLst/>
          </a:prstGeom>
        </p:spPr>
      </p:pic>
    </p:spTree>
    <p:extLst>
      <p:ext uri="{BB962C8B-B14F-4D97-AF65-F5344CB8AC3E}">
        <p14:creationId xmlns:p14="http://schemas.microsoft.com/office/powerpoint/2010/main" val="3239814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500210" y="799722"/>
            <a:ext cx="7939115" cy="5724644"/>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Verification and Modification of AD or O365 object information</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Export information via .csv or email</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Examples of items for verification, modification and export</a:t>
            </a:r>
          </a:p>
          <a:p>
            <a:pPr marL="1200150" lvl="2"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Proxy addresses</a:t>
            </a:r>
          </a:p>
          <a:p>
            <a:pPr marL="1200150" lvl="2"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Licenses</a:t>
            </a:r>
          </a:p>
          <a:p>
            <a:pPr marL="1200150" lvl="2"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Address Book attributes</a:t>
            </a:r>
          </a:p>
          <a:p>
            <a:pPr marL="1200150" lvl="2"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Group Memberships</a:t>
            </a:r>
          </a:p>
          <a:p>
            <a:pPr marL="1200150" lvl="2"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User Counts per OU or Domain</a:t>
            </a:r>
          </a:p>
          <a:p>
            <a:pPr lvl="2">
              <a:lnSpc>
                <a:spcPct val="150000"/>
              </a:lnSpc>
            </a:pP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576943" y="1957458"/>
            <a:ext cx="2123818" cy="3261837"/>
          </a:xfrm>
          <a:prstGeom prst="rect">
            <a:avLst/>
          </a:prstGeom>
        </p:spPr>
      </p:pic>
    </p:spTree>
    <p:extLst>
      <p:ext uri="{BB962C8B-B14F-4D97-AF65-F5344CB8AC3E}">
        <p14:creationId xmlns:p14="http://schemas.microsoft.com/office/powerpoint/2010/main" val="1421568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432477" y="1646388"/>
            <a:ext cx="7939115" cy="3970318"/>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Questions</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 few answers</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 lot of comments</a:t>
            </a:r>
          </a:p>
          <a:p>
            <a:pPr marL="742950" lvl="1" indent="-285750">
              <a:lnSpc>
                <a:spcPct val="150000"/>
              </a:lnSpc>
              <a:buFont typeface="Arial" panose="020B0604020202020204" pitchFamily="34" charset="0"/>
              <a:buChar char="•"/>
            </a:pPr>
            <a:r>
              <a:rPr lang="en-US" sz="2400" dirty="0" err="1">
                <a:latin typeface="Arial" panose="020B0604020202020204" pitchFamily="34" charset="0"/>
                <a:cs typeface="Arial" panose="020B0604020202020204" pitchFamily="34" charset="0"/>
              </a:rPr>
              <a:t>Powershell</a:t>
            </a:r>
            <a:r>
              <a:rPr lang="en-US" sz="2400" dirty="0">
                <a:latin typeface="Arial" panose="020B0604020202020204" pitchFamily="34" charset="0"/>
                <a:cs typeface="Arial" panose="020B0604020202020204" pitchFamily="34" charset="0"/>
              </a:rPr>
              <a:t> scripting is one item that could be discussed for weeks…months…. You can accomplish almost anything with a script </a:t>
            </a:r>
            <a:r>
              <a:rPr lang="en-US"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p>
            <a:pPr lvl="2">
              <a:lnSpc>
                <a:spcPct val="150000"/>
              </a:lnSpc>
            </a:pP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77931" y="1788108"/>
            <a:ext cx="3281784" cy="3281784"/>
          </a:xfrm>
          <a:prstGeom prst="rect">
            <a:avLst/>
          </a:prstGeom>
        </p:spPr>
      </p:pic>
    </p:spTree>
    <p:extLst>
      <p:ext uri="{BB962C8B-B14F-4D97-AF65-F5344CB8AC3E}">
        <p14:creationId xmlns:p14="http://schemas.microsoft.com/office/powerpoint/2010/main" val="236833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500210" y="799722"/>
            <a:ext cx="7939115" cy="6001643"/>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AD and Office 365 Integration should be an extension of your Colleague </a:t>
            </a:r>
            <a:r>
              <a:rPr lang="en-US" sz="2400" dirty="0" err="1">
                <a:latin typeface="Arial" panose="020B0604020202020204" pitchFamily="34" charset="0"/>
                <a:cs typeface="Arial" panose="020B0604020202020204" pitchFamily="34" charset="0"/>
              </a:rPr>
              <a:t>Webadvisor</a:t>
            </a:r>
            <a:r>
              <a:rPr lang="en-US" sz="2400" dirty="0">
                <a:latin typeface="Arial" panose="020B0604020202020204" pitchFamily="34" charset="0"/>
                <a:cs typeface="Arial" panose="020B0604020202020204" pitchFamily="34" charset="0"/>
              </a:rPr>
              <a:t> and AD LDAP integration</a:t>
            </a:r>
          </a:p>
          <a:p>
            <a:pPr marL="742950" lvl="1" indent="-28575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Colleague </a:t>
            </a:r>
            <a:r>
              <a:rPr lang="en-US" sz="2400" dirty="0" err="1">
                <a:latin typeface="Arial" panose="020B0604020202020204" pitchFamily="34" charset="0"/>
                <a:cs typeface="Arial" panose="020B0604020202020204" pitchFamily="34" charset="0"/>
              </a:rPr>
              <a:t>Webadvisor</a:t>
            </a:r>
            <a:r>
              <a:rPr lang="en-US" sz="2400" dirty="0">
                <a:latin typeface="Arial" panose="020B0604020202020204" pitchFamily="34" charset="0"/>
                <a:cs typeface="Arial" panose="020B0604020202020204" pitchFamily="34" charset="0"/>
              </a:rPr>
              <a:t> User creation drives creation of Active Directory Accounts.</a:t>
            </a:r>
          </a:p>
          <a:p>
            <a:pPr marL="1200150" lvl="2"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Accounts are placed in Active Directory OU’s based on Colleague Users HR.STATUS  </a:t>
            </a:r>
          </a:p>
          <a:p>
            <a:pPr lvl="2">
              <a:lnSpc>
                <a:spcPct val="150000"/>
              </a:lnSpc>
            </a:pPr>
            <a:r>
              <a:rPr lang="en-US" sz="2000" dirty="0">
                <a:latin typeface="Arial" panose="020B0604020202020204" pitchFamily="34" charset="0"/>
                <a:cs typeface="Arial" panose="020B0604020202020204" pitchFamily="34" charset="0"/>
              </a:rPr>
              <a:t>(Other options are available)  SE or NULL becomes a Student, Everything else is an employee</a:t>
            </a:r>
          </a:p>
          <a:p>
            <a:pPr lvl="2">
              <a:lnSpc>
                <a:spcPct val="150000"/>
              </a:lnSpc>
            </a:pP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92140" y="2017453"/>
            <a:ext cx="3332414" cy="2414588"/>
          </a:xfrm>
          <a:prstGeom prst="rect">
            <a:avLst/>
          </a:prstGeom>
        </p:spPr>
      </p:pic>
    </p:spTree>
    <p:extLst>
      <p:ext uri="{BB962C8B-B14F-4D97-AF65-F5344CB8AC3E}">
        <p14:creationId xmlns:p14="http://schemas.microsoft.com/office/powerpoint/2010/main" val="3673097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534077" y="833589"/>
            <a:ext cx="7939115" cy="6647974"/>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Once we distinguish between Students and Employees we can further divide into OU’s</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Faculty\Staff go into a single OU:   </a:t>
            </a:r>
            <a:r>
              <a:rPr lang="en-US" sz="2400" dirty="0" err="1">
                <a:latin typeface="Arial" panose="020B0604020202020204" pitchFamily="34" charset="0"/>
                <a:cs typeface="Arial" panose="020B0604020202020204" pitchFamily="34" charset="0"/>
              </a:rPr>
              <a:t>newemp</a:t>
            </a:r>
            <a:endParaRPr lang="en-US" sz="24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lnSpc>
                <a:spcPct val="150000"/>
              </a:lnSpc>
            </a:pPr>
            <a:endParaRPr lang="en-US" sz="2000" dirty="0">
              <a:latin typeface="Arial" panose="020B0604020202020204" pitchFamily="34" charset="0"/>
              <a:cs typeface="Arial" panose="020B0604020202020204" pitchFamily="34" charset="0"/>
            </a:endParaRPr>
          </a:p>
          <a:p>
            <a:pPr lvl="1">
              <a:lnSpc>
                <a:spcPct val="150000"/>
              </a:lnSpc>
            </a:pPr>
            <a:r>
              <a:rPr lang="en-US" sz="2000" dirty="0">
                <a:latin typeface="Arial" panose="020B0604020202020204" pitchFamily="34" charset="0"/>
                <a:cs typeface="Arial" panose="020B0604020202020204" pitchFamily="34" charset="0"/>
              </a:rPr>
              <a:t>(users easily located to assign other AD rights and permissions then moved to proper OU)</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Students		</a:t>
            </a:r>
          </a:p>
          <a:p>
            <a:pPr marL="1200150" lvl="2"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a:t>
            </a:r>
          </a:p>
          <a:p>
            <a:pPr marL="1200150" lvl="2"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B</a:t>
            </a:r>
          </a:p>
          <a:p>
            <a:pPr marL="1200150" lvl="2"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a:t>
            </a:r>
          </a:p>
          <a:p>
            <a:pPr marL="1200150" lvl="2" indent="-285750">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etc</a:t>
            </a:r>
            <a:endParaRPr lang="en-US" sz="2000" dirty="0">
              <a:latin typeface="Arial" panose="020B0604020202020204" pitchFamily="34" charset="0"/>
              <a:cs typeface="Arial" panose="020B0604020202020204" pitchFamily="34" charset="0"/>
            </a:endParaRPr>
          </a:p>
          <a:p>
            <a:pPr lvl="2">
              <a:lnSpc>
                <a:spcPct val="150000"/>
              </a:lnSpc>
            </a:pPr>
            <a:endParaRPr lang="en-US" sz="2400" dirty="0">
              <a:latin typeface="Arial" panose="020B0604020202020204" pitchFamily="34" charset="0"/>
              <a:cs typeface="Arial" panose="020B0604020202020204" pitchFamily="34" charset="0"/>
            </a:endParaRPr>
          </a:p>
        </p:txBody>
      </p:sp>
      <p:sp>
        <p:nvSpPr>
          <p:cNvPr id="2" name="Rectangle 1"/>
          <p:cNvSpPr/>
          <p:nvPr/>
        </p:nvSpPr>
        <p:spPr>
          <a:xfrm>
            <a:off x="5947713" y="4535320"/>
            <a:ext cx="4021666" cy="21759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15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(based on first or last name, This will normally make the OU have less than 5000 objects, thus working around some LDAP limitations)</a:t>
            </a:r>
          </a:p>
        </p:txBody>
      </p:sp>
      <p:sp>
        <p:nvSpPr>
          <p:cNvPr id="3" name="Rectangle 2"/>
          <p:cNvSpPr/>
          <p:nvPr/>
        </p:nvSpPr>
        <p:spPr>
          <a:xfrm>
            <a:off x="4267200" y="2437369"/>
            <a:ext cx="6595533" cy="10254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50000"/>
              </a:lnSpc>
            </a:pPr>
            <a:r>
              <a:rPr lang="en-US" dirty="0">
                <a:solidFill>
                  <a:schemeClr val="tx1"/>
                </a:solidFill>
                <a:latin typeface="Arial" panose="020B0604020202020204" pitchFamily="34" charset="0"/>
                <a:cs typeface="Arial" panose="020B0604020202020204" pitchFamily="34" charset="0"/>
              </a:rPr>
              <a:t>(users are easily located to assign other AD rights and permissions then moved to proper OU)</a:t>
            </a:r>
          </a:p>
        </p:txBody>
      </p:sp>
    </p:spTree>
    <p:extLst>
      <p:ext uri="{BB962C8B-B14F-4D97-AF65-F5344CB8AC3E}">
        <p14:creationId xmlns:p14="http://schemas.microsoft.com/office/powerpoint/2010/main" val="810556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534077" y="833589"/>
            <a:ext cx="7939115" cy="674030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Once we have users in an OU we can proceed to manage things such as:</a:t>
            </a:r>
          </a:p>
          <a:p>
            <a:pPr marL="1200150" lvl="2"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Type of O365 license</a:t>
            </a:r>
          </a:p>
          <a:p>
            <a:pPr marL="1200150" lvl="2"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Members of Groups can be based on OU</a:t>
            </a:r>
          </a:p>
          <a:p>
            <a:pPr marL="1657350" lvl="3" indent="-285750">
              <a:lnSpc>
                <a:spcPct val="150000"/>
              </a:lnSpc>
              <a:buFont typeface="Arial" panose="020B0604020202020204" pitchFamily="34" charset="0"/>
              <a:buChar char="•"/>
            </a:pPr>
            <a:r>
              <a:rPr lang="en-US" sz="2400" dirty="0" err="1">
                <a:latin typeface="Arial" panose="020B0604020202020204" pitchFamily="34" charset="0"/>
                <a:cs typeface="Arial" panose="020B0604020202020204" pitchFamily="34" charset="0"/>
              </a:rPr>
              <a:t>Students_A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Students_B</a:t>
            </a:r>
            <a:endParaRPr lang="en-US" sz="2400" dirty="0">
              <a:latin typeface="Arial" panose="020B0604020202020204" pitchFamily="34" charset="0"/>
              <a:cs typeface="Arial" panose="020B0604020202020204" pitchFamily="34" charset="0"/>
            </a:endParaRPr>
          </a:p>
          <a:p>
            <a:pPr marL="1657350" lvl="3"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Eliminates the &gt;5000 user send issue associated with most mail servers</a:t>
            </a:r>
          </a:p>
          <a:p>
            <a:pPr marL="1200150" lvl="2"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UPN (Universal Principal Name)</a:t>
            </a:r>
          </a:p>
          <a:p>
            <a:pPr marL="1657350" lvl="3"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hlinkClick r:id="rId4"/>
              </a:rPr>
              <a:t>userid@domain.edu</a:t>
            </a:r>
            <a:endParaRPr lang="en-US" sz="2400" dirty="0">
              <a:latin typeface="Arial" panose="020B0604020202020204" pitchFamily="34" charset="0"/>
              <a:cs typeface="Arial" panose="020B0604020202020204" pitchFamily="34" charset="0"/>
            </a:endParaRPr>
          </a:p>
          <a:p>
            <a:pPr marL="1657350" lvl="3"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hlinkClick r:id="rId5"/>
              </a:rPr>
              <a:t>userid@students.domain.edu</a:t>
            </a:r>
            <a:endParaRPr lang="en-US" sz="2400" dirty="0">
              <a:latin typeface="Arial" panose="020B0604020202020204" pitchFamily="34" charset="0"/>
              <a:cs typeface="Arial" panose="020B0604020202020204" pitchFamily="34" charset="0"/>
            </a:endParaRPr>
          </a:p>
          <a:p>
            <a:pPr marL="1657350" lvl="3"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ETC…!!!</a:t>
            </a:r>
          </a:p>
          <a:p>
            <a:pPr lvl="2">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310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500210" y="799722"/>
            <a:ext cx="7939115" cy="4154984"/>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Lots of Discussion</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Maybe a few answers</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 lot of NETWORKING (find some peer partners)</a:t>
            </a:r>
          </a:p>
          <a:p>
            <a:pPr marL="742950" lvl="1"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 great deal of food for thought!</a:t>
            </a:r>
          </a:p>
          <a:p>
            <a:pPr marL="742950" lvl="1" indent="-285750">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I like food….let’s have ice cream </a:t>
            </a:r>
          </a:p>
          <a:p>
            <a:pPr lvl="2">
              <a:lnSpc>
                <a:spcPct val="150000"/>
              </a:lnSpc>
            </a:pPr>
            <a:r>
              <a:rPr lang="en-US" sz="2000" dirty="0">
                <a:latin typeface="Arial" panose="020B0604020202020204" pitchFamily="34" charset="0"/>
                <a:cs typeface="Arial" panose="020B0604020202020204" pitchFamily="34" charset="0"/>
              </a:rPr>
              <a:t>(my favorite…Heavenly Hash)</a:t>
            </a:r>
          </a:p>
          <a:p>
            <a:pPr lvl="2">
              <a:lnSpc>
                <a:spcPct val="150000"/>
              </a:lnSpc>
            </a:pPr>
            <a:endParaRPr lang="en-US" sz="2400" dirty="0">
              <a:latin typeface="Arial" panose="020B0604020202020204" pitchFamily="34" charset="0"/>
              <a:cs typeface="Arial" panose="020B0604020202020204" pitchFamily="34" charset="0"/>
            </a:endParaRPr>
          </a:p>
        </p:txBody>
      </p:sp>
      <p:pic>
        <p:nvPicPr>
          <p:cNvPr id="8" name="Picture 7" descr="Good times">
            <a:hlinkClick r:id="rId4" tgtFrame="&quot;_blank&quot;" tooltip="&quot;Taste Test by sassyarts #Photography Loved Licking, Remember Licking, Raw Eggs, Cake Batter, Brownie Batter, Batter Bowl, Vintage Photos, Vintage Stuff, Vintage Likes&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2052735"/>
            <a:ext cx="3433665" cy="3107095"/>
          </a:xfrm>
          <a:prstGeom prst="rect">
            <a:avLst/>
          </a:prstGeom>
          <a:noFill/>
          <a:ln>
            <a:noFill/>
          </a:ln>
        </p:spPr>
      </p:pic>
    </p:spTree>
    <p:extLst>
      <p:ext uri="{BB962C8B-B14F-4D97-AF65-F5344CB8AC3E}">
        <p14:creationId xmlns:p14="http://schemas.microsoft.com/office/powerpoint/2010/main" val="268804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500210" y="799722"/>
            <a:ext cx="7939115" cy="4431983"/>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O365 and AD Integration</a:t>
            </a:r>
          </a:p>
          <a:p>
            <a:pPr marL="1200150" lvl="2"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Presentation to lead discussion</a:t>
            </a:r>
          </a:p>
          <a:p>
            <a:pPr marL="1200150" lvl="2" indent="-285750">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1200150" lvl="2" indent="-285750">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1200150" lvl="2"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Compiled by:</a:t>
            </a:r>
          </a:p>
          <a:p>
            <a:pPr lvl="3">
              <a:lnSpc>
                <a:spcPct val="150000"/>
              </a:lnSpc>
            </a:pPr>
            <a:r>
              <a:rPr lang="en-US" sz="2000" dirty="0">
                <a:latin typeface="Arial" panose="020B0604020202020204" pitchFamily="34" charset="0"/>
                <a:cs typeface="Arial" panose="020B0604020202020204" pitchFamily="34" charset="0"/>
              </a:rPr>
              <a:t>Sherry Johnson</a:t>
            </a:r>
          </a:p>
          <a:p>
            <a:pPr lvl="3">
              <a:lnSpc>
                <a:spcPct val="150000"/>
              </a:lnSpc>
            </a:pPr>
            <a:r>
              <a:rPr lang="en-US" sz="2000" dirty="0">
                <a:latin typeface="Arial" panose="020B0604020202020204" pitchFamily="34" charset="0"/>
                <a:cs typeface="Arial" panose="020B0604020202020204" pitchFamily="34" charset="0"/>
              </a:rPr>
              <a:t>EIS Data Systems, Inc.</a:t>
            </a:r>
          </a:p>
          <a:p>
            <a:pPr lvl="3">
              <a:lnSpc>
                <a:spcPct val="150000"/>
              </a:lnSpc>
            </a:pPr>
            <a:r>
              <a:rPr lang="en-US" sz="2000" dirty="0">
                <a:latin typeface="Arial" panose="020B0604020202020204" pitchFamily="34" charset="0"/>
                <a:cs typeface="Arial" panose="020B0604020202020204" pitchFamily="34" charset="0"/>
              </a:rPr>
              <a:t>January 2017</a:t>
            </a:r>
          </a:p>
          <a:p>
            <a:pPr lvl="2">
              <a:lnSpc>
                <a:spcPct val="150000"/>
              </a:lnSpc>
            </a:pP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829258" y="1793180"/>
            <a:ext cx="2247900" cy="3438525"/>
          </a:xfrm>
          <a:prstGeom prst="rect">
            <a:avLst/>
          </a:prstGeom>
        </p:spPr>
      </p:pic>
      <p:sp>
        <p:nvSpPr>
          <p:cNvPr id="3" name="Rectangle 2"/>
          <p:cNvSpPr/>
          <p:nvPr/>
        </p:nvSpPr>
        <p:spPr>
          <a:xfrm>
            <a:off x="3674534" y="5722771"/>
            <a:ext cx="6214532" cy="914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All cartoons thankfully copied from internet!</a:t>
            </a:r>
          </a:p>
          <a:p>
            <a:pPr algn="ctr"/>
            <a:r>
              <a:rPr lang="en-US" dirty="0">
                <a:solidFill>
                  <a:schemeClr val="bg1"/>
                </a:solidFill>
              </a:rPr>
              <a:t>Thank you Google! </a:t>
            </a:r>
          </a:p>
        </p:txBody>
      </p:sp>
    </p:spTree>
    <p:extLst>
      <p:ext uri="{BB962C8B-B14F-4D97-AF65-F5344CB8AC3E}">
        <p14:creationId xmlns:p14="http://schemas.microsoft.com/office/powerpoint/2010/main" val="31100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sp>
        <p:nvSpPr>
          <p:cNvPr id="2" name="TextBox 1"/>
          <p:cNvSpPr txBox="1"/>
          <p:nvPr/>
        </p:nvSpPr>
        <p:spPr>
          <a:xfrm>
            <a:off x="3455809" y="2016758"/>
            <a:ext cx="7939115"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Email</a:t>
            </a:r>
          </a:p>
          <a:p>
            <a:pPr marL="285750" indent="-2857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Sway </a:t>
            </a:r>
            <a:r>
              <a:rPr lang="en-US" sz="2000" dirty="0">
                <a:latin typeface="Arial" panose="020B0604020202020204" pitchFamily="34" charset="0"/>
                <a:cs typeface="Arial" panose="020B0604020202020204" pitchFamily="34" charset="0"/>
              </a:rPr>
              <a:t>(Report and presentation creator)</a:t>
            </a:r>
          </a:p>
          <a:p>
            <a:pPr marL="285750" indent="-2857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SharePoint Sites</a:t>
            </a:r>
          </a:p>
          <a:p>
            <a:pPr marL="285750" indent="-2857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Yammer </a:t>
            </a:r>
            <a:r>
              <a:rPr lang="en-US" sz="2000" dirty="0">
                <a:latin typeface="Arial" panose="020B0604020202020204" pitchFamily="34" charset="0"/>
                <a:cs typeface="Arial" panose="020B0604020202020204" pitchFamily="34" charset="0"/>
              </a:rPr>
              <a:t>(Social Networking)</a:t>
            </a:r>
          </a:p>
          <a:p>
            <a:pPr marL="285750" indent="-2857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Skype for Business  </a:t>
            </a:r>
            <a:r>
              <a:rPr lang="en-US" sz="2000" dirty="0">
                <a:latin typeface="Arial" panose="020B0604020202020204" pitchFamily="34" charset="0"/>
                <a:cs typeface="Arial" panose="020B0604020202020204" pitchFamily="34" charset="0"/>
              </a:rPr>
              <a:t>(Web conferencing, IM, Video, presence)</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24\7 phone support from Microsoft</a:t>
            </a:r>
          </a:p>
        </p:txBody>
      </p:sp>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115550" y="5898590"/>
            <a:ext cx="1493866" cy="666750"/>
          </a:xfrm>
          <a:prstGeom prst="rect">
            <a:avLst/>
          </a:prstGeom>
        </p:spPr>
      </p:pic>
      <p:sp>
        <p:nvSpPr>
          <p:cNvPr id="9" name="TextBox 8"/>
          <p:cNvSpPr txBox="1"/>
          <p:nvPr/>
        </p:nvSpPr>
        <p:spPr>
          <a:xfrm>
            <a:off x="2870200" y="816429"/>
            <a:ext cx="6231467"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Benefits of Office 365 for Education</a:t>
            </a:r>
          </a:p>
        </p:txBody>
      </p:sp>
      <p:pic>
        <p:nvPicPr>
          <p:cNvPr id="4" name="Picture 3"/>
          <p:cNvPicPr>
            <a:picLocks noChangeAspect="1"/>
          </p:cNvPicPr>
          <p:nvPr/>
        </p:nvPicPr>
        <p:blipFill>
          <a:blip r:embed="rId4"/>
          <a:stretch>
            <a:fillRect/>
          </a:stretch>
        </p:blipFill>
        <p:spPr>
          <a:xfrm>
            <a:off x="718456" y="3817774"/>
            <a:ext cx="2219131" cy="2219131"/>
          </a:xfrm>
          <a:prstGeom prst="rect">
            <a:avLst/>
          </a:prstGeom>
        </p:spPr>
      </p:pic>
    </p:spTree>
    <p:extLst>
      <p:ext uri="{BB962C8B-B14F-4D97-AF65-F5344CB8AC3E}">
        <p14:creationId xmlns:p14="http://schemas.microsoft.com/office/powerpoint/2010/main" val="411989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sp>
        <p:nvSpPr>
          <p:cNvPr id="7" name="TextBox 6"/>
          <p:cNvSpPr txBox="1"/>
          <p:nvPr/>
        </p:nvSpPr>
        <p:spPr>
          <a:xfrm>
            <a:off x="3537557" y="1072008"/>
            <a:ext cx="4777615" cy="646331"/>
          </a:xfrm>
          <a:prstGeom prst="rect">
            <a:avLst/>
          </a:prstGeom>
          <a:noFill/>
        </p:spPr>
        <p:txBody>
          <a:bodyPr wrap="square" rtlCol="0">
            <a:spAutoFit/>
          </a:bodyPr>
          <a:lstStyle/>
          <a:p>
            <a:pPr algn="ctr"/>
            <a:r>
              <a:rPr lang="en-US" sz="3600" dirty="0" err="1">
                <a:latin typeface="Arial" panose="020B0604020202020204" pitchFamily="34" charset="0"/>
                <a:cs typeface="Arial" panose="020B0604020202020204" pitchFamily="34" charset="0"/>
              </a:rPr>
              <a:t>Sampl</a:t>
            </a:r>
            <a:r>
              <a:rPr lang="en-US" sz="3600" dirty="0">
                <a:latin typeface="Arial" panose="020B0604020202020204" pitchFamily="34" charset="0"/>
                <a:cs typeface="Arial" panose="020B0604020202020204" pitchFamily="34" charset="0"/>
              </a:rPr>
              <a:t> Slide 3</a:t>
            </a:r>
          </a:p>
        </p:txBody>
      </p:sp>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pic>
        <p:nvPicPr>
          <p:cNvPr id="1026" name="Picture 2" descr="http://cdn2.hubspot.net/hubfs/405573/Blog_Images/office-365-education-replaces-e1-e3-and-e4-what-you-need-to-know-chart.png?t=14848211117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782"/>
            <a:ext cx="12435710" cy="703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75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sp>
        <p:nvSpPr>
          <p:cNvPr id="7" name="TextBox 6"/>
          <p:cNvSpPr txBox="1"/>
          <p:nvPr/>
        </p:nvSpPr>
        <p:spPr>
          <a:xfrm>
            <a:off x="3418468" y="706118"/>
            <a:ext cx="7634515" cy="7048083"/>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Office 365 Benefits Colleges even if they do not use Cloud Exchange.</a:t>
            </a:r>
          </a:p>
          <a:p>
            <a:pPr algn="ctr"/>
            <a:endParaRPr lang="en-US" sz="36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Colleges using Gmail can now offer Microsoft Office Applications to all Faculty, Staff and Students.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Cloud based and full Applications are available at no additional charge when the college maintains a Campus Agreement licensing 100% of the staff for office.</a:t>
            </a:r>
          </a:p>
          <a:p>
            <a:endParaRPr lang="en-US" sz="28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Office 365 can be deployed fully self-service without AD Integration.</a:t>
            </a:r>
          </a:p>
          <a:p>
            <a:pPr algn="ctr"/>
            <a:endParaRPr lang="en-US" sz="3600" dirty="0">
              <a:latin typeface="Arial" panose="020B0604020202020204" pitchFamily="34" charset="0"/>
              <a:cs typeface="Arial" panose="020B0604020202020204" pitchFamily="34" charset="0"/>
            </a:endParaRPr>
          </a:p>
        </p:txBody>
      </p:sp>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pic>
        <p:nvPicPr>
          <p:cNvPr id="16" name="Picture 15"/>
          <p:cNvPicPr>
            <a:picLocks noChangeAspect="1"/>
          </p:cNvPicPr>
          <p:nvPr/>
        </p:nvPicPr>
        <p:blipFill>
          <a:blip r:embed="rId4"/>
          <a:stretch>
            <a:fillRect/>
          </a:stretch>
        </p:blipFill>
        <p:spPr>
          <a:xfrm>
            <a:off x="48951" y="3517366"/>
            <a:ext cx="2694249" cy="2020687"/>
          </a:xfrm>
          <a:prstGeom prst="rect">
            <a:avLst/>
          </a:prstGeom>
        </p:spPr>
      </p:pic>
    </p:spTree>
    <p:extLst>
      <p:ext uri="{BB962C8B-B14F-4D97-AF65-F5344CB8AC3E}">
        <p14:creationId xmlns:p14="http://schemas.microsoft.com/office/powerpoint/2010/main" val="316436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sp>
        <p:nvSpPr>
          <p:cNvPr id="7" name="TextBox 6"/>
          <p:cNvSpPr txBox="1"/>
          <p:nvPr/>
        </p:nvSpPr>
        <p:spPr>
          <a:xfrm>
            <a:off x="3418468" y="706118"/>
            <a:ext cx="7634515" cy="5509200"/>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Pros and Cons of Office 365</a:t>
            </a:r>
          </a:p>
          <a:p>
            <a:pPr algn="ctr"/>
            <a:endParaRPr lang="en-US" sz="36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Questions or Comments</a:t>
            </a:r>
          </a:p>
          <a:p>
            <a:pPr algn="ctr"/>
            <a:endParaRPr lang="en-US" sz="36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A few answers and a lot of networking!</a:t>
            </a:r>
          </a:p>
          <a:p>
            <a:pPr algn="ctr"/>
            <a:endParaRPr lang="en-US" sz="3600"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p:txBody>
      </p:sp>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pic>
        <p:nvPicPr>
          <p:cNvPr id="8" name="Picture 7"/>
          <p:cNvPicPr>
            <a:picLocks noChangeAspect="1"/>
          </p:cNvPicPr>
          <p:nvPr/>
        </p:nvPicPr>
        <p:blipFill>
          <a:blip r:embed="rId4"/>
          <a:stretch>
            <a:fillRect/>
          </a:stretch>
        </p:blipFill>
        <p:spPr>
          <a:xfrm>
            <a:off x="353493" y="2000250"/>
            <a:ext cx="2695575" cy="2857500"/>
          </a:xfrm>
          <a:prstGeom prst="rect">
            <a:avLst/>
          </a:prstGeom>
        </p:spPr>
      </p:pic>
    </p:spTree>
    <p:extLst>
      <p:ext uri="{BB962C8B-B14F-4D97-AF65-F5344CB8AC3E}">
        <p14:creationId xmlns:p14="http://schemas.microsoft.com/office/powerpoint/2010/main" val="106426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 y="378372"/>
            <a:ext cx="12192000" cy="299545"/>
          </a:xfrm>
          <a:prstGeom prst="rect">
            <a:avLst/>
          </a:prstGeom>
        </p:spPr>
      </p:pic>
      <p:sp>
        <p:nvSpPr>
          <p:cNvPr id="7" name="TextBox 6"/>
          <p:cNvSpPr txBox="1"/>
          <p:nvPr/>
        </p:nvSpPr>
        <p:spPr>
          <a:xfrm>
            <a:off x="3418468" y="706118"/>
            <a:ext cx="7634515" cy="1754326"/>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Benefits of Active Directory Integration </a:t>
            </a:r>
          </a:p>
          <a:p>
            <a:pPr algn="ctr"/>
            <a:r>
              <a:rPr lang="en-US" sz="3600" dirty="0">
                <a:latin typeface="Arial" panose="020B0604020202020204" pitchFamily="34" charset="0"/>
                <a:cs typeface="Arial" panose="020B0604020202020204" pitchFamily="34" charset="0"/>
              </a:rPr>
              <a:t>AD Connect</a:t>
            </a:r>
          </a:p>
        </p:txBody>
      </p:sp>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860801" y="2700383"/>
            <a:ext cx="7939115" cy="19514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Access On Premise Applications and Cloud Services with Single Identity </a:t>
            </a:r>
          </a:p>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Single Tool for deployment</a:t>
            </a:r>
          </a:p>
        </p:txBody>
      </p:sp>
      <p:pic>
        <p:nvPicPr>
          <p:cNvPr id="2" name="Picture 1"/>
          <p:cNvPicPr>
            <a:picLocks noChangeAspect="1"/>
          </p:cNvPicPr>
          <p:nvPr/>
        </p:nvPicPr>
        <p:blipFill>
          <a:blip r:embed="rId5"/>
          <a:stretch>
            <a:fillRect/>
          </a:stretch>
        </p:blipFill>
        <p:spPr>
          <a:xfrm>
            <a:off x="549728" y="2460444"/>
            <a:ext cx="2080727" cy="2083928"/>
          </a:xfrm>
          <a:prstGeom prst="rect">
            <a:avLst/>
          </a:prstGeom>
        </p:spPr>
      </p:pic>
    </p:spTree>
    <p:extLst>
      <p:ext uri="{BB962C8B-B14F-4D97-AF65-F5344CB8AC3E}">
        <p14:creationId xmlns:p14="http://schemas.microsoft.com/office/powerpoint/2010/main" val="3073845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632201" y="1056289"/>
            <a:ext cx="7939115" cy="46166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Synchronization of Specified Organizational Units from your </a:t>
            </a:r>
            <a:r>
              <a:rPr lang="en-US" sz="2800" dirty="0" err="1">
                <a:latin typeface="Arial" panose="020B0604020202020204" pitchFamily="34" charset="0"/>
                <a:cs typeface="Arial" panose="020B0604020202020204" pitchFamily="34" charset="0"/>
              </a:rPr>
              <a:t>on-premise</a:t>
            </a:r>
            <a:r>
              <a:rPr lang="en-US" sz="2800" dirty="0">
                <a:latin typeface="Arial" panose="020B0604020202020204" pitchFamily="34" charset="0"/>
                <a:cs typeface="Arial" panose="020B0604020202020204" pitchFamily="34" charset="0"/>
              </a:rPr>
              <a:t> Active Directory to the cloud.</a:t>
            </a:r>
          </a:p>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Allows synchronization of Specified AD Attributes</a:t>
            </a:r>
          </a:p>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Allows timed synchronizations, every 30 minutes is the default.</a:t>
            </a:r>
          </a:p>
        </p:txBody>
      </p:sp>
    </p:spTree>
    <p:extLst>
      <p:ext uri="{BB962C8B-B14F-4D97-AF65-F5344CB8AC3E}">
        <p14:creationId xmlns:p14="http://schemas.microsoft.com/office/powerpoint/2010/main" val="189602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378372"/>
            <a:ext cx="12192000" cy="299545"/>
          </a:xfrm>
          <a:prstGeom prst="rect">
            <a:avLst/>
          </a:prstGeom>
          <a:solidFill>
            <a:srgbClr val="EFF2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 y="378372"/>
            <a:ext cx="12192000" cy="299545"/>
          </a:xfrm>
          <a:prstGeom prst="rect">
            <a:avLst/>
          </a:prstGeom>
        </p:spPr>
      </p:pic>
      <p:cxnSp>
        <p:nvCxnSpPr>
          <p:cNvPr id="13" name="Straight Connector 12"/>
          <p:cNvCxnSpPr/>
          <p:nvPr/>
        </p:nvCxnSpPr>
        <p:spPr>
          <a:xfrm flipH="1">
            <a:off x="522514" y="0"/>
            <a:ext cx="54429" cy="6858000"/>
          </a:xfrm>
          <a:prstGeom prst="line">
            <a:avLst/>
          </a:prstGeom>
          <a:ln w="825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270" b="19893"/>
          <a:stretch/>
        </p:blipFill>
        <p:spPr>
          <a:xfrm>
            <a:off x="10306050" y="6044504"/>
            <a:ext cx="1493866" cy="666750"/>
          </a:xfrm>
          <a:prstGeom prst="rect">
            <a:avLst/>
          </a:prstGeom>
        </p:spPr>
      </p:pic>
      <p:sp>
        <p:nvSpPr>
          <p:cNvPr id="15" name="TextBox 14"/>
          <p:cNvSpPr txBox="1"/>
          <p:nvPr/>
        </p:nvSpPr>
        <p:spPr>
          <a:xfrm>
            <a:off x="3572933" y="1160590"/>
            <a:ext cx="8294716"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User Information and changes occur in only one location.  On-Premise Active Directory</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Usernames</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Passwords</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Addresses</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Groups</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Mail list</a:t>
            </a:r>
          </a:p>
          <a:p>
            <a:pPr marL="742950" lvl="1"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Attributes</a:t>
            </a:r>
          </a:p>
        </p:txBody>
      </p:sp>
      <p:pic>
        <p:nvPicPr>
          <p:cNvPr id="2" name="Picture 1"/>
          <p:cNvPicPr>
            <a:picLocks noChangeAspect="1"/>
          </p:cNvPicPr>
          <p:nvPr/>
        </p:nvPicPr>
        <p:blipFill>
          <a:blip r:embed="rId4"/>
          <a:stretch>
            <a:fillRect/>
          </a:stretch>
        </p:blipFill>
        <p:spPr>
          <a:xfrm>
            <a:off x="752541" y="2446174"/>
            <a:ext cx="2205683" cy="2256453"/>
          </a:xfrm>
          <a:prstGeom prst="rect">
            <a:avLst/>
          </a:prstGeom>
        </p:spPr>
      </p:pic>
    </p:spTree>
    <p:extLst>
      <p:ext uri="{BB962C8B-B14F-4D97-AF65-F5344CB8AC3E}">
        <p14:creationId xmlns:p14="http://schemas.microsoft.com/office/powerpoint/2010/main" val="1783220083"/>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3055</TotalTime>
  <Words>1024</Words>
  <Application>Microsoft Office PowerPoint</Application>
  <PresentationFormat>Widescreen</PresentationFormat>
  <Paragraphs>161</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Corbel</vt:lpstr>
      <vt:lpstr>Wingdings</vt:lpstr>
      <vt:lpstr>Wingdings 2</vt:lpstr>
      <vt:lpstr>Frame</vt:lpstr>
      <vt:lpstr>O365  &amp;  AD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IIPS Presentation</dc:title>
  <dc:creator>Beth Pulliam</dc:creator>
  <cp:lastModifiedBy>Sherry Johnson</cp:lastModifiedBy>
  <cp:revision>51</cp:revision>
  <dcterms:created xsi:type="dcterms:W3CDTF">2016-10-20T18:50:01Z</dcterms:created>
  <dcterms:modified xsi:type="dcterms:W3CDTF">2017-01-20T21:58:35Z</dcterms:modified>
</cp:coreProperties>
</file>