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6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42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Percentage of total available critical care bed days utilised for patients more than 24 hours after the decision to discharge (Jan-Mar 17)</a:t>
            </a:r>
            <a:r>
              <a:rPr lang="en-GB" baseline="0" dirty="0"/>
              <a:t> 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9842132027154289E-2"/>
          <c:y val="0.15376870078740157"/>
          <c:w val="0.90207761822995403"/>
          <c:h val="0.447393700787401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103-47F2-8DD5-3EDB8E6AC86F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103-47F2-8DD5-3EDB8E6AC86F}"/>
              </c:ext>
            </c:extLst>
          </c:dPt>
          <c:dPt>
            <c:idx val="1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103-47F2-8DD5-3EDB8E6AC86F}"/>
              </c:ext>
            </c:extLst>
          </c:dPt>
          <c:dPt>
            <c:idx val="1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103-47F2-8DD5-3EDB8E6AC86F}"/>
              </c:ext>
            </c:extLst>
          </c:dPt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103-47F2-8DD5-3EDB8E6AC86F}"/>
              </c:ext>
            </c:extLst>
          </c:dPt>
          <c:dPt>
            <c:idx val="1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103-47F2-8DD5-3EDB8E6AC86F}"/>
              </c:ext>
            </c:extLst>
          </c:dPt>
          <c:dPt>
            <c:idx val="1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103-47F2-8DD5-3EDB8E6AC86F}"/>
              </c:ext>
            </c:extLst>
          </c:dPt>
          <c:dPt>
            <c:idx val="1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103-47F2-8DD5-3EDB8E6AC86F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103-47F2-8DD5-3EDB8E6AC86F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103-47F2-8DD5-3EDB8E6AC86F}"/>
              </c:ext>
            </c:extLst>
          </c:dPt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103-47F2-8DD5-3EDB8E6AC86F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103-47F2-8DD5-3EDB8E6AC86F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103-47F2-8DD5-3EDB8E6AC86F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103-47F2-8DD5-3EDB8E6AC86F}"/>
                </c:ext>
              </c:extLst>
            </c:dLbl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103-47F2-8DD5-3EDB8E6AC86F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103-47F2-8DD5-3EDB8E6AC8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Sheet1!$C$2:$C$24</c:f>
              <c:numCache>
                <c:formatCode>General</c:formatCode>
                <c:ptCount val="23"/>
                <c:pt idx="0">
                  <c:v>0.97</c:v>
                </c:pt>
                <c:pt idx="1">
                  <c:v>0.06</c:v>
                </c:pt>
                <c:pt idx="2">
                  <c:v>2.94</c:v>
                </c:pt>
                <c:pt idx="3">
                  <c:v>0.36</c:v>
                </c:pt>
                <c:pt idx="4">
                  <c:v>5.72</c:v>
                </c:pt>
                <c:pt idx="5">
                  <c:v>1.18</c:v>
                </c:pt>
                <c:pt idx="6">
                  <c:v>0</c:v>
                </c:pt>
                <c:pt idx="7">
                  <c:v>3.2</c:v>
                </c:pt>
                <c:pt idx="8">
                  <c:v>0.09</c:v>
                </c:pt>
                <c:pt idx="9">
                  <c:v>3.7</c:v>
                </c:pt>
                <c:pt idx="10">
                  <c:v>0</c:v>
                </c:pt>
                <c:pt idx="11">
                  <c:v>5.46</c:v>
                </c:pt>
                <c:pt idx="12">
                  <c:v>1.1200000000000001</c:v>
                </c:pt>
                <c:pt idx="13">
                  <c:v>2.3199999999999998</c:v>
                </c:pt>
                <c:pt idx="14">
                  <c:v>0.04</c:v>
                </c:pt>
                <c:pt idx="15">
                  <c:v>6.32</c:v>
                </c:pt>
                <c:pt idx="16">
                  <c:v>0.49</c:v>
                </c:pt>
                <c:pt idx="17">
                  <c:v>0.17</c:v>
                </c:pt>
                <c:pt idx="18">
                  <c:v>6.97</c:v>
                </c:pt>
                <c:pt idx="19">
                  <c:v>1.71</c:v>
                </c:pt>
                <c:pt idx="20">
                  <c:v>3.83</c:v>
                </c:pt>
                <c:pt idx="21">
                  <c:v>0</c:v>
                </c:pt>
                <c:pt idx="22">
                  <c:v>1.54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F103-47F2-8DD5-3EDB8E6AC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1507512"/>
        <c:axId val="491507840"/>
      </c:barChart>
      <c:lineChart>
        <c:grouping val="standard"/>
        <c:varyColors val="0"/>
        <c:ser>
          <c:idx val="1"/>
          <c:order val="1"/>
          <c:tx>
            <c:strRef>
              <c:f>Sheet1!$D$1</c:f>
              <c:strCache>
                <c:ptCount val="1"/>
                <c:pt idx="0">
                  <c:v>Nat Ave</c:v>
                </c:pt>
              </c:strCache>
            </c:strRef>
          </c:tx>
          <c:spPr>
            <a:ln w="2222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multiLvlStrRef>
              <c:f>Sheet1!$A$2:$B$24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Sheet1!$D$2:$D$24</c:f>
              <c:numCache>
                <c:formatCode>General</c:formatCode>
                <c:ptCount val="23"/>
                <c:pt idx="0">
                  <c:v>2.97</c:v>
                </c:pt>
                <c:pt idx="1">
                  <c:v>2.97</c:v>
                </c:pt>
                <c:pt idx="2">
                  <c:v>2.97</c:v>
                </c:pt>
                <c:pt idx="3">
                  <c:v>2.97</c:v>
                </c:pt>
                <c:pt idx="4">
                  <c:v>2.97</c:v>
                </c:pt>
                <c:pt idx="5">
                  <c:v>2.97</c:v>
                </c:pt>
                <c:pt idx="6">
                  <c:v>2.97</c:v>
                </c:pt>
                <c:pt idx="7">
                  <c:v>2.97</c:v>
                </c:pt>
                <c:pt idx="8">
                  <c:v>2.97</c:v>
                </c:pt>
                <c:pt idx="9">
                  <c:v>2.97</c:v>
                </c:pt>
                <c:pt idx="10">
                  <c:v>2.97</c:v>
                </c:pt>
                <c:pt idx="11">
                  <c:v>2.97</c:v>
                </c:pt>
                <c:pt idx="12">
                  <c:v>2.97</c:v>
                </c:pt>
                <c:pt idx="13">
                  <c:v>2.97</c:v>
                </c:pt>
                <c:pt idx="14">
                  <c:v>2.97</c:v>
                </c:pt>
                <c:pt idx="15">
                  <c:v>2.97</c:v>
                </c:pt>
                <c:pt idx="16">
                  <c:v>2.97</c:v>
                </c:pt>
                <c:pt idx="17">
                  <c:v>2.97</c:v>
                </c:pt>
                <c:pt idx="18">
                  <c:v>2.97</c:v>
                </c:pt>
                <c:pt idx="19">
                  <c:v>2.97</c:v>
                </c:pt>
                <c:pt idx="20">
                  <c:v>2.97</c:v>
                </c:pt>
                <c:pt idx="21">
                  <c:v>2.97</c:v>
                </c:pt>
                <c:pt idx="22">
                  <c:v>2.97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F103-47F2-8DD5-3EDB8E6AC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507512"/>
        <c:axId val="491507840"/>
      </c:lineChart>
      <c:catAx>
        <c:axId val="491507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Network &amp; Unit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840"/>
        <c:crosses val="autoZero"/>
        <c:auto val="1"/>
        <c:lblAlgn val="ctr"/>
        <c:lblOffset val="100"/>
        <c:noMultiLvlLbl val="0"/>
      </c:catAx>
      <c:valAx>
        <c:axId val="49150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Percentage</a:t>
                </a:r>
              </a:p>
            </c:rich>
          </c:tx>
          <c:layout>
            <c:manualLayout>
              <c:xMode val="edge"/>
              <c:yMode val="edge"/>
              <c:x val="9.5249188525990472E-3"/>
              <c:y val="0.282301427165354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Proportion of live discharges between 07:00am and 19:59pm(Jan-Mar 17).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506910632372755E-2"/>
          <c:y val="0.15376870078740157"/>
          <c:w val="0.89841287703482675"/>
          <c:h val="0.447393700787401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Sheet3!$C$1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F7A-4C86-9889-AE62A579C2D0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F7A-4C86-9889-AE62A579C2D0}"/>
              </c:ext>
            </c:extLst>
          </c:dPt>
          <c:dPt>
            <c:idx val="1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F7A-4C86-9889-AE62A579C2D0}"/>
              </c:ext>
            </c:extLst>
          </c:dPt>
          <c:dPt>
            <c:idx val="1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F7A-4C86-9889-AE62A579C2D0}"/>
              </c:ext>
            </c:extLst>
          </c:dPt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F7A-4C86-9889-AE62A579C2D0}"/>
              </c:ext>
            </c:extLst>
          </c:dPt>
          <c:dPt>
            <c:idx val="1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F7A-4C86-9889-AE62A579C2D0}"/>
              </c:ext>
            </c:extLst>
          </c:dPt>
          <c:dPt>
            <c:idx val="1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F7A-4C86-9889-AE62A579C2D0}"/>
              </c:ext>
            </c:extLst>
          </c:dPt>
          <c:dPt>
            <c:idx val="1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F7A-4C86-9889-AE62A579C2D0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F7A-4C86-9889-AE62A579C2D0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F7A-4C86-9889-AE62A579C2D0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F7A-4C86-9889-AE62A579C2D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7A-4C86-9889-AE62A579C2D0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7A-4C86-9889-AE62A579C2D0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7A-4C86-9889-AE62A579C2D0}"/>
                </c:ext>
              </c:extLst>
            </c:dLbl>
            <c:dLbl>
              <c:idx val="8"/>
              <c:layout>
                <c:manualLayout>
                  <c:x val="-5.7869701854636328E-17"/>
                  <c:y val="1.7035775127768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7A-4C86-9889-AE62A579C2D0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7A-4C86-9889-AE62A579C2D0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7A-4C86-9889-AE62A579C2D0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7A-4C86-9889-AE62A579C2D0}"/>
                </c:ext>
              </c:extLst>
            </c:dLbl>
            <c:dLbl>
              <c:idx val="20"/>
              <c:layout>
                <c:manualLayout>
                  <c:x val="1.1573940370927266E-16"/>
                  <c:y val="5.6785917092560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7A-4C86-9889-AE62A579C2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Sheet3!$A$2:$B$24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Sheet3!$C$2:$C$24</c:f>
              <c:numCache>
                <c:formatCode>General</c:formatCode>
                <c:ptCount val="23"/>
                <c:pt idx="0">
                  <c:v>68.8</c:v>
                </c:pt>
                <c:pt idx="1">
                  <c:v>87.6</c:v>
                </c:pt>
                <c:pt idx="2">
                  <c:v>50.5</c:v>
                </c:pt>
                <c:pt idx="3">
                  <c:v>68.8</c:v>
                </c:pt>
                <c:pt idx="4">
                  <c:v>68.2</c:v>
                </c:pt>
                <c:pt idx="5">
                  <c:v>81.099999999999994</c:v>
                </c:pt>
                <c:pt idx="6">
                  <c:v>98.8</c:v>
                </c:pt>
                <c:pt idx="7">
                  <c:v>77.099999999999994</c:v>
                </c:pt>
                <c:pt idx="8">
                  <c:v>73.8</c:v>
                </c:pt>
                <c:pt idx="9">
                  <c:v>68</c:v>
                </c:pt>
                <c:pt idx="10">
                  <c:v>0</c:v>
                </c:pt>
                <c:pt idx="11">
                  <c:v>56.5</c:v>
                </c:pt>
                <c:pt idx="12">
                  <c:v>78</c:v>
                </c:pt>
                <c:pt idx="13">
                  <c:v>93.3</c:v>
                </c:pt>
                <c:pt idx="14">
                  <c:v>98.3</c:v>
                </c:pt>
                <c:pt idx="15">
                  <c:v>62.6</c:v>
                </c:pt>
                <c:pt idx="16">
                  <c:v>81.2</c:v>
                </c:pt>
                <c:pt idx="17">
                  <c:v>94.1</c:v>
                </c:pt>
                <c:pt idx="18">
                  <c:v>84.4</c:v>
                </c:pt>
                <c:pt idx="19">
                  <c:v>86.1</c:v>
                </c:pt>
                <c:pt idx="20">
                  <c:v>70.2</c:v>
                </c:pt>
                <c:pt idx="21">
                  <c:v>0</c:v>
                </c:pt>
                <c:pt idx="22">
                  <c:v>91.7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F7A-4C86-9889-AE62A579C2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1507512"/>
        <c:axId val="491507840"/>
      </c:barChart>
      <c:lineChart>
        <c:grouping val="standard"/>
        <c:varyColors val="0"/>
        <c:ser>
          <c:idx val="1"/>
          <c:order val="1"/>
          <c:tx>
            <c:strRef>
              <c:f>Sheet3!$D$1</c:f>
              <c:strCache>
                <c:ptCount val="1"/>
                <c:pt idx="0">
                  <c:v>Nat Ave</c:v>
                </c:pt>
              </c:strCache>
            </c:strRef>
          </c:tx>
          <c:spPr>
            <a:ln w="2222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multiLvlStrRef>
              <c:f>Sheet3!$A$2:$B$24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Sheet3!$D$2:$D$24</c:f>
              <c:numCache>
                <c:formatCode>General</c:formatCode>
                <c:ptCount val="23"/>
                <c:pt idx="0">
                  <c:v>82.3</c:v>
                </c:pt>
                <c:pt idx="1">
                  <c:v>82.3</c:v>
                </c:pt>
                <c:pt idx="2">
                  <c:v>82.3</c:v>
                </c:pt>
                <c:pt idx="3">
                  <c:v>82.3</c:v>
                </c:pt>
                <c:pt idx="4">
                  <c:v>82.3</c:v>
                </c:pt>
                <c:pt idx="5">
                  <c:v>82.3</c:v>
                </c:pt>
                <c:pt idx="6">
                  <c:v>82.3</c:v>
                </c:pt>
                <c:pt idx="7">
                  <c:v>82.3</c:v>
                </c:pt>
                <c:pt idx="8">
                  <c:v>82.3</c:v>
                </c:pt>
                <c:pt idx="9">
                  <c:v>82.3</c:v>
                </c:pt>
                <c:pt idx="10">
                  <c:v>82.3</c:v>
                </c:pt>
                <c:pt idx="11">
                  <c:v>82.3</c:v>
                </c:pt>
                <c:pt idx="12">
                  <c:v>82.3</c:v>
                </c:pt>
                <c:pt idx="13">
                  <c:v>82.3</c:v>
                </c:pt>
                <c:pt idx="14">
                  <c:v>82.3</c:v>
                </c:pt>
                <c:pt idx="15">
                  <c:v>82.3</c:v>
                </c:pt>
                <c:pt idx="16">
                  <c:v>82.3</c:v>
                </c:pt>
                <c:pt idx="17">
                  <c:v>82.3</c:v>
                </c:pt>
                <c:pt idx="18">
                  <c:v>82.3</c:v>
                </c:pt>
                <c:pt idx="19">
                  <c:v>82.3</c:v>
                </c:pt>
                <c:pt idx="20">
                  <c:v>82.3</c:v>
                </c:pt>
                <c:pt idx="21">
                  <c:v>82.3</c:v>
                </c:pt>
                <c:pt idx="22">
                  <c:v>82.3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1F7A-4C86-9889-AE62A579C2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507512"/>
        <c:axId val="491507840"/>
      </c:lineChart>
      <c:catAx>
        <c:axId val="491507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Network &amp; Unit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840"/>
        <c:crosses val="autoZero"/>
        <c:auto val="1"/>
        <c:lblAlgn val="ctr"/>
        <c:lblOffset val="100"/>
        <c:noMultiLvlLbl val="0"/>
      </c:catAx>
      <c:valAx>
        <c:axId val="49150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Percentage</a:t>
                </a:r>
              </a:p>
            </c:rich>
          </c:tx>
          <c:layout>
            <c:manualLayout>
              <c:xMode val="edge"/>
              <c:yMode val="edge"/>
              <c:x val="9.5249188525990472E-3"/>
              <c:y val="0.282301427165354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% of discharges readmitted to critical care within 48 hours of discharge (Apr 16 – Mar 17).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9706005684200711E-2"/>
          <c:y val="0.15376870078740157"/>
          <c:w val="0.91221378392789676"/>
          <c:h val="0.447393700787401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Sheet5!$C$1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6A-42C3-B0D0-469289C7CBEB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6A-42C3-B0D0-469289C7CBEB}"/>
              </c:ext>
            </c:extLst>
          </c:dPt>
          <c:dPt>
            <c:idx val="1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D6A-42C3-B0D0-469289C7CBEB}"/>
              </c:ext>
            </c:extLst>
          </c:dPt>
          <c:dPt>
            <c:idx val="1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D6A-42C3-B0D0-469289C7CBEB}"/>
              </c:ext>
            </c:extLst>
          </c:dPt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D6A-42C3-B0D0-469289C7CBEB}"/>
              </c:ext>
            </c:extLst>
          </c:dPt>
          <c:dPt>
            <c:idx val="1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D6A-42C3-B0D0-469289C7CBEB}"/>
              </c:ext>
            </c:extLst>
          </c:dPt>
          <c:dPt>
            <c:idx val="1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D6A-42C3-B0D0-469289C7CBEB}"/>
              </c:ext>
            </c:extLst>
          </c:dPt>
          <c:dPt>
            <c:idx val="1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D6A-42C3-B0D0-469289C7CBEB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D6A-42C3-B0D0-469289C7CBEB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D6A-42C3-B0D0-469289C7CBEB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D6A-42C3-B0D0-469289C7CBEB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FD6A-42C3-B0D0-469289C7CBEB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D6A-42C3-B0D0-469289C7CBEB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FD6A-42C3-B0D0-469289C7CBEB}"/>
                </c:ext>
              </c:extLst>
            </c:dLbl>
            <c:dLbl>
              <c:idx val="8"/>
              <c:layout>
                <c:manualLayout>
                  <c:x val="0"/>
                  <c:y val="8.51788756388410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FD6A-42C3-B0D0-469289C7CBEB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FD6A-42C3-B0D0-469289C7CBEB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FD6A-42C3-B0D0-469289C7CBEB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6A-42C3-B0D0-469289C7CBEB}"/>
                </c:ext>
              </c:extLst>
            </c:dLbl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6A-42C3-B0D0-469289C7CBEB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6A-42C3-B0D0-469289C7CBEB}"/>
                </c:ext>
              </c:extLst>
            </c:dLbl>
            <c:dLbl>
              <c:idx val="1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D6A-42C3-B0D0-469289C7CBEB}"/>
                </c:ext>
              </c:extLst>
            </c:dLbl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D6A-42C3-B0D0-469289C7CBEB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D6A-42C3-B0D0-469289C7CB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Sheet5!$A$2:$B$24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Sheet5!$C$2:$C$24</c:f>
              <c:numCache>
                <c:formatCode>General</c:formatCode>
                <c:ptCount val="23"/>
                <c:pt idx="0">
                  <c:v>2.85</c:v>
                </c:pt>
                <c:pt idx="1">
                  <c:v>3.27</c:v>
                </c:pt>
                <c:pt idx="2">
                  <c:v>1.18</c:v>
                </c:pt>
                <c:pt idx="3">
                  <c:v>1.27</c:v>
                </c:pt>
                <c:pt idx="4">
                  <c:v>1.46</c:v>
                </c:pt>
                <c:pt idx="5">
                  <c:v>0.83</c:v>
                </c:pt>
                <c:pt idx="6">
                  <c:v>0.1</c:v>
                </c:pt>
                <c:pt idx="7">
                  <c:v>0.62</c:v>
                </c:pt>
                <c:pt idx="8">
                  <c:v>3.4</c:v>
                </c:pt>
                <c:pt idx="9">
                  <c:v>1.64</c:v>
                </c:pt>
                <c:pt idx="10">
                  <c:v>1.54</c:v>
                </c:pt>
                <c:pt idx="11">
                  <c:v>1.01</c:v>
                </c:pt>
                <c:pt idx="12">
                  <c:v>1.81</c:v>
                </c:pt>
                <c:pt idx="13">
                  <c:v>0.5</c:v>
                </c:pt>
                <c:pt idx="14">
                  <c:v>1.58</c:v>
                </c:pt>
                <c:pt idx="15">
                  <c:v>1.7</c:v>
                </c:pt>
                <c:pt idx="16">
                  <c:v>1.1299999999999999</c:v>
                </c:pt>
                <c:pt idx="17">
                  <c:v>1.06</c:v>
                </c:pt>
                <c:pt idx="18">
                  <c:v>1.56</c:v>
                </c:pt>
                <c:pt idx="19">
                  <c:v>2.54</c:v>
                </c:pt>
                <c:pt idx="20">
                  <c:v>0.26</c:v>
                </c:pt>
                <c:pt idx="21">
                  <c:v>1.24</c:v>
                </c:pt>
                <c:pt idx="22">
                  <c:v>2.0499999999999998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FD6A-42C3-B0D0-469289C7C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1507512"/>
        <c:axId val="491507840"/>
      </c:barChart>
      <c:lineChart>
        <c:grouping val="standard"/>
        <c:varyColors val="0"/>
        <c:ser>
          <c:idx val="1"/>
          <c:order val="1"/>
          <c:tx>
            <c:strRef>
              <c:f>Sheet5!$D$1</c:f>
              <c:strCache>
                <c:ptCount val="1"/>
                <c:pt idx="0">
                  <c:v>Nat Ave</c:v>
                </c:pt>
              </c:strCache>
            </c:strRef>
          </c:tx>
          <c:spPr>
            <a:ln w="2222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multiLvlStrRef>
              <c:f>Sheet5!$A$2:$B$24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Sheet5!$D$2:$D$24</c:f>
              <c:numCache>
                <c:formatCode>General</c:formatCode>
                <c:ptCount val="23"/>
                <c:pt idx="0">
                  <c:v>1.2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1.2</c:v>
                </c:pt>
                <c:pt idx="5">
                  <c:v>1.2</c:v>
                </c:pt>
                <c:pt idx="6">
                  <c:v>1.2</c:v>
                </c:pt>
                <c:pt idx="7">
                  <c:v>1.2</c:v>
                </c:pt>
                <c:pt idx="8">
                  <c:v>1.2</c:v>
                </c:pt>
                <c:pt idx="9">
                  <c:v>1.2</c:v>
                </c:pt>
                <c:pt idx="10">
                  <c:v>1.2</c:v>
                </c:pt>
                <c:pt idx="11">
                  <c:v>1.2</c:v>
                </c:pt>
                <c:pt idx="12">
                  <c:v>1.2</c:v>
                </c:pt>
                <c:pt idx="13">
                  <c:v>1.2</c:v>
                </c:pt>
                <c:pt idx="14">
                  <c:v>1.2</c:v>
                </c:pt>
                <c:pt idx="15">
                  <c:v>1.2</c:v>
                </c:pt>
                <c:pt idx="16">
                  <c:v>1.2</c:v>
                </c:pt>
                <c:pt idx="17">
                  <c:v>1.2</c:v>
                </c:pt>
                <c:pt idx="18">
                  <c:v>1.2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FD6A-42C3-B0D0-469289C7C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507512"/>
        <c:axId val="491507840"/>
      </c:lineChart>
      <c:catAx>
        <c:axId val="491507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Network &amp; Unit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840"/>
        <c:crosses val="autoZero"/>
        <c:auto val="1"/>
        <c:lblAlgn val="ctr"/>
        <c:lblOffset val="100"/>
        <c:noMultiLvlLbl val="0"/>
      </c:catAx>
      <c:valAx>
        <c:axId val="49150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Percentage</a:t>
                </a:r>
              </a:p>
            </c:rich>
          </c:tx>
          <c:layout>
            <c:manualLayout>
              <c:xMode val="edge"/>
              <c:yMode val="edge"/>
              <c:x val="9.5249188525990472E-3"/>
              <c:y val="0.282301427165354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SMR (using ICNARC risk adjustment model) for critical care patients (Apr 16 – Mar 17).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4194643128554467E-2"/>
          <c:y val="0.15376870078740157"/>
          <c:w val="0.88772517847542176"/>
          <c:h val="0.447393700787401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Sheet7!$C$1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48-45FD-A10D-BBD4F07B6623}"/>
              </c:ext>
            </c:extLst>
          </c:dPt>
          <c:dPt>
            <c:idx val="1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348-45FD-A10D-BBD4F07B6623}"/>
              </c:ext>
            </c:extLst>
          </c:dPt>
          <c:dPt>
            <c:idx val="1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348-45FD-A10D-BBD4F07B6623}"/>
              </c:ext>
            </c:extLst>
          </c:dPt>
          <c:dPt>
            <c:idx val="1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348-45FD-A10D-BBD4F07B6623}"/>
              </c:ext>
            </c:extLst>
          </c:dPt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348-45FD-A10D-BBD4F07B6623}"/>
              </c:ext>
            </c:extLst>
          </c:dPt>
          <c:dPt>
            <c:idx val="17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348-45FD-A10D-BBD4F07B6623}"/>
              </c:ext>
            </c:extLst>
          </c:dPt>
          <c:dPt>
            <c:idx val="18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348-45FD-A10D-BBD4F07B6623}"/>
              </c:ext>
            </c:extLst>
          </c:dPt>
          <c:dPt>
            <c:idx val="1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348-45FD-A10D-BBD4F07B6623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348-45FD-A10D-BBD4F07B6623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348-45FD-A10D-BBD4F07B6623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1348-45FD-A10D-BBD4F07B6623}"/>
              </c:ext>
            </c:extLst>
          </c:dPt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348-45FD-A10D-BBD4F07B662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348-45FD-A10D-BBD4F07B6623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348-45FD-A10D-BBD4F07B6623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348-45FD-A10D-BBD4F07B6623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348-45FD-A10D-BBD4F07B6623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48-45FD-A10D-BBD4F07B6623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348-45FD-A10D-BBD4F07B66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Sheet7!$A$2:$B$24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Sheet7!$C$2:$C$24</c:f>
              <c:numCache>
                <c:formatCode>0.00</c:formatCode>
                <c:ptCount val="23"/>
                <c:pt idx="0">
                  <c:v>0.99</c:v>
                </c:pt>
                <c:pt idx="1">
                  <c:v>1.1299999999999999</c:v>
                </c:pt>
                <c:pt idx="2">
                  <c:v>1.1100000000000001</c:v>
                </c:pt>
                <c:pt idx="3">
                  <c:v>1.1399999999999999</c:v>
                </c:pt>
                <c:pt idx="4">
                  <c:v>0.94</c:v>
                </c:pt>
                <c:pt idx="5">
                  <c:v>1</c:v>
                </c:pt>
                <c:pt idx="6">
                  <c:v>0.06</c:v>
                </c:pt>
                <c:pt idx="7">
                  <c:v>0.89</c:v>
                </c:pt>
                <c:pt idx="8">
                  <c:v>1.0900000000000001</c:v>
                </c:pt>
                <c:pt idx="9">
                  <c:v>1.1100000000000001</c:v>
                </c:pt>
                <c:pt idx="10">
                  <c:v>0.99</c:v>
                </c:pt>
                <c:pt idx="11">
                  <c:v>1</c:v>
                </c:pt>
                <c:pt idx="12">
                  <c:v>1.05</c:v>
                </c:pt>
                <c:pt idx="13">
                  <c:v>1.1499999999999999</c:v>
                </c:pt>
                <c:pt idx="14">
                  <c:v>1.06</c:v>
                </c:pt>
                <c:pt idx="15">
                  <c:v>1.01</c:v>
                </c:pt>
                <c:pt idx="16">
                  <c:v>0.97</c:v>
                </c:pt>
                <c:pt idx="17">
                  <c:v>0.99</c:v>
                </c:pt>
                <c:pt idx="18">
                  <c:v>1.01</c:v>
                </c:pt>
                <c:pt idx="19">
                  <c:v>0.91</c:v>
                </c:pt>
                <c:pt idx="20">
                  <c:v>1.06</c:v>
                </c:pt>
                <c:pt idx="21">
                  <c:v>1.1499999999999999</c:v>
                </c:pt>
                <c:pt idx="22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1348-45FD-A10D-BBD4F07B6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1507512"/>
        <c:axId val="491507840"/>
      </c:barChart>
      <c:lineChart>
        <c:grouping val="standard"/>
        <c:varyColors val="0"/>
        <c:ser>
          <c:idx val="1"/>
          <c:order val="1"/>
          <c:tx>
            <c:strRef>
              <c:f>Sheet7!$D$1</c:f>
              <c:strCache>
                <c:ptCount val="1"/>
                <c:pt idx="0">
                  <c:v>Nat Ave</c:v>
                </c:pt>
              </c:strCache>
            </c:strRef>
          </c:tx>
          <c:spPr>
            <a:ln w="22225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none"/>
          </c:marker>
          <c:cat>
            <c:multiLvlStrRef>
              <c:f>Sheet7!$A$2:$B$24</c:f>
              <c:multiLvlStrCache>
                <c:ptCount val="23"/>
                <c:lvl>
                  <c:pt idx="0">
                    <c:v>Alexandra</c:v>
                  </c:pt>
                  <c:pt idx="1">
                    <c:v>City</c:v>
                  </c:pt>
                  <c:pt idx="2">
                    <c:v>Good Hope</c:v>
                  </c:pt>
                  <c:pt idx="3">
                    <c:v>Heartlands</c:v>
                  </c:pt>
                  <c:pt idx="4">
                    <c:v>Hereford</c:v>
                  </c:pt>
                  <c:pt idx="5">
                    <c:v>QEHB</c:v>
                  </c:pt>
                  <c:pt idx="6">
                    <c:v>Royal Orthopaedic</c:v>
                  </c:pt>
                  <c:pt idx="7">
                    <c:v>Russells Hall</c:v>
                  </c:pt>
                  <c:pt idx="8">
                    <c:v>Sandwell</c:v>
                  </c:pt>
                  <c:pt idx="9">
                    <c:v>Walsall</c:v>
                  </c:pt>
                  <c:pt idx="10">
                    <c:v>Wolverhampton</c:v>
                  </c:pt>
                  <c:pt idx="11">
                    <c:v>Worcester</c:v>
                  </c:pt>
                  <c:pt idx="12">
                    <c:v>Coventry</c:v>
                  </c:pt>
                  <c:pt idx="13">
                    <c:v>George Eliot</c:v>
                  </c:pt>
                  <c:pt idx="14">
                    <c:v>Glenfield</c:v>
                  </c:pt>
                  <c:pt idx="15">
                    <c:v>Kettering</c:v>
                  </c:pt>
                  <c:pt idx="16">
                    <c:v>Leicester General</c:v>
                  </c:pt>
                  <c:pt idx="17">
                    <c:v>Leicester Royal</c:v>
                  </c:pt>
                  <c:pt idx="18">
                    <c:v>Northampton</c:v>
                  </c:pt>
                  <c:pt idx="19">
                    <c:v>Warwick</c:v>
                  </c:pt>
                  <c:pt idx="20">
                    <c:v>Shrewsbury</c:v>
                  </c:pt>
                  <c:pt idx="21">
                    <c:v>Stoke</c:v>
                  </c:pt>
                  <c:pt idx="22">
                    <c:v>Telford</c:v>
                  </c:pt>
                </c:lvl>
                <c:lvl>
                  <c:pt idx="0">
                    <c:v>BBC</c:v>
                  </c:pt>
                  <c:pt idx="12">
                    <c:v>CENet</c:v>
                  </c:pt>
                  <c:pt idx="20">
                    <c:v>NWM</c:v>
                  </c:pt>
                </c:lvl>
              </c:multiLvlStrCache>
            </c:multiLvlStrRef>
          </c:cat>
          <c:val>
            <c:numRef>
              <c:f>Sheet7!$D$2:$D$24</c:f>
              <c:numCache>
                <c:formatCode>0.00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1348-45FD-A10D-BBD4F07B6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507512"/>
        <c:axId val="491507840"/>
      </c:lineChart>
      <c:catAx>
        <c:axId val="491507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Network &amp; Unit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840"/>
        <c:crosses val="autoZero"/>
        <c:auto val="1"/>
        <c:lblAlgn val="ctr"/>
        <c:lblOffset val="100"/>
        <c:noMultiLvlLbl val="0"/>
      </c:catAx>
      <c:valAx>
        <c:axId val="49150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Percentage</a:t>
                </a:r>
              </a:p>
            </c:rich>
          </c:tx>
          <c:layout>
            <c:manualLayout>
              <c:xMode val="edge"/>
              <c:yMode val="edge"/>
              <c:x val="8.8188522674942241E-4"/>
              <c:y val="0.282301452972584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1507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0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80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46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19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42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28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8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0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14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72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53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99AFE-CFC9-431C-8960-B2298FE47A3A}" type="datetimeFigureOut">
              <a:rPr lang="en-GB" smtClean="0"/>
              <a:t>03/11/2017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DAD85-3F96-422E-B4F5-19CD5FA7A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57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4000"/>
                    </a14:imgEffect>
                    <a14:imgEffect>
                      <a14:brightnessContrast bright="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1540" y="1434337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Critical Care</a:t>
            </a:r>
          </a:p>
          <a:p>
            <a:pPr algn="ctr"/>
            <a:r>
              <a:rPr lang="en-GB" sz="6000" b="1" dirty="0"/>
              <a:t>Tri-Network</a:t>
            </a:r>
          </a:p>
          <a:p>
            <a:pPr algn="ctr"/>
            <a:endParaRPr lang="en-GB" sz="6000" b="1" i="1" dirty="0"/>
          </a:p>
          <a:p>
            <a:pPr algn="ctr"/>
            <a:r>
              <a:rPr lang="en-GB" sz="6000" b="1" i="1" dirty="0"/>
              <a:t>Dashboard Data </a:t>
            </a:r>
          </a:p>
        </p:txBody>
      </p:sp>
    </p:spTree>
    <p:extLst>
      <p:ext uri="{BB962C8B-B14F-4D97-AF65-F5344CB8AC3E}">
        <p14:creationId xmlns:p14="http://schemas.microsoft.com/office/powerpoint/2010/main" val="219003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965C4D3-4249-46A6-9D8E-40CBA9361C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2426159"/>
              </p:ext>
            </p:extLst>
          </p:nvPr>
        </p:nvGraphicFramePr>
        <p:xfrm>
          <a:off x="186268" y="1043093"/>
          <a:ext cx="8770620" cy="504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AACD6BD-7E41-490F-8025-EAA3CA5A5296}"/>
              </a:ext>
            </a:extLst>
          </p:cNvPr>
          <p:cNvSpPr txBox="1"/>
          <p:nvPr/>
        </p:nvSpPr>
        <p:spPr>
          <a:xfrm rot="16200000">
            <a:off x="4149445" y="3615267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 data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0D017B-8F94-4567-9E88-5AB3B2AF508C}"/>
              </a:ext>
            </a:extLst>
          </p:cNvPr>
          <p:cNvSpPr txBox="1"/>
          <p:nvPr/>
        </p:nvSpPr>
        <p:spPr>
          <a:xfrm rot="16200000">
            <a:off x="7959447" y="3615266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 data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BC0693-21E5-4C02-95EE-45455D8B5137}"/>
              </a:ext>
            </a:extLst>
          </p:cNvPr>
          <p:cNvSpPr txBox="1"/>
          <p:nvPr/>
        </p:nvSpPr>
        <p:spPr>
          <a:xfrm>
            <a:off x="8587427" y="3013708"/>
            <a:ext cx="455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Nat.</a:t>
            </a:r>
          </a:p>
          <a:p>
            <a:r>
              <a:rPr lang="en-GB" sz="1200" dirty="0"/>
              <a:t>Ave.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6AA477-D91B-4A40-8869-9FAF8347DC8E}"/>
              </a:ext>
            </a:extLst>
          </p:cNvPr>
          <p:cNvSpPr txBox="1"/>
          <p:nvPr/>
        </p:nvSpPr>
        <p:spPr>
          <a:xfrm>
            <a:off x="989755" y="6084993"/>
            <a:ext cx="7967133" cy="379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Units </a:t>
            </a:r>
            <a:r>
              <a:rPr lang="en-GB" b="1" i="1" dirty="0"/>
              <a:t>above</a:t>
            </a:r>
            <a:r>
              <a:rPr lang="en-GB" dirty="0"/>
              <a:t> the dotted line are negative outliers against the national average </a:t>
            </a:r>
          </a:p>
        </p:txBody>
      </p:sp>
    </p:spTree>
    <p:extLst>
      <p:ext uri="{BB962C8B-B14F-4D97-AF65-F5344CB8AC3E}">
        <p14:creationId xmlns:p14="http://schemas.microsoft.com/office/powerpoint/2010/main" val="4171511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CB0D16F-92E4-40C8-9E1E-1005810842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663982"/>
              </p:ext>
            </p:extLst>
          </p:nvPr>
        </p:nvGraphicFramePr>
        <p:xfrm>
          <a:off x="270933" y="1032933"/>
          <a:ext cx="8652934" cy="481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E8EE489-5263-4116-9187-95BA17AAC80E}"/>
              </a:ext>
            </a:extLst>
          </p:cNvPr>
          <p:cNvSpPr txBox="1"/>
          <p:nvPr/>
        </p:nvSpPr>
        <p:spPr>
          <a:xfrm rot="16200000">
            <a:off x="4254500" y="34544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 data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4B80AB-4025-4249-A3C0-750FC69F28E3}"/>
              </a:ext>
            </a:extLst>
          </p:cNvPr>
          <p:cNvSpPr txBox="1"/>
          <p:nvPr/>
        </p:nvSpPr>
        <p:spPr>
          <a:xfrm rot="16200000">
            <a:off x="7917112" y="3444731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 data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BE48B7-2D6C-4E51-9A3D-40B843790A8C}"/>
              </a:ext>
            </a:extLst>
          </p:cNvPr>
          <p:cNvSpPr txBox="1"/>
          <p:nvPr/>
        </p:nvSpPr>
        <p:spPr>
          <a:xfrm>
            <a:off x="8688142" y="2226308"/>
            <a:ext cx="455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Nat.</a:t>
            </a:r>
          </a:p>
          <a:p>
            <a:r>
              <a:rPr lang="en-GB" sz="1200" dirty="0"/>
              <a:t>Ave.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A634B9-5281-4802-A08C-30E723E434C3}"/>
              </a:ext>
            </a:extLst>
          </p:cNvPr>
          <p:cNvSpPr txBox="1"/>
          <p:nvPr/>
        </p:nvSpPr>
        <p:spPr>
          <a:xfrm>
            <a:off x="989755" y="6084993"/>
            <a:ext cx="7967133" cy="379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Units </a:t>
            </a:r>
            <a:r>
              <a:rPr lang="en-GB" b="1" i="1" dirty="0"/>
              <a:t>below</a:t>
            </a:r>
            <a:r>
              <a:rPr lang="en-GB" dirty="0"/>
              <a:t> the dotted line are negative outliers against the national average </a:t>
            </a:r>
          </a:p>
        </p:txBody>
      </p:sp>
    </p:spTree>
    <p:extLst>
      <p:ext uri="{BB962C8B-B14F-4D97-AF65-F5344CB8AC3E}">
        <p14:creationId xmlns:p14="http://schemas.microsoft.com/office/powerpoint/2010/main" val="3655795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E7BE48B7-2D6C-4E51-9A3D-40B843790A8C}"/>
              </a:ext>
            </a:extLst>
          </p:cNvPr>
          <p:cNvSpPr txBox="1"/>
          <p:nvPr/>
        </p:nvSpPr>
        <p:spPr>
          <a:xfrm>
            <a:off x="8688142" y="2997608"/>
            <a:ext cx="455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Nat.</a:t>
            </a:r>
          </a:p>
          <a:p>
            <a:r>
              <a:rPr lang="en-GB" sz="1200" dirty="0"/>
              <a:t>Ave.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A634B9-5281-4802-A08C-30E723E434C3}"/>
              </a:ext>
            </a:extLst>
          </p:cNvPr>
          <p:cNvSpPr txBox="1"/>
          <p:nvPr/>
        </p:nvSpPr>
        <p:spPr>
          <a:xfrm>
            <a:off x="989755" y="6084993"/>
            <a:ext cx="7967133" cy="379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Units </a:t>
            </a:r>
            <a:r>
              <a:rPr lang="en-GB" b="1" i="1" dirty="0"/>
              <a:t>above</a:t>
            </a:r>
            <a:r>
              <a:rPr lang="en-GB" dirty="0"/>
              <a:t> the dotted line are negative outliers against the national average 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9C07548-65EB-41FA-862E-3425F0A722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5697837"/>
              </p:ext>
            </p:extLst>
          </p:nvPr>
        </p:nvGraphicFramePr>
        <p:xfrm>
          <a:off x="220133" y="1080769"/>
          <a:ext cx="8736755" cy="4600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2811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81A634B9-5281-4802-A08C-30E723E434C3}"/>
              </a:ext>
            </a:extLst>
          </p:cNvPr>
          <p:cNvSpPr txBox="1"/>
          <p:nvPr/>
        </p:nvSpPr>
        <p:spPr>
          <a:xfrm>
            <a:off x="989755" y="6084993"/>
            <a:ext cx="7967133" cy="379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Units </a:t>
            </a:r>
            <a:r>
              <a:rPr lang="en-GB" b="1" i="1" dirty="0"/>
              <a:t>above</a:t>
            </a:r>
            <a:r>
              <a:rPr lang="en-GB" dirty="0"/>
              <a:t> the dotted line are negative outliers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4E67B80-E816-4225-AF18-595EF1A37C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4456829"/>
              </p:ext>
            </p:extLst>
          </p:nvPr>
        </p:nvGraphicFramePr>
        <p:xfrm>
          <a:off x="163830" y="982980"/>
          <a:ext cx="8816340" cy="4892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3545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4000"/>
                    </a14:imgEffect>
                    <a14:imgEffect>
                      <a14:brightnessContrast bright="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1473" y="1011003"/>
            <a:ext cx="82809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Critical Care</a:t>
            </a:r>
          </a:p>
          <a:p>
            <a:pPr algn="ctr"/>
            <a:r>
              <a:rPr lang="en-GB" sz="6000" b="1" dirty="0"/>
              <a:t>Tri-Network</a:t>
            </a:r>
          </a:p>
          <a:p>
            <a:pPr algn="ctr"/>
            <a:endParaRPr lang="en-GB" sz="6000" b="1" i="1" dirty="0"/>
          </a:p>
          <a:p>
            <a:pPr algn="ctr"/>
            <a:r>
              <a:rPr lang="en-GB" sz="6000" b="1" i="1" dirty="0"/>
              <a:t>Non-Medical </a:t>
            </a:r>
          </a:p>
          <a:p>
            <a:pPr algn="ctr"/>
            <a:r>
              <a:rPr lang="en-GB" sz="6000" b="1" i="1" dirty="0"/>
              <a:t>Workforce Survey </a:t>
            </a:r>
          </a:p>
        </p:txBody>
      </p:sp>
    </p:spTree>
    <p:extLst>
      <p:ext uri="{BB962C8B-B14F-4D97-AF65-F5344CB8AC3E}">
        <p14:creationId xmlns:p14="http://schemas.microsoft.com/office/powerpoint/2010/main" val="1814850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CBD2DC8-B5AE-48E9-985B-9566C755F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149" y="643366"/>
            <a:ext cx="8254918" cy="581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36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4000"/>
                    </a14:imgEffect>
                    <a14:imgEffect>
                      <a14:brightnessContrast bright="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1540" y="1434337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Critical Care</a:t>
            </a:r>
          </a:p>
          <a:p>
            <a:pPr algn="ctr"/>
            <a:r>
              <a:rPr lang="en-GB" sz="6000" b="1" dirty="0"/>
              <a:t>Tri-Network</a:t>
            </a:r>
          </a:p>
          <a:p>
            <a:pPr algn="ctr"/>
            <a:endParaRPr lang="en-GB" sz="6000" b="1" i="1" dirty="0"/>
          </a:p>
          <a:p>
            <a:pPr algn="ctr"/>
            <a:r>
              <a:rPr lang="en-GB" sz="6000" b="1" i="1" dirty="0" err="1"/>
              <a:t>MedICUS</a:t>
            </a:r>
            <a:r>
              <a:rPr lang="en-GB" sz="6000" b="1" i="1" dirty="0"/>
              <a:t> Data-Sharing </a:t>
            </a:r>
          </a:p>
        </p:txBody>
      </p:sp>
    </p:spTree>
    <p:extLst>
      <p:ext uri="{BB962C8B-B14F-4D97-AF65-F5344CB8AC3E}">
        <p14:creationId xmlns:p14="http://schemas.microsoft.com/office/powerpoint/2010/main" val="4239171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DFE431-3AE5-47EF-916B-AEBA80A0BA51}"/>
              </a:ext>
            </a:extLst>
          </p:cNvPr>
          <p:cNvSpPr/>
          <p:nvPr/>
        </p:nvSpPr>
        <p:spPr>
          <a:xfrm>
            <a:off x="304800" y="548777"/>
            <a:ext cx="85597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26</a:t>
            </a:r>
            <a:r>
              <a:rPr lang="en-GB" baseline="30000" dirty="0"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 October 2017</a:t>
            </a:r>
          </a:p>
          <a:p>
            <a:pPr>
              <a:spcAft>
                <a:spcPts val="0"/>
              </a:spcAft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Hi Steve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We have a complete database now to enable reporting on the network’s data as a whole. 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Here is a list of the work carried out to enable audit using </a:t>
            </a:r>
            <a:r>
              <a:rPr lang="en-GB" dirty="0" err="1">
                <a:latin typeface="Calibri" panose="020F0502020204030204" pitchFamily="34" charset="0"/>
                <a:ea typeface="Calibri" panose="020F0502020204030204" pitchFamily="34" charset="0"/>
              </a:rPr>
              <a:t>MedICUs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’ reporting tools:</a:t>
            </a:r>
          </a:p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Email shot prepared and sent to all units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All units contacted individually and contacts determined for future submissions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Data submitted for 01/01/2016 until 31/12/2016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Data imported to central single users system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/>
              <a:t>We’ll provide an installation that enables access via the SQL backend using 4D ODBC driver (32bit). 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I am in the process of uploading the various parts now and will advise soon when they can be downloaded. </a:t>
            </a:r>
          </a:p>
          <a:p>
            <a:pPr lvl="0">
              <a:spcAft>
                <a:spcPts val="0"/>
              </a:spcAft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n-US" b="1" dirty="0" err="1">
                <a:solidFill>
                  <a:srgbClr val="17328C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Mela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n-US" b="1" dirty="0">
                <a:solidFill>
                  <a:srgbClr val="AF926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en-US" b="1" dirty="0">
                <a:solidFill>
                  <a:srgbClr val="17328C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Ltd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15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209</Words>
  <Application>Microsoft Office PowerPoint</Application>
  <PresentationFormat>On-screen Show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Midlands Critical Care Trauma Networks</dc:creator>
  <cp:lastModifiedBy>Midlands Critical Care Trauma Networks</cp:lastModifiedBy>
  <cp:revision>3</cp:revision>
  <dcterms:created xsi:type="dcterms:W3CDTF">2017-11-03T12:54:58Z</dcterms:created>
  <dcterms:modified xsi:type="dcterms:W3CDTF">2017-11-03T14:18:19Z</dcterms:modified>
</cp:coreProperties>
</file>