
<file path=[Content_Types].xml><?xml version="1.0" encoding="utf-8"?>
<Types xmlns="http://schemas.openxmlformats.org/package/2006/content-types">
  <Default Extension="bin" ContentType="audio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3" r:id="rId3"/>
    <p:sldId id="258" r:id="rId4"/>
    <p:sldId id="271" r:id="rId5"/>
    <p:sldId id="259" r:id="rId6"/>
    <p:sldId id="272" r:id="rId7"/>
    <p:sldId id="273" r:id="rId8"/>
    <p:sldId id="262" r:id="rId9"/>
    <p:sldId id="261" r:id="rId10"/>
    <p:sldId id="260" r:id="rId11"/>
    <p:sldId id="270" r:id="rId12"/>
    <p:sldId id="264" r:id="rId13"/>
    <p:sldId id="265" r:id="rId14"/>
    <p:sldId id="266" r:id="rId15"/>
    <p:sldId id="268" r:id="rId16"/>
    <p:sldId id="275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Webb" initials="j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A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52" autoAdjust="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1-23T15:17:48.234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1A647-2C95-F249-82CC-6DE616E01194}" type="doc">
      <dgm:prSet loTypeId="urn:microsoft.com/office/officeart/2005/8/layout/radial4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8E4C287-002E-194E-82CB-AE42DDA6DB5D}">
      <dgm:prSet phldrT="[Text]"/>
      <dgm:spPr/>
      <dgm:t>
        <a:bodyPr/>
        <a:lstStyle/>
        <a:p>
          <a:r>
            <a:rPr lang="en-US" dirty="0" smtClean="0"/>
            <a:t>STANDARD OF LIVING</a:t>
          </a:r>
          <a:endParaRPr lang="en-US" dirty="0"/>
        </a:p>
      </dgm:t>
    </dgm:pt>
    <dgm:pt modelId="{A2397DB5-C4EC-0E43-8914-FBD439158CF8}" type="parTrans" cxnId="{5827E7AD-722D-AD4A-A70D-E6B90226BFD7}">
      <dgm:prSet/>
      <dgm:spPr/>
      <dgm:t>
        <a:bodyPr/>
        <a:lstStyle/>
        <a:p>
          <a:endParaRPr lang="en-US"/>
        </a:p>
      </dgm:t>
    </dgm:pt>
    <dgm:pt modelId="{468C3650-B908-B144-90E7-D965106AF8C5}" type="sibTrans" cxnId="{5827E7AD-722D-AD4A-A70D-E6B90226BFD7}">
      <dgm:prSet/>
      <dgm:spPr/>
      <dgm:t>
        <a:bodyPr/>
        <a:lstStyle/>
        <a:p>
          <a:endParaRPr lang="en-US"/>
        </a:p>
      </dgm:t>
    </dgm:pt>
    <dgm:pt modelId="{6FDD636B-5ACA-3C4D-A61E-4AD7FB48041C}">
      <dgm:prSet phldrT="[Text]"/>
      <dgm:spPr/>
      <dgm:t>
        <a:bodyPr/>
        <a:lstStyle/>
        <a:p>
          <a:r>
            <a:rPr lang="en-US" dirty="0" smtClean="0">
              <a:solidFill>
                <a:srgbClr val="DA1F28"/>
              </a:solidFill>
            </a:rPr>
            <a:t>NON MATERIAL ENJOYMENTS</a:t>
          </a:r>
          <a:endParaRPr lang="en-US" dirty="0">
            <a:solidFill>
              <a:srgbClr val="DA1F28"/>
            </a:solidFill>
          </a:endParaRPr>
        </a:p>
      </dgm:t>
    </dgm:pt>
    <dgm:pt modelId="{6566E2F8-7160-8B4B-B6D7-5C0D23CDE0D4}" type="parTrans" cxnId="{6A41385A-53D7-C340-AB15-CDEBD36B504F}">
      <dgm:prSet/>
      <dgm:spPr/>
      <dgm:t>
        <a:bodyPr/>
        <a:lstStyle/>
        <a:p>
          <a:endParaRPr lang="en-US"/>
        </a:p>
      </dgm:t>
    </dgm:pt>
    <dgm:pt modelId="{C0045BE2-C83C-4D4A-BDE4-FAB671280A4E}" type="sibTrans" cxnId="{6A41385A-53D7-C340-AB15-CDEBD36B504F}">
      <dgm:prSet/>
      <dgm:spPr/>
      <dgm:t>
        <a:bodyPr/>
        <a:lstStyle/>
        <a:p>
          <a:endParaRPr lang="en-US"/>
        </a:p>
      </dgm:t>
    </dgm:pt>
    <dgm:pt modelId="{5E9A706E-0689-E64D-ACFA-5A12820B71A7}">
      <dgm:prSet phldrT="[Text]"/>
      <dgm:spPr/>
      <dgm:t>
        <a:bodyPr/>
        <a:lstStyle/>
        <a:p>
          <a:r>
            <a:rPr lang="en-US" dirty="0" smtClean="0">
              <a:solidFill>
                <a:schemeClr val="accent2"/>
              </a:solidFill>
            </a:rPr>
            <a:t>HOME ECONOMICS</a:t>
          </a:r>
          <a:endParaRPr lang="en-US" dirty="0">
            <a:solidFill>
              <a:schemeClr val="accent2"/>
            </a:solidFill>
          </a:endParaRPr>
        </a:p>
      </dgm:t>
    </dgm:pt>
    <dgm:pt modelId="{0C637DBC-91C7-F043-AD8E-7D185624CB6B}" type="parTrans" cxnId="{8266912B-A1AF-9042-A573-310FE08751BB}">
      <dgm:prSet/>
      <dgm:spPr/>
      <dgm:t>
        <a:bodyPr/>
        <a:lstStyle/>
        <a:p>
          <a:endParaRPr lang="en-US"/>
        </a:p>
      </dgm:t>
    </dgm:pt>
    <dgm:pt modelId="{207653EC-A6E9-624E-A755-E4F3E93FD4FC}" type="sibTrans" cxnId="{8266912B-A1AF-9042-A573-310FE08751BB}">
      <dgm:prSet/>
      <dgm:spPr/>
      <dgm:t>
        <a:bodyPr/>
        <a:lstStyle/>
        <a:p>
          <a:endParaRPr lang="en-US"/>
        </a:p>
      </dgm:t>
    </dgm:pt>
    <dgm:pt modelId="{965082B4-9DD5-374A-B3AD-E38A317A070F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MARKET ACTIVITIES</a:t>
          </a:r>
          <a:endParaRPr lang="en-US" dirty="0">
            <a:solidFill>
              <a:schemeClr val="bg1"/>
            </a:solidFill>
          </a:endParaRPr>
        </a:p>
      </dgm:t>
    </dgm:pt>
    <dgm:pt modelId="{530FAFEA-55C4-3B4E-86FB-4EB7289D7A97}" type="parTrans" cxnId="{43085272-0AC6-824F-9DE4-30E4AA9E9FBB}">
      <dgm:prSet/>
      <dgm:spPr/>
      <dgm:t>
        <a:bodyPr/>
        <a:lstStyle/>
        <a:p>
          <a:endParaRPr lang="en-US"/>
        </a:p>
      </dgm:t>
    </dgm:pt>
    <dgm:pt modelId="{67444B2B-A8CB-1B49-A85F-C8C81AD51235}" type="sibTrans" cxnId="{43085272-0AC6-824F-9DE4-30E4AA9E9FBB}">
      <dgm:prSet/>
      <dgm:spPr/>
      <dgm:t>
        <a:bodyPr/>
        <a:lstStyle/>
        <a:p>
          <a:endParaRPr lang="en-US"/>
        </a:p>
      </dgm:t>
    </dgm:pt>
    <dgm:pt modelId="{27FC8D49-F9DF-A74E-8307-4A88FE8C7DD0}" type="pres">
      <dgm:prSet presAssocID="{3211A647-2C95-F249-82CC-6DE616E011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3D3BF6-5B00-5C4A-9AA9-2A8FDB2C76CC}" type="pres">
      <dgm:prSet presAssocID="{98E4C287-002E-194E-82CB-AE42DDA6DB5D}" presName="centerShape" presStyleLbl="node0" presStyleIdx="0" presStyleCnt="1" custLinFactNeighborX="-389" custLinFactNeighborY="-7033"/>
      <dgm:spPr/>
      <dgm:t>
        <a:bodyPr/>
        <a:lstStyle/>
        <a:p>
          <a:endParaRPr lang="en-US"/>
        </a:p>
      </dgm:t>
    </dgm:pt>
    <dgm:pt modelId="{DADE153C-9F68-2643-B521-D7090A5EC0F0}" type="pres">
      <dgm:prSet presAssocID="{6566E2F8-7160-8B4B-B6D7-5C0D23CDE0D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4EE71E09-EE26-AA46-AD92-3385229BC6DB}" type="pres">
      <dgm:prSet presAssocID="{6FDD636B-5ACA-3C4D-A61E-4AD7FB48041C}" presName="node" presStyleLbl="node1" presStyleIdx="0" presStyleCnt="3" custScaleX="86760" custScaleY="64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E7E29-C470-D14D-B547-A4575A05CFFD}" type="pres">
      <dgm:prSet presAssocID="{0C637DBC-91C7-F043-AD8E-7D185624CB6B}" presName="parTrans" presStyleLbl="bgSibTrans2D1" presStyleIdx="1" presStyleCnt="3" custScaleX="102255"/>
      <dgm:spPr/>
      <dgm:t>
        <a:bodyPr/>
        <a:lstStyle/>
        <a:p>
          <a:endParaRPr lang="en-US"/>
        </a:p>
      </dgm:t>
    </dgm:pt>
    <dgm:pt modelId="{114211B8-F561-0F42-BF51-0B543EC76F47}" type="pres">
      <dgm:prSet presAssocID="{5E9A706E-0689-E64D-ACFA-5A12820B71A7}" presName="node" presStyleLbl="node1" presStyleIdx="1" presStyleCnt="3" custScaleX="80018" custScaleY="80468" custRadScaleRad="93178" custRadScaleInc="-2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099727-45B5-B14E-9F15-E19DD2D9163C}" type="pres">
      <dgm:prSet presAssocID="{530FAFEA-55C4-3B4E-86FB-4EB7289D7A97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B2DD4ED9-CE0E-BA44-9064-A8C096E8D105}" type="pres">
      <dgm:prSet presAssocID="{965082B4-9DD5-374A-B3AD-E38A317A070F}" presName="node" presStyleLbl="node1" presStyleIdx="2" presStyleCnt="3" custScaleX="87363" custScaleY="73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8B737E-248D-7E49-9EBA-8EBB29006667}" type="presOf" srcId="{0C637DBC-91C7-F043-AD8E-7D185624CB6B}" destId="{CACE7E29-C470-D14D-B547-A4575A05CFFD}" srcOrd="0" destOrd="0" presId="urn:microsoft.com/office/officeart/2005/8/layout/radial4"/>
    <dgm:cxn modelId="{34DCB989-B102-D347-A5C1-34542D07A2A3}" type="presOf" srcId="{6FDD636B-5ACA-3C4D-A61E-4AD7FB48041C}" destId="{4EE71E09-EE26-AA46-AD92-3385229BC6DB}" srcOrd="0" destOrd="0" presId="urn:microsoft.com/office/officeart/2005/8/layout/radial4"/>
    <dgm:cxn modelId="{5827E7AD-722D-AD4A-A70D-E6B90226BFD7}" srcId="{3211A647-2C95-F249-82CC-6DE616E01194}" destId="{98E4C287-002E-194E-82CB-AE42DDA6DB5D}" srcOrd="0" destOrd="0" parTransId="{A2397DB5-C4EC-0E43-8914-FBD439158CF8}" sibTransId="{468C3650-B908-B144-90E7-D965106AF8C5}"/>
    <dgm:cxn modelId="{814CC927-B84D-E64E-983D-B1011D53AB85}" type="presOf" srcId="{3211A647-2C95-F249-82CC-6DE616E01194}" destId="{27FC8D49-F9DF-A74E-8307-4A88FE8C7DD0}" srcOrd="0" destOrd="0" presId="urn:microsoft.com/office/officeart/2005/8/layout/radial4"/>
    <dgm:cxn modelId="{EB48BA11-835F-A34B-8019-998F085BA229}" type="presOf" srcId="{5E9A706E-0689-E64D-ACFA-5A12820B71A7}" destId="{114211B8-F561-0F42-BF51-0B543EC76F47}" srcOrd="0" destOrd="0" presId="urn:microsoft.com/office/officeart/2005/8/layout/radial4"/>
    <dgm:cxn modelId="{8751835E-16EB-6E4F-93F7-C6B324E30B83}" type="presOf" srcId="{530FAFEA-55C4-3B4E-86FB-4EB7289D7A97}" destId="{4A099727-45B5-B14E-9F15-E19DD2D9163C}" srcOrd="0" destOrd="0" presId="urn:microsoft.com/office/officeart/2005/8/layout/radial4"/>
    <dgm:cxn modelId="{6A41385A-53D7-C340-AB15-CDEBD36B504F}" srcId="{98E4C287-002E-194E-82CB-AE42DDA6DB5D}" destId="{6FDD636B-5ACA-3C4D-A61E-4AD7FB48041C}" srcOrd="0" destOrd="0" parTransId="{6566E2F8-7160-8B4B-B6D7-5C0D23CDE0D4}" sibTransId="{C0045BE2-C83C-4D4A-BDE4-FAB671280A4E}"/>
    <dgm:cxn modelId="{AB5FA3D9-D6B3-C34F-BF50-D5E05998EF56}" type="presOf" srcId="{965082B4-9DD5-374A-B3AD-E38A317A070F}" destId="{B2DD4ED9-CE0E-BA44-9064-A8C096E8D105}" srcOrd="0" destOrd="0" presId="urn:microsoft.com/office/officeart/2005/8/layout/radial4"/>
    <dgm:cxn modelId="{16564D6D-5EFE-FA4D-A617-0A81E3BD0F4C}" type="presOf" srcId="{98E4C287-002E-194E-82CB-AE42DDA6DB5D}" destId="{A43D3BF6-5B00-5C4A-9AA9-2A8FDB2C76CC}" srcOrd="0" destOrd="0" presId="urn:microsoft.com/office/officeart/2005/8/layout/radial4"/>
    <dgm:cxn modelId="{6C8D43AD-C4B8-D54C-9276-438AA9C7F80D}" type="presOf" srcId="{6566E2F8-7160-8B4B-B6D7-5C0D23CDE0D4}" destId="{DADE153C-9F68-2643-B521-D7090A5EC0F0}" srcOrd="0" destOrd="0" presId="urn:microsoft.com/office/officeart/2005/8/layout/radial4"/>
    <dgm:cxn modelId="{43085272-0AC6-824F-9DE4-30E4AA9E9FBB}" srcId="{98E4C287-002E-194E-82CB-AE42DDA6DB5D}" destId="{965082B4-9DD5-374A-B3AD-E38A317A070F}" srcOrd="2" destOrd="0" parTransId="{530FAFEA-55C4-3B4E-86FB-4EB7289D7A97}" sibTransId="{67444B2B-A8CB-1B49-A85F-C8C81AD51235}"/>
    <dgm:cxn modelId="{8266912B-A1AF-9042-A573-310FE08751BB}" srcId="{98E4C287-002E-194E-82CB-AE42DDA6DB5D}" destId="{5E9A706E-0689-E64D-ACFA-5A12820B71A7}" srcOrd="1" destOrd="0" parTransId="{0C637DBC-91C7-F043-AD8E-7D185624CB6B}" sibTransId="{207653EC-A6E9-624E-A755-E4F3E93FD4FC}"/>
    <dgm:cxn modelId="{7B17CD2B-B0C1-644A-82C5-09F385B1F48B}" type="presParOf" srcId="{27FC8D49-F9DF-A74E-8307-4A88FE8C7DD0}" destId="{A43D3BF6-5B00-5C4A-9AA9-2A8FDB2C76CC}" srcOrd="0" destOrd="0" presId="urn:microsoft.com/office/officeart/2005/8/layout/radial4"/>
    <dgm:cxn modelId="{1910990E-C4B3-3047-A4F6-FB347BEB6B68}" type="presParOf" srcId="{27FC8D49-F9DF-A74E-8307-4A88FE8C7DD0}" destId="{DADE153C-9F68-2643-B521-D7090A5EC0F0}" srcOrd="1" destOrd="0" presId="urn:microsoft.com/office/officeart/2005/8/layout/radial4"/>
    <dgm:cxn modelId="{362F0BFF-E00A-0945-8B13-652D7F978370}" type="presParOf" srcId="{27FC8D49-F9DF-A74E-8307-4A88FE8C7DD0}" destId="{4EE71E09-EE26-AA46-AD92-3385229BC6DB}" srcOrd="2" destOrd="0" presId="urn:microsoft.com/office/officeart/2005/8/layout/radial4"/>
    <dgm:cxn modelId="{143C57CF-A53B-C241-99B3-EA890132481B}" type="presParOf" srcId="{27FC8D49-F9DF-A74E-8307-4A88FE8C7DD0}" destId="{CACE7E29-C470-D14D-B547-A4575A05CFFD}" srcOrd="3" destOrd="0" presId="urn:microsoft.com/office/officeart/2005/8/layout/radial4"/>
    <dgm:cxn modelId="{F594F342-B4BD-2149-9EB9-50501297B37D}" type="presParOf" srcId="{27FC8D49-F9DF-A74E-8307-4A88FE8C7DD0}" destId="{114211B8-F561-0F42-BF51-0B543EC76F47}" srcOrd="4" destOrd="0" presId="urn:microsoft.com/office/officeart/2005/8/layout/radial4"/>
    <dgm:cxn modelId="{3A358A24-DBCE-184E-B298-EB964124C397}" type="presParOf" srcId="{27FC8D49-F9DF-A74E-8307-4A88FE8C7DD0}" destId="{4A099727-45B5-B14E-9F15-E19DD2D9163C}" srcOrd="5" destOrd="0" presId="urn:microsoft.com/office/officeart/2005/8/layout/radial4"/>
    <dgm:cxn modelId="{CBD46E21-78B5-B248-A08B-60CC76EF35AA}" type="presParOf" srcId="{27FC8D49-F9DF-A74E-8307-4A88FE8C7DD0}" destId="{B2DD4ED9-CE0E-BA44-9064-A8C096E8D10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0AC90-B7EB-0142-97B9-78735AB2D8B1}" type="doc">
      <dgm:prSet loTypeId="urn:microsoft.com/office/officeart/2005/8/layout/radial6" loCatId="cycle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D82B578E-24BB-8E43-96F4-06A42CC81DC9}">
      <dgm:prSet phldrT="[Text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25000"/>
          </a:schemeClr>
        </a:solidFill>
      </dgm:spPr>
      <dgm:t>
        <a:bodyPr/>
        <a:lstStyle/>
        <a:p>
          <a:r>
            <a:rPr lang="en-US" dirty="0" smtClean="0"/>
            <a:t>Loan Market</a:t>
          </a:r>
          <a:endParaRPr lang="en-US" dirty="0"/>
        </a:p>
      </dgm:t>
    </dgm:pt>
    <dgm:pt modelId="{B7D89071-B815-234E-8D6C-F7BB717049B8}" type="parTrans" cxnId="{C10CF754-4CC7-854F-A1AB-829F935103C3}">
      <dgm:prSet/>
      <dgm:spPr/>
      <dgm:t>
        <a:bodyPr/>
        <a:lstStyle/>
        <a:p>
          <a:endParaRPr lang="en-US"/>
        </a:p>
      </dgm:t>
    </dgm:pt>
    <dgm:pt modelId="{D2B95BCD-CB59-2947-9771-7037EA49885C}" type="sibTrans" cxnId="{C10CF754-4CC7-854F-A1AB-829F935103C3}">
      <dgm:prSet/>
      <dgm:spPr/>
      <dgm:t>
        <a:bodyPr/>
        <a:lstStyle/>
        <a:p>
          <a:endParaRPr lang="en-US"/>
        </a:p>
      </dgm:t>
    </dgm:pt>
    <dgm:pt modelId="{5E21A7AC-C8EB-A04A-B650-FDE70EE8BA73}">
      <dgm:prSet phldrT="[Text]"/>
      <dgm:spPr>
        <a:solidFill>
          <a:schemeClr val="tx2">
            <a:lumMod val="25000"/>
          </a:schemeClr>
        </a:solidFill>
      </dgm:spPr>
      <dgm:t>
        <a:bodyPr/>
        <a:lstStyle/>
        <a:p>
          <a:r>
            <a:rPr lang="en-US" dirty="0" smtClean="0"/>
            <a:t>Factor market</a:t>
          </a:r>
          <a:endParaRPr lang="en-US" dirty="0"/>
        </a:p>
      </dgm:t>
    </dgm:pt>
    <dgm:pt modelId="{A1279B9F-7611-9E42-BF6F-4F80D6A095EA}" type="parTrans" cxnId="{29F09F6D-EF98-2448-847F-EC139959867B}">
      <dgm:prSet/>
      <dgm:spPr/>
      <dgm:t>
        <a:bodyPr/>
        <a:lstStyle/>
        <a:p>
          <a:endParaRPr lang="en-US"/>
        </a:p>
      </dgm:t>
    </dgm:pt>
    <dgm:pt modelId="{E98B98E1-09FA-8844-90AE-288A0C095DDF}" type="sibTrans" cxnId="{29F09F6D-EF98-2448-847F-EC139959867B}">
      <dgm:prSet/>
      <dgm:spPr>
        <a:solidFill>
          <a:schemeClr val="bg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5AFDCBC6-B5EB-6B4F-9929-EEC5FBBE4508}">
      <dgm:prSet phldrT="[Text]"/>
      <dgm:spPr>
        <a:solidFill>
          <a:schemeClr val="bg1">
            <a:lumMod val="95000"/>
            <a:lumOff val="5000"/>
          </a:schemeClr>
        </a:solidFill>
      </dgm:spPr>
      <dgm:t>
        <a:bodyPr/>
        <a:lstStyle/>
        <a:p>
          <a:r>
            <a:rPr lang="en-US" dirty="0" smtClean="0"/>
            <a:t>Business</a:t>
          </a:r>
          <a:endParaRPr lang="en-US" dirty="0"/>
        </a:p>
      </dgm:t>
    </dgm:pt>
    <dgm:pt modelId="{51219122-3A88-4D46-923F-BE66EB30F1ED}" type="parTrans" cxnId="{5D27E521-52E6-D047-860D-EAAB32327223}">
      <dgm:prSet/>
      <dgm:spPr/>
      <dgm:t>
        <a:bodyPr/>
        <a:lstStyle/>
        <a:p>
          <a:endParaRPr lang="en-US"/>
        </a:p>
      </dgm:t>
    </dgm:pt>
    <dgm:pt modelId="{802EA9C8-126A-5B46-A85B-EABD67164697}" type="sibTrans" cxnId="{5D27E521-52E6-D047-860D-EAAB32327223}">
      <dgm:prSet/>
      <dgm:spPr>
        <a:solidFill>
          <a:schemeClr val="bg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F39E247E-8025-7A4C-9B9E-430F40AAB769}">
      <dgm:prSet phldrT="[Text]"/>
      <dgm:spPr>
        <a:solidFill>
          <a:schemeClr val="tx2">
            <a:lumMod val="25000"/>
          </a:schemeClr>
        </a:solidFill>
      </dgm:spPr>
      <dgm:t>
        <a:bodyPr/>
        <a:lstStyle/>
        <a:p>
          <a:r>
            <a:rPr lang="en-US" dirty="0" smtClean="0"/>
            <a:t>Product market</a:t>
          </a:r>
          <a:endParaRPr lang="en-US" dirty="0"/>
        </a:p>
      </dgm:t>
    </dgm:pt>
    <dgm:pt modelId="{6DBC18F4-CC7E-3B4E-A538-9A2601DB23A6}" type="parTrans" cxnId="{D44A0B7F-58E5-0344-972E-181D8D69FE19}">
      <dgm:prSet/>
      <dgm:spPr/>
      <dgm:t>
        <a:bodyPr/>
        <a:lstStyle/>
        <a:p>
          <a:endParaRPr lang="en-US"/>
        </a:p>
      </dgm:t>
    </dgm:pt>
    <dgm:pt modelId="{2F28F042-0008-8C45-B5F7-36CF213810B5}" type="sibTrans" cxnId="{D44A0B7F-58E5-0344-972E-181D8D69FE19}">
      <dgm:prSet/>
      <dgm:spPr>
        <a:solidFill>
          <a:schemeClr val="bg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AEDBC88B-6D4B-2749-BBE6-CB064811D51A}">
      <dgm:prSet phldrT="[Text]"/>
      <dgm:spPr>
        <a:solidFill>
          <a:schemeClr val="bg1">
            <a:lumMod val="95000"/>
            <a:lumOff val="5000"/>
          </a:schemeClr>
        </a:solidFill>
      </dgm:spPr>
      <dgm:t>
        <a:bodyPr/>
        <a:lstStyle/>
        <a:p>
          <a:r>
            <a:rPr lang="en-US" dirty="0" smtClean="0"/>
            <a:t>Households</a:t>
          </a:r>
          <a:endParaRPr lang="en-US" dirty="0"/>
        </a:p>
      </dgm:t>
    </dgm:pt>
    <dgm:pt modelId="{9C3F8922-1039-9A41-9220-427DEBE4B21B}" type="parTrans" cxnId="{1DF30928-8146-A747-933A-CB4144E48588}">
      <dgm:prSet/>
      <dgm:spPr/>
      <dgm:t>
        <a:bodyPr/>
        <a:lstStyle/>
        <a:p>
          <a:endParaRPr lang="en-US"/>
        </a:p>
      </dgm:t>
    </dgm:pt>
    <dgm:pt modelId="{D2B88E48-82CE-764F-BA01-44B57455F161}" type="sibTrans" cxnId="{1DF30928-8146-A747-933A-CB4144E48588}">
      <dgm:prSet/>
      <dgm:spPr>
        <a:solidFill>
          <a:schemeClr val="bg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6B857337-1067-C443-8B26-F44E1AB36440}" type="pres">
      <dgm:prSet presAssocID="{81F0AC90-B7EB-0142-97B9-78735AB2D8B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8354D-75D6-D847-B18F-D3EC8EE3545D}" type="pres">
      <dgm:prSet presAssocID="{D82B578E-24BB-8E43-96F4-06A42CC81DC9}" presName="centerShape" presStyleLbl="node0" presStyleIdx="0" presStyleCnt="1" custScaleY="52947"/>
      <dgm:spPr/>
      <dgm:t>
        <a:bodyPr/>
        <a:lstStyle/>
        <a:p>
          <a:endParaRPr lang="en-US"/>
        </a:p>
      </dgm:t>
    </dgm:pt>
    <dgm:pt modelId="{2FA8C6C2-023B-3047-9442-8005B95BDA4A}" type="pres">
      <dgm:prSet presAssocID="{5E21A7AC-C8EB-A04A-B650-FDE70EE8BA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65A45-F4F9-054F-8DFC-3E951227D9EF}" type="pres">
      <dgm:prSet presAssocID="{5E21A7AC-C8EB-A04A-B650-FDE70EE8BA73}" presName="dummy" presStyleCnt="0"/>
      <dgm:spPr/>
    </dgm:pt>
    <dgm:pt modelId="{419B0C65-DCB2-EC4C-9041-4EBAA1A479F4}" type="pres">
      <dgm:prSet presAssocID="{E98B98E1-09FA-8844-90AE-288A0C095DDF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E17C31F-8F13-1A4A-A56C-BA431A49E13F}" type="pres">
      <dgm:prSet presAssocID="{5AFDCBC6-B5EB-6B4F-9929-EEC5FBBE45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BB147-9089-1348-9DC5-6E79C3952969}" type="pres">
      <dgm:prSet presAssocID="{5AFDCBC6-B5EB-6B4F-9929-EEC5FBBE4508}" presName="dummy" presStyleCnt="0"/>
      <dgm:spPr/>
    </dgm:pt>
    <dgm:pt modelId="{4717F967-5BBB-F04A-B2AB-C5A17BBCE51F}" type="pres">
      <dgm:prSet presAssocID="{802EA9C8-126A-5B46-A85B-EABD67164697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F24D66F-F004-B94A-8B23-0CCD252170E5}" type="pres">
      <dgm:prSet presAssocID="{F39E247E-8025-7A4C-9B9E-430F40AAB7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B8D7B-932C-7447-92CE-0DC3396C70C1}" type="pres">
      <dgm:prSet presAssocID="{F39E247E-8025-7A4C-9B9E-430F40AAB769}" presName="dummy" presStyleCnt="0"/>
      <dgm:spPr/>
    </dgm:pt>
    <dgm:pt modelId="{9615F4AF-F71F-6248-88A0-9AB9BD641D5E}" type="pres">
      <dgm:prSet presAssocID="{2F28F042-0008-8C45-B5F7-36CF213810B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A0C63DD-4A4D-5243-9315-6AAAE50AB626}" type="pres">
      <dgm:prSet presAssocID="{AEDBC88B-6D4B-2749-BBE6-CB064811D51A}" presName="node" presStyleLbl="node1" presStyleIdx="3" presStyleCnt="4" custRadScaleRad="101785" custRadScaleInc="-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AEA63-5C14-5B43-A24D-756DADD204D4}" type="pres">
      <dgm:prSet presAssocID="{AEDBC88B-6D4B-2749-BBE6-CB064811D51A}" presName="dummy" presStyleCnt="0"/>
      <dgm:spPr/>
    </dgm:pt>
    <dgm:pt modelId="{EA9AE928-2FCE-2547-99DA-80EDFDE527CE}" type="pres">
      <dgm:prSet presAssocID="{D2B88E48-82CE-764F-BA01-44B57455F161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9C53C30-C513-C74F-BA13-DB422732A97B}" type="presOf" srcId="{AEDBC88B-6D4B-2749-BBE6-CB064811D51A}" destId="{7A0C63DD-4A4D-5243-9315-6AAAE50AB626}" srcOrd="0" destOrd="0" presId="urn:microsoft.com/office/officeart/2005/8/layout/radial6"/>
    <dgm:cxn modelId="{5D27E521-52E6-D047-860D-EAAB32327223}" srcId="{D82B578E-24BB-8E43-96F4-06A42CC81DC9}" destId="{5AFDCBC6-B5EB-6B4F-9929-EEC5FBBE4508}" srcOrd="1" destOrd="0" parTransId="{51219122-3A88-4D46-923F-BE66EB30F1ED}" sibTransId="{802EA9C8-126A-5B46-A85B-EABD67164697}"/>
    <dgm:cxn modelId="{1B16A45F-EEC4-5A47-88E5-97D8D0F31D9D}" type="presOf" srcId="{5AFDCBC6-B5EB-6B4F-9929-EEC5FBBE4508}" destId="{6E17C31F-8F13-1A4A-A56C-BA431A49E13F}" srcOrd="0" destOrd="0" presId="urn:microsoft.com/office/officeart/2005/8/layout/radial6"/>
    <dgm:cxn modelId="{5DD43E9C-21E5-B643-8CD1-2DA449B4EDD4}" type="presOf" srcId="{5E21A7AC-C8EB-A04A-B650-FDE70EE8BA73}" destId="{2FA8C6C2-023B-3047-9442-8005B95BDA4A}" srcOrd="0" destOrd="0" presId="urn:microsoft.com/office/officeart/2005/8/layout/radial6"/>
    <dgm:cxn modelId="{CDA26205-F585-FC47-97A6-16A444971193}" type="presOf" srcId="{D82B578E-24BB-8E43-96F4-06A42CC81DC9}" destId="{0C68354D-75D6-D847-B18F-D3EC8EE3545D}" srcOrd="0" destOrd="0" presId="urn:microsoft.com/office/officeart/2005/8/layout/radial6"/>
    <dgm:cxn modelId="{C10CF754-4CC7-854F-A1AB-829F935103C3}" srcId="{81F0AC90-B7EB-0142-97B9-78735AB2D8B1}" destId="{D82B578E-24BB-8E43-96F4-06A42CC81DC9}" srcOrd="0" destOrd="0" parTransId="{B7D89071-B815-234E-8D6C-F7BB717049B8}" sibTransId="{D2B95BCD-CB59-2947-9771-7037EA49885C}"/>
    <dgm:cxn modelId="{8B06E7BB-14C1-B747-8D51-A60D7385FDBA}" type="presOf" srcId="{81F0AC90-B7EB-0142-97B9-78735AB2D8B1}" destId="{6B857337-1067-C443-8B26-F44E1AB36440}" srcOrd="0" destOrd="0" presId="urn:microsoft.com/office/officeart/2005/8/layout/radial6"/>
    <dgm:cxn modelId="{D44A0B7F-58E5-0344-972E-181D8D69FE19}" srcId="{D82B578E-24BB-8E43-96F4-06A42CC81DC9}" destId="{F39E247E-8025-7A4C-9B9E-430F40AAB769}" srcOrd="2" destOrd="0" parTransId="{6DBC18F4-CC7E-3B4E-A538-9A2601DB23A6}" sibTransId="{2F28F042-0008-8C45-B5F7-36CF213810B5}"/>
    <dgm:cxn modelId="{E56E65F2-4DEE-DF45-9674-0B3EFBCD3E7C}" type="presOf" srcId="{F39E247E-8025-7A4C-9B9E-430F40AAB769}" destId="{CF24D66F-F004-B94A-8B23-0CCD252170E5}" srcOrd="0" destOrd="0" presId="urn:microsoft.com/office/officeart/2005/8/layout/radial6"/>
    <dgm:cxn modelId="{1DF30928-8146-A747-933A-CB4144E48588}" srcId="{D82B578E-24BB-8E43-96F4-06A42CC81DC9}" destId="{AEDBC88B-6D4B-2749-BBE6-CB064811D51A}" srcOrd="3" destOrd="0" parTransId="{9C3F8922-1039-9A41-9220-427DEBE4B21B}" sibTransId="{D2B88E48-82CE-764F-BA01-44B57455F161}"/>
    <dgm:cxn modelId="{446CC306-6D20-634C-B108-426149AD5983}" type="presOf" srcId="{E98B98E1-09FA-8844-90AE-288A0C095DDF}" destId="{419B0C65-DCB2-EC4C-9041-4EBAA1A479F4}" srcOrd="0" destOrd="0" presId="urn:microsoft.com/office/officeart/2005/8/layout/radial6"/>
    <dgm:cxn modelId="{BEBA3DAF-6E8A-0942-BCA1-0397484C9A4E}" type="presOf" srcId="{D2B88E48-82CE-764F-BA01-44B57455F161}" destId="{EA9AE928-2FCE-2547-99DA-80EDFDE527CE}" srcOrd="0" destOrd="0" presId="urn:microsoft.com/office/officeart/2005/8/layout/radial6"/>
    <dgm:cxn modelId="{20E85249-DAF2-A94D-930A-AC9C00D021C2}" type="presOf" srcId="{2F28F042-0008-8C45-B5F7-36CF213810B5}" destId="{9615F4AF-F71F-6248-88A0-9AB9BD641D5E}" srcOrd="0" destOrd="0" presId="urn:microsoft.com/office/officeart/2005/8/layout/radial6"/>
    <dgm:cxn modelId="{A6A8D943-803E-BA42-B80A-CA78A7039F86}" type="presOf" srcId="{802EA9C8-126A-5B46-A85B-EABD67164697}" destId="{4717F967-5BBB-F04A-B2AB-C5A17BBCE51F}" srcOrd="0" destOrd="0" presId="urn:microsoft.com/office/officeart/2005/8/layout/radial6"/>
    <dgm:cxn modelId="{29F09F6D-EF98-2448-847F-EC139959867B}" srcId="{D82B578E-24BB-8E43-96F4-06A42CC81DC9}" destId="{5E21A7AC-C8EB-A04A-B650-FDE70EE8BA73}" srcOrd="0" destOrd="0" parTransId="{A1279B9F-7611-9E42-BF6F-4F80D6A095EA}" sibTransId="{E98B98E1-09FA-8844-90AE-288A0C095DDF}"/>
    <dgm:cxn modelId="{0E4E6D2D-77C5-0D47-BAFA-CB11B6DAD86C}" type="presParOf" srcId="{6B857337-1067-C443-8B26-F44E1AB36440}" destId="{0C68354D-75D6-D847-B18F-D3EC8EE3545D}" srcOrd="0" destOrd="0" presId="urn:microsoft.com/office/officeart/2005/8/layout/radial6"/>
    <dgm:cxn modelId="{51A71A6F-7EEF-AB48-89A9-319CA3B900E9}" type="presParOf" srcId="{6B857337-1067-C443-8B26-F44E1AB36440}" destId="{2FA8C6C2-023B-3047-9442-8005B95BDA4A}" srcOrd="1" destOrd="0" presId="urn:microsoft.com/office/officeart/2005/8/layout/radial6"/>
    <dgm:cxn modelId="{C112779F-DCB1-6040-A6FF-77C73741CB1F}" type="presParOf" srcId="{6B857337-1067-C443-8B26-F44E1AB36440}" destId="{F5D65A45-F4F9-054F-8DFC-3E951227D9EF}" srcOrd="2" destOrd="0" presId="urn:microsoft.com/office/officeart/2005/8/layout/radial6"/>
    <dgm:cxn modelId="{E777A9C3-3B19-634A-8E21-00E8C7B84755}" type="presParOf" srcId="{6B857337-1067-C443-8B26-F44E1AB36440}" destId="{419B0C65-DCB2-EC4C-9041-4EBAA1A479F4}" srcOrd="3" destOrd="0" presId="urn:microsoft.com/office/officeart/2005/8/layout/radial6"/>
    <dgm:cxn modelId="{9F78EBCA-F236-7040-995F-9B5EC2671AC8}" type="presParOf" srcId="{6B857337-1067-C443-8B26-F44E1AB36440}" destId="{6E17C31F-8F13-1A4A-A56C-BA431A49E13F}" srcOrd="4" destOrd="0" presId="urn:microsoft.com/office/officeart/2005/8/layout/radial6"/>
    <dgm:cxn modelId="{F7B6D47E-8730-684F-8059-78B3EEA01125}" type="presParOf" srcId="{6B857337-1067-C443-8B26-F44E1AB36440}" destId="{801BB147-9089-1348-9DC5-6E79C3952969}" srcOrd="5" destOrd="0" presId="urn:microsoft.com/office/officeart/2005/8/layout/radial6"/>
    <dgm:cxn modelId="{1EDDBAD6-64AA-3E46-B9E0-726B07E4A610}" type="presParOf" srcId="{6B857337-1067-C443-8B26-F44E1AB36440}" destId="{4717F967-5BBB-F04A-B2AB-C5A17BBCE51F}" srcOrd="6" destOrd="0" presId="urn:microsoft.com/office/officeart/2005/8/layout/radial6"/>
    <dgm:cxn modelId="{01F3C1B4-6C7A-9049-8ECD-C10EAD94C960}" type="presParOf" srcId="{6B857337-1067-C443-8B26-F44E1AB36440}" destId="{CF24D66F-F004-B94A-8B23-0CCD252170E5}" srcOrd="7" destOrd="0" presId="urn:microsoft.com/office/officeart/2005/8/layout/radial6"/>
    <dgm:cxn modelId="{0EAF1DC5-089F-5249-A879-6871BE394B27}" type="presParOf" srcId="{6B857337-1067-C443-8B26-F44E1AB36440}" destId="{F11B8D7B-932C-7447-92CE-0DC3396C70C1}" srcOrd="8" destOrd="0" presId="urn:microsoft.com/office/officeart/2005/8/layout/radial6"/>
    <dgm:cxn modelId="{705ED135-8946-A847-A34F-108964E14376}" type="presParOf" srcId="{6B857337-1067-C443-8B26-F44E1AB36440}" destId="{9615F4AF-F71F-6248-88A0-9AB9BD641D5E}" srcOrd="9" destOrd="0" presId="urn:microsoft.com/office/officeart/2005/8/layout/radial6"/>
    <dgm:cxn modelId="{B9FFBBC1-A669-4946-870C-83B05A43DA61}" type="presParOf" srcId="{6B857337-1067-C443-8B26-F44E1AB36440}" destId="{7A0C63DD-4A4D-5243-9315-6AAAE50AB626}" srcOrd="10" destOrd="0" presId="urn:microsoft.com/office/officeart/2005/8/layout/radial6"/>
    <dgm:cxn modelId="{3029ED60-80A2-2E44-BC24-63312C167982}" type="presParOf" srcId="{6B857337-1067-C443-8B26-F44E1AB36440}" destId="{F9CAEA63-5C14-5B43-A24D-756DADD204D4}" srcOrd="11" destOrd="0" presId="urn:microsoft.com/office/officeart/2005/8/layout/radial6"/>
    <dgm:cxn modelId="{F7264201-A3D7-4A40-B984-56961232DD2C}" type="presParOf" srcId="{6B857337-1067-C443-8B26-F44E1AB36440}" destId="{EA9AE928-2FCE-2547-99DA-80EDFDE527CE}" srcOrd="12" destOrd="0" presId="urn:microsoft.com/office/officeart/2005/8/layout/radial6"/>
  </dgm:cxnLst>
  <dgm:bg>
    <a:solidFill>
      <a:schemeClr val="accent2">
        <a:lumMod val="60000"/>
        <a:lumOff val="40000"/>
      </a:schemeClr>
    </a:solidFill>
  </dgm:bg>
  <dgm:whole>
    <a:ln>
      <a:solidFill>
        <a:srgbClr val="0000FF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7AEFD-A3D4-DD40-9811-96C7C191E504}" type="doc">
      <dgm:prSet loTypeId="urn:microsoft.com/office/officeart/2005/8/layout/bProcess3" loCatId="process" qsTypeId="urn:microsoft.com/office/officeart/2005/8/quickstyle/simple4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C47C5E1E-8B8D-1D42-8D90-DEE0279F8CAD}">
      <dgm:prSet phldrT="[Text]"/>
      <dgm:spPr>
        <a:solidFill>
          <a:schemeClr val="accent2">
            <a:lumMod val="75000"/>
          </a:schemeClr>
        </a:solidFill>
        <a:ln>
          <a:solidFill>
            <a:srgbClr val="000000"/>
          </a:solidFill>
        </a:ln>
      </dgm:spPr>
      <dgm:t>
        <a:bodyPr/>
        <a:lstStyle/>
        <a:p>
          <a:r>
            <a:rPr lang="en-US" dirty="0" smtClean="0"/>
            <a:t>VALUE ADDED COMBINING FACTOR INPUTS AND PRODUCTION</a:t>
          </a:r>
          <a:endParaRPr lang="en-US" dirty="0"/>
        </a:p>
      </dgm:t>
    </dgm:pt>
    <dgm:pt modelId="{4DB18014-5A21-CB42-9434-F4C8FE2B0FED}" type="parTrans" cxnId="{471C0C1B-B4EE-434A-99E5-6FFE2B9CDE67}">
      <dgm:prSet/>
      <dgm:spPr/>
      <dgm:t>
        <a:bodyPr/>
        <a:lstStyle/>
        <a:p>
          <a:endParaRPr lang="en-US"/>
        </a:p>
      </dgm:t>
    </dgm:pt>
    <dgm:pt modelId="{12AF5580-7CAB-2E45-87ED-8EFD50D289FD}" type="sibTrans" cxnId="{471C0C1B-B4EE-434A-99E5-6FFE2B9CDE67}">
      <dgm:prSet/>
      <dgm:spPr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540B03B4-2438-5A41-BA6C-04C895BBF533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 smtClean="0"/>
            <a:t>INTERMEDIATE GOODS AND SERVICES</a:t>
          </a:r>
          <a:endParaRPr lang="en-US" dirty="0"/>
        </a:p>
      </dgm:t>
    </dgm:pt>
    <dgm:pt modelId="{9CCDD884-E481-784B-9E1E-D0D7A47969C5}" type="parTrans" cxnId="{FF412C50-5A1E-0F4D-9F19-6D6839C52A8F}">
      <dgm:prSet/>
      <dgm:spPr/>
      <dgm:t>
        <a:bodyPr/>
        <a:lstStyle/>
        <a:p>
          <a:endParaRPr lang="en-US"/>
        </a:p>
      </dgm:t>
    </dgm:pt>
    <dgm:pt modelId="{9A547F5A-2E29-E74B-BA83-3ED36BB1306C}" type="sibTrans" cxnId="{FF412C50-5A1E-0F4D-9F19-6D6839C52A8F}">
      <dgm:prSet/>
      <dgm:spPr>
        <a:ln w="38100" cap="flat" cmpd="sng" algn="ctr">
          <a:solidFill>
            <a:srgbClr val="DA1F28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630E75BB-D752-D440-9C9E-243F058B1A62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A5ADCDDE-D5D0-FF42-945C-8CA23F7A3469}" type="parTrans" cxnId="{C44C36CE-334C-1241-86E2-C47BCDC7DF64}">
      <dgm:prSet/>
      <dgm:spPr/>
      <dgm:t>
        <a:bodyPr/>
        <a:lstStyle/>
        <a:p>
          <a:endParaRPr lang="en-US"/>
        </a:p>
      </dgm:t>
    </dgm:pt>
    <dgm:pt modelId="{35477F2C-6800-324D-83D1-613E6F868EC2}" type="sibTrans" cxnId="{C44C36CE-334C-1241-86E2-C47BCDC7DF64}">
      <dgm:prSet/>
      <dgm:spPr/>
      <dgm:t>
        <a:bodyPr/>
        <a:lstStyle/>
        <a:p>
          <a:endParaRPr lang="en-US"/>
        </a:p>
      </dgm:t>
    </dgm:pt>
    <dgm:pt modelId="{19249F36-52E9-B041-BBF3-EACCFDEFEE9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FINAL GOODS AND SERVICES</a:t>
          </a:r>
          <a:endParaRPr lang="en-US" dirty="0"/>
        </a:p>
      </dgm:t>
    </dgm:pt>
    <dgm:pt modelId="{43E0C53C-461B-E14B-A13D-75C7391CE7D6}" type="parTrans" cxnId="{C7736CAC-6DD3-7445-B445-D15C24E43BA8}">
      <dgm:prSet/>
      <dgm:spPr/>
      <dgm:t>
        <a:bodyPr/>
        <a:lstStyle/>
        <a:p>
          <a:endParaRPr lang="en-US"/>
        </a:p>
      </dgm:t>
    </dgm:pt>
    <dgm:pt modelId="{2ABD6B0F-7FA7-6241-80E5-E24847599080}" type="sibTrans" cxnId="{C7736CAC-6DD3-7445-B445-D15C24E43BA8}">
      <dgm:prSet/>
      <dgm:spPr/>
      <dgm:t>
        <a:bodyPr/>
        <a:lstStyle/>
        <a:p>
          <a:endParaRPr lang="en-US"/>
        </a:p>
      </dgm:t>
    </dgm:pt>
    <dgm:pt modelId="{9421A0E3-7686-014E-8C9C-F4B1FA4B3E5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0BE478EF-FA50-9946-89C9-90EFB46B6AC9}" type="parTrans" cxnId="{337C249A-2317-FA43-AFEB-410A208E13CD}">
      <dgm:prSet/>
      <dgm:spPr/>
      <dgm:t>
        <a:bodyPr/>
        <a:lstStyle/>
        <a:p>
          <a:endParaRPr lang="en-US"/>
        </a:p>
      </dgm:t>
    </dgm:pt>
    <dgm:pt modelId="{E02CEDAA-B902-DB49-9F5B-ED277865C4F1}" type="sibTrans" cxnId="{337C249A-2317-FA43-AFEB-410A208E13CD}">
      <dgm:prSet/>
      <dgm:spPr/>
      <dgm:t>
        <a:bodyPr/>
        <a:lstStyle/>
        <a:p>
          <a:endParaRPr lang="en-US"/>
        </a:p>
      </dgm:t>
    </dgm:pt>
    <dgm:pt modelId="{5C18148E-F976-C849-B171-5FA127305098}" type="pres">
      <dgm:prSet presAssocID="{FE57AEFD-A3D4-DD40-9811-96C7C191E5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2A4BF-5D4C-544F-88EF-5F5AA70391D8}" type="pres">
      <dgm:prSet presAssocID="{C47C5E1E-8B8D-1D42-8D90-DEE0279F8CAD}" presName="node" presStyleLbl="node1" presStyleIdx="0" presStyleCnt="3" custScaleY="72140" custLinFactNeighborX="508" custLinFactNeighborY="-71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D888A-8B71-D44A-8959-8F1B095ABDA0}" type="pres">
      <dgm:prSet presAssocID="{12AF5580-7CAB-2E45-87ED-8EFD50D289FD}" presName="sibTrans" presStyleLbl="sibTrans1D1" presStyleIdx="0" presStyleCnt="2"/>
      <dgm:spPr/>
      <dgm:t>
        <a:bodyPr/>
        <a:lstStyle/>
        <a:p>
          <a:endParaRPr lang="en-US"/>
        </a:p>
      </dgm:t>
    </dgm:pt>
    <dgm:pt modelId="{300D86A9-BD33-8C49-9349-7D601423EAD5}" type="pres">
      <dgm:prSet presAssocID="{12AF5580-7CAB-2E45-87ED-8EFD50D289FD}" presName="connectorText" presStyleLbl="sibTrans1D1" presStyleIdx="0" presStyleCnt="2"/>
      <dgm:spPr/>
      <dgm:t>
        <a:bodyPr/>
        <a:lstStyle/>
        <a:p>
          <a:endParaRPr lang="en-US"/>
        </a:p>
      </dgm:t>
    </dgm:pt>
    <dgm:pt modelId="{BBF63C15-2732-5C47-9E01-7C4D815F3B05}" type="pres">
      <dgm:prSet presAssocID="{540B03B4-2438-5A41-BA6C-04C895BBF533}" presName="node" presStyleLbl="node1" presStyleIdx="1" presStyleCnt="3" custScaleY="58686" custLinFactNeighborX="47" custLinFactNeighborY="-10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9FE155-7DF3-2447-BF64-BAFEC189AB06}" type="pres">
      <dgm:prSet presAssocID="{9A547F5A-2E29-E74B-BA83-3ED36BB1306C}" presName="sibTrans" presStyleLbl="sibTrans1D1" presStyleIdx="1" presStyleCnt="2"/>
      <dgm:spPr/>
      <dgm:t>
        <a:bodyPr/>
        <a:lstStyle/>
        <a:p>
          <a:endParaRPr lang="en-US"/>
        </a:p>
      </dgm:t>
    </dgm:pt>
    <dgm:pt modelId="{859D873F-23C9-824F-91D0-25776165D267}" type="pres">
      <dgm:prSet presAssocID="{9A547F5A-2E29-E74B-BA83-3ED36BB1306C}" presName="connectorText" presStyleLbl="sibTrans1D1" presStyleIdx="1" presStyleCnt="2"/>
      <dgm:spPr/>
      <dgm:t>
        <a:bodyPr/>
        <a:lstStyle/>
        <a:p>
          <a:endParaRPr lang="en-US"/>
        </a:p>
      </dgm:t>
    </dgm:pt>
    <dgm:pt modelId="{7022CF39-1EEA-2C43-8086-56D55B05A055}" type="pres">
      <dgm:prSet presAssocID="{19249F36-52E9-B041-BBF3-EACCFDEFEE9D}" presName="node" presStyleLbl="node1" presStyleIdx="2" presStyleCnt="3" custScaleY="47117" custLinFactNeighborX="-47" custLinFactNeighborY="60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F28E80-1CD5-F047-9305-D623E1627C38}" type="presOf" srcId="{9A547F5A-2E29-E74B-BA83-3ED36BB1306C}" destId="{859D873F-23C9-824F-91D0-25776165D267}" srcOrd="1" destOrd="0" presId="urn:microsoft.com/office/officeart/2005/8/layout/bProcess3"/>
    <dgm:cxn modelId="{99A39643-2C85-1340-8DA2-B8E39109C6CF}" type="presOf" srcId="{19249F36-52E9-B041-BBF3-EACCFDEFEE9D}" destId="{7022CF39-1EEA-2C43-8086-56D55B05A055}" srcOrd="0" destOrd="0" presId="urn:microsoft.com/office/officeart/2005/8/layout/bProcess3"/>
    <dgm:cxn modelId="{63522C32-B499-D842-BEE0-542CD6195620}" type="presOf" srcId="{9421A0E3-7686-014E-8C9C-F4B1FA4B3E58}" destId="{7022CF39-1EEA-2C43-8086-56D55B05A055}" srcOrd="0" destOrd="1" presId="urn:microsoft.com/office/officeart/2005/8/layout/bProcess3"/>
    <dgm:cxn modelId="{21A2940C-F497-D349-B016-C4E6D8089CED}" type="presOf" srcId="{12AF5580-7CAB-2E45-87ED-8EFD50D289FD}" destId="{894D888A-8B71-D44A-8959-8F1B095ABDA0}" srcOrd="0" destOrd="0" presId="urn:microsoft.com/office/officeart/2005/8/layout/bProcess3"/>
    <dgm:cxn modelId="{DEADE78E-7FCF-A149-9CA0-2F62423B565E}" type="presOf" srcId="{12AF5580-7CAB-2E45-87ED-8EFD50D289FD}" destId="{300D86A9-BD33-8C49-9349-7D601423EAD5}" srcOrd="1" destOrd="0" presId="urn:microsoft.com/office/officeart/2005/8/layout/bProcess3"/>
    <dgm:cxn modelId="{FF412C50-5A1E-0F4D-9F19-6D6839C52A8F}" srcId="{FE57AEFD-A3D4-DD40-9811-96C7C191E504}" destId="{540B03B4-2438-5A41-BA6C-04C895BBF533}" srcOrd="1" destOrd="0" parTransId="{9CCDD884-E481-784B-9E1E-D0D7A47969C5}" sibTransId="{9A547F5A-2E29-E74B-BA83-3ED36BB1306C}"/>
    <dgm:cxn modelId="{48E0A4C8-7186-884F-8D43-14CFDFC3BB00}" type="presOf" srcId="{9A547F5A-2E29-E74B-BA83-3ED36BB1306C}" destId="{D09FE155-7DF3-2447-BF64-BAFEC189AB06}" srcOrd="0" destOrd="0" presId="urn:microsoft.com/office/officeart/2005/8/layout/bProcess3"/>
    <dgm:cxn modelId="{471C0C1B-B4EE-434A-99E5-6FFE2B9CDE67}" srcId="{FE57AEFD-A3D4-DD40-9811-96C7C191E504}" destId="{C47C5E1E-8B8D-1D42-8D90-DEE0279F8CAD}" srcOrd="0" destOrd="0" parTransId="{4DB18014-5A21-CB42-9434-F4C8FE2B0FED}" sibTransId="{12AF5580-7CAB-2E45-87ED-8EFD50D289FD}"/>
    <dgm:cxn modelId="{D0B7D7E5-C6BF-C74A-8CEC-9B1EC3496F6F}" type="presOf" srcId="{C47C5E1E-8B8D-1D42-8D90-DEE0279F8CAD}" destId="{1D42A4BF-5D4C-544F-88EF-5F5AA70391D8}" srcOrd="0" destOrd="0" presId="urn:microsoft.com/office/officeart/2005/8/layout/bProcess3"/>
    <dgm:cxn modelId="{C7736CAC-6DD3-7445-B445-D15C24E43BA8}" srcId="{FE57AEFD-A3D4-DD40-9811-96C7C191E504}" destId="{19249F36-52E9-B041-BBF3-EACCFDEFEE9D}" srcOrd="2" destOrd="0" parTransId="{43E0C53C-461B-E14B-A13D-75C7391CE7D6}" sibTransId="{2ABD6B0F-7FA7-6241-80E5-E24847599080}"/>
    <dgm:cxn modelId="{E1EB2D76-9210-D045-983F-417B0D69673D}" type="presOf" srcId="{FE57AEFD-A3D4-DD40-9811-96C7C191E504}" destId="{5C18148E-F976-C849-B171-5FA127305098}" srcOrd="0" destOrd="0" presId="urn:microsoft.com/office/officeart/2005/8/layout/bProcess3"/>
    <dgm:cxn modelId="{380B5051-C7B4-3847-8C8F-D6420DEDFC7D}" type="presOf" srcId="{540B03B4-2438-5A41-BA6C-04C895BBF533}" destId="{BBF63C15-2732-5C47-9E01-7C4D815F3B05}" srcOrd="0" destOrd="0" presId="urn:microsoft.com/office/officeart/2005/8/layout/bProcess3"/>
    <dgm:cxn modelId="{C44C36CE-334C-1241-86E2-C47BCDC7DF64}" srcId="{540B03B4-2438-5A41-BA6C-04C895BBF533}" destId="{630E75BB-D752-D440-9C9E-243F058B1A62}" srcOrd="0" destOrd="0" parTransId="{A5ADCDDE-D5D0-FF42-945C-8CA23F7A3469}" sibTransId="{35477F2C-6800-324D-83D1-613E6F868EC2}"/>
    <dgm:cxn modelId="{9BD13271-5B5B-F24A-8DA8-AB072AE35131}" type="presOf" srcId="{630E75BB-D752-D440-9C9E-243F058B1A62}" destId="{BBF63C15-2732-5C47-9E01-7C4D815F3B05}" srcOrd="0" destOrd="1" presId="urn:microsoft.com/office/officeart/2005/8/layout/bProcess3"/>
    <dgm:cxn modelId="{337C249A-2317-FA43-AFEB-410A208E13CD}" srcId="{19249F36-52E9-B041-BBF3-EACCFDEFEE9D}" destId="{9421A0E3-7686-014E-8C9C-F4B1FA4B3E58}" srcOrd="0" destOrd="0" parTransId="{0BE478EF-FA50-9946-89C9-90EFB46B6AC9}" sibTransId="{E02CEDAA-B902-DB49-9F5B-ED277865C4F1}"/>
    <dgm:cxn modelId="{B73F8429-A9D6-9A48-874D-BF1B973169B5}" type="presParOf" srcId="{5C18148E-F976-C849-B171-5FA127305098}" destId="{1D42A4BF-5D4C-544F-88EF-5F5AA70391D8}" srcOrd="0" destOrd="0" presId="urn:microsoft.com/office/officeart/2005/8/layout/bProcess3"/>
    <dgm:cxn modelId="{E15763C2-913D-9D4F-9848-92BBB2BECBF9}" type="presParOf" srcId="{5C18148E-F976-C849-B171-5FA127305098}" destId="{894D888A-8B71-D44A-8959-8F1B095ABDA0}" srcOrd="1" destOrd="0" presId="urn:microsoft.com/office/officeart/2005/8/layout/bProcess3"/>
    <dgm:cxn modelId="{86F28C0F-FB6B-1C43-B75F-7F59EC7443D6}" type="presParOf" srcId="{894D888A-8B71-D44A-8959-8F1B095ABDA0}" destId="{300D86A9-BD33-8C49-9349-7D601423EAD5}" srcOrd="0" destOrd="0" presId="urn:microsoft.com/office/officeart/2005/8/layout/bProcess3"/>
    <dgm:cxn modelId="{8F57945F-AFF6-B042-9454-5824E4676BC8}" type="presParOf" srcId="{5C18148E-F976-C849-B171-5FA127305098}" destId="{BBF63C15-2732-5C47-9E01-7C4D815F3B05}" srcOrd="2" destOrd="0" presId="urn:microsoft.com/office/officeart/2005/8/layout/bProcess3"/>
    <dgm:cxn modelId="{57528EA3-33C9-134E-957C-4F992D4956AB}" type="presParOf" srcId="{5C18148E-F976-C849-B171-5FA127305098}" destId="{D09FE155-7DF3-2447-BF64-BAFEC189AB06}" srcOrd="3" destOrd="0" presId="urn:microsoft.com/office/officeart/2005/8/layout/bProcess3"/>
    <dgm:cxn modelId="{9F33C083-7A10-E646-AB92-FAC2525DB48F}" type="presParOf" srcId="{D09FE155-7DF3-2447-BF64-BAFEC189AB06}" destId="{859D873F-23C9-824F-91D0-25776165D267}" srcOrd="0" destOrd="0" presId="urn:microsoft.com/office/officeart/2005/8/layout/bProcess3"/>
    <dgm:cxn modelId="{9D9E6F78-46C4-6849-A1AE-C42CCEB81A22}" type="presParOf" srcId="{5C18148E-F976-C849-B171-5FA127305098}" destId="{7022CF39-1EEA-2C43-8086-56D55B05A055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5E17BB-676E-2F42-98ED-97B27B4D124A}" type="doc">
      <dgm:prSet loTypeId="urn:microsoft.com/office/officeart/2005/8/layout/cycle5" loCatId="cycle" qsTypeId="urn:microsoft.com/office/officeart/2005/8/quickstyle/simple2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297F3B7B-20CB-994E-8353-3E69958774CB}">
      <dgm:prSet phldrT="[Text]"/>
      <dgm:spPr/>
      <dgm:t>
        <a:bodyPr/>
        <a:lstStyle/>
        <a:p>
          <a:r>
            <a:rPr lang="en-US" dirty="0" smtClean="0"/>
            <a:t>FACTOR MARKET</a:t>
          </a:r>
          <a:endParaRPr lang="en-US" dirty="0"/>
        </a:p>
      </dgm:t>
    </dgm:pt>
    <dgm:pt modelId="{008B4E64-03C3-B449-B0C9-013C2183D810}" type="parTrans" cxnId="{7AA2D798-CA5D-E146-8D27-80C792B5DE9B}">
      <dgm:prSet/>
      <dgm:spPr/>
      <dgm:t>
        <a:bodyPr/>
        <a:lstStyle/>
        <a:p>
          <a:endParaRPr lang="en-US"/>
        </a:p>
      </dgm:t>
    </dgm:pt>
    <dgm:pt modelId="{BF623034-7412-7746-9747-B4B47913772F}" type="sibTrans" cxnId="{7AA2D798-CA5D-E146-8D27-80C792B5DE9B}">
      <dgm:prSet/>
      <dgm:spPr/>
      <dgm:t>
        <a:bodyPr/>
        <a:lstStyle/>
        <a:p>
          <a:endParaRPr lang="en-US"/>
        </a:p>
      </dgm:t>
    </dgm:pt>
    <dgm:pt modelId="{BC75C6C8-FCF6-014E-8C6C-A875622714D4}">
      <dgm:prSet phldrT="[Text]"/>
      <dgm:spPr/>
      <dgm:t>
        <a:bodyPr/>
        <a:lstStyle/>
        <a:p>
          <a:r>
            <a:rPr lang="en-US" dirty="0" smtClean="0"/>
            <a:t>BUSINESS VALUE ADDED</a:t>
          </a:r>
          <a:endParaRPr lang="en-US" dirty="0"/>
        </a:p>
      </dgm:t>
    </dgm:pt>
    <dgm:pt modelId="{0B1C206F-02D6-CB4A-99FD-C8DCAA0A6921}" type="parTrans" cxnId="{CEA22793-32BE-0448-8D63-9324C04CFEA3}">
      <dgm:prSet/>
      <dgm:spPr/>
      <dgm:t>
        <a:bodyPr/>
        <a:lstStyle/>
        <a:p>
          <a:endParaRPr lang="en-US"/>
        </a:p>
      </dgm:t>
    </dgm:pt>
    <dgm:pt modelId="{768FFE87-0AB7-3041-9967-B24BCCA46818}" type="sibTrans" cxnId="{CEA22793-32BE-0448-8D63-9324C04CFEA3}">
      <dgm:prSet/>
      <dgm:spPr/>
      <dgm:t>
        <a:bodyPr/>
        <a:lstStyle/>
        <a:p>
          <a:endParaRPr lang="en-US"/>
        </a:p>
      </dgm:t>
    </dgm:pt>
    <dgm:pt modelId="{22E26EAF-16BA-CD46-BAA1-BE50FE84ED52}">
      <dgm:prSet phldrT="[Text]"/>
      <dgm:spPr/>
      <dgm:t>
        <a:bodyPr/>
        <a:lstStyle/>
        <a:p>
          <a:r>
            <a:rPr lang="en-US" dirty="0" smtClean="0"/>
            <a:t>PRODUCT MARKET</a:t>
          </a:r>
          <a:endParaRPr lang="en-US" dirty="0"/>
        </a:p>
      </dgm:t>
    </dgm:pt>
    <dgm:pt modelId="{6DA001AD-6965-9842-AB4A-3C28FC1F4441}" type="parTrans" cxnId="{19E4674D-AB4A-5B4C-8D99-9A3E61865FC1}">
      <dgm:prSet/>
      <dgm:spPr/>
      <dgm:t>
        <a:bodyPr/>
        <a:lstStyle/>
        <a:p>
          <a:endParaRPr lang="en-US"/>
        </a:p>
      </dgm:t>
    </dgm:pt>
    <dgm:pt modelId="{47ED00FC-029D-CF46-81F0-4B26027FE113}" type="sibTrans" cxnId="{19E4674D-AB4A-5B4C-8D99-9A3E61865FC1}">
      <dgm:prSet/>
      <dgm:spPr/>
      <dgm:t>
        <a:bodyPr/>
        <a:lstStyle/>
        <a:p>
          <a:endParaRPr lang="en-US"/>
        </a:p>
      </dgm:t>
    </dgm:pt>
    <dgm:pt modelId="{B883546A-6DF5-F943-AA81-CD9FB34114F4}">
      <dgm:prSet phldrT="[Text]"/>
      <dgm:spPr/>
      <dgm:t>
        <a:bodyPr/>
        <a:lstStyle/>
        <a:p>
          <a:r>
            <a:rPr lang="en-US" dirty="0" smtClean="0"/>
            <a:t>HOUSEHOLDS</a:t>
          </a:r>
          <a:endParaRPr lang="en-US" dirty="0"/>
        </a:p>
      </dgm:t>
    </dgm:pt>
    <dgm:pt modelId="{FA4CEB94-AFAA-F648-98D8-C680A8524542}" type="parTrans" cxnId="{0A5B3806-EDD8-8749-8A7A-675D07F12813}">
      <dgm:prSet/>
      <dgm:spPr/>
      <dgm:t>
        <a:bodyPr/>
        <a:lstStyle/>
        <a:p>
          <a:endParaRPr lang="en-US"/>
        </a:p>
      </dgm:t>
    </dgm:pt>
    <dgm:pt modelId="{50D2B372-5228-8D44-8DC4-3CB911A372B9}" type="sibTrans" cxnId="{0A5B3806-EDD8-8749-8A7A-675D07F12813}">
      <dgm:prSet/>
      <dgm:spPr/>
      <dgm:t>
        <a:bodyPr/>
        <a:lstStyle/>
        <a:p>
          <a:endParaRPr lang="en-US"/>
        </a:p>
      </dgm:t>
    </dgm:pt>
    <dgm:pt modelId="{55009955-E824-7548-8757-24600B739479}">
      <dgm:prSet phldrT="[Text]"/>
      <dgm:spPr/>
      <dgm:t>
        <a:bodyPr/>
        <a:lstStyle/>
        <a:p>
          <a:endParaRPr lang="en-US"/>
        </a:p>
      </dgm:t>
    </dgm:pt>
    <dgm:pt modelId="{59451B38-1156-804E-B958-6E3E718FE76C}" type="parTrans" cxnId="{F0950193-E1F0-5E47-BEE1-DFCFB63C5F38}">
      <dgm:prSet/>
      <dgm:spPr/>
      <dgm:t>
        <a:bodyPr/>
        <a:lstStyle/>
        <a:p>
          <a:endParaRPr lang="en-US"/>
        </a:p>
      </dgm:t>
    </dgm:pt>
    <dgm:pt modelId="{D8970416-DEAA-AE4F-8B50-840BBFB2EA31}" type="sibTrans" cxnId="{F0950193-E1F0-5E47-BEE1-DFCFB63C5F38}">
      <dgm:prSet/>
      <dgm:spPr/>
      <dgm:t>
        <a:bodyPr/>
        <a:lstStyle/>
        <a:p>
          <a:endParaRPr lang="en-US"/>
        </a:p>
      </dgm:t>
    </dgm:pt>
    <dgm:pt modelId="{4BBF00BA-21D2-C442-88C2-33C024044338}" type="pres">
      <dgm:prSet presAssocID="{1F5E17BB-676E-2F42-98ED-97B27B4D124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474CFD-3B03-4443-AB64-376F2C7D3961}" type="pres">
      <dgm:prSet presAssocID="{297F3B7B-20CB-994E-8353-3E69958774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A3500-8FEE-5C44-98F0-23C0807B9CB7}" type="pres">
      <dgm:prSet presAssocID="{297F3B7B-20CB-994E-8353-3E69958774CB}" presName="spNode" presStyleCnt="0"/>
      <dgm:spPr/>
    </dgm:pt>
    <dgm:pt modelId="{8F7FBD41-375A-2F4E-98DA-E5357EDFEBCA}" type="pres">
      <dgm:prSet presAssocID="{BF623034-7412-7746-9747-B4B47913772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D3545FE3-0175-2141-91EB-7EB37C18FD70}" type="pres">
      <dgm:prSet presAssocID="{BC75C6C8-FCF6-014E-8C6C-A875622714D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AFD40-9C39-E14B-96EC-CB5FC8F39C95}" type="pres">
      <dgm:prSet presAssocID="{BC75C6C8-FCF6-014E-8C6C-A875622714D4}" presName="spNode" presStyleCnt="0"/>
      <dgm:spPr/>
    </dgm:pt>
    <dgm:pt modelId="{F2901294-014D-4C4C-9F33-0B0A574B1B7E}" type="pres">
      <dgm:prSet presAssocID="{768FFE87-0AB7-3041-9967-B24BCCA46818}" presName="sibTrans" presStyleLbl="sibTrans1D1" presStyleIdx="1" presStyleCnt="4"/>
      <dgm:spPr/>
      <dgm:t>
        <a:bodyPr/>
        <a:lstStyle/>
        <a:p>
          <a:endParaRPr lang="en-US"/>
        </a:p>
      </dgm:t>
    </dgm:pt>
    <dgm:pt modelId="{C8398D79-4169-1349-A9F5-A7D633602E18}" type="pres">
      <dgm:prSet presAssocID="{22E26EAF-16BA-CD46-BAA1-BE50FE84ED5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CEF35-7AD2-3640-858D-A34A4EAE8C06}" type="pres">
      <dgm:prSet presAssocID="{22E26EAF-16BA-CD46-BAA1-BE50FE84ED52}" presName="spNode" presStyleCnt="0"/>
      <dgm:spPr/>
    </dgm:pt>
    <dgm:pt modelId="{DFE16FEC-E3FF-1848-837A-139F2D568A44}" type="pres">
      <dgm:prSet presAssocID="{47ED00FC-029D-CF46-81F0-4B26027FE113}" presName="sibTrans" presStyleLbl="sibTrans1D1" presStyleIdx="2" presStyleCnt="4"/>
      <dgm:spPr/>
      <dgm:t>
        <a:bodyPr/>
        <a:lstStyle/>
        <a:p>
          <a:endParaRPr lang="en-US"/>
        </a:p>
      </dgm:t>
    </dgm:pt>
    <dgm:pt modelId="{4745822F-8EFB-B642-8C36-9EAA691EB7DA}" type="pres">
      <dgm:prSet presAssocID="{B883546A-6DF5-F943-AA81-CD9FB34114F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0516D6-BEF1-B940-B3D8-D1B8AA5E585A}" type="pres">
      <dgm:prSet presAssocID="{B883546A-6DF5-F943-AA81-CD9FB34114F4}" presName="spNode" presStyleCnt="0"/>
      <dgm:spPr/>
    </dgm:pt>
    <dgm:pt modelId="{FEA0B452-B9CB-2643-9B9E-6D396CA3023A}" type="pres">
      <dgm:prSet presAssocID="{50D2B372-5228-8D44-8DC4-3CB911A372B9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F50CF227-4BCB-594C-83EB-98D758148FD1}" type="presOf" srcId="{BC75C6C8-FCF6-014E-8C6C-A875622714D4}" destId="{D3545FE3-0175-2141-91EB-7EB37C18FD70}" srcOrd="0" destOrd="0" presId="urn:microsoft.com/office/officeart/2005/8/layout/cycle5"/>
    <dgm:cxn modelId="{0A5B3806-EDD8-8749-8A7A-675D07F12813}" srcId="{1F5E17BB-676E-2F42-98ED-97B27B4D124A}" destId="{B883546A-6DF5-F943-AA81-CD9FB34114F4}" srcOrd="3" destOrd="0" parTransId="{FA4CEB94-AFAA-F648-98D8-C680A8524542}" sibTransId="{50D2B372-5228-8D44-8DC4-3CB911A372B9}"/>
    <dgm:cxn modelId="{0F3E6426-301D-0848-827B-E52B722B279A}" type="presOf" srcId="{BF623034-7412-7746-9747-B4B47913772F}" destId="{8F7FBD41-375A-2F4E-98DA-E5357EDFEBCA}" srcOrd="0" destOrd="0" presId="urn:microsoft.com/office/officeart/2005/8/layout/cycle5"/>
    <dgm:cxn modelId="{F0950193-E1F0-5E47-BEE1-DFCFB63C5F38}" srcId="{B883546A-6DF5-F943-AA81-CD9FB34114F4}" destId="{55009955-E824-7548-8757-24600B739479}" srcOrd="0" destOrd="0" parTransId="{59451B38-1156-804E-B958-6E3E718FE76C}" sibTransId="{D8970416-DEAA-AE4F-8B50-840BBFB2EA31}"/>
    <dgm:cxn modelId="{CEA22793-32BE-0448-8D63-9324C04CFEA3}" srcId="{1F5E17BB-676E-2F42-98ED-97B27B4D124A}" destId="{BC75C6C8-FCF6-014E-8C6C-A875622714D4}" srcOrd="1" destOrd="0" parTransId="{0B1C206F-02D6-CB4A-99FD-C8DCAA0A6921}" sibTransId="{768FFE87-0AB7-3041-9967-B24BCCA46818}"/>
    <dgm:cxn modelId="{FF8E4230-43CD-AF4E-9B15-CD5672AC9229}" type="presOf" srcId="{55009955-E824-7548-8757-24600B739479}" destId="{4745822F-8EFB-B642-8C36-9EAA691EB7DA}" srcOrd="0" destOrd="1" presId="urn:microsoft.com/office/officeart/2005/8/layout/cycle5"/>
    <dgm:cxn modelId="{41C47F50-E208-314B-B57C-E27B4AADF1FF}" type="presOf" srcId="{22E26EAF-16BA-CD46-BAA1-BE50FE84ED52}" destId="{C8398D79-4169-1349-A9F5-A7D633602E18}" srcOrd="0" destOrd="0" presId="urn:microsoft.com/office/officeart/2005/8/layout/cycle5"/>
    <dgm:cxn modelId="{19E4674D-AB4A-5B4C-8D99-9A3E61865FC1}" srcId="{1F5E17BB-676E-2F42-98ED-97B27B4D124A}" destId="{22E26EAF-16BA-CD46-BAA1-BE50FE84ED52}" srcOrd="2" destOrd="0" parTransId="{6DA001AD-6965-9842-AB4A-3C28FC1F4441}" sibTransId="{47ED00FC-029D-CF46-81F0-4B26027FE113}"/>
    <dgm:cxn modelId="{44EDF934-AEFE-3142-A1C7-AAA8A3FF3723}" type="presOf" srcId="{47ED00FC-029D-CF46-81F0-4B26027FE113}" destId="{DFE16FEC-E3FF-1848-837A-139F2D568A44}" srcOrd="0" destOrd="0" presId="urn:microsoft.com/office/officeart/2005/8/layout/cycle5"/>
    <dgm:cxn modelId="{2849AA70-C70D-E34D-9AE0-1BFBAD31BB92}" type="presOf" srcId="{297F3B7B-20CB-994E-8353-3E69958774CB}" destId="{83474CFD-3B03-4443-AB64-376F2C7D3961}" srcOrd="0" destOrd="0" presId="urn:microsoft.com/office/officeart/2005/8/layout/cycle5"/>
    <dgm:cxn modelId="{64EBE214-5D25-7043-A9C7-748246090C7B}" type="presOf" srcId="{768FFE87-0AB7-3041-9967-B24BCCA46818}" destId="{F2901294-014D-4C4C-9F33-0B0A574B1B7E}" srcOrd="0" destOrd="0" presId="urn:microsoft.com/office/officeart/2005/8/layout/cycle5"/>
    <dgm:cxn modelId="{663CE56C-3728-0040-9AD1-D0AF109BD1DD}" type="presOf" srcId="{1F5E17BB-676E-2F42-98ED-97B27B4D124A}" destId="{4BBF00BA-21D2-C442-88C2-33C024044338}" srcOrd="0" destOrd="0" presId="urn:microsoft.com/office/officeart/2005/8/layout/cycle5"/>
    <dgm:cxn modelId="{7AA2D798-CA5D-E146-8D27-80C792B5DE9B}" srcId="{1F5E17BB-676E-2F42-98ED-97B27B4D124A}" destId="{297F3B7B-20CB-994E-8353-3E69958774CB}" srcOrd="0" destOrd="0" parTransId="{008B4E64-03C3-B449-B0C9-013C2183D810}" sibTransId="{BF623034-7412-7746-9747-B4B47913772F}"/>
    <dgm:cxn modelId="{505DDDC3-54BC-0942-8C63-D076D8D45418}" type="presOf" srcId="{B883546A-6DF5-F943-AA81-CD9FB34114F4}" destId="{4745822F-8EFB-B642-8C36-9EAA691EB7DA}" srcOrd="0" destOrd="0" presId="urn:microsoft.com/office/officeart/2005/8/layout/cycle5"/>
    <dgm:cxn modelId="{CA749476-49D2-3E44-9F18-F204F43CE649}" type="presOf" srcId="{50D2B372-5228-8D44-8DC4-3CB911A372B9}" destId="{FEA0B452-B9CB-2643-9B9E-6D396CA3023A}" srcOrd="0" destOrd="0" presId="urn:microsoft.com/office/officeart/2005/8/layout/cycle5"/>
    <dgm:cxn modelId="{B8173E30-F7B3-DC4B-BCCA-C94ECC05DE6C}" type="presParOf" srcId="{4BBF00BA-21D2-C442-88C2-33C024044338}" destId="{83474CFD-3B03-4443-AB64-376F2C7D3961}" srcOrd="0" destOrd="0" presId="urn:microsoft.com/office/officeart/2005/8/layout/cycle5"/>
    <dgm:cxn modelId="{491CC2E6-1577-D348-8D9E-499838F0DB3F}" type="presParOf" srcId="{4BBF00BA-21D2-C442-88C2-33C024044338}" destId="{A1CA3500-8FEE-5C44-98F0-23C0807B9CB7}" srcOrd="1" destOrd="0" presId="urn:microsoft.com/office/officeart/2005/8/layout/cycle5"/>
    <dgm:cxn modelId="{A011E673-F5DF-EA47-B6CA-71B024AFBAAE}" type="presParOf" srcId="{4BBF00BA-21D2-C442-88C2-33C024044338}" destId="{8F7FBD41-375A-2F4E-98DA-E5357EDFEBCA}" srcOrd="2" destOrd="0" presId="urn:microsoft.com/office/officeart/2005/8/layout/cycle5"/>
    <dgm:cxn modelId="{FA9A45D0-C40A-5943-A364-7FAA4CC21D9F}" type="presParOf" srcId="{4BBF00BA-21D2-C442-88C2-33C024044338}" destId="{D3545FE3-0175-2141-91EB-7EB37C18FD70}" srcOrd="3" destOrd="0" presId="urn:microsoft.com/office/officeart/2005/8/layout/cycle5"/>
    <dgm:cxn modelId="{65631B00-CC3F-6149-8E7A-D3EA5E129431}" type="presParOf" srcId="{4BBF00BA-21D2-C442-88C2-33C024044338}" destId="{5F9AFD40-9C39-E14B-96EC-CB5FC8F39C95}" srcOrd="4" destOrd="0" presId="urn:microsoft.com/office/officeart/2005/8/layout/cycle5"/>
    <dgm:cxn modelId="{006DD0E2-1D6F-604A-8284-E95A469B3572}" type="presParOf" srcId="{4BBF00BA-21D2-C442-88C2-33C024044338}" destId="{F2901294-014D-4C4C-9F33-0B0A574B1B7E}" srcOrd="5" destOrd="0" presId="urn:microsoft.com/office/officeart/2005/8/layout/cycle5"/>
    <dgm:cxn modelId="{353B99AC-FD3B-754A-8C54-6524F7A9F36E}" type="presParOf" srcId="{4BBF00BA-21D2-C442-88C2-33C024044338}" destId="{C8398D79-4169-1349-A9F5-A7D633602E18}" srcOrd="6" destOrd="0" presId="urn:microsoft.com/office/officeart/2005/8/layout/cycle5"/>
    <dgm:cxn modelId="{35189829-DF69-0C48-A6AC-82F55FD57109}" type="presParOf" srcId="{4BBF00BA-21D2-C442-88C2-33C024044338}" destId="{93DCEF35-7AD2-3640-858D-A34A4EAE8C06}" srcOrd="7" destOrd="0" presId="urn:microsoft.com/office/officeart/2005/8/layout/cycle5"/>
    <dgm:cxn modelId="{48B127AB-2FF7-4C40-A6C4-9D49EE3F27E0}" type="presParOf" srcId="{4BBF00BA-21D2-C442-88C2-33C024044338}" destId="{DFE16FEC-E3FF-1848-837A-139F2D568A44}" srcOrd="8" destOrd="0" presId="urn:microsoft.com/office/officeart/2005/8/layout/cycle5"/>
    <dgm:cxn modelId="{8194D415-FA5C-8745-8BCE-7ECDE4E8B6E2}" type="presParOf" srcId="{4BBF00BA-21D2-C442-88C2-33C024044338}" destId="{4745822F-8EFB-B642-8C36-9EAA691EB7DA}" srcOrd="9" destOrd="0" presId="urn:microsoft.com/office/officeart/2005/8/layout/cycle5"/>
    <dgm:cxn modelId="{C66F0B92-E388-0845-80B1-F814F8C9580B}" type="presParOf" srcId="{4BBF00BA-21D2-C442-88C2-33C024044338}" destId="{C80516D6-BEF1-B940-B3D8-D1B8AA5E585A}" srcOrd="10" destOrd="0" presId="urn:microsoft.com/office/officeart/2005/8/layout/cycle5"/>
    <dgm:cxn modelId="{A231E3C3-28B7-6046-9DDE-1676FED9A366}" type="presParOf" srcId="{4BBF00BA-21D2-C442-88C2-33C024044338}" destId="{FEA0B452-B9CB-2643-9B9E-6D396CA3023A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7D9DC6-59E7-AF49-84C7-DE0CDFA93DCF}" type="doc">
      <dgm:prSet loTypeId="urn:microsoft.com/office/officeart/2005/8/layout/arrow5" loCatId="relationship" qsTypeId="urn:microsoft.com/office/officeart/2005/8/quickstyle/simple4" qsCatId="simple" csTypeId="urn:microsoft.com/office/officeart/2005/8/colors/accent1_2#6" csCatId="accent1" phldr="1"/>
      <dgm:spPr/>
      <dgm:t>
        <a:bodyPr/>
        <a:lstStyle/>
        <a:p>
          <a:endParaRPr lang="en-US"/>
        </a:p>
      </dgm:t>
    </dgm:pt>
    <dgm:pt modelId="{85C14A82-7B7F-AD40-9B23-FE3D846DB1AB}">
      <dgm:prSet phldrT="[Text]"/>
      <dgm:spPr/>
      <dgm:t>
        <a:bodyPr/>
        <a:lstStyle/>
        <a:p>
          <a:r>
            <a:rPr lang="en-US" dirty="0" smtClean="0">
              <a:solidFill>
                <a:schemeClr val="accent4">
                  <a:lumMod val="50000"/>
                </a:schemeClr>
              </a:solidFill>
            </a:rPr>
            <a:t>FACTOR SERVICES FOR $</a:t>
          </a:r>
          <a:endParaRPr lang="en-US" dirty="0">
            <a:solidFill>
              <a:schemeClr val="accent4">
                <a:lumMod val="50000"/>
              </a:schemeClr>
            </a:solidFill>
          </a:endParaRPr>
        </a:p>
      </dgm:t>
    </dgm:pt>
    <dgm:pt modelId="{8B451C6F-79C1-1348-9D39-EC79D5D09475}" type="parTrans" cxnId="{113C341A-3AF5-ED4E-90E4-DC2FCDC37E31}">
      <dgm:prSet/>
      <dgm:spPr/>
      <dgm:t>
        <a:bodyPr/>
        <a:lstStyle/>
        <a:p>
          <a:endParaRPr lang="en-US"/>
        </a:p>
      </dgm:t>
    </dgm:pt>
    <dgm:pt modelId="{1F8288F6-EF69-AE44-B2AF-34FFFB92DB0D}" type="sibTrans" cxnId="{113C341A-3AF5-ED4E-90E4-DC2FCDC37E31}">
      <dgm:prSet/>
      <dgm:spPr/>
      <dgm:t>
        <a:bodyPr/>
        <a:lstStyle/>
        <a:p>
          <a:endParaRPr lang="en-US"/>
        </a:p>
      </dgm:t>
    </dgm:pt>
    <dgm:pt modelId="{EA324794-E321-7D4A-9056-AA98CB047EB2}">
      <dgm:prSet phldrT="[Text]"/>
      <dgm:spPr/>
      <dgm:t>
        <a:bodyPr/>
        <a:lstStyle/>
        <a:p>
          <a:r>
            <a:rPr lang="en-US" dirty="0" smtClean="0"/>
            <a:t>$ PAYROLLS FOR LABOR</a:t>
          </a:r>
          <a:endParaRPr lang="en-US" dirty="0"/>
        </a:p>
      </dgm:t>
    </dgm:pt>
    <dgm:pt modelId="{8BF53CCA-E388-E34F-B831-1D5B22585374}" type="parTrans" cxnId="{9EA9764D-64FD-3D4C-8491-50A48E2EF67F}">
      <dgm:prSet/>
      <dgm:spPr/>
      <dgm:t>
        <a:bodyPr/>
        <a:lstStyle/>
        <a:p>
          <a:endParaRPr lang="en-US"/>
        </a:p>
      </dgm:t>
    </dgm:pt>
    <dgm:pt modelId="{978A6E62-819E-1042-82DD-F4BBF2446963}" type="sibTrans" cxnId="{9EA9764D-64FD-3D4C-8491-50A48E2EF67F}">
      <dgm:prSet/>
      <dgm:spPr/>
      <dgm:t>
        <a:bodyPr/>
        <a:lstStyle/>
        <a:p>
          <a:endParaRPr lang="en-US"/>
        </a:p>
      </dgm:t>
    </dgm:pt>
    <dgm:pt modelId="{7B53FAFD-BB8D-3546-994B-DE377087E802}" type="pres">
      <dgm:prSet presAssocID="{4F7D9DC6-59E7-AF49-84C7-DE0CDFA93DC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762A2A-7356-E043-BC74-298187D2A77C}" type="pres">
      <dgm:prSet presAssocID="{85C14A82-7B7F-AD40-9B23-FE3D846DB1A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7163E-58EB-CE4E-B56F-F02BA149E900}" type="pres">
      <dgm:prSet presAssocID="{EA324794-E321-7D4A-9056-AA98CB047EB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3C341A-3AF5-ED4E-90E4-DC2FCDC37E31}" srcId="{4F7D9DC6-59E7-AF49-84C7-DE0CDFA93DCF}" destId="{85C14A82-7B7F-AD40-9B23-FE3D846DB1AB}" srcOrd="0" destOrd="0" parTransId="{8B451C6F-79C1-1348-9D39-EC79D5D09475}" sibTransId="{1F8288F6-EF69-AE44-B2AF-34FFFB92DB0D}"/>
    <dgm:cxn modelId="{79A64F2B-19BB-4E4F-A6BE-E9459BBBC3B6}" type="presOf" srcId="{EA324794-E321-7D4A-9056-AA98CB047EB2}" destId="{B017163E-58EB-CE4E-B56F-F02BA149E900}" srcOrd="0" destOrd="0" presId="urn:microsoft.com/office/officeart/2005/8/layout/arrow5"/>
    <dgm:cxn modelId="{9EA9764D-64FD-3D4C-8491-50A48E2EF67F}" srcId="{4F7D9DC6-59E7-AF49-84C7-DE0CDFA93DCF}" destId="{EA324794-E321-7D4A-9056-AA98CB047EB2}" srcOrd="1" destOrd="0" parTransId="{8BF53CCA-E388-E34F-B831-1D5B22585374}" sibTransId="{978A6E62-819E-1042-82DD-F4BBF2446963}"/>
    <dgm:cxn modelId="{C665315D-A20D-AE4B-9F23-A37F7F23B404}" type="presOf" srcId="{4F7D9DC6-59E7-AF49-84C7-DE0CDFA93DCF}" destId="{7B53FAFD-BB8D-3546-994B-DE377087E802}" srcOrd="0" destOrd="0" presId="urn:microsoft.com/office/officeart/2005/8/layout/arrow5"/>
    <dgm:cxn modelId="{31E049B6-028A-3C41-B1FF-674F0AF21C6F}" type="presOf" srcId="{85C14A82-7B7F-AD40-9B23-FE3D846DB1AB}" destId="{C7762A2A-7356-E043-BC74-298187D2A77C}" srcOrd="0" destOrd="0" presId="urn:microsoft.com/office/officeart/2005/8/layout/arrow5"/>
    <dgm:cxn modelId="{75ACDB84-BE47-5C45-90A8-404124663017}" type="presParOf" srcId="{7B53FAFD-BB8D-3546-994B-DE377087E802}" destId="{C7762A2A-7356-E043-BC74-298187D2A77C}" srcOrd="0" destOrd="0" presId="urn:microsoft.com/office/officeart/2005/8/layout/arrow5"/>
    <dgm:cxn modelId="{E0EB53E0-FF78-0E44-A1FF-7103B28967C8}" type="presParOf" srcId="{7B53FAFD-BB8D-3546-994B-DE377087E802}" destId="{B017163E-58EB-CE4E-B56F-F02BA149E90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8814EF-6546-1B4F-8A26-60315D5A81C7}" type="doc">
      <dgm:prSet loTypeId="urn:microsoft.com/office/officeart/2005/8/layout/arrow5" loCatId="relationship" qsTypeId="urn:microsoft.com/office/officeart/2005/8/quickstyle/simple4" qsCatId="simple" csTypeId="urn:microsoft.com/office/officeart/2005/8/colors/accent1_2#7" csCatId="accent1" phldr="1"/>
      <dgm:spPr/>
      <dgm:t>
        <a:bodyPr/>
        <a:lstStyle/>
        <a:p>
          <a:endParaRPr lang="en-US"/>
        </a:p>
      </dgm:t>
    </dgm:pt>
    <dgm:pt modelId="{1092AB91-7F89-5341-8B1B-68EA93D802E9}">
      <dgm:prSet phldrT="[Text]"/>
      <dgm:spPr/>
      <dgm:t>
        <a:bodyPr/>
        <a:lstStyle/>
        <a:p>
          <a:r>
            <a:rPr lang="en-US" dirty="0" smtClean="0"/>
            <a:t> </a:t>
          </a:r>
          <a:r>
            <a:rPr lang="en-US" dirty="0" smtClean="0">
              <a:solidFill>
                <a:schemeClr val="accent4">
                  <a:lumMod val="50000"/>
                </a:schemeClr>
              </a:solidFill>
            </a:rPr>
            <a:t>INTERMEDIATE GOODS FOR $</a:t>
          </a:r>
          <a:endParaRPr lang="en-US" dirty="0">
            <a:solidFill>
              <a:schemeClr val="accent4">
                <a:lumMod val="50000"/>
              </a:schemeClr>
            </a:solidFill>
          </a:endParaRPr>
        </a:p>
      </dgm:t>
    </dgm:pt>
    <dgm:pt modelId="{F6E99A5A-F637-654C-BF41-FDCD1E0F4E5A}" type="parTrans" cxnId="{C0F91028-F956-CC44-A564-2D03319D56E6}">
      <dgm:prSet/>
      <dgm:spPr/>
      <dgm:t>
        <a:bodyPr/>
        <a:lstStyle/>
        <a:p>
          <a:endParaRPr lang="en-US"/>
        </a:p>
      </dgm:t>
    </dgm:pt>
    <dgm:pt modelId="{1FB85145-DF7E-774F-BDAD-6F8A27373EEB}" type="sibTrans" cxnId="{C0F91028-F956-CC44-A564-2D03319D56E6}">
      <dgm:prSet/>
      <dgm:spPr/>
      <dgm:t>
        <a:bodyPr/>
        <a:lstStyle/>
        <a:p>
          <a:endParaRPr lang="en-US"/>
        </a:p>
      </dgm:t>
    </dgm:pt>
    <dgm:pt modelId="{305DF925-5FE8-A549-9E27-3ACA95AE177E}">
      <dgm:prSet phldrT="[Text]"/>
      <dgm:spPr/>
      <dgm:t>
        <a:bodyPr/>
        <a:lstStyle/>
        <a:p>
          <a:r>
            <a:rPr lang="en-US" dirty="0" smtClean="0"/>
            <a:t>$ FOR INTERMEDIATE GOODS</a:t>
          </a:r>
          <a:endParaRPr lang="en-US" dirty="0"/>
        </a:p>
      </dgm:t>
    </dgm:pt>
    <dgm:pt modelId="{4AF53880-8C6A-5D4A-8995-A76B08072610}" type="parTrans" cxnId="{A45D051C-6F40-C740-BC93-219AB8C4C2D5}">
      <dgm:prSet/>
      <dgm:spPr/>
      <dgm:t>
        <a:bodyPr/>
        <a:lstStyle/>
        <a:p>
          <a:endParaRPr lang="en-US"/>
        </a:p>
      </dgm:t>
    </dgm:pt>
    <dgm:pt modelId="{9E68DE82-37BA-D14C-BB95-399BD3C91E1E}" type="sibTrans" cxnId="{A45D051C-6F40-C740-BC93-219AB8C4C2D5}">
      <dgm:prSet/>
      <dgm:spPr/>
      <dgm:t>
        <a:bodyPr/>
        <a:lstStyle/>
        <a:p>
          <a:endParaRPr lang="en-US"/>
        </a:p>
      </dgm:t>
    </dgm:pt>
    <dgm:pt modelId="{4FE20E06-182F-AF44-9711-99E6312C4BCA}" type="pres">
      <dgm:prSet presAssocID="{1B8814EF-6546-1B4F-8A26-60315D5A81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598CCE-3CBA-9E47-9926-EDD6B880CAC2}" type="pres">
      <dgm:prSet presAssocID="{1092AB91-7F89-5341-8B1B-68EA93D802E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D7D1E-E3C0-3946-8CD0-8A5671BDD89F}" type="pres">
      <dgm:prSet presAssocID="{305DF925-5FE8-A549-9E27-3ACA95AE177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F49B4D-FF48-C44E-A098-C2996A1FE16F}" type="presOf" srcId="{1B8814EF-6546-1B4F-8A26-60315D5A81C7}" destId="{4FE20E06-182F-AF44-9711-99E6312C4BCA}" srcOrd="0" destOrd="0" presId="urn:microsoft.com/office/officeart/2005/8/layout/arrow5"/>
    <dgm:cxn modelId="{250DAB89-31A8-5547-8587-B59BC71C1952}" type="presOf" srcId="{1092AB91-7F89-5341-8B1B-68EA93D802E9}" destId="{29598CCE-3CBA-9E47-9926-EDD6B880CAC2}" srcOrd="0" destOrd="0" presId="urn:microsoft.com/office/officeart/2005/8/layout/arrow5"/>
    <dgm:cxn modelId="{236CBFD4-8EB8-0342-81C0-D893CE78D1BE}" type="presOf" srcId="{305DF925-5FE8-A549-9E27-3ACA95AE177E}" destId="{CE4D7D1E-E3C0-3946-8CD0-8A5671BDD89F}" srcOrd="0" destOrd="0" presId="urn:microsoft.com/office/officeart/2005/8/layout/arrow5"/>
    <dgm:cxn modelId="{C0F91028-F956-CC44-A564-2D03319D56E6}" srcId="{1B8814EF-6546-1B4F-8A26-60315D5A81C7}" destId="{1092AB91-7F89-5341-8B1B-68EA93D802E9}" srcOrd="0" destOrd="0" parTransId="{F6E99A5A-F637-654C-BF41-FDCD1E0F4E5A}" sibTransId="{1FB85145-DF7E-774F-BDAD-6F8A27373EEB}"/>
    <dgm:cxn modelId="{A45D051C-6F40-C740-BC93-219AB8C4C2D5}" srcId="{1B8814EF-6546-1B4F-8A26-60315D5A81C7}" destId="{305DF925-5FE8-A549-9E27-3ACA95AE177E}" srcOrd="1" destOrd="0" parTransId="{4AF53880-8C6A-5D4A-8995-A76B08072610}" sibTransId="{9E68DE82-37BA-D14C-BB95-399BD3C91E1E}"/>
    <dgm:cxn modelId="{7757D5AC-AEAF-8F45-A80D-FB464FEAB94C}" type="presParOf" srcId="{4FE20E06-182F-AF44-9711-99E6312C4BCA}" destId="{29598CCE-3CBA-9E47-9926-EDD6B880CAC2}" srcOrd="0" destOrd="0" presId="urn:microsoft.com/office/officeart/2005/8/layout/arrow5"/>
    <dgm:cxn modelId="{14123E8B-F173-AB44-B999-D3F1260B9B00}" type="presParOf" srcId="{4FE20E06-182F-AF44-9711-99E6312C4BCA}" destId="{CE4D7D1E-E3C0-3946-8CD0-8A5671BDD89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1A625B-5C06-2447-98AD-473F72A819EA}" type="doc">
      <dgm:prSet loTypeId="urn:microsoft.com/office/officeart/2005/8/layout/cycle3" loCatId="cycle" qsTypeId="urn:microsoft.com/office/officeart/2005/8/quickstyle/simple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F71F7CF3-E47D-6B44-A731-AC89BF6F21F1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Factor Markets</a:t>
          </a:r>
          <a:endParaRPr lang="en-US" sz="1600" b="1" dirty="0">
            <a:solidFill>
              <a:srgbClr val="C00000"/>
            </a:solidFill>
          </a:endParaRPr>
        </a:p>
      </dgm:t>
    </dgm:pt>
    <dgm:pt modelId="{8A24F07F-C6AB-C44A-9E63-87C6BBAED3F4}" type="parTrans" cxnId="{74E07F26-C5B8-6847-B180-7E4636E6C0A9}">
      <dgm:prSet/>
      <dgm:spPr/>
      <dgm:t>
        <a:bodyPr/>
        <a:lstStyle/>
        <a:p>
          <a:endParaRPr lang="en-US"/>
        </a:p>
      </dgm:t>
    </dgm:pt>
    <dgm:pt modelId="{B056A603-E67E-6F48-B214-6AF41DC7D22C}" type="sibTrans" cxnId="{74E07F26-C5B8-6847-B180-7E4636E6C0A9}">
      <dgm:prSet/>
      <dgm:spPr>
        <a:ln w="38100" cmpd="sng"/>
        <a:scene3d>
          <a:camera prst="orthographicFront">
            <a:rot lat="0" lon="0" rev="300000"/>
          </a:camera>
          <a:lightRig rig="threePt" dir="t"/>
        </a:scene3d>
      </dgm:spPr>
      <dgm:t>
        <a:bodyPr/>
        <a:lstStyle/>
        <a:p>
          <a:endParaRPr lang="en-US"/>
        </a:p>
      </dgm:t>
    </dgm:pt>
    <dgm:pt modelId="{005CB513-FEB6-A349-8C16-40451D0C814E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Producers expenditures on inputs and intermediate goods</a:t>
          </a:r>
          <a:endParaRPr lang="en-US" sz="1600" b="1" dirty="0">
            <a:solidFill>
              <a:srgbClr val="C00000"/>
            </a:solidFill>
          </a:endParaRPr>
        </a:p>
      </dgm:t>
    </dgm:pt>
    <dgm:pt modelId="{C0AE34B7-EB3A-F64F-A012-9DC266A1043A}" type="parTrans" cxnId="{C915CF03-C48E-C64C-B869-63AD4DB6301C}">
      <dgm:prSet/>
      <dgm:spPr/>
      <dgm:t>
        <a:bodyPr/>
        <a:lstStyle/>
        <a:p>
          <a:endParaRPr lang="en-US"/>
        </a:p>
      </dgm:t>
    </dgm:pt>
    <dgm:pt modelId="{249F79C3-F9E4-2F46-91ED-B18B1CA91554}" type="sibTrans" cxnId="{C915CF03-C48E-C64C-B869-63AD4DB6301C}">
      <dgm:prSet/>
      <dgm:spPr/>
      <dgm:t>
        <a:bodyPr/>
        <a:lstStyle/>
        <a:p>
          <a:endParaRPr lang="en-US"/>
        </a:p>
      </dgm:t>
    </dgm:pt>
    <dgm:pt modelId="{75A89068-AB74-084E-A0AC-1C09D7FF1D81}">
      <dgm:prSet phldrT="[Text]"/>
      <dgm:spPr/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Product Market</a:t>
          </a:r>
          <a:endParaRPr lang="en-US" b="1" dirty="0">
            <a:solidFill>
              <a:srgbClr val="C00000"/>
            </a:solidFill>
          </a:endParaRPr>
        </a:p>
      </dgm:t>
    </dgm:pt>
    <dgm:pt modelId="{34ABCF79-9B63-4544-8FB8-B0BCEB56DBFA}" type="parTrans" cxnId="{D47F7D91-2A05-1C40-8B0C-E79C80DD7854}">
      <dgm:prSet/>
      <dgm:spPr/>
      <dgm:t>
        <a:bodyPr/>
        <a:lstStyle/>
        <a:p>
          <a:endParaRPr lang="en-US"/>
        </a:p>
      </dgm:t>
    </dgm:pt>
    <dgm:pt modelId="{1003937E-BC6A-7B4D-A4D6-1107A111BD86}" type="sibTrans" cxnId="{D47F7D91-2A05-1C40-8B0C-E79C80DD7854}">
      <dgm:prSet/>
      <dgm:spPr/>
      <dgm:t>
        <a:bodyPr/>
        <a:lstStyle/>
        <a:p>
          <a:endParaRPr lang="en-US"/>
        </a:p>
      </dgm:t>
    </dgm:pt>
    <dgm:pt modelId="{1B73AC55-1D75-E949-85B7-2A6076816F01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C00000"/>
              </a:solidFill>
            </a:rPr>
            <a:t>Factors</a:t>
          </a:r>
          <a:endParaRPr lang="en-US" sz="1800" b="1" dirty="0">
            <a:solidFill>
              <a:srgbClr val="C00000"/>
            </a:solidFill>
          </a:endParaRPr>
        </a:p>
      </dgm:t>
    </dgm:pt>
    <dgm:pt modelId="{13687659-BDB3-FA41-92A0-70D29ADCF3A7}" type="parTrans" cxnId="{F0CE4D49-A704-A547-A70D-77CDC44C9C2D}">
      <dgm:prSet/>
      <dgm:spPr/>
      <dgm:t>
        <a:bodyPr/>
        <a:lstStyle/>
        <a:p>
          <a:endParaRPr lang="en-US"/>
        </a:p>
      </dgm:t>
    </dgm:pt>
    <dgm:pt modelId="{D8FD008E-D134-DC48-95E4-3591F15B0A16}" type="sibTrans" cxnId="{F0CE4D49-A704-A547-A70D-77CDC44C9C2D}">
      <dgm:prSet/>
      <dgm:spPr/>
      <dgm:t>
        <a:bodyPr/>
        <a:lstStyle/>
        <a:p>
          <a:endParaRPr lang="en-US"/>
        </a:p>
      </dgm:t>
    </dgm:pt>
    <dgm:pt modelId="{81896613-196E-1345-8DBD-F0041F1DDCEF}" type="pres">
      <dgm:prSet presAssocID="{591A625B-5C06-2447-98AD-473F72A819E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AB0D46-6E9D-0F48-9FE8-9231F2347B40}" type="pres">
      <dgm:prSet presAssocID="{591A625B-5C06-2447-98AD-473F72A819EA}" presName="cycle" presStyleCnt="0"/>
      <dgm:spPr/>
    </dgm:pt>
    <dgm:pt modelId="{6C123AD5-57DA-B24A-A7E2-08C6584911E7}" type="pres">
      <dgm:prSet presAssocID="{F71F7CF3-E47D-6B44-A731-AC89BF6F21F1}" presName="nodeFirstNode" presStyleLbl="node1" presStyleIdx="0" presStyleCnt="4" custScaleX="45521" custScaleY="72976" custRadScaleRad="127131" custRadScaleInc="-8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62923-641F-7C4D-8DC9-F2A8026E19FE}" type="pres">
      <dgm:prSet presAssocID="{B056A603-E67E-6F48-B214-6AF41DC7D22C}" presName="sibTransFirstNode" presStyleLbl="bgShp" presStyleIdx="0" presStyleCnt="1" custLinFactNeighborX="569" custLinFactNeighborY="-4483"/>
      <dgm:spPr/>
      <dgm:t>
        <a:bodyPr/>
        <a:lstStyle/>
        <a:p>
          <a:endParaRPr lang="en-US"/>
        </a:p>
      </dgm:t>
    </dgm:pt>
    <dgm:pt modelId="{BA75225A-EE6F-D243-A31D-EEBA25D5ACA9}" type="pres">
      <dgm:prSet presAssocID="{005CB513-FEB6-A349-8C16-40451D0C814E}" presName="nodeFollowingNodes" presStyleLbl="node1" presStyleIdx="1" presStyleCnt="4" custScaleX="93872" custScaleY="73229" custRadScaleRad="126243" custRadScaleInc="-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A4EA6-BE64-9F41-B99E-8F913D082D09}" type="pres">
      <dgm:prSet presAssocID="{75A89068-AB74-084E-A0AC-1C09D7FF1D81}" presName="nodeFollowingNodes" presStyleLbl="node1" presStyleIdx="2" presStyleCnt="4" custScaleX="39419" custScaleY="75875" custRadScaleRad="117833" custRadScaleInc="32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A09B3-198E-1F41-A948-DEFC14D59A0B}" type="pres">
      <dgm:prSet presAssocID="{1B73AC55-1D75-E949-85B7-2A6076816F01}" presName="nodeFollowingNodes" presStyleLbl="node1" presStyleIdx="3" presStyleCnt="4" custScaleX="65018" custScaleY="44477" custRadScaleRad="127216" custRadScaleInc="5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244E31-3C73-EF48-BB6C-E380F7F91EE4}" type="presOf" srcId="{F71F7CF3-E47D-6B44-A731-AC89BF6F21F1}" destId="{6C123AD5-57DA-B24A-A7E2-08C6584911E7}" srcOrd="0" destOrd="0" presId="urn:microsoft.com/office/officeart/2005/8/layout/cycle3"/>
    <dgm:cxn modelId="{C6218B77-8A4E-5E42-817E-CE04BE081560}" type="presOf" srcId="{75A89068-AB74-084E-A0AC-1C09D7FF1D81}" destId="{3CCA4EA6-BE64-9F41-B99E-8F913D082D09}" srcOrd="0" destOrd="0" presId="urn:microsoft.com/office/officeart/2005/8/layout/cycle3"/>
    <dgm:cxn modelId="{D47F7D91-2A05-1C40-8B0C-E79C80DD7854}" srcId="{591A625B-5C06-2447-98AD-473F72A819EA}" destId="{75A89068-AB74-084E-A0AC-1C09D7FF1D81}" srcOrd="2" destOrd="0" parTransId="{34ABCF79-9B63-4544-8FB8-B0BCEB56DBFA}" sibTransId="{1003937E-BC6A-7B4D-A4D6-1107A111BD86}"/>
    <dgm:cxn modelId="{C915CF03-C48E-C64C-B869-63AD4DB6301C}" srcId="{591A625B-5C06-2447-98AD-473F72A819EA}" destId="{005CB513-FEB6-A349-8C16-40451D0C814E}" srcOrd="1" destOrd="0" parTransId="{C0AE34B7-EB3A-F64F-A012-9DC266A1043A}" sibTransId="{249F79C3-F9E4-2F46-91ED-B18B1CA91554}"/>
    <dgm:cxn modelId="{A8D66A3C-5FF3-F04C-A0E1-ECA31C0FE062}" type="presOf" srcId="{B056A603-E67E-6F48-B214-6AF41DC7D22C}" destId="{DD062923-641F-7C4D-8DC9-F2A8026E19FE}" srcOrd="0" destOrd="0" presId="urn:microsoft.com/office/officeart/2005/8/layout/cycle3"/>
    <dgm:cxn modelId="{F0CE4D49-A704-A547-A70D-77CDC44C9C2D}" srcId="{591A625B-5C06-2447-98AD-473F72A819EA}" destId="{1B73AC55-1D75-E949-85B7-2A6076816F01}" srcOrd="3" destOrd="0" parTransId="{13687659-BDB3-FA41-92A0-70D29ADCF3A7}" sibTransId="{D8FD008E-D134-DC48-95E4-3591F15B0A16}"/>
    <dgm:cxn modelId="{74E07F26-C5B8-6847-B180-7E4636E6C0A9}" srcId="{591A625B-5C06-2447-98AD-473F72A819EA}" destId="{F71F7CF3-E47D-6B44-A731-AC89BF6F21F1}" srcOrd="0" destOrd="0" parTransId="{8A24F07F-C6AB-C44A-9E63-87C6BBAED3F4}" sibTransId="{B056A603-E67E-6F48-B214-6AF41DC7D22C}"/>
    <dgm:cxn modelId="{E64F10C2-0551-AE4B-B0AF-D17C3CF0FFD4}" type="presOf" srcId="{1B73AC55-1D75-E949-85B7-2A6076816F01}" destId="{47BA09B3-198E-1F41-A948-DEFC14D59A0B}" srcOrd="0" destOrd="0" presId="urn:microsoft.com/office/officeart/2005/8/layout/cycle3"/>
    <dgm:cxn modelId="{BD1907AD-FC67-EC41-945B-B6141FC465B1}" type="presOf" srcId="{005CB513-FEB6-A349-8C16-40451D0C814E}" destId="{BA75225A-EE6F-D243-A31D-EEBA25D5ACA9}" srcOrd="0" destOrd="0" presId="urn:microsoft.com/office/officeart/2005/8/layout/cycle3"/>
    <dgm:cxn modelId="{9F06492F-E6ED-884D-838D-45C456B4BCC2}" type="presOf" srcId="{591A625B-5C06-2447-98AD-473F72A819EA}" destId="{81896613-196E-1345-8DBD-F0041F1DDCEF}" srcOrd="0" destOrd="0" presId="urn:microsoft.com/office/officeart/2005/8/layout/cycle3"/>
    <dgm:cxn modelId="{049FC01F-53E5-D141-A566-64E3FB53C481}" type="presParOf" srcId="{81896613-196E-1345-8DBD-F0041F1DDCEF}" destId="{99AB0D46-6E9D-0F48-9FE8-9231F2347B40}" srcOrd="0" destOrd="0" presId="urn:microsoft.com/office/officeart/2005/8/layout/cycle3"/>
    <dgm:cxn modelId="{F0479CF2-7D8A-7749-87CC-C7F35097D622}" type="presParOf" srcId="{99AB0D46-6E9D-0F48-9FE8-9231F2347B40}" destId="{6C123AD5-57DA-B24A-A7E2-08C6584911E7}" srcOrd="0" destOrd="0" presId="urn:microsoft.com/office/officeart/2005/8/layout/cycle3"/>
    <dgm:cxn modelId="{EA59CCF2-4E3E-B94A-BCDE-F7DD5FC7767F}" type="presParOf" srcId="{99AB0D46-6E9D-0F48-9FE8-9231F2347B40}" destId="{DD062923-641F-7C4D-8DC9-F2A8026E19FE}" srcOrd="1" destOrd="0" presId="urn:microsoft.com/office/officeart/2005/8/layout/cycle3"/>
    <dgm:cxn modelId="{D62C6248-02C5-6A47-9E49-61623FEC9443}" type="presParOf" srcId="{99AB0D46-6E9D-0F48-9FE8-9231F2347B40}" destId="{BA75225A-EE6F-D243-A31D-EEBA25D5ACA9}" srcOrd="2" destOrd="0" presId="urn:microsoft.com/office/officeart/2005/8/layout/cycle3"/>
    <dgm:cxn modelId="{434C5D05-B744-8C48-AAF9-EE0720DC7A68}" type="presParOf" srcId="{99AB0D46-6E9D-0F48-9FE8-9231F2347B40}" destId="{3CCA4EA6-BE64-9F41-B99E-8F913D082D09}" srcOrd="3" destOrd="0" presId="urn:microsoft.com/office/officeart/2005/8/layout/cycle3"/>
    <dgm:cxn modelId="{AD8CF7D8-2847-B840-AF4B-0399B73C91F3}" type="presParOf" srcId="{99AB0D46-6E9D-0F48-9FE8-9231F2347B40}" destId="{47BA09B3-198E-1F41-A948-DEFC14D59A0B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D3BF6-5B00-5C4A-9AA9-2A8FDB2C76CC}">
      <dsp:nvSpPr>
        <dsp:cNvPr id="0" name=""/>
        <dsp:cNvSpPr/>
      </dsp:nvSpPr>
      <dsp:spPr>
        <a:xfrm>
          <a:off x="2975364" y="2440928"/>
          <a:ext cx="2221992" cy="222199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STANDARD OF LIVING</a:t>
          </a:r>
          <a:endParaRPr lang="en-US" sz="2700" kern="1200" dirty="0"/>
        </a:p>
      </dsp:txBody>
      <dsp:txXfrm>
        <a:off x="3300767" y="2766331"/>
        <a:ext cx="1571186" cy="1571186"/>
      </dsp:txXfrm>
    </dsp:sp>
    <dsp:sp modelId="{DADE153C-9F68-2643-B521-D7090A5EC0F0}">
      <dsp:nvSpPr>
        <dsp:cNvPr id="0" name=""/>
        <dsp:cNvSpPr/>
      </dsp:nvSpPr>
      <dsp:spPr>
        <a:xfrm rot="12484958">
          <a:off x="1347990" y="2246801"/>
          <a:ext cx="1771486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E71E09-EE26-AA46-AD92-3385229BC6DB}">
      <dsp:nvSpPr>
        <dsp:cNvPr id="0" name=""/>
        <dsp:cNvSpPr/>
      </dsp:nvSpPr>
      <dsp:spPr>
        <a:xfrm>
          <a:off x="536564" y="1600202"/>
          <a:ext cx="1831410" cy="10925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DA1F28"/>
              </a:solidFill>
            </a:rPr>
            <a:t>NON MATERIAL ENJOYMENTS</a:t>
          </a:r>
          <a:endParaRPr lang="en-US" sz="2200" kern="1200" dirty="0">
            <a:solidFill>
              <a:srgbClr val="DA1F28"/>
            </a:solidFill>
          </a:endParaRPr>
        </a:p>
      </dsp:txBody>
      <dsp:txXfrm>
        <a:off x="568564" y="1632202"/>
        <a:ext cx="1767410" cy="1028547"/>
      </dsp:txXfrm>
    </dsp:sp>
    <dsp:sp modelId="{CACE7E29-C470-D14D-B547-A4575A05CFFD}">
      <dsp:nvSpPr>
        <dsp:cNvPr id="0" name=""/>
        <dsp:cNvSpPr/>
      </dsp:nvSpPr>
      <dsp:spPr>
        <a:xfrm rot="16148791">
          <a:off x="3354423" y="1355953"/>
          <a:ext cx="1407879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609019"/>
                <a:satOff val="-10536"/>
                <a:lumOff val="-225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609019"/>
                <a:satOff val="-10536"/>
                <a:lumOff val="-225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4211B8-F561-0F42-BF51-0B543EC76F47}">
      <dsp:nvSpPr>
        <dsp:cNvPr id="0" name=""/>
        <dsp:cNvSpPr/>
      </dsp:nvSpPr>
      <dsp:spPr>
        <a:xfrm>
          <a:off x="3203561" y="304810"/>
          <a:ext cx="1689093" cy="13588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09019"/>
                <a:satOff val="-10536"/>
                <a:lumOff val="-225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609019"/>
                <a:satOff val="-10536"/>
                <a:lumOff val="-225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accent2"/>
              </a:solidFill>
            </a:rPr>
            <a:t>HOME ECONOMICS</a:t>
          </a:r>
          <a:endParaRPr lang="en-US" sz="2200" kern="1200" dirty="0">
            <a:solidFill>
              <a:schemeClr val="accent2"/>
            </a:solidFill>
          </a:endParaRPr>
        </a:p>
      </dsp:txBody>
      <dsp:txXfrm>
        <a:off x="3243361" y="344610"/>
        <a:ext cx="1609493" cy="1279274"/>
      </dsp:txXfrm>
    </dsp:sp>
    <dsp:sp modelId="{4A099727-45B5-B14E-9F15-E19DD2D9163C}">
      <dsp:nvSpPr>
        <dsp:cNvPr id="0" name=""/>
        <dsp:cNvSpPr/>
      </dsp:nvSpPr>
      <dsp:spPr>
        <a:xfrm rot="19942019">
          <a:off x="5060712" y="2250443"/>
          <a:ext cx="1813691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218038"/>
                <a:satOff val="-21072"/>
                <a:lumOff val="-451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1218038"/>
                <a:satOff val="-21072"/>
                <a:lumOff val="-451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DD4ED9-CE0E-BA44-9064-A8C096E8D105}">
      <dsp:nvSpPr>
        <dsp:cNvPr id="0" name=""/>
        <dsp:cNvSpPr/>
      </dsp:nvSpPr>
      <dsp:spPr>
        <a:xfrm>
          <a:off x="5848896" y="1523999"/>
          <a:ext cx="1844138" cy="1244953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bg1"/>
              </a:solidFill>
            </a:rPr>
            <a:t>MARKET ACTIVITIES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5885359" y="1560462"/>
        <a:ext cx="1771212" cy="1172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AE928-2FCE-2547-99DA-80EDFDE527CE}">
      <dsp:nvSpPr>
        <dsp:cNvPr id="0" name=""/>
        <dsp:cNvSpPr/>
      </dsp:nvSpPr>
      <dsp:spPr>
        <a:xfrm>
          <a:off x="716388" y="585065"/>
          <a:ext cx="3909261" cy="3909261"/>
        </a:xfrm>
        <a:prstGeom prst="blockArc">
          <a:avLst>
            <a:gd name="adj1" fmla="val 10795880"/>
            <a:gd name="adj2" fmla="val 16261368"/>
            <a:gd name="adj3" fmla="val 4639"/>
          </a:avLst>
        </a:prstGeom>
        <a:solidFill>
          <a:schemeClr val="bg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15F4AF-F71F-6248-88A0-9AB9BD641D5E}">
      <dsp:nvSpPr>
        <dsp:cNvPr id="0" name=""/>
        <dsp:cNvSpPr/>
      </dsp:nvSpPr>
      <dsp:spPr>
        <a:xfrm>
          <a:off x="716388" y="585673"/>
          <a:ext cx="3909261" cy="3909261"/>
        </a:xfrm>
        <a:prstGeom prst="blockArc">
          <a:avLst>
            <a:gd name="adj1" fmla="val 5338633"/>
            <a:gd name="adj2" fmla="val 10796975"/>
            <a:gd name="adj3" fmla="val 4639"/>
          </a:avLst>
        </a:prstGeom>
        <a:solidFill>
          <a:schemeClr val="bg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17F967-5BBB-F04A-B2AB-C5A17BBCE51F}">
      <dsp:nvSpPr>
        <dsp:cNvPr id="0" name=""/>
        <dsp:cNvSpPr/>
      </dsp:nvSpPr>
      <dsp:spPr>
        <a:xfrm>
          <a:off x="750469" y="585369"/>
          <a:ext cx="3909261" cy="3909261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bg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9B0C65-DCB2-EC4C-9041-4EBAA1A479F4}">
      <dsp:nvSpPr>
        <dsp:cNvPr id="0" name=""/>
        <dsp:cNvSpPr/>
      </dsp:nvSpPr>
      <dsp:spPr>
        <a:xfrm>
          <a:off x="750469" y="585369"/>
          <a:ext cx="3909261" cy="3909261"/>
        </a:xfrm>
        <a:prstGeom prst="blockArc">
          <a:avLst>
            <a:gd name="adj1" fmla="val 16200000"/>
            <a:gd name="adj2" fmla="val 0"/>
            <a:gd name="adj3" fmla="val 4639"/>
          </a:avLst>
        </a:prstGeom>
        <a:solidFill>
          <a:schemeClr val="bg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68354D-75D6-D847-B18F-D3EC8EE3545D}">
      <dsp:nvSpPr>
        <dsp:cNvPr id="0" name=""/>
        <dsp:cNvSpPr/>
      </dsp:nvSpPr>
      <dsp:spPr>
        <a:xfrm>
          <a:off x="1805601" y="2063742"/>
          <a:ext cx="1798997" cy="952515"/>
        </a:xfrm>
        <a:prstGeom prst="ellipse">
          <a:avLst/>
        </a:prstGeom>
        <a:solidFill>
          <a:schemeClr val="tx2">
            <a:lumMod val="25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Loan Market</a:t>
          </a:r>
          <a:endParaRPr lang="en-US" sz="2200" kern="1200" dirty="0"/>
        </a:p>
      </dsp:txBody>
      <dsp:txXfrm>
        <a:off x="2069058" y="2203235"/>
        <a:ext cx="1272083" cy="673529"/>
      </dsp:txXfrm>
    </dsp:sp>
    <dsp:sp modelId="{2FA8C6C2-023B-3047-9442-8005B95BDA4A}">
      <dsp:nvSpPr>
        <dsp:cNvPr id="0" name=""/>
        <dsp:cNvSpPr/>
      </dsp:nvSpPr>
      <dsp:spPr>
        <a:xfrm>
          <a:off x="2075450" y="1055"/>
          <a:ext cx="1259298" cy="1259298"/>
        </a:xfrm>
        <a:prstGeom prst="ellipse">
          <a:avLst/>
        </a:prstGeom>
        <a:solidFill>
          <a:schemeClr val="tx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Factor market</a:t>
          </a:r>
          <a:endParaRPr lang="en-US" sz="1400" kern="1200" dirty="0"/>
        </a:p>
      </dsp:txBody>
      <dsp:txXfrm>
        <a:off x="2259870" y="185475"/>
        <a:ext cx="890458" cy="890458"/>
      </dsp:txXfrm>
    </dsp:sp>
    <dsp:sp modelId="{6E17C31F-8F13-1A4A-A56C-BA431A49E13F}">
      <dsp:nvSpPr>
        <dsp:cNvPr id="0" name=""/>
        <dsp:cNvSpPr/>
      </dsp:nvSpPr>
      <dsp:spPr>
        <a:xfrm>
          <a:off x="3984746" y="1910350"/>
          <a:ext cx="1259298" cy="1259298"/>
        </a:xfrm>
        <a:prstGeom prst="ellipse">
          <a:avLst/>
        </a:prstGeom>
        <a:solidFill>
          <a:schemeClr val="bg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</a:t>
          </a:r>
          <a:endParaRPr lang="en-US" sz="1400" kern="1200" dirty="0"/>
        </a:p>
      </dsp:txBody>
      <dsp:txXfrm>
        <a:off x="4169166" y="2094770"/>
        <a:ext cx="890458" cy="890458"/>
      </dsp:txXfrm>
    </dsp:sp>
    <dsp:sp modelId="{CF24D66F-F004-B94A-8B23-0CCD252170E5}">
      <dsp:nvSpPr>
        <dsp:cNvPr id="0" name=""/>
        <dsp:cNvSpPr/>
      </dsp:nvSpPr>
      <dsp:spPr>
        <a:xfrm>
          <a:off x="2075450" y="3819646"/>
          <a:ext cx="1259298" cy="1259298"/>
        </a:xfrm>
        <a:prstGeom prst="ellipse">
          <a:avLst/>
        </a:prstGeom>
        <a:solidFill>
          <a:schemeClr val="tx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Product market</a:t>
          </a:r>
          <a:endParaRPr lang="en-US" sz="1400" kern="1200" dirty="0"/>
        </a:p>
      </dsp:txBody>
      <dsp:txXfrm>
        <a:off x="2259870" y="4004066"/>
        <a:ext cx="890458" cy="890458"/>
      </dsp:txXfrm>
    </dsp:sp>
    <dsp:sp modelId="{7A0C63DD-4A4D-5243-9315-6AAAE50AB626}">
      <dsp:nvSpPr>
        <dsp:cNvPr id="0" name=""/>
        <dsp:cNvSpPr/>
      </dsp:nvSpPr>
      <dsp:spPr>
        <a:xfrm>
          <a:off x="132075" y="1912335"/>
          <a:ext cx="1259298" cy="1259298"/>
        </a:xfrm>
        <a:prstGeom prst="ellipse">
          <a:avLst/>
        </a:prstGeom>
        <a:solidFill>
          <a:schemeClr val="bg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Households</a:t>
          </a:r>
          <a:endParaRPr lang="en-US" sz="1400" kern="1200" dirty="0"/>
        </a:p>
      </dsp:txBody>
      <dsp:txXfrm>
        <a:off x="316495" y="2096755"/>
        <a:ext cx="890458" cy="8904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D888A-8B71-D44A-8959-8F1B095ABDA0}">
      <dsp:nvSpPr>
        <dsp:cNvPr id="0" name=""/>
        <dsp:cNvSpPr/>
      </dsp:nvSpPr>
      <dsp:spPr>
        <a:xfrm>
          <a:off x="3707521" y="1289534"/>
          <a:ext cx="8008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1924"/>
              </a:moveTo>
              <a:lnTo>
                <a:pt x="417512" y="121924"/>
              </a:lnTo>
              <a:lnTo>
                <a:pt x="417512" y="45720"/>
              </a:lnTo>
              <a:lnTo>
                <a:pt x="800824" y="45720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060" y="1331012"/>
        <a:ext cx="41745" cy="8484"/>
      </dsp:txXfrm>
    </dsp:sp>
    <dsp:sp modelId="{1D42A4BF-5D4C-544F-88EF-5F5AA70391D8}">
      <dsp:nvSpPr>
        <dsp:cNvPr id="0" name=""/>
        <dsp:cNvSpPr/>
      </dsp:nvSpPr>
      <dsp:spPr>
        <a:xfrm>
          <a:off x="20467" y="613117"/>
          <a:ext cx="3688853" cy="1596683"/>
        </a:xfrm>
        <a:prstGeom prst="rect">
          <a:avLst/>
        </a:prstGeom>
        <a:solidFill>
          <a:schemeClr val="accent2">
            <a:lumMod val="75000"/>
          </a:schemeClr>
        </a:solidFill>
        <a:ln>
          <a:solidFill>
            <a:srgbClr val="0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VALUE ADDED COMBINING FACTOR INPUTS AND PRODUCTION</a:t>
          </a:r>
          <a:endParaRPr lang="en-US" sz="2200" kern="1200" dirty="0"/>
        </a:p>
      </dsp:txBody>
      <dsp:txXfrm>
        <a:off x="20467" y="613117"/>
        <a:ext cx="3688853" cy="1596683"/>
      </dsp:txXfrm>
    </dsp:sp>
    <dsp:sp modelId="{D09FE155-7DF3-2447-BF64-BAFEC189AB06}">
      <dsp:nvSpPr>
        <dsp:cNvPr id="0" name=""/>
        <dsp:cNvSpPr/>
      </dsp:nvSpPr>
      <dsp:spPr>
        <a:xfrm>
          <a:off x="1844426" y="1982907"/>
          <a:ext cx="4540746" cy="1333980"/>
        </a:xfrm>
        <a:custGeom>
          <a:avLst/>
          <a:gdLst/>
          <a:ahLst/>
          <a:cxnLst/>
          <a:rect l="0" t="0" r="0" b="0"/>
          <a:pathLst>
            <a:path>
              <a:moveTo>
                <a:pt x="4540746" y="0"/>
              </a:moveTo>
              <a:lnTo>
                <a:pt x="4540746" y="684090"/>
              </a:lnTo>
              <a:lnTo>
                <a:pt x="0" y="684090"/>
              </a:lnTo>
              <a:lnTo>
                <a:pt x="0" y="1333980"/>
              </a:lnTo>
            </a:path>
          </a:pathLst>
        </a:custGeom>
        <a:noFill/>
        <a:ln w="38100" cap="flat" cmpd="sng" algn="ctr">
          <a:solidFill>
            <a:srgbClr val="DA1F28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96266" y="2645655"/>
        <a:ext cx="237067" cy="8484"/>
      </dsp:txXfrm>
    </dsp:sp>
    <dsp:sp modelId="{BBF63C15-2732-5C47-9E01-7C4D815F3B05}">
      <dsp:nvSpPr>
        <dsp:cNvPr id="0" name=""/>
        <dsp:cNvSpPr/>
      </dsp:nvSpPr>
      <dsp:spPr>
        <a:xfrm>
          <a:off x="4540746" y="685802"/>
          <a:ext cx="3688853" cy="1298904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INTERMEDIATE GOODS AND SERVICES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</dsp:txBody>
      <dsp:txXfrm>
        <a:off x="4540746" y="685802"/>
        <a:ext cx="3688853" cy="1298904"/>
      </dsp:txXfrm>
    </dsp:sp>
    <dsp:sp modelId="{7022CF39-1EEA-2C43-8086-56D55B05A055}">
      <dsp:nvSpPr>
        <dsp:cNvPr id="0" name=""/>
        <dsp:cNvSpPr/>
      </dsp:nvSpPr>
      <dsp:spPr>
        <a:xfrm>
          <a:off x="0" y="3349288"/>
          <a:ext cx="3688853" cy="104284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FINAL GOODS AND SERVICES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</dsp:txBody>
      <dsp:txXfrm>
        <a:off x="0" y="3349288"/>
        <a:ext cx="3688853" cy="1042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74CFD-3B03-4443-AB64-376F2C7D3961}">
      <dsp:nvSpPr>
        <dsp:cNvPr id="0" name=""/>
        <dsp:cNvSpPr/>
      </dsp:nvSpPr>
      <dsp:spPr>
        <a:xfrm>
          <a:off x="2125786" y="681"/>
          <a:ext cx="1615826" cy="1050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FACTOR MARKET</a:t>
          </a:r>
          <a:endParaRPr lang="en-US" sz="1900" kern="1200" dirty="0"/>
        </a:p>
      </dsp:txBody>
      <dsp:txXfrm>
        <a:off x="2177057" y="51952"/>
        <a:ext cx="1513284" cy="947745"/>
      </dsp:txXfrm>
    </dsp:sp>
    <dsp:sp modelId="{8F7FBD41-375A-2F4E-98DA-E5357EDFEBCA}">
      <dsp:nvSpPr>
        <dsp:cNvPr id="0" name=""/>
        <dsp:cNvSpPr/>
      </dsp:nvSpPr>
      <dsp:spPr>
        <a:xfrm>
          <a:off x="1196543" y="525824"/>
          <a:ext cx="3474313" cy="3474313"/>
        </a:xfrm>
        <a:custGeom>
          <a:avLst/>
          <a:gdLst/>
          <a:ahLst/>
          <a:cxnLst/>
          <a:rect l="0" t="0" r="0" b="0"/>
          <a:pathLst>
            <a:path>
              <a:moveTo>
                <a:pt x="2768706" y="339437"/>
              </a:moveTo>
              <a:arcTo wR="1737156" hR="1737156" stAng="18385693" swAng="16357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45FE3-0175-2141-91EB-7EB37C18FD70}">
      <dsp:nvSpPr>
        <dsp:cNvPr id="0" name=""/>
        <dsp:cNvSpPr/>
      </dsp:nvSpPr>
      <dsp:spPr>
        <a:xfrm>
          <a:off x="3862943" y="1737837"/>
          <a:ext cx="1615826" cy="1050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BUSINESS VALUE ADDED</a:t>
          </a:r>
          <a:endParaRPr lang="en-US" sz="1900" kern="1200" dirty="0"/>
        </a:p>
      </dsp:txBody>
      <dsp:txXfrm>
        <a:off x="3914214" y="1789108"/>
        <a:ext cx="1513284" cy="947745"/>
      </dsp:txXfrm>
    </dsp:sp>
    <dsp:sp modelId="{F2901294-014D-4C4C-9F33-0B0A574B1B7E}">
      <dsp:nvSpPr>
        <dsp:cNvPr id="0" name=""/>
        <dsp:cNvSpPr/>
      </dsp:nvSpPr>
      <dsp:spPr>
        <a:xfrm>
          <a:off x="1196543" y="525824"/>
          <a:ext cx="3474313" cy="3474313"/>
        </a:xfrm>
        <a:custGeom>
          <a:avLst/>
          <a:gdLst/>
          <a:ahLst/>
          <a:cxnLst/>
          <a:rect l="0" t="0" r="0" b="0"/>
          <a:pathLst>
            <a:path>
              <a:moveTo>
                <a:pt x="3294375" y="2507079"/>
              </a:moveTo>
              <a:arcTo wR="1737156" hR="1737156" stAng="1578527" swAng="16357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98D79-4169-1349-A9F5-A7D633602E18}">
      <dsp:nvSpPr>
        <dsp:cNvPr id="0" name=""/>
        <dsp:cNvSpPr/>
      </dsp:nvSpPr>
      <dsp:spPr>
        <a:xfrm>
          <a:off x="2125786" y="3474994"/>
          <a:ext cx="1615826" cy="1050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PRODUCT MARKET</a:t>
          </a:r>
          <a:endParaRPr lang="en-US" sz="1900" kern="1200" dirty="0"/>
        </a:p>
      </dsp:txBody>
      <dsp:txXfrm>
        <a:off x="2177057" y="3526265"/>
        <a:ext cx="1513284" cy="947745"/>
      </dsp:txXfrm>
    </dsp:sp>
    <dsp:sp modelId="{DFE16FEC-E3FF-1848-837A-139F2D568A44}">
      <dsp:nvSpPr>
        <dsp:cNvPr id="0" name=""/>
        <dsp:cNvSpPr/>
      </dsp:nvSpPr>
      <dsp:spPr>
        <a:xfrm>
          <a:off x="1196543" y="525824"/>
          <a:ext cx="3474313" cy="3474313"/>
        </a:xfrm>
        <a:custGeom>
          <a:avLst/>
          <a:gdLst/>
          <a:ahLst/>
          <a:cxnLst/>
          <a:rect l="0" t="0" r="0" b="0"/>
          <a:pathLst>
            <a:path>
              <a:moveTo>
                <a:pt x="705606" y="3134875"/>
              </a:moveTo>
              <a:arcTo wR="1737156" hR="1737156" stAng="7585693" swAng="16357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5822F-8EFB-B642-8C36-9EAA691EB7DA}">
      <dsp:nvSpPr>
        <dsp:cNvPr id="0" name=""/>
        <dsp:cNvSpPr/>
      </dsp:nvSpPr>
      <dsp:spPr>
        <a:xfrm>
          <a:off x="388630" y="1737837"/>
          <a:ext cx="1615826" cy="1050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HOUSEHOLDS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/>
        </a:p>
      </dsp:txBody>
      <dsp:txXfrm>
        <a:off x="439901" y="1789108"/>
        <a:ext cx="1513284" cy="947745"/>
      </dsp:txXfrm>
    </dsp:sp>
    <dsp:sp modelId="{FEA0B452-B9CB-2643-9B9E-6D396CA3023A}">
      <dsp:nvSpPr>
        <dsp:cNvPr id="0" name=""/>
        <dsp:cNvSpPr/>
      </dsp:nvSpPr>
      <dsp:spPr>
        <a:xfrm>
          <a:off x="1196543" y="525824"/>
          <a:ext cx="3474313" cy="3474313"/>
        </a:xfrm>
        <a:custGeom>
          <a:avLst/>
          <a:gdLst/>
          <a:ahLst/>
          <a:cxnLst/>
          <a:rect l="0" t="0" r="0" b="0"/>
          <a:pathLst>
            <a:path>
              <a:moveTo>
                <a:pt x="179937" y="967233"/>
              </a:moveTo>
              <a:arcTo wR="1737156" hR="1737156" stAng="12378527" swAng="16357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62A2A-7356-E043-BC74-298187D2A77C}">
      <dsp:nvSpPr>
        <dsp:cNvPr id="0" name=""/>
        <dsp:cNvSpPr/>
      </dsp:nvSpPr>
      <dsp:spPr>
        <a:xfrm rot="16200000">
          <a:off x="811" y="105420"/>
          <a:ext cx="4010322" cy="401032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solidFill>
                <a:schemeClr val="accent4">
                  <a:lumMod val="50000"/>
                </a:schemeClr>
              </a:solidFill>
            </a:rPr>
            <a:t>FACTOR SERVICES FOR $</a:t>
          </a:r>
          <a:endParaRPr lang="en-US" sz="3500" kern="1200" dirty="0">
            <a:solidFill>
              <a:schemeClr val="accent4">
                <a:lumMod val="50000"/>
              </a:schemeClr>
            </a:solidFill>
          </a:endParaRPr>
        </a:p>
      </dsp:txBody>
      <dsp:txXfrm rot="5400000">
        <a:off x="812" y="1108000"/>
        <a:ext cx="3308516" cy="2005161"/>
      </dsp:txXfrm>
    </dsp:sp>
    <dsp:sp modelId="{B017163E-58EB-CE4E-B56F-F02BA149E900}">
      <dsp:nvSpPr>
        <dsp:cNvPr id="0" name=""/>
        <dsp:cNvSpPr/>
      </dsp:nvSpPr>
      <dsp:spPr>
        <a:xfrm rot="5400000">
          <a:off x="4218465" y="105420"/>
          <a:ext cx="4010322" cy="401032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$ PAYROLLS FOR LABOR</a:t>
          </a:r>
          <a:endParaRPr lang="en-US" sz="3500" kern="1200" dirty="0"/>
        </a:p>
      </dsp:txBody>
      <dsp:txXfrm rot="-5400000">
        <a:off x="4920272" y="1108001"/>
        <a:ext cx="3308516" cy="20051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98CCE-3CBA-9E47-9926-EDD6B880CAC2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</a:t>
          </a:r>
          <a:r>
            <a:rPr lang="en-US" sz="3500" kern="1200" dirty="0" smtClean="0">
              <a:solidFill>
                <a:schemeClr val="accent4">
                  <a:lumMod val="50000"/>
                </a:schemeClr>
              </a:solidFill>
            </a:rPr>
            <a:t>INTERMEDIATE GOODS FOR $</a:t>
          </a:r>
          <a:endParaRPr lang="en-US" sz="3500" kern="1200" dirty="0">
            <a:solidFill>
              <a:schemeClr val="accent4">
                <a:lumMod val="50000"/>
              </a:schemeClr>
            </a:solidFill>
          </a:endParaRPr>
        </a:p>
      </dsp:txBody>
      <dsp:txXfrm rot="5400000">
        <a:off x="702" y="1262409"/>
        <a:ext cx="3301885" cy="2001143"/>
      </dsp:txXfrm>
    </dsp:sp>
    <dsp:sp modelId="{CE4D7D1E-E3C0-3946-8CD0-8A5671BDD89F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$ FOR INTERMEDIATE GOODS</a:t>
          </a:r>
          <a:endParaRPr lang="en-US" sz="3500" kern="1200" dirty="0"/>
        </a:p>
      </dsp:txBody>
      <dsp:txXfrm rot="-5400000">
        <a:off x="4927011" y="1262409"/>
        <a:ext cx="3301885" cy="20011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62923-641F-7C4D-8DC9-F2A8026E19FE}">
      <dsp:nvSpPr>
        <dsp:cNvPr id="0" name=""/>
        <dsp:cNvSpPr/>
      </dsp:nvSpPr>
      <dsp:spPr>
        <a:xfrm>
          <a:off x="412336" y="79"/>
          <a:ext cx="4495212" cy="4495212"/>
        </a:xfrm>
        <a:prstGeom prst="circularArrow">
          <a:avLst>
            <a:gd name="adj1" fmla="val 4668"/>
            <a:gd name="adj2" fmla="val 272909"/>
            <a:gd name="adj3" fmla="val 14694150"/>
            <a:gd name="adj4" fmla="val 16881536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mpd="sng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3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123AD5-57DA-B24A-A7E2-08C6584911E7}">
      <dsp:nvSpPr>
        <dsp:cNvPr id="0" name=""/>
        <dsp:cNvSpPr/>
      </dsp:nvSpPr>
      <dsp:spPr>
        <a:xfrm>
          <a:off x="1981950" y="0"/>
          <a:ext cx="1304827" cy="10459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Factor Markets</a:t>
          </a:r>
          <a:endParaRPr lang="en-US" sz="1600" b="1" kern="1200" dirty="0">
            <a:solidFill>
              <a:srgbClr val="C00000"/>
            </a:solidFill>
          </a:endParaRPr>
        </a:p>
      </dsp:txBody>
      <dsp:txXfrm>
        <a:off x="2033007" y="51057"/>
        <a:ext cx="1202713" cy="943788"/>
      </dsp:txXfrm>
    </dsp:sp>
    <dsp:sp modelId="{BA75225A-EE6F-D243-A31D-EEBA25D5ACA9}">
      <dsp:nvSpPr>
        <dsp:cNvPr id="0" name=""/>
        <dsp:cNvSpPr/>
      </dsp:nvSpPr>
      <dsp:spPr>
        <a:xfrm>
          <a:off x="3405225" y="1966249"/>
          <a:ext cx="2690774" cy="10495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Producers expenditures on inputs and intermediate goods</a:t>
          </a:r>
          <a:endParaRPr lang="en-US" sz="1600" b="1" kern="1200" dirty="0">
            <a:solidFill>
              <a:srgbClr val="C00000"/>
            </a:solidFill>
          </a:endParaRPr>
        </a:p>
      </dsp:txBody>
      <dsp:txXfrm>
        <a:off x="3456459" y="2017483"/>
        <a:ext cx="2588306" cy="947060"/>
      </dsp:txXfrm>
    </dsp:sp>
    <dsp:sp modelId="{3CCA4EA6-BE64-9F41-B99E-8F913D082D09}">
      <dsp:nvSpPr>
        <dsp:cNvPr id="0" name=""/>
        <dsp:cNvSpPr/>
      </dsp:nvSpPr>
      <dsp:spPr>
        <a:xfrm>
          <a:off x="2198975" y="3848915"/>
          <a:ext cx="1129917" cy="10874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</a:rPr>
            <a:t>Product Market</a:t>
          </a:r>
          <a:endParaRPr lang="en-US" sz="2000" b="1" kern="1200" dirty="0">
            <a:solidFill>
              <a:srgbClr val="C00000"/>
            </a:solidFill>
          </a:endParaRPr>
        </a:p>
      </dsp:txBody>
      <dsp:txXfrm>
        <a:off x="2252060" y="3902000"/>
        <a:ext cx="1023747" cy="981281"/>
      </dsp:txXfrm>
    </dsp:sp>
    <dsp:sp modelId="{47BA09B3-198E-1F41-A948-DEFC14D59A0B}">
      <dsp:nvSpPr>
        <dsp:cNvPr id="0" name=""/>
        <dsp:cNvSpPr/>
      </dsp:nvSpPr>
      <dsp:spPr>
        <a:xfrm>
          <a:off x="0" y="2028519"/>
          <a:ext cx="1863695" cy="6374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C00000"/>
              </a:solidFill>
            </a:rPr>
            <a:t>Factors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31118" y="2059637"/>
        <a:ext cx="1801459" cy="575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52E8BE-F521-44D9-A2CA-75EE3639E0E4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F69D5D-901E-419F-BC60-95117CBBD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8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B1362-E9B4-4C7C-8881-6C8B3A1D0598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3E0C4D-818E-4BD8-A4C8-AB8580639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158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5109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310F99-2168-47CD-8F1A-0DE9F4CD42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4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F6C12-78A0-4BC7-83F0-FBA25B222A6F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44B8-0D37-4EC9-997E-B98461570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DF6E3-A3EF-48ED-AC3C-093DAEB7CED5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5E013-F303-446E-90C5-DD51CE83F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58DAA-76D9-4A23-A749-E0E842679CED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9CEC0-4ACC-4290-AF3D-AA57EED62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E01A8-BE47-42AF-92D6-B72BBA41D62D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A110-E044-4287-9F73-6CFF6AC2C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199EE-7A18-4D8A-A89B-4D65B50D2D4A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D292-C637-4BCE-AFF4-BC8C91B75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9BF7-84ED-4702-A90A-9E1082DE4188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3FB52-62DB-4B22-A83C-FF16BF0E7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FAB23-A741-4BDD-9544-BC76193F80AA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47B3A-A842-4677-93AA-9D2D8CAEA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159CD-2A90-40ED-A52E-78307247BCA9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039BD-1C37-4183-83F7-411F2532B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1DC6-FF90-44BE-BF2F-0294DF22C7FA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1E4F6-6717-4A81-9917-4315EFA71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F9F76-429A-4451-87E5-A63EE01E5D65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C5CEC-5D94-43DE-BD63-BEC45787B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D553C-B1B3-44A1-A760-3E7423722878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327B-8257-4243-BBD2-898D9CEA2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  <p:sndAc>
      <p:stSnd>
        <p:snd r:embed="rId1" name="Slide Projector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F564B6-B465-435E-8DAD-C92E3B881CC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2B0D01-2D51-4A22-ABBE-44462CBD5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>
    <p:fade/>
    <p:sndAc>
      <p:stSnd>
        <p:snd r:embed="rId13" name="Slide Projector"/>
      </p:stSnd>
    </p:sndAc>
  </p:transition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bin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333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ACACA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VISUAL ECONOMICS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Austrian Inspired Model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000" b="1" dirty="0" smtClean="0"/>
              <a:t>James Alexander Webb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600" b="1" dirty="0" smtClean="0"/>
              <a:t>November 2009 </a:t>
            </a:r>
            <a:endParaRPr lang="en-US" sz="1600" b="1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600" b="1" dirty="0" smtClean="0"/>
              <a:t>Revised April 2015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6296799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James A Webb</a:t>
            </a:r>
            <a:endParaRPr lang="en-US" sz="1200" dirty="0"/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INTEGRATED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867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5867400" y="3405188"/>
            <a:ext cx="2133600" cy="1014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52" name="TextBox 6"/>
          <p:cNvSpPr txBox="1">
            <a:spLocks noChangeArrowheads="1"/>
          </p:cNvSpPr>
          <p:nvPr/>
        </p:nvSpPr>
        <p:spPr bwMode="auto">
          <a:xfrm>
            <a:off x="5867400" y="3405188"/>
            <a:ext cx="1676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INTERMEDIATE STAGES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is also missing in textbook circular-flow depictions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</a:t>
            </a:r>
            <a:r>
              <a:rPr lang="en-US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David Ricardo </a:t>
            </a:r>
            <a:r>
              <a:rPr lang="en-US" sz="4400" dirty="0">
                <a:solidFill>
                  <a:schemeClr val="hlink"/>
                </a:solidFill>
              </a:rPr>
              <a:t>saw that the value of one commodity would exceed </a:t>
            </a:r>
            <a:r>
              <a:rPr lang="en-US" sz="4400" dirty="0" smtClean="0">
                <a:solidFill>
                  <a:schemeClr val="hlink"/>
                </a:solidFill>
              </a:rPr>
              <a:t>another </a:t>
            </a:r>
            <a:r>
              <a:rPr lang="en-US" sz="4400" dirty="0">
                <a:solidFill>
                  <a:schemeClr val="hlink"/>
                </a:solidFill>
              </a:rPr>
              <a:t>“to compensate for the </a:t>
            </a:r>
            <a:r>
              <a:rPr lang="en-US" sz="4400" dirty="0" smtClean="0">
                <a:solidFill>
                  <a:schemeClr val="hlink"/>
                </a:solidFill>
              </a:rPr>
              <a:t>greater length of time which must elapse before the most valuable can be brought to market.”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EXCHANGE OF INPUTS FOR CURRENTLY USABLE INCOME OUT OF FUTURE SALE OF PRODUCT IS A TIME MARKET TRANSACTION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828338"/>
              </p:ext>
            </p:extLst>
          </p:nvPr>
        </p:nvGraphicFramePr>
        <p:xfrm>
          <a:off x="228600" y="2209800"/>
          <a:ext cx="8229600" cy="422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104679" y="3276600"/>
            <a:ext cx="485518" cy="24384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cap="small" dirty="0" smtClean="0">
                <a:solidFill>
                  <a:srgbClr val="FFFF00"/>
                </a:solidFill>
              </a:rPr>
              <a:t>exchanged</a:t>
            </a:r>
            <a:endParaRPr lang="en-US" cap="small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IN EACH STAGE OF PRODUCTION IMMEDIATELY USABLE $ BUYS UNFINISHED GOODS AT A TIME DISCOUNT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3450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29241" y="2971800"/>
            <a:ext cx="485518" cy="24384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cap="small" dirty="0" smtClean="0">
                <a:solidFill>
                  <a:srgbClr val="FFFF00"/>
                </a:solidFill>
              </a:rPr>
              <a:t>exchanged</a:t>
            </a:r>
            <a:endParaRPr lang="en-US" cap="small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INTEREST RATE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THESE TRANSACTIONS PRODUCE THE INTEREST RATE.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219201" y="4114800"/>
            <a:ext cx="2286000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60613" y="5259388"/>
            <a:ext cx="411162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2773363" y="3263900"/>
            <a:ext cx="2647950" cy="1641475"/>
          </a:xfrm>
          <a:custGeom>
            <a:avLst/>
            <a:gdLst>
              <a:gd name="connsiteX0" fmla="*/ 0 w 2648527"/>
              <a:gd name="connsiteY0" fmla="*/ 1641892 h 1641892"/>
              <a:gd name="connsiteX1" fmla="*/ 1424938 w 2648527"/>
              <a:gd name="connsiteY1" fmla="*/ 1053289 h 1641892"/>
              <a:gd name="connsiteX2" fmla="*/ 2602061 w 2648527"/>
              <a:gd name="connsiteY2" fmla="*/ 46468 h 1641892"/>
              <a:gd name="connsiteX3" fmla="*/ 2602061 w 2648527"/>
              <a:gd name="connsiteY3" fmla="*/ 46468 h 1641892"/>
              <a:gd name="connsiteX4" fmla="*/ 2648527 w 2648527"/>
              <a:gd name="connsiteY4" fmla="*/ 0 h 1641892"/>
              <a:gd name="connsiteX5" fmla="*/ 2633038 w 2648527"/>
              <a:gd name="connsiteY5" fmla="*/ 15489 h 1641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8527" h="1641892">
                <a:moveTo>
                  <a:pt x="0" y="1641892"/>
                </a:moveTo>
                <a:cubicBezTo>
                  <a:pt x="495630" y="1480542"/>
                  <a:pt x="991261" y="1319193"/>
                  <a:pt x="1424938" y="1053289"/>
                </a:cubicBezTo>
                <a:cubicBezTo>
                  <a:pt x="1858615" y="787385"/>
                  <a:pt x="2602061" y="46468"/>
                  <a:pt x="2602061" y="46468"/>
                </a:cubicBezTo>
                <a:lnTo>
                  <a:pt x="2602061" y="46468"/>
                </a:lnTo>
                <a:lnTo>
                  <a:pt x="2648527" y="0"/>
                </a:lnTo>
                <a:lnTo>
                  <a:pt x="2633038" y="15489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86175" y="3051175"/>
            <a:ext cx="1719263" cy="1735138"/>
          </a:xfrm>
          <a:custGeom>
            <a:avLst/>
            <a:gdLst>
              <a:gd name="connsiteX0" fmla="*/ 0 w 1719219"/>
              <a:gd name="connsiteY0" fmla="*/ 0 h 1734830"/>
              <a:gd name="connsiteX1" fmla="*/ 480142 w 1719219"/>
              <a:gd name="connsiteY1" fmla="*/ 1099758 h 1734830"/>
              <a:gd name="connsiteX2" fmla="*/ 1719219 w 1719219"/>
              <a:gd name="connsiteY2" fmla="*/ 1734830 h 1734830"/>
              <a:gd name="connsiteX3" fmla="*/ 1719219 w 1719219"/>
              <a:gd name="connsiteY3" fmla="*/ 1734830 h 17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219" h="1734830">
                <a:moveTo>
                  <a:pt x="0" y="0"/>
                </a:moveTo>
                <a:cubicBezTo>
                  <a:pt x="96803" y="405310"/>
                  <a:pt x="193606" y="810620"/>
                  <a:pt x="480142" y="1099758"/>
                </a:cubicBezTo>
                <a:cubicBezTo>
                  <a:pt x="766679" y="1388896"/>
                  <a:pt x="1719219" y="1734830"/>
                  <a:pt x="1719219" y="1734830"/>
                </a:cubicBezTo>
                <a:lnTo>
                  <a:pt x="1719219" y="173483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75" name="TextBox 14"/>
          <p:cNvSpPr txBox="1">
            <a:spLocks noChangeArrowheads="1"/>
          </p:cNvSpPr>
          <p:nvPr/>
        </p:nvSpPr>
        <p:spPr bwMode="auto">
          <a:xfrm>
            <a:off x="3429000" y="2973388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D</a:t>
            </a:r>
          </a:p>
        </p:txBody>
      </p:sp>
      <p:sp>
        <p:nvSpPr>
          <p:cNvPr id="32776" name="TextBox 15"/>
          <p:cNvSpPr txBox="1">
            <a:spLocks noChangeArrowheads="1"/>
          </p:cNvSpPr>
          <p:nvPr/>
        </p:nvSpPr>
        <p:spPr bwMode="auto">
          <a:xfrm>
            <a:off x="5029200" y="2973388"/>
            <a:ext cx="376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</a:t>
            </a:r>
          </a:p>
        </p:txBody>
      </p:sp>
      <p:sp>
        <p:nvSpPr>
          <p:cNvPr id="32777" name="TextBox 16"/>
          <p:cNvSpPr txBox="1">
            <a:spLocks noChangeArrowheads="1"/>
          </p:cNvSpPr>
          <p:nvPr/>
        </p:nvSpPr>
        <p:spPr bwMode="auto">
          <a:xfrm>
            <a:off x="1981200" y="305117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R</a:t>
            </a:r>
          </a:p>
        </p:txBody>
      </p:sp>
      <p:sp>
        <p:nvSpPr>
          <p:cNvPr id="32778" name="TextBox 17"/>
          <p:cNvSpPr txBox="1">
            <a:spLocks noChangeArrowheads="1"/>
          </p:cNvSpPr>
          <p:nvPr/>
        </p:nvSpPr>
        <p:spPr bwMode="auto">
          <a:xfrm>
            <a:off x="5405438" y="5486400"/>
            <a:ext cx="690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9" name="TextBox 26"/>
          <p:cNvSpPr txBox="1">
            <a:spLocks noChangeArrowheads="1"/>
          </p:cNvSpPr>
          <p:nvPr/>
        </p:nvSpPr>
        <p:spPr bwMode="auto">
          <a:xfrm>
            <a:off x="5405438" y="54864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$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771107" y="4763294"/>
            <a:ext cx="992187" cy="317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2293938" y="4265613"/>
            <a:ext cx="1901825" cy="158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782" name="TextBox 32"/>
          <p:cNvSpPr txBox="1">
            <a:spLocks noChangeArrowheads="1"/>
          </p:cNvSpPr>
          <p:nvPr/>
        </p:nvSpPr>
        <p:spPr bwMode="auto">
          <a:xfrm>
            <a:off x="1981200" y="40846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r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6998413"/>
              </p:ext>
            </p:extLst>
          </p:nvPr>
        </p:nvGraphicFramePr>
        <p:xfrm>
          <a:off x="1524000" y="1142207"/>
          <a:ext cx="6096000" cy="5005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674" name="TextBox 4"/>
          <p:cNvSpPr txBox="1">
            <a:spLocks noChangeArrowheads="1"/>
          </p:cNvSpPr>
          <p:nvPr/>
        </p:nvSpPr>
        <p:spPr bwMode="auto">
          <a:xfrm>
            <a:off x="7086600" y="1927225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Maintaining Capital Stock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807200" y="2540000"/>
            <a:ext cx="635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76" name="TextBox 17"/>
          <p:cNvSpPr txBox="1">
            <a:spLocks noChangeArrowheads="1"/>
          </p:cNvSpPr>
          <p:nvPr/>
        </p:nvSpPr>
        <p:spPr bwMode="auto">
          <a:xfrm>
            <a:off x="5839619" y="4703763"/>
            <a:ext cx="512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Wingdings" pitchFamily="2" charset="2"/>
              </a:rPr>
              <a:t>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677" name="TextBox 18"/>
          <p:cNvSpPr txBox="1">
            <a:spLocks noChangeArrowheads="1"/>
          </p:cNvSpPr>
          <p:nvPr/>
        </p:nvSpPr>
        <p:spPr bwMode="auto">
          <a:xfrm>
            <a:off x="5791200" y="165673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Wingdings" pitchFamily="2" charset="2"/>
              </a:rPr>
              <a:t>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678" name="TextBox 19"/>
          <p:cNvSpPr txBox="1">
            <a:spLocks noChangeArrowheads="1"/>
          </p:cNvSpPr>
          <p:nvPr/>
        </p:nvSpPr>
        <p:spPr bwMode="auto">
          <a:xfrm>
            <a:off x="2043113" y="1736725"/>
            <a:ext cx="547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Wingdings" pitchFamily="2" charset="2"/>
              </a:rPr>
              <a:t></a:t>
            </a:r>
            <a:endParaRPr lang="en-US">
              <a:latin typeface="Calibri" pitchFamily="34" charset="0"/>
            </a:endParaRPr>
          </a:p>
        </p:txBody>
      </p:sp>
      <p:sp>
        <p:nvSpPr>
          <p:cNvPr id="28679" name="TextBox 20"/>
          <p:cNvSpPr txBox="1">
            <a:spLocks noChangeArrowheads="1"/>
          </p:cNvSpPr>
          <p:nvPr/>
        </p:nvSpPr>
        <p:spPr bwMode="auto">
          <a:xfrm>
            <a:off x="2122451" y="4580903"/>
            <a:ext cx="601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Wingdings" pitchFamily="2" charset="2"/>
              </a:rPr>
              <a:t>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680" name="TextBox 21"/>
          <p:cNvSpPr txBox="1">
            <a:spLocks noChangeArrowheads="1"/>
          </p:cNvSpPr>
          <p:nvPr/>
        </p:nvSpPr>
        <p:spPr bwMode="auto">
          <a:xfrm flipH="1">
            <a:off x="4266606" y="6067093"/>
            <a:ext cx="414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Wingdings" pitchFamily="2" charset="2"/>
              </a:rPr>
              <a:t>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681" name="TextBox 22"/>
          <p:cNvSpPr txBox="1">
            <a:spLocks noChangeArrowheads="1"/>
          </p:cNvSpPr>
          <p:nvPr/>
        </p:nvSpPr>
        <p:spPr bwMode="auto">
          <a:xfrm>
            <a:off x="3678238" y="730250"/>
            <a:ext cx="741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Wingdings" pitchFamily="2" charset="2"/>
              </a:rPr>
              <a:t></a:t>
            </a:r>
            <a:endParaRPr lang="en-US">
              <a:latin typeface="Calibri" pitchFamily="34" charset="0"/>
            </a:endParaRPr>
          </a:p>
        </p:txBody>
      </p:sp>
      <p:sp>
        <p:nvSpPr>
          <p:cNvPr id="28682" name="TextBox 23"/>
          <p:cNvSpPr txBox="1">
            <a:spLocks noChangeArrowheads="1"/>
          </p:cNvSpPr>
          <p:nvPr/>
        </p:nvSpPr>
        <p:spPr bwMode="auto">
          <a:xfrm>
            <a:off x="4191000" y="685800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$ Flow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2316956" y="1510938"/>
            <a:ext cx="20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dirty="0"/>
              <a:t>$</a:t>
            </a:r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1924807" y="424039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/>
              <a:t>$</a:t>
            </a:r>
          </a:p>
        </p:txBody>
      </p:sp>
      <p:sp>
        <p:nvSpPr>
          <p:cNvPr id="28685" name="Text Box 14"/>
          <p:cNvSpPr txBox="1">
            <a:spLocks noChangeArrowheads="1"/>
          </p:cNvSpPr>
          <p:nvPr/>
        </p:nvSpPr>
        <p:spPr bwMode="auto">
          <a:xfrm>
            <a:off x="3957496" y="6038056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dirty="0"/>
              <a:t>$</a:t>
            </a:r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5638800" y="495079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dirty="0"/>
              <a:t>$</a:t>
            </a:r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6039134" y="191691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dirty="0"/>
              <a:t>$</a:t>
            </a:r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1995488" y="5073650"/>
            <a:ext cx="1189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b="1"/>
              <a:t>Physical Flow</a:t>
            </a:r>
          </a:p>
        </p:txBody>
      </p:sp>
      <p:sp>
        <p:nvSpPr>
          <p:cNvPr id="28689" name="Line 19"/>
          <p:cNvSpPr>
            <a:spLocks noChangeShapeType="1"/>
          </p:cNvSpPr>
          <p:nvPr/>
        </p:nvSpPr>
        <p:spPr bwMode="auto">
          <a:xfrm flipV="1">
            <a:off x="2971800" y="5073650"/>
            <a:ext cx="212725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H="1">
            <a:off x="4932362" y="914400"/>
            <a:ext cx="858838" cy="2278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791200" y="685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Immediate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payment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 flipV="1">
            <a:off x="6039134" y="5473698"/>
            <a:ext cx="10474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7086600" y="5270168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Delayed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Payment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1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33015" y="0"/>
            <a:ext cx="114300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63186"/>
      </p:ext>
    </p:extLst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00"/>
                </a:solidFill>
              </a:rPr>
              <a:t>WHAT IS ECONOMICS ABOUT</a:t>
            </a:r>
            <a:r>
              <a:rPr lang="en-US" sz="3200" smtClean="0">
                <a:solidFill>
                  <a:srgbClr val="000000"/>
                </a:solidFill>
              </a:rPr>
              <a:t>? </a:t>
            </a:r>
            <a:br>
              <a:rPr lang="en-US" sz="3200" smtClean="0">
                <a:solidFill>
                  <a:srgbClr val="000000"/>
                </a:solidFill>
              </a:rPr>
            </a:br>
            <a:r>
              <a:rPr lang="en-US" sz="3200" i="1" smtClean="0">
                <a:solidFill>
                  <a:srgbClr val="000000"/>
                </a:solidFill>
              </a:rPr>
              <a:t>IT DEALS WITH ONLY MARKET ACTIVITIES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45409"/>
              </p:ext>
            </p:extLst>
          </p:nvPr>
        </p:nvGraphicFramePr>
        <p:xfrm>
          <a:off x="679450" y="1600200"/>
          <a:ext cx="82296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838200" y="2133600"/>
            <a:ext cx="46038" cy="76200"/>
          </a:xfrm>
          <a:prstGeom prst="actionButtonHo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05600" y="1417638"/>
            <a:ext cx="381000" cy="1706562"/>
          </a:xfrm>
          <a:prstGeom prst="straightConnector1">
            <a:avLst/>
          </a:prstGeom>
          <a:ln w="76200" cmpd="sng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  <p:sndAc>
      <p:stSnd>
        <p:snd r:embed="rId3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5400000">
            <a:off x="1638301" y="1257300"/>
            <a:ext cx="1143000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11388" y="687388"/>
            <a:ext cx="495141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623844" y="1293019"/>
            <a:ext cx="10810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2211388" y="1831975"/>
            <a:ext cx="4953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11388" y="752475"/>
            <a:ext cx="4953000" cy="10668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Calibri" pitchFamily="34" charset="0"/>
              </a:rPr>
              <a:t>     Integrated Economics</a:t>
            </a:r>
          </a:p>
          <a:p>
            <a:pPr>
              <a:defRPr/>
            </a:pPr>
            <a:r>
              <a:rPr lang="en-US" sz="3200" dirty="0">
                <a:latin typeface="Calibri" pitchFamily="34" charset="0"/>
              </a:rPr>
              <a:t>                 Model</a:t>
            </a:r>
          </a:p>
        </p:txBody>
      </p:sp>
      <p:sp>
        <p:nvSpPr>
          <p:cNvPr id="19462" name="TextBox 17"/>
          <p:cNvSpPr txBox="1">
            <a:spLocks noChangeArrowheads="1"/>
          </p:cNvSpPr>
          <p:nvPr/>
        </p:nvSpPr>
        <p:spPr bwMode="auto">
          <a:xfrm>
            <a:off x="2743200" y="2287588"/>
            <a:ext cx="1219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Macro- Economics</a:t>
            </a:r>
          </a:p>
        </p:txBody>
      </p:sp>
      <p:sp>
        <p:nvSpPr>
          <p:cNvPr id="19463" name="TextBox 18"/>
          <p:cNvSpPr txBox="1">
            <a:spLocks noChangeArrowheads="1"/>
          </p:cNvSpPr>
          <p:nvPr/>
        </p:nvSpPr>
        <p:spPr bwMode="auto">
          <a:xfrm>
            <a:off x="5410200" y="2287588"/>
            <a:ext cx="1447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Micro-Economics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43200" y="3517900"/>
            <a:ext cx="3733800" cy="10763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latin typeface="Calibri" pitchFamily="34" charset="0"/>
              </a:rPr>
              <a:t> Standard Economics        </a:t>
            </a:r>
          </a:p>
          <a:p>
            <a:pPr>
              <a:defRPr/>
            </a:pPr>
            <a:r>
              <a:rPr lang="en-US" sz="3200">
                <a:latin typeface="Calibri" pitchFamily="34" charset="0"/>
              </a:rPr>
              <a:t>           Model  </a:t>
            </a:r>
          </a:p>
        </p:txBody>
      </p:sp>
      <p:sp>
        <p:nvSpPr>
          <p:cNvPr id="19465" name="TextBox 33"/>
          <p:cNvSpPr txBox="1">
            <a:spLocks noChangeArrowheads="1"/>
          </p:cNvSpPr>
          <p:nvPr/>
        </p:nvSpPr>
        <p:spPr bwMode="auto">
          <a:xfrm>
            <a:off x="3733800" y="5030788"/>
            <a:ext cx="220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Macro-Economics</a:t>
            </a:r>
          </a:p>
        </p:txBody>
      </p:sp>
      <p:sp>
        <p:nvSpPr>
          <p:cNvPr id="19466" name="Line 14"/>
          <p:cNvSpPr>
            <a:spLocks noChangeShapeType="1"/>
          </p:cNvSpPr>
          <p:nvPr/>
        </p:nvSpPr>
        <p:spPr bwMode="auto">
          <a:xfrm flipV="1">
            <a:off x="3276600" y="1833563"/>
            <a:ext cx="0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5"/>
          <p:cNvSpPr>
            <a:spLocks noChangeShapeType="1"/>
          </p:cNvSpPr>
          <p:nvPr/>
        </p:nvSpPr>
        <p:spPr bwMode="auto">
          <a:xfrm flipV="1">
            <a:off x="5715000" y="1833563"/>
            <a:ext cx="0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Line 16"/>
          <p:cNvSpPr>
            <a:spLocks noChangeShapeType="1"/>
          </p:cNvSpPr>
          <p:nvPr/>
        </p:nvSpPr>
        <p:spPr bwMode="auto">
          <a:xfrm flipV="1">
            <a:off x="4572000" y="4594225"/>
            <a:ext cx="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4801" y="2287588"/>
            <a:ext cx="1295400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400" b="1" dirty="0" smtClean="0"/>
              <a:t>Two Models</a:t>
            </a:r>
            <a:endParaRPr lang="en-US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12912" y="3118585"/>
            <a:ext cx="725488" cy="399315"/>
          </a:xfrm>
          <a:prstGeom prst="straightConnector1">
            <a:avLst/>
          </a:prstGeom>
          <a:ln w="5715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437085" y="1915214"/>
            <a:ext cx="596373" cy="468312"/>
          </a:xfrm>
          <a:prstGeom prst="straightConnector1">
            <a:avLst/>
          </a:prstGeom>
          <a:ln w="5715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ut thruBlk="1"/>
    <p:sndAc>
      <p:stSnd>
        <p:snd r:embed="rId3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451513" y="431587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Standard Model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Lacks intermediate goods spending</a:t>
            </a:r>
          </a:p>
          <a:p>
            <a:r>
              <a:rPr lang="en-US" dirty="0" smtClean="0"/>
              <a:t>Is patterned after the national income accounts that center on the GDP.</a:t>
            </a:r>
          </a:p>
          <a:p>
            <a:r>
              <a:rPr lang="en-US" dirty="0" smtClean="0"/>
              <a:t>Hence measures final output and new investment </a:t>
            </a:r>
          </a:p>
          <a:p>
            <a:r>
              <a:rPr lang="en-US" dirty="0" smtClean="0"/>
              <a:t>But overlooks the bulk of economic activity in the production process.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381000"/>
            <a:ext cx="4038600" cy="58477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ln>
                  <a:solidFill>
                    <a:srgbClr val="0000FF"/>
                  </a:solidFill>
                </a:ln>
                <a:latin typeface="+mn-lt"/>
              </a:rPr>
              <a:t>  STANDARD </a:t>
            </a:r>
            <a:r>
              <a:rPr lang="en-US" sz="3200" dirty="0">
                <a:ln>
                  <a:solidFill>
                    <a:srgbClr val="0000FF"/>
                  </a:solidFill>
                </a:ln>
                <a:latin typeface="+mn-lt"/>
              </a:rPr>
              <a:t>MODEL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7910837"/>
              </p:ext>
            </p:extLst>
          </p:nvPr>
        </p:nvGraphicFramePr>
        <p:xfrm>
          <a:off x="1828800" y="1397000"/>
          <a:ext cx="5410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200400" y="3962400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86400" y="39624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Standard Model</a:t>
            </a:r>
            <a:endParaRPr lang="en-US" dirty="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3124200" y="1600200"/>
            <a:ext cx="3200400" cy="1828800"/>
          </a:xfrm>
          <a:prstGeom prst="rect">
            <a:avLst/>
          </a:prstGeom>
          <a:solidFill>
            <a:schemeClr val="tx2">
              <a:lumMod val="1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124200" y="3962400"/>
            <a:ext cx="2971800" cy="1447800"/>
          </a:xfrm>
          <a:prstGeom prst="rect">
            <a:avLst/>
          </a:prstGeom>
          <a:solidFill>
            <a:schemeClr val="tx2">
              <a:lumMod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3429000" y="1905000"/>
            <a:ext cx="2667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/>
              <a:t>Consumption Spending</a:t>
            </a:r>
          </a:p>
          <a:p>
            <a:pPr defTabSz="914400">
              <a:spcBef>
                <a:spcPct val="50000"/>
              </a:spcBef>
            </a:pPr>
            <a:r>
              <a:rPr lang="en-US"/>
              <a:t>                 +</a:t>
            </a:r>
          </a:p>
          <a:p>
            <a:pPr defTabSz="914400">
              <a:spcBef>
                <a:spcPct val="50000"/>
              </a:spcBef>
            </a:pPr>
            <a:r>
              <a:rPr lang="en-US"/>
              <a:t> Investment Spending</a:t>
            </a:r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45720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3429000" y="4191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/>
              <a:t>Total Expenditures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>
          <a:xfrm>
            <a:off x="458337" y="274638"/>
            <a:ext cx="8229600" cy="1143000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Integrated Model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This model is more inclusive.</a:t>
            </a:r>
          </a:p>
          <a:p>
            <a:r>
              <a:rPr lang="en-US" dirty="0" smtClean="0"/>
              <a:t>Recognizes flow of goods through stages to arrive at the retail level.</a:t>
            </a:r>
          </a:p>
          <a:p>
            <a:r>
              <a:rPr lang="en-US" dirty="0" smtClean="0"/>
              <a:t>Reveals the importance of maintaining the capital structure not just new capital formation.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TOTAL EXPENDITURES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146175" y="2060575"/>
            <a:ext cx="1900238" cy="10588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z="240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1413" y="2060575"/>
            <a:ext cx="6858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10394" y="2591594"/>
            <a:ext cx="1065213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1413" y="3125788"/>
            <a:ext cx="6859587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7468394" y="2591594"/>
            <a:ext cx="1065213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346575" y="2590800"/>
            <a:ext cx="106203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08" name="TextBox 16"/>
          <p:cNvSpPr txBox="1">
            <a:spLocks noChangeArrowheads="1"/>
          </p:cNvSpPr>
          <p:nvPr/>
        </p:nvSpPr>
        <p:spPr bwMode="auto">
          <a:xfrm rot="10800000" flipV="1">
            <a:off x="1141413" y="2390775"/>
            <a:ext cx="3735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CONSUMPTION SPENDING</a:t>
            </a:r>
          </a:p>
        </p:txBody>
      </p:sp>
      <p:sp>
        <p:nvSpPr>
          <p:cNvPr id="25609" name="TextBox 18"/>
          <p:cNvSpPr txBox="1">
            <a:spLocks noChangeArrowheads="1"/>
          </p:cNvSpPr>
          <p:nvPr/>
        </p:nvSpPr>
        <p:spPr bwMode="auto">
          <a:xfrm>
            <a:off x="4878388" y="2205038"/>
            <a:ext cx="3427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INTERMEDIATE GOODS TRANSACTIONS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22375" y="1397000"/>
            <a:ext cx="6854825" cy="20638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231481" y="3772694"/>
            <a:ext cx="12922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97681" y="3771107"/>
            <a:ext cx="1292225" cy="4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141413" y="4421188"/>
            <a:ext cx="373697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14" name="TextBox 25"/>
          <p:cNvSpPr txBox="1">
            <a:spLocks noChangeArrowheads="1"/>
          </p:cNvSpPr>
          <p:nvPr/>
        </p:nvSpPr>
        <p:spPr bwMode="auto">
          <a:xfrm>
            <a:off x="1222375" y="3429000"/>
            <a:ext cx="3656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Circular Flow Measure</a:t>
            </a:r>
          </a:p>
        </p:txBody>
      </p:sp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/>
          </p:nvPr>
        </p:nvSpPr>
        <p:spPr>
          <a:xfrm>
            <a:off x="677594" y="-3810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INTEGRATED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471857"/>
              </p:ext>
            </p:extLst>
          </p:nvPr>
        </p:nvGraphicFramePr>
        <p:xfrm>
          <a:off x="448994" y="12954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  <p:sndAc>
      <p:stSnd>
        <p:snd r:embed="rId2" name="Slide Projector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325</Words>
  <Application>Microsoft Office PowerPoint</Application>
  <PresentationFormat>On-screen Show (4:3)</PresentationFormat>
  <Paragraphs>90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VISUAL ECONOMICS An Austrian Inspired Model </vt:lpstr>
      <vt:lpstr>WHAT IS ECONOMICS ABOUT?  IT DEALS WITH ONLY MARKET ACTIVITIES</vt:lpstr>
      <vt:lpstr>PowerPoint Presentation</vt:lpstr>
      <vt:lpstr>Standard Model</vt:lpstr>
      <vt:lpstr>PowerPoint Presentation</vt:lpstr>
      <vt:lpstr>Standard Model</vt:lpstr>
      <vt:lpstr>Integrated Model</vt:lpstr>
      <vt:lpstr>TOTAL EXPENDITURES</vt:lpstr>
      <vt:lpstr>INTEGRATED MODEL</vt:lpstr>
      <vt:lpstr>INTEGRATED MODEL</vt:lpstr>
      <vt:lpstr>Time is also missing in textbook circular-flow depictions</vt:lpstr>
      <vt:lpstr>EXCHANGE OF INPUTS FOR CURRENTLY USABLE INCOME OUT OF FUTURE SALE OF PRODUCT IS A TIME MARKET TRANSACTION</vt:lpstr>
      <vt:lpstr>IN EACH STAGE OF PRODUCTION IMMEDIATELY USABLE $ BUYS UNFINISHED GOODS AT A TIME DISCOUNT</vt:lpstr>
      <vt:lpstr>THE INTEREST RATE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ECONOMICS  An Austrian Inspired Model</dc:title>
  <dc:creator>james Webb</dc:creator>
  <cp:lastModifiedBy>james webb</cp:lastModifiedBy>
  <cp:revision>30</cp:revision>
  <dcterms:created xsi:type="dcterms:W3CDTF">2013-04-22T20:30:03Z</dcterms:created>
  <dcterms:modified xsi:type="dcterms:W3CDTF">2015-04-03T19:36:52Z</dcterms:modified>
</cp:coreProperties>
</file>