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9"/>
  </p:notesMasterIdLst>
  <p:handoutMasterIdLst>
    <p:handoutMasterId r:id="rId20"/>
  </p:handoutMasterIdLst>
  <p:sldIdLst>
    <p:sldId id="256" r:id="rId2"/>
    <p:sldId id="265" r:id="rId3"/>
    <p:sldId id="257" r:id="rId4"/>
    <p:sldId id="258" r:id="rId5"/>
    <p:sldId id="259" r:id="rId6"/>
    <p:sldId id="269" r:id="rId7"/>
    <p:sldId id="268" r:id="rId8"/>
    <p:sldId id="275" r:id="rId9"/>
    <p:sldId id="277" r:id="rId10"/>
    <p:sldId id="273" r:id="rId11"/>
    <p:sldId id="271" r:id="rId12"/>
    <p:sldId id="272" r:id="rId13"/>
    <p:sldId id="270" r:id="rId14"/>
    <p:sldId id="274" r:id="rId15"/>
    <p:sldId id="276" r:id="rId16"/>
    <p:sldId id="278" r:id="rId17"/>
    <p:sldId id="279" r:id="rId18"/>
  </p:sldIdLst>
  <p:sldSz cx="9144000" cy="6858000" type="screen4x3"/>
  <p:notesSz cx="6954838" cy="9240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317" autoAdjust="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13763" cy="462042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9467" y="0"/>
            <a:ext cx="3013763" cy="462042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4431662-6ACF-45C5-B819-F7A77DEC5F67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77194"/>
            <a:ext cx="3013763" cy="462042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9467" y="8777194"/>
            <a:ext cx="3013763" cy="462042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2700B8F-62C6-44A7-A616-483379624D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9107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13763" cy="462042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7" y="0"/>
            <a:ext cx="3013763" cy="462042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5DF4725-8B3F-44B8-85D8-C329BD51054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692150"/>
            <a:ext cx="4618038" cy="3465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389399"/>
            <a:ext cx="5563870" cy="4158377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777194"/>
            <a:ext cx="3013763" cy="462042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7" y="8777194"/>
            <a:ext cx="3013763" cy="462042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2445FE3-4E5F-4BA4-8224-3B681DC55D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772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45FE3-4E5F-4BA4-8224-3B681DC55D0A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45FE3-4E5F-4BA4-8224-3B681DC55D0A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5544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45FE3-4E5F-4BA4-8224-3B681DC55D0A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353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45FE3-4E5F-4BA4-8224-3B681DC55D0A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022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45FE3-4E5F-4BA4-8224-3B681DC55D0A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4157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45FE3-4E5F-4BA4-8224-3B681DC55D0A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0253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45FE3-4E5F-4BA4-8224-3B681DC55D0A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13698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45FE3-4E5F-4BA4-8224-3B681DC55D0A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53560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45FE3-4E5F-4BA4-8224-3B681DC55D0A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8365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45FE3-4E5F-4BA4-8224-3B681DC55D0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0430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45FE3-4E5F-4BA4-8224-3B681DC55D0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4514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45FE3-4E5F-4BA4-8224-3B681DC55D0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967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45FE3-4E5F-4BA4-8224-3B681DC55D0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3319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45FE3-4E5F-4BA4-8224-3B681DC55D0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8144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45FE3-4E5F-4BA4-8224-3B681DC55D0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0327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45FE3-4E5F-4BA4-8224-3B681DC55D0A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6557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45FE3-4E5F-4BA4-8224-3B681DC55D0A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854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77C0CF5-95A9-415D-82E9-F1FBACEE36D2}" type="datetime1">
              <a:rPr lang="en-US" smtClean="0"/>
              <a:pPr/>
              <a:t>9/10/2013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016AEA8-E70E-4EA4-880E-A6B413AEC7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7A705A-5B52-47A2-9600-0608A8CE164A}" type="datetime1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16AEA8-E70E-4EA4-880E-A6B413AEC7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67B5B6-3B5E-4879-B064-67FD8CE051C6}" type="datetime1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16AEA8-E70E-4EA4-880E-A6B413AEC7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E2FB98-7033-4BC0-8E1B-7B18258E0292}" type="datetime1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16AEA8-E70E-4EA4-880E-A6B413AEC7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8CEB81-8A07-42F9-9987-92DE6BB8D6BE}" type="datetime1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16AEA8-E70E-4EA4-880E-A6B413AEC7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A14B04-7236-4E73-A967-A5FE47FC9A6A}" type="datetime1">
              <a:rPr lang="en-US" smtClean="0"/>
              <a:pPr/>
              <a:t>9/10/2013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16AEA8-E70E-4EA4-880E-A6B413AEC7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747707-B45C-42EB-9961-109E69265B2D}" type="datetime1">
              <a:rPr lang="en-US" smtClean="0"/>
              <a:pPr/>
              <a:t>9/10/2013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16AEA8-E70E-4EA4-880E-A6B413AEC7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72EA45-FA4D-46AE-894F-25EACD4B3A6C}" type="datetime1">
              <a:rPr lang="en-US" smtClean="0"/>
              <a:pPr/>
              <a:t>9/10/2013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16AEA8-E70E-4EA4-880E-A6B413AEC7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272163-9E9B-42A9-90D6-E1C82BBD3D7E}" type="datetime1">
              <a:rPr lang="en-US" smtClean="0"/>
              <a:pPr/>
              <a:t>9/10/2013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16AEA8-E70E-4EA4-880E-A6B413AEC7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95234C0-588A-4DD6-8A93-F595C0111C7C}" type="datetime1">
              <a:rPr lang="en-US" smtClean="0"/>
              <a:pPr/>
              <a:t>9/10/2013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16AEA8-E70E-4EA4-880E-A6B413AEC7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07845F2-828F-476D-B58F-028F59AB2B48}" type="datetime1">
              <a:rPr lang="en-US" smtClean="0"/>
              <a:pPr/>
              <a:t>9/10/2013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016AEA8-E70E-4EA4-880E-A6B413AEC7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9A5872B-9BF9-42A3-A3E8-9D93081E7DF1}" type="datetime1">
              <a:rPr lang="en-US" smtClean="0"/>
              <a:pPr/>
              <a:t>9/10/2013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016AEA8-E70E-4EA4-880E-A6B413AEC7A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United_States_Census_Bureau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1"/>
            <a:ext cx="7772400" cy="2515562"/>
          </a:xfrm>
        </p:spPr>
        <p:txBody>
          <a:bodyPr>
            <a:normAutofit/>
          </a:bodyPr>
          <a:lstStyle/>
          <a:p>
            <a:r>
              <a:rPr lang="en-US" dirty="0" smtClean="0"/>
              <a:t>Town of White </a:t>
            </a:r>
            <a:br>
              <a:rPr lang="en-US" dirty="0" smtClean="0"/>
            </a:br>
            <a:r>
              <a:rPr lang="en-US" dirty="0" smtClean="0"/>
              <a:t>Continuation of Town’s Annual Meeting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September 10, 2013</a:t>
            </a:r>
          </a:p>
          <a:p>
            <a:r>
              <a:rPr lang="en-US" dirty="0" smtClean="0"/>
              <a:t>Prepared by: Jodi Knaus</a:t>
            </a:r>
            <a:endParaRPr lang="en-US" dirty="0"/>
          </a:p>
        </p:txBody>
      </p:sp>
      <p:pic>
        <p:nvPicPr>
          <p:cNvPr id="6" name="Picture 5" descr="Town of White Logo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1790700" cy="1343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u="sng" dirty="0"/>
              <a:t>CATEGORY 3</a:t>
            </a:r>
            <a:r>
              <a:rPr lang="en-US" sz="3200" dirty="0"/>
              <a:t>: </a:t>
            </a:r>
            <a:r>
              <a:rPr lang="en-US" sz="2400" dirty="0"/>
              <a:t>Operations/Infrastructure Strategy </a:t>
            </a:r>
            <a:endParaRPr lang="en-US" sz="2400" dirty="0" smtClean="0"/>
          </a:p>
          <a:p>
            <a:r>
              <a:rPr lang="en-US" sz="2400" dirty="0" smtClean="0"/>
              <a:t>Focus Areas Include but not limited to:</a:t>
            </a:r>
          </a:p>
          <a:p>
            <a:pPr lvl="1">
              <a:buFont typeface="Wingdings" pitchFamily="2" charset="2"/>
              <a:buChar char="v"/>
            </a:pPr>
            <a:r>
              <a:rPr lang="en-US" sz="2000" dirty="0"/>
              <a:t> </a:t>
            </a:r>
            <a:r>
              <a:rPr lang="en-US" sz="2000" dirty="0" smtClean="0"/>
              <a:t>Roadway Improvement Maintenance Strategy</a:t>
            </a:r>
          </a:p>
          <a:p>
            <a:pPr lvl="1">
              <a:buFont typeface="Wingdings" pitchFamily="2" charset="2"/>
              <a:buChar char="v"/>
            </a:pPr>
            <a:r>
              <a:rPr lang="en-US" sz="2000" dirty="0" smtClean="0"/>
              <a:t>Water/Wastewater Maintenance &amp; Improvements</a:t>
            </a:r>
          </a:p>
          <a:p>
            <a:pPr lvl="1">
              <a:buFont typeface="Wingdings" pitchFamily="2" charset="2"/>
              <a:buChar char="v"/>
            </a:pPr>
            <a:r>
              <a:rPr lang="en-US" sz="2000" dirty="0" smtClean="0"/>
              <a:t>Equipment Maintenance &amp; Replacement Schedule</a:t>
            </a:r>
            <a:endParaRPr lang="en-US" sz="2000" dirty="0"/>
          </a:p>
          <a:p>
            <a:r>
              <a:rPr lang="en-US" sz="3200" u="sng" dirty="0"/>
              <a:t>CATEGORY 4</a:t>
            </a:r>
            <a:r>
              <a:rPr lang="en-US" sz="3200" dirty="0"/>
              <a:t>:  </a:t>
            </a:r>
            <a:r>
              <a:rPr lang="en-US" sz="2400" dirty="0"/>
              <a:t>Fiscal Sustainability Strategy </a:t>
            </a:r>
            <a:endParaRPr lang="en-US" sz="2400" dirty="0" smtClean="0"/>
          </a:p>
          <a:p>
            <a:r>
              <a:rPr lang="en-US" sz="2400" dirty="0" smtClean="0"/>
              <a:t>Focus Areas Include but not limited to:</a:t>
            </a:r>
          </a:p>
          <a:p>
            <a:pPr lvl="1">
              <a:buFont typeface="Wingdings" pitchFamily="2" charset="2"/>
              <a:buChar char="v"/>
            </a:pPr>
            <a:r>
              <a:rPr lang="en-US" sz="2000" dirty="0" smtClean="0"/>
              <a:t>Maintain adequate reserve</a:t>
            </a:r>
          </a:p>
          <a:p>
            <a:pPr lvl="1">
              <a:buFont typeface="Wingdings" pitchFamily="2" charset="2"/>
              <a:buChar char="v"/>
            </a:pPr>
            <a:r>
              <a:rPr lang="en-US" sz="2000" dirty="0" smtClean="0"/>
              <a:t>Increase investments</a:t>
            </a:r>
          </a:p>
          <a:p>
            <a:pPr lvl="1">
              <a:buFont typeface="Wingdings" pitchFamily="2" charset="2"/>
              <a:buChar char="v"/>
            </a:pPr>
            <a:r>
              <a:rPr lang="en-US" sz="2000" dirty="0" smtClean="0"/>
              <a:t>Identify Capital Improvement Projects</a:t>
            </a:r>
            <a:endParaRPr lang="en-US" sz="2000" dirty="0"/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dirty="0" smtClean="0"/>
              <a:t>Categories continued: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Category #1 – Facilities Management Strategy:</a:t>
            </a:r>
          </a:p>
          <a:p>
            <a:r>
              <a:rPr lang="en-US" sz="1900" dirty="0" smtClean="0"/>
              <a:t>Goal #1 - To </a:t>
            </a:r>
            <a:r>
              <a:rPr lang="en-US" sz="1900" dirty="0"/>
              <a:t>increase revenue by increasing recreation/usage at our facilities </a:t>
            </a:r>
          </a:p>
          <a:p>
            <a:r>
              <a:rPr lang="en-US" sz="1900" dirty="0"/>
              <a:t>Goal #2 - To reduce operating expenses at the Loon Lake Community Center including a reduction in personnel due to attrition</a:t>
            </a:r>
          </a:p>
          <a:p>
            <a:r>
              <a:rPr lang="en-US" sz="1900" dirty="0"/>
              <a:t>Goal #3 – To improve the footprint of the township by modifying the landscape at our main facilities (parking lots, removal of dead trees, entrances etc.) and increasing recreational options</a:t>
            </a:r>
          </a:p>
          <a:p>
            <a:r>
              <a:rPr lang="en-US" sz="1900" dirty="0"/>
              <a:t>Goal #4 – Improve/Upgrade Shooting Range Facilities to continue to attract national venues</a:t>
            </a:r>
          </a:p>
          <a:p>
            <a:r>
              <a:rPr lang="en-US" sz="1900" dirty="0"/>
              <a:t>Goal #5 - To sell the Aurora Garage and determine new storage needs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Goals of the Township 2013-2015: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600" b="1" dirty="0" smtClean="0"/>
              <a:t>Category #2 – Organizational Development (Core Services) Strategy:</a:t>
            </a:r>
          </a:p>
          <a:p>
            <a:r>
              <a:rPr lang="en-US" sz="2600" dirty="0"/>
              <a:t>Goal #1 – Determine adequate personnel needs to meet increasing demand &amp; services</a:t>
            </a:r>
          </a:p>
          <a:p>
            <a:r>
              <a:rPr lang="en-US" sz="2600" dirty="0"/>
              <a:t>Goal #2 – Develop attrition strategy for transfer of knowledge of retiring employees</a:t>
            </a:r>
          </a:p>
          <a:p>
            <a:r>
              <a:rPr lang="en-US" sz="2600" dirty="0"/>
              <a:t>Goal #3 – Continue to expand shared services and partnerships where possible for reduction of operating expenses &amp; increased services</a:t>
            </a:r>
          </a:p>
          <a:p>
            <a:r>
              <a:rPr lang="en-US" sz="2600" dirty="0"/>
              <a:t>Goal #4 – Continue to invest in training for employees with a continuous improvement focus</a:t>
            </a:r>
          </a:p>
          <a:p>
            <a:r>
              <a:rPr lang="en-US" sz="2600" dirty="0"/>
              <a:t>Goal #5 – Continue to invest in technology to improve communication &amp; efficiency &amp; increase marketing &amp; awareness of the township’s assets</a:t>
            </a:r>
          </a:p>
          <a:p>
            <a:r>
              <a:rPr lang="en-US" sz="2600" dirty="0"/>
              <a:t>Goal #6 – Continue to seek grant opportunities to reduce operating expenses &amp; increase municipal services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Goals of the Township cont.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r>
              <a:rPr lang="en-US" sz="3000" b="1" dirty="0"/>
              <a:t>Category </a:t>
            </a:r>
            <a:r>
              <a:rPr lang="en-US" sz="3000" b="1" dirty="0" smtClean="0"/>
              <a:t>#3 </a:t>
            </a:r>
            <a:r>
              <a:rPr lang="en-US" sz="3000" b="1" dirty="0"/>
              <a:t>– </a:t>
            </a:r>
            <a:r>
              <a:rPr lang="en-US" sz="3000" b="1" dirty="0" smtClean="0"/>
              <a:t>Operations/Infrastructure Strategy:</a:t>
            </a:r>
            <a:endParaRPr lang="en-US" sz="3000" b="1" dirty="0"/>
          </a:p>
          <a:p>
            <a:r>
              <a:rPr lang="en-US" sz="2600" dirty="0" smtClean="0"/>
              <a:t>Goal </a:t>
            </a:r>
            <a:r>
              <a:rPr lang="en-US" sz="2600" dirty="0"/>
              <a:t>#1 – Develop a roadway improvement schedule &amp; ensure adequate funds are reserved for this process</a:t>
            </a:r>
          </a:p>
          <a:p>
            <a:r>
              <a:rPr lang="en-US" sz="2600" dirty="0" smtClean="0"/>
              <a:t>Goal </a:t>
            </a:r>
            <a:r>
              <a:rPr lang="en-US" sz="2600" dirty="0"/>
              <a:t>#2 – Continue to invest in water/wastewater services including maintenance of current services</a:t>
            </a:r>
          </a:p>
          <a:p>
            <a:r>
              <a:rPr lang="en-US" sz="2600" dirty="0" smtClean="0"/>
              <a:t>Goal </a:t>
            </a:r>
            <a:r>
              <a:rPr lang="en-US" sz="2600" dirty="0"/>
              <a:t>#3 – Purchase new equipment to improve operations efficiency &amp; reduce maintenance costs</a:t>
            </a:r>
          </a:p>
          <a:p>
            <a:r>
              <a:rPr lang="en-US" sz="2600" dirty="0" smtClean="0"/>
              <a:t>Goal </a:t>
            </a:r>
            <a:r>
              <a:rPr lang="en-US" sz="2600" dirty="0"/>
              <a:t>#4 – Continue to invest in technology to reduce operating expenses and improve communication &amp; efficiency</a:t>
            </a:r>
          </a:p>
          <a:p>
            <a:pPr marL="109728" indent="0">
              <a:buNone/>
            </a:pPr>
            <a:endParaRPr lang="en-US" sz="2800" dirty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1143000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Goals of the Township cont.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b="1" dirty="0"/>
              <a:t>Category #4 - Fiscal Sustainability Strategy</a:t>
            </a:r>
          </a:p>
          <a:p>
            <a:r>
              <a:rPr lang="en-US" sz="2200" dirty="0" smtClean="0"/>
              <a:t>Goal </a:t>
            </a:r>
            <a:r>
              <a:rPr lang="en-US" sz="2200" dirty="0"/>
              <a:t>#1 – Increase the amount of unrestricted unassigned funds from 45% to 50% in the next three </a:t>
            </a:r>
            <a:r>
              <a:rPr lang="en-US" sz="2200" dirty="0" smtClean="0"/>
              <a:t>years</a:t>
            </a:r>
            <a:endParaRPr lang="en-US" sz="2200" dirty="0"/>
          </a:p>
          <a:p>
            <a:r>
              <a:rPr lang="en-US" sz="2200" dirty="0"/>
              <a:t>Goal #2 - Increase investments of the township and be a responsible steward of fiscal resources</a:t>
            </a:r>
          </a:p>
          <a:p>
            <a:r>
              <a:rPr lang="en-US" sz="2200" dirty="0" smtClean="0"/>
              <a:t>Goal #3 </a:t>
            </a:r>
            <a:r>
              <a:rPr lang="en-US" sz="2200" dirty="0"/>
              <a:t>– Ensure the township has an adequate reserve for unforeseen rise in operating expenses </a:t>
            </a:r>
            <a:r>
              <a:rPr lang="en-US" sz="2200" dirty="0" smtClean="0"/>
              <a:t>&amp; attrition of employees</a:t>
            </a:r>
            <a:endParaRPr lang="en-US" sz="2200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Goals of the Township cont.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The Budget has been significantly reduced over the last several years – in 2008, the beginning budget balance was over $900,000 compared to $550,000 in 2013.  Expenses continue to rise. </a:t>
            </a:r>
          </a:p>
          <a:p>
            <a:r>
              <a:rPr lang="en-US" dirty="0" smtClean="0"/>
              <a:t>The Town has revenues coming from these sources:  Property Taxes, Local Government Aid (Disparity Reduction Aid, PERA Aid, Gas Tax), Payment in Lieu of Taxes (PILT), Mining Taxes, Grants, and Loans – these are the main sources of our revenue and rely heavily on the tax base.</a:t>
            </a:r>
          </a:p>
          <a:p>
            <a:r>
              <a:rPr lang="en-US" dirty="0" smtClean="0"/>
              <a:t>These services have a cost but small revenue is generated from:  Sale of Garbage Bags, Snowplowing, and Cemetery Revenues.  We need to increase the use of our facilities to reduce the overall operating expense of each of our assets in recreation.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dirty="0" smtClean="0"/>
              <a:t>Budget Impacts &amp; Future Trends &amp; Analysis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The Board is recommending a levy increase to be able to build a strategic plan initiative fund which would allow the Board to work on the goals identified in the Strategic Plan not tied to a specific Capital Project</a:t>
            </a:r>
          </a:p>
          <a:p>
            <a:r>
              <a:rPr lang="en-US" dirty="0" smtClean="0"/>
              <a:t>The Board wants to build a Road Maintenance Fund:  Dust Control continues to rise and in 2013 we designated $15,000 towards this effort.  This provided for one coat on each of the qualified roads; It is essential to build a fund for resurfacing the roads before they deteriorate beyond repair</a:t>
            </a:r>
          </a:p>
          <a:p>
            <a:r>
              <a:rPr lang="en-US" dirty="0" smtClean="0"/>
              <a:t>Fuel &amp; Utility Costs continue to rise – Fuel cost the township $72,000 in 2012 and to date in 2013 has cost $110,380 – </a:t>
            </a:r>
            <a:r>
              <a:rPr lang="en-US" b="1" dirty="0" smtClean="0"/>
              <a:t>an increase of 53% as of September 2013.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ask for a levy increase?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Liability Insurance Coverage of our Assets, Worker’s Compensation Coverage, and Health Insurance </a:t>
            </a:r>
            <a:r>
              <a:rPr lang="en-US" dirty="0" err="1" smtClean="0"/>
              <a:t>Coverages</a:t>
            </a:r>
            <a:r>
              <a:rPr lang="en-US" dirty="0" smtClean="0"/>
              <a:t> continue to rise</a:t>
            </a:r>
          </a:p>
          <a:p>
            <a:r>
              <a:rPr lang="en-US" dirty="0" smtClean="0"/>
              <a:t>This is an aggressive Strategic Plan – in order to meet the goals of the plan and to focus on continuous improvement and move the township forward, a levy increase is critical.</a:t>
            </a:r>
          </a:p>
          <a:p>
            <a:r>
              <a:rPr lang="en-US" dirty="0" smtClean="0"/>
              <a:t>Questions?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Levy increase cont.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625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483291"/>
          </a:xfrm>
        </p:spPr>
        <p:txBody>
          <a:bodyPr>
            <a:normAutofit/>
          </a:bodyPr>
          <a:lstStyle/>
          <a:p>
            <a:r>
              <a:rPr lang="en-US" dirty="0" smtClean="0"/>
              <a:t>1.  Town of White Overview</a:t>
            </a:r>
          </a:p>
          <a:p>
            <a:r>
              <a:rPr lang="en-US" dirty="0" smtClean="0"/>
              <a:t>2.  Strategic Planning Process</a:t>
            </a:r>
          </a:p>
          <a:p>
            <a:r>
              <a:rPr lang="en-US" dirty="0" smtClean="0"/>
              <a:t>3.  Vision &amp; Mission of the Township</a:t>
            </a:r>
          </a:p>
          <a:p>
            <a:r>
              <a:rPr lang="en-US" dirty="0" smtClean="0"/>
              <a:t>4.  Categories Identified</a:t>
            </a:r>
          </a:p>
          <a:p>
            <a:r>
              <a:rPr lang="en-US" dirty="0" smtClean="0"/>
              <a:t>5.  Goals &amp; Action Plans of the Township</a:t>
            </a:r>
          </a:p>
          <a:p>
            <a:r>
              <a:rPr lang="en-US" dirty="0" smtClean="0"/>
              <a:t>6.  Budget Impacts &amp; Future Trends</a:t>
            </a:r>
            <a:endParaRPr lang="en-US" sz="2400" dirty="0" smtClean="0"/>
          </a:p>
          <a:p>
            <a:r>
              <a:rPr lang="en-US" sz="2400" dirty="0" smtClean="0"/>
              <a:t>7.  Questions?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600" u="sng" dirty="0" smtClean="0"/>
              <a:t>Strategic Plan Presentation</a:t>
            </a:r>
            <a:endParaRPr lang="en-US" sz="3600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US" sz="1800" dirty="0" smtClean="0">
                <a:latin typeface="Calibri" pitchFamily="34" charset="0"/>
              </a:rPr>
              <a:t>The Town of White is an urban township governed by a three seat Board of Supervisors – each serving a rotating three year term.  Meetings are held monthly to conduct official town business.</a:t>
            </a:r>
          </a:p>
          <a:p>
            <a:r>
              <a:rPr lang="en-US" sz="1800" dirty="0" smtClean="0">
                <a:latin typeface="Calibri" pitchFamily="34" charset="0"/>
              </a:rPr>
              <a:t>The communities of  the City of Aurora (which is a separate entity),  Embarrass, Palo, and Pineville are all a part of the Town of White  </a:t>
            </a:r>
          </a:p>
          <a:p>
            <a:r>
              <a:rPr lang="en-US" sz="1800" dirty="0">
                <a:latin typeface="Calibri" pitchFamily="34" charset="0"/>
              </a:rPr>
              <a:t>According to the </a:t>
            </a:r>
            <a:r>
              <a:rPr lang="en-US" sz="1800" dirty="0">
                <a:latin typeface="Calibri" pitchFamily="34" charset="0"/>
                <a:hlinkClick r:id="rId3" tooltip="United States Census Bureau"/>
              </a:rPr>
              <a:t>United States Census Bureau</a:t>
            </a:r>
            <a:r>
              <a:rPr lang="en-US" sz="1800" dirty="0">
                <a:latin typeface="Calibri" pitchFamily="34" charset="0"/>
              </a:rPr>
              <a:t>, the township has a total area of 113.4 square miles (294 km</a:t>
            </a:r>
            <a:r>
              <a:rPr lang="en-US" sz="1800" baseline="30000" dirty="0">
                <a:latin typeface="Calibri" pitchFamily="34" charset="0"/>
              </a:rPr>
              <a:t>2</a:t>
            </a:r>
            <a:r>
              <a:rPr lang="en-US" sz="1800" dirty="0">
                <a:latin typeface="Calibri" pitchFamily="34" charset="0"/>
              </a:rPr>
              <a:t>); 109.2 square miles (283 km</a:t>
            </a:r>
            <a:r>
              <a:rPr lang="en-US" sz="1800" baseline="30000" dirty="0">
                <a:latin typeface="Calibri" pitchFamily="34" charset="0"/>
              </a:rPr>
              <a:t>2</a:t>
            </a:r>
            <a:r>
              <a:rPr lang="en-US" sz="1800" dirty="0">
                <a:latin typeface="Calibri" pitchFamily="34" charset="0"/>
              </a:rPr>
              <a:t>) is land and 4.2 square miles (11 km</a:t>
            </a:r>
            <a:r>
              <a:rPr lang="en-US" sz="1800" baseline="30000" dirty="0">
                <a:latin typeface="Calibri" pitchFamily="34" charset="0"/>
              </a:rPr>
              <a:t>2</a:t>
            </a:r>
            <a:r>
              <a:rPr lang="en-US" sz="1800" dirty="0">
                <a:latin typeface="Calibri" pitchFamily="34" charset="0"/>
              </a:rPr>
              <a:t>), or 3.72%, is water</a:t>
            </a:r>
            <a:r>
              <a:rPr lang="en-US" sz="1800" dirty="0" smtClean="0">
                <a:latin typeface="Calibri" pitchFamily="34" charset="0"/>
              </a:rPr>
              <a:t>.</a:t>
            </a:r>
          </a:p>
          <a:p>
            <a:r>
              <a:rPr lang="en-US" sz="1800" dirty="0" smtClean="0">
                <a:latin typeface="Calibri" pitchFamily="34" charset="0"/>
              </a:rPr>
              <a:t>The 2012 Population estimate 1,537 and household estimate is 653 according to the MN State Demographer.</a:t>
            </a:r>
          </a:p>
          <a:p>
            <a:r>
              <a:rPr lang="en-US" sz="1800" dirty="0" smtClean="0">
                <a:latin typeface="Calibri" pitchFamily="34" charset="0"/>
              </a:rPr>
              <a:t> Employed by the township are nine (9) full-time employees, (1) part-time employee, a deputy clerk and a deputy treasurer (on-call, as needed).</a:t>
            </a:r>
          </a:p>
          <a:p>
            <a:r>
              <a:rPr lang="en-US" sz="1800" dirty="0" smtClean="0">
                <a:latin typeface="Calibri" pitchFamily="34" charset="0"/>
              </a:rPr>
              <a:t> Years of service for employees range from under one year to 26 years.</a:t>
            </a:r>
          </a:p>
          <a:p>
            <a:r>
              <a:rPr lang="en-US" sz="1800" dirty="0" smtClean="0">
                <a:latin typeface="Calibri" pitchFamily="34" charset="0"/>
              </a:rPr>
              <a:t>The township could lose 45% of personnel (4 employee’s) to retirements in the next few years – two are planning on retiring in the next year.</a:t>
            </a:r>
          </a:p>
          <a:p>
            <a:r>
              <a:rPr lang="en-US" sz="1800" dirty="0" smtClean="0">
                <a:latin typeface="Calibri" pitchFamily="34" charset="0"/>
              </a:rPr>
              <a:t>The Board has developed a long-range strategic plan that we want to share with you today!</a:t>
            </a:r>
          </a:p>
          <a:p>
            <a:endParaRPr lang="en-US" sz="16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dirty="0" smtClean="0"/>
              <a:t>Town of White Overview</a:t>
            </a:r>
            <a:endParaRPr lang="en-US" sz="2800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3600" dirty="0" smtClean="0"/>
              <a:t>Strategic Planning Process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township sought input into the plan by conducting a SWOT analysis (identifying strengths, weaknesses, opportunities, and threats) with employees</a:t>
            </a:r>
          </a:p>
          <a:p>
            <a:r>
              <a:rPr lang="en-US" dirty="0" smtClean="0"/>
              <a:t>Employees were interviewed and the expectation was to be able to identify expected outcomes and values of the township</a:t>
            </a:r>
          </a:p>
          <a:p>
            <a:r>
              <a:rPr lang="en-US" dirty="0" smtClean="0"/>
              <a:t>The plan covers a 5 year range and is a fluid document meaning it changes over time and is at the forefront of all decision-making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648199"/>
          </a:xfrm>
        </p:spPr>
        <p:txBody>
          <a:bodyPr>
            <a:noAutofit/>
          </a:bodyPr>
          <a:lstStyle/>
          <a:p>
            <a:r>
              <a:rPr lang="en-US" sz="2000" dirty="0" smtClean="0"/>
              <a:t>To create a long-term roadmap for the township that provides a plan for addressing key strategic issues facing the township and major changes that are going to happen</a:t>
            </a:r>
          </a:p>
          <a:p>
            <a:r>
              <a:rPr lang="en-US" sz="2000" dirty="0" smtClean="0"/>
              <a:t>To provide a framework for making wise choices about annual budgeting, financial planning, and forecasting and to provide direction on where to allocate limited resources</a:t>
            </a:r>
          </a:p>
          <a:p>
            <a:r>
              <a:rPr lang="en-US" sz="2000" dirty="0" smtClean="0"/>
              <a:t>To provide a guide for town decision-making that continues beyond the current Board’s term</a:t>
            </a:r>
          </a:p>
          <a:p>
            <a:r>
              <a:rPr lang="en-US" sz="2000" dirty="0" smtClean="0"/>
              <a:t>To ensure and maintain quality, efficient services</a:t>
            </a:r>
          </a:p>
          <a:p>
            <a:r>
              <a:rPr lang="en-US" sz="2000" dirty="0" smtClean="0"/>
              <a:t>To build a plan for the community and everyone’s future – the participation of employees and citizens is very important</a:t>
            </a:r>
          </a:p>
          <a:p>
            <a:r>
              <a:rPr lang="en-US" sz="2000" dirty="0" smtClean="0"/>
              <a:t>To share the plan to ensure citizens are aware of the plan and support its implementation</a:t>
            </a:r>
          </a:p>
          <a:p>
            <a:endParaRPr lang="en-US" sz="2000" dirty="0" smtClean="0"/>
          </a:p>
          <a:p>
            <a:endParaRPr lang="en-US" sz="3400" dirty="0" smtClean="0"/>
          </a:p>
          <a:p>
            <a:endParaRPr lang="en-US" sz="3400" dirty="0" smtClean="0"/>
          </a:p>
          <a:p>
            <a:endParaRPr lang="en-US" sz="3400" dirty="0" smtClean="0"/>
          </a:p>
          <a:p>
            <a:endParaRPr lang="en-US" sz="3400" dirty="0" smtClean="0"/>
          </a:p>
          <a:p>
            <a:pPr>
              <a:buNone/>
            </a:pPr>
            <a:r>
              <a:rPr lang="en-US" sz="3400" dirty="0" smtClean="0"/>
              <a:t/>
            </a:r>
            <a:br>
              <a:rPr lang="en-US" sz="3400" dirty="0" smtClean="0"/>
            </a:br>
            <a:endParaRPr lang="en-US" sz="3400" dirty="0" smtClean="0"/>
          </a:p>
          <a:p>
            <a:endParaRPr lang="en-US" sz="38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487362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2800" dirty="0" smtClean="0"/>
              <a:t>Expected Outcomes (the purpose) of the Process</a:t>
            </a:r>
            <a:r>
              <a:rPr lang="en-US" sz="2400" dirty="0" smtClean="0"/>
              <a:t>?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Four main categories were identified as well as a mission &amp; vision for the township</a:t>
            </a:r>
          </a:p>
          <a:p>
            <a:r>
              <a:rPr lang="en-US" dirty="0" smtClean="0"/>
              <a:t>Categories are broken down by area of strategy</a:t>
            </a:r>
          </a:p>
          <a:p>
            <a:r>
              <a:rPr lang="en-US" dirty="0" smtClean="0"/>
              <a:t>Goals were identified for each strategy</a:t>
            </a:r>
          </a:p>
          <a:p>
            <a:r>
              <a:rPr lang="en-US" dirty="0" smtClean="0"/>
              <a:t>The Board reviewed the goals and work still continues to prioritize action items under each goal</a:t>
            </a:r>
          </a:p>
          <a:p>
            <a:r>
              <a:rPr lang="en-US" dirty="0" smtClean="0"/>
              <a:t>Community participation is welcome as this process continues!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Based on the Interviews: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635691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alibri" pitchFamily="34" charset="0"/>
              </a:rPr>
              <a:t>VISION</a:t>
            </a:r>
            <a:br>
              <a:rPr lang="en-US" dirty="0" smtClean="0">
                <a:latin typeface="Calibri" pitchFamily="34" charset="0"/>
              </a:rPr>
            </a:br>
            <a:r>
              <a:rPr lang="en-US" sz="1800" dirty="0" smtClean="0"/>
              <a:t>The Town of White, </a:t>
            </a:r>
            <a:r>
              <a:rPr lang="en-US" sz="1800" dirty="0"/>
              <a:t>with its recreational amenities and rich rural character, strives to provide a well balanced, secure, and enjoyable living environment for citizens of all ages. </a:t>
            </a:r>
            <a:endParaRPr lang="en-US" sz="1800" dirty="0" smtClean="0"/>
          </a:p>
          <a:p>
            <a:r>
              <a:rPr lang="en-US" dirty="0" smtClean="0">
                <a:latin typeface="Calibri" pitchFamily="34" charset="0"/>
              </a:rPr>
              <a:t>MISSION</a:t>
            </a:r>
            <a:br>
              <a:rPr lang="en-US" dirty="0" smtClean="0">
                <a:latin typeface="Calibri" pitchFamily="34" charset="0"/>
              </a:rPr>
            </a:br>
            <a:r>
              <a:rPr lang="en-US" sz="2400" dirty="0" smtClean="0">
                <a:latin typeface="Calibri" pitchFamily="34" charset="0"/>
              </a:rPr>
              <a:t>To be a responsible steward of all resources and to provide quality services that will help to maintain and improve the manner in which our citizens live, work, and play.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533400" y="533400"/>
            <a:ext cx="8458200" cy="58477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sz="3200" dirty="0" smtClean="0">
                <a:latin typeface="+mj-lt"/>
              </a:rPr>
              <a:t>Town of White Vision &amp; Mission:</a:t>
            </a:r>
            <a:endParaRPr lang="en-US" sz="32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254691"/>
          </a:xfrm>
        </p:spPr>
        <p:txBody>
          <a:bodyPr>
            <a:normAutofit/>
          </a:bodyPr>
          <a:lstStyle/>
          <a:p>
            <a:r>
              <a:rPr lang="en-US" sz="2900" u="sng" dirty="0" smtClean="0"/>
              <a:t>CATEGORY 1</a:t>
            </a:r>
            <a:r>
              <a:rPr lang="en-US" sz="2900" dirty="0" smtClean="0"/>
              <a:t>: </a:t>
            </a:r>
            <a:r>
              <a:rPr lang="en-US" sz="2400" dirty="0" smtClean="0"/>
              <a:t>Facilities Management Strategy – Determine maintenance, upgrades, long-range use of all assets and identify liabilities at each entity. </a:t>
            </a:r>
          </a:p>
          <a:p>
            <a:r>
              <a:rPr lang="en-US" sz="2400" dirty="0" smtClean="0"/>
              <a:t>Focus Areas Include but not limited to:</a:t>
            </a:r>
          </a:p>
          <a:p>
            <a:pPr lvl="1">
              <a:buFont typeface="Wingdings" pitchFamily="2" charset="2"/>
              <a:buChar char="v"/>
            </a:pPr>
            <a:r>
              <a:rPr lang="en-US" sz="1800" dirty="0" smtClean="0"/>
              <a:t>City/Town Government Center</a:t>
            </a:r>
          </a:p>
          <a:p>
            <a:pPr lvl="1">
              <a:buFont typeface="Wingdings" pitchFamily="2" charset="2"/>
              <a:buChar char="v"/>
            </a:pPr>
            <a:r>
              <a:rPr lang="en-US" sz="1800" dirty="0" smtClean="0"/>
              <a:t>Loon Lake Community Center</a:t>
            </a:r>
          </a:p>
          <a:p>
            <a:pPr lvl="1">
              <a:buFont typeface="Wingdings" pitchFamily="2" charset="2"/>
              <a:buChar char="v"/>
            </a:pPr>
            <a:r>
              <a:rPr lang="en-US" sz="1800" dirty="0" smtClean="0"/>
              <a:t>Public Works Garage &amp; Fire Hall</a:t>
            </a:r>
          </a:p>
          <a:p>
            <a:pPr lvl="1">
              <a:buFont typeface="Wingdings" pitchFamily="2" charset="2"/>
              <a:buChar char="v"/>
            </a:pPr>
            <a:r>
              <a:rPr lang="en-US" sz="1800" dirty="0" smtClean="0"/>
              <a:t>Twin Lakes Pavilion &amp; Grounds</a:t>
            </a:r>
          </a:p>
          <a:p>
            <a:pPr lvl="1">
              <a:buFont typeface="Wingdings" pitchFamily="2" charset="2"/>
              <a:buChar char="v"/>
            </a:pPr>
            <a:r>
              <a:rPr lang="en-US" sz="1800" dirty="0" smtClean="0"/>
              <a:t>Embarrass &amp; Pineville Parks</a:t>
            </a:r>
          </a:p>
          <a:p>
            <a:pPr lvl="1">
              <a:buFont typeface="Wingdings" pitchFamily="2" charset="2"/>
              <a:buChar char="v"/>
            </a:pPr>
            <a:r>
              <a:rPr lang="en-US" sz="1800" dirty="0" smtClean="0"/>
              <a:t>Cemetery</a:t>
            </a:r>
          </a:p>
          <a:p>
            <a:pPr lvl="1">
              <a:buFont typeface="Wingdings" pitchFamily="2" charset="2"/>
              <a:buChar char="v"/>
            </a:pPr>
            <a:r>
              <a:rPr lang="en-US" sz="1800" dirty="0" smtClean="0"/>
              <a:t>Shooting Range</a:t>
            </a:r>
          </a:p>
          <a:p>
            <a:pPr marL="393192" lvl="1" indent="0">
              <a:buNone/>
            </a:pPr>
            <a:r>
              <a:rPr lang="en-US" sz="1800" smtClean="0"/>
              <a:t> </a:t>
            </a:r>
            <a:endParaRPr lang="en-US" sz="1800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400" dirty="0" smtClean="0"/>
              <a:t>Four Main Categories Identified with Focus Areas: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3600" u="sng" dirty="0"/>
              <a:t>CATEGORY 2</a:t>
            </a:r>
            <a:r>
              <a:rPr lang="en-US" sz="3600" dirty="0"/>
              <a:t>: </a:t>
            </a:r>
            <a:r>
              <a:rPr lang="en-US" sz="2800" dirty="0"/>
              <a:t>Organizational Development (Core Services) Strategy </a:t>
            </a:r>
            <a:endParaRPr lang="en-US" sz="2800" dirty="0" smtClean="0"/>
          </a:p>
          <a:p>
            <a:r>
              <a:rPr lang="en-US" sz="2800" dirty="0" smtClean="0"/>
              <a:t>Focus Areas Include but </a:t>
            </a:r>
            <a:r>
              <a:rPr lang="en-US" sz="2800" smtClean="0"/>
              <a:t>not limited to:</a:t>
            </a:r>
            <a:endParaRPr lang="en-US" sz="2800" dirty="0" smtClean="0"/>
          </a:p>
          <a:p>
            <a:pPr lvl="1">
              <a:buFont typeface="Wingdings" pitchFamily="2" charset="2"/>
              <a:buChar char="v"/>
            </a:pPr>
            <a:r>
              <a:rPr lang="en-US" sz="2400" dirty="0" smtClean="0"/>
              <a:t>Personnel Retention &amp; Replacement Plan due to attrition</a:t>
            </a:r>
          </a:p>
          <a:p>
            <a:pPr lvl="1">
              <a:buFont typeface="Wingdings" pitchFamily="2" charset="2"/>
              <a:buChar char="v"/>
            </a:pPr>
            <a:r>
              <a:rPr lang="en-US" sz="2400" dirty="0" smtClean="0"/>
              <a:t>Determine adequate staffing needs to meet increasing demands of employees</a:t>
            </a:r>
          </a:p>
          <a:p>
            <a:pPr lvl="1">
              <a:buFont typeface="Wingdings" pitchFamily="2" charset="2"/>
              <a:buChar char="v"/>
            </a:pPr>
            <a:r>
              <a:rPr lang="en-US" sz="2400" dirty="0" smtClean="0"/>
              <a:t>Growth/Development Training Strategy focusing on continuous improvement</a:t>
            </a:r>
          </a:p>
          <a:p>
            <a:pPr lvl="1">
              <a:buFont typeface="Wingdings" pitchFamily="2" charset="2"/>
              <a:buChar char="v"/>
            </a:pPr>
            <a:r>
              <a:rPr lang="en-US" sz="2400" dirty="0" smtClean="0"/>
              <a:t>Safety Compliance – Regulatory/Environmental Considerations</a:t>
            </a:r>
          </a:p>
          <a:p>
            <a:pPr lvl="1">
              <a:buFont typeface="Wingdings" pitchFamily="2" charset="2"/>
              <a:buChar char="v"/>
            </a:pPr>
            <a:r>
              <a:rPr lang="en-US" sz="2400" dirty="0" smtClean="0"/>
              <a:t>Technology Strategy</a:t>
            </a:r>
          </a:p>
          <a:p>
            <a:pPr lvl="1">
              <a:buFont typeface="Wingdings" pitchFamily="2" charset="2"/>
              <a:buChar char="v"/>
            </a:pPr>
            <a:r>
              <a:rPr lang="en-US" sz="2400" dirty="0" smtClean="0"/>
              <a:t>Community/Economic Development</a:t>
            </a:r>
          </a:p>
          <a:p>
            <a:pPr lvl="1">
              <a:buFont typeface="Wingdings" pitchFamily="2" charset="2"/>
              <a:buChar char="v"/>
            </a:pPr>
            <a:r>
              <a:rPr lang="en-US" sz="2400" dirty="0" smtClean="0"/>
              <a:t>Marketing Strategy</a:t>
            </a:r>
          </a:p>
          <a:p>
            <a:pPr lvl="1">
              <a:buFont typeface="Wingdings" pitchFamily="2" charset="2"/>
              <a:buChar char="v"/>
            </a:pPr>
            <a:r>
              <a:rPr lang="en-US" sz="2400" dirty="0" smtClean="0"/>
              <a:t>Shared Services, Joint Efforts, Contracts (legal etc.)</a:t>
            </a:r>
          </a:p>
          <a:p>
            <a:pPr lvl="2">
              <a:buFont typeface="Wingdings" pitchFamily="2" charset="2"/>
              <a:buChar char="v"/>
            </a:pPr>
            <a:r>
              <a:rPr lang="en-US" sz="2200" dirty="0" smtClean="0"/>
              <a:t>IT services, Utility Billing, Lifeguards, Purchasing</a:t>
            </a:r>
          </a:p>
          <a:p>
            <a:pPr marL="630936" lvl="2" indent="0">
              <a:buNone/>
            </a:pPr>
            <a:endParaRPr lang="en-US" sz="2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dirty="0" smtClean="0"/>
              <a:t>Categories continued: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1513</TotalTime>
  <Words>1331</Words>
  <Application>Microsoft Office PowerPoint</Application>
  <PresentationFormat>On-screen Show (4:3)</PresentationFormat>
  <Paragraphs>139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Concourse</vt:lpstr>
      <vt:lpstr>Town of White  Continuation of Town’s Annual Meeting</vt:lpstr>
      <vt:lpstr>Strategic Plan Presentation</vt:lpstr>
      <vt:lpstr>Town of White Overview</vt:lpstr>
      <vt:lpstr>Strategic Planning Process</vt:lpstr>
      <vt:lpstr>Expected Outcomes (the purpose) of the Process?</vt:lpstr>
      <vt:lpstr>Based on the Interviews:</vt:lpstr>
      <vt:lpstr>PowerPoint Presentation</vt:lpstr>
      <vt:lpstr>Four Main Categories Identified with Focus Areas:</vt:lpstr>
      <vt:lpstr>Categories continued:</vt:lpstr>
      <vt:lpstr>Categories continued:</vt:lpstr>
      <vt:lpstr>Goals of the Township 2013-2015:</vt:lpstr>
      <vt:lpstr>Goals of the Township cont.</vt:lpstr>
      <vt:lpstr>Goals of the Township cont.</vt:lpstr>
      <vt:lpstr>Goals of the Township cont.</vt:lpstr>
      <vt:lpstr>Budget Impacts &amp; Future Trends &amp; Analysis</vt:lpstr>
      <vt:lpstr>Why ask for a levy increase?</vt:lpstr>
      <vt:lpstr>Levy increase cont.</vt:lpstr>
    </vt:vector>
  </TitlesOfParts>
  <Company>Ridgewater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Worker’s Compensation Training</dc:title>
  <dc:creator>Jodi_K</dc:creator>
  <cp:lastModifiedBy>White2</cp:lastModifiedBy>
  <cp:revision>136</cp:revision>
  <cp:lastPrinted>2013-09-10T16:00:57Z</cp:lastPrinted>
  <dcterms:created xsi:type="dcterms:W3CDTF">2009-04-20T21:12:53Z</dcterms:created>
  <dcterms:modified xsi:type="dcterms:W3CDTF">2013-09-10T18:15:53Z</dcterms:modified>
</cp:coreProperties>
</file>