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1" r:id="rId4"/>
    <p:sldId id="969" r:id="rId5"/>
    <p:sldId id="972" r:id="rId6"/>
    <p:sldId id="970" r:id="rId7"/>
    <p:sldId id="973" r:id="rId8"/>
    <p:sldId id="971" r:id="rId9"/>
    <p:sldId id="264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693" autoAdjust="0"/>
  </p:normalViewPr>
  <p:slideViewPr>
    <p:cSldViewPr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SBA DCPC Monthly</a:t>
            </a:r>
            <a:r>
              <a:rPr lang="en-US" sz="2000" baseline="0"/>
              <a:t> Accelerations ($) June 2023</a:t>
            </a:r>
          </a:p>
        </c:rich>
      </c:tx>
      <c:layout>
        <c:manualLayout>
          <c:xMode val="edge"/>
          <c:yMode val="edge"/>
          <c:x val="0.19454922265892233"/>
          <c:y val="5.762096531826651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096796379361824"/>
          <c:y val="9.8015026747610728E-2"/>
          <c:w val="0.85271485970996808"/>
          <c:h val="0.69142435626919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'accel report data'!$L$3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cat>
            <c:numRef>
              <c:f>'accel report data'!$B$102:$B$213</c:f>
              <c:numCache>
                <c:formatCode>[$-409]mmm\-yy;@</c:formatCode>
                <c:ptCount val="112"/>
                <c:pt idx="0">
                  <c:v>41699</c:v>
                </c:pt>
                <c:pt idx="1">
                  <c:v>41730</c:v>
                </c:pt>
                <c:pt idx="2">
                  <c:v>41760</c:v>
                </c:pt>
                <c:pt idx="3">
                  <c:v>41791</c:v>
                </c:pt>
                <c:pt idx="4">
                  <c:v>41821</c:v>
                </c:pt>
                <c:pt idx="5">
                  <c:v>41852</c:v>
                </c:pt>
                <c:pt idx="6">
                  <c:v>41883</c:v>
                </c:pt>
                <c:pt idx="7">
                  <c:v>41913</c:v>
                </c:pt>
                <c:pt idx="8">
                  <c:v>41944</c:v>
                </c:pt>
                <c:pt idx="9">
                  <c:v>41974</c:v>
                </c:pt>
                <c:pt idx="10">
                  <c:v>42005</c:v>
                </c:pt>
                <c:pt idx="11">
                  <c:v>42036</c:v>
                </c:pt>
                <c:pt idx="12">
                  <c:v>42064</c:v>
                </c:pt>
                <c:pt idx="13">
                  <c:v>42095</c:v>
                </c:pt>
                <c:pt idx="14">
                  <c:v>42125</c:v>
                </c:pt>
                <c:pt idx="15">
                  <c:v>42156</c:v>
                </c:pt>
                <c:pt idx="16">
                  <c:v>42186</c:v>
                </c:pt>
                <c:pt idx="17">
                  <c:v>42217</c:v>
                </c:pt>
                <c:pt idx="18">
                  <c:v>42248</c:v>
                </c:pt>
                <c:pt idx="19">
                  <c:v>42278</c:v>
                </c:pt>
                <c:pt idx="20">
                  <c:v>42309</c:v>
                </c:pt>
                <c:pt idx="21">
                  <c:v>42339</c:v>
                </c:pt>
                <c:pt idx="22">
                  <c:v>42370</c:v>
                </c:pt>
                <c:pt idx="23">
                  <c:v>42401</c:v>
                </c:pt>
                <c:pt idx="24">
                  <c:v>42430</c:v>
                </c:pt>
                <c:pt idx="25">
                  <c:v>42461</c:v>
                </c:pt>
                <c:pt idx="26">
                  <c:v>42491</c:v>
                </c:pt>
                <c:pt idx="27">
                  <c:v>42522</c:v>
                </c:pt>
                <c:pt idx="28">
                  <c:v>42552</c:v>
                </c:pt>
                <c:pt idx="29">
                  <c:v>42583</c:v>
                </c:pt>
                <c:pt idx="30">
                  <c:v>42614</c:v>
                </c:pt>
                <c:pt idx="31">
                  <c:v>42644</c:v>
                </c:pt>
                <c:pt idx="32">
                  <c:v>42675</c:v>
                </c:pt>
                <c:pt idx="33">
                  <c:v>42705</c:v>
                </c:pt>
                <c:pt idx="34">
                  <c:v>42736</c:v>
                </c:pt>
                <c:pt idx="35">
                  <c:v>42767</c:v>
                </c:pt>
                <c:pt idx="36">
                  <c:v>42795</c:v>
                </c:pt>
                <c:pt idx="37">
                  <c:v>42826</c:v>
                </c:pt>
                <c:pt idx="38">
                  <c:v>42856</c:v>
                </c:pt>
                <c:pt idx="39">
                  <c:v>42887</c:v>
                </c:pt>
                <c:pt idx="40">
                  <c:v>42917</c:v>
                </c:pt>
                <c:pt idx="41">
                  <c:v>42948</c:v>
                </c:pt>
                <c:pt idx="42">
                  <c:v>42979</c:v>
                </c:pt>
                <c:pt idx="43">
                  <c:v>43009</c:v>
                </c:pt>
                <c:pt idx="44">
                  <c:v>43040</c:v>
                </c:pt>
                <c:pt idx="45">
                  <c:v>43070</c:v>
                </c:pt>
                <c:pt idx="46">
                  <c:v>43101</c:v>
                </c:pt>
                <c:pt idx="47">
                  <c:v>43132</c:v>
                </c:pt>
                <c:pt idx="48">
                  <c:v>43160</c:v>
                </c:pt>
                <c:pt idx="49">
                  <c:v>43191</c:v>
                </c:pt>
                <c:pt idx="50">
                  <c:v>43221</c:v>
                </c:pt>
                <c:pt idx="51">
                  <c:v>43252</c:v>
                </c:pt>
                <c:pt idx="52">
                  <c:v>43282</c:v>
                </c:pt>
                <c:pt idx="53">
                  <c:v>43313</c:v>
                </c:pt>
                <c:pt idx="54">
                  <c:v>43344</c:v>
                </c:pt>
                <c:pt idx="55">
                  <c:v>43374</c:v>
                </c:pt>
                <c:pt idx="56">
                  <c:v>43405</c:v>
                </c:pt>
                <c:pt idx="57">
                  <c:v>43435</c:v>
                </c:pt>
                <c:pt idx="58">
                  <c:v>43466</c:v>
                </c:pt>
                <c:pt idx="59">
                  <c:v>43497</c:v>
                </c:pt>
                <c:pt idx="60">
                  <c:v>43525</c:v>
                </c:pt>
                <c:pt idx="61">
                  <c:v>43556</c:v>
                </c:pt>
                <c:pt idx="62">
                  <c:v>43586</c:v>
                </c:pt>
                <c:pt idx="63">
                  <c:v>43617</c:v>
                </c:pt>
                <c:pt idx="64">
                  <c:v>43647</c:v>
                </c:pt>
                <c:pt idx="65">
                  <c:v>43678</c:v>
                </c:pt>
                <c:pt idx="66">
                  <c:v>43709</c:v>
                </c:pt>
                <c:pt idx="67">
                  <c:v>43739</c:v>
                </c:pt>
                <c:pt idx="68">
                  <c:v>43770</c:v>
                </c:pt>
                <c:pt idx="69">
                  <c:v>43800</c:v>
                </c:pt>
                <c:pt idx="70">
                  <c:v>43831</c:v>
                </c:pt>
                <c:pt idx="71">
                  <c:v>43862</c:v>
                </c:pt>
                <c:pt idx="72">
                  <c:v>43891</c:v>
                </c:pt>
                <c:pt idx="73">
                  <c:v>43922</c:v>
                </c:pt>
                <c:pt idx="74">
                  <c:v>43952</c:v>
                </c:pt>
                <c:pt idx="75">
                  <c:v>43983</c:v>
                </c:pt>
                <c:pt idx="76">
                  <c:v>44013</c:v>
                </c:pt>
                <c:pt idx="77">
                  <c:v>44044</c:v>
                </c:pt>
                <c:pt idx="78">
                  <c:v>44075</c:v>
                </c:pt>
                <c:pt idx="79">
                  <c:v>44105</c:v>
                </c:pt>
                <c:pt idx="80">
                  <c:v>44136</c:v>
                </c:pt>
                <c:pt idx="81">
                  <c:v>44166</c:v>
                </c:pt>
                <c:pt idx="82">
                  <c:v>44197</c:v>
                </c:pt>
                <c:pt idx="83">
                  <c:v>44228</c:v>
                </c:pt>
                <c:pt idx="84">
                  <c:v>44256</c:v>
                </c:pt>
                <c:pt idx="85">
                  <c:v>44287</c:v>
                </c:pt>
                <c:pt idx="86">
                  <c:v>44317</c:v>
                </c:pt>
                <c:pt idx="87">
                  <c:v>44348</c:v>
                </c:pt>
                <c:pt idx="88">
                  <c:v>44378</c:v>
                </c:pt>
                <c:pt idx="89">
                  <c:v>44409</c:v>
                </c:pt>
                <c:pt idx="90">
                  <c:v>44440</c:v>
                </c:pt>
                <c:pt idx="91">
                  <c:v>44470</c:v>
                </c:pt>
                <c:pt idx="92">
                  <c:v>44501</c:v>
                </c:pt>
                <c:pt idx="93">
                  <c:v>44531</c:v>
                </c:pt>
                <c:pt idx="94">
                  <c:v>44562</c:v>
                </c:pt>
                <c:pt idx="95">
                  <c:v>44593</c:v>
                </c:pt>
                <c:pt idx="96">
                  <c:v>44621</c:v>
                </c:pt>
                <c:pt idx="97">
                  <c:v>44652</c:v>
                </c:pt>
                <c:pt idx="98">
                  <c:v>44682</c:v>
                </c:pt>
                <c:pt idx="99">
                  <c:v>44713</c:v>
                </c:pt>
                <c:pt idx="100">
                  <c:v>44743</c:v>
                </c:pt>
                <c:pt idx="101">
                  <c:v>44774</c:v>
                </c:pt>
                <c:pt idx="102">
                  <c:v>44805</c:v>
                </c:pt>
                <c:pt idx="103">
                  <c:v>44835</c:v>
                </c:pt>
                <c:pt idx="104">
                  <c:v>44866</c:v>
                </c:pt>
                <c:pt idx="105">
                  <c:v>44896</c:v>
                </c:pt>
                <c:pt idx="106">
                  <c:v>44927</c:v>
                </c:pt>
                <c:pt idx="107">
                  <c:v>44958</c:v>
                </c:pt>
                <c:pt idx="108">
                  <c:v>44986</c:v>
                </c:pt>
                <c:pt idx="109">
                  <c:v>45017</c:v>
                </c:pt>
                <c:pt idx="110">
                  <c:v>45047</c:v>
                </c:pt>
                <c:pt idx="111">
                  <c:v>45078</c:v>
                </c:pt>
              </c:numCache>
            </c:numRef>
          </c:cat>
          <c:val>
            <c:numRef>
              <c:f>'accel report data'!$C$102:$C$213</c:f>
              <c:numCache>
                <c:formatCode>#,##0.00</c:formatCode>
                <c:ptCount val="112"/>
                <c:pt idx="0">
                  <c:v>30583903.789999999</c:v>
                </c:pt>
                <c:pt idx="1">
                  <c:v>18795927.109999999</c:v>
                </c:pt>
                <c:pt idx="2">
                  <c:v>36734595.950000003</c:v>
                </c:pt>
                <c:pt idx="3">
                  <c:v>27229182.989999998</c:v>
                </c:pt>
                <c:pt idx="4">
                  <c:v>34951796.359999999</c:v>
                </c:pt>
                <c:pt idx="5">
                  <c:v>21131705.5</c:v>
                </c:pt>
                <c:pt idx="6">
                  <c:v>29968802.91</c:v>
                </c:pt>
                <c:pt idx="7">
                  <c:v>21981292.510000002</c:v>
                </c:pt>
                <c:pt idx="8">
                  <c:v>25775564.969999999</c:v>
                </c:pt>
                <c:pt idx="9">
                  <c:v>14601681</c:v>
                </c:pt>
                <c:pt idx="10">
                  <c:v>18782639.690000001</c:v>
                </c:pt>
                <c:pt idx="11">
                  <c:v>15210122.6</c:v>
                </c:pt>
                <c:pt idx="12">
                  <c:v>25624280.489999998</c:v>
                </c:pt>
                <c:pt idx="13">
                  <c:v>17332624.210000001</c:v>
                </c:pt>
                <c:pt idx="14">
                  <c:v>16538676.5</c:v>
                </c:pt>
                <c:pt idx="15">
                  <c:v>29853471.609999999</c:v>
                </c:pt>
                <c:pt idx="16">
                  <c:v>14835811.300000001</c:v>
                </c:pt>
                <c:pt idx="17">
                  <c:v>12892432.029999999</c:v>
                </c:pt>
                <c:pt idx="18">
                  <c:v>25699056.699999999</c:v>
                </c:pt>
                <c:pt idx="19">
                  <c:v>14655759.73</c:v>
                </c:pt>
                <c:pt idx="20">
                  <c:v>23994338.940000001</c:v>
                </c:pt>
                <c:pt idx="21">
                  <c:v>11627396.029999999</c:v>
                </c:pt>
                <c:pt idx="22">
                  <c:v>22957630.969999999</c:v>
                </c:pt>
                <c:pt idx="23">
                  <c:v>18091445.440000001</c:v>
                </c:pt>
                <c:pt idx="24">
                  <c:v>23799891.5</c:v>
                </c:pt>
                <c:pt idx="25">
                  <c:v>19763163.359999999</c:v>
                </c:pt>
                <c:pt idx="26">
                  <c:v>18698216.379999999</c:v>
                </c:pt>
                <c:pt idx="27">
                  <c:v>10144133.609999999</c:v>
                </c:pt>
                <c:pt idx="28">
                  <c:v>13905811.66</c:v>
                </c:pt>
                <c:pt idx="29">
                  <c:v>13022360.539999999</c:v>
                </c:pt>
                <c:pt idx="30">
                  <c:v>23420443.760000002</c:v>
                </c:pt>
                <c:pt idx="31">
                  <c:v>14658491.279999999</c:v>
                </c:pt>
                <c:pt idx="32">
                  <c:v>14871314.08</c:v>
                </c:pt>
                <c:pt idx="33">
                  <c:v>14741203.189999999</c:v>
                </c:pt>
                <c:pt idx="34">
                  <c:v>12807609.57</c:v>
                </c:pt>
                <c:pt idx="35">
                  <c:v>19441346.350000001</c:v>
                </c:pt>
                <c:pt idx="36">
                  <c:v>9056258.1099999994</c:v>
                </c:pt>
                <c:pt idx="37">
                  <c:v>10659258.609999999</c:v>
                </c:pt>
                <c:pt idx="38">
                  <c:v>16256277.25</c:v>
                </c:pt>
                <c:pt idx="39">
                  <c:v>16859287.800000001</c:v>
                </c:pt>
                <c:pt idx="40">
                  <c:v>12942931.35</c:v>
                </c:pt>
                <c:pt idx="41">
                  <c:v>14792588.59</c:v>
                </c:pt>
                <c:pt idx="42">
                  <c:v>11743245.189999999</c:v>
                </c:pt>
                <c:pt idx="43">
                  <c:v>17680179.969999999</c:v>
                </c:pt>
                <c:pt idx="44">
                  <c:v>20423160.010000002</c:v>
                </c:pt>
                <c:pt idx="45">
                  <c:v>8211272.8300000001</c:v>
                </c:pt>
                <c:pt idx="46">
                  <c:v>12870300.24</c:v>
                </c:pt>
                <c:pt idx="47">
                  <c:v>13723514.460000001</c:v>
                </c:pt>
                <c:pt idx="48">
                  <c:v>11036670.82</c:v>
                </c:pt>
                <c:pt idx="49">
                  <c:v>10865991.34</c:v>
                </c:pt>
                <c:pt idx="50">
                  <c:v>17601376.43</c:v>
                </c:pt>
                <c:pt idx="51">
                  <c:v>6381517.5199999996</c:v>
                </c:pt>
                <c:pt idx="52">
                  <c:v>9798126.8800000008</c:v>
                </c:pt>
                <c:pt idx="53">
                  <c:v>8846874.9199999999</c:v>
                </c:pt>
                <c:pt idx="54">
                  <c:v>13958482.91</c:v>
                </c:pt>
                <c:pt idx="55">
                  <c:v>11253660.02</c:v>
                </c:pt>
                <c:pt idx="56">
                  <c:v>23968095.239999998</c:v>
                </c:pt>
                <c:pt idx="57">
                  <c:v>19299918.25</c:v>
                </c:pt>
                <c:pt idx="58">
                  <c:v>10867535.189999999</c:v>
                </c:pt>
                <c:pt idx="59">
                  <c:v>8872548.8000000007</c:v>
                </c:pt>
                <c:pt idx="60">
                  <c:v>13540975.390000001</c:v>
                </c:pt>
                <c:pt idx="61">
                  <c:v>11680078.859999999</c:v>
                </c:pt>
                <c:pt idx="62">
                  <c:v>16941963.879999999</c:v>
                </c:pt>
                <c:pt idx="63">
                  <c:v>15196815.74</c:v>
                </c:pt>
                <c:pt idx="64">
                  <c:v>18076233.07</c:v>
                </c:pt>
                <c:pt idx="65">
                  <c:v>20691934.739999998</c:v>
                </c:pt>
                <c:pt idx="66">
                  <c:v>15530297.890000001</c:v>
                </c:pt>
                <c:pt idx="67">
                  <c:v>17521654.219999999</c:v>
                </c:pt>
                <c:pt idx="68">
                  <c:v>15812121.68</c:v>
                </c:pt>
                <c:pt idx="69">
                  <c:v>7435594.8600000003</c:v>
                </c:pt>
                <c:pt idx="70">
                  <c:v>20706111.149999999</c:v>
                </c:pt>
                <c:pt idx="71">
                  <c:v>15598496.960000001</c:v>
                </c:pt>
                <c:pt idx="72">
                  <c:v>12566831.810000001</c:v>
                </c:pt>
                <c:pt idx="73">
                  <c:v>21519022.309999999</c:v>
                </c:pt>
                <c:pt idx="74">
                  <c:v>18271928.539999999</c:v>
                </c:pt>
                <c:pt idx="75">
                  <c:v>17081500.870000001</c:v>
                </c:pt>
                <c:pt idx="76">
                  <c:v>3616287.81</c:v>
                </c:pt>
                <c:pt idx="77">
                  <c:v>7731862.9299999997</c:v>
                </c:pt>
                <c:pt idx="78">
                  <c:v>8692702</c:v>
                </c:pt>
                <c:pt idx="79">
                  <c:v>9046189.8300000001</c:v>
                </c:pt>
                <c:pt idx="80">
                  <c:v>8710811.9100000001</c:v>
                </c:pt>
                <c:pt idx="81">
                  <c:v>7358476.6299999999</c:v>
                </c:pt>
                <c:pt idx="82">
                  <c:v>12083788.619999999</c:v>
                </c:pt>
                <c:pt idx="83">
                  <c:v>9741669.3699999992</c:v>
                </c:pt>
                <c:pt idx="84">
                  <c:v>10700851.289999999</c:v>
                </c:pt>
                <c:pt idx="85">
                  <c:v>4924423.8</c:v>
                </c:pt>
                <c:pt idx="86">
                  <c:v>12126039.539999999</c:v>
                </c:pt>
                <c:pt idx="87">
                  <c:v>7110509.79</c:v>
                </c:pt>
                <c:pt idx="88">
                  <c:v>4182598.39</c:v>
                </c:pt>
                <c:pt idx="89">
                  <c:v>13586485.26</c:v>
                </c:pt>
                <c:pt idx="90">
                  <c:v>6391395.4199999999</c:v>
                </c:pt>
                <c:pt idx="91">
                  <c:v>9646294.4499999993</c:v>
                </c:pt>
                <c:pt idx="92">
                  <c:v>16783363.899999999</c:v>
                </c:pt>
                <c:pt idx="93">
                  <c:v>13609654.859999999</c:v>
                </c:pt>
                <c:pt idx="94">
                  <c:v>6898047.6900000004</c:v>
                </c:pt>
                <c:pt idx="95">
                  <c:v>6872934.54</c:v>
                </c:pt>
                <c:pt idx="96">
                  <c:v>11364839.029999999</c:v>
                </c:pt>
                <c:pt idx="97">
                  <c:v>3706970.91</c:v>
                </c:pt>
                <c:pt idx="98">
                  <c:v>6106995.46</c:v>
                </c:pt>
                <c:pt idx="99">
                  <c:v>7193899.2300000004</c:v>
                </c:pt>
                <c:pt idx="100">
                  <c:v>5576158.3600000003</c:v>
                </c:pt>
                <c:pt idx="101">
                  <c:v>3467283.53</c:v>
                </c:pt>
                <c:pt idx="102">
                  <c:v>8099008.8799999999</c:v>
                </c:pt>
                <c:pt idx="103">
                  <c:v>3583848.69</c:v>
                </c:pt>
                <c:pt idx="104">
                  <c:v>4130504</c:v>
                </c:pt>
                <c:pt idx="105">
                  <c:v>9615780.5099999998</c:v>
                </c:pt>
                <c:pt idx="106">
                  <c:v>3285082</c:v>
                </c:pt>
                <c:pt idx="107">
                  <c:v>4028260.13</c:v>
                </c:pt>
                <c:pt idx="108">
                  <c:v>4435881.93</c:v>
                </c:pt>
                <c:pt idx="109">
                  <c:v>3337378.96</c:v>
                </c:pt>
                <c:pt idx="110">
                  <c:v>5411292.7400000002</c:v>
                </c:pt>
                <c:pt idx="111">
                  <c:v>4652407.83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6-4ABD-9299-B1FB50AEF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915472"/>
        <c:axId val="1"/>
      </c:barChart>
      <c:lineChart>
        <c:grouping val="standard"/>
        <c:varyColors val="0"/>
        <c:ser>
          <c:idx val="1"/>
          <c:order val="1"/>
          <c:tx>
            <c:strRef>
              <c:f>'accel report data'!$I$3</c:f>
              <c:strCache>
                <c:ptCount val="1"/>
                <c:pt idx="0">
                  <c:v>3-Month Moving Average</c:v>
                </c:pt>
              </c:strCache>
            </c:strRef>
          </c:tx>
          <c:marker>
            <c:symbol val="none"/>
          </c:marker>
          <c:cat>
            <c:numRef>
              <c:f>'accel report data'!$B$102:$B$213</c:f>
              <c:numCache>
                <c:formatCode>[$-409]mmm\-yy;@</c:formatCode>
                <c:ptCount val="112"/>
                <c:pt idx="0">
                  <c:v>41699</c:v>
                </c:pt>
                <c:pt idx="1">
                  <c:v>41730</c:v>
                </c:pt>
                <c:pt idx="2">
                  <c:v>41760</c:v>
                </c:pt>
                <c:pt idx="3">
                  <c:v>41791</c:v>
                </c:pt>
                <c:pt idx="4">
                  <c:v>41821</c:v>
                </c:pt>
                <c:pt idx="5">
                  <c:v>41852</c:v>
                </c:pt>
                <c:pt idx="6">
                  <c:v>41883</c:v>
                </c:pt>
                <c:pt idx="7">
                  <c:v>41913</c:v>
                </c:pt>
                <c:pt idx="8">
                  <c:v>41944</c:v>
                </c:pt>
                <c:pt idx="9">
                  <c:v>41974</c:v>
                </c:pt>
                <c:pt idx="10">
                  <c:v>42005</c:v>
                </c:pt>
                <c:pt idx="11">
                  <c:v>42036</c:v>
                </c:pt>
                <c:pt idx="12">
                  <c:v>42064</c:v>
                </c:pt>
                <c:pt idx="13">
                  <c:v>42095</c:v>
                </c:pt>
                <c:pt idx="14">
                  <c:v>42125</c:v>
                </c:pt>
                <c:pt idx="15">
                  <c:v>42156</c:v>
                </c:pt>
                <c:pt idx="16">
                  <c:v>42186</c:v>
                </c:pt>
                <c:pt idx="17">
                  <c:v>42217</c:v>
                </c:pt>
                <c:pt idx="18">
                  <c:v>42248</c:v>
                </c:pt>
                <c:pt idx="19">
                  <c:v>42278</c:v>
                </c:pt>
                <c:pt idx="20">
                  <c:v>42309</c:v>
                </c:pt>
                <c:pt idx="21">
                  <c:v>42339</c:v>
                </c:pt>
                <c:pt idx="22">
                  <c:v>42370</c:v>
                </c:pt>
                <c:pt idx="23">
                  <c:v>42401</c:v>
                </c:pt>
                <c:pt idx="24">
                  <c:v>42430</c:v>
                </c:pt>
                <c:pt idx="25">
                  <c:v>42461</c:v>
                </c:pt>
                <c:pt idx="26">
                  <c:v>42491</c:v>
                </c:pt>
                <c:pt idx="27">
                  <c:v>42522</c:v>
                </c:pt>
                <c:pt idx="28">
                  <c:v>42552</c:v>
                </c:pt>
                <c:pt idx="29">
                  <c:v>42583</c:v>
                </c:pt>
                <c:pt idx="30">
                  <c:v>42614</c:v>
                </c:pt>
                <c:pt idx="31">
                  <c:v>42644</c:v>
                </c:pt>
                <c:pt idx="32">
                  <c:v>42675</c:v>
                </c:pt>
                <c:pt idx="33">
                  <c:v>42705</c:v>
                </c:pt>
                <c:pt idx="34">
                  <c:v>42736</c:v>
                </c:pt>
                <c:pt idx="35">
                  <c:v>42767</c:v>
                </c:pt>
                <c:pt idx="36">
                  <c:v>42795</c:v>
                </c:pt>
                <c:pt idx="37">
                  <c:v>42826</c:v>
                </c:pt>
                <c:pt idx="38">
                  <c:v>42856</c:v>
                </c:pt>
                <c:pt idx="39">
                  <c:v>42887</c:v>
                </c:pt>
                <c:pt idx="40">
                  <c:v>42917</c:v>
                </c:pt>
                <c:pt idx="41">
                  <c:v>42948</c:v>
                </c:pt>
                <c:pt idx="42">
                  <c:v>42979</c:v>
                </c:pt>
                <c:pt idx="43">
                  <c:v>43009</c:v>
                </c:pt>
                <c:pt idx="44">
                  <c:v>43040</c:v>
                </c:pt>
                <c:pt idx="45">
                  <c:v>43070</c:v>
                </c:pt>
                <c:pt idx="46">
                  <c:v>43101</c:v>
                </c:pt>
                <c:pt idx="47">
                  <c:v>43132</c:v>
                </c:pt>
                <c:pt idx="48">
                  <c:v>43160</c:v>
                </c:pt>
                <c:pt idx="49">
                  <c:v>43191</c:v>
                </c:pt>
                <c:pt idx="50">
                  <c:v>43221</c:v>
                </c:pt>
                <c:pt idx="51">
                  <c:v>43252</c:v>
                </c:pt>
                <c:pt idx="52">
                  <c:v>43282</c:v>
                </c:pt>
                <c:pt idx="53">
                  <c:v>43313</c:v>
                </c:pt>
                <c:pt idx="54">
                  <c:v>43344</c:v>
                </c:pt>
                <c:pt idx="55">
                  <c:v>43374</c:v>
                </c:pt>
                <c:pt idx="56">
                  <c:v>43405</c:v>
                </c:pt>
                <c:pt idx="57">
                  <c:v>43435</c:v>
                </c:pt>
                <c:pt idx="58">
                  <c:v>43466</c:v>
                </c:pt>
                <c:pt idx="59">
                  <c:v>43497</c:v>
                </c:pt>
                <c:pt idx="60">
                  <c:v>43525</c:v>
                </c:pt>
                <c:pt idx="61">
                  <c:v>43556</c:v>
                </c:pt>
                <c:pt idx="62">
                  <c:v>43586</c:v>
                </c:pt>
                <c:pt idx="63">
                  <c:v>43617</c:v>
                </c:pt>
                <c:pt idx="64">
                  <c:v>43647</c:v>
                </c:pt>
                <c:pt idx="65">
                  <c:v>43678</c:v>
                </c:pt>
                <c:pt idx="66">
                  <c:v>43709</c:v>
                </c:pt>
                <c:pt idx="67">
                  <c:v>43739</c:v>
                </c:pt>
                <c:pt idx="68">
                  <c:v>43770</c:v>
                </c:pt>
                <c:pt idx="69">
                  <c:v>43800</c:v>
                </c:pt>
                <c:pt idx="70">
                  <c:v>43831</c:v>
                </c:pt>
                <c:pt idx="71">
                  <c:v>43862</c:v>
                </c:pt>
                <c:pt idx="72">
                  <c:v>43891</c:v>
                </c:pt>
                <c:pt idx="73">
                  <c:v>43922</c:v>
                </c:pt>
                <c:pt idx="74">
                  <c:v>43952</c:v>
                </c:pt>
                <c:pt idx="75">
                  <c:v>43983</c:v>
                </c:pt>
                <c:pt idx="76">
                  <c:v>44013</c:v>
                </c:pt>
                <c:pt idx="77">
                  <c:v>44044</c:v>
                </c:pt>
                <c:pt idx="78">
                  <c:v>44075</c:v>
                </c:pt>
                <c:pt idx="79">
                  <c:v>44105</c:v>
                </c:pt>
                <c:pt idx="80">
                  <c:v>44136</c:v>
                </c:pt>
                <c:pt idx="81">
                  <c:v>44166</c:v>
                </c:pt>
                <c:pt idx="82">
                  <c:v>44197</c:v>
                </c:pt>
                <c:pt idx="83">
                  <c:v>44228</c:v>
                </c:pt>
                <c:pt idx="84">
                  <c:v>44256</c:v>
                </c:pt>
                <c:pt idx="85">
                  <c:v>44287</c:v>
                </c:pt>
                <c:pt idx="86">
                  <c:v>44317</c:v>
                </c:pt>
                <c:pt idx="87">
                  <c:v>44348</c:v>
                </c:pt>
                <c:pt idx="88">
                  <c:v>44378</c:v>
                </c:pt>
                <c:pt idx="89">
                  <c:v>44409</c:v>
                </c:pt>
                <c:pt idx="90">
                  <c:v>44440</c:v>
                </c:pt>
                <c:pt idx="91">
                  <c:v>44470</c:v>
                </c:pt>
                <c:pt idx="92">
                  <c:v>44501</c:v>
                </c:pt>
                <c:pt idx="93">
                  <c:v>44531</c:v>
                </c:pt>
                <c:pt idx="94">
                  <c:v>44562</c:v>
                </c:pt>
                <c:pt idx="95">
                  <c:v>44593</c:v>
                </c:pt>
                <c:pt idx="96">
                  <c:v>44621</c:v>
                </c:pt>
                <c:pt idx="97">
                  <c:v>44652</c:v>
                </c:pt>
                <c:pt idx="98">
                  <c:v>44682</c:v>
                </c:pt>
                <c:pt idx="99">
                  <c:v>44713</c:v>
                </c:pt>
                <c:pt idx="100">
                  <c:v>44743</c:v>
                </c:pt>
                <c:pt idx="101">
                  <c:v>44774</c:v>
                </c:pt>
                <c:pt idx="102">
                  <c:v>44805</c:v>
                </c:pt>
                <c:pt idx="103">
                  <c:v>44835</c:v>
                </c:pt>
                <c:pt idx="104">
                  <c:v>44866</c:v>
                </c:pt>
                <c:pt idx="105">
                  <c:v>44896</c:v>
                </c:pt>
                <c:pt idx="106">
                  <c:v>44927</c:v>
                </c:pt>
                <c:pt idx="107">
                  <c:v>44958</c:v>
                </c:pt>
                <c:pt idx="108">
                  <c:v>44986</c:v>
                </c:pt>
                <c:pt idx="109">
                  <c:v>45017</c:v>
                </c:pt>
                <c:pt idx="110">
                  <c:v>45047</c:v>
                </c:pt>
                <c:pt idx="111">
                  <c:v>45078</c:v>
                </c:pt>
              </c:numCache>
            </c:numRef>
          </c:cat>
          <c:val>
            <c:numRef>
              <c:f>'accel report data'!$I$102:$I$213</c:f>
              <c:numCache>
                <c:formatCode>_(* #,##0.00_);_(* \(#,##0.00\);_(* "-"??_);_(@_)</c:formatCode>
                <c:ptCount val="112"/>
                <c:pt idx="0">
                  <c:v>27151853.98</c:v>
                </c:pt>
                <c:pt idx="1">
                  <c:v>23607029.056666669</c:v>
                </c:pt>
                <c:pt idx="2">
                  <c:v>28704808.949999999</c:v>
                </c:pt>
                <c:pt idx="3">
                  <c:v>27586568.683333334</c:v>
                </c:pt>
                <c:pt idx="4">
                  <c:v>32971858.433333334</c:v>
                </c:pt>
                <c:pt idx="5">
                  <c:v>27770894.949999999</c:v>
                </c:pt>
                <c:pt idx="6">
                  <c:v>28684101.59</c:v>
                </c:pt>
                <c:pt idx="7">
                  <c:v>24360600.306666669</c:v>
                </c:pt>
                <c:pt idx="8">
                  <c:v>25908553.463333335</c:v>
                </c:pt>
                <c:pt idx="9">
                  <c:v>20786179.493333336</c:v>
                </c:pt>
                <c:pt idx="10">
                  <c:v>19719961.886666667</c:v>
                </c:pt>
                <c:pt idx="11">
                  <c:v>16198147.763333334</c:v>
                </c:pt>
                <c:pt idx="12">
                  <c:v>19872347.593333334</c:v>
                </c:pt>
                <c:pt idx="13">
                  <c:v>19389009.099999998</c:v>
                </c:pt>
                <c:pt idx="14">
                  <c:v>19831860.400000002</c:v>
                </c:pt>
                <c:pt idx="15">
                  <c:v>21241590.773333333</c:v>
                </c:pt>
                <c:pt idx="16">
                  <c:v>20409319.803333331</c:v>
                </c:pt>
                <c:pt idx="17">
                  <c:v>19193904.98</c:v>
                </c:pt>
                <c:pt idx="18">
                  <c:v>17809100.010000002</c:v>
                </c:pt>
                <c:pt idx="19">
                  <c:v>17749082.819999997</c:v>
                </c:pt>
                <c:pt idx="20">
                  <c:v>21449718.456666667</c:v>
                </c:pt>
                <c:pt idx="21">
                  <c:v>16759164.9</c:v>
                </c:pt>
                <c:pt idx="22">
                  <c:v>19526455.313333333</c:v>
                </c:pt>
                <c:pt idx="23">
                  <c:v>17558824.146666665</c:v>
                </c:pt>
                <c:pt idx="24">
                  <c:v>21616322.636666667</c:v>
                </c:pt>
                <c:pt idx="25">
                  <c:v>20551500.099999998</c:v>
                </c:pt>
                <c:pt idx="26">
                  <c:v>20753757.079999998</c:v>
                </c:pt>
                <c:pt idx="27">
                  <c:v>16201837.783333331</c:v>
                </c:pt>
                <c:pt idx="28">
                  <c:v>14249387.216666667</c:v>
                </c:pt>
                <c:pt idx="29">
                  <c:v>12357435.270000001</c:v>
                </c:pt>
                <c:pt idx="30">
                  <c:v>16782871.986666668</c:v>
                </c:pt>
                <c:pt idx="31">
                  <c:v>17033765.193333331</c:v>
                </c:pt>
                <c:pt idx="32">
                  <c:v>17650083.039999999</c:v>
                </c:pt>
                <c:pt idx="33">
                  <c:v>14757002.85</c:v>
                </c:pt>
                <c:pt idx="34">
                  <c:v>14140042.280000001</c:v>
                </c:pt>
                <c:pt idx="35">
                  <c:v>15663386.369999999</c:v>
                </c:pt>
                <c:pt idx="36">
                  <c:v>13768404.676666668</c:v>
                </c:pt>
                <c:pt idx="37">
                  <c:v>13052287.689999999</c:v>
                </c:pt>
                <c:pt idx="38">
                  <c:v>11990597.99</c:v>
                </c:pt>
                <c:pt idx="39">
                  <c:v>14591607.886666665</c:v>
                </c:pt>
                <c:pt idx="40">
                  <c:v>15352832.133333333</c:v>
                </c:pt>
                <c:pt idx="41">
                  <c:v>14864935.913333332</c:v>
                </c:pt>
                <c:pt idx="42">
                  <c:v>13159588.376666665</c:v>
                </c:pt>
                <c:pt idx="43">
                  <c:v>14738671.25</c:v>
                </c:pt>
                <c:pt idx="44">
                  <c:v>16615528.390000001</c:v>
                </c:pt>
                <c:pt idx="45">
                  <c:v>15438204.270000001</c:v>
                </c:pt>
                <c:pt idx="46">
                  <c:v>13834911.026666669</c:v>
                </c:pt>
                <c:pt idx="47">
                  <c:v>11601695.843333334</c:v>
                </c:pt>
                <c:pt idx="48">
                  <c:v>12543495.173333334</c:v>
                </c:pt>
                <c:pt idx="49">
                  <c:v>11875392.206666669</c:v>
                </c:pt>
                <c:pt idx="50">
                  <c:v>13168012.863333335</c:v>
                </c:pt>
                <c:pt idx="51">
                  <c:v>11616295.096666666</c:v>
                </c:pt>
                <c:pt idx="52">
                  <c:v>11260340.276666665</c:v>
                </c:pt>
                <c:pt idx="53">
                  <c:v>8342173.1066666665</c:v>
                </c:pt>
                <c:pt idx="54">
                  <c:v>10867828.236666666</c:v>
                </c:pt>
                <c:pt idx="55">
                  <c:v>11353005.949999997</c:v>
                </c:pt>
                <c:pt idx="56">
                  <c:v>16393412.723333335</c:v>
                </c:pt>
                <c:pt idx="57">
                  <c:v>18173891.169999998</c:v>
                </c:pt>
                <c:pt idx="58">
                  <c:v>18045182.893333331</c:v>
                </c:pt>
                <c:pt idx="59">
                  <c:v>13013334.079999998</c:v>
                </c:pt>
                <c:pt idx="60">
                  <c:v>11093686.460000001</c:v>
                </c:pt>
                <c:pt idx="61">
                  <c:v>11364534.35</c:v>
                </c:pt>
                <c:pt idx="62">
                  <c:v>14054339.376666665</c:v>
                </c:pt>
                <c:pt idx="63">
                  <c:v>14606286.159999998</c:v>
                </c:pt>
                <c:pt idx="64">
                  <c:v>16738337.563333333</c:v>
                </c:pt>
                <c:pt idx="65">
                  <c:v>17988327.849999998</c:v>
                </c:pt>
                <c:pt idx="66">
                  <c:v>18099488.566666666</c:v>
                </c:pt>
                <c:pt idx="67">
                  <c:v>17914628.949999999</c:v>
                </c:pt>
                <c:pt idx="68">
                  <c:v>16288024.596666666</c:v>
                </c:pt>
                <c:pt idx="69">
                  <c:v>13589790.253333332</c:v>
                </c:pt>
                <c:pt idx="70">
                  <c:v>14651275.896666666</c:v>
                </c:pt>
                <c:pt idx="71">
                  <c:v>14580067.656666666</c:v>
                </c:pt>
                <c:pt idx="72">
                  <c:v>16290479.973333335</c:v>
                </c:pt>
                <c:pt idx="73">
                  <c:v>16561450.359999999</c:v>
                </c:pt>
                <c:pt idx="74">
                  <c:v>17452594.219999999</c:v>
                </c:pt>
                <c:pt idx="75">
                  <c:v>18957483.906666666</c:v>
                </c:pt>
                <c:pt idx="76">
                  <c:v>12989905.74</c:v>
                </c:pt>
                <c:pt idx="77">
                  <c:v>9476550.5366666671</c:v>
                </c:pt>
                <c:pt idx="78">
                  <c:v>6680284.2466666671</c:v>
                </c:pt>
                <c:pt idx="79">
                  <c:v>8490251.586666666</c:v>
                </c:pt>
                <c:pt idx="80">
                  <c:v>8816567.9133333322</c:v>
                </c:pt>
                <c:pt idx="81">
                  <c:v>8371826.123333334</c:v>
                </c:pt>
                <c:pt idx="82">
                  <c:v>9384359.0533333328</c:v>
                </c:pt>
                <c:pt idx="83">
                  <c:v>9727978.2066666652</c:v>
                </c:pt>
                <c:pt idx="84">
                  <c:v>10842103.093333332</c:v>
                </c:pt>
                <c:pt idx="85">
                  <c:v>8455648.1533333324</c:v>
                </c:pt>
                <c:pt idx="86">
                  <c:v>9250438.209999999</c:v>
                </c:pt>
                <c:pt idx="87">
                  <c:v>8053657.71</c:v>
                </c:pt>
                <c:pt idx="88">
                  <c:v>7806382.5733333332</c:v>
                </c:pt>
                <c:pt idx="89">
                  <c:v>8293197.8133333325</c:v>
                </c:pt>
                <c:pt idx="90">
                  <c:v>8053493.0233333334</c:v>
                </c:pt>
                <c:pt idx="91">
                  <c:v>9874725.043333333</c:v>
                </c:pt>
                <c:pt idx="92">
                  <c:v>10940351.256666666</c:v>
                </c:pt>
                <c:pt idx="93">
                  <c:v>13346437.736666664</c:v>
                </c:pt>
                <c:pt idx="94">
                  <c:v>12430355.483333332</c:v>
                </c:pt>
                <c:pt idx="95">
                  <c:v>9126879.0299999993</c:v>
                </c:pt>
                <c:pt idx="96">
                  <c:v>8378607.086666666</c:v>
                </c:pt>
                <c:pt idx="97">
                  <c:v>7314914.8266666671</c:v>
                </c:pt>
                <c:pt idx="98">
                  <c:v>7059601.7999999998</c:v>
                </c:pt>
                <c:pt idx="99">
                  <c:v>5669288.5333333341</c:v>
                </c:pt>
                <c:pt idx="100">
                  <c:v>6292351.0166666666</c:v>
                </c:pt>
                <c:pt idx="101">
                  <c:v>5412447.04</c:v>
                </c:pt>
                <c:pt idx="102">
                  <c:v>5714150.2566666668</c:v>
                </c:pt>
                <c:pt idx="103">
                  <c:v>5050047.0333333332</c:v>
                </c:pt>
                <c:pt idx="104">
                  <c:v>5271120.5233333334</c:v>
                </c:pt>
                <c:pt idx="105">
                  <c:v>5776711.0666666664</c:v>
                </c:pt>
                <c:pt idx="106">
                  <c:v>5677122.169999999</c:v>
                </c:pt>
                <c:pt idx="107">
                  <c:v>5643040.8799999999</c:v>
                </c:pt>
                <c:pt idx="108">
                  <c:v>3916408.0199999996</c:v>
                </c:pt>
                <c:pt idx="109">
                  <c:v>3933840.34</c:v>
                </c:pt>
                <c:pt idx="110">
                  <c:v>4394851.21</c:v>
                </c:pt>
                <c:pt idx="111">
                  <c:v>4467026.51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16-4ABD-9299-B1FB50AEF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4915472"/>
        <c:axId val="1"/>
      </c:lineChart>
      <c:dateAx>
        <c:axId val="45491547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"/>
        <c:crosses val="autoZero"/>
        <c:auto val="1"/>
        <c:lblOffset val="100"/>
        <c:baseTimeUnit val="months"/>
        <c:majorUnit val="6"/>
        <c:majorTimeUnit val="months"/>
      </c:date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454915472"/>
        <c:crosses val="autoZero"/>
        <c:crossBetween val="between"/>
      </c:valAx>
      <c:spPr>
        <a:solidFill>
          <a:schemeClr val="bg2"/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8000885323746794"/>
          <c:y val="0.91631592234176829"/>
          <c:w val="0.43405625829991012"/>
          <c:h val="5.93626254733425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SBA 504 Pre-Payments </a:t>
            </a:r>
          </a:p>
        </c:rich>
      </c:tx>
      <c:layout>
        <c:manualLayout>
          <c:xMode val="edge"/>
          <c:yMode val="edge"/>
          <c:x val="0.3662564298946196"/>
          <c:y val="5.952382347296200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053801962963845"/>
          <c:y val="0.12233653055790313"/>
          <c:w val="0.78196974733847291"/>
          <c:h val="0.73434236369103012"/>
        </c:manualLayout>
      </c:layout>
      <c:lineChart>
        <c:grouping val="standard"/>
        <c:varyColors val="0"/>
        <c:ser>
          <c:idx val="0"/>
          <c:order val="0"/>
          <c:tx>
            <c:v>Accelerations</c:v>
          </c:tx>
          <c:marker>
            <c:symbol val="diamond"/>
            <c:size val="5"/>
          </c:marker>
          <c:cat>
            <c:numRef>
              <c:f>(Sheet1!$A$103:$A$104,Sheet1!$A$106:$A$224)</c:f>
              <c:numCache>
                <c:formatCode>mmm\-yy</c:formatCode>
                <c:ptCount val="121"/>
                <c:pt idx="0">
                  <c:v>41395</c:v>
                </c:pt>
                <c:pt idx="1">
                  <c:v>41426</c:v>
                </c:pt>
                <c:pt idx="2">
                  <c:v>41487</c:v>
                </c:pt>
                <c:pt idx="3">
                  <c:v>41518</c:v>
                </c:pt>
                <c:pt idx="4">
                  <c:v>41548</c:v>
                </c:pt>
                <c:pt idx="5">
                  <c:v>41579</c:v>
                </c:pt>
                <c:pt idx="6">
                  <c:v>41609</c:v>
                </c:pt>
                <c:pt idx="7">
                  <c:v>41640</c:v>
                </c:pt>
                <c:pt idx="8">
                  <c:v>41671</c:v>
                </c:pt>
                <c:pt idx="9">
                  <c:v>41699</c:v>
                </c:pt>
                <c:pt idx="10">
                  <c:v>41730</c:v>
                </c:pt>
                <c:pt idx="11">
                  <c:v>41760</c:v>
                </c:pt>
                <c:pt idx="12">
                  <c:v>41791</c:v>
                </c:pt>
                <c:pt idx="13">
                  <c:v>41821</c:v>
                </c:pt>
                <c:pt idx="14">
                  <c:v>41852</c:v>
                </c:pt>
                <c:pt idx="15">
                  <c:v>41883</c:v>
                </c:pt>
                <c:pt idx="16">
                  <c:v>41913</c:v>
                </c:pt>
                <c:pt idx="17">
                  <c:v>41944</c:v>
                </c:pt>
                <c:pt idx="18">
                  <c:v>41974</c:v>
                </c:pt>
                <c:pt idx="19">
                  <c:v>42005</c:v>
                </c:pt>
                <c:pt idx="20">
                  <c:v>42036</c:v>
                </c:pt>
                <c:pt idx="21">
                  <c:v>42064</c:v>
                </c:pt>
                <c:pt idx="22">
                  <c:v>42095</c:v>
                </c:pt>
                <c:pt idx="23">
                  <c:v>42125</c:v>
                </c:pt>
                <c:pt idx="24">
                  <c:v>42156</c:v>
                </c:pt>
                <c:pt idx="25">
                  <c:v>42186</c:v>
                </c:pt>
                <c:pt idx="26">
                  <c:v>42217</c:v>
                </c:pt>
                <c:pt idx="27">
                  <c:v>42248</c:v>
                </c:pt>
                <c:pt idx="28">
                  <c:v>42278</c:v>
                </c:pt>
                <c:pt idx="29">
                  <c:v>42309</c:v>
                </c:pt>
                <c:pt idx="30">
                  <c:v>42339</c:v>
                </c:pt>
                <c:pt idx="31">
                  <c:v>42370</c:v>
                </c:pt>
                <c:pt idx="32">
                  <c:v>42401</c:v>
                </c:pt>
                <c:pt idx="33">
                  <c:v>42430</c:v>
                </c:pt>
                <c:pt idx="34">
                  <c:v>42461</c:v>
                </c:pt>
                <c:pt idx="35">
                  <c:v>42491</c:v>
                </c:pt>
                <c:pt idx="36">
                  <c:v>42522</c:v>
                </c:pt>
                <c:pt idx="37">
                  <c:v>42552</c:v>
                </c:pt>
                <c:pt idx="38">
                  <c:v>42583</c:v>
                </c:pt>
                <c:pt idx="39">
                  <c:v>42614</c:v>
                </c:pt>
                <c:pt idx="40">
                  <c:v>42644</c:v>
                </c:pt>
                <c:pt idx="41">
                  <c:v>42675</c:v>
                </c:pt>
                <c:pt idx="42">
                  <c:v>42705</c:v>
                </c:pt>
                <c:pt idx="43">
                  <c:v>42736</c:v>
                </c:pt>
                <c:pt idx="44">
                  <c:v>42767</c:v>
                </c:pt>
                <c:pt idx="45">
                  <c:v>42795</c:v>
                </c:pt>
                <c:pt idx="46">
                  <c:v>42826</c:v>
                </c:pt>
                <c:pt idx="47">
                  <c:v>42856</c:v>
                </c:pt>
                <c:pt idx="48">
                  <c:v>42887</c:v>
                </c:pt>
                <c:pt idx="49">
                  <c:v>42917</c:v>
                </c:pt>
                <c:pt idx="50">
                  <c:v>42948</c:v>
                </c:pt>
                <c:pt idx="51">
                  <c:v>42979</c:v>
                </c:pt>
                <c:pt idx="52">
                  <c:v>43009</c:v>
                </c:pt>
                <c:pt idx="53">
                  <c:v>43040</c:v>
                </c:pt>
                <c:pt idx="54">
                  <c:v>43070</c:v>
                </c:pt>
                <c:pt idx="55">
                  <c:v>43101</c:v>
                </c:pt>
                <c:pt idx="56">
                  <c:v>43132</c:v>
                </c:pt>
                <c:pt idx="57">
                  <c:v>43160</c:v>
                </c:pt>
                <c:pt idx="58">
                  <c:v>43191</c:v>
                </c:pt>
                <c:pt idx="59">
                  <c:v>43221</c:v>
                </c:pt>
                <c:pt idx="60">
                  <c:v>43252</c:v>
                </c:pt>
                <c:pt idx="61">
                  <c:v>43282</c:v>
                </c:pt>
                <c:pt idx="62">
                  <c:v>43313</c:v>
                </c:pt>
                <c:pt idx="63">
                  <c:v>43344</c:v>
                </c:pt>
                <c:pt idx="64">
                  <c:v>43374</c:v>
                </c:pt>
                <c:pt idx="65">
                  <c:v>43405</c:v>
                </c:pt>
                <c:pt idx="66">
                  <c:v>43435</c:v>
                </c:pt>
                <c:pt idx="67">
                  <c:v>43466</c:v>
                </c:pt>
                <c:pt idx="68">
                  <c:v>43497</c:v>
                </c:pt>
                <c:pt idx="69">
                  <c:v>43525</c:v>
                </c:pt>
                <c:pt idx="70">
                  <c:v>43556</c:v>
                </c:pt>
                <c:pt idx="71">
                  <c:v>43586</c:v>
                </c:pt>
                <c:pt idx="72">
                  <c:v>43617</c:v>
                </c:pt>
                <c:pt idx="73">
                  <c:v>43647</c:v>
                </c:pt>
                <c:pt idx="74">
                  <c:v>43678</c:v>
                </c:pt>
                <c:pt idx="75">
                  <c:v>43709</c:v>
                </c:pt>
                <c:pt idx="76">
                  <c:v>43739</c:v>
                </c:pt>
                <c:pt idx="77">
                  <c:v>43770</c:v>
                </c:pt>
                <c:pt idx="78">
                  <c:v>43800</c:v>
                </c:pt>
                <c:pt idx="79">
                  <c:v>43831</c:v>
                </c:pt>
                <c:pt idx="80">
                  <c:v>43862</c:v>
                </c:pt>
                <c:pt idx="81">
                  <c:v>43891</c:v>
                </c:pt>
                <c:pt idx="82">
                  <c:v>43922</c:v>
                </c:pt>
                <c:pt idx="83">
                  <c:v>43952</c:v>
                </c:pt>
                <c:pt idx="84">
                  <c:v>43983</c:v>
                </c:pt>
                <c:pt idx="85">
                  <c:v>44013</c:v>
                </c:pt>
                <c:pt idx="86">
                  <c:v>44044</c:v>
                </c:pt>
                <c:pt idx="87">
                  <c:v>44075</c:v>
                </c:pt>
                <c:pt idx="88">
                  <c:v>44105</c:v>
                </c:pt>
                <c:pt idx="89">
                  <c:v>44136</c:v>
                </c:pt>
                <c:pt idx="90">
                  <c:v>44166</c:v>
                </c:pt>
                <c:pt idx="91">
                  <c:v>44197</c:v>
                </c:pt>
                <c:pt idx="92">
                  <c:v>44228</c:v>
                </c:pt>
                <c:pt idx="93">
                  <c:v>44256</c:v>
                </c:pt>
                <c:pt idx="94">
                  <c:v>44287</c:v>
                </c:pt>
                <c:pt idx="95">
                  <c:v>44317</c:v>
                </c:pt>
                <c:pt idx="96">
                  <c:v>44348</c:v>
                </c:pt>
                <c:pt idx="97">
                  <c:v>44378</c:v>
                </c:pt>
                <c:pt idx="98">
                  <c:v>44409</c:v>
                </c:pt>
                <c:pt idx="99">
                  <c:v>44440</c:v>
                </c:pt>
                <c:pt idx="100">
                  <c:v>44470</c:v>
                </c:pt>
                <c:pt idx="101">
                  <c:v>44501</c:v>
                </c:pt>
                <c:pt idx="102">
                  <c:v>44531</c:v>
                </c:pt>
                <c:pt idx="103">
                  <c:v>44562</c:v>
                </c:pt>
                <c:pt idx="104">
                  <c:v>44593</c:v>
                </c:pt>
                <c:pt idx="105">
                  <c:v>44621</c:v>
                </c:pt>
                <c:pt idx="106">
                  <c:v>44652</c:v>
                </c:pt>
                <c:pt idx="107">
                  <c:v>44682</c:v>
                </c:pt>
                <c:pt idx="108">
                  <c:v>44713</c:v>
                </c:pt>
                <c:pt idx="109">
                  <c:v>44743</c:v>
                </c:pt>
                <c:pt idx="110">
                  <c:v>44774</c:v>
                </c:pt>
                <c:pt idx="111">
                  <c:v>44805</c:v>
                </c:pt>
                <c:pt idx="112">
                  <c:v>44835</c:v>
                </c:pt>
                <c:pt idx="113">
                  <c:v>44866</c:v>
                </c:pt>
                <c:pt idx="114">
                  <c:v>44896</c:v>
                </c:pt>
                <c:pt idx="115">
                  <c:v>44927</c:v>
                </c:pt>
                <c:pt idx="116">
                  <c:v>44958</c:v>
                </c:pt>
                <c:pt idx="117">
                  <c:v>44986</c:v>
                </c:pt>
                <c:pt idx="118">
                  <c:v>45017</c:v>
                </c:pt>
                <c:pt idx="119">
                  <c:v>45047</c:v>
                </c:pt>
                <c:pt idx="120">
                  <c:v>45078</c:v>
                </c:pt>
              </c:numCache>
              <c:extLst/>
            </c:numRef>
          </c:cat>
          <c:val>
            <c:numRef>
              <c:f>(Sheet1!$E$103:$E$104,Sheet1!$E$106:$E$224)</c:f>
              <c:numCache>
                <c:formatCode>#,##0</c:formatCode>
                <c:ptCount val="121"/>
                <c:pt idx="0">
                  <c:v>49900000</c:v>
                </c:pt>
                <c:pt idx="1">
                  <c:v>54126101</c:v>
                </c:pt>
                <c:pt idx="2">
                  <c:v>40199430</c:v>
                </c:pt>
                <c:pt idx="3">
                  <c:v>42117662</c:v>
                </c:pt>
                <c:pt idx="4">
                  <c:v>41645600</c:v>
                </c:pt>
                <c:pt idx="5">
                  <c:v>33385907.949999999</c:v>
                </c:pt>
                <c:pt idx="6">
                  <c:v>30316086</c:v>
                </c:pt>
                <c:pt idx="7">
                  <c:v>29430401.879999999</c:v>
                </c:pt>
                <c:pt idx="8">
                  <c:v>21441256</c:v>
                </c:pt>
                <c:pt idx="9">
                  <c:v>30883904</c:v>
                </c:pt>
                <c:pt idx="10">
                  <c:v>18795927</c:v>
                </c:pt>
                <c:pt idx="11">
                  <c:v>36734595</c:v>
                </c:pt>
                <c:pt idx="12">
                  <c:v>27229182.989999998</c:v>
                </c:pt>
                <c:pt idx="13">
                  <c:v>34951796.359999999</c:v>
                </c:pt>
                <c:pt idx="14">
                  <c:v>21131705</c:v>
                </c:pt>
                <c:pt idx="15">
                  <c:v>29968802.91</c:v>
                </c:pt>
                <c:pt idx="16">
                  <c:v>21981292.510000002</c:v>
                </c:pt>
                <c:pt idx="17">
                  <c:v>25775564</c:v>
                </c:pt>
                <c:pt idx="18">
                  <c:v>14601681</c:v>
                </c:pt>
                <c:pt idx="19">
                  <c:v>18782639.690000001</c:v>
                </c:pt>
                <c:pt idx="20">
                  <c:v>15210123</c:v>
                </c:pt>
                <c:pt idx="21">
                  <c:v>27106163</c:v>
                </c:pt>
                <c:pt idx="22">
                  <c:v>17332624</c:v>
                </c:pt>
                <c:pt idx="23">
                  <c:v>16538676.5</c:v>
                </c:pt>
                <c:pt idx="24">
                  <c:v>29853471.609999999</c:v>
                </c:pt>
                <c:pt idx="25">
                  <c:v>14835811.300000001</c:v>
                </c:pt>
                <c:pt idx="26">
                  <c:v>12892432.029999999</c:v>
                </c:pt>
                <c:pt idx="27">
                  <c:v>25699056.699999999</c:v>
                </c:pt>
                <c:pt idx="28">
                  <c:v>14655759.73</c:v>
                </c:pt>
                <c:pt idx="29">
                  <c:v>23994338.940000001</c:v>
                </c:pt>
                <c:pt idx="30">
                  <c:v>11627396.029999999</c:v>
                </c:pt>
                <c:pt idx="31">
                  <c:v>22957630.969999999</c:v>
                </c:pt>
                <c:pt idx="32">
                  <c:v>18091445.440000001</c:v>
                </c:pt>
                <c:pt idx="33">
                  <c:v>23799891.5</c:v>
                </c:pt>
                <c:pt idx="34">
                  <c:v>19763163.359999999</c:v>
                </c:pt>
                <c:pt idx="35">
                  <c:v>18698216.379999999</c:v>
                </c:pt>
                <c:pt idx="36">
                  <c:v>10144133.609999999</c:v>
                </c:pt>
                <c:pt idx="37">
                  <c:v>13905811.66</c:v>
                </c:pt>
                <c:pt idx="38">
                  <c:v>13022360.539999999</c:v>
                </c:pt>
                <c:pt idx="39">
                  <c:v>23420443.760000002</c:v>
                </c:pt>
                <c:pt idx="40">
                  <c:v>14658491.279999999</c:v>
                </c:pt>
                <c:pt idx="41">
                  <c:v>14871314.08</c:v>
                </c:pt>
                <c:pt idx="42">
                  <c:v>14741203.189999999</c:v>
                </c:pt>
                <c:pt idx="43">
                  <c:v>12807609.57</c:v>
                </c:pt>
                <c:pt idx="44">
                  <c:v>19441346.350000001</c:v>
                </c:pt>
                <c:pt idx="45">
                  <c:v>9056258.1099999994</c:v>
                </c:pt>
                <c:pt idx="46">
                  <c:v>10659258.609999999</c:v>
                </c:pt>
                <c:pt idx="47">
                  <c:v>16256277.25</c:v>
                </c:pt>
                <c:pt idx="48">
                  <c:v>16859287.800000001</c:v>
                </c:pt>
                <c:pt idx="49">
                  <c:v>12942931.35</c:v>
                </c:pt>
                <c:pt idx="50">
                  <c:v>14792588.59</c:v>
                </c:pt>
                <c:pt idx="51">
                  <c:v>11743245.189999999</c:v>
                </c:pt>
                <c:pt idx="52">
                  <c:v>17680179.969999999</c:v>
                </c:pt>
                <c:pt idx="53">
                  <c:v>20423160.010000002</c:v>
                </c:pt>
                <c:pt idx="54">
                  <c:v>8211272.8300000001</c:v>
                </c:pt>
                <c:pt idx="55">
                  <c:v>12870300.24</c:v>
                </c:pt>
                <c:pt idx="56">
                  <c:v>13723514.460000001</c:v>
                </c:pt>
                <c:pt idx="57">
                  <c:v>11036670.82</c:v>
                </c:pt>
                <c:pt idx="58">
                  <c:v>10865991.34</c:v>
                </c:pt>
                <c:pt idx="59">
                  <c:v>17601376.43</c:v>
                </c:pt>
                <c:pt idx="60">
                  <c:v>6381517.5199999996</c:v>
                </c:pt>
                <c:pt idx="61">
                  <c:v>9798126.8800000008</c:v>
                </c:pt>
                <c:pt idx="62">
                  <c:v>8846874.9199999999</c:v>
                </c:pt>
                <c:pt idx="63">
                  <c:v>13958482.91</c:v>
                </c:pt>
                <c:pt idx="64">
                  <c:v>11253660.02</c:v>
                </c:pt>
                <c:pt idx="65">
                  <c:v>23968095.239999998</c:v>
                </c:pt>
                <c:pt idx="66">
                  <c:v>19299918.25</c:v>
                </c:pt>
                <c:pt idx="67">
                  <c:v>10867535.189999999</c:v>
                </c:pt>
                <c:pt idx="68">
                  <c:v>8872548.8000000007</c:v>
                </c:pt>
                <c:pt idx="69">
                  <c:v>13540975.390000001</c:v>
                </c:pt>
                <c:pt idx="70">
                  <c:v>11680078.859999999</c:v>
                </c:pt>
                <c:pt idx="71">
                  <c:v>16941963.879999999</c:v>
                </c:pt>
                <c:pt idx="72">
                  <c:v>15196815.74</c:v>
                </c:pt>
                <c:pt idx="73">
                  <c:v>18076233.07</c:v>
                </c:pt>
                <c:pt idx="74">
                  <c:v>20621934.739999998</c:v>
                </c:pt>
                <c:pt idx="75">
                  <c:v>15530297.890000001</c:v>
                </c:pt>
                <c:pt idx="76">
                  <c:v>17521654.219999999</c:v>
                </c:pt>
                <c:pt idx="77">
                  <c:v>15812121.68</c:v>
                </c:pt>
                <c:pt idx="78">
                  <c:v>7435595</c:v>
                </c:pt>
                <c:pt idx="79">
                  <c:v>20706111.149999999</c:v>
                </c:pt>
                <c:pt idx="80">
                  <c:v>15598496.960000001</c:v>
                </c:pt>
                <c:pt idx="81">
                  <c:v>12566831.810000001</c:v>
                </c:pt>
                <c:pt idx="82">
                  <c:v>21519022.309999999</c:v>
                </c:pt>
                <c:pt idx="83">
                  <c:v>18271928.539999999</c:v>
                </c:pt>
                <c:pt idx="84">
                  <c:v>17081500.870000001</c:v>
                </c:pt>
                <c:pt idx="85">
                  <c:v>3616287.81</c:v>
                </c:pt>
                <c:pt idx="86">
                  <c:v>7731962.9299999997</c:v>
                </c:pt>
                <c:pt idx="87">
                  <c:v>8692703</c:v>
                </c:pt>
                <c:pt idx="88">
                  <c:v>9046189.8300000001</c:v>
                </c:pt>
                <c:pt idx="89">
                  <c:v>8710811.9100000001</c:v>
                </c:pt>
                <c:pt idx="90">
                  <c:v>7358476.6299999999</c:v>
                </c:pt>
                <c:pt idx="91">
                  <c:v>12083788.619999999</c:v>
                </c:pt>
                <c:pt idx="92">
                  <c:v>9741669.3699999992</c:v>
                </c:pt>
                <c:pt idx="93">
                  <c:v>10700851.289999999</c:v>
                </c:pt>
                <c:pt idx="94">
                  <c:v>4924423.8</c:v>
                </c:pt>
                <c:pt idx="95">
                  <c:v>12126039.539999999</c:v>
                </c:pt>
                <c:pt idx="96">
                  <c:v>7110509.79</c:v>
                </c:pt>
                <c:pt idx="97">
                  <c:v>4182598.39</c:v>
                </c:pt>
                <c:pt idx="98">
                  <c:v>13586485.26</c:v>
                </c:pt>
                <c:pt idx="99">
                  <c:v>6391395.4199999999</c:v>
                </c:pt>
                <c:pt idx="100">
                  <c:v>9646294.4499999993</c:v>
                </c:pt>
                <c:pt idx="101">
                  <c:v>16783363</c:v>
                </c:pt>
                <c:pt idx="102">
                  <c:v>13609654.859999999</c:v>
                </c:pt>
                <c:pt idx="103">
                  <c:v>6898047.6900000004</c:v>
                </c:pt>
                <c:pt idx="104">
                  <c:v>6872934.54</c:v>
                </c:pt>
                <c:pt idx="105">
                  <c:v>11364839</c:v>
                </c:pt>
                <c:pt idx="106">
                  <c:v>3706670.91</c:v>
                </c:pt>
                <c:pt idx="107">
                  <c:v>6106995.46</c:v>
                </c:pt>
                <c:pt idx="108">
                  <c:v>7193899.2300000004</c:v>
                </c:pt>
                <c:pt idx="109">
                  <c:v>5576158.3600000003</c:v>
                </c:pt>
                <c:pt idx="110">
                  <c:v>3467283.53</c:v>
                </c:pt>
                <c:pt idx="111">
                  <c:v>8099009</c:v>
                </c:pt>
                <c:pt idx="112">
                  <c:v>3583848.09</c:v>
                </c:pt>
                <c:pt idx="113">
                  <c:v>4130504</c:v>
                </c:pt>
                <c:pt idx="114">
                  <c:v>9615780.5099999998</c:v>
                </c:pt>
                <c:pt idx="115">
                  <c:v>3285082</c:v>
                </c:pt>
                <c:pt idx="116">
                  <c:v>4028160.13</c:v>
                </c:pt>
                <c:pt idx="117">
                  <c:v>4435881.93</c:v>
                </c:pt>
                <c:pt idx="118">
                  <c:v>3337378.96</c:v>
                </c:pt>
                <c:pt idx="119">
                  <c:v>5411292.7400000002</c:v>
                </c:pt>
                <c:pt idx="120">
                  <c:v>4652407.83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5C19-41D8-ABB8-AB2FBE899698}"/>
            </c:ext>
          </c:extLst>
        </c:ser>
        <c:ser>
          <c:idx val="1"/>
          <c:order val="1"/>
          <c:tx>
            <c:v>Voluntary</c:v>
          </c:tx>
          <c:marker>
            <c:symbol val="square"/>
            <c:size val="4"/>
          </c:marker>
          <c:cat>
            <c:numRef>
              <c:f>(Sheet1!$A$103:$A$104,Sheet1!$A$106:$A$224)</c:f>
              <c:numCache>
                <c:formatCode>mmm\-yy</c:formatCode>
                <c:ptCount val="121"/>
                <c:pt idx="0">
                  <c:v>41395</c:v>
                </c:pt>
                <c:pt idx="1">
                  <c:v>41426</c:v>
                </c:pt>
                <c:pt idx="2">
                  <c:v>41487</c:v>
                </c:pt>
                <c:pt idx="3">
                  <c:v>41518</c:v>
                </c:pt>
                <c:pt idx="4">
                  <c:v>41548</c:v>
                </c:pt>
                <c:pt idx="5">
                  <c:v>41579</c:v>
                </c:pt>
                <c:pt idx="6">
                  <c:v>41609</c:v>
                </c:pt>
                <c:pt idx="7">
                  <c:v>41640</c:v>
                </c:pt>
                <c:pt idx="8">
                  <c:v>41671</c:v>
                </c:pt>
                <c:pt idx="9">
                  <c:v>41699</c:v>
                </c:pt>
                <c:pt idx="10">
                  <c:v>41730</c:v>
                </c:pt>
                <c:pt idx="11">
                  <c:v>41760</c:v>
                </c:pt>
                <c:pt idx="12">
                  <c:v>41791</c:v>
                </c:pt>
                <c:pt idx="13">
                  <c:v>41821</c:v>
                </c:pt>
                <c:pt idx="14">
                  <c:v>41852</c:v>
                </c:pt>
                <c:pt idx="15">
                  <c:v>41883</c:v>
                </c:pt>
                <c:pt idx="16">
                  <c:v>41913</c:v>
                </c:pt>
                <c:pt idx="17">
                  <c:v>41944</c:v>
                </c:pt>
                <c:pt idx="18">
                  <c:v>41974</c:v>
                </c:pt>
                <c:pt idx="19">
                  <c:v>42005</c:v>
                </c:pt>
                <c:pt idx="20">
                  <c:v>42036</c:v>
                </c:pt>
                <c:pt idx="21">
                  <c:v>42064</c:v>
                </c:pt>
                <c:pt idx="22">
                  <c:v>42095</c:v>
                </c:pt>
                <c:pt idx="23">
                  <c:v>42125</c:v>
                </c:pt>
                <c:pt idx="24">
                  <c:v>42156</c:v>
                </c:pt>
                <c:pt idx="25">
                  <c:v>42186</c:v>
                </c:pt>
                <c:pt idx="26">
                  <c:v>42217</c:v>
                </c:pt>
                <c:pt idx="27">
                  <c:v>42248</c:v>
                </c:pt>
                <c:pt idx="28">
                  <c:v>42278</c:v>
                </c:pt>
                <c:pt idx="29">
                  <c:v>42309</c:v>
                </c:pt>
                <c:pt idx="30">
                  <c:v>42339</c:v>
                </c:pt>
                <c:pt idx="31">
                  <c:v>42370</c:v>
                </c:pt>
                <c:pt idx="32">
                  <c:v>42401</c:v>
                </c:pt>
                <c:pt idx="33">
                  <c:v>42430</c:v>
                </c:pt>
                <c:pt idx="34">
                  <c:v>42461</c:v>
                </c:pt>
                <c:pt idx="35">
                  <c:v>42491</c:v>
                </c:pt>
                <c:pt idx="36">
                  <c:v>42522</c:v>
                </c:pt>
                <c:pt idx="37">
                  <c:v>42552</c:v>
                </c:pt>
                <c:pt idx="38">
                  <c:v>42583</c:v>
                </c:pt>
                <c:pt idx="39">
                  <c:v>42614</c:v>
                </c:pt>
                <c:pt idx="40">
                  <c:v>42644</c:v>
                </c:pt>
                <c:pt idx="41">
                  <c:v>42675</c:v>
                </c:pt>
                <c:pt idx="42">
                  <c:v>42705</c:v>
                </c:pt>
                <c:pt idx="43">
                  <c:v>42736</c:v>
                </c:pt>
                <c:pt idx="44">
                  <c:v>42767</c:v>
                </c:pt>
                <c:pt idx="45">
                  <c:v>42795</c:v>
                </c:pt>
                <c:pt idx="46">
                  <c:v>42826</c:v>
                </c:pt>
                <c:pt idx="47">
                  <c:v>42856</c:v>
                </c:pt>
                <c:pt idx="48">
                  <c:v>42887</c:v>
                </c:pt>
                <c:pt idx="49">
                  <c:v>42917</c:v>
                </c:pt>
                <c:pt idx="50">
                  <c:v>42948</c:v>
                </c:pt>
                <c:pt idx="51">
                  <c:v>42979</c:v>
                </c:pt>
                <c:pt idx="52">
                  <c:v>43009</c:v>
                </c:pt>
                <c:pt idx="53">
                  <c:v>43040</c:v>
                </c:pt>
                <c:pt idx="54">
                  <c:v>43070</c:v>
                </c:pt>
                <c:pt idx="55">
                  <c:v>43101</c:v>
                </c:pt>
                <c:pt idx="56">
                  <c:v>43132</c:v>
                </c:pt>
                <c:pt idx="57">
                  <c:v>43160</c:v>
                </c:pt>
                <c:pt idx="58">
                  <c:v>43191</c:v>
                </c:pt>
                <c:pt idx="59">
                  <c:v>43221</c:v>
                </c:pt>
                <c:pt idx="60">
                  <c:v>43252</c:v>
                </c:pt>
                <c:pt idx="61">
                  <c:v>43282</c:v>
                </c:pt>
                <c:pt idx="62">
                  <c:v>43313</c:v>
                </c:pt>
                <c:pt idx="63">
                  <c:v>43344</c:v>
                </c:pt>
                <c:pt idx="64">
                  <c:v>43374</c:v>
                </c:pt>
                <c:pt idx="65">
                  <c:v>43405</c:v>
                </c:pt>
                <c:pt idx="66">
                  <c:v>43435</c:v>
                </c:pt>
                <c:pt idx="67">
                  <c:v>43466</c:v>
                </c:pt>
                <c:pt idx="68">
                  <c:v>43497</c:v>
                </c:pt>
                <c:pt idx="69">
                  <c:v>43525</c:v>
                </c:pt>
                <c:pt idx="70">
                  <c:v>43556</c:v>
                </c:pt>
                <c:pt idx="71">
                  <c:v>43586</c:v>
                </c:pt>
                <c:pt idx="72">
                  <c:v>43617</c:v>
                </c:pt>
                <c:pt idx="73">
                  <c:v>43647</c:v>
                </c:pt>
                <c:pt idx="74">
                  <c:v>43678</c:v>
                </c:pt>
                <c:pt idx="75">
                  <c:v>43709</c:v>
                </c:pt>
                <c:pt idx="76">
                  <c:v>43739</c:v>
                </c:pt>
                <c:pt idx="77">
                  <c:v>43770</c:v>
                </c:pt>
                <c:pt idx="78">
                  <c:v>43800</c:v>
                </c:pt>
                <c:pt idx="79">
                  <c:v>43831</c:v>
                </c:pt>
                <c:pt idx="80">
                  <c:v>43862</c:v>
                </c:pt>
                <c:pt idx="81">
                  <c:v>43891</c:v>
                </c:pt>
                <c:pt idx="82">
                  <c:v>43922</c:v>
                </c:pt>
                <c:pt idx="83">
                  <c:v>43952</c:v>
                </c:pt>
                <c:pt idx="84">
                  <c:v>43983</c:v>
                </c:pt>
                <c:pt idx="85">
                  <c:v>44013</c:v>
                </c:pt>
                <c:pt idx="86">
                  <c:v>44044</c:v>
                </c:pt>
                <c:pt idx="87">
                  <c:v>44075</c:v>
                </c:pt>
                <c:pt idx="88">
                  <c:v>44105</c:v>
                </c:pt>
                <c:pt idx="89">
                  <c:v>44136</c:v>
                </c:pt>
                <c:pt idx="90">
                  <c:v>44166</c:v>
                </c:pt>
                <c:pt idx="91">
                  <c:v>44197</c:v>
                </c:pt>
                <c:pt idx="92">
                  <c:v>44228</c:v>
                </c:pt>
                <c:pt idx="93">
                  <c:v>44256</c:v>
                </c:pt>
                <c:pt idx="94">
                  <c:v>44287</c:v>
                </c:pt>
                <c:pt idx="95">
                  <c:v>44317</c:v>
                </c:pt>
                <c:pt idx="96">
                  <c:v>44348</c:v>
                </c:pt>
                <c:pt idx="97">
                  <c:v>44378</c:v>
                </c:pt>
                <c:pt idx="98">
                  <c:v>44409</c:v>
                </c:pt>
                <c:pt idx="99">
                  <c:v>44440</c:v>
                </c:pt>
                <c:pt idx="100">
                  <c:v>44470</c:v>
                </c:pt>
                <c:pt idx="101">
                  <c:v>44501</c:v>
                </c:pt>
                <c:pt idx="102">
                  <c:v>44531</c:v>
                </c:pt>
                <c:pt idx="103">
                  <c:v>44562</c:v>
                </c:pt>
                <c:pt idx="104">
                  <c:v>44593</c:v>
                </c:pt>
                <c:pt idx="105">
                  <c:v>44621</c:v>
                </c:pt>
                <c:pt idx="106">
                  <c:v>44652</c:v>
                </c:pt>
                <c:pt idx="107">
                  <c:v>44682</c:v>
                </c:pt>
                <c:pt idx="108">
                  <c:v>44713</c:v>
                </c:pt>
                <c:pt idx="109">
                  <c:v>44743</c:v>
                </c:pt>
                <c:pt idx="110">
                  <c:v>44774</c:v>
                </c:pt>
                <c:pt idx="111">
                  <c:v>44805</c:v>
                </c:pt>
                <c:pt idx="112">
                  <c:v>44835</c:v>
                </c:pt>
                <c:pt idx="113">
                  <c:v>44866</c:v>
                </c:pt>
                <c:pt idx="114">
                  <c:v>44896</c:v>
                </c:pt>
                <c:pt idx="115">
                  <c:v>44927</c:v>
                </c:pt>
                <c:pt idx="116">
                  <c:v>44958</c:v>
                </c:pt>
                <c:pt idx="117">
                  <c:v>44986</c:v>
                </c:pt>
                <c:pt idx="118">
                  <c:v>45017</c:v>
                </c:pt>
                <c:pt idx="119">
                  <c:v>45047</c:v>
                </c:pt>
                <c:pt idx="120">
                  <c:v>45078</c:v>
                </c:pt>
              </c:numCache>
              <c:extLst/>
            </c:numRef>
          </c:cat>
          <c:val>
            <c:numRef>
              <c:f>(Sheet1!$B$103:$B$104,Sheet1!$B$106:$B$224)</c:f>
              <c:numCache>
                <c:formatCode>_(* #,##0_);_(* \(#,##0\);_(* "-"??_);_(@_)</c:formatCode>
                <c:ptCount val="121"/>
                <c:pt idx="0">
                  <c:v>155962417</c:v>
                </c:pt>
                <c:pt idx="1">
                  <c:v>169356033</c:v>
                </c:pt>
                <c:pt idx="2">
                  <c:v>153100753</c:v>
                </c:pt>
                <c:pt idx="3">
                  <c:v>154718172</c:v>
                </c:pt>
                <c:pt idx="4">
                  <c:v>165301616</c:v>
                </c:pt>
                <c:pt idx="5">
                  <c:v>190144881.12</c:v>
                </c:pt>
                <c:pt idx="6">
                  <c:v>186302023</c:v>
                </c:pt>
                <c:pt idx="7">
                  <c:v>178647386.96000001</c:v>
                </c:pt>
                <c:pt idx="8">
                  <c:v>159693354</c:v>
                </c:pt>
                <c:pt idx="9">
                  <c:v>147867166.59</c:v>
                </c:pt>
                <c:pt idx="10">
                  <c:v>133053391</c:v>
                </c:pt>
                <c:pt idx="11">
                  <c:v>144254316.47999999</c:v>
                </c:pt>
                <c:pt idx="12">
                  <c:v>150400188.31999999</c:v>
                </c:pt>
                <c:pt idx="13">
                  <c:v>140073622.28999999</c:v>
                </c:pt>
                <c:pt idx="14">
                  <c:v>154643798</c:v>
                </c:pt>
                <c:pt idx="15">
                  <c:v>148862622.77000001</c:v>
                </c:pt>
                <c:pt idx="16">
                  <c:v>144157287.06999999</c:v>
                </c:pt>
                <c:pt idx="17">
                  <c:v>150122614</c:v>
                </c:pt>
                <c:pt idx="18">
                  <c:v>179341233</c:v>
                </c:pt>
                <c:pt idx="19">
                  <c:v>179275227</c:v>
                </c:pt>
                <c:pt idx="20">
                  <c:v>193020246.28999999</c:v>
                </c:pt>
                <c:pt idx="21">
                  <c:v>182452425</c:v>
                </c:pt>
                <c:pt idx="22">
                  <c:v>174979224</c:v>
                </c:pt>
                <c:pt idx="23">
                  <c:v>216793535.94999999</c:v>
                </c:pt>
                <c:pt idx="24">
                  <c:v>211976937.46000001</c:v>
                </c:pt>
                <c:pt idx="25">
                  <c:v>204591660.91999999</c:v>
                </c:pt>
                <c:pt idx="26">
                  <c:v>211093414.16</c:v>
                </c:pt>
                <c:pt idx="27">
                  <c:v>201861823.25999999</c:v>
                </c:pt>
                <c:pt idx="28">
                  <c:v>206710171.58000001</c:v>
                </c:pt>
                <c:pt idx="29">
                  <c:v>225685951.31</c:v>
                </c:pt>
                <c:pt idx="30">
                  <c:v>213991978.24000001</c:v>
                </c:pt>
                <c:pt idx="31">
                  <c:v>185972756.81</c:v>
                </c:pt>
                <c:pt idx="32">
                  <c:v>222079533.38</c:v>
                </c:pt>
                <c:pt idx="33">
                  <c:v>234602878.59999999</c:v>
                </c:pt>
                <c:pt idx="34">
                  <c:v>211958751.94</c:v>
                </c:pt>
                <c:pt idx="35">
                  <c:v>218194697.12</c:v>
                </c:pt>
                <c:pt idx="36">
                  <c:v>205564856.59999999</c:v>
                </c:pt>
                <c:pt idx="37">
                  <c:v>185027667.27000001</c:v>
                </c:pt>
                <c:pt idx="38">
                  <c:v>211264009.25</c:v>
                </c:pt>
                <c:pt idx="39">
                  <c:v>254956339.94999999</c:v>
                </c:pt>
                <c:pt idx="40">
                  <c:v>204131266.69</c:v>
                </c:pt>
                <c:pt idx="41">
                  <c:v>250016214.55000001</c:v>
                </c:pt>
                <c:pt idx="42">
                  <c:v>253499849.22</c:v>
                </c:pt>
                <c:pt idx="43">
                  <c:v>247109528.62</c:v>
                </c:pt>
                <c:pt idx="44">
                  <c:v>226876383.78</c:v>
                </c:pt>
                <c:pt idx="45">
                  <c:v>225748773.21000001</c:v>
                </c:pt>
                <c:pt idx="46">
                  <c:v>202259346.36000001</c:v>
                </c:pt>
                <c:pt idx="47">
                  <c:v>205089553.63999999</c:v>
                </c:pt>
                <c:pt idx="48">
                  <c:v>184176141.55000001</c:v>
                </c:pt>
                <c:pt idx="49">
                  <c:v>200984333.74000001</c:v>
                </c:pt>
                <c:pt idx="50">
                  <c:v>185647184.06999999</c:v>
                </c:pt>
                <c:pt idx="51">
                  <c:v>209546786.53</c:v>
                </c:pt>
                <c:pt idx="52">
                  <c:v>199368203.94999999</c:v>
                </c:pt>
                <c:pt idx="53">
                  <c:v>224692261.02000001</c:v>
                </c:pt>
                <c:pt idx="54">
                  <c:v>166803754.59999999</c:v>
                </c:pt>
                <c:pt idx="55">
                  <c:v>186312709.80000001</c:v>
                </c:pt>
                <c:pt idx="56">
                  <c:v>171682688.11000001</c:v>
                </c:pt>
                <c:pt idx="57">
                  <c:v>187920546.13</c:v>
                </c:pt>
                <c:pt idx="58">
                  <c:v>154257008.40000001</c:v>
                </c:pt>
                <c:pt idx="59">
                  <c:v>188134664.16</c:v>
                </c:pt>
                <c:pt idx="60">
                  <c:v>157793053.44</c:v>
                </c:pt>
                <c:pt idx="61">
                  <c:v>181481943.18000001</c:v>
                </c:pt>
                <c:pt idx="62">
                  <c:v>161552228.84</c:v>
                </c:pt>
                <c:pt idx="63">
                  <c:v>187116626.77000001</c:v>
                </c:pt>
                <c:pt idx="64">
                  <c:v>187701742.80000001</c:v>
                </c:pt>
                <c:pt idx="65">
                  <c:v>184153423.25999999</c:v>
                </c:pt>
                <c:pt idx="66">
                  <c:v>156799498.56999999</c:v>
                </c:pt>
                <c:pt idx="67">
                  <c:v>151010595.13</c:v>
                </c:pt>
                <c:pt idx="68">
                  <c:v>142115378.22</c:v>
                </c:pt>
                <c:pt idx="69">
                  <c:v>186057744.94</c:v>
                </c:pt>
                <c:pt idx="70">
                  <c:v>137176656.75999999</c:v>
                </c:pt>
                <c:pt idx="71">
                  <c:v>150857500.40000001</c:v>
                </c:pt>
                <c:pt idx="72">
                  <c:v>147900411.13</c:v>
                </c:pt>
                <c:pt idx="73">
                  <c:v>134157223.15000001</c:v>
                </c:pt>
                <c:pt idx="74">
                  <c:v>180158797.96000001</c:v>
                </c:pt>
                <c:pt idx="75">
                  <c:v>193428335.28999999</c:v>
                </c:pt>
                <c:pt idx="76">
                  <c:v>175168614.25999999</c:v>
                </c:pt>
                <c:pt idx="77">
                  <c:v>179044849.28</c:v>
                </c:pt>
                <c:pt idx="78">
                  <c:v>246863814</c:v>
                </c:pt>
                <c:pt idx="79">
                  <c:v>201480378.06</c:v>
                </c:pt>
                <c:pt idx="80">
                  <c:v>230131508</c:v>
                </c:pt>
                <c:pt idx="81">
                  <c:v>237805286.72999999</c:v>
                </c:pt>
                <c:pt idx="82">
                  <c:v>224364480.19</c:v>
                </c:pt>
                <c:pt idx="83">
                  <c:v>195735096.87</c:v>
                </c:pt>
                <c:pt idx="84">
                  <c:v>141679274.50999999</c:v>
                </c:pt>
                <c:pt idx="85">
                  <c:v>143698243.78999999</c:v>
                </c:pt>
                <c:pt idx="86">
                  <c:v>123778600</c:v>
                </c:pt>
                <c:pt idx="87">
                  <c:v>132933860.58</c:v>
                </c:pt>
                <c:pt idx="88">
                  <c:v>119060173.65000001</c:v>
                </c:pt>
                <c:pt idx="89">
                  <c:v>176627928.77000001</c:v>
                </c:pt>
                <c:pt idx="90">
                  <c:v>163143129.13999999</c:v>
                </c:pt>
                <c:pt idx="91">
                  <c:v>181297950.84999999</c:v>
                </c:pt>
                <c:pt idx="92">
                  <c:v>200811903.58000001</c:v>
                </c:pt>
                <c:pt idx="93">
                  <c:v>220296882.63</c:v>
                </c:pt>
                <c:pt idx="94">
                  <c:v>174705132.87</c:v>
                </c:pt>
                <c:pt idx="95">
                  <c:v>222907661.03</c:v>
                </c:pt>
                <c:pt idx="96">
                  <c:v>223653719.63999999</c:v>
                </c:pt>
                <c:pt idx="97">
                  <c:v>238532221.09999999</c:v>
                </c:pt>
                <c:pt idx="98">
                  <c:v>239899582.03999999</c:v>
                </c:pt>
                <c:pt idx="99">
                  <c:v>317543750.74000001</c:v>
                </c:pt>
                <c:pt idx="100">
                  <c:v>271686905.51999998</c:v>
                </c:pt>
                <c:pt idx="101">
                  <c:v>284676456.20999998</c:v>
                </c:pt>
                <c:pt idx="102">
                  <c:v>292954674.99000001</c:v>
                </c:pt>
                <c:pt idx="103">
                  <c:v>259303447.75999999</c:v>
                </c:pt>
                <c:pt idx="104">
                  <c:v>286838773.08999997</c:v>
                </c:pt>
                <c:pt idx="105">
                  <c:v>362515823</c:v>
                </c:pt>
                <c:pt idx="106">
                  <c:v>313990449.69999999</c:v>
                </c:pt>
                <c:pt idx="107">
                  <c:v>316099851.63</c:v>
                </c:pt>
                <c:pt idx="108">
                  <c:v>296153812.56999999</c:v>
                </c:pt>
                <c:pt idx="109">
                  <c:v>265817799.52000001</c:v>
                </c:pt>
                <c:pt idx="110">
                  <c:v>227831256.25999999</c:v>
                </c:pt>
                <c:pt idx="111">
                  <c:v>280865081</c:v>
                </c:pt>
                <c:pt idx="112">
                  <c:v>230405712.63999999</c:v>
                </c:pt>
                <c:pt idx="113">
                  <c:v>202162532.16999999</c:v>
                </c:pt>
                <c:pt idx="114">
                  <c:v>207205650.86000001</c:v>
                </c:pt>
                <c:pt idx="115">
                  <c:v>156791102</c:v>
                </c:pt>
                <c:pt idx="116">
                  <c:v>157587963.53</c:v>
                </c:pt>
                <c:pt idx="117">
                  <c:v>149511731.81999999</c:v>
                </c:pt>
                <c:pt idx="118">
                  <c:v>122965797.81999999</c:v>
                </c:pt>
                <c:pt idx="119">
                  <c:v>137245907.97</c:v>
                </c:pt>
                <c:pt idx="120">
                  <c:v>109721223.58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5C19-41D8-ABB8-AB2FBE899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657248"/>
        <c:axId val="286659992"/>
      </c:lineChart>
      <c:lineChart>
        <c:grouping val="standard"/>
        <c:varyColors val="0"/>
        <c:ser>
          <c:idx val="2"/>
          <c:order val="2"/>
          <c:tx>
            <c:v>504 Rate</c:v>
          </c:tx>
          <c:spPr>
            <a:ln>
              <a:solidFill>
                <a:srgbClr val="FFFF00"/>
              </a:solidFill>
            </a:ln>
          </c:spPr>
          <c:marker>
            <c:symbol val="triangle"/>
            <c:size val="5"/>
            <c:spPr>
              <a:solidFill>
                <a:srgbClr val="FFFF00"/>
              </a:solidFill>
            </c:spPr>
          </c:marker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2-5C19-41D8-ABB8-AB2FBE899698}"/>
              </c:ext>
            </c:extLst>
          </c:dPt>
          <c:cat>
            <c:numRef>
              <c:f>(Sheet1!$A$103:$A$104,Sheet1!$A$106:$A$224)</c:f>
              <c:numCache>
                <c:formatCode>mmm\-yy</c:formatCode>
                <c:ptCount val="121"/>
                <c:pt idx="0">
                  <c:v>41395</c:v>
                </c:pt>
                <c:pt idx="1">
                  <c:v>41426</c:v>
                </c:pt>
                <c:pt idx="2">
                  <c:v>41487</c:v>
                </c:pt>
                <c:pt idx="3">
                  <c:v>41518</c:v>
                </c:pt>
                <c:pt idx="4">
                  <c:v>41548</c:v>
                </c:pt>
                <c:pt idx="5">
                  <c:v>41579</c:v>
                </c:pt>
                <c:pt idx="6">
                  <c:v>41609</c:v>
                </c:pt>
                <c:pt idx="7">
                  <c:v>41640</c:v>
                </c:pt>
                <c:pt idx="8">
                  <c:v>41671</c:v>
                </c:pt>
                <c:pt idx="9">
                  <c:v>41699</c:v>
                </c:pt>
                <c:pt idx="10">
                  <c:v>41730</c:v>
                </c:pt>
                <c:pt idx="11">
                  <c:v>41760</c:v>
                </c:pt>
                <c:pt idx="12">
                  <c:v>41791</c:v>
                </c:pt>
                <c:pt idx="13">
                  <c:v>41821</c:v>
                </c:pt>
                <c:pt idx="14">
                  <c:v>41852</c:v>
                </c:pt>
                <c:pt idx="15">
                  <c:v>41883</c:v>
                </c:pt>
                <c:pt idx="16">
                  <c:v>41913</c:v>
                </c:pt>
                <c:pt idx="17">
                  <c:v>41944</c:v>
                </c:pt>
                <c:pt idx="18">
                  <c:v>41974</c:v>
                </c:pt>
                <c:pt idx="19">
                  <c:v>42005</c:v>
                </c:pt>
                <c:pt idx="20">
                  <c:v>42036</c:v>
                </c:pt>
                <c:pt idx="21">
                  <c:v>42064</c:v>
                </c:pt>
                <c:pt idx="22">
                  <c:v>42095</c:v>
                </c:pt>
                <c:pt idx="23">
                  <c:v>42125</c:v>
                </c:pt>
                <c:pt idx="24">
                  <c:v>42156</c:v>
                </c:pt>
                <c:pt idx="25">
                  <c:v>42186</c:v>
                </c:pt>
                <c:pt idx="26">
                  <c:v>42217</c:v>
                </c:pt>
                <c:pt idx="27">
                  <c:v>42248</c:v>
                </c:pt>
                <c:pt idx="28">
                  <c:v>42278</c:v>
                </c:pt>
                <c:pt idx="29">
                  <c:v>42309</c:v>
                </c:pt>
                <c:pt idx="30">
                  <c:v>42339</c:v>
                </c:pt>
                <c:pt idx="31">
                  <c:v>42370</c:v>
                </c:pt>
                <c:pt idx="32">
                  <c:v>42401</c:v>
                </c:pt>
                <c:pt idx="33">
                  <c:v>42430</c:v>
                </c:pt>
                <c:pt idx="34">
                  <c:v>42461</c:v>
                </c:pt>
                <c:pt idx="35">
                  <c:v>42491</c:v>
                </c:pt>
                <c:pt idx="36">
                  <c:v>42522</c:v>
                </c:pt>
                <c:pt idx="37">
                  <c:v>42552</c:v>
                </c:pt>
                <c:pt idx="38">
                  <c:v>42583</c:v>
                </c:pt>
                <c:pt idx="39">
                  <c:v>42614</c:v>
                </c:pt>
                <c:pt idx="40">
                  <c:v>42644</c:v>
                </c:pt>
                <c:pt idx="41">
                  <c:v>42675</c:v>
                </c:pt>
                <c:pt idx="42">
                  <c:v>42705</c:v>
                </c:pt>
                <c:pt idx="43">
                  <c:v>42736</c:v>
                </c:pt>
                <c:pt idx="44">
                  <c:v>42767</c:v>
                </c:pt>
                <c:pt idx="45">
                  <c:v>42795</c:v>
                </c:pt>
                <c:pt idx="46">
                  <c:v>42826</c:v>
                </c:pt>
                <c:pt idx="47">
                  <c:v>42856</c:v>
                </c:pt>
                <c:pt idx="48">
                  <c:v>42887</c:v>
                </c:pt>
                <c:pt idx="49">
                  <c:v>42917</c:v>
                </c:pt>
                <c:pt idx="50">
                  <c:v>42948</c:v>
                </c:pt>
                <c:pt idx="51">
                  <c:v>42979</c:v>
                </c:pt>
                <c:pt idx="52">
                  <c:v>43009</c:v>
                </c:pt>
                <c:pt idx="53">
                  <c:v>43040</c:v>
                </c:pt>
                <c:pt idx="54">
                  <c:v>43070</c:v>
                </c:pt>
                <c:pt idx="55">
                  <c:v>43101</c:v>
                </c:pt>
                <c:pt idx="56">
                  <c:v>43132</c:v>
                </c:pt>
                <c:pt idx="57">
                  <c:v>43160</c:v>
                </c:pt>
                <c:pt idx="58">
                  <c:v>43191</c:v>
                </c:pt>
                <c:pt idx="59">
                  <c:v>43221</c:v>
                </c:pt>
                <c:pt idx="60">
                  <c:v>43252</c:v>
                </c:pt>
                <c:pt idx="61">
                  <c:v>43282</c:v>
                </c:pt>
                <c:pt idx="62">
                  <c:v>43313</c:v>
                </c:pt>
                <c:pt idx="63">
                  <c:v>43344</c:v>
                </c:pt>
                <c:pt idx="64">
                  <c:v>43374</c:v>
                </c:pt>
                <c:pt idx="65">
                  <c:v>43405</c:v>
                </c:pt>
                <c:pt idx="66">
                  <c:v>43435</c:v>
                </c:pt>
                <c:pt idx="67">
                  <c:v>43466</c:v>
                </c:pt>
                <c:pt idx="68">
                  <c:v>43497</c:v>
                </c:pt>
                <c:pt idx="69">
                  <c:v>43525</c:v>
                </c:pt>
                <c:pt idx="70">
                  <c:v>43556</c:v>
                </c:pt>
                <c:pt idx="71">
                  <c:v>43586</c:v>
                </c:pt>
                <c:pt idx="72">
                  <c:v>43617</c:v>
                </c:pt>
                <c:pt idx="73">
                  <c:v>43647</c:v>
                </c:pt>
                <c:pt idx="74">
                  <c:v>43678</c:v>
                </c:pt>
                <c:pt idx="75">
                  <c:v>43709</c:v>
                </c:pt>
                <c:pt idx="76">
                  <c:v>43739</c:v>
                </c:pt>
                <c:pt idx="77">
                  <c:v>43770</c:v>
                </c:pt>
                <c:pt idx="78">
                  <c:v>43800</c:v>
                </c:pt>
                <c:pt idx="79">
                  <c:v>43831</c:v>
                </c:pt>
                <c:pt idx="80">
                  <c:v>43862</c:v>
                </c:pt>
                <c:pt idx="81">
                  <c:v>43891</c:v>
                </c:pt>
                <c:pt idx="82">
                  <c:v>43922</c:v>
                </c:pt>
                <c:pt idx="83">
                  <c:v>43952</c:v>
                </c:pt>
                <c:pt idx="84">
                  <c:v>43983</c:v>
                </c:pt>
                <c:pt idx="85">
                  <c:v>44013</c:v>
                </c:pt>
                <c:pt idx="86">
                  <c:v>44044</c:v>
                </c:pt>
                <c:pt idx="87">
                  <c:v>44075</c:v>
                </c:pt>
                <c:pt idx="88">
                  <c:v>44105</c:v>
                </c:pt>
                <c:pt idx="89">
                  <c:v>44136</c:v>
                </c:pt>
                <c:pt idx="90">
                  <c:v>44166</c:v>
                </c:pt>
                <c:pt idx="91">
                  <c:v>44197</c:v>
                </c:pt>
                <c:pt idx="92">
                  <c:v>44228</c:v>
                </c:pt>
                <c:pt idx="93">
                  <c:v>44256</c:v>
                </c:pt>
                <c:pt idx="94">
                  <c:v>44287</c:v>
                </c:pt>
                <c:pt idx="95">
                  <c:v>44317</c:v>
                </c:pt>
                <c:pt idx="96">
                  <c:v>44348</c:v>
                </c:pt>
                <c:pt idx="97">
                  <c:v>44378</c:v>
                </c:pt>
                <c:pt idx="98">
                  <c:v>44409</c:v>
                </c:pt>
                <c:pt idx="99">
                  <c:v>44440</c:v>
                </c:pt>
                <c:pt idx="100">
                  <c:v>44470</c:v>
                </c:pt>
                <c:pt idx="101">
                  <c:v>44501</c:v>
                </c:pt>
                <c:pt idx="102">
                  <c:v>44531</c:v>
                </c:pt>
                <c:pt idx="103">
                  <c:v>44562</c:v>
                </c:pt>
                <c:pt idx="104">
                  <c:v>44593</c:v>
                </c:pt>
                <c:pt idx="105">
                  <c:v>44621</c:v>
                </c:pt>
                <c:pt idx="106">
                  <c:v>44652</c:v>
                </c:pt>
                <c:pt idx="107">
                  <c:v>44682</c:v>
                </c:pt>
                <c:pt idx="108">
                  <c:v>44713</c:v>
                </c:pt>
                <c:pt idx="109">
                  <c:v>44743</c:v>
                </c:pt>
                <c:pt idx="110">
                  <c:v>44774</c:v>
                </c:pt>
                <c:pt idx="111">
                  <c:v>44805</c:v>
                </c:pt>
                <c:pt idx="112">
                  <c:v>44835</c:v>
                </c:pt>
                <c:pt idx="113">
                  <c:v>44866</c:v>
                </c:pt>
                <c:pt idx="114">
                  <c:v>44896</c:v>
                </c:pt>
                <c:pt idx="115">
                  <c:v>44927</c:v>
                </c:pt>
                <c:pt idx="116">
                  <c:v>44958</c:v>
                </c:pt>
                <c:pt idx="117">
                  <c:v>44986</c:v>
                </c:pt>
                <c:pt idx="118">
                  <c:v>45017</c:v>
                </c:pt>
                <c:pt idx="119">
                  <c:v>45047</c:v>
                </c:pt>
                <c:pt idx="120">
                  <c:v>45078</c:v>
                </c:pt>
              </c:numCache>
              <c:extLst/>
            </c:numRef>
          </c:cat>
          <c:val>
            <c:numRef>
              <c:f>(Sheet1!$G$103:$G$104,Sheet1!$G$106:$G$224)</c:f>
              <c:numCache>
                <c:formatCode>0.00%</c:formatCode>
                <c:ptCount val="121"/>
                <c:pt idx="0">
                  <c:v>2.07E-2</c:v>
                </c:pt>
                <c:pt idx="1">
                  <c:v>2.4500000000000001E-2</c:v>
                </c:pt>
                <c:pt idx="2">
                  <c:v>3.1600000000000003E-2</c:v>
                </c:pt>
                <c:pt idx="3">
                  <c:v>3.6200000000000003E-2</c:v>
                </c:pt>
                <c:pt idx="4">
                  <c:v>3.3700000000000001E-2</c:v>
                </c:pt>
                <c:pt idx="5">
                  <c:v>3.27E-2</c:v>
                </c:pt>
                <c:pt idx="6">
                  <c:v>3.3399999999999999E-2</c:v>
                </c:pt>
                <c:pt idx="7">
                  <c:v>3.4599999999999999E-2</c:v>
                </c:pt>
                <c:pt idx="8">
                  <c:v>3.2300000000000002E-2</c:v>
                </c:pt>
                <c:pt idx="9">
                  <c:v>3.2099999999999997E-2</c:v>
                </c:pt>
                <c:pt idx="10">
                  <c:v>3.1099999999999999E-2</c:v>
                </c:pt>
                <c:pt idx="11">
                  <c:v>3.0099999999999998E-2</c:v>
                </c:pt>
                <c:pt idx="12">
                  <c:v>2.9899999999999999E-2</c:v>
                </c:pt>
                <c:pt idx="13">
                  <c:v>2.87E-2</c:v>
                </c:pt>
                <c:pt idx="14">
                  <c:v>2.8799999999999999E-2</c:v>
                </c:pt>
                <c:pt idx="15">
                  <c:v>2.92E-2</c:v>
                </c:pt>
                <c:pt idx="16">
                  <c:v>2.7400000000000001E-2</c:v>
                </c:pt>
                <c:pt idx="17">
                  <c:v>2.8000000000000001E-2</c:v>
                </c:pt>
                <c:pt idx="18">
                  <c:v>2.7E-2</c:v>
                </c:pt>
                <c:pt idx="19">
                  <c:v>2.52E-2</c:v>
                </c:pt>
                <c:pt idx="20">
                  <c:v>2.4199999999999999E-2</c:v>
                </c:pt>
                <c:pt idx="21">
                  <c:v>2.7199999999999998E-2</c:v>
                </c:pt>
                <c:pt idx="22">
                  <c:v>2.5100000000000001E-2</c:v>
                </c:pt>
                <c:pt idx="23">
                  <c:v>2.7699999999999999E-2</c:v>
                </c:pt>
                <c:pt idx="24">
                  <c:v>2.98E-2</c:v>
                </c:pt>
                <c:pt idx="25">
                  <c:v>2.8799999999999999E-2</c:v>
                </c:pt>
                <c:pt idx="26">
                  <c:v>2.8199999999999999E-2</c:v>
                </c:pt>
                <c:pt idx="27">
                  <c:v>2.8199999999999999E-2</c:v>
                </c:pt>
                <c:pt idx="28">
                  <c:v>2.7199999999999998E-2</c:v>
                </c:pt>
                <c:pt idx="29">
                  <c:v>2.7E-2</c:v>
                </c:pt>
                <c:pt idx="30">
                  <c:v>2.8199999999999999E-2</c:v>
                </c:pt>
                <c:pt idx="31">
                  <c:v>2.7799999999999998E-2</c:v>
                </c:pt>
                <c:pt idx="32">
                  <c:v>2.2700000000000001E-2</c:v>
                </c:pt>
                <c:pt idx="33">
                  <c:v>2.5000000000000001E-2</c:v>
                </c:pt>
                <c:pt idx="34">
                  <c:v>2.2599999999999999E-2</c:v>
                </c:pt>
                <c:pt idx="35">
                  <c:v>2.2700000000000001E-2</c:v>
                </c:pt>
                <c:pt idx="36">
                  <c:v>2.18E-2</c:v>
                </c:pt>
                <c:pt idx="37">
                  <c:v>2.0400000000000001E-2</c:v>
                </c:pt>
                <c:pt idx="38">
                  <c:v>2.0400000000000001E-2</c:v>
                </c:pt>
                <c:pt idx="39">
                  <c:v>2.0299999999999999E-2</c:v>
                </c:pt>
                <c:pt idx="40">
                  <c:v>2.2100000000000002E-2</c:v>
                </c:pt>
                <c:pt idx="41">
                  <c:v>2.5700000000000001E-2</c:v>
                </c:pt>
                <c:pt idx="42">
                  <c:v>2.81E-2</c:v>
                </c:pt>
                <c:pt idx="43">
                  <c:v>2.8000000000000001E-2</c:v>
                </c:pt>
                <c:pt idx="44">
                  <c:v>2.8199999999999999E-2</c:v>
                </c:pt>
                <c:pt idx="45">
                  <c:v>3.04E-2</c:v>
                </c:pt>
                <c:pt idx="46">
                  <c:v>2.8400000000000002E-2</c:v>
                </c:pt>
                <c:pt idx="47">
                  <c:v>2.8799999999999999E-2</c:v>
                </c:pt>
                <c:pt idx="48">
                  <c:v>2.81E-2</c:v>
                </c:pt>
                <c:pt idx="49">
                  <c:v>2.98E-2</c:v>
                </c:pt>
                <c:pt idx="50">
                  <c:v>2.75E-2</c:v>
                </c:pt>
                <c:pt idx="51">
                  <c:v>2.5899999999999999E-2</c:v>
                </c:pt>
                <c:pt idx="52">
                  <c:v>2.8500000000000001E-2</c:v>
                </c:pt>
                <c:pt idx="53">
                  <c:v>2.7900000000000001E-2</c:v>
                </c:pt>
                <c:pt idx="54">
                  <c:v>2.7799999999999998E-2</c:v>
                </c:pt>
                <c:pt idx="55">
                  <c:v>2.87E-2</c:v>
                </c:pt>
                <c:pt idx="56">
                  <c:v>3.2199999999999999E-2</c:v>
                </c:pt>
                <c:pt idx="57">
                  <c:v>3.2000000000000001E-2</c:v>
                </c:pt>
                <c:pt idx="58">
                  <c:v>3.3099999999999997E-2</c:v>
                </c:pt>
                <c:pt idx="59">
                  <c:v>3.5000000000000003E-2</c:v>
                </c:pt>
                <c:pt idx="60">
                  <c:v>3.5999999999999997E-2</c:v>
                </c:pt>
                <c:pt idx="61">
                  <c:v>3.5400000000000001E-2</c:v>
                </c:pt>
                <c:pt idx="62">
                  <c:v>3.5799999999999998E-2</c:v>
                </c:pt>
                <c:pt idx="63">
                  <c:v>3.5299999999999998E-2</c:v>
                </c:pt>
                <c:pt idx="64">
                  <c:v>3.7699999999999997E-2</c:v>
                </c:pt>
                <c:pt idx="65">
                  <c:v>3.8699999999999998E-2</c:v>
                </c:pt>
                <c:pt idx="66">
                  <c:v>3.5400000000000001E-2</c:v>
                </c:pt>
                <c:pt idx="67">
                  <c:v>3.3700000000000001E-2</c:v>
                </c:pt>
                <c:pt idx="68">
                  <c:v>3.2599999999999997E-2</c:v>
                </c:pt>
                <c:pt idx="69">
                  <c:v>3.1800000000000002E-2</c:v>
                </c:pt>
                <c:pt idx="70">
                  <c:v>2.98E-2</c:v>
                </c:pt>
                <c:pt idx="71">
                  <c:v>2.8799999999999999E-2</c:v>
                </c:pt>
                <c:pt idx="72">
                  <c:v>2.5999999999999999E-2</c:v>
                </c:pt>
                <c:pt idx="73">
                  <c:v>2.53E-2</c:v>
                </c:pt>
                <c:pt idx="74">
                  <c:v>2.1499999999999998E-2</c:v>
                </c:pt>
                <c:pt idx="75">
                  <c:v>1.9800000000000002E-2</c:v>
                </c:pt>
                <c:pt idx="76">
                  <c:v>2.0799999999999999E-2</c:v>
                </c:pt>
                <c:pt idx="77">
                  <c:v>2.3599999999999999E-2</c:v>
                </c:pt>
                <c:pt idx="78">
                  <c:v>2.2599999999999999E-2</c:v>
                </c:pt>
                <c:pt idx="79">
                  <c:v>2.3199999999999998E-2</c:v>
                </c:pt>
                <c:pt idx="80">
                  <c:v>2.07E-2</c:v>
                </c:pt>
                <c:pt idx="81">
                  <c:v>1.49E-2</c:v>
                </c:pt>
                <c:pt idx="82">
                  <c:v>1.6400000000000001E-2</c:v>
                </c:pt>
                <c:pt idx="83">
                  <c:v>1.37E-2</c:v>
                </c:pt>
                <c:pt idx="84">
                  <c:v>1.21E-2</c:v>
                </c:pt>
                <c:pt idx="85">
                  <c:v>1.03E-2</c:v>
                </c:pt>
                <c:pt idx="86">
                  <c:v>9.2999999999999992E-3</c:v>
                </c:pt>
                <c:pt idx="87">
                  <c:v>1.0500000000000001E-2</c:v>
                </c:pt>
                <c:pt idx="88">
                  <c:v>1.0800000000000001E-2</c:v>
                </c:pt>
                <c:pt idx="89">
                  <c:v>1.0500000000000001E-2</c:v>
                </c:pt>
                <c:pt idx="90">
                  <c:v>1.11E-2</c:v>
                </c:pt>
                <c:pt idx="91">
                  <c:v>1.18E-2</c:v>
                </c:pt>
                <c:pt idx="92">
                  <c:v>1.24E-2</c:v>
                </c:pt>
                <c:pt idx="93">
                  <c:v>1.52E-2</c:v>
                </c:pt>
                <c:pt idx="94">
                  <c:v>1.54E-2</c:v>
                </c:pt>
                <c:pt idx="95">
                  <c:v>1.37E-2</c:v>
                </c:pt>
                <c:pt idx="96">
                  <c:v>1.29E-2</c:v>
                </c:pt>
                <c:pt idx="97">
                  <c:v>1.2200000000000001E-2</c:v>
                </c:pt>
                <c:pt idx="98">
                  <c:v>1.2699999999999999E-2</c:v>
                </c:pt>
                <c:pt idx="99">
                  <c:v>1.38E-2</c:v>
                </c:pt>
                <c:pt idx="100">
                  <c:v>1.54E-2</c:v>
                </c:pt>
                <c:pt idx="101">
                  <c:v>1.55E-2</c:v>
                </c:pt>
                <c:pt idx="102">
                  <c:v>1.6500000000000001E-2</c:v>
                </c:pt>
                <c:pt idx="103">
                  <c:v>1.84E-2</c:v>
                </c:pt>
                <c:pt idx="104">
                  <c:v>2.2200000000000001E-2</c:v>
                </c:pt>
                <c:pt idx="105">
                  <c:v>2.53E-2</c:v>
                </c:pt>
                <c:pt idx="106">
                  <c:v>3.3799999999999997E-2</c:v>
                </c:pt>
                <c:pt idx="107">
                  <c:v>3.8199999999999998E-2</c:v>
                </c:pt>
                <c:pt idx="108">
                  <c:v>3.8899999999999997E-2</c:v>
                </c:pt>
                <c:pt idx="109">
                  <c:v>3.8100000000000002E-2</c:v>
                </c:pt>
                <c:pt idx="110">
                  <c:v>3.6499999999999998E-2</c:v>
                </c:pt>
                <c:pt idx="111">
                  <c:v>4.1000000000000002E-2</c:v>
                </c:pt>
                <c:pt idx="112">
                  <c:v>4.8899999999999999E-2</c:v>
                </c:pt>
                <c:pt idx="113">
                  <c:v>4.9799999999999997E-2</c:v>
                </c:pt>
                <c:pt idx="114">
                  <c:v>4.9799999999999997E-2</c:v>
                </c:pt>
                <c:pt idx="115">
                  <c:v>4.8099999999999997E-2</c:v>
                </c:pt>
                <c:pt idx="116">
                  <c:v>4.5100000000000001E-2</c:v>
                </c:pt>
                <c:pt idx="117">
                  <c:v>4.8599999999999997E-2</c:v>
                </c:pt>
                <c:pt idx="118">
                  <c:v>4.48E-2</c:v>
                </c:pt>
                <c:pt idx="119">
                  <c:v>4.5999999999999999E-2</c:v>
                </c:pt>
                <c:pt idx="120">
                  <c:v>4.5999999999999999E-2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5C19-41D8-ABB8-AB2FBE899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659600"/>
        <c:axId val="286658816"/>
      </c:lineChart>
      <c:dateAx>
        <c:axId val="2866572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 w="3175">
            <a:solidFill>
              <a:srgbClr val="FFFF00"/>
            </a:solidFill>
          </a:ln>
        </c:spPr>
        <c:crossAx val="286659992"/>
        <c:crosses val="autoZero"/>
        <c:auto val="1"/>
        <c:lblOffset val="100"/>
        <c:baseTimeUnit val="months"/>
        <c:majorUnit val="12"/>
        <c:majorTimeUnit val="months"/>
      </c:dateAx>
      <c:valAx>
        <c:axId val="2866599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low"/>
        <c:crossAx val="286657248"/>
        <c:crosses val="autoZero"/>
        <c:crossBetween val="midCat"/>
      </c:valAx>
      <c:valAx>
        <c:axId val="286658816"/>
        <c:scaling>
          <c:orientation val="minMax"/>
          <c:max val="6.5000000000000016E-2"/>
          <c:min val="5.000000000000001E-3"/>
        </c:scaling>
        <c:delete val="0"/>
        <c:axPos val="r"/>
        <c:numFmt formatCode="0.00%" sourceLinked="1"/>
        <c:majorTickMark val="out"/>
        <c:minorTickMark val="none"/>
        <c:tickLblPos val="nextTo"/>
        <c:spPr>
          <a:ln w="0"/>
        </c:spPr>
        <c:crossAx val="286659600"/>
        <c:crosses val="max"/>
        <c:crossBetween val="between"/>
      </c:valAx>
      <c:dateAx>
        <c:axId val="28665960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86658816"/>
        <c:crosses val="autoZero"/>
        <c:auto val="1"/>
        <c:lblOffset val="100"/>
        <c:baseTimeUnit val="months"/>
      </c:dateAx>
      <c:spPr>
        <a:solidFill>
          <a:schemeClr val="bg1">
            <a:lumMod val="75000"/>
          </a:schemeClr>
        </a:solidFill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5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SBA 504 Annualized CDR (%)</a:t>
            </a:r>
          </a:p>
          <a:p>
            <a:pPr>
              <a:defRPr sz="1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source:  DCFLLC and BAML</a:t>
            </a:r>
          </a:p>
        </c:rich>
      </c:tx>
      <c:layout>
        <c:manualLayout>
          <c:xMode val="edge"/>
          <c:yMode val="edge"/>
          <c:x val="0.28092797648848805"/>
          <c:y val="3.104055729175760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516130186328944E-2"/>
          <c:y val="0.17892609598966427"/>
          <c:w val="0.89819587628866004"/>
          <c:h val="0.64966810913693218"/>
        </c:manualLayout>
      </c:layout>
      <c:lineChart>
        <c:grouping val="standard"/>
        <c:varyColors val="0"/>
        <c:ser>
          <c:idx val="0"/>
          <c:order val="0"/>
          <c:tx>
            <c:strRef>
              <c:f>'accel report data'!$K$3</c:f>
              <c:strCache>
                <c:ptCount val="1"/>
                <c:pt idx="0">
                  <c:v>Rate</c:v>
                </c:pt>
              </c:strCache>
            </c:strRef>
          </c:tx>
          <c:marker>
            <c:symbol val="none"/>
          </c:marker>
          <c:cat>
            <c:numRef>
              <c:f>'accel report data'!$J$4:$J$39</c:f>
              <c:numCache>
                <c:formatCode>General</c:formatCode>
                <c:ptCount val="3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 formatCode="0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  <c:pt idx="35">
                  <c:v>2023</c:v>
                </c:pt>
              </c:numCache>
            </c:numRef>
          </c:cat>
          <c:val>
            <c:numRef>
              <c:f>'accel report data'!$K$4:$K$39</c:f>
              <c:numCache>
                <c:formatCode>0.00</c:formatCode>
                <c:ptCount val="36"/>
                <c:pt idx="0">
                  <c:v>0.2662186992948179</c:v>
                </c:pt>
                <c:pt idx="1">
                  <c:v>1.1091216635435108</c:v>
                </c:pt>
                <c:pt idx="2">
                  <c:v>1.2684663401233198</c:v>
                </c:pt>
                <c:pt idx="3">
                  <c:v>2.2728050771361641</c:v>
                </c:pt>
                <c:pt idx="4">
                  <c:v>2.2391660534453184</c:v>
                </c:pt>
                <c:pt idx="5">
                  <c:v>2.0836486557025857</c:v>
                </c:pt>
                <c:pt idx="6">
                  <c:v>1.1897349383270917</c:v>
                </c:pt>
                <c:pt idx="7">
                  <c:v>1.16971687301205</c:v>
                </c:pt>
                <c:pt idx="8">
                  <c:v>0.86724706437897314</c:v>
                </c:pt>
                <c:pt idx="9">
                  <c:v>0.80124033551154383</c:v>
                </c:pt>
                <c:pt idx="10">
                  <c:v>0.87190072275630248</c:v>
                </c:pt>
                <c:pt idx="11">
                  <c:v>0.83605108714120968</c:v>
                </c:pt>
                <c:pt idx="12">
                  <c:v>0.79956711169855144</c:v>
                </c:pt>
                <c:pt idx="13">
                  <c:v>0.8694316303454297</c:v>
                </c:pt>
                <c:pt idx="14">
                  <c:v>1.3358541576529159</c:v>
                </c:pt>
                <c:pt idx="15">
                  <c:v>1.6068205054817319</c:v>
                </c:pt>
                <c:pt idx="16">
                  <c:v>1.1830364653053427</c:v>
                </c:pt>
                <c:pt idx="17">
                  <c:v>0.90343933202148285</c:v>
                </c:pt>
                <c:pt idx="18">
                  <c:v>0.7847491063401435</c:v>
                </c:pt>
                <c:pt idx="19">
                  <c:v>0.92367627204318348</c:v>
                </c:pt>
                <c:pt idx="20">
                  <c:v>1.8509550913900163</c:v>
                </c:pt>
                <c:pt idx="21">
                  <c:v>4.4756402864114087</c:v>
                </c:pt>
                <c:pt idx="22">
                  <c:v>6.7077498953767805</c:v>
                </c:pt>
                <c:pt idx="23">
                  <c:v>5.0821131040906353</c:v>
                </c:pt>
                <c:pt idx="24">
                  <c:v>3.25</c:v>
                </c:pt>
                <c:pt idx="25">
                  <c:v>1.89</c:v>
                </c:pt>
                <c:pt idx="26">
                  <c:v>1.19</c:v>
                </c:pt>
                <c:pt idx="27">
                  <c:v>0.86</c:v>
                </c:pt>
                <c:pt idx="28">
                  <c:v>0.76</c:v>
                </c:pt>
                <c:pt idx="29">
                  <c:v>0.64</c:v>
                </c:pt>
                <c:pt idx="30">
                  <c:v>0.6</c:v>
                </c:pt>
                <c:pt idx="31">
                  <c:v>0.76</c:v>
                </c:pt>
                <c:pt idx="32">
                  <c:v>0.53</c:v>
                </c:pt>
                <c:pt idx="33">
                  <c:v>0.37</c:v>
                </c:pt>
                <c:pt idx="34">
                  <c:v>0.25</c:v>
                </c:pt>
                <c:pt idx="35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C5-4E38-AD6E-3FC0F9B123F1}"/>
            </c:ext>
          </c:extLst>
        </c:ser>
        <c:ser>
          <c:idx val="1"/>
          <c:order val="1"/>
          <c:tx>
            <c:strRef>
              <c:f>'accel report data'!$L$3</c:f>
              <c:strCache>
                <c:ptCount val="1"/>
                <c:pt idx="0">
                  <c:v>Average</c:v>
                </c:pt>
              </c:strCache>
            </c:strRef>
          </c:tx>
          <c:marker>
            <c:symbol val="none"/>
          </c:marker>
          <c:cat>
            <c:numRef>
              <c:f>'accel report data'!$J$4:$J$39</c:f>
              <c:numCache>
                <c:formatCode>General</c:formatCode>
                <c:ptCount val="3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 formatCode="0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  <c:pt idx="35">
                  <c:v>2023</c:v>
                </c:pt>
              </c:numCache>
            </c:numRef>
          </c:cat>
          <c:val>
            <c:numRef>
              <c:f>'accel report data'!$L$4:$L$39</c:f>
              <c:numCache>
                <c:formatCode>0.00</c:formatCode>
                <c:ptCount val="36"/>
                <c:pt idx="0">
                  <c:v>1.74</c:v>
                </c:pt>
                <c:pt idx="1">
                  <c:v>1.74</c:v>
                </c:pt>
                <c:pt idx="2">
                  <c:v>1.74</c:v>
                </c:pt>
                <c:pt idx="3">
                  <c:v>1.74</c:v>
                </c:pt>
                <c:pt idx="4">
                  <c:v>1.74</c:v>
                </c:pt>
                <c:pt idx="5">
                  <c:v>1.74</c:v>
                </c:pt>
                <c:pt idx="6">
                  <c:v>1.74</c:v>
                </c:pt>
                <c:pt idx="7">
                  <c:v>1.74</c:v>
                </c:pt>
                <c:pt idx="8">
                  <c:v>1.74</c:v>
                </c:pt>
                <c:pt idx="9">
                  <c:v>1.74</c:v>
                </c:pt>
                <c:pt idx="10">
                  <c:v>1.74</c:v>
                </c:pt>
                <c:pt idx="11">
                  <c:v>1.74</c:v>
                </c:pt>
                <c:pt idx="12">
                  <c:v>1.74</c:v>
                </c:pt>
                <c:pt idx="13">
                  <c:v>1.74</c:v>
                </c:pt>
                <c:pt idx="14">
                  <c:v>1.74</c:v>
                </c:pt>
                <c:pt idx="15">
                  <c:v>1.74</c:v>
                </c:pt>
                <c:pt idx="16">
                  <c:v>1.74</c:v>
                </c:pt>
                <c:pt idx="17">
                  <c:v>1.74</c:v>
                </c:pt>
                <c:pt idx="18">
                  <c:v>1.74</c:v>
                </c:pt>
                <c:pt idx="19">
                  <c:v>1.74</c:v>
                </c:pt>
                <c:pt idx="20">
                  <c:v>1.74</c:v>
                </c:pt>
                <c:pt idx="21">
                  <c:v>1.74</c:v>
                </c:pt>
                <c:pt idx="22">
                  <c:v>1.74</c:v>
                </c:pt>
                <c:pt idx="23">
                  <c:v>1.74</c:v>
                </c:pt>
                <c:pt idx="24">
                  <c:v>1.74</c:v>
                </c:pt>
                <c:pt idx="25">
                  <c:v>1.74</c:v>
                </c:pt>
                <c:pt idx="26">
                  <c:v>1.74</c:v>
                </c:pt>
                <c:pt idx="27">
                  <c:v>1.74</c:v>
                </c:pt>
                <c:pt idx="28">
                  <c:v>1.74</c:v>
                </c:pt>
                <c:pt idx="29">
                  <c:v>1.6</c:v>
                </c:pt>
                <c:pt idx="30">
                  <c:v>1.5</c:v>
                </c:pt>
                <c:pt idx="31">
                  <c:v>1.4</c:v>
                </c:pt>
                <c:pt idx="32">
                  <c:v>1.3</c:v>
                </c:pt>
                <c:pt idx="33">
                  <c:v>1.2</c:v>
                </c:pt>
                <c:pt idx="34">
                  <c:v>1.2</c:v>
                </c:pt>
                <c:pt idx="35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C5-4E38-AD6E-3FC0F9B12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4911152"/>
        <c:axId val="1"/>
      </c:lineChart>
      <c:catAx>
        <c:axId val="45491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"/>
        <c:scaling>
          <c:orientation val="minMax"/>
          <c:max val="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4911152"/>
        <c:crosses val="autoZero"/>
        <c:crossBetween val="between"/>
        <c:majorUnit val="1"/>
      </c:valAx>
      <c:spPr>
        <a:solidFill>
          <a:schemeClr val="bg2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9852727946578931"/>
          <c:y val="0.90690154861462724"/>
          <c:w val="0.25743376008634761"/>
          <c:h val="5.654276585715034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Monthly</a:t>
            </a:r>
            <a:r>
              <a:rPr lang="en-US" sz="2000" baseline="0"/>
              <a:t> DCPC Outstanding Balance($) </a:t>
            </a:r>
            <a:endParaRPr lang="en-US" sz="2000"/>
          </a:p>
        </c:rich>
      </c:tx>
      <c:layout>
        <c:manualLayout>
          <c:xMode val="edge"/>
          <c:yMode val="edge"/>
          <c:x val="0.22178773241580094"/>
          <c:y val="3.083803618032165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54267160488925"/>
          <c:y val="0.13976363918303034"/>
          <c:w val="0.8221850992030254"/>
          <c:h val="0.7009108116293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'accel report data'!$D$4</c:f>
              <c:strCache>
                <c:ptCount val="1"/>
                <c:pt idx="0">
                  <c:v>14,194,322,846.23</c:v>
                </c:pt>
              </c:strCache>
            </c:strRef>
          </c:tx>
          <c:invertIfNegative val="0"/>
          <c:cat>
            <c:numRef>
              <c:f>'accel report data'!$B$152:$B$213</c:f>
              <c:numCache>
                <c:formatCode>[$-409]mmm\-yy;@</c:formatCode>
                <c:ptCount val="62"/>
                <c:pt idx="0">
                  <c:v>43221</c:v>
                </c:pt>
                <c:pt idx="1">
                  <c:v>43252</c:v>
                </c:pt>
                <c:pt idx="2">
                  <c:v>43282</c:v>
                </c:pt>
                <c:pt idx="3">
                  <c:v>43313</c:v>
                </c:pt>
                <c:pt idx="4">
                  <c:v>43344</c:v>
                </c:pt>
                <c:pt idx="5">
                  <c:v>43374</c:v>
                </c:pt>
                <c:pt idx="6">
                  <c:v>43405</c:v>
                </c:pt>
                <c:pt idx="7">
                  <c:v>43435</c:v>
                </c:pt>
                <c:pt idx="8">
                  <c:v>43466</c:v>
                </c:pt>
                <c:pt idx="9">
                  <c:v>43497</c:v>
                </c:pt>
                <c:pt idx="10">
                  <c:v>43525</c:v>
                </c:pt>
                <c:pt idx="11">
                  <c:v>43556</c:v>
                </c:pt>
                <c:pt idx="12">
                  <c:v>43586</c:v>
                </c:pt>
                <c:pt idx="13">
                  <c:v>43617</c:v>
                </c:pt>
                <c:pt idx="14">
                  <c:v>43647</c:v>
                </c:pt>
                <c:pt idx="15">
                  <c:v>43678</c:v>
                </c:pt>
                <c:pt idx="16">
                  <c:v>43709</c:v>
                </c:pt>
                <c:pt idx="17">
                  <c:v>43739</c:v>
                </c:pt>
                <c:pt idx="18">
                  <c:v>43770</c:v>
                </c:pt>
                <c:pt idx="19">
                  <c:v>43800</c:v>
                </c:pt>
                <c:pt idx="20">
                  <c:v>43831</c:v>
                </c:pt>
                <c:pt idx="21">
                  <c:v>43862</c:v>
                </c:pt>
                <c:pt idx="22">
                  <c:v>43891</c:v>
                </c:pt>
                <c:pt idx="23">
                  <c:v>43922</c:v>
                </c:pt>
                <c:pt idx="24">
                  <c:v>43952</c:v>
                </c:pt>
                <c:pt idx="25">
                  <c:v>43983</c:v>
                </c:pt>
                <c:pt idx="26">
                  <c:v>44013</c:v>
                </c:pt>
                <c:pt idx="27">
                  <c:v>44044</c:v>
                </c:pt>
                <c:pt idx="28">
                  <c:v>44075</c:v>
                </c:pt>
                <c:pt idx="29">
                  <c:v>44105</c:v>
                </c:pt>
                <c:pt idx="30">
                  <c:v>44136</c:v>
                </c:pt>
                <c:pt idx="31">
                  <c:v>44166</c:v>
                </c:pt>
                <c:pt idx="32">
                  <c:v>44197</c:v>
                </c:pt>
                <c:pt idx="33">
                  <c:v>44228</c:v>
                </c:pt>
                <c:pt idx="34">
                  <c:v>44256</c:v>
                </c:pt>
                <c:pt idx="35">
                  <c:v>44287</c:v>
                </c:pt>
                <c:pt idx="36">
                  <c:v>44317</c:v>
                </c:pt>
                <c:pt idx="37">
                  <c:v>44348</c:v>
                </c:pt>
                <c:pt idx="38">
                  <c:v>44378</c:v>
                </c:pt>
                <c:pt idx="39">
                  <c:v>44409</c:v>
                </c:pt>
                <c:pt idx="40">
                  <c:v>44440</c:v>
                </c:pt>
                <c:pt idx="41">
                  <c:v>44470</c:v>
                </c:pt>
                <c:pt idx="42">
                  <c:v>44501</c:v>
                </c:pt>
                <c:pt idx="43">
                  <c:v>44531</c:v>
                </c:pt>
                <c:pt idx="44">
                  <c:v>44562</c:v>
                </c:pt>
                <c:pt idx="45">
                  <c:v>44593</c:v>
                </c:pt>
                <c:pt idx="46">
                  <c:v>44621</c:v>
                </c:pt>
                <c:pt idx="47">
                  <c:v>44652</c:v>
                </c:pt>
                <c:pt idx="48">
                  <c:v>44682</c:v>
                </c:pt>
                <c:pt idx="49">
                  <c:v>44713</c:v>
                </c:pt>
                <c:pt idx="50">
                  <c:v>44743</c:v>
                </c:pt>
                <c:pt idx="51">
                  <c:v>44774</c:v>
                </c:pt>
                <c:pt idx="52">
                  <c:v>44805</c:v>
                </c:pt>
                <c:pt idx="53">
                  <c:v>44835</c:v>
                </c:pt>
                <c:pt idx="54">
                  <c:v>44866</c:v>
                </c:pt>
                <c:pt idx="55">
                  <c:v>44896</c:v>
                </c:pt>
                <c:pt idx="56">
                  <c:v>44927</c:v>
                </c:pt>
                <c:pt idx="57">
                  <c:v>44958</c:v>
                </c:pt>
                <c:pt idx="58">
                  <c:v>44986</c:v>
                </c:pt>
                <c:pt idx="59">
                  <c:v>45017</c:v>
                </c:pt>
                <c:pt idx="60">
                  <c:v>45047</c:v>
                </c:pt>
                <c:pt idx="61">
                  <c:v>45078</c:v>
                </c:pt>
              </c:numCache>
            </c:numRef>
          </c:cat>
          <c:val>
            <c:numRef>
              <c:f>'accel report data'!$D$152:$D$213</c:f>
              <c:numCache>
                <c:formatCode>#,##0.00</c:formatCode>
                <c:ptCount val="62"/>
                <c:pt idx="0">
                  <c:v>25768412238.349998</c:v>
                </c:pt>
                <c:pt idx="1">
                  <c:v>25884995209.099998</c:v>
                </c:pt>
                <c:pt idx="2">
                  <c:v>25879185102.5</c:v>
                </c:pt>
                <c:pt idx="3">
                  <c:v>25893878774.169998</c:v>
                </c:pt>
                <c:pt idx="4">
                  <c:v>25924392296.240002</c:v>
                </c:pt>
                <c:pt idx="5">
                  <c:v>25960530118.82</c:v>
                </c:pt>
                <c:pt idx="6">
                  <c:v>25953317500.790001</c:v>
                </c:pt>
                <c:pt idx="7">
                  <c:v>25982332248.240002</c:v>
                </c:pt>
                <c:pt idx="8">
                  <c:v>26023987961.060001</c:v>
                </c:pt>
                <c:pt idx="9">
                  <c:v>26109786722.830002</c:v>
                </c:pt>
                <c:pt idx="10">
                  <c:v>25962899515.669998</c:v>
                </c:pt>
                <c:pt idx="11">
                  <c:v>25983737436.450001</c:v>
                </c:pt>
                <c:pt idx="12">
                  <c:v>26046857314.23</c:v>
                </c:pt>
                <c:pt idx="13">
                  <c:v>26079245859.119999</c:v>
                </c:pt>
                <c:pt idx="14">
                  <c:v>26117087286.470001</c:v>
                </c:pt>
                <c:pt idx="15">
                  <c:v>26133378484.48</c:v>
                </c:pt>
                <c:pt idx="16">
                  <c:v>26093846624.040001</c:v>
                </c:pt>
                <c:pt idx="17">
                  <c:v>26167062351.07</c:v>
                </c:pt>
                <c:pt idx="18">
                  <c:v>26206416711.07</c:v>
                </c:pt>
                <c:pt idx="19">
                  <c:v>26205088033.009998</c:v>
                </c:pt>
                <c:pt idx="20">
                  <c:v>26201181166.740002</c:v>
                </c:pt>
                <c:pt idx="21">
                  <c:v>26168937456.599998</c:v>
                </c:pt>
                <c:pt idx="22">
                  <c:v>26056051535.529999</c:v>
                </c:pt>
                <c:pt idx="23">
                  <c:v>26068762419.52</c:v>
                </c:pt>
                <c:pt idx="24">
                  <c:v>26136496392.040001</c:v>
                </c:pt>
                <c:pt idx="25">
                  <c:v>26268254546.099998</c:v>
                </c:pt>
                <c:pt idx="26">
                  <c:v>26490590106.740002</c:v>
                </c:pt>
                <c:pt idx="27">
                  <c:v>26640844637.52</c:v>
                </c:pt>
                <c:pt idx="28">
                  <c:v>26731755040.950001</c:v>
                </c:pt>
                <c:pt idx="29">
                  <c:v>27765963889.450001</c:v>
                </c:pt>
                <c:pt idx="30">
                  <c:v>27569465407.880001</c:v>
                </c:pt>
                <c:pt idx="31">
                  <c:v>27520153028.099998</c:v>
                </c:pt>
                <c:pt idx="32">
                  <c:v>27552841842.290001</c:v>
                </c:pt>
                <c:pt idx="33">
                  <c:v>27516368987.349998</c:v>
                </c:pt>
                <c:pt idx="34">
                  <c:v>27536432209.110001</c:v>
                </c:pt>
                <c:pt idx="35">
                  <c:v>27589597842.849998</c:v>
                </c:pt>
                <c:pt idx="36">
                  <c:v>27655969633.700001</c:v>
                </c:pt>
                <c:pt idx="37">
                  <c:v>27779876973</c:v>
                </c:pt>
                <c:pt idx="38">
                  <c:v>27974939607.900002</c:v>
                </c:pt>
                <c:pt idx="39">
                  <c:v>28092193697.740002</c:v>
                </c:pt>
                <c:pt idx="40">
                  <c:v>28069624256.93</c:v>
                </c:pt>
                <c:pt idx="41">
                  <c:v>28299027432.290001</c:v>
                </c:pt>
                <c:pt idx="42">
                  <c:v>28335105194.529999</c:v>
                </c:pt>
                <c:pt idx="43">
                  <c:v>28528934453.720001</c:v>
                </c:pt>
                <c:pt idx="44">
                  <c:v>28637714473.73</c:v>
                </c:pt>
                <c:pt idx="45">
                  <c:v>28672742066.549999</c:v>
                </c:pt>
                <c:pt idx="46">
                  <c:v>28659915754.73</c:v>
                </c:pt>
                <c:pt idx="47">
                  <c:v>28828468429.400002</c:v>
                </c:pt>
                <c:pt idx="48">
                  <c:v>28987810174</c:v>
                </c:pt>
                <c:pt idx="49">
                  <c:v>29238585643.43</c:v>
                </c:pt>
                <c:pt idx="50">
                  <c:v>29660216180.759998</c:v>
                </c:pt>
                <c:pt idx="51">
                  <c:v>29904854877.830002</c:v>
                </c:pt>
                <c:pt idx="52">
                  <c:v>30147290344.169998</c:v>
                </c:pt>
                <c:pt idx="53">
                  <c:v>30325403926.380001</c:v>
                </c:pt>
                <c:pt idx="54">
                  <c:v>30437108706.029999</c:v>
                </c:pt>
                <c:pt idx="55">
                  <c:v>30727777539.580002</c:v>
                </c:pt>
                <c:pt idx="56">
                  <c:v>30924523480.16</c:v>
                </c:pt>
                <c:pt idx="57">
                  <c:v>31072902021.040001</c:v>
                </c:pt>
                <c:pt idx="58">
                  <c:v>31243867543.650002</c:v>
                </c:pt>
                <c:pt idx="59">
                  <c:v>31428367426.310001</c:v>
                </c:pt>
                <c:pt idx="60">
                  <c:v>31548738935.09</c:v>
                </c:pt>
                <c:pt idx="61">
                  <c:v>31812616144.119999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C-47FE-8C04-F1BD264D9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54914992"/>
        <c:axId val="1"/>
      </c:barChart>
      <c:dateAx>
        <c:axId val="454914992"/>
        <c:scaling>
          <c:orientation val="minMax"/>
        </c:scaling>
        <c:delete val="0"/>
        <c:axPos val="b"/>
        <c:numFmt formatCode="[$-409]mmm\-yy;@" sourceLinked="0"/>
        <c:majorTickMark val="out"/>
        <c:minorTickMark val="out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"/>
        <c:crosses val="autoZero"/>
        <c:auto val="1"/>
        <c:lblOffset val="100"/>
        <c:baseTimeUnit val="months"/>
        <c:majorUnit val="3"/>
        <c:majorTimeUnit val="months"/>
      </c:dateAx>
      <c:valAx>
        <c:axId val="1"/>
        <c:scaling>
          <c:orientation val="minMax"/>
          <c:max val="32000000000"/>
          <c:min val="2500000000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454914992"/>
        <c:crosses val="autoZero"/>
        <c:crossBetween val="between"/>
      </c:valAx>
      <c:spPr>
        <a:solidFill>
          <a:schemeClr val="bg2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53A4CCAC-EE26-4484-BFBD-28983421053E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9" rIns="94218" bIns="471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8" tIns="47109" rIns="94218" bIns="471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30FFFC44-CCCE-4938-9480-601CBCB54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7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FC44-CCCE-4938-9480-601CBCB547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1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OPB continues to increase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FC44-CCCE-4938-9480-601CBCB547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0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54EC-923E-4823-A154-C9F7C27A9750}" type="datetime1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DCFLLC 2012.  No distribution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CC42-F6A2-4311-A73B-423B2945F98B}" type="datetime1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DCFLLC 2012.  No distribution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7BBE-9D46-43AD-9504-08F3B98C8AD4}" type="datetime1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DCFLLC 2012.  No distribution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2899-65BF-4D7F-A8A7-F58C2692E605}" type="datetime1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DCFLLC 2012.  No distribution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25EB-835A-4605-AC68-C0C2E5D45C06}" type="datetime1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DCFLLC 2012.  No distribution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509D-4E74-4318-95AA-16BB472C85EC}" type="datetime1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DCFLLC 2012.  No distribution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174B-D1BE-4FC3-A0BD-A392113B3AC5}" type="datetime1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DCFLLC 2012.  No distribution without permission.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AD77-2A75-4E8D-AE27-977216B4A6FD}" type="datetime1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DCFLLC 2012.  No distribution without permission.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11B6-CC7D-4FA1-A1E7-A909D13C3F59}" type="datetime1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DCFLLC 2012.  No distribution without permission.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455B-B310-48FF-B343-2AEC710A8453}" type="datetime1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DCFLLC 2012.  No distribution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DA4-41A8-412B-85F7-B740FB8020F6}" type="datetime1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DCFLLC 2012.  No distribution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3EA0-8A9D-486E-B954-2809C098D0F2}" type="datetime1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DCFLLC 2012.  No distribution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3512-98BA-48EA-8291-18B551AF2B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609600"/>
            <a:ext cx="7772400" cy="3124200"/>
          </a:xfrm>
        </p:spPr>
        <p:txBody>
          <a:bodyPr>
            <a:normAutofit/>
          </a:bodyPr>
          <a:lstStyle/>
          <a:p>
            <a:r>
              <a:rPr lang="en-US" sz="3600" b="1" dirty="0"/>
              <a:t>SBA 504 Program</a:t>
            </a:r>
            <a:br>
              <a:rPr lang="en-US" sz="3600" b="1" dirty="0"/>
            </a:br>
            <a:r>
              <a:rPr lang="en-US" sz="3600" b="1" dirty="0"/>
              <a:t>Constant Default Rate (CDR) Update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656076" y="547795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June 2023</a:t>
            </a:r>
          </a:p>
        </p:txBody>
      </p:sp>
      <p:pic>
        <p:nvPicPr>
          <p:cNvPr id="7" name="Picture 6" descr="Eagle-Compliance-Rectangle-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76" y="3488275"/>
            <a:ext cx="2743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b="1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CDR is calculated by dividing total debenture accelerations by the average outstanding principal balance for the desired measurement period and annualizing the result.  </a:t>
            </a:r>
          </a:p>
          <a:p>
            <a:endParaRPr lang="en-US" sz="2400" dirty="0"/>
          </a:p>
          <a:p>
            <a:r>
              <a:rPr lang="en-US" sz="2400" dirty="0"/>
              <a:t>Calendar YTD, single month, 3-month and 6-month CDRs are calculated.</a:t>
            </a:r>
          </a:p>
          <a:p>
            <a:endParaRPr lang="en-US" sz="2400" dirty="0"/>
          </a:p>
          <a:p>
            <a:r>
              <a:rPr lang="en-US" sz="2400" dirty="0"/>
              <a:t>Payment data source: SBA 504 Trustee BNYM</a:t>
            </a:r>
          </a:p>
          <a:p>
            <a:endParaRPr lang="en-US" sz="2400" dirty="0"/>
          </a:p>
          <a:p>
            <a:r>
              <a:rPr lang="en-US" sz="2400" dirty="0"/>
              <a:t>Data is not seasonally-adjusted (NSA).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365919"/>
            <a:ext cx="8229600" cy="639762"/>
          </a:xfrm>
        </p:spPr>
        <p:txBody>
          <a:bodyPr>
            <a:noAutofit/>
          </a:bodyPr>
          <a:lstStyle/>
          <a:p>
            <a:r>
              <a:rPr lang="en-US" sz="2800" b="1" dirty="0"/>
              <a:t>June 2023 Results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990600"/>
            <a:ext cx="9829800" cy="48768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7200" dirty="0">
                <a:cs typeface="Times New Roman" panose="02020603050405020304" pitchFamily="18" charset="0"/>
              </a:rPr>
              <a:t>The BNY Mellon Dashboard on page 4 shows the program has issued 177,723 debentures totaling $102,305,595,000. 53% of the OPB is represented by 25-year debentures with just  2% of their issuance having prepaid and less than 1% accelerated.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7200" dirty="0">
                <a:cs typeface="Times New Roman" panose="02020603050405020304" pitchFamily="18" charset="0"/>
              </a:rPr>
              <a:t>Accelerations decreased in June in dollar terms and CDR rate. The dollar amount is </a:t>
            </a:r>
            <a:r>
              <a:rPr lang="en-US" sz="7200" dirty="0">
                <a:solidFill>
                  <a:srgbClr val="FF0000"/>
                </a:solidFill>
                <a:cs typeface="Times New Roman" panose="02020603050405020304" pitchFamily="18" charset="0"/>
              </a:rPr>
              <a:t>-$3MM </a:t>
            </a:r>
            <a:r>
              <a:rPr lang="en-US" sz="7200" dirty="0">
                <a:cs typeface="Times New Roman" panose="02020603050405020304" pitchFamily="18" charset="0"/>
              </a:rPr>
              <a:t>from  a year ago.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7200" dirty="0">
                <a:cs typeface="Times New Roman" panose="02020603050405020304" pitchFamily="18" charset="0"/>
              </a:rPr>
              <a:t>$4.7M accelerated vs $5.4M in May. The 3-month moving average  is unchanged at 0.17%. See page 5 for chart.  9 loans accelerated vs 7 last month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7200" dirty="0">
                <a:cs typeface="Times New Roman" panose="02020603050405020304" pitchFamily="18" charset="0"/>
              </a:rPr>
              <a:t>Voluntary prepays decreased to $109MM and are </a:t>
            </a:r>
            <a:r>
              <a:rPr lang="en-US" sz="7200" dirty="0">
                <a:solidFill>
                  <a:srgbClr val="FF0000"/>
                </a:solidFill>
                <a:cs typeface="Times New Roman" panose="02020603050405020304" pitchFamily="18" charset="0"/>
              </a:rPr>
              <a:t>$187MM </a:t>
            </a:r>
            <a:r>
              <a:rPr lang="en-US" sz="7200" dirty="0">
                <a:cs typeface="Times New Roman" panose="02020603050405020304" pitchFamily="18" charset="0"/>
              </a:rPr>
              <a:t>lower than the year-ago amount. See page 6 for chart. 262  loans prepaid vs. 355 last month.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7200" dirty="0">
                <a:cs typeface="Times New Roman" panose="02020603050405020304" pitchFamily="18" charset="0"/>
              </a:rPr>
              <a:t>Twelve-month CDR declined to 0.19%. See page 7 for chart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7200" dirty="0">
                <a:cs typeface="Times New Roman" panose="02020603050405020304" pitchFamily="18" charset="0"/>
              </a:rPr>
              <a:t>The balance of outstanding DCPC’s increased to $31,812,616,144.12.  See page 8 for chart</a:t>
            </a:r>
          </a:p>
          <a:p>
            <a:pPr>
              <a:buNone/>
            </a:pPr>
            <a:endParaRPr lang="en-US" sz="7200" dirty="0"/>
          </a:p>
          <a:p>
            <a:endParaRPr lang="en-US" sz="2900" dirty="0"/>
          </a:p>
          <a:p>
            <a:endParaRPr lang="en-US" sz="29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EAE08F-2A47-3420-C104-EB2BA59C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F8BB2E6-F0EF-5626-F216-194F181C2E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940696"/>
              </p:ext>
            </p:extLst>
          </p:nvPr>
        </p:nvGraphicFramePr>
        <p:xfrm>
          <a:off x="304800" y="136522"/>
          <a:ext cx="11430000" cy="6584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150846" imgH="5289641" progId="Excel.Sheet.12">
                  <p:embed/>
                </p:oleObj>
              </mc:Choice>
              <mc:Fallback>
                <p:oleObj name="Worksheet" r:id="rId2" imgW="13150846" imgH="52896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136522"/>
                        <a:ext cx="11430000" cy="6584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49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FD2619-BB56-B911-B923-6656FEC6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283512-98BA-48EA-8291-18B551AF2BD7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723052F-92D4-9949-4338-3EE5CB207E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3427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263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1776F5-C9E9-1C5E-D5BC-A2C926D5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283512-98BA-48EA-8291-18B551AF2BD7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645603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681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610674-1E70-A50F-0C29-E43B18CE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283512-98BA-48EA-8291-18B551AF2BD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5989C4-49C8-A225-06C9-8086260F61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1725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489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69C79A-86BA-1603-CB8A-A4249C9B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283512-98BA-48EA-8291-18B551AF2BD7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93D4B9F-142A-9BC1-D268-FD3FC7FE87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116674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342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Disclaimer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1920895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information herein has been obtained from sources that we believe to be reliable, but we do not guarantee its accuracy or completeness. </a:t>
            </a:r>
          </a:p>
          <a:p>
            <a:pPr algn="ctr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Eagle Compliance LLC</a:t>
            </a:r>
          </a:p>
          <a:p>
            <a:pPr algn="ct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All rights reserved.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512-98BA-48EA-8291-18B551AF2BD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Eagle-Compliance-Rectangle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3"/>
            <a:ext cx="2743200" cy="14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F84D36DB165949BE4D3776B9CB22B7" ma:contentTypeVersion="16" ma:contentTypeDescription="Create a new document." ma:contentTypeScope="" ma:versionID="0d5847d55b7d956ea30409cbb1342e68">
  <xsd:schema xmlns:xsd="http://www.w3.org/2001/XMLSchema" xmlns:xs="http://www.w3.org/2001/XMLSchema" xmlns:p="http://schemas.microsoft.com/office/2006/metadata/properties" xmlns:ns2="628275cb-6770-4cf8-9706-e6908135117c" xmlns:ns3="d00a1d24-1116-407a-86e1-a517add9a6ec" targetNamespace="http://schemas.microsoft.com/office/2006/metadata/properties" ma:root="true" ma:fieldsID="6fb3de08a0f033a94efa7e4f3e15f380" ns2:_="" ns3:_="">
    <xsd:import namespace="628275cb-6770-4cf8-9706-e6908135117c"/>
    <xsd:import namespace="d00a1d24-1116-407a-86e1-a517add9a6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275cb-6770-4cf8-9706-e690813511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0d66ef9-30a7-4082-9692-5cb54f885b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a1d24-1116-407a-86e1-a517add9a6e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42fc6b8-12eb-4f82-9cfa-74dbb680a5d3}" ma:internalName="TaxCatchAll" ma:showField="CatchAllData" ma:web="d00a1d24-1116-407a-86e1-a517add9a6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1031C6-E15E-45BE-B51E-823EF438F1A0}"/>
</file>

<file path=customXml/itemProps2.xml><?xml version="1.0" encoding="utf-8"?>
<ds:datastoreItem xmlns:ds="http://schemas.openxmlformats.org/officeDocument/2006/customXml" ds:itemID="{827483D3-C548-4C75-974F-91227B80CEA5}"/>
</file>

<file path=docProps/app.xml><?xml version="1.0" encoding="utf-8"?>
<Properties xmlns="http://schemas.openxmlformats.org/officeDocument/2006/extended-properties" xmlns:vt="http://schemas.openxmlformats.org/officeDocument/2006/docPropsVTypes">
  <TotalTime>9433</TotalTime>
  <Words>297</Words>
  <Application>Microsoft Office PowerPoint</Application>
  <PresentationFormat>Widescreen</PresentationFormat>
  <Paragraphs>45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Microsoft Excel Worksheet</vt:lpstr>
      <vt:lpstr>SBA 504 Program Constant Default Rate (CDR) Update</vt:lpstr>
      <vt:lpstr>Definitions</vt:lpstr>
      <vt:lpstr>June 2023 Results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SBA 504 Program Constant Default Rate (CDR) Update</dc:title>
  <dc:creator>Frank Keane</dc:creator>
  <cp:lastModifiedBy>Frank Keane</cp:lastModifiedBy>
  <cp:revision>298</cp:revision>
  <cp:lastPrinted>2023-05-01T15:17:14Z</cp:lastPrinted>
  <dcterms:created xsi:type="dcterms:W3CDTF">2021-02-01T22:58:35Z</dcterms:created>
  <dcterms:modified xsi:type="dcterms:W3CDTF">2023-06-01T19:09:22Z</dcterms:modified>
</cp:coreProperties>
</file>