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handoutMasterIdLst>
    <p:handoutMasterId r:id="rId41"/>
  </p:handoutMasterIdLst>
  <p:sldIdLst>
    <p:sldId id="273" r:id="rId2"/>
    <p:sldId id="274" r:id="rId3"/>
    <p:sldId id="327" r:id="rId4"/>
    <p:sldId id="328" r:id="rId5"/>
    <p:sldId id="329" r:id="rId6"/>
    <p:sldId id="280" r:id="rId7"/>
    <p:sldId id="330" r:id="rId8"/>
    <p:sldId id="281" r:id="rId9"/>
    <p:sldId id="331" r:id="rId10"/>
    <p:sldId id="332" r:id="rId11"/>
    <p:sldId id="333" r:id="rId12"/>
    <p:sldId id="334" r:id="rId13"/>
    <p:sldId id="345" r:id="rId14"/>
    <p:sldId id="335" r:id="rId15"/>
    <p:sldId id="336" r:id="rId16"/>
    <p:sldId id="337" r:id="rId17"/>
    <p:sldId id="338" r:id="rId18"/>
    <p:sldId id="339" r:id="rId19"/>
    <p:sldId id="340" r:id="rId20"/>
    <p:sldId id="341" r:id="rId21"/>
    <p:sldId id="342" r:id="rId22"/>
    <p:sldId id="343" r:id="rId23"/>
    <p:sldId id="344" r:id="rId24"/>
    <p:sldId id="346" r:id="rId25"/>
    <p:sldId id="347" r:id="rId26"/>
    <p:sldId id="355" r:id="rId27"/>
    <p:sldId id="356" r:id="rId28"/>
    <p:sldId id="348" r:id="rId29"/>
    <p:sldId id="349" r:id="rId30"/>
    <p:sldId id="350" r:id="rId31"/>
    <p:sldId id="351" r:id="rId32"/>
    <p:sldId id="357" r:id="rId33"/>
    <p:sldId id="358" r:id="rId34"/>
    <p:sldId id="324" r:id="rId35"/>
    <p:sldId id="352" r:id="rId36"/>
    <p:sldId id="354" r:id="rId37"/>
    <p:sldId id="353" r:id="rId38"/>
    <p:sldId id="309" r:id="rId39"/>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FFD937"/>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33" autoAdjust="0"/>
    <p:restoredTop sz="94660"/>
  </p:normalViewPr>
  <p:slideViewPr>
    <p:cSldViewPr>
      <p:cViewPr varScale="1">
        <p:scale>
          <a:sx n="109" d="100"/>
          <a:sy n="109" d="100"/>
        </p:scale>
        <p:origin x="1566"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421" cy="46562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027" y="0"/>
            <a:ext cx="2972421" cy="465621"/>
          </a:xfrm>
          <a:prstGeom prst="rect">
            <a:avLst/>
          </a:prstGeom>
        </p:spPr>
        <p:txBody>
          <a:bodyPr vert="horz" lIns="91440" tIns="45720" rIns="91440" bIns="45720" rtlCol="0"/>
          <a:lstStyle>
            <a:lvl1pPr algn="r">
              <a:defRPr sz="1200"/>
            </a:lvl1pPr>
          </a:lstStyle>
          <a:p>
            <a:fld id="{E5188B8A-EA00-4D15-A75C-05E878A5D3C8}" type="datetimeFigureOut">
              <a:rPr lang="en-US" smtClean="0"/>
              <a:t>8/12/2019</a:t>
            </a:fld>
            <a:endParaRPr lang="en-US"/>
          </a:p>
        </p:txBody>
      </p:sp>
      <p:sp>
        <p:nvSpPr>
          <p:cNvPr id="4" name="Footer Placeholder 3"/>
          <p:cNvSpPr>
            <a:spLocks noGrp="1"/>
          </p:cNvSpPr>
          <p:nvPr>
            <p:ph type="ftr" sz="quarter" idx="2"/>
          </p:nvPr>
        </p:nvSpPr>
        <p:spPr>
          <a:xfrm>
            <a:off x="1" y="8829180"/>
            <a:ext cx="2972421" cy="465621"/>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027" y="8829180"/>
            <a:ext cx="2972421" cy="465621"/>
          </a:xfrm>
          <a:prstGeom prst="rect">
            <a:avLst/>
          </a:prstGeom>
        </p:spPr>
        <p:txBody>
          <a:bodyPr vert="horz" lIns="91440" tIns="45720" rIns="91440" bIns="45720" rtlCol="0" anchor="b"/>
          <a:lstStyle>
            <a:lvl1pPr algn="r">
              <a:defRPr sz="1200"/>
            </a:lvl1pPr>
          </a:lstStyle>
          <a:p>
            <a:fld id="{DAF0BC32-821F-4D52-AB49-CAE4CCFD47CC}" type="slidenum">
              <a:rPr lang="en-US" smtClean="0"/>
              <a:t>‹#›</a:t>
            </a:fld>
            <a:endParaRPr lang="en-US"/>
          </a:p>
        </p:txBody>
      </p:sp>
    </p:spTree>
    <p:extLst>
      <p:ext uri="{BB962C8B-B14F-4D97-AF65-F5344CB8AC3E}">
        <p14:creationId xmlns:p14="http://schemas.microsoft.com/office/powerpoint/2010/main" val="30022311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DE0A1C55-3495-449D-B5AE-20CA54647097}" type="datetimeFigureOut">
              <a:rPr lang="en-US" smtClean="0"/>
              <a:t>8/12/2019</a:t>
            </a:fld>
            <a:endParaRPr lang="en-US" dirty="0"/>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9"/>
            <a:ext cx="2971800" cy="466433"/>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9"/>
            <a:ext cx="2971800" cy="466433"/>
          </a:xfrm>
          <a:prstGeom prst="rect">
            <a:avLst/>
          </a:prstGeom>
        </p:spPr>
        <p:txBody>
          <a:bodyPr vert="horz" lIns="91440" tIns="45720" rIns="91440" bIns="45720" rtlCol="0" anchor="b"/>
          <a:lstStyle>
            <a:lvl1pPr algn="r">
              <a:defRPr sz="1200"/>
            </a:lvl1pPr>
          </a:lstStyle>
          <a:p>
            <a:fld id="{95D7D564-8C8B-4DC0-BA4E-D6A8F01ECC9C}" type="slidenum">
              <a:rPr lang="en-US" smtClean="0"/>
              <a:t>‹#›</a:t>
            </a:fld>
            <a:endParaRPr lang="en-US" dirty="0"/>
          </a:p>
        </p:txBody>
      </p:sp>
    </p:spTree>
    <p:extLst>
      <p:ext uri="{BB962C8B-B14F-4D97-AF65-F5344CB8AC3E}">
        <p14:creationId xmlns:p14="http://schemas.microsoft.com/office/powerpoint/2010/main" val="7825259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ADs in particular: </a:t>
            </a:r>
          </a:p>
          <a:p>
            <a:r>
              <a:rPr lang="en-US" b="1" dirty="0" smtClean="0"/>
              <a:t>Acute effects- </a:t>
            </a:r>
            <a:r>
              <a:rPr lang="en-US" dirty="0" smtClean="0"/>
              <a:t>skin rashes, allergic-type reactions, hair loss, nausea</a:t>
            </a:r>
          </a:p>
          <a:p>
            <a:r>
              <a:rPr lang="en-US" dirty="0" smtClean="0"/>
              <a:t>Chronic effects- liver and kidney dysfunction</a:t>
            </a:r>
          </a:p>
          <a:p>
            <a:r>
              <a:rPr lang="en-US" b="1" dirty="0" smtClean="0"/>
              <a:t>Adverse reproductive outcomes- </a:t>
            </a:r>
            <a:r>
              <a:rPr lang="en-US" dirty="0" smtClean="0"/>
              <a:t>congenital malformation, miscarriage, sub-fertility</a:t>
            </a:r>
          </a:p>
          <a:p>
            <a:r>
              <a:rPr lang="en-US" dirty="0" smtClean="0"/>
              <a:t>Cancer risk- leukemia, breast, rectal</a:t>
            </a:r>
          </a:p>
          <a:p>
            <a:endParaRPr lang="en-US" dirty="0"/>
          </a:p>
        </p:txBody>
      </p:sp>
      <p:sp>
        <p:nvSpPr>
          <p:cNvPr id="4" name="Slide Number Placeholder 3"/>
          <p:cNvSpPr>
            <a:spLocks noGrp="1"/>
          </p:cNvSpPr>
          <p:nvPr>
            <p:ph type="sldNum" sz="quarter" idx="10"/>
          </p:nvPr>
        </p:nvSpPr>
        <p:spPr/>
        <p:txBody>
          <a:bodyPr/>
          <a:lstStyle/>
          <a:p>
            <a:fld id="{95D7D564-8C8B-4DC0-BA4E-D6A8F01ECC9C}" type="slidenum">
              <a:rPr lang="en-US" smtClean="0"/>
              <a:t>8</a:t>
            </a:fld>
            <a:endParaRPr lang="en-US" dirty="0"/>
          </a:p>
        </p:txBody>
      </p:sp>
    </p:spTree>
    <p:extLst>
      <p:ext uri="{BB962C8B-B14F-4D97-AF65-F5344CB8AC3E}">
        <p14:creationId xmlns:p14="http://schemas.microsoft.com/office/powerpoint/2010/main" val="29259038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My own involvement</a:t>
            </a:r>
            <a:r>
              <a:rPr lang="en-US" baseline="0" dirty="0" smtClean="0"/>
              <a:t> w ONS/ASCO standards</a:t>
            </a:r>
            <a:endParaRPr lang="en-US" dirty="0"/>
          </a:p>
        </p:txBody>
      </p:sp>
      <p:sp>
        <p:nvSpPr>
          <p:cNvPr id="4" name="Slide Number Placeholder 3"/>
          <p:cNvSpPr>
            <a:spLocks noGrp="1"/>
          </p:cNvSpPr>
          <p:nvPr>
            <p:ph type="sldNum" sz="quarter" idx="10"/>
          </p:nvPr>
        </p:nvSpPr>
        <p:spPr/>
        <p:txBody>
          <a:bodyPr/>
          <a:lstStyle/>
          <a:p>
            <a:fld id="{95D7D564-8C8B-4DC0-BA4E-D6A8F01ECC9C}" type="slidenum">
              <a:rPr lang="en-US" smtClean="0"/>
              <a:t>28</a:t>
            </a:fld>
            <a:endParaRPr lang="en-US" dirty="0"/>
          </a:p>
        </p:txBody>
      </p:sp>
    </p:spTree>
    <p:extLst>
      <p:ext uri="{BB962C8B-B14F-4D97-AF65-F5344CB8AC3E}">
        <p14:creationId xmlns:p14="http://schemas.microsoft.com/office/powerpoint/2010/main" val="37358858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super brief slide about a study that took a year</a:t>
            </a:r>
            <a:endParaRPr lang="en-US" dirty="0"/>
          </a:p>
        </p:txBody>
      </p:sp>
      <p:sp>
        <p:nvSpPr>
          <p:cNvPr id="4" name="Slide Number Placeholder 3"/>
          <p:cNvSpPr>
            <a:spLocks noGrp="1"/>
          </p:cNvSpPr>
          <p:nvPr>
            <p:ph type="sldNum" sz="quarter" idx="10"/>
          </p:nvPr>
        </p:nvSpPr>
        <p:spPr/>
        <p:txBody>
          <a:bodyPr/>
          <a:lstStyle/>
          <a:p>
            <a:fld id="{95D7D564-8C8B-4DC0-BA4E-D6A8F01ECC9C}" type="slidenum">
              <a:rPr lang="en-US" smtClean="0"/>
              <a:t>30</a:t>
            </a:fld>
            <a:endParaRPr lang="en-US" dirty="0"/>
          </a:p>
        </p:txBody>
      </p:sp>
    </p:spTree>
    <p:extLst>
      <p:ext uri="{BB962C8B-B14F-4D97-AF65-F5344CB8AC3E}">
        <p14:creationId xmlns:p14="http://schemas.microsoft.com/office/powerpoint/2010/main" val="18104024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37 started</a:t>
            </a:r>
            <a:r>
              <a:rPr lang="en-US" baseline="0" dirty="0" smtClean="0"/>
              <a:t> survey but only 27 completed</a:t>
            </a:r>
          </a:p>
          <a:p>
            <a:r>
              <a:rPr lang="en-US" baseline="0" dirty="0" smtClean="0"/>
              <a:t>Used adapted survey from Polovich</a:t>
            </a:r>
          </a:p>
          <a:p>
            <a:r>
              <a:rPr lang="en-US" baseline="0" dirty="0" smtClean="0"/>
              <a:t>Used a standardized and published wipe method and solvent</a:t>
            </a:r>
            <a:endParaRPr lang="en-US" dirty="0"/>
          </a:p>
        </p:txBody>
      </p:sp>
      <p:sp>
        <p:nvSpPr>
          <p:cNvPr id="4" name="Slide Number Placeholder 3"/>
          <p:cNvSpPr>
            <a:spLocks noGrp="1"/>
          </p:cNvSpPr>
          <p:nvPr>
            <p:ph type="sldNum" sz="quarter" idx="10"/>
          </p:nvPr>
        </p:nvSpPr>
        <p:spPr/>
        <p:txBody>
          <a:bodyPr/>
          <a:lstStyle/>
          <a:p>
            <a:fld id="{95D7D564-8C8B-4DC0-BA4E-D6A8F01ECC9C}" type="slidenum">
              <a:rPr lang="en-US" smtClean="0"/>
              <a:t>31</a:t>
            </a:fld>
            <a:endParaRPr lang="en-US" dirty="0"/>
          </a:p>
        </p:txBody>
      </p:sp>
    </p:spTree>
    <p:extLst>
      <p:ext uri="{BB962C8B-B14F-4D97-AF65-F5344CB8AC3E}">
        <p14:creationId xmlns:p14="http://schemas.microsoft.com/office/powerpoint/2010/main" val="38304136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Toilets have implications for </a:t>
            </a:r>
            <a:r>
              <a:rPr lang="en-US" dirty="0" err="1" smtClean="0"/>
              <a:t>pt</a:t>
            </a:r>
            <a:r>
              <a:rPr lang="en-US" dirty="0" smtClean="0"/>
              <a:t> and family education</a:t>
            </a:r>
            <a:endParaRPr lang="en-US" dirty="0"/>
          </a:p>
        </p:txBody>
      </p:sp>
      <p:sp>
        <p:nvSpPr>
          <p:cNvPr id="4" name="Slide Number Placeholder 3"/>
          <p:cNvSpPr>
            <a:spLocks noGrp="1"/>
          </p:cNvSpPr>
          <p:nvPr>
            <p:ph type="sldNum" sz="quarter" idx="10"/>
          </p:nvPr>
        </p:nvSpPr>
        <p:spPr/>
        <p:txBody>
          <a:bodyPr/>
          <a:lstStyle/>
          <a:p>
            <a:fld id="{95D7D564-8C8B-4DC0-BA4E-D6A8F01ECC9C}" type="slidenum">
              <a:rPr lang="en-US" smtClean="0"/>
              <a:t>32</a:t>
            </a:fld>
            <a:endParaRPr lang="en-US" dirty="0"/>
          </a:p>
        </p:txBody>
      </p:sp>
    </p:spTree>
    <p:extLst>
      <p:ext uri="{BB962C8B-B14F-4D97-AF65-F5344CB8AC3E}">
        <p14:creationId xmlns:p14="http://schemas.microsoft.com/office/powerpoint/2010/main" val="35615741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4900" y="696913"/>
            <a:ext cx="4648200" cy="3486150"/>
          </a:xfrm>
        </p:spPr>
      </p:sp>
      <p:sp>
        <p:nvSpPr>
          <p:cNvPr id="3" name="Notes Placeholder 2"/>
          <p:cNvSpPr>
            <a:spLocks noGrp="1"/>
          </p:cNvSpPr>
          <p:nvPr>
            <p:ph type="body" idx="1"/>
          </p:nvPr>
        </p:nvSpPr>
        <p:spPr/>
        <p:txBody>
          <a:bodyPr/>
          <a:lstStyle/>
          <a:p>
            <a:r>
              <a:rPr lang="en-US" b="1" dirty="0" smtClean="0"/>
              <a:t>Methanol</a:t>
            </a:r>
            <a:r>
              <a:rPr lang="en-US" dirty="0" smtClean="0"/>
              <a:t> is not suspected to be a </a:t>
            </a:r>
            <a:r>
              <a:rPr lang="en-US" b="1" dirty="0" smtClean="0"/>
              <a:t>carcinogen</a:t>
            </a:r>
            <a:r>
              <a:rPr lang="en-US" dirty="0" smtClean="0"/>
              <a:t>. Chronic or repeated exposure to </a:t>
            </a:r>
            <a:r>
              <a:rPr lang="en-US" b="1" dirty="0" smtClean="0"/>
              <a:t>methanol</a:t>
            </a:r>
            <a:r>
              <a:rPr lang="en-US" dirty="0" smtClean="0"/>
              <a:t> is suspected to be a developmental toxicity risk. It is unknown whether chronic or repeated exposure to </a:t>
            </a:r>
            <a:r>
              <a:rPr lang="en-US" b="1" dirty="0" smtClean="0"/>
              <a:t>methanol</a:t>
            </a:r>
            <a:r>
              <a:rPr lang="en-US" dirty="0" smtClean="0"/>
              <a:t> is a reproductive toxicity risk.</a:t>
            </a:r>
            <a:endParaRPr lang="en-US" dirty="0"/>
          </a:p>
        </p:txBody>
      </p:sp>
      <p:sp>
        <p:nvSpPr>
          <p:cNvPr id="4" name="Slide Number Placeholder 3"/>
          <p:cNvSpPr>
            <a:spLocks noGrp="1"/>
          </p:cNvSpPr>
          <p:nvPr>
            <p:ph type="sldNum" sz="quarter" idx="10"/>
          </p:nvPr>
        </p:nvSpPr>
        <p:spPr/>
        <p:txBody>
          <a:bodyPr/>
          <a:lstStyle/>
          <a:p>
            <a:fld id="{BD5DFD2A-3EDA-4981-875F-B0A26A37830A}" type="slidenum">
              <a:rPr lang="en-US" smtClean="0"/>
              <a:t>34</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7691165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Go back to Hon study- What does that tell us about the work environment? </a:t>
            </a:r>
          </a:p>
          <a:p>
            <a:r>
              <a:rPr lang="en-US" baseline="0" dirty="0" smtClean="0"/>
              <a:t>Also talk about not considering risk for oneself but needing to consider the safety of the work environment for all. </a:t>
            </a:r>
            <a:endParaRPr lang="en-US" dirty="0" smtClean="0"/>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Talk here about the Hon</a:t>
            </a:r>
            <a:r>
              <a:rPr lang="en-US" baseline="0" dirty="0" smtClean="0"/>
              <a:t> study where those who had the highest levels of drugs and metabolites were the unit secretaries-</a:t>
            </a:r>
          </a:p>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smtClean="0"/>
              <a:t>Hon study- looked at non metabolized cyclophosphamide- two 24 hour urine samples from every participant – a variety of roles</a:t>
            </a:r>
          </a:p>
          <a:p>
            <a:r>
              <a:rPr lang="en-US" baseline="0" dirty="0" smtClean="0"/>
              <a:t>55% (n=111) of 201 urine samples were above the LOD for CP (0.05 ng/ml). All 8 job classes had some levels in excess of LOD but unit clerks had the highest average level. Workers who worked on the drug admin unit but were not responsible for administering the drugs to patients </a:t>
            </a:r>
            <a:r>
              <a:rPr lang="en-US" sz="1200" kern="1200" dirty="0" smtClean="0">
                <a:solidFill>
                  <a:schemeClr val="tx1"/>
                </a:solidFill>
                <a:effectLst/>
                <a:latin typeface="+mn-lt"/>
                <a:ea typeface="+mn-ea"/>
                <a:cs typeface="+mn-cs"/>
              </a:rPr>
              <a:t>i.e., volunteers, oncologists, ward aides, and dieticians, had the largest proportion of samples exceeding the LOD. We did not find any correlation between the urinary concentration levels and known contact with CP during the work shift. Two factors were found to be significantly associated with urinary CP concentration: (1) Workers who had a duty to handle antineoplastic drugs had higher concentration levels, and (2) workers who had not received safe drug handling training had higher levels of CP in their urine compared with those who had.</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Yuki looked at 3 patients and their family members for CP (n=2) and 5FU (n=1). These patients got these drugs by IV bolus (and CI in the case of 5FU). In</a:t>
            </a:r>
            <a:r>
              <a:rPr lang="en-US" sz="1200" kern="1200" baseline="0" dirty="0" smtClean="0">
                <a:solidFill>
                  <a:schemeClr val="tx1"/>
                </a:solidFill>
                <a:effectLst/>
                <a:latin typeface="+mn-lt"/>
                <a:ea typeface="+mn-ea"/>
                <a:cs typeface="+mn-cs"/>
              </a:rPr>
              <a:t> 35 samples from patients and 16 from family members there was drug in all samples. In 8/12 of the wipe samples done in the homes of patients receiving CP drug levels were detected and in the patient receiving 5FU they were not. </a:t>
            </a:r>
            <a:endParaRPr lang="en-US" sz="1200" kern="1200" dirty="0" smtClean="0">
              <a:solidFill>
                <a:schemeClr val="tx1"/>
              </a:solidFill>
              <a:effectLst/>
              <a:latin typeface="+mn-lt"/>
              <a:ea typeface="+mn-ea"/>
              <a:cs typeface="+mn-cs"/>
            </a:endParaRPr>
          </a:p>
          <a:p>
            <a:endParaRPr lang="en-US" dirty="0" smtClean="0"/>
          </a:p>
          <a:p>
            <a:endParaRPr lang="en-US" dirty="0" smtClean="0"/>
          </a:p>
          <a:p>
            <a:r>
              <a:rPr lang="en-US" dirty="0" smtClean="0"/>
              <a:t>Talk about Friese study- one hour module on PPE w quarterly reminders v the same with tailored messages about barriers and feedback on hazardous drug spills in their area sent quarterly- no differences in </a:t>
            </a:r>
            <a:r>
              <a:rPr lang="en-US" dirty="0" err="1" smtClean="0"/>
              <a:t>ppe</a:t>
            </a:r>
            <a:r>
              <a:rPr lang="en-US" dirty="0" smtClean="0"/>
              <a:t> use, knowledge or perceived barriers</a:t>
            </a:r>
            <a:endParaRPr lang="en-US" dirty="0"/>
          </a:p>
        </p:txBody>
      </p:sp>
      <p:sp>
        <p:nvSpPr>
          <p:cNvPr id="4" name="Slide Number Placeholder 3"/>
          <p:cNvSpPr>
            <a:spLocks noGrp="1"/>
          </p:cNvSpPr>
          <p:nvPr>
            <p:ph type="sldNum" sz="quarter" idx="10"/>
          </p:nvPr>
        </p:nvSpPr>
        <p:spPr/>
        <p:txBody>
          <a:bodyPr/>
          <a:lstStyle/>
          <a:p>
            <a:fld id="{95D7D564-8C8B-4DC0-BA4E-D6A8F01ECC9C}" type="slidenum">
              <a:rPr lang="en-US" smtClean="0"/>
              <a:t>36</a:t>
            </a:fld>
            <a:endParaRPr lang="en-US" dirty="0"/>
          </a:p>
        </p:txBody>
      </p:sp>
    </p:spTree>
    <p:extLst>
      <p:ext uri="{BB962C8B-B14F-4D97-AF65-F5344CB8AC3E}">
        <p14:creationId xmlns:p14="http://schemas.microsoft.com/office/powerpoint/2010/main" val="3327769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Settings, student developmental</a:t>
            </a:r>
            <a:r>
              <a:rPr lang="en-US" baseline="0" dirty="0" smtClean="0"/>
              <a:t> levels/ subjects</a:t>
            </a:r>
            <a:endParaRPr lang="en-US" dirty="0"/>
          </a:p>
        </p:txBody>
      </p:sp>
      <p:sp>
        <p:nvSpPr>
          <p:cNvPr id="4" name="Slide Number Placeholder 3"/>
          <p:cNvSpPr>
            <a:spLocks noGrp="1"/>
          </p:cNvSpPr>
          <p:nvPr>
            <p:ph type="sldNum" sz="quarter" idx="10"/>
          </p:nvPr>
        </p:nvSpPr>
        <p:spPr/>
        <p:txBody>
          <a:bodyPr/>
          <a:lstStyle/>
          <a:p>
            <a:fld id="{95D7D564-8C8B-4DC0-BA4E-D6A8F01ECC9C}" type="slidenum">
              <a:rPr lang="en-US" smtClean="0">
                <a:solidFill>
                  <a:prstClr val="black"/>
                </a:solidFill>
              </a:rPr>
              <a:pPr/>
              <a:t>38</a:t>
            </a:fld>
            <a:endParaRPr lang="en-US" dirty="0">
              <a:solidFill>
                <a:prstClr val="black"/>
              </a:solidFill>
            </a:endParaRPr>
          </a:p>
        </p:txBody>
      </p:sp>
    </p:spTree>
    <p:extLst>
      <p:ext uri="{BB962C8B-B14F-4D97-AF65-F5344CB8AC3E}">
        <p14:creationId xmlns:p14="http://schemas.microsoft.com/office/powerpoint/2010/main" val="1007625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Usp</a:t>
            </a:r>
            <a:r>
              <a:rPr lang="en-US" dirty="0" smtClean="0"/>
              <a:t> 795 pharmaceutical compounding- nonsterile</a:t>
            </a:r>
          </a:p>
          <a:p>
            <a:r>
              <a:rPr lang="en-US" dirty="0" err="1" smtClean="0"/>
              <a:t>Usp</a:t>
            </a:r>
            <a:r>
              <a:rPr lang="en-US" dirty="0" smtClean="0"/>
              <a:t> 797 sterile compounding</a:t>
            </a:r>
          </a:p>
          <a:p>
            <a:r>
              <a:rPr lang="en-US" dirty="0" err="1" smtClean="0"/>
              <a:t>Usp</a:t>
            </a:r>
            <a:r>
              <a:rPr lang="en-US" dirty="0" smtClean="0"/>
              <a:t> 800 focus on hazardous drugs</a:t>
            </a:r>
            <a:endParaRPr lang="en-US" dirty="0"/>
          </a:p>
        </p:txBody>
      </p:sp>
      <p:sp>
        <p:nvSpPr>
          <p:cNvPr id="4" name="Slide Number Placeholder 3"/>
          <p:cNvSpPr>
            <a:spLocks noGrp="1"/>
          </p:cNvSpPr>
          <p:nvPr>
            <p:ph type="sldNum" sz="quarter" idx="10"/>
          </p:nvPr>
        </p:nvSpPr>
        <p:spPr/>
        <p:txBody>
          <a:bodyPr/>
          <a:lstStyle/>
          <a:p>
            <a:fld id="{95D7D564-8C8B-4DC0-BA4E-D6A8F01ECC9C}" type="slidenum">
              <a:rPr lang="en-US" smtClean="0"/>
              <a:t>10</a:t>
            </a:fld>
            <a:endParaRPr lang="en-US" dirty="0"/>
          </a:p>
        </p:txBody>
      </p:sp>
    </p:spTree>
    <p:extLst>
      <p:ext uri="{BB962C8B-B14F-4D97-AF65-F5344CB8AC3E}">
        <p14:creationId xmlns:p14="http://schemas.microsoft.com/office/powerpoint/2010/main" val="31362784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Exception to</a:t>
            </a:r>
            <a:r>
              <a:rPr lang="en-US" baseline="0" dirty="0" smtClean="0"/>
              <a:t> first is reproductive risk only HDs and final dosage forms of ADs may be stored w other inventory</a:t>
            </a:r>
            <a:endParaRPr lang="en-US" dirty="0"/>
          </a:p>
        </p:txBody>
      </p:sp>
      <p:sp>
        <p:nvSpPr>
          <p:cNvPr id="4" name="Slide Number Placeholder 3"/>
          <p:cNvSpPr>
            <a:spLocks noGrp="1"/>
          </p:cNvSpPr>
          <p:nvPr>
            <p:ph type="sldNum" sz="quarter" idx="10"/>
          </p:nvPr>
        </p:nvSpPr>
        <p:spPr/>
        <p:txBody>
          <a:bodyPr/>
          <a:lstStyle/>
          <a:p>
            <a:fld id="{95D7D564-8C8B-4DC0-BA4E-D6A8F01ECC9C}" type="slidenum">
              <a:rPr lang="en-US" smtClean="0"/>
              <a:t>15</a:t>
            </a:fld>
            <a:endParaRPr lang="en-US" dirty="0"/>
          </a:p>
        </p:txBody>
      </p:sp>
    </p:spTree>
    <p:extLst>
      <p:ext uri="{BB962C8B-B14F-4D97-AF65-F5344CB8AC3E}">
        <p14:creationId xmlns:p14="http://schemas.microsoft.com/office/powerpoint/2010/main" val="13999475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Chemo gowns: poly coated, closed back, low </a:t>
            </a:r>
            <a:r>
              <a:rPr lang="en-US" dirty="0" err="1" smtClean="0"/>
              <a:t>linting</a:t>
            </a:r>
            <a:r>
              <a:rPr lang="en-US" dirty="0" smtClean="0"/>
              <a:t>, </a:t>
            </a:r>
            <a:r>
              <a:rPr lang="en-US" smtClean="0"/>
              <a:t>knit</a:t>
            </a:r>
            <a:r>
              <a:rPr lang="en-US" baseline="0" smtClean="0"/>
              <a:t> cuffs</a:t>
            </a:r>
            <a:endParaRPr lang="en-US"/>
          </a:p>
        </p:txBody>
      </p:sp>
      <p:sp>
        <p:nvSpPr>
          <p:cNvPr id="4" name="Slide Number Placeholder 3"/>
          <p:cNvSpPr>
            <a:spLocks noGrp="1"/>
          </p:cNvSpPr>
          <p:nvPr>
            <p:ph type="sldNum" sz="quarter" idx="10"/>
          </p:nvPr>
        </p:nvSpPr>
        <p:spPr/>
        <p:txBody>
          <a:bodyPr/>
          <a:lstStyle/>
          <a:p>
            <a:fld id="{95D7D564-8C8B-4DC0-BA4E-D6A8F01ECC9C}" type="slidenum">
              <a:rPr lang="en-US" smtClean="0"/>
              <a:t>19</a:t>
            </a:fld>
            <a:endParaRPr lang="en-US" dirty="0"/>
          </a:p>
        </p:txBody>
      </p:sp>
    </p:spTree>
    <p:extLst>
      <p:ext uri="{BB962C8B-B14F-4D97-AF65-F5344CB8AC3E}">
        <p14:creationId xmlns:p14="http://schemas.microsoft.com/office/powerpoint/2010/main" val="23413393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In receiving, if HDs are not in plastic, “elastomeric half-mask with a multi-gas cartridge and P100 filter until assessment of packaging integrity can be made to ensure no breakage or spillage occurred ….”</a:t>
            </a:r>
            <a:r>
              <a:rPr lang="en-US" sz="1200" baseline="30000" dirty="0" smtClean="0"/>
              <a:t>(Compounding HD and the Necessary PPE)</a:t>
            </a:r>
          </a:p>
          <a:p>
            <a:endParaRPr lang="en-US" dirty="0"/>
          </a:p>
        </p:txBody>
      </p:sp>
      <p:sp>
        <p:nvSpPr>
          <p:cNvPr id="4" name="Slide Number Placeholder 3"/>
          <p:cNvSpPr>
            <a:spLocks noGrp="1"/>
          </p:cNvSpPr>
          <p:nvPr>
            <p:ph type="sldNum" sz="quarter" idx="10"/>
          </p:nvPr>
        </p:nvSpPr>
        <p:spPr/>
        <p:txBody>
          <a:bodyPr/>
          <a:lstStyle/>
          <a:p>
            <a:fld id="{95D7D564-8C8B-4DC0-BA4E-D6A8F01ECC9C}" type="slidenum">
              <a:rPr lang="en-US" smtClean="0"/>
              <a:t>20</a:t>
            </a:fld>
            <a:endParaRPr lang="en-US" dirty="0"/>
          </a:p>
        </p:txBody>
      </p:sp>
    </p:spTree>
    <p:extLst>
      <p:ext uri="{BB962C8B-B14F-4D97-AF65-F5344CB8AC3E}">
        <p14:creationId xmlns:p14="http://schemas.microsoft.com/office/powerpoint/2010/main" val="41498437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Peroxide formulations, sodium hypochlorite</a:t>
            </a:r>
          </a:p>
          <a:p>
            <a:pPr marL="228600" indent="-228600">
              <a:buAutoNum type="arabicPeriod"/>
            </a:pPr>
            <a:r>
              <a:rPr lang="en-US" dirty="0" smtClean="0"/>
              <a:t>Alcohol, water, peroxide, sodium hypochlorite</a:t>
            </a:r>
          </a:p>
          <a:p>
            <a:pPr marL="228600" indent="-228600">
              <a:buAutoNum type="arabicPeriod"/>
            </a:pPr>
            <a:r>
              <a:rPr lang="en-US" dirty="0" smtClean="0"/>
              <a:t>3. germicidal</a:t>
            </a:r>
          </a:p>
          <a:p>
            <a:pPr marL="228600" indent="-228600">
              <a:buAutoNum type="arabicPeriod"/>
            </a:pPr>
            <a:r>
              <a:rPr lang="en-US" dirty="0" smtClean="0"/>
              <a:t>Sterile alcohol or EPA registered disinfectant</a:t>
            </a:r>
            <a:endParaRPr lang="en-US" dirty="0"/>
          </a:p>
        </p:txBody>
      </p:sp>
      <p:sp>
        <p:nvSpPr>
          <p:cNvPr id="4" name="Slide Number Placeholder 3"/>
          <p:cNvSpPr>
            <a:spLocks noGrp="1"/>
          </p:cNvSpPr>
          <p:nvPr>
            <p:ph type="sldNum" sz="quarter" idx="10"/>
          </p:nvPr>
        </p:nvSpPr>
        <p:spPr/>
        <p:txBody>
          <a:bodyPr/>
          <a:lstStyle/>
          <a:p>
            <a:fld id="{95D7D564-8C8B-4DC0-BA4E-D6A8F01ECC9C}" type="slidenum">
              <a:rPr lang="en-US" smtClean="0"/>
              <a:t>23</a:t>
            </a:fld>
            <a:endParaRPr lang="en-US" dirty="0"/>
          </a:p>
        </p:txBody>
      </p:sp>
    </p:spTree>
    <p:extLst>
      <p:ext uri="{BB962C8B-B14F-4D97-AF65-F5344CB8AC3E}">
        <p14:creationId xmlns:p14="http://schemas.microsoft.com/office/powerpoint/2010/main" val="12611105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little controversial too as</a:t>
            </a:r>
            <a:r>
              <a:rPr lang="en-US" baseline="0" dirty="0" smtClean="0"/>
              <a:t> no standards for wipe testing kits</a:t>
            </a:r>
            <a:endParaRPr lang="en-US" dirty="0"/>
          </a:p>
        </p:txBody>
      </p:sp>
      <p:sp>
        <p:nvSpPr>
          <p:cNvPr id="4" name="Slide Number Placeholder 3"/>
          <p:cNvSpPr>
            <a:spLocks noGrp="1"/>
          </p:cNvSpPr>
          <p:nvPr>
            <p:ph type="sldNum" sz="quarter" idx="10"/>
          </p:nvPr>
        </p:nvSpPr>
        <p:spPr/>
        <p:txBody>
          <a:bodyPr/>
          <a:lstStyle/>
          <a:p>
            <a:fld id="{95D7D564-8C8B-4DC0-BA4E-D6A8F01ECC9C}" type="slidenum">
              <a:rPr lang="en-US" smtClean="0"/>
              <a:t>24</a:t>
            </a:fld>
            <a:endParaRPr lang="en-US" dirty="0"/>
          </a:p>
        </p:txBody>
      </p:sp>
    </p:spTree>
    <p:extLst>
      <p:ext uri="{BB962C8B-B14F-4D97-AF65-F5344CB8AC3E}">
        <p14:creationId xmlns:p14="http://schemas.microsoft.com/office/powerpoint/2010/main" val="35721474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Med</a:t>
            </a:r>
            <a:r>
              <a:rPr lang="en-US" baseline="0" dirty="0" smtClean="0"/>
              <a:t> surveillance- no valid tests or techniques to ID early signs of disease</a:t>
            </a:r>
          </a:p>
          <a:p>
            <a:r>
              <a:rPr lang="en-US" baseline="0" dirty="0" smtClean="0"/>
              <a:t>-no established levels of exposure linked to adverse effects</a:t>
            </a:r>
          </a:p>
          <a:p>
            <a:r>
              <a:rPr lang="en-US" baseline="0" dirty="0" smtClean="0"/>
              <a:t>-no established actions in response to a particular results</a:t>
            </a:r>
          </a:p>
          <a:p>
            <a:r>
              <a:rPr lang="en-US" baseline="0" dirty="0" smtClean="0"/>
              <a:t>CSTDs- for compounding and administration -no testing protocols, certification processes, no data on worker health outcomes</a:t>
            </a:r>
          </a:p>
          <a:p>
            <a:r>
              <a:rPr lang="en-US" dirty="0" smtClean="0"/>
              <a:t>Ventilation- little data on ability of </a:t>
            </a:r>
            <a:r>
              <a:rPr lang="en-US" dirty="0" err="1" smtClean="0"/>
              <a:t>haz</a:t>
            </a:r>
            <a:r>
              <a:rPr lang="en-US" dirty="0" smtClean="0"/>
              <a:t> drugs to vaporize in workplace </a:t>
            </a:r>
            <a:r>
              <a:rPr lang="en-US" dirty="0" err="1" smtClean="0"/>
              <a:t>envt</a:t>
            </a:r>
            <a:endParaRPr lang="en-US" dirty="0" smtClean="0"/>
          </a:p>
          <a:p>
            <a:r>
              <a:rPr lang="en-US" dirty="0" smtClean="0"/>
              <a:t>Alternative</a:t>
            </a:r>
            <a:r>
              <a:rPr lang="en-US" baseline="0" dirty="0" smtClean="0"/>
              <a:t> duty- may be a burden on small practices, not enough is known re risk for those trying to conceive, pregnant, breast feeding</a:t>
            </a:r>
            <a:endParaRPr lang="en-US" dirty="0" smtClean="0"/>
          </a:p>
        </p:txBody>
      </p:sp>
      <p:sp>
        <p:nvSpPr>
          <p:cNvPr id="4" name="Slide Number Placeholder 3"/>
          <p:cNvSpPr>
            <a:spLocks noGrp="1"/>
          </p:cNvSpPr>
          <p:nvPr>
            <p:ph type="sldNum" sz="quarter" idx="10"/>
          </p:nvPr>
        </p:nvSpPr>
        <p:spPr/>
        <p:txBody>
          <a:bodyPr/>
          <a:lstStyle/>
          <a:p>
            <a:fld id="{95D7D564-8C8B-4DC0-BA4E-D6A8F01ECC9C}" type="slidenum">
              <a:rPr lang="en-US" smtClean="0"/>
              <a:t>25</a:t>
            </a:fld>
            <a:endParaRPr lang="en-US" dirty="0"/>
          </a:p>
        </p:txBody>
      </p:sp>
    </p:spTree>
    <p:extLst>
      <p:ext uri="{BB962C8B-B14F-4D97-AF65-F5344CB8AC3E}">
        <p14:creationId xmlns:p14="http://schemas.microsoft.com/office/powerpoint/2010/main" val="34888530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 e.g. some drugs prepared in MD offices will be exempt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r>
              <a:rPr lang="en-US" dirty="0" smtClean="0"/>
              <a:t>Aug 1- KY for example voted not to uphold</a:t>
            </a:r>
            <a:r>
              <a:rPr lang="en-US" baseline="0" dirty="0" smtClean="0"/>
              <a:t> them</a:t>
            </a:r>
          </a:p>
          <a:p>
            <a:pPr lvl="2"/>
            <a:r>
              <a:rPr lang="en-US" baseline="0" dirty="0" smtClean="0"/>
              <a:t>So an example of this is how some drugs that are prepared in MD offices - </a:t>
            </a:r>
            <a:r>
              <a:rPr lang="en-US" sz="1200" kern="1200" dirty="0" smtClean="0">
                <a:solidFill>
                  <a:schemeClr val="tx1"/>
                </a:solidFill>
                <a:effectLst/>
                <a:latin typeface="+mn-lt"/>
                <a:ea typeface="+mn-ea"/>
                <a:cs typeface="+mn-cs"/>
              </a:rPr>
              <a:t>Preparing a conventionally manufactured sterile product in accordance with the directions in the approved labeling is out of the scope of the chapter only if: (1) The product is prepared as a single dose for an individual patient, and (2) The approved labeling includes information for the diluent, the resultant strength, the container closure system, and storage time. The number of components is irrelevant here as the personnel must follow the directions in the approved labeling.</a:t>
            </a:r>
            <a:endParaRPr lang="en-US" dirty="0" smtClean="0">
              <a:effectLst/>
            </a:endParaRPr>
          </a:p>
          <a:p>
            <a:pPr lvl="2"/>
            <a:r>
              <a:rPr lang="en-US" sz="1200" kern="1200" dirty="0" smtClean="0">
                <a:solidFill>
                  <a:schemeClr val="tx1"/>
                </a:solidFill>
                <a:effectLst/>
                <a:latin typeface="+mn-lt"/>
                <a:ea typeface="+mn-ea"/>
                <a:cs typeface="+mn-cs"/>
              </a:rPr>
              <a:t>The condition for not more than 3 different components is described under the immediate use provision. Immediate use CSPs are not subject to the requirements of Category 1 or Category 2 only if the listed conditions in the chapter are met. One of the conditions is not more than 3 different components. </a:t>
            </a:r>
            <a:endParaRPr lang="en-US" dirty="0" smtClean="0">
              <a:effectLst/>
            </a:endParaRP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95D7D564-8C8B-4DC0-BA4E-D6A8F01ECC9C}" type="slidenum">
              <a:rPr lang="en-US" smtClean="0"/>
              <a:t>26</a:t>
            </a:fld>
            <a:endParaRPr lang="en-US" dirty="0"/>
          </a:p>
        </p:txBody>
      </p:sp>
    </p:spTree>
    <p:extLst>
      <p:ext uri="{BB962C8B-B14F-4D97-AF65-F5344CB8AC3E}">
        <p14:creationId xmlns:p14="http://schemas.microsoft.com/office/powerpoint/2010/main" val="40453253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1470025"/>
          </a:xfrm>
        </p:spPr>
        <p:txBody>
          <a:bodyPr/>
          <a:lstStyle>
            <a:lvl1pPr>
              <a:defRPr>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429000"/>
            <a:ext cx="6400800" cy="1752600"/>
          </a:xfrm>
        </p:spPr>
        <p:txBody>
          <a:bodyPr/>
          <a:lstStyle>
            <a:lvl1pPr marL="0" indent="0" algn="ctr">
              <a:buNone/>
              <a:defRPr>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36469"/>
            <a:ext cx="9144000" cy="821531"/>
          </a:xfrm>
          <a:prstGeom prst="rect">
            <a:avLst/>
          </a:prstGeom>
        </p:spPr>
      </p:pic>
    </p:spTree>
    <p:extLst>
      <p:ext uri="{BB962C8B-B14F-4D97-AF65-F5344CB8AC3E}">
        <p14:creationId xmlns:p14="http://schemas.microsoft.com/office/powerpoint/2010/main" val="773147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36469"/>
            <a:ext cx="9144000" cy="821531"/>
          </a:xfrm>
          <a:prstGeom prst="rect">
            <a:avLst/>
          </a:prstGeom>
        </p:spPr>
      </p:pic>
    </p:spTree>
    <p:extLst>
      <p:ext uri="{BB962C8B-B14F-4D97-AF65-F5344CB8AC3E}">
        <p14:creationId xmlns:p14="http://schemas.microsoft.com/office/powerpoint/2010/main" val="118355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08100"/>
          </a:xfrm>
        </p:spPr>
        <p:txBody>
          <a:bodyPr anchor="t"/>
          <a:lstStyle>
            <a:lvl1pPr algn="l">
              <a:defRPr sz="4000" b="1" cap="all">
                <a:latin typeface="Arial" pitchFamily="34" charset="0"/>
                <a:cs typeface="Arial"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819400"/>
            <a:ext cx="7772400" cy="1500187"/>
          </a:xfrm>
        </p:spPr>
        <p:txBody>
          <a:bodyPr anchor="b"/>
          <a:lstStyle>
            <a:lvl1pPr marL="0" indent="0">
              <a:buNone/>
              <a:defRPr sz="2000">
                <a:solidFill>
                  <a:schemeClr val="tx1"/>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36469"/>
            <a:ext cx="9144000" cy="821531"/>
          </a:xfrm>
          <a:prstGeom prst="rect">
            <a:avLst/>
          </a:prstGeom>
        </p:spPr>
      </p:pic>
    </p:spTree>
    <p:extLst>
      <p:ext uri="{BB962C8B-B14F-4D97-AF65-F5344CB8AC3E}">
        <p14:creationId xmlns:p14="http://schemas.microsoft.com/office/powerpoint/2010/main" val="290945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1"/>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90633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5401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5401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8327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048790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83473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273051"/>
            <a:ext cx="5111750" cy="544194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1"/>
            <a:ext cx="3008313" cy="4279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16050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691062"/>
            <a:ext cx="5486400" cy="566738"/>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533400"/>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257800"/>
            <a:ext cx="5486400" cy="4572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33133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1"/>
            <a:ext cx="8229600" cy="411479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7" name="Picture 6"/>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6036469"/>
            <a:ext cx="9144000" cy="821531"/>
          </a:xfrm>
          <a:prstGeom prst="rect">
            <a:avLst/>
          </a:prstGeom>
        </p:spPr>
      </p:pic>
    </p:spTree>
    <p:extLst>
      <p:ext uri="{BB962C8B-B14F-4D97-AF65-F5344CB8AC3E}">
        <p14:creationId xmlns:p14="http://schemas.microsoft.com/office/powerpoint/2010/main" val="31552069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hyperlink" Target="http://www.usp.org/frequently-asked-questions/hazardous-drugs-handling-healthcare-settings" TargetMode="External"/><Relationship Id="rId3" Type="http://schemas.openxmlformats.org/officeDocument/2006/relationships/hyperlink" Target="https://www.ons.org/ascoons-chemotherapy-administration-safety-standards?utm_source=HL&amp;utm_medium=Email" TargetMode="External"/><Relationship Id="rId7" Type="http://schemas.openxmlformats.org/officeDocument/2006/relationships/hyperlink" Target="http://www.usp.org/events-training" TargetMode="External"/><Relationship Id="rId2" Type="http://schemas.openxmlformats.org/officeDocument/2006/relationships/hyperlink" Target="https://www.ons.org/toolkits/toolkit-safe-handling-hazardous-drugs-nurses-oncology?utm_source=HL&amp;utm_medium=Email" TargetMode="External"/><Relationship Id="rId1" Type="http://schemas.openxmlformats.org/officeDocument/2006/relationships/slideLayout" Target="../slideLayouts/slideLayout2.xml"/><Relationship Id="rId6" Type="http://schemas.openxmlformats.org/officeDocument/2006/relationships/hyperlink" Target="https://www.cdc.gov/niosh/docs/2004-165/pdfs/2004-165.pdf" TargetMode="External"/><Relationship Id="rId5" Type="http://schemas.openxmlformats.org/officeDocument/2006/relationships/hyperlink" Target="https://www.ons.org/courses/safe-handling-basics?utm_source=HL&amp;utm_medium=Email" TargetMode="External"/><Relationship Id="rId4" Type="http://schemas.openxmlformats.org/officeDocument/2006/relationships/hyperlink" Target="https://www.ons.org/sites/default/files/2017-06/Safe%20Handling.pdf" TargetMode="External"/><Relationship Id="rId9" Type="http://schemas.openxmlformats.org/officeDocument/2006/relationships/hyperlink" Target="https://www.readyfor800.com/" TargetMode="Externa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8" Type="http://schemas.openxmlformats.org/officeDocument/2006/relationships/hyperlink" Target="http://www.usp.org/frequently-asked-questions/hazardous-drugs-handling-healthcare-settings" TargetMode="External"/><Relationship Id="rId13" Type="http://schemas.openxmlformats.org/officeDocument/2006/relationships/hyperlink" Target="https://www.readyfor800.com/spills-cleaning-disposal/" TargetMode="External"/><Relationship Id="rId3" Type="http://schemas.openxmlformats.org/officeDocument/2006/relationships/hyperlink" Target="https://www.readyfor800.com/compounding-hd-necessary-ppe/" TargetMode="External"/><Relationship Id="rId7" Type="http://schemas.openxmlformats.org/officeDocument/2006/relationships/hyperlink" Target="http://www.asco.org/safe-handling-standards" TargetMode="External"/><Relationship Id="rId12" Type="http://schemas.openxmlformats.org/officeDocument/2006/relationships/hyperlink" Target="https://www.readyfor800.com/" TargetMode="External"/><Relationship Id="rId2" Type="http://schemas.openxmlformats.org/officeDocument/2006/relationships/hyperlink" Target="https://www.readyfor800.com/administering-hds-necessary-ppe/" TargetMode="External"/><Relationship Id="rId1" Type="http://schemas.openxmlformats.org/officeDocument/2006/relationships/slideLayout" Target="../slideLayouts/slideLayout2.xml"/><Relationship Id="rId6" Type="http://schemas.openxmlformats.org/officeDocument/2006/relationships/hyperlink" Target="http://www.usp.org/events-training" TargetMode="External"/><Relationship Id="rId11" Type="http://schemas.openxmlformats.org/officeDocument/2006/relationships/hyperlink" Target="https://www.readyfor800.com/infrastructure-for-compounding/" TargetMode="External"/><Relationship Id="rId5" Type="http://schemas.openxmlformats.org/officeDocument/2006/relationships/hyperlink" Target="http://www.cdc.gov/niosh/docs/2004-165/pdfs/2004-165.pdf" TargetMode="External"/><Relationship Id="rId15" Type="http://schemas.openxmlformats.org/officeDocument/2006/relationships/hyperlink" Target="http://www.usp.org/compounding/general-chapter-hazardous-drugs-handling-healthcare" TargetMode="External"/><Relationship Id="rId10" Type="http://schemas.openxmlformats.org/officeDocument/2006/relationships/hyperlink" Target="https://www.cdc.gov/niosh/topics/hazdrug/antineoplastic.html" TargetMode="External"/><Relationship Id="rId4" Type="http://schemas.openxmlformats.org/officeDocument/2006/relationships/hyperlink" Target="http://blogs.cdc.gov/niosh-science-blog/2014/05/21/hazardous-drugs/" TargetMode="External"/><Relationship Id="rId9" Type="http://schemas.openxmlformats.org/officeDocument/2006/relationships/hyperlink" Target="https://www.cdc.gov/niosh/topics/hazdrug/" TargetMode="External"/><Relationship Id="rId14" Type="http://schemas.openxmlformats.org/officeDocument/2006/relationships/hyperlink" Target="http://www.usp.org/" TargetMode="External"/></Relationships>
</file>

<file path=ppt/slides/_rels/slide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81000"/>
            <a:ext cx="8153400" cy="1981199"/>
          </a:xfrm>
        </p:spPr>
        <p:txBody>
          <a:bodyPr>
            <a:normAutofit fontScale="90000"/>
          </a:bodyPr>
          <a:lstStyle/>
          <a:p>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a:t/>
            </a:r>
            <a:br>
              <a:rPr lang="en-US" b="1" dirty="0"/>
            </a:br>
            <a:r>
              <a:rPr lang="en-US" b="1" dirty="0" smtClean="0"/>
              <a:t/>
            </a:r>
            <a:br>
              <a:rPr lang="en-US" b="1" dirty="0" smtClean="0"/>
            </a:br>
            <a:r>
              <a:rPr lang="en-US" b="1" dirty="0" smtClean="0"/>
              <a:t>Safe handling of hazardous drugs: USP &lt;800&gt; and beyond</a:t>
            </a:r>
            <a:br>
              <a:rPr lang="en-US" b="1" dirty="0" smtClean="0"/>
            </a:br>
            <a:r>
              <a:rPr lang="en-US" b="1" dirty="0"/>
              <a:t/>
            </a:r>
            <a:br>
              <a:rPr lang="en-US" b="1" dirty="0"/>
            </a:br>
            <a:r>
              <a:rPr lang="en-US" sz="2000" b="1" dirty="0" smtClean="0"/>
              <a:t>AnnMarie </a:t>
            </a:r>
            <a:r>
              <a:rPr lang="en-US" sz="2000" b="1" dirty="0"/>
              <a:t>Walton, PhD, MPH, RN, OCN, </a:t>
            </a:r>
            <a:r>
              <a:rPr lang="en-US" sz="2000" b="1" dirty="0" smtClean="0"/>
              <a:t>CHES</a:t>
            </a:r>
            <a:br>
              <a:rPr lang="en-US" sz="2000" b="1" dirty="0" smtClean="0"/>
            </a:br>
            <a:r>
              <a:rPr lang="en-US" sz="2000" b="1" dirty="0" smtClean="0"/>
              <a:t>Assistant Professor</a:t>
            </a:r>
            <a:br>
              <a:rPr lang="en-US" sz="2000" b="1" dirty="0" smtClean="0"/>
            </a:br>
            <a:r>
              <a:rPr lang="en-US" sz="2000" b="1" dirty="0" smtClean="0"/>
              <a:t>Duke University School of Nursing</a:t>
            </a:r>
            <a:br>
              <a:rPr lang="en-US" sz="2000" b="1" dirty="0" smtClean="0"/>
            </a:br>
            <a:endParaRPr lang="en-US" sz="2000" dirty="0"/>
          </a:p>
        </p:txBody>
      </p:sp>
      <p:sp>
        <p:nvSpPr>
          <p:cNvPr id="3" name="TextBox 2"/>
          <p:cNvSpPr txBox="1"/>
          <p:nvPr/>
        </p:nvSpPr>
        <p:spPr>
          <a:xfrm>
            <a:off x="1219200" y="5105400"/>
            <a:ext cx="6705600" cy="584775"/>
          </a:xfrm>
          <a:prstGeom prst="rect">
            <a:avLst/>
          </a:prstGeom>
          <a:noFill/>
        </p:spPr>
        <p:txBody>
          <a:bodyPr wrap="square" rtlCol="0">
            <a:spAutoFit/>
          </a:bodyPr>
          <a:lstStyle/>
          <a:p>
            <a:pPr algn="ctr"/>
            <a:r>
              <a:rPr lang="en-US" sz="1600" b="1" dirty="0" smtClean="0">
                <a:solidFill>
                  <a:srgbClr val="000099"/>
                </a:solidFill>
                <a:latin typeface="Georgia" panose="02040502050405020303" pitchFamily="18" charset="0"/>
              </a:rPr>
              <a:t>GLAONS3rd Annual Oncology Care Summit</a:t>
            </a:r>
          </a:p>
          <a:p>
            <a:pPr algn="ctr"/>
            <a:r>
              <a:rPr lang="en-US" sz="1600" b="1" dirty="0" smtClean="0">
                <a:solidFill>
                  <a:srgbClr val="000099"/>
                </a:solidFill>
                <a:latin typeface="Georgia" panose="02040502050405020303" pitchFamily="18" charset="0"/>
              </a:rPr>
              <a:t>September 2019</a:t>
            </a:r>
          </a:p>
        </p:txBody>
      </p:sp>
    </p:spTree>
    <p:extLst>
      <p:ext uri="{BB962C8B-B14F-4D97-AF65-F5344CB8AC3E}">
        <p14:creationId xmlns:p14="http://schemas.microsoft.com/office/powerpoint/2010/main" val="4985894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Nor are the recommendations new</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endParaRPr lang="en-US" dirty="0"/>
          </a:p>
          <a:p>
            <a:r>
              <a:rPr lang="en-US" dirty="0"/>
              <a:t>1990, 2006 ASHP Guidelines on Handling Hazardous Drugs (HDs)</a:t>
            </a:r>
          </a:p>
          <a:p>
            <a:endParaRPr lang="en-US" dirty="0"/>
          </a:p>
          <a:p>
            <a:r>
              <a:rPr lang="en-US" dirty="0" smtClean="0"/>
              <a:t>2004 </a:t>
            </a:r>
            <a:r>
              <a:rPr lang="en-US" dirty="0"/>
              <a:t>NIOSH </a:t>
            </a:r>
            <a:r>
              <a:rPr lang="en-US" dirty="0" smtClean="0"/>
              <a:t>“Alert”</a:t>
            </a:r>
          </a:p>
          <a:p>
            <a:endParaRPr lang="en-US" dirty="0"/>
          </a:p>
          <a:p>
            <a:r>
              <a:rPr lang="en-US" dirty="0" smtClean="0"/>
              <a:t>NIOSH </a:t>
            </a:r>
            <a:r>
              <a:rPr lang="en-US" dirty="0"/>
              <a:t>LIST of Antineoplastic and Other Hazardous Drugs in Healthcare Settings –most recent update 2016 (updated every 2 years)</a:t>
            </a:r>
          </a:p>
          <a:p>
            <a:endParaRPr lang="en-US" dirty="0"/>
          </a:p>
          <a:p>
            <a:r>
              <a:rPr lang="en-US" dirty="0" smtClean="0"/>
              <a:t>USP &lt;795&gt;, &lt;797&gt;</a:t>
            </a:r>
          </a:p>
          <a:p>
            <a:pPr marL="0" indent="0">
              <a:buNone/>
            </a:pPr>
            <a:endParaRPr lang="en-US" dirty="0" smtClean="0"/>
          </a:p>
          <a:p>
            <a:r>
              <a:rPr lang="en-US" dirty="0" smtClean="0"/>
              <a:t>USP </a:t>
            </a:r>
            <a:r>
              <a:rPr lang="en-US" dirty="0"/>
              <a:t>&lt;800&gt; </a:t>
            </a:r>
            <a:r>
              <a:rPr lang="en-US" dirty="0" smtClean="0"/>
              <a:t>published 2/1/16, 6/1/19 </a:t>
            </a:r>
            <a:r>
              <a:rPr lang="en-US" dirty="0"/>
              <a:t>–</a:t>
            </a:r>
            <a:r>
              <a:rPr lang="en-US" dirty="0" smtClean="0"/>
              <a:t>enforceable 12/1/19</a:t>
            </a:r>
            <a:endParaRPr lang="en-US" dirty="0"/>
          </a:p>
        </p:txBody>
      </p:sp>
    </p:spTree>
    <p:extLst>
      <p:ext uri="{BB962C8B-B14F-4D97-AF65-F5344CB8AC3E}">
        <p14:creationId xmlns:p14="http://schemas.microsoft.com/office/powerpoint/2010/main" val="32073956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 Pharmacopeia (USP) General Chapter &lt;800&gt; </a:t>
            </a:r>
            <a:endParaRPr lang="en-US" dirty="0"/>
          </a:p>
        </p:txBody>
      </p:sp>
      <p:sp>
        <p:nvSpPr>
          <p:cNvPr id="3" name="Content Placeholder 2"/>
          <p:cNvSpPr>
            <a:spLocks noGrp="1"/>
          </p:cNvSpPr>
          <p:nvPr>
            <p:ph idx="1"/>
          </p:nvPr>
        </p:nvSpPr>
        <p:spPr/>
        <p:txBody>
          <a:bodyPr>
            <a:normAutofit fontScale="85000" lnSpcReduction="10000"/>
          </a:bodyPr>
          <a:lstStyle/>
          <a:p>
            <a:endParaRPr lang="en-US" dirty="0"/>
          </a:p>
          <a:p>
            <a:pPr marL="0" indent="0">
              <a:buNone/>
            </a:pPr>
            <a:r>
              <a:rPr lang="en-US" dirty="0" smtClean="0"/>
              <a:t>Information </a:t>
            </a:r>
            <a:r>
              <a:rPr lang="en-US" dirty="0"/>
              <a:t>about “standards for safe handling of hazardous drugs to minimize the risk of exposure to healthcare personnel, patients and the environment”</a:t>
            </a:r>
          </a:p>
          <a:p>
            <a:pPr marL="0" indent="0">
              <a:buNone/>
            </a:pPr>
            <a:endParaRPr lang="en-US" dirty="0" smtClean="0"/>
          </a:p>
          <a:p>
            <a:pPr marL="0" indent="0">
              <a:buNone/>
            </a:pPr>
            <a:r>
              <a:rPr lang="en-US" dirty="0" smtClean="0"/>
              <a:t>–</a:t>
            </a:r>
            <a:r>
              <a:rPr lang="en-US" dirty="0"/>
              <a:t>Population</a:t>
            </a:r>
          </a:p>
          <a:p>
            <a:pPr marL="0" indent="0">
              <a:buNone/>
            </a:pPr>
            <a:r>
              <a:rPr lang="en-US" dirty="0" smtClean="0"/>
              <a:t>Standards </a:t>
            </a:r>
            <a:r>
              <a:rPr lang="en-US" dirty="0"/>
              <a:t>are for “all healthcare personnel who receive, prepare, administer, transport or otherwise come in contact with hazardous drugs ….” </a:t>
            </a:r>
          </a:p>
          <a:p>
            <a:endParaRPr lang="en-US" dirty="0"/>
          </a:p>
        </p:txBody>
      </p:sp>
    </p:spTree>
    <p:extLst>
      <p:ext uri="{BB962C8B-B14F-4D97-AF65-F5344CB8AC3E}">
        <p14:creationId xmlns:p14="http://schemas.microsoft.com/office/powerpoint/2010/main" val="749897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Lifecycle of the Drug</a:t>
            </a:r>
            <a:endParaRPr lang="en-US" dirty="0"/>
          </a:p>
        </p:txBody>
      </p:sp>
      <p:sp>
        <p:nvSpPr>
          <p:cNvPr id="3" name="Content Placeholder 2"/>
          <p:cNvSpPr>
            <a:spLocks noGrp="1"/>
          </p:cNvSpPr>
          <p:nvPr>
            <p:ph idx="1"/>
          </p:nvPr>
        </p:nvSpPr>
        <p:spPr>
          <a:xfrm>
            <a:off x="457200" y="1417639"/>
            <a:ext cx="8229600" cy="4297362"/>
          </a:xfrm>
        </p:spPr>
        <p:txBody>
          <a:bodyPr>
            <a:normAutofit fontScale="85000" lnSpcReduction="10000"/>
          </a:bodyPr>
          <a:lstStyle/>
          <a:p>
            <a:pPr marL="0" indent="0">
              <a:buNone/>
            </a:pPr>
            <a:r>
              <a:rPr lang="en-US" dirty="0" smtClean="0"/>
              <a:t>Ready </a:t>
            </a:r>
            <a:r>
              <a:rPr lang="en-US" dirty="0"/>
              <a:t>for &lt;800&gt; website suggests thinking about preparation in this way: </a:t>
            </a:r>
            <a:endParaRPr lang="en-US" dirty="0" smtClean="0"/>
          </a:p>
          <a:p>
            <a:pPr marL="0" indent="0">
              <a:buNone/>
            </a:pPr>
            <a:endParaRPr lang="en-US" dirty="0"/>
          </a:p>
          <a:p>
            <a:pPr marL="0" indent="0">
              <a:buNone/>
            </a:pPr>
            <a:r>
              <a:rPr lang="en-US" dirty="0"/>
              <a:t>–Personnel and practices</a:t>
            </a:r>
          </a:p>
          <a:p>
            <a:pPr marL="0" indent="0">
              <a:buNone/>
            </a:pPr>
            <a:r>
              <a:rPr lang="en-US" dirty="0"/>
              <a:t>–Receiving/storage</a:t>
            </a:r>
          </a:p>
          <a:p>
            <a:pPr marL="0" indent="0">
              <a:buNone/>
            </a:pPr>
            <a:r>
              <a:rPr lang="en-US" dirty="0"/>
              <a:t>–Compounding environment</a:t>
            </a:r>
          </a:p>
          <a:p>
            <a:pPr marL="0" indent="0">
              <a:buNone/>
            </a:pPr>
            <a:r>
              <a:rPr lang="en-US" dirty="0"/>
              <a:t>–Compounding processes/procedures</a:t>
            </a:r>
          </a:p>
          <a:p>
            <a:pPr marL="0" indent="0">
              <a:buNone/>
            </a:pPr>
            <a:r>
              <a:rPr lang="en-US" dirty="0"/>
              <a:t>–Spills/cleaning/disposal</a:t>
            </a:r>
          </a:p>
          <a:p>
            <a:pPr marL="0" indent="0">
              <a:buNone/>
            </a:pPr>
            <a:r>
              <a:rPr lang="en-US" dirty="0"/>
              <a:t>–Medication administration and protective equipment </a:t>
            </a:r>
          </a:p>
          <a:p>
            <a:endParaRPr lang="en-US" dirty="0"/>
          </a:p>
        </p:txBody>
      </p:sp>
    </p:spTree>
    <p:extLst>
      <p:ext uri="{BB962C8B-B14F-4D97-AF65-F5344CB8AC3E}">
        <p14:creationId xmlns:p14="http://schemas.microsoft.com/office/powerpoint/2010/main" val="1768887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Training (Personnel and Practices)</a:t>
            </a:r>
            <a:endParaRPr lang="en-US" dirty="0"/>
          </a:p>
        </p:txBody>
      </p:sp>
      <p:sp>
        <p:nvSpPr>
          <p:cNvPr id="3" name="Content Placeholder 2"/>
          <p:cNvSpPr>
            <a:spLocks noGrp="1"/>
          </p:cNvSpPr>
          <p:nvPr>
            <p:ph idx="1"/>
          </p:nvPr>
        </p:nvSpPr>
        <p:spPr/>
        <p:txBody>
          <a:bodyPr/>
          <a:lstStyle/>
          <a:p>
            <a:r>
              <a:rPr lang="en-US" dirty="0" smtClean="0"/>
              <a:t>Before employee handles HDs independently</a:t>
            </a:r>
          </a:p>
          <a:p>
            <a:r>
              <a:rPr lang="en-US" dirty="0" smtClean="0"/>
              <a:t>Assessed annually</a:t>
            </a:r>
          </a:p>
          <a:p>
            <a:r>
              <a:rPr lang="en-US" dirty="0" smtClean="0"/>
              <a:t>Must include: list of HDs, SOPs, proper use of PPE, spill management, response to exposure, proper disposal (in compliance with federal, state, local laws)</a:t>
            </a:r>
            <a:endParaRPr lang="en-US" dirty="0"/>
          </a:p>
        </p:txBody>
      </p:sp>
    </p:spTree>
    <p:extLst>
      <p:ext uri="{BB962C8B-B14F-4D97-AF65-F5344CB8AC3E}">
        <p14:creationId xmlns:p14="http://schemas.microsoft.com/office/powerpoint/2010/main" val="12998287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Delivery/Receiving</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-HDs unpacked in neutral/negative pressure areas; NOT unpacked in sterile compounding areas or positive pressure areas</a:t>
            </a:r>
          </a:p>
          <a:p>
            <a:pPr marL="0" indent="0">
              <a:buNone/>
            </a:pPr>
            <a:r>
              <a:rPr lang="en-US" dirty="0" smtClean="0"/>
              <a:t>-Chemotherapy gloves donned for unpacking</a:t>
            </a:r>
          </a:p>
          <a:p>
            <a:pPr marL="0" indent="0">
              <a:buNone/>
            </a:pPr>
            <a:r>
              <a:rPr lang="en-US" dirty="0" smtClean="0"/>
              <a:t>-Spill kit available in receiving area</a:t>
            </a:r>
            <a:endParaRPr lang="en-US" dirty="0"/>
          </a:p>
          <a:p>
            <a:endParaRPr lang="en-US" dirty="0"/>
          </a:p>
        </p:txBody>
      </p:sp>
    </p:spTree>
    <p:extLst>
      <p:ext uri="{BB962C8B-B14F-4D97-AF65-F5344CB8AC3E}">
        <p14:creationId xmlns:p14="http://schemas.microsoft.com/office/powerpoint/2010/main" val="2044176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Storage</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a:t>
            </a:r>
            <a:r>
              <a:rPr lang="en-US" dirty="0"/>
              <a:t>Separate storage of </a:t>
            </a:r>
            <a:r>
              <a:rPr lang="en-US" dirty="0" smtClean="0"/>
              <a:t>HDs from non-hazardous inventory </a:t>
            </a:r>
          </a:p>
          <a:p>
            <a:pPr marL="0" indent="0">
              <a:buNone/>
            </a:pPr>
            <a:r>
              <a:rPr lang="en-US" dirty="0"/>
              <a:t>–Separate special refrigeration areas for non-hazardous </a:t>
            </a:r>
            <a:r>
              <a:rPr lang="en-US" dirty="0" smtClean="0"/>
              <a:t>inventory</a:t>
            </a:r>
            <a:endParaRPr lang="en-US" dirty="0"/>
          </a:p>
          <a:p>
            <a:pPr marL="0" indent="0">
              <a:buNone/>
            </a:pPr>
            <a:r>
              <a:rPr lang="en-US" dirty="0" smtClean="0"/>
              <a:t>–“Negative-pressure room with at least 12 air changes per hour (ACPH)”(USP p3) with external ventilation</a:t>
            </a:r>
          </a:p>
          <a:p>
            <a:pPr marL="0" indent="0">
              <a:buNone/>
            </a:pPr>
            <a:r>
              <a:rPr lang="en-US" dirty="0" smtClean="0"/>
              <a:t>-Also </a:t>
            </a:r>
            <a:r>
              <a:rPr lang="en-US" dirty="0"/>
              <a:t>consider where breakage is least </a:t>
            </a:r>
            <a:r>
              <a:rPr lang="en-US" dirty="0" smtClean="0"/>
              <a:t>likely- no storage on the floor</a:t>
            </a:r>
            <a:endParaRPr lang="en-US" dirty="0"/>
          </a:p>
          <a:p>
            <a:endParaRPr lang="en-US" dirty="0"/>
          </a:p>
        </p:txBody>
      </p:sp>
    </p:spTree>
    <p:extLst>
      <p:ext uri="{BB962C8B-B14F-4D97-AF65-F5344CB8AC3E}">
        <p14:creationId xmlns:p14="http://schemas.microsoft.com/office/powerpoint/2010/main" val="16709581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Transporting</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-Labeling</a:t>
            </a:r>
            <a:endParaRPr lang="en-US" dirty="0"/>
          </a:p>
          <a:p>
            <a:pPr marL="0" indent="0">
              <a:buNone/>
            </a:pPr>
            <a:r>
              <a:rPr lang="en-US" dirty="0" smtClean="0"/>
              <a:t>-Containers least </a:t>
            </a:r>
            <a:r>
              <a:rPr lang="en-US" dirty="0"/>
              <a:t>likely to break or </a:t>
            </a:r>
            <a:r>
              <a:rPr lang="en-US" dirty="0" smtClean="0"/>
              <a:t>leak</a:t>
            </a:r>
            <a:endParaRPr lang="en-US" dirty="0"/>
          </a:p>
          <a:p>
            <a:pPr marL="0" indent="0">
              <a:buNone/>
            </a:pPr>
            <a:r>
              <a:rPr lang="en-US" dirty="0" smtClean="0"/>
              <a:t>-No </a:t>
            </a:r>
            <a:r>
              <a:rPr lang="en-US" dirty="0"/>
              <a:t>pneumatic </a:t>
            </a:r>
            <a:r>
              <a:rPr lang="en-US" dirty="0" smtClean="0"/>
              <a:t>tubes</a:t>
            </a:r>
            <a:endParaRPr lang="en-US" dirty="0"/>
          </a:p>
          <a:p>
            <a:endParaRPr lang="en-US" dirty="0"/>
          </a:p>
        </p:txBody>
      </p:sp>
    </p:spTree>
    <p:extLst>
      <p:ext uri="{BB962C8B-B14F-4D97-AF65-F5344CB8AC3E}">
        <p14:creationId xmlns:p14="http://schemas.microsoft.com/office/powerpoint/2010/main" val="25569845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Compounding</a:t>
            </a:r>
            <a:endParaRPr lang="en-US" dirty="0"/>
          </a:p>
        </p:txBody>
      </p:sp>
      <p:sp>
        <p:nvSpPr>
          <p:cNvPr id="3" name="Content Placeholder 2"/>
          <p:cNvSpPr>
            <a:spLocks noGrp="1"/>
          </p:cNvSpPr>
          <p:nvPr>
            <p:ph idx="1"/>
          </p:nvPr>
        </p:nvSpPr>
        <p:spPr/>
        <p:txBody>
          <a:bodyPr/>
          <a:lstStyle/>
          <a:p>
            <a:pPr marL="0" indent="0">
              <a:buNone/>
            </a:pPr>
            <a:r>
              <a:rPr lang="en-US" dirty="0" smtClean="0"/>
              <a:t>Engineering controls for containment are divided into 3 categories:</a:t>
            </a:r>
          </a:p>
          <a:p>
            <a:pPr marL="0" indent="0">
              <a:buNone/>
            </a:pPr>
            <a:r>
              <a:rPr lang="en-US" dirty="0" smtClean="0"/>
              <a:t>Primary: (C-PEC) ventilated device when directly handling HDs</a:t>
            </a:r>
          </a:p>
          <a:p>
            <a:pPr marL="0" indent="0">
              <a:buNone/>
            </a:pPr>
            <a:r>
              <a:rPr lang="en-US" dirty="0" smtClean="0"/>
              <a:t>Secondary: (C-SEC) the room in which the C-PEC is used</a:t>
            </a:r>
          </a:p>
          <a:p>
            <a:pPr marL="0" indent="0">
              <a:buNone/>
            </a:pPr>
            <a:r>
              <a:rPr lang="en-US" dirty="0" smtClean="0"/>
              <a:t>Supplemental: Adjunct controls like CSTDs</a:t>
            </a:r>
            <a:endParaRPr lang="en-US" dirty="0"/>
          </a:p>
        </p:txBody>
      </p:sp>
    </p:spTree>
    <p:extLst>
      <p:ext uri="{BB962C8B-B14F-4D97-AF65-F5344CB8AC3E}">
        <p14:creationId xmlns:p14="http://schemas.microsoft.com/office/powerpoint/2010/main" val="25150242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Compounding continued…</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smtClean="0"/>
              <a:t>Sterile and nonsterile HDs must be compounded in a C-PEC within a C-SEC. </a:t>
            </a:r>
          </a:p>
          <a:p>
            <a:pPr marL="0" indent="0">
              <a:buNone/>
            </a:pPr>
            <a:endParaRPr lang="en-US" dirty="0"/>
          </a:p>
          <a:p>
            <a:pPr marL="0" indent="0">
              <a:buNone/>
            </a:pPr>
            <a:r>
              <a:rPr lang="en-US" dirty="0" smtClean="0"/>
              <a:t>The C-SEC must: have </a:t>
            </a:r>
            <a:r>
              <a:rPr lang="en-US" dirty="0"/>
              <a:t>external ventilation, be a separate room, adhere to proper air exchange guidelines, be a negative pressure room according to specific guidelines for negative pressure </a:t>
            </a:r>
            <a:r>
              <a:rPr lang="en-US" dirty="0" smtClean="0"/>
              <a:t>measurements</a:t>
            </a:r>
            <a:endParaRPr lang="en-US" dirty="0"/>
          </a:p>
        </p:txBody>
      </p:sp>
    </p:spTree>
    <p:extLst>
      <p:ext uri="{BB962C8B-B14F-4D97-AF65-F5344CB8AC3E}">
        <p14:creationId xmlns:p14="http://schemas.microsoft.com/office/powerpoint/2010/main" val="36255847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PPE in pharmacy- and beyond</a:t>
            </a:r>
            <a:endParaRPr lang="en-US" dirty="0"/>
          </a:p>
        </p:txBody>
      </p:sp>
      <p:sp>
        <p:nvSpPr>
          <p:cNvPr id="3" name="Content Placeholder 2"/>
          <p:cNvSpPr>
            <a:spLocks noGrp="1"/>
          </p:cNvSpPr>
          <p:nvPr>
            <p:ph idx="1"/>
          </p:nvPr>
        </p:nvSpPr>
        <p:spPr>
          <a:xfrm>
            <a:off x="457200" y="1219200"/>
            <a:ext cx="8229600" cy="4724399"/>
          </a:xfrm>
        </p:spPr>
        <p:txBody>
          <a:bodyPr>
            <a:normAutofit/>
          </a:bodyPr>
          <a:lstStyle/>
          <a:p>
            <a:r>
              <a:rPr lang="en-US" sz="1500" b="1" dirty="0"/>
              <a:t>Chemotherapy </a:t>
            </a:r>
            <a:r>
              <a:rPr lang="en-US" sz="1500" b="1" dirty="0" smtClean="0"/>
              <a:t>rated gloves (ASTM)</a:t>
            </a:r>
            <a:endParaRPr lang="en-US" sz="1500" b="1" dirty="0"/>
          </a:p>
          <a:p>
            <a:pPr lvl="1">
              <a:buClr>
                <a:schemeClr val="bg1"/>
              </a:buClr>
            </a:pPr>
            <a:r>
              <a:rPr lang="en-US" sz="1500" dirty="0"/>
              <a:t>Powder-free (and sterile outer glove if used for sterile compounding)</a:t>
            </a:r>
          </a:p>
          <a:p>
            <a:pPr lvl="1">
              <a:buClr>
                <a:schemeClr val="bg1"/>
              </a:buClr>
            </a:pPr>
            <a:r>
              <a:rPr lang="en-US" sz="1500" dirty="0"/>
              <a:t>Replace every 30 minutes</a:t>
            </a:r>
          </a:p>
          <a:p>
            <a:pPr lvl="1">
              <a:buClr>
                <a:schemeClr val="bg1"/>
              </a:buClr>
            </a:pPr>
            <a:r>
              <a:rPr lang="en-US" sz="1500" dirty="0"/>
              <a:t>Replace “when torn, punctured, or contaminated”</a:t>
            </a:r>
            <a:r>
              <a:rPr lang="en-US" sz="1500" baseline="30000" dirty="0"/>
              <a:t>(USP p6)</a:t>
            </a:r>
          </a:p>
          <a:p>
            <a:pPr lvl="1">
              <a:buClr>
                <a:schemeClr val="bg1"/>
              </a:buClr>
            </a:pPr>
            <a:r>
              <a:rPr lang="en-US" sz="1500" dirty="0"/>
              <a:t>Wash hands well with soap and water after taking gloves </a:t>
            </a:r>
            <a:r>
              <a:rPr lang="en-US" sz="1500" dirty="0" smtClean="0"/>
              <a:t>off</a:t>
            </a:r>
          </a:p>
          <a:p>
            <a:pPr lvl="1">
              <a:buClr>
                <a:schemeClr val="bg1"/>
              </a:buClr>
            </a:pPr>
            <a:endParaRPr lang="en-US" sz="1500" dirty="0"/>
          </a:p>
          <a:p>
            <a:r>
              <a:rPr lang="en-US" sz="1500" b="1" dirty="0"/>
              <a:t>Gowns</a:t>
            </a:r>
            <a:r>
              <a:rPr lang="en-US" sz="1500" dirty="0"/>
              <a:t> </a:t>
            </a:r>
          </a:p>
          <a:p>
            <a:pPr lvl="1">
              <a:buClr>
                <a:schemeClr val="bg1"/>
              </a:buClr>
            </a:pPr>
            <a:r>
              <a:rPr lang="en-US" sz="1500" dirty="0"/>
              <a:t>Disposable, </a:t>
            </a:r>
            <a:r>
              <a:rPr lang="en-US" sz="1500" dirty="0" smtClean="0"/>
              <a:t>non-permeable, chemotherapy rated gowns,  </a:t>
            </a:r>
            <a:r>
              <a:rPr lang="en-US" sz="1500" dirty="0"/>
              <a:t>gowns with back closure and elastic or knit cuffs, replace at least every 2-3 hours, replace if medication contacts gown.</a:t>
            </a:r>
          </a:p>
          <a:p>
            <a:pPr lvl="1">
              <a:buClr>
                <a:schemeClr val="bg1"/>
              </a:buClr>
            </a:pPr>
            <a:r>
              <a:rPr lang="en-US" sz="1500" dirty="0"/>
              <a:t>Remember, do not wear the gown outside of the HD handling area</a:t>
            </a:r>
            <a:r>
              <a:rPr lang="en-US" sz="1500" dirty="0" smtClean="0"/>
              <a:t>!</a:t>
            </a:r>
          </a:p>
          <a:p>
            <a:pPr lvl="1">
              <a:buClr>
                <a:schemeClr val="bg1"/>
              </a:buClr>
            </a:pPr>
            <a:endParaRPr lang="en-US" sz="1500" dirty="0"/>
          </a:p>
          <a:p>
            <a:r>
              <a:rPr lang="en-US" sz="1500" b="1" dirty="0"/>
              <a:t>Head/hair covers, shoe covers, and optional sleeve covers</a:t>
            </a:r>
          </a:p>
          <a:p>
            <a:pPr lvl="1"/>
            <a:r>
              <a:rPr lang="en-US" sz="1500" dirty="0"/>
              <a:t>An additional pair of shoe covers need to be applied before crossing into the C-SEC.</a:t>
            </a:r>
          </a:p>
          <a:p>
            <a:pPr lvl="1"/>
            <a:r>
              <a:rPr lang="en-US" sz="1500" dirty="0"/>
              <a:t>Remove additional pair of shoe covers when leaving the </a:t>
            </a:r>
            <a:r>
              <a:rPr lang="en-US" sz="1500" dirty="0" smtClean="0"/>
              <a:t>C-SEC</a:t>
            </a:r>
            <a:r>
              <a:rPr lang="en-US" sz="1500" dirty="0"/>
              <a:t>.</a:t>
            </a:r>
          </a:p>
          <a:p>
            <a:pPr marL="338138" lvl="1" indent="0">
              <a:buNone/>
            </a:pPr>
            <a:endParaRPr lang="en-US" sz="1500" dirty="0" smtClean="0"/>
          </a:p>
          <a:p>
            <a:pPr marL="338138" lvl="1" indent="0">
              <a:buNone/>
            </a:pPr>
            <a:r>
              <a:rPr lang="en-US" sz="1500" dirty="0" smtClean="0"/>
              <a:t>*</a:t>
            </a:r>
            <a:r>
              <a:rPr lang="en-US" sz="1500" dirty="0"/>
              <a:t>Everything else is institution-specific standard operating procedure</a:t>
            </a:r>
            <a:r>
              <a:rPr lang="en-US" sz="1500" dirty="0" smtClean="0"/>
              <a:t>.</a:t>
            </a:r>
          </a:p>
          <a:p>
            <a:pPr marL="338138" lvl="1" indent="0">
              <a:buNone/>
            </a:pPr>
            <a:endParaRPr lang="en-US" sz="1500" dirty="0"/>
          </a:p>
          <a:p>
            <a:endParaRPr lang="en-US" dirty="0"/>
          </a:p>
        </p:txBody>
      </p:sp>
    </p:spTree>
    <p:extLst>
      <p:ext uri="{BB962C8B-B14F-4D97-AF65-F5344CB8AC3E}">
        <p14:creationId xmlns:p14="http://schemas.microsoft.com/office/powerpoint/2010/main" val="925636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Objectives</a:t>
            </a:r>
            <a:endParaRPr lang="en-US" sz="4000" b="1" dirty="0"/>
          </a:p>
        </p:txBody>
      </p:sp>
      <p:sp>
        <p:nvSpPr>
          <p:cNvPr id="3" name="Content Placeholder 2"/>
          <p:cNvSpPr>
            <a:spLocks noGrp="1"/>
          </p:cNvSpPr>
          <p:nvPr>
            <p:ph idx="1"/>
          </p:nvPr>
        </p:nvSpPr>
        <p:spPr/>
        <p:txBody>
          <a:bodyPr>
            <a:normAutofit/>
          </a:bodyPr>
          <a:lstStyle/>
          <a:p>
            <a:pPr marL="514350" indent="-514350">
              <a:buAutoNum type="arabicPeriod"/>
            </a:pPr>
            <a:r>
              <a:rPr lang="en-US" dirty="0" smtClean="0"/>
              <a:t>Describe how hazardous drug exposure impacts healthcare workers</a:t>
            </a:r>
          </a:p>
          <a:p>
            <a:pPr marL="514350" indent="-514350">
              <a:buAutoNum type="arabicPeriod"/>
            </a:pPr>
            <a:r>
              <a:rPr lang="en-US" dirty="0" smtClean="0"/>
              <a:t>Describe the changes that will be required/recommended by USP &lt;800&gt;</a:t>
            </a:r>
          </a:p>
          <a:p>
            <a:pPr marL="514350" indent="-514350">
              <a:buAutoNum type="arabicPeriod"/>
            </a:pPr>
            <a:r>
              <a:rPr lang="en-US" dirty="0" smtClean="0"/>
              <a:t>Describe some recent research in this area</a:t>
            </a:r>
          </a:p>
          <a:p>
            <a:pPr marL="0" lvl="0" indent="0">
              <a:buNone/>
            </a:pPr>
            <a:endParaRPr lang="en-US" dirty="0">
              <a:solidFill>
                <a:srgbClr val="000099"/>
              </a:solidFill>
            </a:endParaRPr>
          </a:p>
          <a:p>
            <a:pPr marL="0" indent="0">
              <a:buNone/>
            </a:pPr>
            <a:endParaRPr lang="en-US" dirty="0"/>
          </a:p>
        </p:txBody>
      </p:sp>
    </p:spTree>
    <p:extLst>
      <p:ext uri="{BB962C8B-B14F-4D97-AF65-F5344CB8AC3E}">
        <p14:creationId xmlns:p14="http://schemas.microsoft.com/office/powerpoint/2010/main" val="42643908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Respiratory prevention measures </a:t>
            </a:r>
            <a:br>
              <a:rPr lang="en-US" dirty="0"/>
            </a:br>
            <a:endParaRPr lang="en-US" dirty="0"/>
          </a:p>
        </p:txBody>
      </p:sp>
      <p:sp>
        <p:nvSpPr>
          <p:cNvPr id="3" name="Content Placeholder 2"/>
          <p:cNvSpPr>
            <a:spLocks noGrp="1"/>
          </p:cNvSpPr>
          <p:nvPr>
            <p:ph idx="1"/>
          </p:nvPr>
        </p:nvSpPr>
        <p:spPr>
          <a:xfrm>
            <a:off x="457200" y="914400"/>
            <a:ext cx="8229600" cy="5029199"/>
          </a:xfrm>
        </p:spPr>
        <p:txBody>
          <a:bodyPr>
            <a:normAutofit/>
          </a:bodyPr>
          <a:lstStyle/>
          <a:p>
            <a:pPr marL="457200" lvl="1" indent="0">
              <a:buNone/>
            </a:pPr>
            <a:r>
              <a:rPr lang="en-US" sz="1600" dirty="0"/>
              <a:t>“Surgical masks do not provide respiratory protection from drug exposure and must not be used when respiratory protection from HD exposure is required.”</a:t>
            </a:r>
            <a:r>
              <a:rPr lang="en-US" sz="1600" baseline="30000" dirty="0"/>
              <a:t>(USP p7)</a:t>
            </a:r>
            <a:r>
              <a:rPr lang="en-US" sz="1600" dirty="0"/>
              <a:t> </a:t>
            </a:r>
          </a:p>
          <a:p>
            <a:pPr marL="457200" lvl="1" indent="0">
              <a:buNone/>
            </a:pPr>
            <a:endParaRPr lang="en-US" sz="1600" dirty="0" smtClean="0"/>
          </a:p>
          <a:p>
            <a:pPr marL="457200" lvl="1" indent="0">
              <a:buNone/>
            </a:pPr>
            <a:r>
              <a:rPr lang="en-US" sz="1600" dirty="0" smtClean="0"/>
              <a:t>“</a:t>
            </a:r>
            <a:r>
              <a:rPr lang="en-US" sz="1600" dirty="0"/>
              <a:t>A surgical N95 respirator provides … a barrier to splashes, droplets, and sprays around the nose and </a:t>
            </a:r>
            <a:r>
              <a:rPr lang="en-US" sz="1600" dirty="0" smtClean="0"/>
              <a:t>mouth…For </a:t>
            </a:r>
            <a:r>
              <a:rPr lang="en-US" sz="1600" dirty="0"/>
              <a:t>most activities requiring respiratory protection, a fit-tested NIOSH-certified N95 or more protective respirator is sufficient to protect against airborne particles. However, N95 respirators offer no protection against gases and vapors and little protection against direct liquid splashes ….”</a:t>
            </a:r>
            <a:r>
              <a:rPr lang="en-US" sz="1600" baseline="30000" dirty="0"/>
              <a:t>(p7)</a:t>
            </a:r>
            <a:endParaRPr lang="en-US" sz="1600" dirty="0"/>
          </a:p>
          <a:p>
            <a:pPr marL="457200" lvl="1" indent="0">
              <a:buNone/>
            </a:pPr>
            <a:endParaRPr lang="en-US" sz="1600" dirty="0" smtClean="0"/>
          </a:p>
          <a:p>
            <a:pPr marL="457200" lvl="1" indent="0">
              <a:buNone/>
            </a:pPr>
            <a:r>
              <a:rPr lang="en-US" sz="1600" dirty="0" smtClean="0"/>
              <a:t>“</a:t>
            </a:r>
            <a:r>
              <a:rPr lang="en-US" sz="1600" dirty="0"/>
              <a:t>An appropriate full-</a:t>
            </a:r>
            <a:r>
              <a:rPr lang="en-US" sz="1600" dirty="0" err="1"/>
              <a:t>facepiece</a:t>
            </a:r>
            <a:r>
              <a:rPr lang="en-US" sz="1600" dirty="0"/>
              <a:t>, chemical cartridge-type respirator or powered air-purifying respirator (PAPR) should be worn when there is a risk of respiratory exposure to HDs, including when:”</a:t>
            </a:r>
          </a:p>
          <a:p>
            <a:pPr lvl="2"/>
            <a:r>
              <a:rPr lang="en-US" sz="1600" dirty="0"/>
              <a:t>“Attending to HD spills larger than what can be contained with a spill kit”</a:t>
            </a:r>
          </a:p>
          <a:p>
            <a:pPr lvl="2"/>
            <a:r>
              <a:rPr lang="en-US" sz="1600" dirty="0"/>
              <a:t>“Deactivating, decontaminating, and cleaning underneath the work surface of a C-PEC”</a:t>
            </a:r>
          </a:p>
          <a:p>
            <a:pPr lvl="2"/>
            <a:r>
              <a:rPr lang="en-US" sz="1600" dirty="0"/>
              <a:t>“There is a known or suspected airborne exposure to powders or vapors”</a:t>
            </a:r>
            <a:r>
              <a:rPr lang="en-US" sz="1600" baseline="30000" dirty="0"/>
              <a:t>(p7)</a:t>
            </a:r>
            <a:endParaRPr lang="en-US" sz="1600" dirty="0"/>
          </a:p>
          <a:p>
            <a:endParaRPr lang="en-US" sz="1400" dirty="0"/>
          </a:p>
        </p:txBody>
      </p:sp>
    </p:spTree>
    <p:extLst>
      <p:ext uri="{BB962C8B-B14F-4D97-AF65-F5344CB8AC3E}">
        <p14:creationId xmlns:p14="http://schemas.microsoft.com/office/powerpoint/2010/main" val="3349972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Administration</a:t>
            </a:r>
            <a:endParaRPr lang="en-US" dirty="0"/>
          </a:p>
        </p:txBody>
      </p:sp>
      <p:sp>
        <p:nvSpPr>
          <p:cNvPr id="3" name="Content Placeholder 2"/>
          <p:cNvSpPr>
            <a:spLocks noGrp="1"/>
          </p:cNvSpPr>
          <p:nvPr>
            <p:ph idx="1"/>
          </p:nvPr>
        </p:nvSpPr>
        <p:spPr/>
        <p:txBody>
          <a:bodyPr>
            <a:normAutofit fontScale="92500" lnSpcReduction="10000"/>
          </a:bodyPr>
          <a:lstStyle/>
          <a:p>
            <a:r>
              <a:rPr lang="en-US" sz="2400" dirty="0" smtClean="0"/>
              <a:t>Avoid manipulation of HD dosage forms</a:t>
            </a:r>
          </a:p>
          <a:p>
            <a:r>
              <a:rPr lang="en-US" sz="2400" dirty="0" smtClean="0"/>
              <a:t>CSTDs must be used at the point of administration for antineoplastic HDs</a:t>
            </a:r>
          </a:p>
          <a:p>
            <a:r>
              <a:rPr lang="en-US" sz="2400" dirty="0" smtClean="0"/>
              <a:t>No priming or spiking at the bedside</a:t>
            </a:r>
          </a:p>
          <a:p>
            <a:pPr lvl="1"/>
            <a:r>
              <a:rPr lang="en-US" sz="2400" dirty="0"/>
              <a:t>Two pairs of chemo gloves for antineoplastic HDs</a:t>
            </a:r>
          </a:p>
          <a:p>
            <a:pPr lvl="1"/>
            <a:r>
              <a:rPr lang="en-US" sz="2400" dirty="0"/>
              <a:t>Disposable and impermeable gowns if injectable antineoplastic HDs</a:t>
            </a:r>
          </a:p>
          <a:p>
            <a:pPr lvl="1"/>
            <a:r>
              <a:rPr lang="en-US" sz="2400" dirty="0"/>
              <a:t>Everything else is institutional standard operating procedure</a:t>
            </a:r>
          </a:p>
          <a:p>
            <a:pPr lvl="2"/>
            <a:r>
              <a:rPr lang="en-US" dirty="0"/>
              <a:t>PPE in patient care areas</a:t>
            </a:r>
          </a:p>
          <a:p>
            <a:pPr lvl="2"/>
            <a:r>
              <a:rPr lang="en-US" dirty="0"/>
              <a:t>Education about proper donning and doffing </a:t>
            </a:r>
          </a:p>
          <a:p>
            <a:endParaRPr lang="en-US" dirty="0"/>
          </a:p>
        </p:txBody>
      </p:sp>
    </p:spTree>
    <p:extLst>
      <p:ext uri="{BB962C8B-B14F-4D97-AF65-F5344CB8AC3E}">
        <p14:creationId xmlns:p14="http://schemas.microsoft.com/office/powerpoint/2010/main" val="289001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Spills</a:t>
            </a:r>
            <a:endParaRPr lang="en-US" dirty="0"/>
          </a:p>
        </p:txBody>
      </p:sp>
      <p:sp>
        <p:nvSpPr>
          <p:cNvPr id="3" name="Content Placeholder 2"/>
          <p:cNvSpPr>
            <a:spLocks noGrp="1"/>
          </p:cNvSpPr>
          <p:nvPr>
            <p:ph idx="1"/>
          </p:nvPr>
        </p:nvSpPr>
        <p:spPr/>
        <p:txBody>
          <a:bodyPr>
            <a:normAutofit/>
          </a:bodyPr>
          <a:lstStyle/>
          <a:p>
            <a:r>
              <a:rPr lang="en-US" dirty="0" smtClean="0"/>
              <a:t>Train personnel in spill kit use</a:t>
            </a:r>
          </a:p>
          <a:p>
            <a:r>
              <a:rPr lang="en-US" dirty="0" smtClean="0"/>
              <a:t>SOPs for spill prevention and clean-up including PPE and respirators (PAPR if HD spill larger than spill kit can handle)</a:t>
            </a:r>
          </a:p>
          <a:p>
            <a:r>
              <a:rPr lang="en-US" dirty="0" smtClean="0"/>
              <a:t>Documentation</a:t>
            </a:r>
          </a:p>
          <a:p>
            <a:r>
              <a:rPr lang="en-US" dirty="0" smtClean="0"/>
              <a:t>Immediate medical evaluation to potentially exposed personnel</a:t>
            </a:r>
          </a:p>
          <a:p>
            <a:endParaRPr lang="en-US" dirty="0"/>
          </a:p>
        </p:txBody>
      </p:sp>
    </p:spTree>
    <p:extLst>
      <p:ext uri="{BB962C8B-B14F-4D97-AF65-F5344CB8AC3E}">
        <p14:creationId xmlns:p14="http://schemas.microsoft.com/office/powerpoint/2010/main" val="21599944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Cleaning</a:t>
            </a:r>
            <a:endParaRPr lang="en-US" dirty="0"/>
          </a:p>
        </p:txBody>
      </p:sp>
      <p:sp>
        <p:nvSpPr>
          <p:cNvPr id="3" name="Content Placeholder 2"/>
          <p:cNvSpPr>
            <a:spLocks noGrp="1"/>
          </p:cNvSpPr>
          <p:nvPr>
            <p:ph idx="1"/>
          </p:nvPr>
        </p:nvSpPr>
        <p:spPr>
          <a:xfrm>
            <a:off x="429883" y="1600200"/>
            <a:ext cx="8229600" cy="4114799"/>
          </a:xfrm>
        </p:spPr>
        <p:txBody>
          <a:bodyPr/>
          <a:lstStyle/>
          <a:p>
            <a:r>
              <a:rPr lang="en-US" dirty="0" smtClean="0"/>
              <a:t>Deactivation- inactivation</a:t>
            </a:r>
          </a:p>
          <a:p>
            <a:r>
              <a:rPr lang="en-US" dirty="0" smtClean="0"/>
              <a:t>Decontamination-removal</a:t>
            </a:r>
          </a:p>
          <a:p>
            <a:r>
              <a:rPr lang="en-US" dirty="0" smtClean="0"/>
              <a:t>Cleaning-remove organic/inorganic  material</a:t>
            </a:r>
          </a:p>
          <a:p>
            <a:r>
              <a:rPr lang="en-US" dirty="0" smtClean="0"/>
              <a:t>Disinfection- destroy microorganisms</a:t>
            </a:r>
            <a:endParaRPr lang="en-US" dirty="0"/>
          </a:p>
        </p:txBody>
      </p:sp>
    </p:spTree>
    <p:extLst>
      <p:ext uri="{BB962C8B-B14F-4D97-AF65-F5344CB8AC3E}">
        <p14:creationId xmlns:p14="http://schemas.microsoft.com/office/powerpoint/2010/main" val="41648660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recommendations</a:t>
            </a:r>
            <a:endParaRPr lang="en-US" dirty="0"/>
          </a:p>
        </p:txBody>
      </p:sp>
      <p:sp>
        <p:nvSpPr>
          <p:cNvPr id="3" name="Content Placeholder 2"/>
          <p:cNvSpPr>
            <a:spLocks noGrp="1"/>
          </p:cNvSpPr>
          <p:nvPr>
            <p:ph idx="1"/>
          </p:nvPr>
        </p:nvSpPr>
        <p:spPr/>
        <p:txBody>
          <a:bodyPr/>
          <a:lstStyle/>
          <a:p>
            <a:r>
              <a:rPr lang="en-US" dirty="0" smtClean="0"/>
              <a:t>Baseline and routine surface wipe sampling as a measure of containment*</a:t>
            </a:r>
          </a:p>
          <a:p>
            <a:r>
              <a:rPr lang="en-US" dirty="0" smtClean="0"/>
              <a:t>Preparing for costs, anticipating resources</a:t>
            </a:r>
          </a:p>
          <a:p>
            <a:r>
              <a:rPr lang="en-US" dirty="0" smtClean="0"/>
              <a:t>Medical surveillance</a:t>
            </a:r>
          </a:p>
          <a:p>
            <a:r>
              <a:rPr lang="en-US" dirty="0" smtClean="0"/>
              <a:t>Alternative duty</a:t>
            </a:r>
          </a:p>
          <a:p>
            <a:r>
              <a:rPr lang="en-US" dirty="0" smtClean="0"/>
              <a:t>Hazardous drug working group/ HD compliance officer</a:t>
            </a:r>
            <a:endParaRPr lang="en-US" dirty="0"/>
          </a:p>
        </p:txBody>
      </p:sp>
    </p:spTree>
    <p:extLst>
      <p:ext uri="{BB962C8B-B14F-4D97-AF65-F5344CB8AC3E}">
        <p14:creationId xmlns:p14="http://schemas.microsoft.com/office/powerpoint/2010/main" val="15556070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we will be safer right? </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Not all groups support USP&lt;800&gt; as written. ASCO published Standards in Feb 2019 challenging</a:t>
            </a:r>
            <a:r>
              <a:rPr lang="en-US" dirty="0" smtClean="0"/>
              <a:t>:</a:t>
            </a:r>
          </a:p>
          <a:p>
            <a:pPr marL="0" indent="0">
              <a:buNone/>
            </a:pPr>
            <a:endParaRPr lang="en-US" dirty="0" smtClean="0"/>
          </a:p>
          <a:p>
            <a:pPr marL="514350" indent="-514350">
              <a:buAutoNum type="arabicPeriod"/>
            </a:pPr>
            <a:r>
              <a:rPr lang="en-US" dirty="0"/>
              <a:t>M</a:t>
            </a:r>
            <a:r>
              <a:rPr lang="en-US" dirty="0" smtClean="0"/>
              <a:t>edical surveillance</a:t>
            </a:r>
          </a:p>
          <a:p>
            <a:pPr marL="514350" indent="-514350">
              <a:buAutoNum type="arabicPeriod"/>
            </a:pPr>
            <a:r>
              <a:rPr lang="en-US" dirty="0" smtClean="0"/>
              <a:t>CSTDs </a:t>
            </a:r>
          </a:p>
          <a:p>
            <a:pPr marL="514350" indent="-514350">
              <a:buAutoNum type="arabicPeriod"/>
            </a:pPr>
            <a:r>
              <a:rPr lang="en-US" dirty="0"/>
              <a:t>E</a:t>
            </a:r>
            <a:r>
              <a:rPr lang="en-US" dirty="0" smtClean="0"/>
              <a:t>xternal ventilation</a:t>
            </a:r>
          </a:p>
          <a:p>
            <a:pPr marL="514350" indent="-514350">
              <a:buAutoNum type="arabicPeriod"/>
            </a:pPr>
            <a:r>
              <a:rPr lang="en-US" dirty="0" smtClean="0"/>
              <a:t>Alternative duty</a:t>
            </a:r>
            <a:endParaRPr lang="en-US" dirty="0"/>
          </a:p>
        </p:txBody>
      </p:sp>
    </p:spTree>
    <p:extLst>
      <p:ext uri="{BB962C8B-B14F-4D97-AF65-F5344CB8AC3E}">
        <p14:creationId xmlns:p14="http://schemas.microsoft.com/office/powerpoint/2010/main" val="39764887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Enforcement may be limited</a:t>
            </a:r>
            <a:endParaRPr lang="en-US" dirty="0"/>
          </a:p>
        </p:txBody>
      </p:sp>
      <p:sp>
        <p:nvSpPr>
          <p:cNvPr id="3" name="Content Placeholder 2"/>
          <p:cNvSpPr>
            <a:spLocks noGrp="1"/>
          </p:cNvSpPr>
          <p:nvPr>
            <p:ph idx="1"/>
          </p:nvPr>
        </p:nvSpPr>
        <p:spPr/>
        <p:txBody>
          <a:bodyPr>
            <a:normAutofit/>
          </a:bodyPr>
          <a:lstStyle/>
          <a:p>
            <a:r>
              <a:rPr lang="en-US" dirty="0" smtClean="0"/>
              <a:t>State Boards of Pharmacy may choose whether or not to enforce USP &lt;800&gt;</a:t>
            </a:r>
          </a:p>
          <a:p>
            <a:endParaRPr lang="en-US" dirty="0" smtClean="0"/>
          </a:p>
          <a:p>
            <a:r>
              <a:rPr lang="en-US" dirty="0" smtClean="0"/>
              <a:t>In June 2019, USP said the  legislation giving standards the force of law extends only to compounding</a:t>
            </a:r>
            <a:endParaRPr lang="en-US" dirty="0"/>
          </a:p>
        </p:txBody>
      </p:sp>
    </p:spTree>
    <p:extLst>
      <p:ext uri="{BB962C8B-B14F-4D97-AF65-F5344CB8AC3E}">
        <p14:creationId xmlns:p14="http://schemas.microsoft.com/office/powerpoint/2010/main" val="3608479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 the bright side	</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Joint Commission writes about compliance not only with USP &lt;800&gt; requirements but also with recognized national standards and leading best practices; CMS may hold organizations accountable</a:t>
            </a:r>
          </a:p>
          <a:p>
            <a:endParaRPr lang="en-US" dirty="0" smtClean="0"/>
          </a:p>
          <a:p>
            <a:r>
              <a:rPr lang="en-US" dirty="0" smtClean="0"/>
              <a:t>Facilities have been preparing for USP &lt;800&gt; for years and many have already made and will continue to make changes to improve safe handling</a:t>
            </a:r>
          </a:p>
          <a:p>
            <a:endParaRPr lang="en-US" dirty="0" smtClean="0"/>
          </a:p>
          <a:p>
            <a:r>
              <a:rPr lang="en-US" dirty="0" smtClean="0"/>
              <a:t>Except for CSTDs, USP does not say anything that NIOSH, OSHA, ASHP, and ONS don’t already recommend</a:t>
            </a:r>
            <a:endParaRPr lang="en-US" dirty="0"/>
          </a:p>
        </p:txBody>
      </p:sp>
    </p:spTree>
    <p:extLst>
      <p:ext uri="{BB962C8B-B14F-4D97-AF65-F5344CB8AC3E}">
        <p14:creationId xmlns:p14="http://schemas.microsoft.com/office/powerpoint/2010/main" val="12078397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and what is missing? </a:t>
            </a:r>
            <a:endParaRPr lang="en-US" dirty="0"/>
          </a:p>
        </p:txBody>
      </p:sp>
      <p:sp>
        <p:nvSpPr>
          <p:cNvPr id="3" name="Content Placeholder 2"/>
          <p:cNvSpPr>
            <a:spLocks noGrp="1"/>
          </p:cNvSpPr>
          <p:nvPr>
            <p:ph idx="1"/>
          </p:nvPr>
        </p:nvSpPr>
        <p:spPr/>
        <p:txBody>
          <a:bodyPr/>
          <a:lstStyle/>
          <a:p>
            <a:r>
              <a:rPr lang="en-US" dirty="0" smtClean="0"/>
              <a:t>Nothing about post-administration care which NIOSH and ONS have written extensively about</a:t>
            </a:r>
          </a:p>
          <a:p>
            <a:r>
              <a:rPr lang="en-US" dirty="0" smtClean="0"/>
              <a:t>A position statement from ONS/HOPA and resources are forthcoming</a:t>
            </a:r>
            <a:endParaRPr lang="en-US" dirty="0"/>
          </a:p>
        </p:txBody>
      </p:sp>
    </p:spTree>
    <p:extLst>
      <p:ext uri="{BB962C8B-B14F-4D97-AF65-F5344CB8AC3E}">
        <p14:creationId xmlns:p14="http://schemas.microsoft.com/office/powerpoint/2010/main" val="37540959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talk a little about excreta</a:t>
            </a:r>
            <a:endParaRPr lang="en-US" dirty="0"/>
          </a:p>
        </p:txBody>
      </p:sp>
      <p:sp>
        <p:nvSpPr>
          <p:cNvPr id="3" name="Content Placeholder 2"/>
          <p:cNvSpPr>
            <a:spLocks noGrp="1"/>
          </p:cNvSpPr>
          <p:nvPr>
            <p:ph idx="1"/>
          </p:nvPr>
        </p:nvSpPr>
        <p:spPr>
          <a:xfrm>
            <a:off x="457200" y="1295401"/>
            <a:ext cx="8229600" cy="4419600"/>
          </a:xfrm>
        </p:spPr>
        <p:txBody>
          <a:bodyPr>
            <a:normAutofit fontScale="62500" lnSpcReduction="20000"/>
          </a:bodyPr>
          <a:lstStyle/>
          <a:p>
            <a:pPr marL="0" indent="0">
              <a:buNone/>
            </a:pPr>
            <a:r>
              <a:rPr lang="en-US" dirty="0" smtClean="0"/>
              <a:t>Per NIOSH Alert: </a:t>
            </a:r>
          </a:p>
          <a:p>
            <a:r>
              <a:rPr lang="en-US" dirty="0"/>
              <a:t>Wear two pairs of protective gloves and a disposable gown if you must handle linens, feces, or urine from patients who have received hazardous drugs within the last 48 hours — or in some cases, within the last seven days.</a:t>
            </a:r>
          </a:p>
          <a:p>
            <a:r>
              <a:rPr lang="en-US" dirty="0"/>
              <a:t>Dispose of the gown after each use or whenever it becomes contaminated.</a:t>
            </a:r>
          </a:p>
          <a:p>
            <a:r>
              <a:rPr lang="en-US" dirty="0"/>
              <a:t>Wear face shields if splashing is possible.</a:t>
            </a:r>
            <a:endParaRPr lang="en-US" sz="2400" dirty="0"/>
          </a:p>
          <a:p>
            <a:r>
              <a:rPr lang="en-US" dirty="0"/>
              <a:t>Remove the outer gloves and the gown by turning them inside out and placing them into the yellow chemotherapy waste container. Repeat the procedure for the inner gloves.</a:t>
            </a:r>
          </a:p>
          <a:p>
            <a:r>
              <a:rPr lang="en-US" dirty="0"/>
              <a:t>Wash hands with soap and water after removing the gloves.</a:t>
            </a:r>
          </a:p>
          <a:p>
            <a:pPr marL="0" indent="0">
              <a:buNone/>
            </a:pPr>
            <a:endParaRPr lang="en-US" dirty="0" smtClean="0"/>
          </a:p>
          <a:p>
            <a:pPr marL="0" indent="0">
              <a:buNone/>
            </a:pPr>
            <a:r>
              <a:rPr lang="en-US" dirty="0" smtClean="0"/>
              <a:t>*ONS and some hospital policies include use of plastic backed pads when flushing </a:t>
            </a:r>
            <a:endParaRPr lang="en-US" dirty="0"/>
          </a:p>
        </p:txBody>
      </p:sp>
    </p:spTree>
    <p:extLst>
      <p:ext uri="{BB962C8B-B14F-4D97-AF65-F5344CB8AC3E}">
        <p14:creationId xmlns:p14="http://schemas.microsoft.com/office/powerpoint/2010/main" val="2240980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hazardous drugs? </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Drugs are hazardous “if studies in animals or humans indicate that exposures to them have a potential for causing cancer, developmental or reproductive toxicity, or harm to organs</a:t>
            </a:r>
            <a:r>
              <a:rPr lang="en-US" dirty="0" smtClean="0"/>
              <a:t>”</a:t>
            </a:r>
          </a:p>
          <a:p>
            <a:pPr marL="0" indent="0">
              <a:buNone/>
            </a:pPr>
            <a:endParaRPr lang="en-US" dirty="0"/>
          </a:p>
          <a:p>
            <a:pPr marL="0" indent="0">
              <a:buNone/>
            </a:pPr>
            <a:r>
              <a:rPr lang="en-US" dirty="0" smtClean="0"/>
              <a:t>Examples: chemotherapy, antiviral drugs, hormones</a:t>
            </a:r>
            <a:endParaRPr lang="en-US" dirty="0"/>
          </a:p>
        </p:txBody>
      </p:sp>
    </p:spTree>
    <p:extLst>
      <p:ext uri="{BB962C8B-B14F-4D97-AF65-F5344CB8AC3E}">
        <p14:creationId xmlns:p14="http://schemas.microsoft.com/office/powerpoint/2010/main" val="109193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My own program of research:</a:t>
            </a:r>
            <a:br>
              <a:rPr lang="en-US" dirty="0" smtClean="0"/>
            </a:br>
            <a:r>
              <a:rPr lang="en-US" dirty="0" smtClean="0"/>
              <a:t>Study 1 </a:t>
            </a:r>
            <a:r>
              <a:rPr lang="en-US" sz="1800" dirty="0" smtClean="0"/>
              <a:t>(in press)</a:t>
            </a:r>
            <a:endParaRPr lang="en-US" sz="1800" dirty="0"/>
          </a:p>
        </p:txBody>
      </p:sp>
      <p:sp>
        <p:nvSpPr>
          <p:cNvPr id="3" name="Content Placeholder 2"/>
          <p:cNvSpPr>
            <a:spLocks noGrp="1"/>
          </p:cNvSpPr>
          <p:nvPr>
            <p:ph idx="1"/>
          </p:nvPr>
        </p:nvSpPr>
        <p:spPr>
          <a:xfrm>
            <a:off x="457200" y="1600201"/>
            <a:ext cx="8229600" cy="4419599"/>
          </a:xfrm>
        </p:spPr>
        <p:txBody>
          <a:bodyPr>
            <a:normAutofit fontScale="85000" lnSpcReduction="20000"/>
          </a:bodyPr>
          <a:lstStyle/>
          <a:p>
            <a:r>
              <a:rPr lang="en-US" dirty="0" smtClean="0"/>
              <a:t>Are NAs exposed to HDs as a result of their routine work tasks? </a:t>
            </a:r>
          </a:p>
          <a:p>
            <a:r>
              <a:rPr lang="en-US" dirty="0" smtClean="0"/>
              <a:t>27 NAs in an inpatient oncology unit</a:t>
            </a:r>
          </a:p>
          <a:p>
            <a:r>
              <a:rPr lang="en-US" dirty="0" smtClean="0"/>
              <a:t>Observation, verbally administered questionnaires, interviews</a:t>
            </a:r>
          </a:p>
          <a:p>
            <a:r>
              <a:rPr lang="en-US" dirty="0" smtClean="0"/>
              <a:t>Double gloving, chemotherapy gown and face shield use was low; use of plastic backed pads when flushing was high</a:t>
            </a:r>
          </a:p>
          <a:p>
            <a:r>
              <a:rPr lang="en-US" dirty="0" smtClean="0"/>
              <a:t>NAs have suggestions to improve training, communication about who is receiving ADs, and use of PPE, workplace safety climate matters</a:t>
            </a:r>
          </a:p>
          <a:p>
            <a:pPr marL="0" indent="0" algn="ctr">
              <a:buNone/>
            </a:pPr>
            <a:r>
              <a:rPr lang="en-US" sz="1600" dirty="0" smtClean="0"/>
              <a:t>Funded by NC OSHERC Pilot Grant, NIOSH</a:t>
            </a:r>
            <a:endParaRPr lang="en-US" sz="1900" dirty="0"/>
          </a:p>
        </p:txBody>
      </p:sp>
    </p:spTree>
    <p:extLst>
      <p:ext uri="{BB962C8B-B14F-4D97-AF65-F5344CB8AC3E}">
        <p14:creationId xmlns:p14="http://schemas.microsoft.com/office/powerpoint/2010/main" val="15562349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My own program of research </a:t>
            </a:r>
            <a:br>
              <a:rPr lang="en-US" dirty="0" smtClean="0"/>
            </a:br>
            <a:r>
              <a:rPr lang="en-US" dirty="0" smtClean="0"/>
              <a:t>Study 2 </a:t>
            </a:r>
            <a:r>
              <a:rPr lang="en-US" sz="1800" dirty="0" smtClean="0"/>
              <a:t>(under review)</a:t>
            </a:r>
            <a:endParaRPr lang="en-US" sz="1800" dirty="0"/>
          </a:p>
        </p:txBody>
      </p:sp>
      <p:sp>
        <p:nvSpPr>
          <p:cNvPr id="3" name="Content Placeholder 2"/>
          <p:cNvSpPr>
            <a:spLocks noGrp="1"/>
          </p:cNvSpPr>
          <p:nvPr>
            <p:ph idx="1"/>
          </p:nvPr>
        </p:nvSpPr>
        <p:spPr/>
        <p:txBody>
          <a:bodyPr>
            <a:normAutofit/>
          </a:bodyPr>
          <a:lstStyle/>
          <a:p>
            <a:r>
              <a:rPr lang="en-US" dirty="0" smtClean="0"/>
              <a:t>Interested in measuring surface contamination, understanding PPE use</a:t>
            </a:r>
          </a:p>
          <a:p>
            <a:r>
              <a:rPr lang="en-US" dirty="0" smtClean="0"/>
              <a:t>27 nursing staff in two inpatient oncology units completed in a survey</a:t>
            </a:r>
          </a:p>
          <a:p>
            <a:r>
              <a:rPr lang="en-US" dirty="0" smtClean="0"/>
              <a:t>140 surface wipe samples- shared and administration areas</a:t>
            </a:r>
          </a:p>
          <a:p>
            <a:pPr marL="0" indent="0" algn="ctr">
              <a:buNone/>
            </a:pPr>
            <a:endParaRPr lang="en-US" sz="1400" dirty="0" smtClean="0"/>
          </a:p>
          <a:p>
            <a:pPr marL="0" indent="0" algn="ctr">
              <a:buNone/>
            </a:pPr>
            <a:endParaRPr lang="en-US" sz="1400" dirty="0"/>
          </a:p>
          <a:p>
            <a:pPr marL="0" indent="0" algn="ctr">
              <a:buNone/>
            </a:pPr>
            <a:r>
              <a:rPr lang="en-US" sz="1400" dirty="0" smtClean="0"/>
              <a:t>Funded </a:t>
            </a:r>
            <a:r>
              <a:rPr lang="en-US" sz="1400" dirty="0" smtClean="0"/>
              <a:t>by DUSON CNR Pilot Grant</a:t>
            </a:r>
          </a:p>
        </p:txBody>
      </p:sp>
    </p:spTree>
    <p:extLst>
      <p:ext uri="{BB962C8B-B14F-4D97-AF65-F5344CB8AC3E}">
        <p14:creationId xmlns:p14="http://schemas.microsoft.com/office/powerpoint/2010/main" val="33723593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639762"/>
          </a:xfrm>
        </p:spPr>
        <p:txBody>
          <a:bodyPr>
            <a:normAutofit fontScale="90000"/>
          </a:bodyPr>
          <a:lstStyle/>
          <a:p>
            <a:r>
              <a:rPr lang="en-US" dirty="0" smtClean="0"/>
              <a:t>Results: Study 2 </a:t>
            </a:r>
            <a:endParaRPr lang="en-US" dirty="0"/>
          </a:p>
        </p:txBody>
      </p:sp>
      <p:sp>
        <p:nvSpPr>
          <p:cNvPr id="7" name="Content Placeholder 6"/>
          <p:cNvSpPr>
            <a:spLocks noGrp="1"/>
          </p:cNvSpPr>
          <p:nvPr>
            <p:ph sz="half" idx="1"/>
          </p:nvPr>
        </p:nvSpPr>
        <p:spPr>
          <a:xfrm>
            <a:off x="457200" y="1600201"/>
            <a:ext cx="8077200" cy="4114800"/>
          </a:xfrm>
        </p:spPr>
        <p:txBody>
          <a:bodyPr>
            <a:normAutofit fontScale="85000" lnSpcReduction="10000"/>
          </a:bodyPr>
          <a:lstStyle/>
          <a:p>
            <a:r>
              <a:rPr lang="en-US" dirty="0"/>
              <a:t>Contamination with cyclophosphamide was detectable and quantifiable in 86/140 (61%) surfaces </a:t>
            </a:r>
            <a:r>
              <a:rPr lang="en-US" dirty="0" smtClean="0"/>
              <a:t>tested. </a:t>
            </a:r>
          </a:p>
          <a:p>
            <a:r>
              <a:rPr lang="en-US" dirty="0" smtClean="0"/>
              <a:t>Of </a:t>
            </a:r>
            <a:r>
              <a:rPr lang="en-US" dirty="0"/>
              <a:t>these, levels  greater than 0.05 ng/cm</a:t>
            </a:r>
            <a:r>
              <a:rPr lang="en-US" baseline="30000" dirty="0"/>
              <a:t>2 </a:t>
            </a:r>
            <a:r>
              <a:rPr lang="en-US" dirty="0"/>
              <a:t>(a level commonly reported in commercial wipe testing) were measured in 26% (22/86) for </a:t>
            </a:r>
            <a:r>
              <a:rPr lang="en-US" dirty="0" smtClean="0"/>
              <a:t>cyclophosphamide. </a:t>
            </a:r>
          </a:p>
          <a:p>
            <a:r>
              <a:rPr lang="en-US" dirty="0"/>
              <a:t>The surfaces most contaminated with cyclophosphamide were toilet seats, a remote control, a doorknob to the restroom, and an IV pole (in room), a floor near the common desk, a floor near the entry to the staff locker room, and a floor in front of the pharmaceutical waste bin (shared areas)</a:t>
            </a:r>
          </a:p>
        </p:txBody>
      </p:sp>
    </p:spTree>
    <p:extLst>
      <p:ext uri="{BB962C8B-B14F-4D97-AF65-F5344CB8AC3E}">
        <p14:creationId xmlns:p14="http://schemas.microsoft.com/office/powerpoint/2010/main" val="30413248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Interesting findings: Study 2</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PPE use was suboptimal; less PPE use with handling contaminated bodily fluids</a:t>
            </a:r>
          </a:p>
          <a:p>
            <a:r>
              <a:rPr lang="en-US" dirty="0" smtClean="0"/>
              <a:t>No </a:t>
            </a:r>
            <a:r>
              <a:rPr lang="en-US" dirty="0"/>
              <a:t>CSTD in use; some respondents reported use during administration</a:t>
            </a:r>
          </a:p>
          <a:p>
            <a:r>
              <a:rPr lang="en-US" dirty="0"/>
              <a:t>Workplace safety climate matters</a:t>
            </a:r>
          </a:p>
          <a:p>
            <a:r>
              <a:rPr lang="en-US" dirty="0"/>
              <a:t>In 1/3 of the patient administration surfaces tested in which the patient received only one drug of interest, the other drug was found (17/51); implications for cleaning. </a:t>
            </a:r>
          </a:p>
          <a:p>
            <a:endParaRPr lang="en-US" dirty="0"/>
          </a:p>
          <a:p>
            <a:endParaRPr lang="en-US" dirty="0"/>
          </a:p>
        </p:txBody>
      </p:sp>
    </p:spTree>
    <p:extLst>
      <p:ext uri="{BB962C8B-B14F-4D97-AF65-F5344CB8AC3E}">
        <p14:creationId xmlns:p14="http://schemas.microsoft.com/office/powerpoint/2010/main" val="21876169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Future directions in my program of research</a:t>
            </a:r>
            <a:endParaRPr lang="en-US" sz="4000" dirty="0"/>
          </a:p>
        </p:txBody>
      </p:sp>
      <p:sp>
        <p:nvSpPr>
          <p:cNvPr id="5" name="AutoShape 8" descr="Image result for bloom's taxonomy book"/>
          <p:cNvSpPr>
            <a:spLocks noChangeAspect="1" noChangeArrowheads="1"/>
          </p:cNvSpPr>
          <p:nvPr/>
        </p:nvSpPr>
        <p:spPr bwMode="auto">
          <a:xfrm>
            <a:off x="116681" y="-144463"/>
            <a:ext cx="2286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Content Placeholder 2"/>
          <p:cNvSpPr>
            <a:spLocks noGrp="1"/>
          </p:cNvSpPr>
          <p:nvPr>
            <p:ph idx="1"/>
          </p:nvPr>
        </p:nvSpPr>
        <p:spPr/>
        <p:txBody>
          <a:bodyPr>
            <a:noAutofit/>
          </a:bodyPr>
          <a:lstStyle/>
          <a:p>
            <a:r>
              <a:rPr lang="en-US" sz="2400" dirty="0" smtClean="0"/>
              <a:t>What impact does extent of implementation of USP &lt;800&gt; have on surface contamination? </a:t>
            </a:r>
            <a:r>
              <a:rPr lang="en-US" sz="1400" dirty="0" smtClean="0"/>
              <a:t>NIOSH R21 resubmission under review</a:t>
            </a:r>
          </a:p>
          <a:p>
            <a:r>
              <a:rPr lang="en-US" sz="2400" dirty="0" smtClean="0"/>
              <a:t>Is there a novel method for HC worker exposure surveillance? </a:t>
            </a:r>
            <a:r>
              <a:rPr lang="en-US" sz="1400" dirty="0" smtClean="0"/>
              <a:t>NCI R03 to be prepared after ALSF pilot study complete</a:t>
            </a:r>
          </a:p>
          <a:p>
            <a:r>
              <a:rPr lang="en-US" sz="2400" dirty="0" smtClean="0"/>
              <a:t>How effective are recommendations for handling AD contaminated excreta? AND How effective is current cleaning in AD decontamination? </a:t>
            </a:r>
            <a:r>
              <a:rPr lang="en-US" sz="1400" dirty="0"/>
              <a:t>DCI pilot </a:t>
            </a:r>
            <a:r>
              <a:rPr lang="en-US" sz="1400" dirty="0" smtClean="0"/>
              <a:t>in revision for Spring 2020 submission </a:t>
            </a:r>
          </a:p>
          <a:p>
            <a:r>
              <a:rPr lang="en-US" sz="2400" dirty="0" smtClean="0"/>
              <a:t>Is </a:t>
            </a:r>
            <a:r>
              <a:rPr lang="en-US" sz="2400" dirty="0"/>
              <a:t>there a more effective/safer solvent? </a:t>
            </a:r>
            <a:r>
              <a:rPr lang="en-US" sz="1400" dirty="0"/>
              <a:t>Walton discretionary funds </a:t>
            </a:r>
          </a:p>
          <a:p>
            <a:pPr marL="0" indent="0">
              <a:buNone/>
            </a:pPr>
            <a:endParaRPr lang="en-US" sz="2400" dirty="0"/>
          </a:p>
        </p:txBody>
      </p:sp>
    </p:spTree>
    <p:extLst>
      <p:ext uri="{BB962C8B-B14F-4D97-AF65-F5344CB8AC3E}">
        <p14:creationId xmlns:p14="http://schemas.microsoft.com/office/powerpoint/2010/main" val="307710471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Practical resources: What can you do to protect yourself? </a:t>
            </a:r>
            <a:endParaRPr lang="en-US" dirty="0"/>
          </a:p>
        </p:txBody>
      </p:sp>
      <p:sp>
        <p:nvSpPr>
          <p:cNvPr id="3" name="Content Placeholder 2"/>
          <p:cNvSpPr>
            <a:spLocks noGrp="1"/>
          </p:cNvSpPr>
          <p:nvPr>
            <p:ph idx="1"/>
          </p:nvPr>
        </p:nvSpPr>
        <p:spPr/>
        <p:txBody>
          <a:bodyPr>
            <a:normAutofit fontScale="70000" lnSpcReduction="20000"/>
          </a:bodyPr>
          <a:lstStyle/>
          <a:p>
            <a:r>
              <a:rPr lang="en-US" sz="1800" dirty="0"/>
              <a:t>Polovich, </a:t>
            </a:r>
            <a:r>
              <a:rPr lang="en-US" sz="1800" dirty="0" err="1"/>
              <a:t>M.,Olsen</a:t>
            </a:r>
            <a:r>
              <a:rPr lang="en-US" sz="1800" dirty="0"/>
              <a:t>, M. (</a:t>
            </a:r>
            <a:r>
              <a:rPr lang="en-US" sz="1800" dirty="0" err="1"/>
              <a:t>Eds</a:t>
            </a:r>
            <a:r>
              <a:rPr lang="en-US" sz="1800" dirty="0"/>
              <a:t>). (2018). </a:t>
            </a:r>
            <a:r>
              <a:rPr lang="en-US" sz="1800" i="1" dirty="0"/>
              <a:t>Safe Handling of Hazardous Drugs</a:t>
            </a:r>
            <a:r>
              <a:rPr lang="en-US" sz="1800" dirty="0"/>
              <a:t> (3</a:t>
            </a:r>
            <a:r>
              <a:rPr lang="en-US" sz="1800" baseline="30000" dirty="0"/>
              <a:t>rd</a:t>
            </a:r>
            <a:r>
              <a:rPr lang="en-US" sz="1800" dirty="0"/>
              <a:t> Ed.) Pittsburgh, PA: Oncology Nursing Society</a:t>
            </a:r>
            <a:r>
              <a:rPr lang="en-US" sz="1800" dirty="0" smtClean="0"/>
              <a:t>.</a:t>
            </a:r>
          </a:p>
          <a:p>
            <a:r>
              <a:rPr lang="en-US" sz="1800" dirty="0" smtClean="0"/>
              <a:t>Toolkit for Safe Handling of Hazardous Drugs for Nurses </a:t>
            </a:r>
            <a:r>
              <a:rPr lang="en-US" sz="1800" dirty="0"/>
              <a:t>in Oncology: </a:t>
            </a:r>
            <a:r>
              <a:rPr lang="en-US" sz="1800" dirty="0">
                <a:hlinkClick r:id="rId2"/>
              </a:rPr>
              <a:t>https://</a:t>
            </a:r>
            <a:r>
              <a:rPr lang="en-US" sz="1800" dirty="0" smtClean="0">
                <a:hlinkClick r:id="rId2"/>
              </a:rPr>
              <a:t>www.ons.org/toolkits/toolkit-safe-handling-hazardous-drugs-nurses-oncology?utm_source=HL&amp;utm_medium=Email</a:t>
            </a:r>
            <a:endParaRPr lang="en-US" sz="1800" dirty="0" smtClean="0"/>
          </a:p>
          <a:p>
            <a:r>
              <a:rPr lang="en-US" sz="1800" dirty="0"/>
              <a:t>ONS/ASCO standards 2016: </a:t>
            </a:r>
            <a:r>
              <a:rPr lang="en-US" sz="1800" dirty="0">
                <a:hlinkClick r:id="rId3"/>
              </a:rPr>
              <a:t>https://</a:t>
            </a:r>
            <a:r>
              <a:rPr lang="en-US" sz="1800" dirty="0" smtClean="0">
                <a:hlinkClick r:id="rId3"/>
              </a:rPr>
              <a:t>www.ons.org/ascoons-chemotherapy-administration-safety-standards?utm_source=HL&amp;utm_medium=Email</a:t>
            </a:r>
            <a:endParaRPr lang="en-US" sz="1800" dirty="0" smtClean="0"/>
          </a:p>
          <a:p>
            <a:r>
              <a:rPr lang="en-US" sz="1800" dirty="0" smtClean="0"/>
              <a:t>ONS/HOPA/ASCO </a:t>
            </a:r>
            <a:r>
              <a:rPr lang="en-US" sz="1800" dirty="0"/>
              <a:t>position statement 2016: </a:t>
            </a:r>
            <a:r>
              <a:rPr lang="en-US" sz="1800" dirty="0">
                <a:hlinkClick r:id="rId4"/>
              </a:rPr>
              <a:t>https://</a:t>
            </a:r>
            <a:r>
              <a:rPr lang="en-US" sz="1800" dirty="0" smtClean="0">
                <a:hlinkClick r:id="rId4"/>
              </a:rPr>
              <a:t>www.ons.org/sites/default/files/2017-06/Safe%20Handling.pdf</a:t>
            </a:r>
            <a:endParaRPr lang="en-US" sz="1800" dirty="0" smtClean="0"/>
          </a:p>
          <a:p>
            <a:r>
              <a:rPr lang="en-US" sz="1800" dirty="0" smtClean="0"/>
              <a:t>ONS/HOPA position statement 2019</a:t>
            </a:r>
          </a:p>
          <a:p>
            <a:r>
              <a:rPr lang="en-US" sz="1800" dirty="0" smtClean="0"/>
              <a:t>ONS Safe Handling </a:t>
            </a:r>
            <a:r>
              <a:rPr lang="en-US" sz="1800" dirty="0"/>
              <a:t>Basics Course: </a:t>
            </a:r>
            <a:r>
              <a:rPr lang="en-US" sz="1800" dirty="0">
                <a:hlinkClick r:id="rId5"/>
              </a:rPr>
              <a:t>https://</a:t>
            </a:r>
            <a:r>
              <a:rPr lang="en-US" sz="1800" dirty="0" smtClean="0">
                <a:hlinkClick r:id="rId5"/>
              </a:rPr>
              <a:t>www.ons.org/courses/safe-handling-basics?utm_source=HL&amp;utm_medium=Email</a:t>
            </a:r>
            <a:endParaRPr lang="en-US" sz="1800" dirty="0" smtClean="0"/>
          </a:p>
          <a:p>
            <a:r>
              <a:rPr lang="en-US" sz="1800" dirty="0" smtClean="0"/>
              <a:t>NIOSH </a:t>
            </a:r>
            <a:r>
              <a:rPr lang="en-US" sz="1800" dirty="0"/>
              <a:t>2004 Alert</a:t>
            </a:r>
          </a:p>
          <a:p>
            <a:pPr lvl="1"/>
            <a:r>
              <a:rPr lang="en-US" sz="1600" dirty="0">
                <a:hlinkClick r:id="rId6"/>
              </a:rPr>
              <a:t>https://www.cdc.gov/niosh/docs/2004-165/pdfs/2004-165.pdf</a:t>
            </a:r>
            <a:r>
              <a:rPr lang="en-US" sz="1600" dirty="0"/>
              <a:t> </a:t>
            </a:r>
          </a:p>
          <a:p>
            <a:r>
              <a:rPr lang="en-US" sz="1800" dirty="0"/>
              <a:t>USP &lt;800&gt;: live webcasts, webinars, e-learning modules </a:t>
            </a:r>
          </a:p>
          <a:p>
            <a:pPr lvl="1"/>
            <a:r>
              <a:rPr lang="en-US" sz="1600" dirty="0">
                <a:hlinkClick r:id="rId7"/>
              </a:rPr>
              <a:t>www.usp.org/events-training</a:t>
            </a:r>
            <a:endParaRPr lang="en-US" sz="1600" dirty="0"/>
          </a:p>
          <a:p>
            <a:r>
              <a:rPr lang="en-US" sz="1800" dirty="0"/>
              <a:t>FAQs re: USP &lt;800&gt; </a:t>
            </a:r>
          </a:p>
          <a:p>
            <a:pPr lvl="1"/>
            <a:r>
              <a:rPr lang="en-US" sz="1600" dirty="0">
                <a:hlinkClick r:id="rId8"/>
              </a:rPr>
              <a:t>www.usp.org/frequently-asked-questions/hazardous-drugs-handling-healthcare-settings</a:t>
            </a:r>
            <a:r>
              <a:rPr lang="en-US" sz="1600" dirty="0"/>
              <a:t> </a:t>
            </a:r>
          </a:p>
          <a:p>
            <a:r>
              <a:rPr lang="en-US" sz="1800" dirty="0"/>
              <a:t>Ready for &lt;800&gt; B. Braun Medical website</a:t>
            </a:r>
          </a:p>
          <a:p>
            <a:pPr lvl="1"/>
            <a:r>
              <a:rPr lang="en-US" sz="1600" dirty="0">
                <a:hlinkClick r:id="rId9"/>
              </a:rPr>
              <a:t>https://www.readyfor800.com/</a:t>
            </a:r>
            <a:r>
              <a:rPr lang="en-US" sz="1600" dirty="0"/>
              <a:t> </a:t>
            </a:r>
            <a:endParaRPr lang="en-US" sz="1600" dirty="0" smtClean="0"/>
          </a:p>
          <a:p>
            <a:pPr marL="457200" lvl="1" indent="0">
              <a:buNone/>
            </a:pPr>
            <a:endParaRPr lang="en-US" sz="1600" dirty="0"/>
          </a:p>
          <a:p>
            <a:r>
              <a:rPr lang="en-US" sz="1800" dirty="0"/>
              <a:t>Your institutional policy</a:t>
            </a:r>
          </a:p>
        </p:txBody>
      </p:sp>
    </p:spTree>
    <p:extLst>
      <p:ext uri="{BB962C8B-B14F-4D97-AF65-F5344CB8AC3E}">
        <p14:creationId xmlns:p14="http://schemas.microsoft.com/office/powerpoint/2010/main" val="11768704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Consider your shared work environment</a:t>
            </a:r>
            <a:endParaRPr lang="en-US" dirty="0"/>
          </a:p>
        </p:txBody>
      </p:sp>
      <p:sp>
        <p:nvSpPr>
          <p:cNvPr id="3" name="Content Placeholder 2"/>
          <p:cNvSpPr>
            <a:spLocks noGrp="1"/>
          </p:cNvSpPr>
          <p:nvPr>
            <p:ph idx="1"/>
          </p:nvPr>
        </p:nvSpPr>
        <p:spPr/>
        <p:txBody>
          <a:bodyPr/>
          <a:lstStyle/>
          <a:p>
            <a:r>
              <a:rPr lang="en-US" dirty="0" smtClean="0"/>
              <a:t>To reduce surface contamination- </a:t>
            </a:r>
          </a:p>
          <a:p>
            <a:r>
              <a:rPr lang="en-US" dirty="0" smtClean="0"/>
              <a:t>Don </a:t>
            </a:r>
            <a:r>
              <a:rPr lang="en-US" dirty="0"/>
              <a:t>PPE </a:t>
            </a:r>
            <a:r>
              <a:rPr lang="en-US" dirty="0" smtClean="0"/>
              <a:t>appropriately; doff it properly</a:t>
            </a:r>
            <a:endParaRPr lang="en-US" dirty="0"/>
          </a:p>
          <a:p>
            <a:r>
              <a:rPr lang="en-US" dirty="0" smtClean="0"/>
              <a:t>Make </a:t>
            </a:r>
            <a:r>
              <a:rPr lang="en-US" dirty="0"/>
              <a:t>all staff aware of who is receiving hazardous drugs</a:t>
            </a:r>
          </a:p>
          <a:p>
            <a:r>
              <a:rPr lang="en-US" dirty="0" smtClean="0"/>
              <a:t>Educate </a:t>
            </a:r>
            <a:r>
              <a:rPr lang="en-US" dirty="0"/>
              <a:t>all workers in these </a:t>
            </a:r>
            <a:r>
              <a:rPr lang="en-US" dirty="0" smtClean="0"/>
              <a:t>settings</a:t>
            </a:r>
          </a:p>
          <a:p>
            <a:r>
              <a:rPr lang="en-US" dirty="0" smtClean="0"/>
              <a:t>Educate families</a:t>
            </a:r>
            <a:endParaRPr lang="en-US" dirty="0"/>
          </a:p>
          <a:p>
            <a:endParaRPr lang="en-US" dirty="0"/>
          </a:p>
        </p:txBody>
      </p:sp>
    </p:spTree>
    <p:extLst>
      <p:ext uri="{BB962C8B-B14F-4D97-AF65-F5344CB8AC3E}">
        <p14:creationId xmlns:p14="http://schemas.microsoft.com/office/powerpoint/2010/main" val="31673130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92500" lnSpcReduction="20000"/>
          </a:bodyPr>
          <a:lstStyle/>
          <a:p>
            <a:pPr>
              <a:spcBef>
                <a:spcPts val="0"/>
              </a:spcBef>
              <a:spcAft>
                <a:spcPts val="300"/>
              </a:spcAft>
            </a:pPr>
            <a:r>
              <a:rPr lang="en-US" sz="900" dirty="0"/>
              <a:t>Administering HDs and the Necessary PPE. Ready for &lt;800&gt;. B. Braun Medical Inc. Web site. </a:t>
            </a:r>
            <a:r>
              <a:rPr lang="en-US" sz="900" dirty="0">
                <a:hlinkClick r:id="rId2"/>
              </a:rPr>
              <a:t>https://www.readyfor800.com/administering-hds-necessary-ppe/</a:t>
            </a:r>
            <a:r>
              <a:rPr lang="en-US" sz="900" dirty="0"/>
              <a:t> Accessed October 9, 2017.</a:t>
            </a:r>
          </a:p>
          <a:p>
            <a:pPr>
              <a:spcBef>
                <a:spcPts val="0"/>
              </a:spcBef>
              <a:spcAft>
                <a:spcPts val="300"/>
              </a:spcAft>
            </a:pPr>
            <a:r>
              <a:rPr lang="en-US" sz="900" dirty="0" err="1" smtClean="0"/>
              <a:t>Celano</a:t>
            </a:r>
            <a:r>
              <a:rPr lang="en-US" sz="900" dirty="0" smtClean="0"/>
              <a:t>, P., </a:t>
            </a:r>
            <a:r>
              <a:rPr lang="en-US" sz="900" dirty="0" err="1" smtClean="0"/>
              <a:t>Fausel</a:t>
            </a:r>
            <a:r>
              <a:rPr lang="en-US" sz="900" dirty="0" smtClean="0"/>
              <a:t>, C.A., Kennedy, E.B., et al. (2019). Safe Handling of Hazardous Drugs: ASCO Standards. Journal of Clinical Oncology. </a:t>
            </a:r>
          </a:p>
          <a:p>
            <a:pPr>
              <a:spcBef>
                <a:spcPts val="0"/>
              </a:spcBef>
              <a:spcAft>
                <a:spcPts val="300"/>
              </a:spcAft>
            </a:pPr>
            <a:r>
              <a:rPr lang="en-US" sz="900" dirty="0" smtClean="0"/>
              <a:t>Compounding </a:t>
            </a:r>
            <a:r>
              <a:rPr lang="en-US" sz="900" dirty="0"/>
              <a:t>HD and the necessary PPE. Ready for &lt;800&gt;. B. Braun Medical Inc. Web site. </a:t>
            </a:r>
            <a:r>
              <a:rPr lang="en-US" sz="900" dirty="0">
                <a:hlinkClick r:id="rId3"/>
              </a:rPr>
              <a:t>https://www.readyfor800.com/compounding-hd-necessary-ppe/</a:t>
            </a:r>
            <a:r>
              <a:rPr lang="en-US" sz="900" dirty="0"/>
              <a:t> Accessed October 4, 2017.</a:t>
            </a:r>
          </a:p>
          <a:p>
            <a:pPr>
              <a:spcBef>
                <a:spcPts val="0"/>
              </a:spcBef>
              <a:spcAft>
                <a:spcPts val="300"/>
              </a:spcAft>
            </a:pPr>
            <a:r>
              <a:rPr lang="en-US" sz="900" dirty="0"/>
              <a:t>Connor TH. Safe handling of hazardous drugs</a:t>
            </a:r>
            <a:r>
              <a:rPr lang="en-US" sz="900" i="1" dirty="0"/>
              <a:t>. NIOSH Science Blog </a:t>
            </a:r>
            <a:r>
              <a:rPr lang="en-US" sz="900" dirty="0"/>
              <a:t>CDC website. </a:t>
            </a:r>
            <a:r>
              <a:rPr lang="en-US" sz="900" dirty="0">
                <a:hlinkClick r:id="rId4"/>
              </a:rPr>
              <a:t>http://blogs.cdc.gov/niosh-science-blog/2014/05/21/hazardous-drugs/</a:t>
            </a:r>
            <a:r>
              <a:rPr lang="en-US" sz="900" dirty="0"/>
              <a:t> Posted May 21, 2014. Updated December 7, 2016. Accessed October 4, 2017.</a:t>
            </a:r>
          </a:p>
          <a:p>
            <a:pPr>
              <a:spcBef>
                <a:spcPts val="0"/>
              </a:spcBef>
              <a:spcAft>
                <a:spcPts val="300"/>
              </a:spcAft>
            </a:pPr>
            <a:r>
              <a:rPr lang="en-US" sz="900" dirty="0"/>
              <a:t>Connor TH, </a:t>
            </a:r>
            <a:r>
              <a:rPr lang="en-US" sz="900" dirty="0" err="1"/>
              <a:t>DeBord</a:t>
            </a:r>
            <a:r>
              <a:rPr lang="en-US" sz="900" dirty="0"/>
              <a:t> DG, Pretty JR, et al. Evaluation of antineoplastic drug exposure of health care workers at three university-based US cancer centers. J </a:t>
            </a:r>
            <a:r>
              <a:rPr lang="en-US" sz="900" i="1" dirty="0" err="1"/>
              <a:t>Occup</a:t>
            </a:r>
            <a:r>
              <a:rPr lang="en-US" sz="900" i="1" dirty="0"/>
              <a:t> Environ Med. </a:t>
            </a:r>
            <a:r>
              <a:rPr lang="en-US" sz="900" dirty="0"/>
              <a:t>2010;52(10):1019-1027. </a:t>
            </a:r>
            <a:r>
              <a:rPr lang="en-US" sz="900" dirty="0" err="1"/>
              <a:t>doi</a:t>
            </a:r>
            <a:r>
              <a:rPr lang="en-US" sz="900" dirty="0"/>
              <a:t>: 10.1097/JOM.0b013e3181f72b63.</a:t>
            </a:r>
          </a:p>
          <a:p>
            <a:pPr>
              <a:spcBef>
                <a:spcPts val="0"/>
              </a:spcBef>
              <a:spcAft>
                <a:spcPts val="300"/>
              </a:spcAft>
            </a:pPr>
            <a:r>
              <a:rPr lang="en-US" sz="900" dirty="0"/>
              <a:t>Department of Health and Human Services. NIOSH ALERT: preventing occupational exposures to antineoplastic and other hazardous drugs in health care settings. </a:t>
            </a:r>
            <a:r>
              <a:rPr lang="en-US" sz="900" dirty="0">
                <a:hlinkClick r:id="rId5"/>
              </a:rPr>
              <a:t>http://www.cdc.gov/niosh/docs/2004-165/pdfs/2004-165.pdf</a:t>
            </a:r>
            <a:r>
              <a:rPr lang="en-US" sz="900" dirty="0"/>
              <a:t>. CDC Web site. Accessed October 4, 2017.</a:t>
            </a:r>
          </a:p>
          <a:p>
            <a:pPr>
              <a:spcBef>
                <a:spcPts val="0"/>
              </a:spcBef>
              <a:spcAft>
                <a:spcPts val="300"/>
              </a:spcAft>
            </a:pPr>
            <a:r>
              <a:rPr lang="en-US" sz="900" dirty="0"/>
              <a:t>Events &amp; training. USP Web site. </a:t>
            </a:r>
            <a:r>
              <a:rPr lang="en-US" sz="900" dirty="0">
                <a:hlinkClick r:id="rId6"/>
              </a:rPr>
              <a:t>http://www.usp.org/events-training</a:t>
            </a:r>
            <a:r>
              <a:rPr lang="en-US" sz="900" dirty="0"/>
              <a:t> Accessed October 4, 2017. </a:t>
            </a:r>
          </a:p>
          <a:p>
            <a:pPr>
              <a:spcBef>
                <a:spcPts val="0"/>
              </a:spcBef>
              <a:spcAft>
                <a:spcPts val="300"/>
              </a:spcAft>
            </a:pPr>
            <a:r>
              <a:rPr lang="en-US" sz="900" dirty="0" err="1" smtClean="0"/>
              <a:t>Fausel</a:t>
            </a:r>
            <a:r>
              <a:rPr lang="en-US" sz="900" dirty="0" smtClean="0"/>
              <a:t>, C.A., </a:t>
            </a:r>
            <a:r>
              <a:rPr lang="en-US" sz="900" dirty="0" err="1" smtClean="0"/>
              <a:t>Celano</a:t>
            </a:r>
            <a:r>
              <a:rPr lang="en-US" sz="900" dirty="0" smtClean="0"/>
              <a:t>, P. Safe Handling of Hazardous Drugs: 2019 ASCO Standards. Feb 15, 2019. </a:t>
            </a:r>
            <a:r>
              <a:rPr lang="en-US" sz="900" dirty="0" smtClean="0">
                <a:hlinkClick r:id="rId7"/>
              </a:rPr>
              <a:t>www.asco.org/safe-handling-standards</a:t>
            </a:r>
            <a:endParaRPr lang="en-US" sz="900" dirty="0" smtClean="0"/>
          </a:p>
          <a:p>
            <a:pPr>
              <a:spcBef>
                <a:spcPts val="0"/>
              </a:spcBef>
              <a:spcAft>
                <a:spcPts val="300"/>
              </a:spcAft>
            </a:pPr>
            <a:r>
              <a:rPr lang="en-US" sz="900" dirty="0" smtClean="0"/>
              <a:t>FAQs</a:t>
            </a:r>
            <a:r>
              <a:rPr lang="en-US" sz="900" dirty="0"/>
              <a:t>: &lt;800&gt; hazardous drugs – handling in healthcare settings. USP Web site. </a:t>
            </a:r>
            <a:r>
              <a:rPr lang="en-US" sz="900" dirty="0">
                <a:hlinkClick r:id="rId8"/>
              </a:rPr>
              <a:t>http://www.usp.org/frequently-asked-questions/hazardous-drugs-handling-healthcare-settings</a:t>
            </a:r>
            <a:r>
              <a:rPr lang="en-US" sz="900" dirty="0"/>
              <a:t> Accessed October 4, 2017. </a:t>
            </a:r>
          </a:p>
          <a:p>
            <a:pPr>
              <a:spcBef>
                <a:spcPts val="0"/>
              </a:spcBef>
              <a:spcAft>
                <a:spcPts val="300"/>
              </a:spcAft>
            </a:pPr>
            <a:r>
              <a:rPr lang="en-US" sz="900" dirty="0"/>
              <a:t>Hazardous drug exposures in healthcare. CDC Web site. </a:t>
            </a:r>
            <a:r>
              <a:rPr lang="en-US" sz="900" dirty="0">
                <a:hlinkClick r:id="rId9"/>
              </a:rPr>
              <a:t>https://www.cdc.gov/niosh/topics/hazdrug/</a:t>
            </a:r>
            <a:r>
              <a:rPr lang="en-US" sz="900" dirty="0"/>
              <a:t> Updated August 25, 2017. Accessed October 4, 2017. </a:t>
            </a:r>
          </a:p>
          <a:p>
            <a:pPr>
              <a:spcBef>
                <a:spcPts val="0"/>
              </a:spcBef>
              <a:spcAft>
                <a:spcPts val="300"/>
              </a:spcAft>
            </a:pPr>
            <a:r>
              <a:rPr lang="en-US" sz="900" dirty="0"/>
              <a:t>Hazardous drug exposures in healthcare: antineoplastic agents. CDC web site. </a:t>
            </a:r>
            <a:r>
              <a:rPr lang="en-US" sz="900" dirty="0">
                <a:hlinkClick r:id="rId10"/>
              </a:rPr>
              <a:t>https://www.cdc.gov/niosh/topics/hazdrug/antineoplastic.html</a:t>
            </a:r>
            <a:r>
              <a:rPr lang="en-US" sz="900" dirty="0"/>
              <a:t>. Updated September 13, 2017. October 4, 2017. </a:t>
            </a:r>
          </a:p>
          <a:p>
            <a:pPr>
              <a:spcBef>
                <a:spcPts val="0"/>
              </a:spcBef>
              <a:spcAft>
                <a:spcPts val="300"/>
              </a:spcAft>
            </a:pPr>
            <a:r>
              <a:rPr lang="en-US" sz="900" dirty="0"/>
              <a:t>Hon CY, </a:t>
            </a:r>
            <a:r>
              <a:rPr lang="en-US" sz="900" dirty="0" err="1"/>
              <a:t>Teschke</a:t>
            </a:r>
            <a:r>
              <a:rPr lang="en-US" sz="900" dirty="0"/>
              <a:t> K, Shen H, Demers PA, </a:t>
            </a:r>
            <a:r>
              <a:rPr lang="en-US" sz="900" dirty="0" err="1"/>
              <a:t>Venners</a:t>
            </a:r>
            <a:r>
              <a:rPr lang="en-US" sz="900" dirty="0"/>
              <a:t> S. Antineoplastic drug contamination in the urine of Canadian healthcare workers</a:t>
            </a:r>
            <a:r>
              <a:rPr lang="en-US" sz="900" i="1" dirty="0"/>
              <a:t>. </a:t>
            </a:r>
            <a:r>
              <a:rPr lang="en-US" sz="900" i="1" dirty="0" err="1"/>
              <a:t>Int</a:t>
            </a:r>
            <a:r>
              <a:rPr lang="en-US" sz="900" i="1" dirty="0"/>
              <a:t> Arch </a:t>
            </a:r>
            <a:r>
              <a:rPr lang="en-US" sz="900" i="1" dirty="0" err="1"/>
              <a:t>Occup</a:t>
            </a:r>
            <a:r>
              <a:rPr lang="en-US" sz="900" i="1" dirty="0"/>
              <a:t> Environ Health. </a:t>
            </a:r>
            <a:r>
              <a:rPr lang="en-US" sz="900" dirty="0"/>
              <a:t>2015;88(7):933-941. </a:t>
            </a:r>
            <a:r>
              <a:rPr lang="en-US" sz="900" dirty="0" err="1"/>
              <a:t>doi</a:t>
            </a:r>
            <a:r>
              <a:rPr lang="en-US" sz="900" dirty="0"/>
              <a:t>: 10.1007/s00420-015-1026-1.</a:t>
            </a:r>
          </a:p>
          <a:p>
            <a:pPr>
              <a:spcBef>
                <a:spcPts val="0"/>
              </a:spcBef>
              <a:spcAft>
                <a:spcPts val="300"/>
              </a:spcAft>
            </a:pPr>
            <a:r>
              <a:rPr lang="en-US" sz="900" dirty="0"/>
              <a:t>Infrastructure for compounding. Ready for &lt;800&gt;. B. Braun Medical Inc. Web site. </a:t>
            </a:r>
            <a:r>
              <a:rPr lang="en-US" sz="900" dirty="0">
                <a:hlinkClick r:id="rId11"/>
              </a:rPr>
              <a:t>https://www.readyfor800.com/infrastructure-for-compounding/</a:t>
            </a:r>
            <a:r>
              <a:rPr lang="en-US" sz="900" dirty="0"/>
              <a:t>. Published 2017. Accessed October 4, 2017. </a:t>
            </a:r>
          </a:p>
          <a:p>
            <a:pPr>
              <a:spcBef>
                <a:spcPts val="0"/>
              </a:spcBef>
              <a:spcAft>
                <a:spcPts val="300"/>
              </a:spcAft>
            </a:pPr>
            <a:r>
              <a:rPr lang="en-US" sz="900" dirty="0"/>
              <a:t>Polovich, </a:t>
            </a:r>
            <a:r>
              <a:rPr lang="en-US" sz="900" dirty="0" err="1"/>
              <a:t>M</a:t>
            </a:r>
            <a:r>
              <a:rPr lang="en-US" sz="900" dirty="0" err="1" smtClean="0"/>
              <a:t>.,Olsen</a:t>
            </a:r>
            <a:r>
              <a:rPr lang="en-US" sz="900" dirty="0" smtClean="0"/>
              <a:t>, </a:t>
            </a:r>
            <a:r>
              <a:rPr lang="en-US" sz="900" dirty="0"/>
              <a:t>M. (</a:t>
            </a:r>
            <a:r>
              <a:rPr lang="en-US" sz="900" dirty="0" err="1"/>
              <a:t>Eds</a:t>
            </a:r>
            <a:r>
              <a:rPr lang="en-US" sz="900" dirty="0" smtClean="0"/>
              <a:t>). </a:t>
            </a:r>
            <a:r>
              <a:rPr lang="en-US" sz="900" dirty="0"/>
              <a:t>(2018). </a:t>
            </a:r>
            <a:r>
              <a:rPr lang="en-US" sz="900" i="1" dirty="0"/>
              <a:t>Safe Handling of Hazardous Drugs</a:t>
            </a:r>
            <a:r>
              <a:rPr lang="en-US" sz="900" dirty="0"/>
              <a:t> </a:t>
            </a:r>
            <a:r>
              <a:rPr lang="en-US" sz="900" dirty="0" smtClean="0"/>
              <a:t>(3</a:t>
            </a:r>
            <a:r>
              <a:rPr lang="en-US" sz="900" baseline="30000" dirty="0" smtClean="0"/>
              <a:t>rd</a:t>
            </a:r>
            <a:r>
              <a:rPr lang="en-US" sz="900" dirty="0" smtClean="0"/>
              <a:t> Ed.) </a:t>
            </a:r>
            <a:r>
              <a:rPr lang="en-US" sz="900" dirty="0"/>
              <a:t>Pittsburgh, PA: Oncology Nursing </a:t>
            </a:r>
            <a:r>
              <a:rPr lang="en-US" sz="900" dirty="0" smtClean="0"/>
              <a:t>Society.</a:t>
            </a:r>
          </a:p>
          <a:p>
            <a:pPr>
              <a:spcBef>
                <a:spcPts val="0"/>
              </a:spcBef>
              <a:spcAft>
                <a:spcPts val="300"/>
              </a:spcAft>
            </a:pPr>
            <a:r>
              <a:rPr lang="en-US" sz="900" dirty="0" smtClean="0"/>
              <a:t>Ready </a:t>
            </a:r>
            <a:r>
              <a:rPr lang="en-US" sz="900" dirty="0"/>
              <a:t>for &lt;800&gt;. B. Braun Medical Inc. Web site. </a:t>
            </a:r>
            <a:r>
              <a:rPr lang="en-US" sz="900" dirty="0">
                <a:hlinkClick r:id="rId12"/>
              </a:rPr>
              <a:t>https://www.readyfor800.com</a:t>
            </a:r>
            <a:r>
              <a:rPr lang="en-US" sz="900" dirty="0"/>
              <a:t>. Published 2017. Accessed October 4, 2017. </a:t>
            </a:r>
          </a:p>
          <a:p>
            <a:pPr>
              <a:spcBef>
                <a:spcPts val="0"/>
              </a:spcBef>
              <a:spcAft>
                <a:spcPts val="300"/>
              </a:spcAft>
            </a:pPr>
            <a:r>
              <a:rPr lang="en-US" sz="900" dirty="0"/>
              <a:t>Spills, cleaning and disposal. Ready for &lt;800&gt;. B. Braun Medical Inc. Web site. </a:t>
            </a:r>
            <a:r>
              <a:rPr lang="en-US" sz="900" dirty="0">
                <a:hlinkClick r:id="rId13"/>
              </a:rPr>
              <a:t>https://www.readyfor800.com/spills-cleaning-disposal/</a:t>
            </a:r>
            <a:r>
              <a:rPr lang="en-US" sz="900" dirty="0"/>
              <a:t>. Published 2017. Accessed October 4, 2017. </a:t>
            </a:r>
          </a:p>
          <a:p>
            <a:pPr>
              <a:spcBef>
                <a:spcPts val="0"/>
              </a:spcBef>
              <a:spcAft>
                <a:spcPts val="300"/>
              </a:spcAft>
            </a:pPr>
            <a:r>
              <a:rPr lang="en-US" sz="900" dirty="0"/>
              <a:t>The United States </a:t>
            </a:r>
            <a:r>
              <a:rPr lang="en-US" sz="900" dirty="0" err="1"/>
              <a:t>Pharmacopeial</a:t>
            </a:r>
            <a:r>
              <a:rPr lang="en-US" sz="900" dirty="0"/>
              <a:t> Convention (USP). </a:t>
            </a:r>
            <a:r>
              <a:rPr lang="en-US" sz="900" i="1" dirty="0"/>
              <a:t>USP General Chapter &lt;800&gt; Hazardous Drugs – Handling in Healthcare Settings: Reprinted from USP 40—NF 35, Second Supplement (2017). </a:t>
            </a:r>
            <a:r>
              <a:rPr lang="en-US" sz="900" dirty="0"/>
              <a:t>2017. Available from </a:t>
            </a:r>
            <a:r>
              <a:rPr lang="en-US" sz="900" dirty="0">
                <a:hlinkClick r:id="rId14"/>
              </a:rPr>
              <a:t>www.usp.org</a:t>
            </a:r>
            <a:r>
              <a:rPr lang="en-US" sz="900" dirty="0"/>
              <a:t> with registration.</a:t>
            </a:r>
          </a:p>
          <a:p>
            <a:pPr>
              <a:spcBef>
                <a:spcPts val="0"/>
              </a:spcBef>
              <a:spcAft>
                <a:spcPts val="300"/>
              </a:spcAft>
            </a:pPr>
            <a:r>
              <a:rPr lang="en-US" sz="900" dirty="0"/>
              <a:t>USP general chapter &lt;800&gt; hazardous drugs — handling in healthcare settings. USP Web site. </a:t>
            </a:r>
            <a:r>
              <a:rPr lang="en-US" sz="900" dirty="0">
                <a:hlinkClick r:id="rId15"/>
              </a:rPr>
              <a:t>http://www.usp.org/compounding/general-chapter-hazardous-drugs-handling-healthcare</a:t>
            </a:r>
            <a:r>
              <a:rPr lang="en-US" sz="900" dirty="0"/>
              <a:t>. Accessed October 4, 2017. </a:t>
            </a:r>
            <a:endParaRPr lang="en-US" sz="900" dirty="0" smtClean="0"/>
          </a:p>
          <a:p>
            <a:pPr>
              <a:spcBef>
                <a:spcPts val="0"/>
              </a:spcBef>
              <a:spcAft>
                <a:spcPts val="300"/>
              </a:spcAft>
            </a:pPr>
            <a:r>
              <a:rPr lang="en-US" sz="900" dirty="0" smtClean="0"/>
              <a:t>Yuki </a:t>
            </a:r>
            <a:r>
              <a:rPr lang="en-US" sz="900" dirty="0"/>
              <a:t>M, </a:t>
            </a:r>
            <a:r>
              <a:rPr lang="en-US" sz="900" dirty="0" err="1"/>
              <a:t>Sekine</a:t>
            </a:r>
            <a:r>
              <a:rPr lang="en-US" sz="900" dirty="0"/>
              <a:t> S, </a:t>
            </a:r>
            <a:r>
              <a:rPr lang="en-US" sz="900" dirty="0" err="1"/>
              <a:t>Takase</a:t>
            </a:r>
            <a:r>
              <a:rPr lang="en-US" sz="900" dirty="0"/>
              <a:t> K, Ishida T, </a:t>
            </a:r>
            <a:r>
              <a:rPr lang="en-US" sz="900" dirty="0" err="1"/>
              <a:t>Sessink</a:t>
            </a:r>
            <a:r>
              <a:rPr lang="en-US" sz="900" dirty="0"/>
              <a:t> PJ. Exposure of family members to antineoplastic drugs via excreta of treated cancer patients. </a:t>
            </a:r>
            <a:r>
              <a:rPr lang="en-US" sz="900" i="1" dirty="0"/>
              <a:t>J </a:t>
            </a:r>
            <a:r>
              <a:rPr lang="en-US" sz="900" i="1" dirty="0" err="1"/>
              <a:t>Oncol</a:t>
            </a:r>
            <a:r>
              <a:rPr lang="en-US" sz="900" i="1" dirty="0"/>
              <a:t> Pharm </a:t>
            </a:r>
            <a:r>
              <a:rPr lang="en-US" sz="900" i="1" dirty="0" err="1"/>
              <a:t>Pract</a:t>
            </a:r>
            <a:r>
              <a:rPr lang="en-US" sz="900" i="1" dirty="0"/>
              <a:t>. </a:t>
            </a:r>
            <a:r>
              <a:rPr lang="en-US" sz="900" dirty="0"/>
              <a:t>2013;19(3):208-217. </a:t>
            </a:r>
            <a:r>
              <a:rPr lang="en-US" sz="900" dirty="0" err="1"/>
              <a:t>doi</a:t>
            </a:r>
            <a:r>
              <a:rPr lang="en-US" sz="900" dirty="0"/>
              <a:t>: 10.1177/1078155212459667.</a:t>
            </a:r>
          </a:p>
          <a:p>
            <a:endParaRPr lang="en-US" dirty="0"/>
          </a:p>
        </p:txBody>
      </p:sp>
    </p:spTree>
    <p:extLst>
      <p:ext uri="{BB962C8B-B14F-4D97-AF65-F5344CB8AC3E}">
        <p14:creationId xmlns:p14="http://schemas.microsoft.com/office/powerpoint/2010/main" val="6222778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Questions</a:t>
            </a:r>
            <a:endParaRPr lang="en-US" sz="4000" b="1" dirty="0"/>
          </a:p>
        </p:txBody>
      </p:sp>
      <p:pic>
        <p:nvPicPr>
          <p:cNvPr id="1026" name="Picture 2" descr="C:\Users\jmb159\AppData\Local\Microsoft\Windows\Temporary Internet Files\Content.IE5\86R5PSD0\question[1].jp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819400" y="1676400"/>
            <a:ext cx="3657600" cy="3657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362200" y="5486400"/>
            <a:ext cx="5181600" cy="369332"/>
          </a:xfrm>
          <a:prstGeom prst="rect">
            <a:avLst/>
          </a:prstGeom>
          <a:noFill/>
        </p:spPr>
        <p:txBody>
          <a:bodyPr wrap="square" rtlCol="0">
            <a:spAutoFit/>
          </a:bodyPr>
          <a:lstStyle/>
          <a:p>
            <a:pPr algn="ctr"/>
            <a:r>
              <a:rPr lang="en-US" dirty="0"/>
              <a:t>a</a:t>
            </a:r>
            <a:r>
              <a:rPr lang="en-US" dirty="0" smtClean="0"/>
              <a:t>nnmarie.walton@duke.edu</a:t>
            </a:r>
            <a:endParaRPr lang="en-US" dirty="0"/>
          </a:p>
        </p:txBody>
      </p:sp>
    </p:spTree>
    <p:extLst>
      <p:ext uri="{BB962C8B-B14F-4D97-AF65-F5344CB8AC3E}">
        <p14:creationId xmlns:p14="http://schemas.microsoft.com/office/powerpoint/2010/main" val="22627338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do you know if a drug is hazardous? </a:t>
            </a:r>
            <a:endParaRPr lang="en-US" dirty="0"/>
          </a:p>
        </p:txBody>
      </p:sp>
      <p:sp>
        <p:nvSpPr>
          <p:cNvPr id="3" name="Content Placeholder 2"/>
          <p:cNvSpPr>
            <a:spLocks noGrp="1"/>
          </p:cNvSpPr>
          <p:nvPr>
            <p:ph idx="1"/>
          </p:nvPr>
        </p:nvSpPr>
        <p:spPr/>
        <p:txBody>
          <a:bodyPr/>
          <a:lstStyle/>
          <a:p>
            <a:r>
              <a:rPr lang="en-US" b="1" dirty="0"/>
              <a:t>NIOSH Alert Appendix A </a:t>
            </a:r>
            <a:endParaRPr lang="en-US" dirty="0"/>
          </a:p>
          <a:p>
            <a:pPr marL="0" indent="0">
              <a:buNone/>
            </a:pPr>
            <a:r>
              <a:rPr lang="en-US" dirty="0"/>
              <a:t>Sample list of hazardous drugs</a:t>
            </a:r>
          </a:p>
          <a:p>
            <a:pPr marL="0" indent="0">
              <a:buNone/>
            </a:pPr>
            <a:r>
              <a:rPr lang="en-US" dirty="0"/>
              <a:t>https://www.cdc.gov/niosh/docs/2004-165/pdfs/2004-165.pdf</a:t>
            </a:r>
          </a:p>
          <a:p>
            <a:r>
              <a:rPr lang="en-US" b="1" dirty="0"/>
              <a:t>NIOSH bi-annual update</a:t>
            </a:r>
            <a:endParaRPr lang="en-US" dirty="0"/>
          </a:p>
          <a:p>
            <a:pPr marL="0" indent="0">
              <a:buNone/>
            </a:pPr>
            <a:r>
              <a:rPr lang="en-US" dirty="0"/>
              <a:t>www.cdc.gov/niosh/topics/hazdrug/</a:t>
            </a:r>
          </a:p>
          <a:p>
            <a:r>
              <a:rPr lang="en-US" b="1" dirty="0"/>
              <a:t>Facility specific list</a:t>
            </a:r>
            <a:endParaRPr lang="en-US" dirty="0"/>
          </a:p>
        </p:txBody>
      </p:sp>
    </p:spTree>
    <p:extLst>
      <p:ext uri="{BB962C8B-B14F-4D97-AF65-F5344CB8AC3E}">
        <p14:creationId xmlns:p14="http://schemas.microsoft.com/office/powerpoint/2010/main" val="275439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NIOSH list of HDs (2016)</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Group </a:t>
            </a:r>
            <a:r>
              <a:rPr lang="en-US" dirty="0"/>
              <a:t>1: Antineoplastic Drugs</a:t>
            </a:r>
          </a:p>
          <a:p>
            <a:pPr marL="0" indent="0">
              <a:buNone/>
            </a:pPr>
            <a:endParaRPr lang="en-US" dirty="0" smtClean="0"/>
          </a:p>
          <a:p>
            <a:pPr marL="0" indent="0">
              <a:buNone/>
            </a:pPr>
            <a:r>
              <a:rPr lang="en-US" dirty="0" smtClean="0"/>
              <a:t>Group </a:t>
            </a:r>
            <a:r>
              <a:rPr lang="en-US" dirty="0"/>
              <a:t>2: Non-antineoplastic </a:t>
            </a:r>
            <a:r>
              <a:rPr lang="en-US" dirty="0" smtClean="0"/>
              <a:t>Drugs- Meet </a:t>
            </a:r>
            <a:r>
              <a:rPr lang="en-US" dirty="0"/>
              <a:t>one or more NIOSH criteria for a hazardous drug</a:t>
            </a:r>
          </a:p>
          <a:p>
            <a:pPr marL="0" indent="0">
              <a:buNone/>
            </a:pPr>
            <a:r>
              <a:rPr lang="en-US" dirty="0" smtClean="0"/>
              <a:t/>
            </a:r>
            <a:br>
              <a:rPr lang="en-US" dirty="0" smtClean="0"/>
            </a:br>
            <a:r>
              <a:rPr lang="en-US" dirty="0" smtClean="0"/>
              <a:t>Group </a:t>
            </a:r>
            <a:r>
              <a:rPr lang="en-US" dirty="0"/>
              <a:t>3: Reproductive </a:t>
            </a:r>
            <a:r>
              <a:rPr lang="en-US" dirty="0" smtClean="0"/>
              <a:t>Risks-Drugs </a:t>
            </a:r>
            <a:r>
              <a:rPr lang="en-US" dirty="0"/>
              <a:t>that </a:t>
            </a:r>
            <a:r>
              <a:rPr lang="en-US" dirty="0" smtClean="0"/>
              <a:t>pose </a:t>
            </a:r>
            <a:r>
              <a:rPr lang="en-US" dirty="0"/>
              <a:t>a reproductive risk to men and women </a:t>
            </a:r>
            <a:r>
              <a:rPr lang="en-US" dirty="0" smtClean="0"/>
              <a:t>actively </a:t>
            </a:r>
            <a:r>
              <a:rPr lang="en-US" dirty="0"/>
              <a:t>trying to conceive and women who are pregnant or breast feeding, because of excretion in breast milk</a:t>
            </a:r>
          </a:p>
          <a:p>
            <a:endParaRPr lang="en-US" dirty="0"/>
          </a:p>
        </p:txBody>
      </p:sp>
    </p:spTree>
    <p:extLst>
      <p:ext uri="{BB962C8B-B14F-4D97-AF65-F5344CB8AC3E}">
        <p14:creationId xmlns:p14="http://schemas.microsoft.com/office/powerpoint/2010/main" val="970035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Hazardous drug exposure: How it happens</a:t>
            </a:r>
            <a:endParaRPr lang="en-US" sz="4000" dirty="0"/>
          </a:p>
        </p:txBody>
      </p:sp>
      <p:sp>
        <p:nvSpPr>
          <p:cNvPr id="3" name="Content Placeholder 2"/>
          <p:cNvSpPr>
            <a:spLocks noGrp="1"/>
          </p:cNvSpPr>
          <p:nvPr>
            <p:ph idx="1"/>
          </p:nvPr>
        </p:nvSpPr>
        <p:spPr/>
        <p:txBody>
          <a:bodyPr>
            <a:normAutofit/>
          </a:bodyPr>
          <a:lstStyle/>
          <a:p>
            <a:pPr marL="0" indent="0">
              <a:buNone/>
            </a:pPr>
            <a:endParaRPr lang="en-US" dirty="0" smtClean="0"/>
          </a:p>
          <a:p>
            <a:pPr>
              <a:buFont typeface="Arial"/>
              <a:buChar char="•"/>
            </a:pPr>
            <a:endParaRPr lang="en-US" sz="1400" dirty="0"/>
          </a:p>
          <a:p>
            <a:r>
              <a:rPr lang="en-US" dirty="0"/>
              <a:t>Dermal route of exposure is most common</a:t>
            </a:r>
          </a:p>
          <a:p>
            <a:r>
              <a:rPr lang="en-US" dirty="0"/>
              <a:t>Inhalation</a:t>
            </a:r>
          </a:p>
          <a:p>
            <a:r>
              <a:rPr lang="en-US" dirty="0"/>
              <a:t>Ingestion</a:t>
            </a:r>
          </a:p>
          <a:p>
            <a:r>
              <a:rPr lang="en-US" dirty="0" smtClean="0"/>
              <a:t>Accidental injection</a:t>
            </a:r>
            <a:endParaRPr lang="en-US" dirty="0"/>
          </a:p>
        </p:txBody>
      </p:sp>
    </p:spTree>
    <p:extLst>
      <p:ext uri="{BB962C8B-B14F-4D97-AF65-F5344CB8AC3E}">
        <p14:creationId xmlns:p14="http://schemas.microsoft.com/office/powerpoint/2010/main" val="1500944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Hazardous drug exposure: Who is affected? </a:t>
            </a:r>
            <a:endParaRPr lang="en-US" dirty="0"/>
          </a:p>
        </p:txBody>
      </p:sp>
      <p:sp>
        <p:nvSpPr>
          <p:cNvPr id="3" name="Content Placeholder 2"/>
          <p:cNvSpPr>
            <a:spLocks noGrp="1"/>
          </p:cNvSpPr>
          <p:nvPr>
            <p:ph idx="1"/>
          </p:nvPr>
        </p:nvSpPr>
        <p:spPr/>
        <p:txBody>
          <a:bodyPr>
            <a:normAutofit fontScale="62500" lnSpcReduction="20000"/>
          </a:bodyPr>
          <a:lstStyle/>
          <a:p>
            <a:endParaRPr lang="en-US" dirty="0"/>
          </a:p>
          <a:p>
            <a:pPr marL="0" indent="0">
              <a:buNone/>
            </a:pPr>
            <a:r>
              <a:rPr lang="en-US" dirty="0"/>
              <a:t>Over 8 million healthcare employees including </a:t>
            </a:r>
            <a:r>
              <a:rPr lang="en-US" dirty="0" smtClean="0"/>
              <a:t>(not </a:t>
            </a:r>
            <a:r>
              <a:rPr lang="en-US" dirty="0"/>
              <a:t>limited to): </a:t>
            </a:r>
            <a:endParaRPr lang="en-US" dirty="0" smtClean="0"/>
          </a:p>
          <a:p>
            <a:pPr marL="0" indent="0">
              <a:buNone/>
            </a:pPr>
            <a:endParaRPr lang="en-US" dirty="0"/>
          </a:p>
          <a:p>
            <a:pPr marL="0" indent="0">
              <a:buNone/>
            </a:pPr>
            <a:r>
              <a:rPr lang="en-US" dirty="0"/>
              <a:t>–Pharmacy staff</a:t>
            </a:r>
          </a:p>
          <a:p>
            <a:pPr marL="0" indent="0">
              <a:buNone/>
            </a:pPr>
            <a:r>
              <a:rPr lang="en-US" dirty="0"/>
              <a:t>–Nurses, nursing assistants</a:t>
            </a:r>
          </a:p>
          <a:p>
            <a:pPr marL="0" indent="0">
              <a:buNone/>
            </a:pPr>
            <a:r>
              <a:rPr lang="en-US" dirty="0"/>
              <a:t>–Physicians, physician assistants</a:t>
            </a:r>
          </a:p>
          <a:p>
            <a:pPr marL="0" indent="0">
              <a:buNone/>
            </a:pPr>
            <a:r>
              <a:rPr lang="en-US" dirty="0"/>
              <a:t>–Dietitians, health educators</a:t>
            </a:r>
          </a:p>
          <a:p>
            <a:pPr marL="0" indent="0">
              <a:buNone/>
            </a:pPr>
            <a:r>
              <a:rPr lang="en-US" dirty="0"/>
              <a:t>–Occupational therapists, physical therapists, and OT/PT assistants</a:t>
            </a:r>
          </a:p>
          <a:p>
            <a:pPr marL="0" indent="0">
              <a:buNone/>
            </a:pPr>
            <a:r>
              <a:rPr lang="en-US" dirty="0"/>
              <a:t>–Environmental staff</a:t>
            </a:r>
          </a:p>
          <a:p>
            <a:pPr marL="0" indent="0">
              <a:buNone/>
            </a:pPr>
            <a:r>
              <a:rPr lang="en-US" dirty="0"/>
              <a:t>–Shipping/receiving staff </a:t>
            </a:r>
            <a:endParaRPr lang="en-US" dirty="0" smtClean="0"/>
          </a:p>
          <a:p>
            <a:pPr marL="0" indent="0">
              <a:buNone/>
            </a:pPr>
            <a:endParaRPr lang="en-US" dirty="0" smtClean="0"/>
          </a:p>
          <a:p>
            <a:pPr marL="0" indent="0">
              <a:buNone/>
            </a:pPr>
            <a:r>
              <a:rPr lang="en-US" dirty="0" smtClean="0"/>
              <a:t>Also- </a:t>
            </a:r>
            <a:r>
              <a:rPr lang="en-US" dirty="0" smtClean="0"/>
              <a:t>veterinarians/veterinarian </a:t>
            </a:r>
            <a:r>
              <a:rPr lang="en-US" dirty="0"/>
              <a:t>technicians, research/laboratory </a:t>
            </a:r>
            <a:r>
              <a:rPr lang="en-US" dirty="0" smtClean="0"/>
              <a:t>staff</a:t>
            </a:r>
            <a:endParaRPr lang="en-US" dirty="0"/>
          </a:p>
          <a:p>
            <a:pPr marL="0" indent="0">
              <a:buNone/>
            </a:pPr>
            <a:endParaRPr lang="en-US" dirty="0"/>
          </a:p>
        </p:txBody>
      </p:sp>
    </p:spTree>
    <p:extLst>
      <p:ext uri="{BB962C8B-B14F-4D97-AF65-F5344CB8AC3E}">
        <p14:creationId xmlns:p14="http://schemas.microsoft.com/office/powerpoint/2010/main" val="1444706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Hazardous drug exposure:</a:t>
            </a:r>
            <a:br>
              <a:rPr lang="en-US" sz="4000" dirty="0" smtClean="0"/>
            </a:br>
            <a:r>
              <a:rPr lang="en-US" sz="4000" dirty="0" smtClean="0"/>
              <a:t>Why do we care? </a:t>
            </a:r>
            <a:endParaRPr lang="en-US" sz="4000" dirty="0"/>
          </a:p>
        </p:txBody>
      </p:sp>
      <p:sp>
        <p:nvSpPr>
          <p:cNvPr id="3" name="Content Placeholder 2"/>
          <p:cNvSpPr>
            <a:spLocks noGrp="1"/>
          </p:cNvSpPr>
          <p:nvPr>
            <p:ph idx="1"/>
          </p:nvPr>
        </p:nvSpPr>
        <p:spPr/>
        <p:txBody>
          <a:bodyPr>
            <a:normAutofit/>
          </a:bodyPr>
          <a:lstStyle/>
          <a:p>
            <a:r>
              <a:rPr lang="en-US" dirty="0"/>
              <a:t>H</a:t>
            </a:r>
            <a:r>
              <a:rPr lang="en-US" dirty="0" smtClean="0"/>
              <a:t>ave </a:t>
            </a:r>
            <a:r>
              <a:rPr lang="en-US" dirty="0"/>
              <a:t>a potential for causing cancer, developmental or reproductive toxicity, or harm to organs </a:t>
            </a:r>
            <a:endParaRPr lang="en-US" dirty="0" smtClean="0"/>
          </a:p>
          <a:p>
            <a:r>
              <a:rPr lang="en-US" dirty="0" smtClean="0"/>
              <a:t>The impact of hazardous drug exposure is far and wide</a:t>
            </a:r>
          </a:p>
          <a:p>
            <a:pPr marL="0" indent="0">
              <a:buNone/>
            </a:pPr>
            <a:endParaRPr lang="en-US" dirty="0"/>
          </a:p>
        </p:txBody>
      </p:sp>
    </p:spTree>
    <p:extLst>
      <p:ext uri="{BB962C8B-B14F-4D97-AF65-F5344CB8AC3E}">
        <p14:creationId xmlns:p14="http://schemas.microsoft.com/office/powerpoint/2010/main" val="24862258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This is not a new problem</a:t>
            </a:r>
            <a:endParaRPr lang="en-US" dirty="0"/>
          </a:p>
        </p:txBody>
      </p:sp>
      <p:sp>
        <p:nvSpPr>
          <p:cNvPr id="3" name="Content Placeholder 2"/>
          <p:cNvSpPr>
            <a:spLocks noGrp="1"/>
          </p:cNvSpPr>
          <p:nvPr>
            <p:ph idx="1"/>
          </p:nvPr>
        </p:nvSpPr>
        <p:spPr/>
        <p:txBody>
          <a:bodyPr/>
          <a:lstStyle/>
          <a:p>
            <a:r>
              <a:rPr lang="en-US" dirty="0" smtClean="0"/>
              <a:t>Inquiry began in the 1970s</a:t>
            </a:r>
          </a:p>
          <a:p>
            <a:r>
              <a:rPr lang="en-US" dirty="0" smtClean="0"/>
              <a:t>Several hundred papers document exposure, adverse health effects, efficacy of PPE, guidelines for safe handling</a:t>
            </a:r>
            <a:endParaRPr lang="en-US" dirty="0"/>
          </a:p>
        </p:txBody>
      </p:sp>
    </p:spTree>
    <p:extLst>
      <p:ext uri="{BB962C8B-B14F-4D97-AF65-F5344CB8AC3E}">
        <p14:creationId xmlns:p14="http://schemas.microsoft.com/office/powerpoint/2010/main" val="444641450"/>
      </p:ext>
    </p:extLst>
  </p:cSld>
  <p:clrMapOvr>
    <a:masterClrMapping/>
  </p:clrMapOvr>
</p:sld>
</file>

<file path=ppt/theme/theme1.xml><?xml version="1.0" encoding="utf-8"?>
<a:theme xmlns:a="http://schemas.openxmlformats.org/drawingml/2006/main" name="Website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12948</TotalTime>
  <Words>3491</Words>
  <Application>Microsoft Office PowerPoint</Application>
  <PresentationFormat>On-screen Show (4:3)</PresentationFormat>
  <Paragraphs>315</Paragraphs>
  <Slides>38</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Arial</vt:lpstr>
      <vt:lpstr>Calibri</vt:lpstr>
      <vt:lpstr>Georgia</vt:lpstr>
      <vt:lpstr>WebsiteTheme</vt:lpstr>
      <vt:lpstr>     Safe handling of hazardous drugs: USP &lt;800&gt; and beyond  AnnMarie Walton, PhD, MPH, RN, OCN, CHES Assistant Professor Duke University School of Nursing </vt:lpstr>
      <vt:lpstr>Objectives</vt:lpstr>
      <vt:lpstr>What are hazardous drugs? </vt:lpstr>
      <vt:lpstr>How do you know if a drug is hazardous? </vt:lpstr>
      <vt:lpstr>NIOSH list of HDs (2016)</vt:lpstr>
      <vt:lpstr>Hazardous drug exposure: How it happens</vt:lpstr>
      <vt:lpstr>Hazardous drug exposure: Who is affected? </vt:lpstr>
      <vt:lpstr>Hazardous drug exposure: Why do we care? </vt:lpstr>
      <vt:lpstr>This is not a new problem</vt:lpstr>
      <vt:lpstr>Nor are the recommendations new</vt:lpstr>
      <vt:lpstr>U.S. Pharmacopeia (USP) General Chapter &lt;800&gt; </vt:lpstr>
      <vt:lpstr>Lifecycle of the Drug</vt:lpstr>
      <vt:lpstr>Training (Personnel and Practices)</vt:lpstr>
      <vt:lpstr>Delivery/Receiving</vt:lpstr>
      <vt:lpstr>Storage</vt:lpstr>
      <vt:lpstr>Transporting</vt:lpstr>
      <vt:lpstr>Compounding</vt:lpstr>
      <vt:lpstr>Compounding continued…</vt:lpstr>
      <vt:lpstr>PPE in pharmacy- and beyond</vt:lpstr>
      <vt:lpstr>Respiratory prevention measures  </vt:lpstr>
      <vt:lpstr>Administration</vt:lpstr>
      <vt:lpstr>Spills</vt:lpstr>
      <vt:lpstr>Cleaning</vt:lpstr>
      <vt:lpstr>More recommendations</vt:lpstr>
      <vt:lpstr>So, we will be safer right? </vt:lpstr>
      <vt:lpstr>Enforcement may be limited</vt:lpstr>
      <vt:lpstr>On the bright side </vt:lpstr>
      <vt:lpstr>Who and what is missing? </vt:lpstr>
      <vt:lpstr>Let’s talk a little about excreta</vt:lpstr>
      <vt:lpstr>My own program of research: Study 1 (in press)</vt:lpstr>
      <vt:lpstr>My own program of research  Study 2 (under review)</vt:lpstr>
      <vt:lpstr>Results: Study 2 </vt:lpstr>
      <vt:lpstr>Interesting findings: Study 2</vt:lpstr>
      <vt:lpstr>Future directions in my program of research</vt:lpstr>
      <vt:lpstr>Practical resources: What can you do to protect yourself? </vt:lpstr>
      <vt:lpstr>Consider your shared work environment</vt:lpstr>
      <vt:lpstr>References</vt:lpstr>
      <vt:lpstr>Questions</vt:lpstr>
    </vt:vector>
  </TitlesOfParts>
  <Company>Duke University School of Nursing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AnnMarie L Walton, Ph.D.</cp:lastModifiedBy>
  <cp:revision>205</cp:revision>
  <cp:lastPrinted>2017-03-31T21:55:36Z</cp:lastPrinted>
  <dcterms:created xsi:type="dcterms:W3CDTF">2014-06-17T20:08:36Z</dcterms:created>
  <dcterms:modified xsi:type="dcterms:W3CDTF">2019-08-12T19:15:06Z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