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70" r:id="rId3"/>
    <p:sldId id="257" r:id="rId4"/>
    <p:sldId id="258" r:id="rId5"/>
    <p:sldId id="259" r:id="rId6"/>
    <p:sldId id="261" r:id="rId7"/>
    <p:sldId id="260" r:id="rId8"/>
    <p:sldId id="266" r:id="rId9"/>
    <p:sldId id="262" r:id="rId10"/>
    <p:sldId id="263" r:id="rId11"/>
    <p:sldId id="264" r:id="rId12"/>
    <p:sldId id="265" r:id="rId13"/>
    <p:sldId id="268" r:id="rId14"/>
    <p:sldId id="271" r:id="rId15"/>
    <p:sldId id="279" r:id="rId16"/>
    <p:sldId id="280" r:id="rId17"/>
    <p:sldId id="281" r:id="rId18"/>
    <p:sldId id="273" r:id="rId19"/>
    <p:sldId id="282" r:id="rId20"/>
    <p:sldId id="283" r:id="rId21"/>
    <p:sldId id="284" r:id="rId22"/>
    <p:sldId id="285" r:id="rId23"/>
    <p:sldId id="286" r:id="rId24"/>
    <p:sldId id="289" r:id="rId25"/>
    <p:sldId id="287" r:id="rId26"/>
    <p:sldId id="290" r:id="rId27"/>
    <p:sldId id="288" r:id="rId28"/>
    <p:sldId id="291" r:id="rId29"/>
    <p:sldId id="292" r:id="rId30"/>
    <p:sldId id="293" r:id="rId31"/>
    <p:sldId id="294" r:id="rId32"/>
    <p:sldId id="301" r:id="rId33"/>
    <p:sldId id="312" r:id="rId34"/>
    <p:sldId id="313" r:id="rId35"/>
    <p:sldId id="302" r:id="rId36"/>
    <p:sldId id="306" r:id="rId37"/>
    <p:sldId id="305" r:id="rId38"/>
    <p:sldId id="303" r:id="rId39"/>
    <p:sldId id="295" r:id="rId40"/>
    <p:sldId id="314" r:id="rId41"/>
    <p:sldId id="315" r:id="rId42"/>
    <p:sldId id="316" r:id="rId43"/>
    <p:sldId id="317" r:id="rId44"/>
    <p:sldId id="296" r:id="rId45"/>
    <p:sldId id="318" r:id="rId46"/>
    <p:sldId id="319" r:id="rId47"/>
    <p:sldId id="320" r:id="rId48"/>
    <p:sldId id="321" r:id="rId49"/>
    <p:sldId id="322" r:id="rId50"/>
    <p:sldId id="323" r:id="rId51"/>
    <p:sldId id="297" r:id="rId52"/>
    <p:sldId id="304" r:id="rId53"/>
    <p:sldId id="298" r:id="rId54"/>
    <p:sldId id="307" r:id="rId55"/>
    <p:sldId id="308" r:id="rId56"/>
    <p:sldId id="299" r:id="rId57"/>
    <p:sldId id="309" r:id="rId58"/>
    <p:sldId id="311"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588"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68BECA-4BFA-45D1-BF3F-9B566B181755}" type="datetimeFigureOut">
              <a:rPr lang="en-GB" smtClean="0"/>
              <a:t>26/05/2016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9B780A-E61E-4ADD-AE9B-4BEC4E552977}" type="slidenum">
              <a:rPr lang="en-GB" smtClean="0"/>
              <a:t>‹#›</a:t>
            </a:fld>
            <a:endParaRPr lang="en-GB"/>
          </a:p>
        </p:txBody>
      </p:sp>
    </p:spTree>
    <p:extLst>
      <p:ext uri="{BB962C8B-B14F-4D97-AF65-F5344CB8AC3E}">
        <p14:creationId xmlns:p14="http://schemas.microsoft.com/office/powerpoint/2010/main" val="2288965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9B780A-E61E-4ADD-AE9B-4BEC4E552977}" type="slidenum">
              <a:rPr lang="en-GB" smtClean="0"/>
              <a:t>51</a:t>
            </a:fld>
            <a:endParaRPr lang="en-GB"/>
          </a:p>
        </p:txBody>
      </p:sp>
    </p:spTree>
    <p:extLst>
      <p:ext uri="{BB962C8B-B14F-4D97-AF65-F5344CB8AC3E}">
        <p14:creationId xmlns:p14="http://schemas.microsoft.com/office/powerpoint/2010/main" val="797586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D2FBD30-F7E8-401D-BFC8-6C4CC37187F8}" type="datetimeFigureOut">
              <a:rPr lang="en-GB" smtClean="0"/>
              <a:t>26/05/2016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9C58BA-D033-4214-A8E2-B41756449EF6}"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D2FBD30-F7E8-401D-BFC8-6C4CC37187F8}" type="datetimeFigureOut">
              <a:rPr lang="en-GB" smtClean="0"/>
              <a:t>26/05/2016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9C58BA-D033-4214-A8E2-B41756449EF6}"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D2FBD30-F7E8-401D-BFC8-6C4CC37187F8}" type="datetimeFigureOut">
              <a:rPr lang="en-GB" smtClean="0"/>
              <a:t>26/05/2016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9C58BA-D033-4214-A8E2-B41756449EF6}"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D2FBD30-F7E8-401D-BFC8-6C4CC37187F8}" type="datetimeFigureOut">
              <a:rPr lang="en-GB" smtClean="0"/>
              <a:t>26/05/2016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9C58BA-D033-4214-A8E2-B41756449EF6}"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FBD30-F7E8-401D-BFC8-6C4CC37187F8}" type="datetimeFigureOut">
              <a:rPr lang="en-GB" smtClean="0"/>
              <a:t>26/05/2016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9C58BA-D033-4214-A8E2-B41756449EF6}"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D2FBD30-F7E8-401D-BFC8-6C4CC37187F8}" type="datetimeFigureOut">
              <a:rPr lang="en-GB" smtClean="0"/>
              <a:t>26/05/2016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9C58BA-D033-4214-A8E2-B41756449EF6}"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D2FBD30-F7E8-401D-BFC8-6C4CC37187F8}" type="datetimeFigureOut">
              <a:rPr lang="en-GB" smtClean="0"/>
              <a:t>26/05/2016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59C58BA-D033-4214-A8E2-B41756449EF6}"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D2FBD30-F7E8-401D-BFC8-6C4CC37187F8}" type="datetimeFigureOut">
              <a:rPr lang="en-GB" smtClean="0"/>
              <a:t>26/05/2016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59C58BA-D033-4214-A8E2-B41756449EF6}"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2FBD30-F7E8-401D-BFC8-6C4CC37187F8}" type="datetimeFigureOut">
              <a:rPr lang="en-GB" smtClean="0"/>
              <a:t>26/05/2016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59C58BA-D033-4214-A8E2-B41756449EF6}"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FBD30-F7E8-401D-BFC8-6C4CC37187F8}" type="datetimeFigureOut">
              <a:rPr lang="en-GB" smtClean="0"/>
              <a:t>26/05/2016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9C58BA-D033-4214-A8E2-B41756449EF6}"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FBD30-F7E8-401D-BFC8-6C4CC37187F8}" type="datetimeFigureOut">
              <a:rPr lang="en-GB" smtClean="0"/>
              <a:t>26/05/2016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9C58BA-D033-4214-A8E2-B41756449EF6}"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2FBD30-F7E8-401D-BFC8-6C4CC37187F8}" type="datetimeFigureOut">
              <a:rPr lang="en-GB" smtClean="0"/>
              <a:t>26/05/2016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9C58BA-D033-4214-A8E2-B41756449EF6}"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40.wmf"/><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73.gif"/></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16.wmf"/><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029200"/>
            <a:ext cx="7772400" cy="1470025"/>
          </a:xfrm>
        </p:spPr>
        <p:txBody>
          <a:bodyPr>
            <a:noAutofit/>
          </a:bodyPr>
          <a:lstStyle/>
          <a:p>
            <a:pPr algn="r"/>
            <a:r>
              <a:rPr lang="en-GB" sz="3200" dirty="0"/>
              <a:t>Dr David Raven</a:t>
            </a:r>
            <a:br>
              <a:rPr lang="en-GB" sz="3200" dirty="0"/>
            </a:br>
            <a:r>
              <a:rPr lang="en-GB" sz="3200" dirty="0"/>
              <a:t>ED Consultant</a:t>
            </a:r>
            <a:br>
              <a:rPr lang="en-GB" sz="3200" dirty="0"/>
            </a:br>
            <a:r>
              <a:rPr lang="en-GB" sz="3200" dirty="0"/>
              <a:t>Heart of England NHS Foundation Trust</a:t>
            </a:r>
          </a:p>
        </p:txBody>
      </p:sp>
      <p:pic>
        <p:nvPicPr>
          <p:cNvPr id="4" name="Picture 3" descr="HECTOR Emblem test.png"/>
          <p:cNvPicPr>
            <a:picLocks noChangeAspect="1"/>
          </p:cNvPicPr>
          <p:nvPr/>
        </p:nvPicPr>
        <p:blipFill>
          <a:blip r:embed="rId2" cstate="print"/>
          <a:stretch>
            <a:fillRect/>
          </a:stretch>
        </p:blipFill>
        <p:spPr>
          <a:xfrm>
            <a:off x="2667000" y="533400"/>
            <a:ext cx="3505200" cy="41836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lum bright="30000"/>
          </a:blip>
          <a:srcRect/>
          <a:stretch>
            <a:fillRect/>
          </a:stretch>
        </p:blipFill>
        <p:spPr bwMode="auto">
          <a:xfrm>
            <a:off x="533400" y="318293"/>
            <a:ext cx="7772400" cy="58293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029200"/>
            <a:ext cx="7772400" cy="1470025"/>
          </a:xfrm>
        </p:spPr>
        <p:txBody>
          <a:bodyPr>
            <a:noAutofit/>
          </a:bodyPr>
          <a:lstStyle/>
          <a:p>
            <a:r>
              <a:rPr lang="en-GB" sz="3200" dirty="0"/>
              <a:t>......we are </a:t>
            </a:r>
            <a:r>
              <a:rPr lang="en-GB" sz="3200" b="1" dirty="0">
                <a:solidFill>
                  <a:srgbClr val="00B050"/>
                </a:solidFill>
              </a:rPr>
              <a:t>HECTOR</a:t>
            </a:r>
          </a:p>
        </p:txBody>
      </p:sp>
      <p:pic>
        <p:nvPicPr>
          <p:cNvPr id="4" name="Picture 3" descr="HECTOR Emblem test.png"/>
          <p:cNvPicPr>
            <a:picLocks noChangeAspect="1"/>
          </p:cNvPicPr>
          <p:nvPr/>
        </p:nvPicPr>
        <p:blipFill>
          <a:blip r:embed="rId2" cstate="print"/>
          <a:stretch>
            <a:fillRect/>
          </a:stretch>
        </p:blipFill>
        <p:spPr>
          <a:xfrm>
            <a:off x="2667000" y="533400"/>
            <a:ext cx="3505200" cy="418362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images.bootkidz.co.uk/map-of-england.png"/>
          <p:cNvPicPr>
            <a:picLocks noChangeAspect="1" noChangeArrowheads="1"/>
          </p:cNvPicPr>
          <p:nvPr/>
        </p:nvPicPr>
        <p:blipFill>
          <a:blip r:embed="rId2" cstate="print"/>
          <a:srcRect/>
          <a:stretch>
            <a:fillRect/>
          </a:stretch>
        </p:blipFill>
        <p:spPr bwMode="auto">
          <a:xfrm>
            <a:off x="990600" y="0"/>
            <a:ext cx="6858000" cy="6858000"/>
          </a:xfrm>
          <a:prstGeom prst="rect">
            <a:avLst/>
          </a:prstGeom>
          <a:noFill/>
        </p:spPr>
      </p:pic>
      <p:sp>
        <p:nvSpPr>
          <p:cNvPr id="5" name="Oval 4"/>
          <p:cNvSpPr/>
          <p:nvPr/>
        </p:nvSpPr>
        <p:spPr>
          <a:xfrm>
            <a:off x="5029200" y="441960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5257800" y="426720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486400" y="411480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4495800" y="541020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334000" y="259080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5257800" y="350520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5257800" y="426720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5486400" y="449580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HECTOR Emblem test.png"/>
          <p:cNvPicPr>
            <a:picLocks noChangeAspect="1"/>
          </p:cNvPicPr>
          <p:nvPr/>
        </p:nvPicPr>
        <p:blipFill>
          <a:blip r:embed="rId3" cstate="print"/>
          <a:stretch>
            <a:fillRect/>
          </a:stretch>
        </p:blipFill>
        <p:spPr>
          <a:xfrm>
            <a:off x="457200" y="381000"/>
            <a:ext cx="1180952" cy="1409524"/>
          </a:xfrm>
          <a:prstGeom prst="rect">
            <a:avLst/>
          </a:prstGeom>
        </p:spPr>
      </p:pic>
      <p:sp>
        <p:nvSpPr>
          <p:cNvPr id="15" name="Rectangle 14"/>
          <p:cNvSpPr/>
          <p:nvPr/>
        </p:nvSpPr>
        <p:spPr>
          <a:xfrm>
            <a:off x="6705600" y="609600"/>
            <a:ext cx="1981200" cy="2819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50"/>
                </a:solidFill>
              </a:rPr>
              <a:t>Salford</a:t>
            </a:r>
          </a:p>
          <a:p>
            <a:pPr algn="ctr"/>
            <a:r>
              <a:rPr lang="en-GB" dirty="0">
                <a:solidFill>
                  <a:srgbClr val="00B050"/>
                </a:solidFill>
              </a:rPr>
              <a:t>Northampton</a:t>
            </a:r>
          </a:p>
          <a:p>
            <a:pPr algn="ctr"/>
            <a:r>
              <a:rPr lang="en-GB" dirty="0">
                <a:solidFill>
                  <a:srgbClr val="00B050"/>
                </a:solidFill>
              </a:rPr>
              <a:t>Gloucester</a:t>
            </a:r>
          </a:p>
          <a:p>
            <a:pPr algn="ctr"/>
            <a:r>
              <a:rPr lang="en-GB" dirty="0">
                <a:solidFill>
                  <a:srgbClr val="00B050"/>
                </a:solidFill>
              </a:rPr>
              <a:t>Plymouth</a:t>
            </a:r>
          </a:p>
          <a:p>
            <a:pPr algn="ctr"/>
            <a:r>
              <a:rPr lang="en-GB" dirty="0">
                <a:solidFill>
                  <a:srgbClr val="00B050"/>
                </a:solidFill>
              </a:rPr>
              <a:t>Stoke</a:t>
            </a:r>
          </a:p>
          <a:p>
            <a:pPr algn="ctr"/>
            <a:r>
              <a:rPr lang="en-GB" dirty="0">
                <a:solidFill>
                  <a:srgbClr val="00B050"/>
                </a:solidFill>
              </a:rPr>
              <a:t>Birmingham</a:t>
            </a:r>
          </a:p>
          <a:p>
            <a:pPr algn="ctr"/>
            <a:r>
              <a:rPr lang="en-GB" dirty="0">
                <a:solidFill>
                  <a:srgbClr val="00B050"/>
                </a:solidFill>
              </a:rPr>
              <a:t>Buckinghamshire</a:t>
            </a:r>
          </a:p>
          <a:p>
            <a:pPr algn="ctr"/>
            <a:r>
              <a:rPr lang="en-GB" dirty="0">
                <a:solidFill>
                  <a:srgbClr val="00B050"/>
                </a:solidFill>
              </a:rPr>
              <a:t>Newcastle</a:t>
            </a:r>
          </a:p>
        </p:txBody>
      </p:sp>
      <p:sp>
        <p:nvSpPr>
          <p:cNvPr id="16" name="Oval 15"/>
          <p:cNvSpPr/>
          <p:nvPr/>
        </p:nvSpPr>
        <p:spPr>
          <a:xfrm>
            <a:off x="5105400" y="396240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CTOR Emblem test.png"/>
          <p:cNvPicPr>
            <a:picLocks noChangeAspect="1"/>
          </p:cNvPicPr>
          <p:nvPr/>
        </p:nvPicPr>
        <p:blipFill>
          <a:blip r:embed="rId2" cstate="print"/>
          <a:stretch>
            <a:fillRect/>
          </a:stretch>
        </p:blipFill>
        <p:spPr>
          <a:xfrm>
            <a:off x="3505200" y="2104103"/>
            <a:ext cx="1752600" cy="2091814"/>
          </a:xfrm>
          <a:prstGeom prst="rect">
            <a:avLst/>
          </a:prstGeom>
          <a:ln>
            <a:noFill/>
          </a:ln>
          <a:effectLst>
            <a:outerShdw blurRad="292100" dist="139700" dir="2700000" algn="tl" rotWithShape="0">
              <a:srgbClr val="333333">
                <a:alpha val="65000"/>
              </a:srgbClr>
            </a:outerShdw>
          </a:effectLst>
        </p:spPr>
      </p:pic>
      <p:sp>
        <p:nvSpPr>
          <p:cNvPr id="3" name="Rounded Rectangle 2"/>
          <p:cNvSpPr/>
          <p:nvPr/>
        </p:nvSpPr>
        <p:spPr>
          <a:xfrm>
            <a:off x="363984" y="2673760"/>
            <a:ext cx="2590800" cy="9525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B050"/>
                </a:solidFill>
              </a:rPr>
              <a:t>RESEARCH</a:t>
            </a:r>
          </a:p>
        </p:txBody>
      </p:sp>
      <p:sp>
        <p:nvSpPr>
          <p:cNvPr id="4" name="Rounded Rectangle 3"/>
          <p:cNvSpPr/>
          <p:nvPr/>
        </p:nvSpPr>
        <p:spPr>
          <a:xfrm>
            <a:off x="5715000" y="2673760"/>
            <a:ext cx="2590800" cy="9525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B050"/>
                </a:solidFill>
              </a:rPr>
              <a:t>TRAINING</a:t>
            </a:r>
          </a:p>
        </p:txBody>
      </p:sp>
    </p:spTree>
    <p:extLst>
      <p:ext uri="{BB962C8B-B14F-4D97-AF65-F5344CB8AC3E}">
        <p14:creationId xmlns:p14="http://schemas.microsoft.com/office/powerpoint/2010/main" val="370415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400" y="533400"/>
            <a:ext cx="12954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B050"/>
                </a:solidFill>
              </a:rPr>
              <a:t>INJURY</a:t>
            </a:r>
          </a:p>
        </p:txBody>
      </p:sp>
      <p:sp>
        <p:nvSpPr>
          <p:cNvPr id="5" name="Rounded Rectangle 4"/>
          <p:cNvSpPr/>
          <p:nvPr/>
        </p:nvSpPr>
        <p:spPr>
          <a:xfrm>
            <a:off x="533400" y="1752600"/>
            <a:ext cx="32004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B050"/>
                </a:solidFill>
              </a:rPr>
              <a:t>ACCESS TO HEALTHCARE</a:t>
            </a:r>
          </a:p>
        </p:txBody>
      </p:sp>
      <p:sp>
        <p:nvSpPr>
          <p:cNvPr id="6" name="Rounded Rectangle 5"/>
          <p:cNvSpPr/>
          <p:nvPr/>
        </p:nvSpPr>
        <p:spPr>
          <a:xfrm>
            <a:off x="533400" y="28956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B050"/>
                </a:solidFill>
              </a:rPr>
              <a:t>RECEPTION &amp; RESUSCITATION</a:t>
            </a:r>
          </a:p>
        </p:txBody>
      </p:sp>
      <p:sp>
        <p:nvSpPr>
          <p:cNvPr id="7" name="Rounded Rectangle 6"/>
          <p:cNvSpPr/>
          <p:nvPr/>
        </p:nvSpPr>
        <p:spPr>
          <a:xfrm>
            <a:off x="533400" y="41148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B050"/>
                </a:solidFill>
              </a:rPr>
              <a:t>DEFINITIVE CARE</a:t>
            </a:r>
          </a:p>
        </p:txBody>
      </p:sp>
      <p:sp>
        <p:nvSpPr>
          <p:cNvPr id="8" name="Rounded Rectangle 7"/>
          <p:cNvSpPr/>
          <p:nvPr/>
        </p:nvSpPr>
        <p:spPr>
          <a:xfrm>
            <a:off x="533400" y="5257800"/>
            <a:ext cx="2209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B050"/>
                </a:solidFill>
              </a:rPr>
              <a:t>DISCHARGE</a:t>
            </a:r>
          </a:p>
        </p:txBody>
      </p:sp>
      <p:pic>
        <p:nvPicPr>
          <p:cNvPr id="26628" name="Picture 4" descr="http://cdn.playbuzz.com/cdn/e22985e7-b45c-4e61-89c7-2a5458d22131/840b4a44-bf09-48fd-8066-c021eae58b30_560_420.jpg"/>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19600" y="1638299"/>
            <a:ext cx="4114800" cy="30861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2094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3928306"/>
            <a:ext cx="1752600" cy="2514600"/>
            <a:chOff x="533400" y="533400"/>
            <a:chExt cx="3352800" cy="5334000"/>
          </a:xfrm>
        </p:grpSpPr>
        <p:sp>
          <p:nvSpPr>
            <p:cNvPr id="3" name="Rounded Rectangle 2"/>
            <p:cNvSpPr/>
            <p:nvPr/>
          </p:nvSpPr>
          <p:spPr>
            <a:xfrm>
              <a:off x="533400" y="533400"/>
              <a:ext cx="12954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INJURY</a:t>
              </a:r>
            </a:p>
          </p:txBody>
        </p:sp>
        <p:sp>
          <p:nvSpPr>
            <p:cNvPr id="4" name="Rounded Rectangle 3"/>
            <p:cNvSpPr/>
            <p:nvPr/>
          </p:nvSpPr>
          <p:spPr>
            <a:xfrm>
              <a:off x="533400" y="1752600"/>
              <a:ext cx="3200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ACCESS TO HEALTHCARE</a:t>
              </a:r>
            </a:p>
          </p:txBody>
        </p:sp>
        <p:sp>
          <p:nvSpPr>
            <p:cNvPr id="5" name="Rounded Rectangle 4"/>
            <p:cNvSpPr/>
            <p:nvPr/>
          </p:nvSpPr>
          <p:spPr>
            <a:xfrm>
              <a:off x="533400" y="2895600"/>
              <a:ext cx="3352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RECEPTION &amp; RESUSCITATION</a:t>
              </a:r>
            </a:p>
          </p:txBody>
        </p:sp>
        <p:sp>
          <p:nvSpPr>
            <p:cNvPr id="6" name="Rounded Rectangle 5"/>
            <p:cNvSpPr/>
            <p:nvPr/>
          </p:nvSpPr>
          <p:spPr>
            <a:xfrm>
              <a:off x="533400" y="4114800"/>
              <a:ext cx="3352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DEFINITIVE CARE</a:t>
              </a:r>
            </a:p>
          </p:txBody>
        </p:sp>
        <p:sp>
          <p:nvSpPr>
            <p:cNvPr id="7" name="Rounded Rectangle 6"/>
            <p:cNvSpPr/>
            <p:nvPr/>
          </p:nvSpPr>
          <p:spPr>
            <a:xfrm>
              <a:off x="533400" y="5257800"/>
              <a:ext cx="2209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DISCHARGE</a:t>
              </a:r>
            </a:p>
          </p:txBody>
        </p:sp>
      </p:grpSp>
      <p:pic>
        <p:nvPicPr>
          <p:cNvPr id="27650" name="Picture 2" descr="http://firstaidemergency.ca/wp-content/uploads/2013/02/Elderly-man-fell-dow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35998"/>
            <a:ext cx="2454767" cy="3518731"/>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c2.thejournal.ie/media/2013/06/old-person-vigifall-390x2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815251"/>
            <a:ext cx="3714750" cy="2714626"/>
          </a:xfrm>
          <a:prstGeom prst="rect">
            <a:avLst/>
          </a:prstGeom>
          <a:noFill/>
          <a:extLst>
            <a:ext uri="{909E8E84-426E-40DD-AFC4-6F175D3DCCD1}">
              <a14:hiddenFill xmlns:a14="http://schemas.microsoft.com/office/drawing/2010/main">
                <a:solidFill>
                  <a:srgbClr val="FFFFFF"/>
                </a:solidFill>
              </a14:hiddenFill>
            </a:ext>
          </a:extLst>
        </p:spPr>
      </p:pic>
      <p:pic>
        <p:nvPicPr>
          <p:cNvPr id="27653" name="Picture 5" descr="C:\Users\ravend\AppData\Local\Microsoft\Windows\Temporary Internet Files\Content.Outlook\OP3OD18O\IMG_12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7073" y="235998"/>
            <a:ext cx="2431994" cy="32444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4363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3928306"/>
            <a:ext cx="1752600" cy="2514600"/>
            <a:chOff x="533400" y="533400"/>
            <a:chExt cx="3352800" cy="5334000"/>
          </a:xfrm>
        </p:grpSpPr>
        <p:sp>
          <p:nvSpPr>
            <p:cNvPr id="3" name="Rounded Rectangle 2"/>
            <p:cNvSpPr/>
            <p:nvPr/>
          </p:nvSpPr>
          <p:spPr>
            <a:xfrm>
              <a:off x="533400" y="533400"/>
              <a:ext cx="12954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INJURY</a:t>
              </a:r>
            </a:p>
          </p:txBody>
        </p:sp>
        <p:sp>
          <p:nvSpPr>
            <p:cNvPr id="4" name="Rounded Rectangle 3"/>
            <p:cNvSpPr/>
            <p:nvPr/>
          </p:nvSpPr>
          <p:spPr>
            <a:xfrm>
              <a:off x="533400" y="1752600"/>
              <a:ext cx="3200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ACCESS TO HEALTHCARE</a:t>
              </a:r>
            </a:p>
          </p:txBody>
        </p:sp>
        <p:sp>
          <p:nvSpPr>
            <p:cNvPr id="5" name="Rounded Rectangle 4"/>
            <p:cNvSpPr/>
            <p:nvPr/>
          </p:nvSpPr>
          <p:spPr>
            <a:xfrm>
              <a:off x="533400" y="2895600"/>
              <a:ext cx="3352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RECEPTION &amp; RESUSCITATION</a:t>
              </a:r>
            </a:p>
          </p:txBody>
        </p:sp>
        <p:sp>
          <p:nvSpPr>
            <p:cNvPr id="6" name="Rounded Rectangle 5"/>
            <p:cNvSpPr/>
            <p:nvPr/>
          </p:nvSpPr>
          <p:spPr>
            <a:xfrm>
              <a:off x="533400" y="4114800"/>
              <a:ext cx="3352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DEFINITIVE CARE</a:t>
              </a:r>
            </a:p>
          </p:txBody>
        </p:sp>
        <p:sp>
          <p:nvSpPr>
            <p:cNvPr id="7" name="Rounded Rectangle 6"/>
            <p:cNvSpPr/>
            <p:nvPr/>
          </p:nvSpPr>
          <p:spPr>
            <a:xfrm>
              <a:off x="533400" y="5257800"/>
              <a:ext cx="2209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DISCHARGE</a:t>
              </a:r>
            </a:p>
          </p:txBody>
        </p:sp>
      </p:grpSp>
      <p:sp>
        <p:nvSpPr>
          <p:cNvPr id="8" name="TextBox 7"/>
          <p:cNvSpPr txBox="1"/>
          <p:nvPr/>
        </p:nvSpPr>
        <p:spPr>
          <a:xfrm>
            <a:off x="1371600" y="2371817"/>
            <a:ext cx="6485659" cy="830997"/>
          </a:xfrm>
          <a:prstGeom prst="rect">
            <a:avLst/>
          </a:prstGeom>
          <a:noFill/>
        </p:spPr>
        <p:txBody>
          <a:bodyPr wrap="square" rtlCol="0">
            <a:spAutoFit/>
          </a:bodyPr>
          <a:lstStyle/>
          <a:p>
            <a:pPr algn="ctr"/>
            <a:r>
              <a:rPr lang="en-GB" sz="4800" dirty="0">
                <a:solidFill>
                  <a:srgbClr val="00B050"/>
                </a:solidFill>
              </a:rPr>
              <a:t>volunteers needed……</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1236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3928306"/>
            <a:ext cx="1752600" cy="2514600"/>
            <a:chOff x="533400" y="533400"/>
            <a:chExt cx="3352800" cy="5334000"/>
          </a:xfrm>
        </p:grpSpPr>
        <p:sp>
          <p:nvSpPr>
            <p:cNvPr id="3" name="Rounded Rectangle 2"/>
            <p:cNvSpPr/>
            <p:nvPr/>
          </p:nvSpPr>
          <p:spPr>
            <a:xfrm>
              <a:off x="533400" y="533400"/>
              <a:ext cx="12954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INJURY</a:t>
              </a:r>
            </a:p>
          </p:txBody>
        </p:sp>
        <p:sp>
          <p:nvSpPr>
            <p:cNvPr id="4" name="Rounded Rectangle 3"/>
            <p:cNvSpPr/>
            <p:nvPr/>
          </p:nvSpPr>
          <p:spPr>
            <a:xfrm>
              <a:off x="533400" y="1752600"/>
              <a:ext cx="3200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ACCESS TO HEALTHCARE</a:t>
              </a:r>
            </a:p>
          </p:txBody>
        </p:sp>
        <p:sp>
          <p:nvSpPr>
            <p:cNvPr id="5" name="Rounded Rectangle 4"/>
            <p:cNvSpPr/>
            <p:nvPr/>
          </p:nvSpPr>
          <p:spPr>
            <a:xfrm>
              <a:off x="533400" y="2895600"/>
              <a:ext cx="3352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RECEPTION &amp; RESUSCITATION</a:t>
              </a:r>
            </a:p>
          </p:txBody>
        </p:sp>
        <p:sp>
          <p:nvSpPr>
            <p:cNvPr id="6" name="Rounded Rectangle 5"/>
            <p:cNvSpPr/>
            <p:nvPr/>
          </p:nvSpPr>
          <p:spPr>
            <a:xfrm>
              <a:off x="533400" y="4114800"/>
              <a:ext cx="3352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DEFINITIVE CARE</a:t>
              </a:r>
            </a:p>
          </p:txBody>
        </p:sp>
        <p:sp>
          <p:nvSpPr>
            <p:cNvPr id="7" name="Rounded Rectangle 6"/>
            <p:cNvSpPr/>
            <p:nvPr/>
          </p:nvSpPr>
          <p:spPr>
            <a:xfrm>
              <a:off x="533400" y="5257800"/>
              <a:ext cx="2209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DISCHARGE</a:t>
              </a:r>
            </a:p>
          </p:txBody>
        </p:sp>
      </p:grpSp>
      <p:sp>
        <p:nvSpPr>
          <p:cNvPr id="8" name="TextBox 7"/>
          <p:cNvSpPr txBox="1"/>
          <p:nvPr/>
        </p:nvSpPr>
        <p:spPr>
          <a:xfrm>
            <a:off x="381000" y="457200"/>
            <a:ext cx="3068782" cy="584775"/>
          </a:xfrm>
          <a:prstGeom prst="rect">
            <a:avLst/>
          </a:prstGeom>
          <a:noFill/>
        </p:spPr>
        <p:txBody>
          <a:bodyPr wrap="square" rtlCol="0">
            <a:spAutoFit/>
          </a:bodyPr>
          <a:lstStyle/>
          <a:p>
            <a:pPr algn="ctr"/>
            <a:r>
              <a:rPr lang="en-GB" sz="3200" dirty="0">
                <a:solidFill>
                  <a:srgbClr val="00B050"/>
                </a:solidFill>
              </a:rPr>
              <a:t>engage brain……</a:t>
            </a:r>
          </a:p>
        </p:txBody>
      </p:sp>
      <p:pic>
        <p:nvPicPr>
          <p:cNvPr id="9" name="Picture 4" descr="http://c2.thejournal.ie/media/2013/06/old-person-vigifall-390x2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893" y="1447800"/>
            <a:ext cx="2189746"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http://pgxmed.com/wp-content/uploads/2014/03/drugsinha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447800"/>
            <a:ext cx="1573918" cy="1050098"/>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http://cdn.lifeinthefastlane.com/wp-content/uploads/2011/10/inf-stemi-jer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4705" y="2599750"/>
            <a:ext cx="2501413" cy="1493701"/>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http://www.latestfreestuff.co.uk/wp-content/uploads/2012/03/Free-jack-daniels-goodies-300x24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12" y="4214452"/>
            <a:ext cx="1913706" cy="1588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7037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81000" y="3928306"/>
            <a:ext cx="1752600" cy="2514600"/>
            <a:chOff x="533400" y="533400"/>
            <a:chExt cx="3352800" cy="5334000"/>
          </a:xfrm>
        </p:grpSpPr>
        <p:sp>
          <p:nvSpPr>
            <p:cNvPr id="10" name="Rounded Rectangle 9"/>
            <p:cNvSpPr/>
            <p:nvPr/>
          </p:nvSpPr>
          <p:spPr>
            <a:xfrm>
              <a:off x="533400" y="533400"/>
              <a:ext cx="1295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INJURY</a:t>
              </a:r>
            </a:p>
          </p:txBody>
        </p:sp>
        <p:sp>
          <p:nvSpPr>
            <p:cNvPr id="11" name="Rounded Rectangle 10"/>
            <p:cNvSpPr/>
            <p:nvPr/>
          </p:nvSpPr>
          <p:spPr>
            <a:xfrm>
              <a:off x="533400" y="1752600"/>
              <a:ext cx="32004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ACCESS TO HEALTHCARE</a:t>
              </a:r>
            </a:p>
          </p:txBody>
        </p:sp>
        <p:sp>
          <p:nvSpPr>
            <p:cNvPr id="12" name="Rounded Rectangle 11"/>
            <p:cNvSpPr/>
            <p:nvPr/>
          </p:nvSpPr>
          <p:spPr>
            <a:xfrm>
              <a:off x="533400" y="2895600"/>
              <a:ext cx="3352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RECEPTION &amp; RESUSCITATION</a:t>
              </a:r>
            </a:p>
          </p:txBody>
        </p:sp>
        <p:sp>
          <p:nvSpPr>
            <p:cNvPr id="13" name="Rounded Rectangle 12"/>
            <p:cNvSpPr/>
            <p:nvPr/>
          </p:nvSpPr>
          <p:spPr>
            <a:xfrm>
              <a:off x="533400" y="4114800"/>
              <a:ext cx="3352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DEFINITIVE CARE</a:t>
              </a:r>
            </a:p>
          </p:txBody>
        </p:sp>
        <p:sp>
          <p:nvSpPr>
            <p:cNvPr id="14" name="Rounded Rectangle 13"/>
            <p:cNvSpPr/>
            <p:nvPr/>
          </p:nvSpPr>
          <p:spPr>
            <a:xfrm>
              <a:off x="533400" y="5257800"/>
              <a:ext cx="2209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DISCHARGE</a:t>
              </a:r>
            </a:p>
          </p:txBody>
        </p:sp>
      </p:grpSp>
      <p:pic>
        <p:nvPicPr>
          <p:cNvPr id="30722" name="Picture 2" descr="http://www.transportengineer.org.uk/article-images/74072/Fiat-WMAS_popu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9600"/>
            <a:ext cx="2743200" cy="1933956"/>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https://eastdorsetnhslibrary.files.wordpress.com/2012/07/f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264110"/>
            <a:ext cx="2686050" cy="2105864"/>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http://rlv.zcache.co.uk/old_person_man_walking_frame_postcard-r1910b37d933d48c8a9f8f62917e1fe5d_vgbaq_8byvr_3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374174"/>
            <a:ext cx="2128897" cy="2128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7181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81000" y="3928306"/>
            <a:ext cx="1752600" cy="2514600"/>
            <a:chOff x="533400" y="533400"/>
            <a:chExt cx="3352800" cy="5334000"/>
          </a:xfrm>
        </p:grpSpPr>
        <p:sp>
          <p:nvSpPr>
            <p:cNvPr id="10" name="Rounded Rectangle 9"/>
            <p:cNvSpPr/>
            <p:nvPr/>
          </p:nvSpPr>
          <p:spPr>
            <a:xfrm>
              <a:off x="533400" y="533400"/>
              <a:ext cx="1295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INJURY</a:t>
              </a:r>
            </a:p>
          </p:txBody>
        </p:sp>
        <p:sp>
          <p:nvSpPr>
            <p:cNvPr id="11" name="Rounded Rectangle 10"/>
            <p:cNvSpPr/>
            <p:nvPr/>
          </p:nvSpPr>
          <p:spPr>
            <a:xfrm>
              <a:off x="533400" y="1752600"/>
              <a:ext cx="32004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ACCESS TO HEALTHCARE</a:t>
              </a:r>
            </a:p>
          </p:txBody>
        </p:sp>
        <p:sp>
          <p:nvSpPr>
            <p:cNvPr id="12" name="Rounded Rectangle 11"/>
            <p:cNvSpPr/>
            <p:nvPr/>
          </p:nvSpPr>
          <p:spPr>
            <a:xfrm>
              <a:off x="533400" y="2895600"/>
              <a:ext cx="3352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RECEPTION &amp; RESUSCITATION</a:t>
              </a:r>
            </a:p>
          </p:txBody>
        </p:sp>
        <p:sp>
          <p:nvSpPr>
            <p:cNvPr id="13" name="Rounded Rectangle 12"/>
            <p:cNvSpPr/>
            <p:nvPr/>
          </p:nvSpPr>
          <p:spPr>
            <a:xfrm>
              <a:off x="533400" y="4114800"/>
              <a:ext cx="3352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DEFINITIVE CARE</a:t>
              </a:r>
            </a:p>
          </p:txBody>
        </p:sp>
        <p:sp>
          <p:nvSpPr>
            <p:cNvPr id="14" name="Rounded Rectangle 13"/>
            <p:cNvSpPr/>
            <p:nvPr/>
          </p:nvSpPr>
          <p:spPr>
            <a:xfrm>
              <a:off x="533400" y="5257800"/>
              <a:ext cx="2209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DISCHARGE</a:t>
              </a:r>
            </a:p>
          </p:txBody>
        </p:sp>
      </p:grpSp>
      <p:pic>
        <p:nvPicPr>
          <p:cNvPr id="30722" name="Picture 2" descr="http://www.transportengineer.org.uk/article-images/74072/Fiat-WMAS_popu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9600"/>
            <a:ext cx="2743200" cy="193395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ata:image/png;base64,iVBORw0KGgoAAAANSUhEUgAAAP4AAADHCAMAAAAOPR4GAAAByFBMVEX///////7418nl1uHN6OHP6u3Y2Nje3t7Jycnk5OP19fXR0dHb29tDo0vo2uT628zVzMh3d3aAvLWPrsmqzdpwtq7O2OTv2NbcmZP16err6+rBwcCphqflx8rrvbGqi6m8vLv75dzg8fPu5OywsK+Su8+m08vUvtAAAADos6l0p8OoqKfRiY3I4N3k6/DNiJPRgIKdnZyqqqk2oT+7wbuPwr2RkZCRnpqXl5ZWcm+EhIN5eXnGg4tsbGvS3upaaXSyycNXq17pwcJDQkJYWFjNwcqek45UU1OouLOXe5f68PB4YWPgpackIyO909Xm0M25qKDc7N0xMDDks7UAOQ0XFhbSvbLNkZ+TXWSDqaOvYGjZh4i1xtiswsbRxc7Hsqmgrqq63tZzlZBNhLDLZ2uLhS8NIRaakyXWzjt3cSVhXRmJh2g4WTIASSO62OWKk2hfUUaQj3lkXwdbVyoYIw4/V0gpRTRlYjpXTi99elAAQSY5RRyJj3d6dB+im4m5uKWlz6iKXyKcizF5SR11cGAemCxQPRh5bDAyGQB3uHsvAACXIiqXMDs/PROXx5oAJAAAda/p3T+OqbZQYSvGuzEARS23tGeig3/3VWGFAAAgAElEQVR4nO19i4Mkx1lftZCr69GRM7bR+qo4u0JKZFFJwtVCdU01LcTuWGedJdm6k8ABSwiTELCDQgyyeATsJDxCEnCchPDv5vf19Mz0zHTP7t5prUWidne2p9+/qu9dX1Wx8hNdWFnpj3fhs6Ui+Fp9vMsv/7O58rwoWSXYx7sUv/z8HPyfrz7+8IH/Ew1/Fv8nBP4u/ueff34e/jkrPqJ3vM4ywv/8G8Ubz0/DD8vu97u7eXRdlxjLXb8pRvtdt+iWsw9zSxxVjNHfTimXXbfk6286PQqiq5UN/ud/8MZfvvGD5yfh/7dv/M8//R/f+O+jtz49Ver0lDEumdH4p5hSEjjsa9kZZWi/UswwxTiTBgcqQmnv4ygzjrGqZEyVOEURauW6u1aVuAHjhtm7Pz74G/zP/+BvZuH/xX/9L3/7u/953Kynd51bnrL7+Ty4u+yt7pSH104Bk9136vQ1h/0+tuw1fn5+fr87NV3XLeiyc89O76dTdd7ebczp4tTr+ytqSS3r7t5vGE62Yp5+rhP/X/6gmOH9+Fd//cFf/1U9hu+WS3fKdH03284uQdd+1WYEXzFRn6eQ2Xl1rqu32NKVvjunowRfs1OF69qY2MLdXcRTavTcqlOmTvV9ps9/vPDX+J9/440Z0ed++MH75+//1ffujOCr07eA89TEbJfinIXOtxv4wGGaFFp2Cvj8Nba0p9pu4Bt2Kk9laFFf524ZVCSeygt2yuQp6srd/THDX+EH7//N3/3NFPw7f/h+/J0f/Si8/8PvbaT/KWszcN5fni/wtt1br5kwgs9eW5638vT8/hr+8nx5fwRfnS/vdqxddt689VovOQE/np5atnjrrdJeN/wX33vxvf73uS1+wH/jjb+bgK/efNPEv/2Db2f2/ptu4mbn3cO9hD7Xb/GLT7ugkPRc/YfoJemLYvrd/X8m1yeWw9kov/XTT7/33v968b3PfXY41uOf0fvv/1D+xXc/+KM//u4H7O4PzeELuH01dtmiY/WQV46Kd6K2IpTaea8bL7XjLghmrfYi6qqkDRyUTghsOI1N9jSaX72H8vT6Lrv23w783/v3/rt//B9//+XvfPvP/8Pv6Ud/4Q+3aJ998MEI72PtfR1E7eqGxSiE9VRyNslkrZrsRXBRtpp98ylQ/tOfe+q5Dfw9+28EX/72v/133/75l7/9Hf7t3/2d3w7D6TmCjmxPd/jTDp+Kqib0xOisYSX2OxgEA3Fq+gdLgIixprNXu0GOmjlPhyxzbr33CoXMCzW8iFFE3fiEiap6hqB9RYE/hV9W9Jvsvac+R+W9p97b3maMfwzfvAn433/52x/8POD/ybvD2S1VdNPCirFetCGHNvk6JdaigjOO1iF2lco5irb2CYKtTg3TnamyaZqMozmmNsVFCnVg2BCtp4vruo1XxX9RefHJJ5977zn13IvPPfecek8999z0aWP7d0z853/6/e9+5/t//vUP/iz+pz+0w86Fj8olr5bMBid8DE1UTduy6HzULAbVhOQZ6C01qW5SZMF1LGZdxhCb1sfYgBSxGaWLrGmq1AB+xD2S+7DhP/fNF18EsT/53jeffO+5F1/85gz8Ef4d+L/wpviL7/7xH33nzz6Q33tT7l6iL+EWqmC3X2xP3CI+rLi8zrK1/8fw5W+/KcIf/OHf5ur9N/PO+aqX3CNlsKvH1KZy+PqYUmKoQLNz4c0oG/t3z+x5M/2/H/0o//0Pv7VptCby6KIgCs7SxOhdcFqFWEXHrbesdrZMqfai8YHHyKK1vnFRhyAiZLOPiZs2gFGkiDHq5qPBu1/W9u+u0evffOvv/+//+ZPv5S3JJhcaJ1KOJLoqoKo7OL7BNHXIrm1YSNFG7XKsm7BgDaorhJBMciILHbP3QbEQRYPa8NBX7Q2hhBX+fZfH3Hmz/d4vjPm8FUaU2mgppZEwuKQWwjOppOUl0yXjWlpJpC6VY7A0RGViJ1VpjLHGCmlMyfAppMMdZCVuCPzB/t+P9pQCEuyCcM9F0kzdRHF3UHr79xMS65sqwP9Jhk/x/08yfMZ+meD/808/Yjl54hHKpx6lPP6IpYf/2COWk594hPKRwhf/BP+f4H8Y8K/O9jcN/s9euYzg/6urlw38p69e3tvA/82fuXL5zQn4n/78g9tXLL/6hU8P8J/4qaujf+WJNfzPUnzmKoU9+bkN/J989srlJyfh37qq4rw9gn91tfvFEXwUgJquhWHv+OgY/meu/uQ5+KrDU4LjmalCMtNHzsxs0+zBdwk+vkjw701RUMcfvmKL/gf8GdXH6rZXj+GrRrKC7fjDG9djiKLw1Y4p+PDCmIs1HmXgclhmgOsY7cy2fkPwYx3bTrSu0/DXY45zt9qDrwL8uZzkUi9tu4jZdZKlnBudcQ8b0iI1rpqBL50DzqyybWoRReZZsJQaHl3dxEY0rsnWJd2kxA7hq1DDW0ui9XVukou28+XDwncMj6QIZRNizG2skrsk/Cbpit4/NjEDb/aNV6gGnWKTgqtd9ObumIDH8IVJhrWBYoM5BY8GiKwJMuHaMqoccgCqJlYxTsA3PlPgJeXaJ5dCTCk9HPyCAsfFivQoYqz6HayYYcpd+IUqeg5Vq1i3WvXC0B1Uf9uCAuUz8JVXmpEDIrVWrvDKSVZKZawshSxKJyjg4I0qywn4/TPxtLBirtUZxexrH4NP1xVMCPBpxNtzwrTDsrPwi5X4UsyJQheFwJe+Por+QH/rHdm2L/r6G6ia6f1Y4m4pDuEPT6EsA3rXoJ3Gl9nXPgofR5OPINkUwbk+uNyCdycrcg9+v0uB8qSKoOBY5tg080S4A3+1p0l1YCFnF4umy1bOC919+NgVnQt4rncpttG7us2hnW7/C+BbsKrPi8jcogFL1ZAlk28yA79WqnExxJCND1eCn5wTYHkfIs9Od0eunYbvm2ghdCB8vA0hisW0CDgOv6ckRb1EpLSiK0h5Td7mED6JjFUh3cnSvNacgm84KUyjktJGaX8l+ET8pueBYqV2Z1/7OO+zldQYDJEdplsJlQ0LH8Jfn7l31ebaY/DXD2VDOHGGcafhb22Fnc2Zq49YfVaPengqN2wot+lEN1IMrHBo9YliEzui841ZbZnh+zx8erDoe0+LTTXPoz+0+sqmUnKIseImupyxII/DT3UpnYAAcmCk2jPHrPfBBmGcsyK6LCtr8GUSfgos2chqm6L3UN421N77yAS4UNcihV05uANfZ7bUTd3VRyh+Fr46ZZndhUnUpVJ0vq19kxfiCOvMGr1F4T31nFvvuCPw2vGK10JaqhDhlUwFh16Zgq+KErXEovAO/wWuF84Avi6xq+RexHn4qoLF1aXWLR4CPijLJke2kmcwfJq6Qc3PGmvHiX9V+F4f55TyndD7dGinJ6OgbMBxL98M/DHPDodX7LsWHf2uGfjF1j/YkTpra2Ofj47y/pDKQNxjV8yrdjs+trfZE32w3K1yoiyt9BXjgoNmoHpAO8JKCypwck04+/BX4GTfI7qSXxyCQA3ZDGsBtAV2KPqMHXpTKdvSsK3QwdddAPPwa6u8KymNRgetC6hSELBuYMj1uTUA4OqtRD6ArwIXQse6bisBUZYSD55yQEIZG1v4qHMp5uDjVbXnsSohOCTTqoxSeOHAdMRJTghV14JYsEKN7sMHQAue5cGULhQaGErPubUBzBuCxh00duog8OnnHd7SGGsbHZ13jSP43lEiA3xg3fjkg09VNrPwC0q5Kij3SkmJ/6bAZ0mKHBtoCmhkuaXFffglg6CEveVcLplGTdWlpg5Wa7BLR68ypI+G6zPR+mhyWzSw+iq0E3NVhtCyqLcEeeu0kDXsYLheMCeTz/Pwe9ooD3l9RxLMEn/vHvG+LUxlirXmZqiEAlVS0Q4j1GAZHRL/4XPZQMTjoqeJf6fw/ryZcsTsYYWoKskNaK0i38PbmuEr50KJct+IOuT9DL+2ht6roxPwFJh30H/JQnfGpIjucoM7Ohc5O7T6WKVBLLJUlC/hIXaiqVUtTVnVYxOIHYq+vubBNcZUYBsNGowmgiIktsvDyMcR+FVtUUSMwtoiGp+4oh22gdrb1yWHvO8013BZDfV/C7i3QUvBtYW36lyBDRhV2nKhSQIcwre1REU5YX1i1jomtKlE8E1d6f0nH8LXUYgYhAqNDgG2hi6FaGD480O341jrO2X6Iho8U6LRWf+1Kky0F8AvxuKZHXxhI700QfxgYKGMljXVHKMxdqZwsDFLSK59A3gCvhQG16hCiGw4E8ZCeXMpKrNfdZfR+1McU6zf/0jrW4mmFVa7LaHOlQmXZ6au2NaCXxsFEx7fxBvvvfo6WjoL3yjlbZ+cUclKG052NLGUhcQuJHiAVRSwnHF5mLQZhqKwucnHHJZp+JQ1ieaHvqdABUWJChiNlEuryl5c6mLjw02IvsppSnAFxVmjBdkMkLi64H02cLEKXakVJczCh3oJPsZA6hYmZNkIyyCsYLlreD9oVqVbU4T1S0xJ/lU1HxhaF8KHu+Sg+sC0GQ4DPCxAsJYXPsWUlIU6h9Xc6KlgF0lNiBu8Z9DKKdu/KMQv3htWQ0iJ0qoiRLLzx+FTcM5AaPhKGjLaDDgHf+BGBfVleMlstfLjJuDT1QMRrnlkQ3xrxjna+pXjEPPWKltKWD4wBeBcSV1Z7LbYUfVSYFLyQzdbtD4NpzElo4ChhKkZjdTKoF5KCYKwldTHiR/HLATHStHCWhzxn1lLMtiQAuccwMfrQfJHI0oemcQbuKrSMEPwy3mAAmO2HEdfpnm/GKTl+v/KYFXDL23LKb1PFw9RArYxU3qbWRozEsAXwIfLHWDk2RqaOsAK09DWjVc2ECGVwcEKqDRMezuC/7V1N4cAncC7jeDA1NjoKiFEHUXC6Q02ZdUdtv6zr28lvxaexaBh4+I/x8OdrVSM2jPaqaF6A8PHFv5LY8WnKcSJ05h1Ccay4SSBDaxI6H4L08/7tTw6At9EXsNaqSACPDS0VzVUMe7Na+NrAeahZqX3G8Gvn1gTP0yWolSS+logr4r+U0KQQl7ClarUjt5YwX93C58ifUBA3SJwFESVkgssypRJmzWu1sIV5BBs4X9lBL+BmdvAUWcJbZUgR2CqZCCA+dGIVEfd8Avhb+JN69IT0I5WMRsqWsPvnliLPhjMuufO/l85XCogNmB7UWpsIdfvsIbfzSq+tbs7qK3SbpXXGv5iRPzFWDn3X0T/Atip9xznI60Piwya2+mqCszCi+QSZpNpwEOlEdLjNUqxvs0a/pefWCu+lINzAayTPEy8VgsaGFD7bEVJ+iPk6PZ4v3t71PrEp1xA2onD0PJEF+dL3Utbo3dorq2yH+1Qm+q8kPgFC1UkZrVFnasmwvpsYPtxB2GQaVCCXRu/BB/la137xMbssZUWsNtLAZUtwD2NhAUHqi6V4+Abu7Wc1/Dz1uiFjLBaejBvdbSXags/b+CDQ0UJ+dIHqHxpI8QEGMnW1Jg0wgUfFxN/YWhghIH1AceBV1mRIqFxFLLCTllx8l8HOmK3/+FlKgs0/8bo3fDIqq+rYntEvbGH2Cvdgkr3+hp+SU+ArWOktMfNJvbiL3U0ZHKB5u/1vlSWw6VCOwGsixliENrf5wjwTZaNazQP6XK83zP4xu1VRu5DGECw219drEpeiT7j1r7p3vm99irU2m8e4A8X35nk/WPoCf5wcdo4vGptXKiy76FcvYYaEge2MfDjxF9D5DtHSs7D8okk+EUAQ0MPscZJOmZtiGv41IJoh3eg+KKHQwdFYwT0o+8vScr1EVILR9h5CSqsoYhWRiPgd/TTdQ+R3QH4/aVd9+za5YE1RqHuEqRLBm/FYfGgxnXhwXRgQSNBVULao/CljB5va+m94UUFb/pQC16eBUZjqQDEOj7o/a+2tnMtt136Yk/ugvSMwQfT3AJvhNnA4bt6wVGTEoqckx4e4Dey40HKxbuD1bcW64OZOLTfDHyvM0wJ3d1Z876PBQQLhePB5S7BbQwwfCM0IGyJWCvnbaoSUF2C+CcoeBX2lINJVazgZ+hlma3rXtm88G45yGAv7DrY9UqjfGWW3nWfpUstjHzmcEZFo716haXKQ+9hA1+Fslzy1A3wOUzixhmZYXBWFHEwMKC5grFcCQ2CJL9dJ3jF6qI+vhmCWz1mHG4GfF5Ks4yie4Xe19R4nJZSpUoYURsDd/sgSLDxF1+JFiZRBxvls4xGyHYxppxcalKzFGaR8TXFPNlHDPiuVlx2MueRw9t7dTsxho1GLDaNcVzyX6H08LMK0uT8xV7+VguZwCos8DobK6xoYpiT4eyVVGdL/TKvr1pf29BquGvQXdYpAZuhcmG6lxvwqRs3SN+9tG59CzvRhJppL0H4YHI8nheO9K2Xax919fmhwe+lF2TQl1ddnLrQcBkpt4kbEKCkaNvcTXvJT/Irk+jrm4cGQ27sl/XAyMlrB8nfde1G78PS8j7DbOYwl6NrHDWEShxCwaSdu3yI8Fel3fbyzJe9/uKN3n97JfmFCzE44SAiDdycgMb12tvJDIGt3v/KNtI7Oqw2AhTmNzXL9cD/h5TSy3ll9lAujhfQNrCY4Wdb3QuzQsDZVhKmMy80BILREqJIRbzeF7+M8na3GMIdXd1lm6NNd62oUxNj07WxaabhP/m/30Z5d7EYengLmlbDrPl8p4t4rVCuAX5v9J6sjF7mraxKWLXwcQN0vdQm1/D1vbUUPyJPVNSBIsixTkJRWuMTT8DofXeAP2RGUFiKrfoC1KoZJ+EPRu+7vdGbWdIQBai6YG29L2wPr/7w4Pcuj39iIH5tVAWmh6EI65hC7sy0MDdIFFSqjyRJBZGtldja/M8edHPsup1bnhlpjTX8lccHt7hOdhFSU+ccjuQTXQ/8caCbChnM246hIXa022e8cXjTNtgFN9MLJUXFYfPziqaSM2XN4XcWJeeVbIzaDXW+dOfxdQ9vn9eyIpmj8eVrgB+e2PTwJkoE0LZ1xMaxFqZ1rq5TgA8cxG7GwQD/7VGoE14mrDYQMHWV4ouIcAJ9lbnpu1pEweqVHlzDf3Yb7pg0utZVfa3wR3F+xygUBOPWcqe9pv5uAVcfPrDXez78Yaiz7xzl+JGmn2quUqbqB09mGDO0r0+3GsF/dhTsYtQBCre01AG+NS7znEStNOJAFny48Hd7eebHaa5d+EEyH/bykEdCntrQyVqM/LR+pqNtSx5GerWqLIlV4ZNWzsL88RwGP6RudZDncT3wB6bvGX03SjZkOKnVDrPylyc6uWCslwE+UQw5+MLXlmgngI08hJtNrt08+bCTiylBFhe0rC5g2EsKzKNGjOFm5UBt7fVrgc+CY1HDoXWijOT4OusZJQppL6wXFLUEHVqyaPtA8WGgu5DBUC+DhmesHUU9wf4iCnK9YT+IbUrwZF4flaFXm5zfckyJFLOhDH12ffClKWkSFUoygmq3EbzIIsDb6LUWKTM4vhTI1kOw+qI+vi0lbehovvULRv1S0efkQTm1TqhrDnFQeOdDJo+dkkXt9bX++u13FNz4y1g6F1OiT4htMuDKcZND1OngyZPwuabsG+N0iSquy5qV8HNr4foMHfAR9bJfH3xSXpC4cIGFNevMxyNXH/Tx1VzTuAe8b9CUxgN1KTL1OhwYvlPwzbqSd9tht4/9OuEzbjqmoxUdlPeF9zoUfRSlwY+2Qla6j7gJ4heozY3OWAOYgC+FrhwFlUFEHPeBynMwmYwrK+hisMLG77nG1mfwaozi5uhgmmn4xaYLhfVqbqLbo+eJGfiO19HFFC1MLhM03F8YTo2geCVYwTY+Xi/8CbG154geh884F6WzGiYTKQsoCsGFKxXaMXJuXQmVwUk+TCo+CtFTKgrFN/vkKkWp3RS2X43IMMUmq/h6JD98Na9p/AeEl1er7K4+ve2y8F3lai5yFRrnU1AUsSebMXlKN4AG5C2H9heH8FcB7RGb72qRYjt11KpNrgU+3jg4UjiJU4pe7FV+iHEm3nMIf1VVmsbPqb4LXfUuMHWQ9lsSP0Vfm3vwI9OL0md4RxAc3AtJfdOutdRjGmRwvo6VEJXLPpS1mc/reyT4fUaA5aWCeQK5o12lHc11MtNfdVm9f8BQh/ATy4tMU0SJJqYu5ibnLtVNyCx3dkGav8We2KRsuyiuB/44L3EPSbE+OI67HOp97ySXpQuqlJzRdDFwYcDPSpdGqJICCdrICfhsmMasJxOjGk39HKoPOkrKKKVvRX8If/m6Wh97XG9WqdWYNj1s9TFLwegdmN6SwkRuj8kB5rEA4QjmKbVQNFabFKyrE8wX3vg8o/j6AQxUxF69T8rja+L9ygjvUuOk9b6A+CLjN1FeYoLP0vhEKW9z8Cm3Rxe6qiS1ogEeTRpUQXXrSgrqc01Cz2R2sdj6pW9SaPIy+7tHRhD1V18T75Ok0XjHVSaS1SJohc9eHsGkLSnsOQt/h/fNzr89zp+A7xtH+Sgq1o1X6QKj49rMHjPqSGW7+qfYef8p+Kg82LcBpA4H15ES8XFuIOIFKc3r6M+6VneN7+syek0UnosoSwixhzB6rXZWVpSOVwlecRoTc3n4lBJghjFTZD8auZ4/imSOGVf9dcFXgeegYafrfGQk0Rz8cWxkrDSKTYBoFj6lN1ib6j7cTd3rIKPaqghxUztvYAXw4O1aJFxjsGtm+Mwl4PeurloNRmZqUw3r3Bw1tp4nbH7NeD9YA/5uhArlgvr3UQ0wGeH1CBfZtdv8xdZl2e9ZuRA+4DpydSkNxxeBfD3rnbB1XUkeaVbakfV4mZTmnT2SksquFX6f1eltCVfdaMHtRQRwMJilqGyKskHrJQXU0JaahtWUDbNQnjb5Y/DhaWrofhrBIirhfCEd3KQiaC7IErVabsXo9cB3QtVlbKokgoDGv0j4XXowy+5w9jn4ohHBsxAV9Q+ksrKog5aBiCzqJML/tdcLfxVNhZUJFxVNWV549WGkFzauVlUJS6eU0sNO1c4rcLWT2Kcpu1nLOfi9mcvK3jsKZHCSlUlWLmxOyhQrqu2Tr0n07bTg1eHDWqx1rEHq0Ppw+BMlFwpQrRVBtlp54cPU3B2r21X4JfFDaXelKQ4THK8f/pWuPuzmKLVUsHWFkZpGJUnKJDXweYwxGe1HUXCjpuEz6yEsYFxTLnXykPTz05fcTPhk9TOz1fv7aVajWPfUWB5PQ6S4hGfEnS6tMLPC52bCZ9ZGFiiPfEfJDWfvfrvA6D3OfjcWPme1qZ2TF8WJD/x9UV8Aeefqmwh/TeMUnq82GSrrk/s/ttncHb//FqOJgmKToeou8+QbBx9FF9VmqHU/94YZ9QtJthnKfTiYBbuaJmavhT8y3clNhq8XLOtgg3M1ZRJHL6wODdM2MUe9pT7Wrq518J6rA/g7YbZi7XUUxb7EuLnwlWTC9wFtyiSOtXFW1JEJ3tDQX+yNIkKwx2Y1An7K4ZUFV5vpBlZbxTj0fZPhT6Yyrcp+xKeYgM9gHdggQk1jmLLiNHLaeyuxy5WW8gR2BMmNg4+vUWphDIheO2NrGtEC60dQtpixQEdDHTiNI5uED+vWBhjGmsYyGnxqMAoNuGyoR51Hd+PhO5eNpXQAHwtNgR8LI07TFGCU8lR6mrCNrYfQXUrv75lNW+FwE+Fzo7go6JOmfYCv0ic4cdYnNcHvgSvF4RWpSfjk8lA8X9AwOlNJSiZkvMAn3CiPexVWllVR9ZlxNxH+EJ8bhotW5aDvKE7hpFs1nJQzvE82E+UzwV6Et2RjwLdCS/rnG2gT7+EThNinPN1M+CwEX9dWtfDTQwzC69b7wKyuoBPQghG4wjo7fircYUxZCg4KgpTAHxrcSfzXtIJABVKgYZ1ZVjcVvrWlKIFTu1qSz2JpMgBGOdK+8qwqq4jmLGbhb3TcqhdX7SiM0cDg4mbC30qv0ky8OFsPYp6D7ymPjCwER2OtfOmc5jVYwMMBBvXXYm0R3Uz4jAY5C7j8u94e29nchKsO4XPnC+0IqYPZGCi51mtNQ7Ch+WBCjjT/jYSfqE/MB3F8ktnh2tlI7/zqH6OrbyJ8qDdbyZISMi++dmLSKtmrtcPZUoZJB0Y1cPPgT/RFj92Y/UacN3oVzTRAo/aFMDUNoBRRR+Hwtxr6fjPhK82y8dQJbLgm05cme8BmKSOMIKg+CDEA0o7P2fzGRepTZkGmpnZaRw+zOQQnZJOttg0EwQXw782xzVz58Obo5olFnwzeubHSBQk1z2XQkaZdYE3BKwstKJpyJcAfwugdlRn4P/ulZ/bLL+6W/cO/9oXH1vC/+FNfvGr5qd1wh+pjulqp0jNBM0DQt5Ks34JVVW8BOz0M55iQ/PDspORGM4e/ShvNTclZzSupaB4pTkNrTFWX5Uxyy2MTq4683C1WI/X68vLB8cfW8CdWJ/iJ/tp16d6ZXp9gC/9KZaKXh/oDRQyw7URh+6XBaN4rZ2udtXU0jxWpFRtnJqybKJ9+ebFIsfPdGv7kWXOLU+Aq3zbNqvq6L0+f1MP/rSevWj47MWWZgmFodWFotDYIpzYljenmUoOCSt3PZdZPpXcl+J1CDWbnHgp+5KZ22cYL4H9urzz1Sztl/zCVT80EuwbunuL447w/A38RTQWu0g8Fv5POUJ7GBfD3y+ugGL7QeSCcyXNG8Klv3PfdeaZfprOPBlKqDHUIGpr8eDez9PLw8fjMwUjCtFeHj7fXsbTeld2V4VOtCw19fQn46pTV1sPL9S7CvXU6FNIzTtOnNTZlmrl615C+NHy9AOwudW2+eusvdIf2W6SOrl1cFX5nfAlzxV+m9WkQkSx57Q3cRppfhtaHdcYZpaUo+0nuHw6+gfpdRNwTzqa8IvxkYId0ohKVgTa/GvwWhNNq4UXdXQx/zftm4O9i3/Adsf3l4K8VX+kCz9aZMlnjXh5pu2Pw14qvlJ3ppOaee7V4Z7QYz8LyEhQAAA3CSURBVIXwa5ldt4h17ld6uLD1Fc1116e0Up8+k7ACV3NGFf0kdVKxPlmSssxn/f2d8vXcT0nTgqFCl1wd2mjatt+Xv34B/Hea1JfONiJ3zocUG9Ot9qV9IpiG38BUBeFI6U0p0kXwwfuO/P3oK0oGZFY3OosmOmgdvDsTNc2F0FCe02oQ1cWt/9jL3aDtNQQfnIccV/MFvPwr+81/2Ppfzt3qZHI38CY+9uzfLfwliT/J0tnWcJlkbZYXtj7NdVeB6bngFmxuaUhEo2kFTfITCloHkxbppoRTeSn4VAFf79G7KMwCTkjoddDXHzvk/wneHyqgM0ujPWRR/yV/+ZD29+C/noZKTy22Us6LVruhKu+8Pge/t/l7AUDZwKZn/UKOGH6H/S8r+qgCukUquV5UWmdsT4GfEX1PvJMgtCg3m3Lsuhnwh63/+p1hTgfOvaSBv8PMQO8+O9/6Bc0aQnMGsBCs9H7TETzna15S8j/22G+0/SQR9NH+xiT4Wcn/xDux21yc3pnCPk387/YUILO0TjnRew7vHiV+cniafk6u2nPlL5zj/gL4O17Nr+TVtFS/8hCrMf5EvRIfcesRXYr330WVeZ3qEHVAvb89DX7M+8Vq+RvCZi72fo/C/8KXdsqv/9pXu6/+2q9/abY883NHyjcW3Td+cfv1V/fxzwB7u+0Gls+z4MdLkvVbzz6+3tgpj4/L7JJkm/KzJ/u19Sgr6+6GIn7ukvBRASQ8u3wo7/bh9wvS/cJO+dfj1ee+tXPoW3ML0o3hj955WKXpWA0cZ7Qdc3Ma/m99dqI89XaK33xq6gjK01uHty8wzWl699VsNouvjNu7WYzLnfGhOfguFrYU1DFoS+91BRlsofuqUggF9arLwpValBWnSUAvkb19AfyrhztePITfGWO157bbg5+uDt9q2VB+iZaRWSEaiOAYpADWwHUjQq1ExqdLjYzqYOb2h4Avqw29wUbpR+G7/ss0jY2jPWv4C4+3tIJ/CPBpwlWaIJxm2+8d6QIgJUwKmvm5pB1OrWbGK5T8MFpfRBaaNkZtm4VKCSYmW4Sm8amp22xVdvXOvFOH8GGWRGj+KGAldQfwW/rpLbFLwd/U+DGOHzXLKKVofawoNl1ql4CvNWuCsEvUA2z2KHwNVV4HmihRey9ry91R+KlINsE5SbWru3offseaMpqK7MfLwr8FBPfYOpv0Hn7ol926vRWC9+iEPvns3r3hbPW1eyfq1gk76e+xipzfYxfDH8rEwhCXI/6F1Nl0NG+UhbewA/8OBZ1KXqWluiz8Z24Vz9w7e/Xk1u2zBye32dmt27efObl9cnb7hJ2dnXzt1hl2n7Gzk7Oz26/ew4FXH5yxV7HrFvaos7Nb7AEuQzm7fXaC6y/B+7bSXBhRCVrHx1bW03c/J1U28NeqfWG0LTvjpHaRte+OtT61vknMiVD28EfGwBx8YLj9DF7+wdkzZw9eZZ8/O3nw4OzzD24/UzAAfvUB6uLBMwD84JkHJ/dOXr0N6MUZqohqCDV2xh7grLMHn7/96smDVy8D3/Hgg480pRdzlrelE9FVs/O1blv/K6sZO8Hbue0WcJEWdTXM4nknd4MiXNSdB2kMc9yh5Jcu5v1hsgS2nmC9OClGLD58jsfo06ZaGwqMgVTUnlEwz/s0NnuV0tOvqUGj4Pu1Sy+C//jjLw3etSXnVnC56lzo7qCBX0rd4rD0h47CL9gtUP49de/WrXu32Ktn2Oh5fo2yGKphYp21bTf8xHiuy+j9A/90fe1Gxu7zfo+yk52UWVVwTclHGg49e2e/Arbgj1p9IOEHJ79+dnb2KtH7gwevPrhyJ+ZEq83BN6Lv4WKyH4I8aHsjR731Rb9dqINOrgFll3XyOTpYfu1Y9D377qgCtvVyEfxb9yC0QAEk+U5u0eZ1wncpVikJljK0XvTCUZ5KXdACrELTZPFONVm46PJBYtsa5WLtI730+F75Sjug36mXo/CPjb69FviQeynTVPJdk1NIISyyZ03tlk0bQmhzQftzWsp9+Js1uL9FsYWRu/Obj7+0Lnf6sMOd9deLeP8yvUa7+x8R/vhesl7f+2A+hCne367B/SkRy5Gz+5nHkx2KEDZZsf5m71wA/1bRi74TiD4SfmcFVPmt2w/w5eTePTp0S4E31C1ICIWd0PeXwz8L37pKSaZZLGliYX5Rde4NZxjNzTVqms88fsfwymyLHIq5CP6/OelF3xnMGRTocbJfHkCTn5186R6jXSfPnJFFcKag329DMF4O/zzxZ9eZatHVKaYQu9nZbSfhB69oBVbBartdzZApgt94Wk3KiVrXIvPLwkch0YffBydEBezkNlr9FllyJ2yQivdIKmI/bajb9x4NvjS+YsZV3pSlM/6iVX124Tutl62tA4PE2IPvvc3U82c7kd2lW78YOy9jviym5yS4LPMf1fsHCUyXhb+6WGzsrRH8sioFL7XwUpRldXn4g723J+hmxxxc8s2PwN97YrH5mLrrLnwflClMlKykGcjNsHJRD58mpe899SvxPkV7YEMGmJGhkhTi0ZxLSiCRVSUtiJNzTXkTwvAyMK+NEr4s8b2YWAHtEvCrZCqZWNTGOq5pqVsr4QRrGWnkpt0f17cLP6W0DCa2S1ptsBPLVUdeDz85W4b1+gDNZeHTeG8nFOwNSeqirjRNPazqjN1NlIlWmKTiQg7W0epxJvaJdVHL+kj4Y17yC+YTZZ23pr+zLhvnQxGSoQeWSR2Db6vKyoI77qX2vFhJjhX8OgQtaBFx1zY5XBa+UjSugGbdItJRvDCcJpPhkitcXRjBnMQOiSOlkX1/KgdtBV0WSh5beHoOvuo7YZnihpOvUyq1eqAZHni09feKGhN/SXirssQGvzTxX1uZ5f0tryuzWux5YHxxCd6HbFeUwmxpnrBhUvNB8lti+Z7xOa0qWV4M/wuH+X3Hy7Fujv0yF+vzNXSUzk12DQvOsUyLoYas+fTyBHu8D3b0XqMW+qlAd+D7SCtjuci9aYJPF8OfSvA7VuY7uab6vabh95NeUC6PpRVlbGWwZeH1KDWxQNEk8e/HhDd6vwuNc6EFcSSR60vAv2KZS265VFnz/hSnzK6lupfWSCP+tQdzC6H2zJ4e7eqvF2OX4P0fP/ynn7tq+eaO5A8mg3aCEKMZM7bwxQq2kJcTfT9++E9dvXxq3Pr9BM285Krab/1YJ/B/iA6/Nxb+w5YJxbeNtK30vhNwe2rYEPXNbf1HhG9oGlJZFHK0+ppawV+rvZHJ+7GDf+5SHaHh2yy4g33Lg/TNQPy2t3jI26nk5Rzef3Tw79oUovcmNV1MqfOdTV1ewc8iNqlNMaYmJgcb/mMIv09XJFMbG16wYX7eHn6gOJe3NsONcPB9Po7wsy/6GYFpdouQKJPTrUXfwPs08SXUn54i/n/xiOXWv3yE8tOPXHqbf9G6Lud4lzXlYgkGcID/wk9HuI+lphn/fcXHim+4lOCLA5PqH1d5gXFtvA6OV84zFwytRmkB/2dYMCkFWpSuhbXvt6J/PcvNxwP+ulvcbGZ+Ieexhy+0cLQ+raB1SzYlDCf9eOELJh0tZcpolV2Y9PLA0rdMagraXaW8wDpnU+Fc3Yp+bsq1y0Pw5WT5SOCrUw4ytJ0PTJzrILvItfaSFrApldDBsOTaLsV6eaXbvsBiEyNb5BSXNa1OcUPhx9TWi3N5vwOxLsu4aOtT1on6rrdtlF2nOsaSWHSq9le67Qv950FU9MbBPy+XufQ+0/aybrouupSyz2bR2Xa5aBqW7tZdm+7HK932hZn9BcGfLh8N70+UJq/DFO3D3uInX5gun/kZBmtvstwY+B9t+Sf4I/iBKVM6VdPS0aZmFU37SsvvkqrCuZEHmgSKMR/l5N3CILNW3aw4p4SQE5ppFpTlFLP1klXSKw99rHrbw0QYLLWIuCS68b2gIGO1fsvtvPN4Al6pZBaWDk1rrC3OhOawqpZ1HxzDy8VAA/eUNmuDoE8MEbTU5278bAd+UzWdsJRamQOg+PvwJBcp6+ZuD38hl6YtG++wm6cmySRz3ejgXTKN90J5YQ0Ub3Kda0y29xnjnKmUxbL0IefqnJWii/DAXHY550TvpGMrIfPVkkVovlQ1yeC2sFMadtdVKehEixjTFFyRJ1QopGLr3H3l25hkJ1hc6HN1t1o2rfCur7+lpnRbsTAGojUG3YhkfScat6Dec9c0MplJ+HgyF6K5K5Zdx3RmjREtlHRqecdgTCz8gmU40J7dhSmVQxciBFeGqV1mz2PHghZN2eI96gg1xhcAB/hNZi3neL/uXKIKWeP0XdE2y4VwrFW67Rj9LFH5S9wxNS0+RMyRLQUPuTU0ki2zvEw+6x7+QoBYdNf6ZZeI4BayhLrw2UJ4NoLdrQP3XmdjFnUMqOrE2xzL2LUscpNTWgQ3CV9lmtA2lg1oitVRom4tj6ZRsW99hx+rEqRmbAStG9ZIbVtagcxUNY0QZ01gDbelDL5GFQdF8BmoBUQh8UzLQDtgBig46YVMPYdUpcGNqWGbIGMphMFteQ2WqRvLbZVqNKVlNFUtcUjDWNWAjoPDbQxNU4i3SpX1ZVzlQNNrGl4ly5QwpXdlQLXZiuZyYjrR0g+ymW79hyjKrrcmg9JmfnG+S5ddMcNnzjpSzLwNLfgnW/IDvi75J7SUYM6Ka/EJLZqD96vqo26Fj6xU1f8H5T8fxruCsJo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data:image/jpeg;base64,/9j/4AAQSkZJRgABAQAAAQABAAD/2wCEAAkGBxISEhUUEhMWFhUXGCAbGRgYGBocHBsgIRocIBscHR0aISghHRolHxwgITEhJSorLi4uHSAzODMsNygtLisBCgoKDg0OGxAQGy0kICQ1LCwsLC0sMi0vLCwsLiwsLCwsLCwyLCwsLCwsOCwsLCwsLCwsLCwvLCwsLCwsLCwsLP/AABEIAMsA+AMBIgACEQEDEQH/xAAbAAACAwEBAQAAAAAAAAAAAAAABQMEBgIBB//EAE4QAAIBAgQEAQULCAkCBQUAAAECEQMhAAQSMQUiQVETBjJhcYEUFSMzNEJzkbGys1JTdIOSk6HTJDVDVGJy4vDxtNFjgqKjwQclZMLh/8QAGQEAAwEBAQAAAAAAAAAAAAAAAAIDAQQF/8QALxEAAgIBAgMHBAEFAQAAAAAAAAECETEDEiEyQRNRYYGRsdEzocHhQlJicfDxIv/aAAwDAQACEQMRAD8A+44VeUfHaeSprUqBiGcIAom5BN+wgH+GGuPmPlnxx8xWqUlcpl8uwDBVBetWvCDUdIRdyTsQNyVGFnLarC1ase+Tnl7TzNZKJpOjuXCyLQuphNzHIBN/Om0QcbHHxXh/iJUD5V2pVlnQj6Gp1IMvTdgqFCwAA6HSLglTj6t5McZXOZWlXURrHMOzAww9WoGD1EYno6jnHjk2VKVIj4z5R0crWy1Grq1ZlyiEAFQRpHMZtJZQN7nHHDfKrLVmzIDaBlqnh1HqQqapIOlibgEESYuMV/KzyZOcZGFQIUpVVU6dRDuabU6gv8x6YaOvowty/kQ9PTprISHpMS1OSxSk6O2oMGR2Zy+pCDuuzHFjDTVOL0VL63VUSmtQ1WdAmliwF9UjzdyALiCbxJT4nQYIy1qZWoJQh1IcSBKmeYSwFupHfGH4Z5GVlc0yQFoUsqKdVlBSq9GtWqt8GHLBAKgWWIIYSJi7vhnkiKdelWdkcp7oYjRAD16tN5QEnSFCEdzqJtMYAL3EvKSnQrLRalXLNOkrTJVoUFoPoBvi8eK5eAfGpQTpB1rBJAIAvcwQY7EYqcX4Oa1ahVDhRSWqCImfEQKLzaInGczvkCzZWllkq00CZM5Zm8IglmCA1AUZWglLoxIJgmSMAGyqZ+koJaqgAJBJZRBUFmBvuFBJHQAnFWh5QZN2CJmqDOzFAq1ULFlALKADJYAiRuJGMxxTyKr1jUXx6a02q1qi8jF5rZWpRIPNEKz6rbi1ovcq+RssWDoPhco9k6ZYgxv86IHaeuADTUM5TcsqVEZkMMFYEqexA2PrwpynlTReq1IpWRk06zUTSq6p0SxMDVEDuYGKfkx5LVMrWFR6qPFDwoWmUnn1atOoos/kooAM4OM+SZzBzU1F05hssdJWQBQqBmBvcOBHonrgAcJxqjzlnVURlXWz09DakVgVIY/lRzQTFgRBMtTiuXWoKTV6QqMAQhdQxBMAhZkgkwD3xnM95HO1arUSrTValTWFNM8o9zJQ5WVlZSNBPKQCGIOEieSGaovRoUwHpK+Sd6rIkTlhTVtLeLrUFaXm+GeZ94LEAH0HK8Ro1WdadWm7UzDqjqxQ9mAMqfQcKqPlZQNSpTZatPwhqqNVTQlNSGIZ3JgAhTfFTyV8kvcbqxq6xTpGinnyVLhpaXK6rDYC+o/Ogd8U8lTWqZip4gHitlmUFZAbLuXAcSNSsYBFrTgAbVOO5VaaVWzNAU6hhHNVAjnsrTDG2wx3keJpVqV6ahpoOEYmIJamlQFYNxpcbxefXjNnyNqBmqrVpeK/j6g1ItSArikDpTWCCPCWb80vMarNfJjyf9x+KBULq5p6Z84Cnl6VHmPUnwtU+nAA8wYqZ/iKUY1BrgmwnaP/AJIHtxWTj9BgSrFoXUYUi0qOsflfwOABpgwnbyly4BLMVAmSRtYG/rkbTienxygxUBjzmBykXIkC4tI2wAMcGFZ49QABlrm3KeraQZ2vv3gi2OW8pMqCB4m8RysZkTtE7b9sADbBha3HKMMVJbSASADMMQB50DqOuPPf/L76zvHmtvJ6x6CfUMADPBhNmePCPgVFQ3BBYpcQFUEqZLMwX1nEGY8onTWTSQhATy1SZhVY/MtZwYMHsDh46cpYElqRjwZoMGDBhBwx8d4tSOUz9VGIVmrnMUGqFlRw2k1F8SVhhCgGQPOEyVn7B4g7jC/jXCstm6fh10V16EgSp/KU/Nb0jE9SCmqYNPofKGzKUAviK9JEqCqlNnmpUbamEVdw2kSxXvcWB+h//TnhtTL5CmtURUYtUZSCCuti0EHYwbjvPrwcK8jMjl6q1USWVQq+IxeI2Ya50mLWgdgMaTxB3GE0dLZxeQe5u2KOP5bW1MjMLRIDgBtNydJDAN1WJte+46r1W7+HnlaagF6khQ2jl3ILCnJUWktqPfDniHDqNdlNSTpBAAcqLlTfSRMFAR2N94iD3hyv5E3m9RzeI6t1HTri9m0ynmwtXxCM8gS3mvGmWGm4aBZWURF77jHlLLM0xnwx3USCBqgJs0mxABn07nDM8Ly5DLps241NHzp6289tu/oERjg2XFQVBIbXrPOSCYMWYkAAtqtF4OAKF3gFypTPKKmhKZM+cyFtRCaoDHWARHaZhYkzmVDkumcCjSKQ59Q1SszzaSxUbRN56DFyvwPKvdl77VHG6lSbNvB33G4vjs8Hy0adAjxPEjU0au++1zy7ejAYK2qLqWk2fHiLLHmiUZ1sYOnppE7B7dCa9ZKykAZ9NMmSCJWQQoA1GSdO3oMRhz7x5XTp0kiCL1HJuZNy07+na21sB4JlZnTBts7jZQsWbbSACOsCZjABARpqUic4IpgLUU6edgCDqM2bmBj7cUWqsPDQZ6mWKVOfeZ0iYBPKhDGdVjpGGWd4Dl6hJurMxYsrmTIhhcmAQYtiQ8EypBGgXUL57bAAAb9IF97YAElVKgYRn6egtqdtYEA0oiNRu5Ae0QJ0x1sPTIt75AGJJJS8nUpiYHKV2EH1McM/eXLaixBJIAJao7TBBHnMeoB/5OO8xwrLvOoEyug/CPtKmLN10rJ3MXnAAu9z6SyvnQWcUwoNQqQVILQA488kzF4YC4AGO8jw2qTTZc34lJYsCTqhrywa+xHtg7Yt0+CZUTC7mTNRz80raWsNLEQLXxbyOXpUU0U7LJN2Lb73Yk4KMtCxeC1wSVzTgGoWIu0iF0rLExEE9jMRGHuOfEHcYPEHcYKC0dY8CjsMeeIO4weIO4wUFo9Kjtg0jtjzxB3GPPFXuMFBaOio7YNI7DHPir3GDxV7jAFo5rUpBAOknrAxCuVYf2h3nYemfR1n2YseKvcYPFXuMbbM4Ff3CrCKoWp2lFgerB710PzNL9hf+2LHir3GDxV7jG7mFRO8GOPFXuMGFNtCevXq+IKdJEbkLEu5WLgWhGnf0YiOaraFeMroYgK3uhtJLEKoB8KCSxAA6kgYtZf5T+pP3xj3iHDaYoMrFyijVC6ZGklpW3nTf2CPSiVnTOe2lRBQfMuNSJlmEkStdyJBIYSKW4IIPpBx3ozf5qh++f8AlYzFenlk1Dw66ghdN6c87P0YEqFIBkTEkgTJNqrl8tTdabLXIBRyPgyh89xO2kAkgzpEEnpI3ahO18F9/ke6M3+aofvn/lYq+92atZLf/kPe5N/gfT/AdsR8D4vRp06VNKdfS5XSzCn88mPNbYEXgem9zjT4NiNWs10X3+TNHhea0gQthE+6Xk+dufB35t/QvbFnhTNoIcQyuynnL7HfUVX7BGHmEuQ/tfpn+3GbUmh+0c4uyn75VS1fSlFUoOEL1azJJNOm82pkAfCAb9MTvVzIKgplgXMIDmH5jpLQvwVzpBNugJxDwjLeI+fTUyTmU5libZbLH5wIvtt1xNx7KUlWm1U1mKkqmgqIk6rqNKtZAgBBJsACSZtJ0yUnTJdGc/NUP37/AMnBozn5qh+/f+TjPUcnQRabNTzAJSlUgGmQvnABiYmJvFx0jEmUXK0gwRcwQaTU2MUiFBqRBHVizCBBEHYYzcLuHdSjnCI8OgPVXqA/g4qHh+aYSPDhrgrmXi51W+B2vHqgYsp5K0AFEvYqZ5JOkQoPL0Fh/wA4Mv5JZdQogsF0wGCRybTCibWvsDAgWxljLUawV6vDM2xJhBJmBmXjr/4P+L+A7Ys8OzviZanW0xrpLU0zMSgaJi+8TGLvB+FLlwwVi0kRPRQLL9epierOxsIAT8B/q+h+ip+EMPChdSTlB2T0M1XbQNOXDOoYIa7aoI7eFP8AxiVHzJZlCZcssagK7SJuJHhWnE+VyGtcvU8R1KIsAaY82DMrJkGN+0Qb4z/F1y6V6hcZksG1uy+GwJUUysKeY6BWVAAvzrzE4HPjgitND3Rm/wA1Q/fP/KwaM3+aofvn/lYyDU8mQAozDDSQRqpghVD1SQs80kbmxjeVAw44XxnL0fH8Jaz87Fy3hgagJmxBhjYWMRsIxm/wDs0Ma2UzTGdFIcpWBXcC8X+J84RY4iXhuaE2UyCL5h+vX4ncdDjseVtIzFOqQNyPDtaoTPP2pMbTsO+NBg3eA6TXCzMmhXosruAVLqpiuzRqJXzTSAI5pieg7YvZyqygaVDMzBQCSouepAP2Ym498Wn01L8RcQZzen9Kn24bpZHUbvJwWr81svyed8M3Laeb4O1r36Y9oGu6hkWgynYrWYixg3FPvbFtOE0wapBeKs61LagSeoDzHWwtfawjKGhl2MEZljUsLUZ86YPoBEFDypyyqnScTsfs/E0fh5mY0UZ+lf8Al48prmGAZUoEESCKzEEHYg+HtjN1noMeWnXjUr3NEMDUNy0gmVHNqbmNrkXw7yXlBTRFRaNYhFA2SwBVRPMLyRbeCDABBwWHZ+J3W4fmW6ILzy13HSI+K26+vHB4XmYI5bmfj37RA+C26x3GHXD82K1NaiggMJAaJ/gSPqMYsYLGSa6sz2UpVKdTRU+cpYHxC+zXEFFjz/TsMGLme+UJ9E/36eDDLBJt27PMv8p/Un74x5VzObUL8FSLaV1Kr21HVqCs2mVHLBKg3+r3L/Kf1J++MR1M1SZ6dV6VRWKKRqHMpOoBSgmGEkethv0lHB16uUetxKuCNVJVv1dRYRJEtzWP8PTbn3XXdSKlGmVJggspBHWbmb2iOvo5oKmeoMo+DqQpOkHa8SYk7dwLXHzoPGYXLBU+BYqwJsSTYadgSTtcf/3DExg9fMKF8OiujSsLIBUxtvEAQLdfRifKV65HwlIAyNmHbmO52PT0+iTXo8XpjSio+4UbRdgu87Xn0gEiYMNsAFPIvWJPiqoELBHUxzfONp/5OKOQ/tfpn+3DrCXIf2v0z/bhXlFdPDK3BTUFTPeEFLe6ks7FRHufLargEyFkgRcwLb4vPmsyHgJTILH50FV1EBiCbysGB6dptR4LX0VM82lm/pSCEEm+WywmOwmT6Ace5v3KS4qI86ibEyYLEwQbbsYnYj1CksiTyTPnsyQ4ahT2spqKZvBBkxEH+HpgdHO1+QPRUyw2IMebzAAm0zfpE4pKMoYQU6kE27fXqgeoncKN4B8pjKvA8GpJkkEx80sfnXJ0AW25dgwJUUbDNV4f4NbE6OYQw1wDvvp9V/XA5GbzVpy43uNa7QbgzvMWjYTaYC12yupiaNTWFJImAeUi0tpmNut56GGT8cpggaXMmJC2mAbmbRIkmwv2MADJAYE3MXxmeA/1fQ/RU/CGNJl6utFaCNQBg7iROM3wH+r6H6Kn4QxSAS+m/If8M+Jpf5F+6MUM3k809aRVC0QysFBgkKUJB5ZvDTzQQQIFyeGy1PwEqPrPwVNSAzRAINknTqn50TFp7Vy9KlUYzXLujGLco1XUHoQVgXMzaZwjyYsHVfK58MdNVSC76RaFBWaZYlZidQPnbrAOJqFPOCqutwUZ2LBdJCKApUBtAJYsCpnoxNiMcUMvSr1KjK1UWF5ABgLt1tEduZu+GDcMWSdRkpomwNzLGQJknfp2iTOGl7BhV7yCI8WruTOobkyekRvba7d8WMjkPDJY1HckRzGRE8u/UC09bkyTOACLj3xafTUvxFxBnN6f0qfbifj3xafTUvxFxBnN6f0qfbii5SGpks162ZExTQw9gHN6cC5kDTU1Ta4gb3jHmTzddgxajABGmSAWuZJF9PeMU8y1Ea/jj8MdUq7ANoWSoqgjwwsGaY0g6ovqxUAytwK1WxAIuY0mQPNtGk+oT3xMuOkq1/FgoPDk81piOX53f0dekXvYz2TzGXUcteq2qRJkn5sxC9AJ/wDOT1xYq0qfO61WBdUckGJVYHKTAhhaZ+dPbAA5wYzNOlR0ktXriW8MaiJ1AzYAb72PTVbBUzeVdw/j1DcmBcW5iIiew9ijpgAY575Qn0T/AH6eDHOZqBq1NlMg0WIPcFqcYMOsHO+ZnuX+U/qT98Y84iGasEFRlBQeaJg89zJ7gHb5ouAb+5f5T+pP3xiPM+6FFNmFE1NKhm81dV5A1S0ElQonqZ6YlHB2auUUUzyqJOdbtzUm7bwfUT7D6cWaOepqknNMwYgSUO4HMDaRMjtFusz0tbMMV+CpEEkEgagI84ecACGER1I6ROLKU6xU6qdNbxyQSRBnzhHnQb9CeuGJi2hmaYUr7rcl40nRUm5GnT3FxEd+s4kyzCqQEzNSTqHmkT54B5j0H3ZsTi4wzVzoo2FhB323nbeLX9EwDRmAwYJTnSJsLGBIF5PNN5sOhwAXOH0XRSKjajNjfaAOvUkE9r2wuyRjxZ/PP9uLmRfMlj4qoFi2k3mRb1RJxi835S0mpV0C1Azs5UwLSbTzYxopBpJmg4LmkpVM89RlRfdSCWMCWy+WVR6yxAHpOJq6mWY5pkCuQRpIAvqF2/wxty2HczT8hM0aozVQiC1dZ9Yy1BTHokHF6rQqyVFKgy+IxI0iQDdWibuZPae98PLIs8k2UrLSZw9fVtYrp07n1XBn2HscWhxOjuHBuBaTcgkfXBjvEYoVqNdtU0aDHqWA5jIjqYgE7+jFvKZZSnwlOkGnmAAiRIX2x9U4UUkXiVIzDgwJMSbb9PRcd+mPDxSj+cW+32fbb1yNxjo8PpatXhrJXTtYg9CNjtGPTkaMfFpH+Vf+2ACwrAgEGQdjjL8CP/2/L/oqfhLh9xHPJQpNUYEqkWWJ3CwLgb4+dDj6rl8rTUNrooqvMQ0UtDRf6pGHgwlyNG5phxRpt4oVPDpiCuxkSdUzcHTHtnEVLOMruWzFIrcIAe7DTNpJixg9R68XKdanTyqvVICJTVmMExpAMwL2icUaVbh5IZWpLDNHzZKMQxi0gFCQdrAjphXkxYJauYdmmnmKYDCF2uQ2lokG0yIk3i+CpnLn4dByR5wI1kzN1PKBab2I9sy18oFDBqWkbGVixDGPaVNusYg915Er51IgEgbG4sQO9ltHQCLYw06pU80yKUrIZ6kWi0Rae9zPT0y1oBtK6iC0CSNpi+IslXpMIpMrBbcpBjFjAAt498Wn01L8RcV84b0/RVT7cReV/E0opTDBjNRWERsjKx3IvG2M/leOCtnU0BgjlBDQCCpJmxPQkfViif8A5JTTbNdmWzAmPD8/luRK6RAMjzpmw6RcYrf0mQxo0tW09QDE3nrv7Ou+Di2UpIJK1TqqFyEMktpA+cYAgCwgde+F4y1KTKZjaLsCINrg29M9N+xxMqMqrZmW0U6ZUk6TaI6Nvc7Hp6uuPaNXMMR8Egp2BEiwtII7j/YOFlB6OsgCusq0hlEmxBIvIN4287SDcDHCpTKsRTzNoBHINz83aIk7AezAA2NTNbLSQDobA+i029f8OmOdeb0/FUtXVRe3S89TP1em3tHgtJxrBqDXzRIESsXEbi28mQJmBDLLZYIIEmwEneAIA+0+snABQz3yhPon+/TwYM98oT6J/v08GHWDnfMzzL/Kf1J++MMXy6k6iL7T6jI/jfC7L/Kf1J++MNsSjg7NXKI6FBUXSgAUbAekziTBgwxMMGDBgAMfMKHEcqEAanDhQuvQrCYfmKmxKsQfSI7DH0/GQzHCabUswEpU9et1Q6FkXgQYtGC6GUbTZ15I06VdK/Wn4iDTGjnREZnhTy6m0tpHbFzOFQW+Cr3ZlBQC0vLEWsCTIJ6E7YreTOR0+7KVN2p6cxThlCk2y2WJswI5oINvnGIMHF2pVbVUIzQUAtIKwAQdIEt0B07RMz84Y2SpmNUL6iUQSnhZglSS2iSZNgDHTlMT3H5Ri1UpUyio1KtBYmVH/iRMwABygyIIUiLE4KuaqEKozQDTYhJBnlAsLgH5231Y9p5wz8rgSFgrsxEKpJFjqvHW49OMMINCuaXwNcQoABExBIBZjIj/AA7HqItibLZGlWJRkrIQpjUbFdtjI6mxHp3Ai1lGq1dTJmAV17BRYSTBJEzBUeiDcziT3Fmf7xfryCDYX6kdTvaesXAIvKhVTJuPmjRPWwqLPrxjzxTKWIphebUw8JGDLqbUg1ebqsQR5u3QY+gplZp6K0VJ87UAQbzsbf8AGMTluDpVyeTbQoPgo9RgolvgZ5juZaJn04aKsHhsf8Lp11y1NGpo6+Et2YkyW8wppuqpHNMkjbBTpWKrkqYVZCmFANzssSo6/wDIxP7qQUFRxUgUkYsFOmJAjURpJkXXt0vihU9zRVDNUUjkJaDBM2EbmxnvBmZk48gi4EZkAbKU4UMVHKQGKODAjqOUx0eO+IlBaNOSpwULBjESQTERNySP49cV6dLKuVAarJa19ibewc3S1yB87DY56nRRRzMJIm243847X32HfGARZOrVVXjLBCIgAgat5Ntr/bhrQYlQWGliBImYPaeuKFHjVNtMBuYgbCxO03t1+rsRM2R4ilUsEnliSR3mI+qfaMACHy3r00NI1F1rpqDT3JC9eh9PTCAZmjVdUoDSzFQnwaAh/EBFXWL2QRp/5xsvKTLo6JqRWirTA1AGxqKCL9CLHvhO3CUXNrVVFVQaaqFAAkk6jA6xA9uGS4WJKVMd51Sk665GpyVm2kaIC8kEgHnkyd+mIMvVqSn9KRrGQVW5OoLtA3i3XSfZPnfHP9jSYCoQL6pTSJJ1BdLkkiOYRF7wKWvR5uXpqVadPiIGsphmvcwTY+ueuFHLhyWY1avG6bQO4tIUfXHWYMAY6p5bMjVNZSSw08ost5G29xf0R6cGcz1RbgJBAiWUSfnDUWtHaD6+3HvlVOkCmskwT4i280GwMkgtH1flAYABsnmoMZgAkj5gIiIMCLXg9euOxlcwHB8bULAggbSJNhvEx7JxwuczV5y4tcQ63vYb7wbk9vTGPKmbzYFqAJ/zi3rv0/8Aj04AOs98oT6J/v08GDPfKE+if79PBh1g53zM8y/yn9SfvjDbCnL/ACn9SfvjDbEo4OzVygwYMGGJhgwYMABhLkP7X6Z/tw6wlyH9r9M/24V5RXTwyrwU1A+e8IKW91JZ2KiPc+W1XAJkLJAi5gW3xbrGqGYLl6bTP5IkajEmdiL3G4NjuKvBa+ipnm0s39KQQgk3y2WEx2EyfQDjx/BFVxora3YjlMi5IP8AhWbnuAek4pLIk8lgBzTB9zUi0WUFIA5rT2sNttWxgz7nRVVm0Zam43bzQSY3iZJksIj23tTK5Vxp8Or5pExBADFj1nvf2b2xP4GXDAaKlhqNgAQF1DV1Pa+5neGwopYSpmEMLl0Cz0ZR7YneB39tryUczmiwDUVUSJOoHqNVptaSDfpbtBluIU6KaFp1YUxBgm5kmZuL/YOolpk8yKi6gCBMXi/pEEyPT16Wg4AJ8ZfgP9X0P0VPwhjUYy/Af6vofoqfhDFIBL6b8hnTzEUKaq6ip4dMxI1aSVExBN7gGDfFM1aoBY5ynciDCxH+XvzD+Hrxdp0x7npsE1NopiwvEr1EGB52426YXDIub+40UhoHOLiDJseh+vUT3wjyYsFweJAQZpS7GQTpusEEAADqJkbR9c2QzOiRVzFN7CLqDtcnvP8AvfFfTW1MRlllQdLaxzXJ2m0klr+r04u0+E0FmKYEiDvcYw0nbOUwATUSDsdQvFj/ABx1RzCPOllaN4IMeuMQjhtIKFCAAbASOs9PT9UnElHKU0MqoBgD2AQB9VsAFTj3xafTUvxFxBnN6f0qfbifj3xafTUvxFxBnN6f0qfbii5SGpkYZ7IpWGlxIxHV4ZTZizAmbeiLW9UqDHf1mbuDEy4ubg1IqFghRqtMjmiRf1f7N8ejg9IEEapDBhzHoQYjaDAnvE73wwwYADBgwYAFWe+UJ9E/36eDBnvlCfRP9+ngw6wc75meZf5T+pP3xhthTl/lP6k/fGG2JRwdmrlBgwYMMTDBgwYADCXIf2v0z/bh1hLkP7X6Z/twryiunhkfk18dnv0lf+ly+LOY4VUZifdDgE+aBbckDf2WgED0ma3k18dnv0lf+ly+H2KSyJPIqfhdQhgaxMrGx/KBJImJMEe20C2O04fVDyMw+nUDpIBET5sm+1p3tOGWDCii1+HVSSRmGEkEW2HUb9TH1QIBjHfDsi9MktVapI3Ps9gAjp+UcX8GAAxl+A/1fQ/RU/CGNRjL8B/q+h+ip+EMUgEvpvyGeXqVxSTw0QjwkKksZLW1ArAAAW+rVv0teBeJ19tFOdRBAdZAv017iwO23p5ZaWZAoohpuw8JDMcpkhdMi+obmBthfWr5a4ejVJJ5gZ3hus80SRaYBGwK4R5MWBiM/XkDwl1NtDgxYEnfmjb5smOhJElPMZnm1UQIblhhcc3Sd7L16ntBW0czl0bWKVSd5PTmNonv39N8MhxdSpcI8LEzANyACJMRed+mMNIxmc3J+BURsdQv/wCq03+senDbCwcaSPNee0DuAZkjSBI86Nwcd5PioqMF0MCe4sN/42wAc8e+LT6al+IuIM5vT+lT7cT8e+LT6al+IuIM5vT+lT7cUXKQ1MjnBgwYmXDBgwYADBgwYAFWe+UJ9E/36eDBnvlCfRP9+ngw6wc75meZf5T+pP3xhthTl/lP6k/fGG2JRwdmrlBgwYMMTDBgwYADCXIf2v0z/bh1hLkP7X6Z/twryiunhkfk18dnv0lf+ly+H2EPk18dnv0lf+ly+H2KSyJPIYMGDCihgwYMABjL8B/q+h+ip+EMajGX4D/V9D9FT8IYpAJfTfkNlqacqh1FeRIIGqCQALdROFq5pRze635WvqptGxOkiw6H+MRAAvrWHuZVDqr+EhvBsYA5bkgm22KQNQkg5imsW+ZJM3sRqEARBO4M2thHkxYO6NUMse6XY3OoKw3ZVWwNxqBAi1z2xzTdfO91OQI1Qr3uoIF+uoTExq6WjtfEBUDM0gAebzZKg2AkGCPSTfttjulRduVa9MnS1gFM88zERpAIH1XxhpG9VKlUBc00mdKqptYkiR2IvPUAdwYcvnEDpGZdhE8qnSQJmbnpawiL73F1MnmpBNVBa8Kuqet9Pck7Dt6S0p0hAkCQI2HtwAUePfFp9NS/EXEGc3p/Sp9uJ+PfFp9NS/EXEWbolwIYqQwYEAG49BxRcpDUyN8GPl3Eq7jNsKtR9BfSWDFQLASIMcsgx9e+J8xQpXKZ0jlJCmoNwBvzTJM2i/S2EosmfSsGMB5EVqrCrFZhBXeG/K/K2w74yawy9U+MbI3zVHTuLjBQrnTqjSYMfGkr1zs1U3ixY36D12NvRgqV66xqaqJEiSwkdxO4wUNZ9Qz3yhPon+/TwYX8FpMadGo7lj4IABAsCFJvuTYXODDEHlljMVnp1g60KlUGmVOg0hB1A38R0/hOJPfup/csz+1lf5+LWF2d41RomKrMp9KPB9RAg+zEFfQ9Fyj1S+/yLOKeV9anVFMURTBA+OIkSYkmk7Lp9s46rcf4gpAOXp+mNVt9zqgWE9vbbCriuaymYqOS0mECGHE2eVspMSV6T2xNRrwrEvWLh38NTTILRq0KfgyATvHeTbFFg55Z4F3gvlfXq1CrZfXCkxS0hhcCT4tRRF+hnbDr37qf3LM/tZX+fjL8PzOVy2YL+I0OjGTJN2XTIUSCdLPcCAyi2NHkeMUaxikWbudDgD1kiBhZWV03GuKT9fkl9+6n9yzP7WV/n454Zq0szo1MtUZtLFSQCbToZl+onFzBhU+I7aqkkvX5E+Sr1aFbNH3NVqLVqq6sjUIjwKKGRUqqwOpD07Yu+/lT+45n9rK/z8WsVM/xGnRE1CwHcIxHtKgge3HRafQm2uqFvG/KutRCkZZ6ck/GmmQfV4VVr+uMRDyizxQOtGk4bbTqJNpsJ6bHrIPYxU41xbJ1ygZyVAeTpcQSBpItc29XfFfIlF1DXVWkKYIhGIv4hJBNOYk+cQPObcbKyTzwLlDyxzPjLTegpMgFU84+gFnCz6zGH/v5U/uOZ/ayv8/GUqVKC1UruzhxUCkMIIAiDp0gwEHQbuvY40OX8oMvUbSjMzdhTc//AK7YFQ0a6lr38qf3HM/tZX+fiDhOVdMnSpMIdaCIRIswpgESLb9cMcAwyZmpyNCyjmjoUPkaxYIqlg2WnlgxPjTE3wPWUzOQrmd+fL3/APfw0wszfHqFJtNRmU+mm9/UYgj1YZ7e73+TmTl3+xn81xcrWNBcuiglVisxLbCAxR2XfaDERtideKZujGnK0xpTpqhQSCVMtEyY9cgdcUs5Vyleq7aiWaoNJAeWGmmNgp2hyBFyB0OLGUzPIGqPW8Qnbwz1qHWZ8MiVXmsTEkDtibLLAx4F5WVqxfVly+kD4ooImd/FqL26Thx781P7nmP2st/OxluDZzK5Wo41kBkQ9WgmTp5R0BF+5ONJkOKUq3xRZh30MB9ZAE+jDRqsCS3Xk4zmdqVgie5ayfCIxZ2oQArgmdFVjsOgOKvFMznKclKdOqvo1Bv2Zv7Jw6xVzrsNIQgFnVZImJN7SMa8CX1fExuT4zUqOylQDqZ45p2BKBfnTp82RMnDPLo1OmKavT+D0yea8aGtHzG+cel7dMWOL5KjUVjXrIAraNZokGR0BDX+zCyn5N5UcxzJIBHKaTSJBMMBzCwJO0AEnEyqbrBDkeO1jVb3PR16gtiDaNRYnSYXUzM29pjFnjfE84tNlq0ECspBZZIEjuCQD68aPhmQY0kalURUZQyjwYsRIkat474W0eI1nVTqUfBKzQkyWd16uIHKMMJb3VRkuE8XNAEBAwLBjJ7Bo6byQZ9Edcc8T4n4w83Tzs7cxbmYAHTPmrbzb+vDrO8Ky9QljWVD10UWUSdpEwO/TrjvI8HoI401VdpgB6LNBkDaQBcjfbGFSTgXEs26IlOimhVCh21AQBE739gwYcUa9VcwtJ3Vlak72TSQVemB842hz/DBjST4MuVq7+IEp0wx0ljL6QBIHYzvjyrSruCrZemwO4NWR9RTHdETmf1J++MHuNhpAzRjSTBuWlidUlpgFlHbp1xFI7pSrhRncz5K1Q61KFNabKwIBq6lsexSR9cYipZHiIfQKaABAgMwmkTADTq9H5WNV4TFUZsxYQWIgBobUbggaSIG2w7EglDJurhvdBKzdTeYEG5J/wByd9nRGXHpRmsl5KVAxevSWq5JJ+FhZJk20SfaY9GNBTSuoAWhTAGwFWAPYExHQyb6SBnNUaYO5UDSd9V5EElpsexMzjLsJnM+cpUegyLiW6C3frOFavqOpV/H3+Tz+k/mU/e/6Mef0n8yn73/AEY9GUqBT/SZLRBIgecCYgztIgHr6o5bJ1JH9MN+hAvYAxfqT7Jtg2h2j7vf5Pf6T+ZT97/owEZj8wn73/RifJZdgxmuXssj67xMDVfp6tsXPdCX5l5d7i3r7YbzM3f2+/yY/ifks1WStBKbd1q29q6I+qMVauQ4lTKAIjc2qUgjVoKSZiOU9osPbu/HSJ1LHeRjz3Sn5a9txgsV8ehij5L5mpU15hVewAVapUR2JKk7k7H24eZXKVaS6aeWpqOwq/byXPrw5GYS/Mtt7i0b498dfyh9eCxk6/j7iuMz+ZT97/oxzks6KlBKwBAemKgHUAqGj13w5Vgbgz6sZjgX9X0P0VPwhho5MnT0m6w1+S7RrV2VWFFOYAj4W8ET+RjzMUK1RdL5emy9jVkfcxAwEJFOozHLKpZOikExMWJ0xv1FuuKuXy8G1LMwVcMCTJLgcxYX1KAwH+YexnPjggoIoV/JWqH10ERNwVaqWWGBUjzQRIMb9emCjleJmow0KphRqJhTpJKwVMm5m3YT1lnW4ZS0KpoVIYrVYATzaAunzYsEURboLLjh8qpUoaOYXmaHBYsNWnUwbTImDcX6/OwjdjpUU+GeSbU4NSilVvTV5f2dF/bONAq5gCBQQAbAVf8ARiCjwClUXUwdGZQCAYI8476QdUuwLbmTJ5mm63BaZEanjWXjVa8Su3m2iOxOG3+ArhfUrVsxWTSXpKFLKsipJGpgBbSOpx1nN6f0qfbg4jlVpUaaKSQK1PzjJvVU74M5vT+lT7cNdqyUlTopOzmqQczSK+NBRkU7tyqOUQ0ctyZjeZOIzUZWeMxSUM5cnSNW50TKxZdAFpOlb3ksqmWrBmKUqAl9UlbmCYJg3aDv3LbQNUVPJ1vNNKhpAF9IJMb7n139XrxI6CHK5urqAGZpHnA0hZgavNkKIMAgf+Y/5VfDXIQFSgPg0/P8342pY+zGvo5SmAPg0BsbKBcdfZjI8LPKJUsPBpyBM/G1L2vbf2Y1YJvnXn+BjWo1oEU6JkcwIIvH8bz6u5m3C08wB8XRB9ANu3XpA/h7KtPKUpM5WoLajOoibKABsYDH1AG2GnDKCInIjIGOoqxMgwBeSYsBbAUIKvy2n+j1fxKGDBU+W0/0er+JQwY1Ep5L9Af0n9SfvjESUQNKnLQFQQaZKhYFkAXYSYjbY+qXL/Kf1J++MTtlqsJFaWCwzEDmMblRyi/YYksHc5U/+/goe5QQAcqRyn57EAgGB0udv2e1utBBEZYkqW0kMRMiJgm0gRBNvRabXgZm3wqnvYW9Vtgf99cSJl615q/NIEAC9oO3oP19dyUDn4r1ZwnCKJAOgqbGNTW9G/T+EDtix7hp6QmnlGwk95798V6mVrnRFWCJ1WF7qR035SPUx63x7lqNfUC9QaZuABe3qtf7PTjfIRttXu9ztOFURMLuCPObY79bYDwqjpC6LLtc2kknr1m/fHHueuDy1BGomGvboJ3x1ToVwwmqCvUaR26QO98HkZcv6vc797KWkrosdxJvee/cn68C8NpCYXfe57Ed+xOIhl68j4UBYuIkkxvJ6E3j2YlyVKqvxlQMI7Df1iP9/wAd8gbdc3uHvbSknTcrpNzsIgb/AOEY6XI0wZAIP+Zu8kb7E3I64s48BwUhN8u8p1uFUmM6YaSZBIIJJJPaZOPF4TRAjR0jzm7z373xewYKRvaS7yOhRVFCqIA2Fz9uM3wL+r6H6Kn4QxqMZfgX9X0P0VPwhhocwS46Mv8AK/IVs5VTQFrJTT3PTMMVW8nUdTKQDoU6QbSrSIE4kq5nM+FVBzFFaqhW1iCqqGOshSsgQsXLGZ2tjs+59NPxaeoigjFtxA82BPngsYMSNRvfHC18nTGsUCoqak1Bd1kSIBkqS0xHfA8k1gPfLNNIV8qdzIayjVA1X6kFbDedowNxTMQ/wuVgW1BiNJCksWkkWMHsLi++JGr5TS6GlYhQwABDADUuzeaAT6ABG0TzWq5JSD4V9KsCFkgW03B5dPLHa0bYw0sU6uZL1DSqUqqeIAASOQQuoSgFwZsZMFb9zVxCJ05fryy/YwdXriRHtx6OJ5eizoqkbs0DcmJsTJJPYd574mp8bpsYAbeJIAG8Tc7Def8A5tgAONz4VOd/FpTH0i4hzm9P6VPtxPx74tPpqX4i4gzm9P6VPtxRcpDUyIHrUPEqhqldCtSoxIWD551MrAmwNMoGMcpYdyG/DePZZERAzGZ0kIQNyTAGygX9Q6kHFatm1FSqBnNALyVqIzKFBZagGswFLIwkQBtF1xyM1UCalzwu5pKFoAqpCsdIVZMwJEm/KIMiZlzQcL4nTzClqR1KG0zESRExN4vHsxlOHPCqZj4Kjf8AX1IG4sdt+uNhk80lVQyMGXbUNjFjHcTjI8KVioCqrHwaVm2jxak/wv68asE3zrz/AATeMLA5v0+aQSPr2N7+vsAGA4nROzjtEHfttv6PQexxUqGvYe50NomRax9Nh0n/AIxNkqDea9JFUAbAXIjpJMD04ChGKobN0ipkHL1b/raGDHpQDOUgBAGXq/iUMGNRKeSzVzVOnmB4rqgNIiWMfOHfriGcjyRmVATYCoseeWuI7nDWcE4im0drUXn/AH7ChvcJLn3SIeZXWmkTMwCLG5vvf0nElKrklIIzQkT/AGi9Vjt039ZJvJwznBON3MzZDx9f0KqTZJZjNC6lT8KNj/uPYO2I9GRiPdf1VVG5kmw3nrucOZwTg3MNkPH1/QsSvk1BC5lAGCgyyHzSO/U3mbHUbY4nJf3r/wBxZv6Y+rtuIJJw2nBOBSYbIePr+hVQbJIwYZoGDMNUUj+O3si1trY8/oPh+H7pGm39ovQERtEQf4DoBDacE4emLUO5+v6E0ZPXq92CL28RZkkGZHS23e+8YYZbieUQuRmE521GWXeALRHQDFmcE4KYVDufr+jn39yv5+n+2MHv7lfz9P8AbGOpwTgphUO5+v6Off3K/n6f7Ywq4GpGQoAgz7mQR1+KGG848w0VTF1GlpuK8BTQ4jTKpGcp0wKajTIJnTuZNrkW/wAO4nA+cUgRxCmO9lv/AOq1rW7TvMt5wTh3GJzb2K/dtOPl6TckyOqqBbVaCC0C0t2xzms8pJKZ+mtyQLR6jf0bx374bTgnBtiG9iqln00Q2ep6iVNiIABkqDqBg7T2HcmWfv5lfz9L9oY6nBODbEN7KPFeKUKiotOqjMatOysCbVFJ29GOuI1AuhmIAFRSSdhfFyccnA6qkK7YirZo62KVciFLsY/LBUgazElidyIj/FsZsvmlDKGrZTw5JYACTyxbYA3M779rYbzgnCUht8gTi2VAgVaQHYMBjNcJztKlo8WolOaCRrYLPwlXbURO+NLOCcbRm57rYt9+8r/eaH71P++D37yv95ofvU/74Zajg1HGUP2gjo52lVzlPw6iPGXqToZWj4ShEwbYMPCcGNEbtn//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7" descr="data:image/png;base64,iVBORw0KGgoAAAANSUhEUgAAAPcAAADMCAMAAACY78UPAAAAhFBMVEX////l5eXs7Ozp6enw8PDg4OBra2vk5OSsrKzz8/MAAABJSUk7Ozu0tLSJiYnFxcV+fn66urrV1dWfn59cXFz4+PhjY2OQkJAsLCxwcHBPT0/Ozs6lpaWZmZmTk5O+vr6CgoJ4eHgXFxcZGRkQEBBXV1dEREQ2NjYfHx8kJCQ6OjopKSkcIPc8AAAgAElEQVR4nO19C4PbKNItEkJC7gAChIgMCLQTd2dm////u4X8aNmWuztJ70y+3Vud+CFZj6Mqqk7xRC9f/hflK/qXQP+DMqFv/5O47f/HfZZ2Lv+RW/lb5Q638+pF2Om/Hbq98WvpuXv58nWunx/83jOEiCfLZ+FWO6in3r9xoegp9RW8q7tdEnbp9vUS5qM3/wtyq+/9X19eXp5evv6BN39udrsKDbsjQB9Xe7phd6jfuFAYd8814Nb37sTWu6fhAtbsti/9uXKr7/rrUP+1r79+2f454PZot6PV825vNEN890Kqp24BvCNm383x224ye1T07fO4C1//aMrn3dOizJ1Ez9PeC/zX7mDU7rkX5rDjy2l3AoXdnwrBwQzBk/3Py62+i33f75/ql7j9c7MLX9x+oBFuT8whfkP0z2rn22WXwjtvUul27Q4peGnYDg1WsIwYJENKpvdSop37k6JdHC36c7n6TrgdEjuza6od3v0dvuVG3+a5T0PfD3PPNn9udmT3RR6oeqoBt9Y1Irtyd9oFuMGe933GTeDFxK+oswR+ujzFjBujfjlW7RR6Ek+7b9/0skuwJ9TCVvjo/ibca323/PvLvw/Pw7fd15d7/7OAw+POPNPDtOib7NzYV2vc7a7MepMp45bf0Tz1dqXvAh3oswZw85dpJ6aaPC+X2UW8E/wF7TyDg/9+3E/fvs6aEELlX3/s7Nbv60pxNDn3rU9qtsiNE2qP7swMTQWf0o4PSNZRm9qohKh0/zqk5RKzg6ORdgKOdeDX9xL54VieRoXUyA0qu7lAdbt14V+RCpclxvCK8dl9XuGW3/8IZn7ZH54U+vL1r3fO5o5q/DmZD9PH/VeLjLl8bF+/mY2XozTl+edZnmk3Bv9Mk7Pn0LvGTf76Hprn56dDPX7VxdOfb4WlfJlfijeCfVyts5ipU41KWHHVYTUG4rAwIimCyICcU53AJlJROYJF6ZAKvoL9bUEcWC/aty46MjWG78+ld407vHytDuNh/KPrhmcn/vz+u5C2zHm+9HXileqSDqzTtE9+77rBo2lwep4715PkZ65tIs97V/lwOEyRzyG4p5eKC4VjdHTAfEvf/Os4HZ6mVD/z7jDIL78NbtDy1AXb8UZ57RmvKZ8nYXmy3PBydCHA4+imNAfhQ+KcNNwGy0hydA48td5qJ2vmndq/4n6NY/23yT4Pqn/aS3/Yk6c/9eXKY53j2pqXkuOX5bWYjttc4xBZYrm6+rG7/hBuccFm5cjpkyu3uYNZ/o6fjiW8XZXoZd+plLfo8uUoQsQY8/8Yzz7FZq50kuevEx8G2R+eaHh6IV9fXj16r9pQq51LHaLI7QlnclfMUgavBoVm7QczO7NzBy4IPCJ2kJqKAYdR+ZRJPfhoOoAzF6VWda9qeMWpTlTV5TSonWl2otcEPjn0L7mfzbxNHz4qjkgwbFVq3JpqM89e6zvsulT3LkFuMvW9//e/yCtuUc5Yc+HkrNCAyNx6zoa9RV0mXVHwQgO+RCT3Du4Z0xklWvtJ0a+9g4+2hIIo4AOeZwT/uqGzVhLeg3US2sGhQo1itkBbU+F1qB/w5I/ipj5qIZAEJbPNbGldvqd/fydPL1/U7MOXkYqv318f+jBLXbLECAKSEg9Ot5KrmXqkPU/wePlQ6nzzTks1J9SOHvmJ+6mOFkB5OhA0cgoPpp/d0Alei5Fo0Wgxk0DE2KJRkEA5PDUwDknJ/FZq975UbYMwwQi3uCFkK79b65v8608rnurM0Oeh+PPfW7ko+yEDpPW1azxFRjX/QuT/HLniLfbf3yc1fPn+Zx/I/uWbe+O4ldw/zhaVD/aWf0du/RG5wu3+/f3bqLRmNn794896fY8VMpXhwlQZ1QSMpQREeHGjYKVHnPll4TLPOizOFjYUKW+TcDz8EzP40ypvbpEmSDcon2/5oUF/R9b9Ktf83Oy/ft/Vhfi6e/l2FW1euNQHcQhuGHXitYMCXx/w3M3Eo6Fjfh99YsDV9ag6R59qVg9y0KOvrUW+VnyyXd1F21NRz6Qb4BxdRHV8UV0PRB54Ul/O79DD/yRuVM5/fv16+PLy/ek6iB6aqT+4FPwwBzNqjMaG8Tge1L8htpvQ96723cyh5PqZxSTdy+jdOEPsS7BN2xknXmrLHeucHJ4DGijoG/hI/0W7gZfMsvHp78V9024gun+l8c9wU7Yhd4R4KBXyiphMT1xLVOtjzsCcUUIqVRowf2wrp0tFWsEg95kqFRTCU6mw7VSrlKqwA08fHRKlQIVQxssqOGXyyf5WX3dfj5xrzegtpXrk4uQHcyo1fXpy+Wtyp+//EfnfbS/5n9V3rMp/Sqp/SgxHf0jcfECKosQgZYnLAi8fQT5y4PFojIt8NLw1+HR40RQfezq4bU9P6PikymrRFP6Y5DtejoP344G5ro2jbxIXH5Lg2N7qmfLongNQD/osPngkPDM9kj33s+cB92nQHT2Esvgg7spH9cTZyCxt9nagyT/J6qO4K1pXQ9Ip8FDNYz0lOnYVbjnkux+7+0aGNrHa8b1rO9fFLs5t80HYDXax4m5kvg+td0OceCDFh3F3HPLdWei9RNaNjnveflzfirXUzZr2tnWyln6Ursz6XnCf7b5dXtrj+7W0EbeOFKzBwjhMnajc6YGV+YjzwesTvX5pFRxckEiUqxRmUTSqPOKuzPviCHJNCUzIIVXClUtljrjL9n0hTasKJYA0lXADUigCJe2kbzKO8yL5fVy+jMe3vGU8boX/8+lXMzDzbp7JETYb35flPPN8OQm84oy7El16VzhPPB3/wV/+FtqMu1T2fZkmC39nCfBfX+ycvHj9w+L/Ugvuyh5+4uhpd8RNO/rjYvcmO8dS1JKd5fXTOyLrBTf4NayGn4mBwxk3/4mDqzPun6Hl6oy7+4mD0bjg/iPj7uFrm+8AApv5KIw1bnB1eZMvHv6aXH/FZ9wMIWaXVD98uAEFcJcX3C63Bah5VY3QXKp7N2U867vIuNsv+STlTsldGxx4X8WJbIWk8lFd1xo3JzmNbPcWBVZwVdgqTpWGI6PF1JoY1K7UHmuvBUX0GnfB6bJlrxF4MFHkGxcYxcePYY3bvOSqr69lcN4jOFGgrqBevFFBd9H3ghs1c754HfjM6y92PPDO1dge4vP+QWP4lZ3TXIdO7ZM6aD/Gp3kYuNiDHp8GXTN66FlNGeXT7Houp2vcyHzNKgvioJ57uR8YJOj94IfHhW9t52l5aGIOWuq039cxTnK/1/Q93FnfJOMmI/KomJMeQ0gDfbJhHrwdSM03m4SvcU+1YhXaR3C1T5M/1BS8bjc9k3JvE1d84P7ALJ9owodmaegtX3ETrxKUgufumemB+r6zHYWf++eHlXFrfdu+Zi3au8MUOj/z7LHDnCtv38F90XerUERGFZVCsqmYK6khIlcxPEpc1rgFla41Do6PCtGqpYiwpeOPcIJUhXDKtcK1jTJuudiVvnUCHoEp/LOhTN5w2iZfvNF2cFW+q1IYVPlCa4FcbmDGbVTujeq68RLHjrdyFuyyU3BHR/X48Af+vK1zKUXm4QOP5S3uOzHT+RPdvP8r3Ge51JNrAfSoeXzfN/78KJgSzXaCcyZRHJwHM49pUsNGuNnATXqZetAxrxumjQZC3jzQ2j3uVlIFNiLBdqqetkS3gjaqoq5hQl4XtY04pg7CHRybmar3YvouiR0xH0re3Vf0vNo5Wem7t5JCEvHkI9KzGGtUT2pk44b6NnAfzMwYoqwTmo9mHNAwPXAO97jxwduZ7g88xXiIth/twfWWHgYa+njdhrGBe4/EAQ0JDz2qveRs8s2YhK7TfVTYtnO/V5A9zIdOomTnWutnS2Y77T+E20599MjT5DSfp3pA8lEHwHvcTSfgbmcbuBB1Ne5pN6CDZf7A3VxdX37DzmeIQ2Hu2pqHf3u512xIPjk79/eBfFvfpjKQ4aqqMLk6sZTzoTIlUhu+dat8K2NyV4zSxA6RCiP+yDlt2LloiDKSoegNpD6CyYiiq3QkhTDXxWyrfLvldhFG4JkNKU1FUGlafEOXXnF/u/NrVwK38GjXmzy1ac9381HcWaRFIt/pO82Cm37tw7Lp135Afomfb+BmXflCgXb6VLHYMucTetAJ5pf5ebXSN+h1on5pv6qQRGDcIreAZXO3kPcZgRYX0XCggsvxV7gNInxqS9QaIAKNQSXkvGDyEIbyWXJDGEaV0YDuEW7VFXXXwMk76WtejsFT9kAfV/qGG2TueKfZNKXH9oEvfcW94i1mp1ES1uuJU6/Z7HVInvnBxkLoICbNfSC5G1JS7th7+IqvfUNqCt6HoH2YaE+TpjQFSjWaKYTELkTtPeNUqUe4i57aGaPgJ+dzt6sg0J8PGPIaN90ZNAXBkremoQR5L/SDw65wX3iqJqgrpkR94C5MVk3c22aOiqMoaQAwySszOZQwncwtbgU5hTeecmGT9zJa7qP1npOAQsgvzNIk1RzO8XDDzhuZuUeBm9YdgHY1VfGIqa7tvAlIwC0XHZ9MyyiQh4DTB/V99ucEfLBohfAY/CCwnja2FZDNsqoKR9zSU6QxBB374NyW7wp4mChLUorWVcQVrsFYJIHgLFAIsInGkebiX9/ka+T4K7XhjO9wL7dtYmJEIQx22Agk326Ueo3f5LocGaSioa3JhNI9PsedXzMnG25zsr1kxY9btd/E/Z5s+PMfaD6/5y1Cq9nkPF7IGU+CeiqF148C2a2+tewo8S64uoledJ54LiARpl5BkbtNbm5wS1qisx0dM4O2MDQ70q3nfoubBjhGMARZ1GtvL73E/EvXr2yMhm3jnk0vcjcceACNtlGrCEmdfGRtN7iBTHs60sAlYwpKOTkgG0hPvJ79SG5j3SoPNbNCtcMenGpuYG04o96rWDkIHYx1bnl2QsXXKqm1nbPvRkLSyHUMVIfae+sdIpASdhZpRcE1h45DKg0Ol1L+ivvbys5BV2qpt4G7DgJH4qSMD1O6G9xtkEIoDX/BFd57XQQGei4gqdCxuDXnlb7bf0VUE8d5gCg6F4qBnbgAzyNhSFEpJRBY4HRySlu41YycLAC1nQIBSutn7BF3SDGOSGLe2tE2EwWP3M3tCvcfb/O1N+QzeYtHBMKAWBrUvZSK6ALIm0PMCwFBqgywwV9yo1s7d6xqlFINUyURqgUDJUBBFFIUsSJC3s+AacemZO4V97cVX2tf2/FJ9ktGivJUvjaM/Ra3uyel2JyZ6sVJkE3cax+y6U/MOiZ/lKdu13K+8tTFzoNCnYtKxWgFddY5j1TQwXkFCTFN98dfxe+A3CREJZijtKWYxZHQRnaVSFA8S+/qWMbgGPanE5U3fk3lupkKSpch/F37ucHdykdVQliAN7t8I2vc5/Jtdh45OnlwTOCXtOWhNQroRtd2Gq6zMfpgjTv8gXDsOLZJe3Xwgyg91bVgmLAgu7rAXjcdrXWPTie60bfltCn4DJlzM3l9f63HuIEUudyWEEFRghJ48L6koD6TSQCFwAKpjiOKlsJx4mh7x1syz/UiOqZF1IxRGUyTNHNQvIIKd52I7+wcnIcL4D9ncG1OU/BpzvOqiYLBs4w+Bu2id1pv49aSiClpS2nwmyM8HuEGnqo6qWVKQc1kAmqPa4VzFbYMqLESggKFnF53iY88zmTLn6NL2rCS9kGJe+TXPtbNcYu3VDl5r7ZD9kPc+atArPQS4DU06KlkEEhE5l5o9M0kkZJTA+UVtEoD2fLn2JmmIkC7VNvCeXNlg8nBcwKTb0ilSJUQN2cKd4PbqNKQHErJViXFO7gNfj3mAvthw8F2HipWdWHnj1t3ctJ3fNV3UmnuQkqQjcVp5DogyYSsqVCKcp8inUbf6Sg3cTupeeBT9Hb+gMrXfi3rIFaqtDT34SyDrgg8fOI0W+pGC5w18QbuhWIeP8Eza/GpX/7KnVdrE7rnawlc+aSZ9cHqFByYiKMq06DKiYklJW1C1rO4jTsnoVYNTocP9KJe6bsCjzowwi0ka8JDog6ZMPPAWyJFXHYSksOJd2vgazsvGVyZuQhxuoI3JLjEzE2gBhJFDuGVUF1sJJaKO1miLTvXOXsvclqGitYc/T7kXyZvPkoLMZ3jbdxQnhqDWmMeEdsHuJFo0Yxi6CaPImsLFmx0nUMR+FqgnYIkGHSxrmFb61vvWjUnIKPAezorlGRT7CAFpjO1CRLgluuaxlGPMjA3CrRVv1bEt9okc76yPAm0ifvH5KZ85wSyOtWYNPkBV/mJl6hd+kOg5po3LbjLc3sJ+DWIlowxrbkzgQOp5a7DwefIEDyzsIVpKryEmIq28u9ARGwTD8COqdWBNlOttdchSDB2OusQ15dfcDdH3GAIZFqKKtwrzhWZkLW3yFcEYUg1TKvLvK9E53aMjBs0dsadX43L72At8fhoGSKsMlt1Jxt87WrknEGFPI2tEe161/J6r28uNMI+OD5xPrDOqlnOelY+zJ4T62PH1sQo48a0PLYD78Cfg1VFWyMOyYCmYLYJeStsmCCCoMRCDEnDo3vFXTJ8xj0CRZBR86QlB2IecDWxTgvgA1vGtOBWrjrjJvgMub0PBpct56dyrFdc6ztSCr5T4VIC3XAS/ATBjJRKFQyiGJQdui4GGXfZkQV3E5GbS3hwUC6tiklTqyAR9BAh5JTbvBPjzmrGg1jhprE98xbZQRxQgSvINrlVzomCO27HLaJ4ws1Nxt1C5JwCdUBwSQucKw8ZBNOfZCNQbBWwIZz79cCmc5S55y3vxt2r0p9xV4m2p/JdOvCADgwerLwqSWtwA0wENlQxKdRAgmuq6sJqjvqezQn38oAV5Mm4gSDiMGRj8PydK+hWTFzKtzo0GXcAv5byGMLc6QdSVmaDiBgoouVgo2OmzraWo7yE9I3yXWl5U69k/IoMEL0Ek4ascPP6jPvcprHRErnhLBfc8kCu6pnUR7t1H3FT1y3xRlnqPfggnZMLB/xegHcDi9OU6gjPwdsm6PYSEG7Kdx9RMsqLCYK4ty5I+ISmtlBQaKfgtARbVVS7iQHhe8Xdi+mIW/COTeARa4r9TOE8b1Z5HXH34ccGKL3iBjvv63P5rqoTnV6em5yOQ4ar5Wu1kJn1A72J34C7qxKnPEzAzDoDPCIgW6nOzF47C5QlulobneyopyPu3NFzAJK2nI5ATpJqgrUms6gn2r3J2spdiSs51PoncVcVGYZzDUzGRpRqj0OZMmYi8heCt6j+PV+rPGRzMjIV5kJjQRxqPWs1ca4RoBinCWTmkhGaazTqOnfIq+HtXL6VY3k/2EzjGPFv6Xseh+PR/dH8zJZzMWjb5fjzpYfjlQvrIVIweO5aC85AM9hCWseDpt1Gu/1mPbJZjMW9T7lIX59k/xO8ZTwffMLNk3sBxzeC32sKgzGoj1fBuKJri/JWaXo4H30qYZD1Mx9HATkzRE8JbDlxSGqld2Hj3jZwYwLWefjQWJBX3MO5KuFcpXQ8vjwOGjtuupSv6jjW7IJ7OMY1u09DCvwpTPNfygzz8E3XPTAo2n357m+VcIu7FarB2JWiIa51yqZKNI1QBHyf2KhquscNyYBTOn2oDp70w1APNbwOPjNcRLyI0WHCHESjaJhVCsnUQvnFTLBIIEQxFLtyUfC4HAzHDmk5W5rGkSe6D12CewE2PXr4P3XT3I/0tplPD/1yKMhWAKje0dt9XlIx5SAd/BjufePrAnybqseFr8HtAeFyU0flNIe6CgwxAqmpj5bw2UGe1wH3C8dGnJqpPVAa3HSHRZtVZuSZ5JJlOGFm5G2Vt1QGt7dlXHfVwNiEceiXKKu63EZwYaICnFpm+mz5lmtXl12L33vF/e2+nehDQva4HcsY9yIeRG41boP3QGkphE9NvaSzgoCfIlgppdZr2Be98CdHU0s0KdocAj68W6t0JzohQWNV1yb3JPlqUADryv32PGJa1nSMLFPcCUG24qkdYdfEITxr519x/2z9OeDWqlHhoNXhKne4rxJ2ujx/Pe+sJW2IEIex7ZcyGujSzwHhMyk6+YoGqIy5rS3VCcxSFIdD2Q1GzeAdWh6kmrkFBsKU9Ww0GSmqtTgQabW30cbkC35df/6T+q4G1U7lVIXTpFLY5HQLo7YUkChUtEUFhIfYtpCSQ+YV4ytsVEcagBRpJfbKvAj47iKkLz4xUJQNVcE4cAZZ9xGYkEda01WVkuakRqyRDPfHGo7cG5BgIlTuhgYJi8O0kfCtka5SURkGDq+BP7vKx35a3wdfj7S3kp8uLjyfZJqo1sAUIYmFtEHTiXLdhTBryGO5lhfvOlo+0HGWepiR6RXciwP+oysvOkhOnHORRW47YIneQgoQRL3yYHrUfbADZXW/uKKy2mzXuBNzvPwv6ruHaLL8O8Wx6Kbc8VZ1wIoT5dIaKFxTbuLjOkmXvFavRXk8HTycZuyhlAoJvIfEAnxrg1vKI4kMO0gCI6Q0cl1XqZdgkA8+MUVBFXUqTvhDY+Fu2kt+GPcNb6laXGJwmljzAopk7tAhqqqARIw0RQX0Q7HXgPTKW86+4WIKx2iC3wgq97zFgVtjcxM+RHoftvt/SMhhiaH1hS1epH0UP1emegzecPDh6N8da2nBIlBgxZvoo1BvdCjW54NPV1Y+z+sSNHo7FTrLBffP9+NqSp5p1vE7qBM82FK/AcTeKJlnU0Lo/L8SeV9bHOvomh1uSjbURxWZqe3MSK3gzRTmEARP4Q324fZgWwrMPJ23LNVR5mNjNn7Nzi95aMy4w58IATPxIXCqIa1xlk7gniEjzh3j60nHSWgILcL6oy2WxzzUnvJQHyDxlV5N4BCkFgxe3rhyzkOrVR5qrpmNefhlhftn/doZ97DUM+UKa205YdMEWSgHh6YlDyr3c+DFKCbHBgXbIxjHEeixvuWgXusdjqTqXMzNW1nssd6h97neARyDsoGYCmDk1h4EibBQuGwqU5GykAzSnEoZkkfpK3WqT63u+6f+IO6kzam+Baw8z4DFI4pKEUhiSRFxqxCPZdlEAiEWq4KIU/eJI+7xXM+0KvqrqU+adjs+HesdDuRSf869ssMkQ0cdCiVyUExcIh0Dlky1rZPvGETWyFf1yO/0T30Pd6cu9ecXgrzca1sdH4baLqfHekW21CvGFs0kCu1iHuEA9LqRVa6tr2igzMVG5CYJR7qL1zri7tqMu4pgaTIwSEVVornfGGXAkYOYWOcAtpygsHmurNZWd9v15z+Ou/TlGbeYokeg6Dh5Rz2LzsPfpCblt5Af9V2c24mSdV7MFvOZci9qpRGxDarsVPXEgZ8TZqpfO1YtuJ1Yt4+pNjcwNC2UkwJyGlRhRIwBrogIaEBB2lNic6x/+Qx9F+TSXkIgzXc4TSx41jElZZfUNDBf+y02sbQbNNVSfw565FpRDWnLBOEIyB7RiAlUTp5NUVPqAWPqwiXEL7ib6/ZQ4x3Rrc9kvqA+NnnKo2KznvKI+/sv6Xvdf82zAKlRzINPteMto7ahUdJLVnIl5X37t0GnwGfutqDrZvib9pIisC5WmOsmwMMzSE+Qi1AV4fqPcf+ivj+pfczkyk/IXKqlLzSqqujeaP6/wc3IlJDpyklFASUMhQnznJ5pNm0d/Rnle437fmziPX26bLnBPVMxTYl5zb3vjJil95N9q93/qn3MK4FIiIUGwkQrRKMGmwei7Dc7Jv8aT73pz0Thn/JS5r5MUDI99gXkFiQq+O4YZoQRFbG/dJO5wZ1yRbXWySfCAyK5BXy2D+c5fKcf14XGVJsNQJ9p53aXaerMXA8ptEXcjBaFdhqnziSbPAdAfp5Gc2Fhd7hRnvrSiBIoQGsgoYFo//DKnzQe+DPKt0EmaDUHp6PwQN+iRCoERoOGJFGDU/aU+Xjpfv7L/ZF/Gfev8dRrv2bcXWW/e1D5f4Oba7fUQuU07Khoc/lDq09H+Y30jXJveWlaw6xxoWwJMAkPFBlX27nhKo61u4g6SF8mwSVPGuMAKaW2jvspTQKoJbAuIPzJ4rOj+yx9fwpuN7JaBOa5Eb5m3STAQ5M0J74JfK3vRNDY8lknDjHfuWZ2CcXE7Sxs5BCQbdGVdbTx3JHqs8ZRfQ5uFdKkp0mn1vnIeYouaKDIadoMR3f97tsiFkIJVZatKhWwvyIKrJpK5q7ELS0L1VwC+mfg/rzynUkwxm1unGyrwihTtOCa2+0av3f82ts9EP5pfePP63+uK0hjaijHutTKx+HNGqPfyJ8bhP2U2wLNMlouz9Z9HMtWLUPmWN62VuJtv1w8TfPkhOSi1rN4p+ffZ+C+H/f+UbnhLXimUtugO60l7S0rIRvtFZT6oCXjXuqrdtYb3CNoe4oEMlgnfFSM/cf1/Tm4CUNOhE5zwSnkn5AWWCSFtUgIyzql9bSeaQTd4f7gXK0n+Yzy/Tn8PEuehKRqMVFImCqP0BdtgdoK56GlqhXmyq9/9vixH5BPH1ej8pAHchxrt0Guq/VMxf847k+LY5Wenfch6hh7o5iWgjLnIgJiHtQkJOvkypr/cdyfln8zrMegI0Q36xFjzo4T45wQFmuiJzvbUK689C1vMZmVrx3+Vef9m+L/G8UxMHFPIQVXzgvBWkIb4WietQAegcAC3DRzdFvfplaoVhrswgodwWQYidFPuX4qE3MPDn6+Hqz5KXlJ/Lx8bCVbQ7fW29bjBb9HNGnPowwSwp6vmiADCiONhFZJ2RTyqJv1iX6rvOTH5NbOgZozpkC1sgoqVNFL5TGiTDZ5dO7NYM3PykP/A/p+Tzbmb7k0ldx17LiVz/Ln/4C+b+qRIV2n2msnFCFRhXd6L/xW/vzH5EbfjW4i9WoQPkxFJ98542fxtX++fMcYZ6J1gLg/MS3e6dv1+/DzH5aN8l0dWwro+53Q/3vs/Jq8rwmM2dj2f9ivrXEDNasjxdgI1lS48ETJkpQKxZa6VhQNNq3LlKg4873fqz71h2HP1WoAABP/SURBVGSFu9x5VFNquVV5YGBeTyPQmgOjR7njh3dacsW87di51eG3ykt+TNZxTLRoRC2HnGaacvc+rzhPiYwN0lFbzYhlkeqgL4Oxf7M89EfkpnxXS69DgnBblXlYZlku3dfzIM0y5/LwDp/PRPe/pHw/kEsKn7tUqwpVl7TmvyaOGS+l9iNnwXmuTLJg4GwWng0qKu9pp4XMC/Gemtc+C/c/H8c8S35udLKRWtZ6rYaCe192GrUz4zbEMFZxnk585r+HrzVNyUgVnWINLfNQzYI2qqEF2HrMQwcbhT0w9xNv/73qFX9Ibsv3VZ65XYlMziN2PsfO42+gb1Nb33jhVSMcY4YhFlrBJKq0Uk5BKo5czAMHTutBfsY8g/8QT73JQ70vppAMnzjzlFWoC9h6bYLhlM5Tp1DIC2gKcWqC/Jw49gv9cj/Nr/nSCzEVNioWYRNVmkZm1OQYUDV4EFFoBvZwGlfxCbi//0I/7M9rF1yP1X9f1rjlpf//eSTeaoqd1x765530M3jL5+EuytiqirQi6dZBotI0jJjYFMooUynkiquGwivcGVoeR7eF2z/G/XvkobXWU+xY8FxbJ3iwWhPDQ6JWBFZPLl51R7/4tWEZmFuPauDiMJzBvy6jUd/LOM6/EU/1QNFkp7iefBAhpDw7oZmlFTaGxG0UV/NDnfSd1y8xDLD2ImKtdBIyI5vMsnBJXoZoQ9+mqvDvk5eUlZGJ5BvO08bkKU3yCESI19EZyFTIdX38GXdeh4ctA02MaGylFMvYbHtZpOe+fPsq7/ht9L09APyR3OHu1dR6r22b8vDk6oy7fQP3r/C1X/RrzQl3m/unkhKxbJ2mQWWLUYOq9uGKFte47TAcGPfEWZEfwj3uxSLG4wikK9z/rL6rHUU15GNh8tzPUKCnPM+LtuHhsKg1bhrMyOIwzJLNWlg+2Fc7X3D3Su2rkZCKD5+l70+yc1qiupQOErBmnq1KMsTkNdP+UcfcK9wcS8FcH3QhGt9grvgNbtfagrm9Lfo17t/DrynRtLgkSBVW5UmZIISDQ34D92kJtbJlMxGhI3sXlYidEmWy7XkFr5O+LS6l2HflgnvZue3XWncnP4a7ujv+rvvDxniD8xO5O/iu1QhwC3HaqWtCMbaDF07SLvKq506cxE3Z5xHr0VzFMj+EYTrezrzwVHK9NEyz729kcw3b+oz7rnVD3Z1gvv1J+3BdJna4OfZwN7cj2RsS+uPvlqkWaii743yYu4FMx7kXhn5YdoKkceAQ1bujj8tb+/75WL53h/1KDsuQUzjZq//fX/3g+KsdOeH+frvzeIJ6dYLh9uinM+7n4VYyqUpXV7/9xQHKd4tZfY5SYwlG4UwgJByO247DjR/IMLC0lO+CybVkljMUmqp5HLpuObHcEHZcZg87drNdLhbVeJ9PkOYHJ1hwlyQKEaOAV3iL+S3kG26TiHN9OpgvP1l+AD/MH10u3VUpxyUpGbR7xkWviBPyFLhoHpS3jbwfGTandRWvVuQrXT7bbCqqGkpEyrdd4Q0pjnK3HXhzPkFbStUw5/K9d+3W0WV5v5Zme4zBbSEVPBOXZ6cJ5m7Vv+M6e1UlumzLcwVXqglTchoWYGWVd8b5NleDnXMsL3lJAZp7XfQSL7h7wUh0zDV8MaTLD84/Ll7lbtHMBTecAO6dKpIf3FytVuQ8v2+uq3giYCRUjHhF5oy73frh8RFXjkMy1vl6rMdh0vDrBdgxxlUi9VdK7zuR6fn2epKAOz/yyKKQNKpstBn3xwVwH0/gwOgjsYtGtn74APewOGGVl85r0tu4c26ipuGchQ5DctWrbeY+3XyVoXLXHnc+wH0A/tPD8wu2H8E7Asn7Qdy9hBOM46D56QQ/gJsOEjzuCKU29XM+uH+IuyBZGqymE7LkcEOOsqzqmne6s4PkDhfLtoe4E9IOB3g8Lrgmyj7+IO5oUQAGMlin4ASMDfHjuFvq0aSKNIR8cMFoLacHuEvxfFikX0xkyEHqcJInXD2f5Gm/BIH9/vT9q3qobxxcXQ0dawQZm2ZSw4/aeeHjjPsksVAdRBc1/oCdj4TR1PRclsJZcK3SPsS9Hh8qrrKY1FR9dfSe8J8wgosTzqpT5dmvHe/i7FHVoWVqLA9CCqdqrBEfL+ugvrW47MU5u6GVIuEDeDXhZgInmM8uucRXB6z0fBLDxkpIS/aNJiJyJU0d0GlXu4E7qisueJ4ItSuqvsxzwTcE/poivxyLAJ7VmacetcTm+bhOaTf4EEkaZqZDGDxQv/q0Y+bqDdx0nrsur4M6wwkE6YY82nyqNa+G4wm6DtKOFfA1Cj+fVlCdawrlAwI/88GO2pN+PF89kHvcqSNm4H7Q8IUd2K5d4XYHJqKCaAiBvWBE9CvcK30TP/Rnv9h3seOB9UEO8uQYYJso39Q3nODsWOt8Ahvo9QmSeKxvol+vfrBxtNr3noJrOB9s1Za+ua8IPfRO7zV6UmlEr7hx1QWWZs7HcYxP7qC7rPHyRt/5PvCF5IxtwDnFIcz1p5vhrsLvrIRcFa8nqAImspFwgsPpBFbdFJPrgt1ieiaXHGsC6QYoip6vHkh7vVD52c6dqbijjdtjpFLF1rgx9zF1VE+pt3m6IKtecf9x5ddweSI5qfnSKMsq8DHD8brqTV0fpcEllpcTkGIWZHWCO+dw66ra6sg8IbnaY1IroMBLjclQe3zn2y7rMh1LNLnu5LjgJsty4xkVLYv8udko32fkmeTApUjjJKe0AduFm/bkA6gzk8vQF5Y0qMaJTur1CY5k7/SygTs7RpEf21g0eRJnXxCbUbN71Bfcz3zMtevlzoUqypkKsDDhj+WbkOzPClKQslk4pmquy/fVYtqZAWW+NywV0mC3c77uFkF/IBAR7KlG63yC8v4ER9z3620bx4fXg4GDCvOAny+4BxaG/ZeIDtHXkH6z2dZsmqsEuKvgacTM5/l8HJVCxsOrnef4DanTlVA2HepzQtfXnlL/Y0KZPVwSwX7cOp4e8zG1tWLz1A+Xqye5sdJzrF79eYqzHjCCFzqOcprroKYnvMRvOsmxGume13yehrx8N77oe8m//5jvFuzuQm596ZOd7/Z9SPIJMoPifPME9Tn/PkB0u5WUeMj67q3lG7u7+v12wcXOhbe5vZFZb6c8x/QU1BXu7XWwTaz5R6Y1eyhG1vbRCR7Xt5x/QIfwqD6VrHC3GOiMyT2fWpOnScemwo6c/HlVQeGGDBNy5ezgFkK/8ms/V5/6S4J3EBNP4yxuOmle1idAdzNKnmTd7u/nkCaOuIB8YrIpLvMluAV3xWa6eNPFn1wSlle/9nP1qb8kK9xkqlFFjXKqVUgptkd1SMREVO0UM04lAXTTqQixulJNvMZtumQVD8iqBObstQ0hSK+O+m47GrrggQpyP7IT8PJa3yW1eU7XdmmwKRFviWN57lyT8qTDlcsfsxry/MPHiZZN7kCcR4CW7uNNPGdZrwetA2I812lBGll31qOeQtb8TbYHybsOlAYegs51S6wdeV7heq1viFN53ncN9MUo5BCBkNA2R9zlGIAr2q7TsecTvuA+z1uT9Y3DjODBTcGzVlA9IgbOwE+qSnDhPE+Dn7rRI5H0MPEqel9zDQ8xTB31Wj6s6v4Qbo1mONuovqO2HxhDXWK1HRQaea2H0Qeg9439goVPXnq32b/lWFReR6AuuMFKcv0d2ItS0TUXO1+3C2LNkZ9mAQUFMQclRjCWF/NAIXWJCD+JkfgRBTu7eaqiCJZp77sudCrQRv3YAM+bdgNznMJBs3P7YHucpnmZ1WFZIsMcp64zZhmDssZN86A865PQkXouz25y8eeZoTVHb9aci/e6fC/rMuXp6Z0Chr2M7Mxz15dFm2c7UqqKRpWuNOAnSyiF2KFIywaJ/BNVtKV6e8HOB7jP5XspW+0R8TIhfrWArUj+XpKNMrTq79Baw9FMPQWuRVt2WfZmwU2BsRARRE5CyRn4qnxf+bUPzTn/4wX6RsqVXwNt5Wl6KM3LMs1I0qjBor2mKa+4t9GBdd3PQ3icJyp3YJ65JvQ8Q8/iz7ULI08jU4kP7gb3j/hzYz6M17SXGU0251lalW8laRIhUN75mUzgmksmfae05HMqY9wI4h/oz3SMYzolN+RB2Xwsb+z80h4KBceA3ZS5AgPIAMvLzoC7chrVqIHon5viOMVtkecyAytvTP69b1ujRJ6DWglB8yut8qy5VijmS8ocRFaW53zG4E3afJS/wz0pgiIWpBSkhbQKLg1pXFWAEjFr3cZgsg/ixgX4NaKIKhR5lTVfO627lpcMcz5PfEetj3BLtEMOwqOzVDs6EyQdUP/QBB+k8AFF7TSETDBF6qNn0WskYu43rErQIGpneIIoQXTQ1AU4oYW9pz7FV7zl4d0/kLVfg3vAukK3614c/fm5VBfXuM/9FRc7FxUKJHjHouhI4ExSYTg3Ito8og1w50WNhZu0Fhaiic6L4JCgNdOYIgcOVcqojZKSakqK0Ii89JuLiOfZjakCOkEDFOVw0Xez9uc/jfuJqr3qLZuuI+li514UjihQtr3X99qvtaiqsAGGi5pl8nGEy7wWU2swwySXU4goLW7JMtUzybSlaqsyz/+M8pYiExpsjsvFKtSUqMplJc9krkKe1gR+05xmZV/hLl5qNRyK6YmiaehzDw8jFFDuAs5uy/iyb6Bs5fky2jx34C3uvXcDOgyl2MANhqvnRHmd7nGf41ihr+fQEH4JTu0xRP2y/751bis7b76EINqnGR4Xnw9sNw1D0Ln5VqdDwsBAv8q5HmKqn/o4D7e4u4HJg6huJ+096nvykNAFSA639b34tUg66SUBo/aKUaQRFVRo4X+UkXxM1vz8iUHmR3vfoZkM0xDq2dpuGNQwH8YC/EPtun4AwlrTme9vcZ+Tmotm2gvuhZjipTFuhbu81jf4LBZDAPIlldcJaUOXBWvH/wzudX8HJ9rGLVP9ElMAG0pPCnhSY/KyfwY1wKGcwQQoDKQJ7S3uJ9sbgQQOQK7yspm4N6+4c/35SZb686Xh6KZ8Q6QhQkmnFFYQ/h0llcSSNB+aW/tXcLf8uJ54JofLVAjNUrbcxkz3J7kq3z2vv3dQIrivDx0Lh/GCu/JaRCEbqQTAEk42zBH3E7zlE2Vt56Prwhj3MnlUJz7LEbm96J7mPBPZ6J7uDe4KN+rzukv7BInSIG1f1yvcXHSz7ueey3EYB38Qicvyd6l3ILOqXwbK/TfwKWwOg0OMHfhEv8ZxdIfhfunSq/KdWXxbD+ZI66tV+a4op3m9JjtFSOyCjVNyh3Kj3kHSm2qh4wJH2QLFUpWD8uS99No3nxap/dBiL1e4L/32xs6woGYnAhC13MKEhCWaY1tFFvB8X1W14mvmOIP6XVJx5Gt4qdjGmEwRL1VNYPU3fC1P7dhqyfICv4oCa3NehdE4SO9QOZgBtoF/j8t8RJEKEimlBNI+X5EG8p7IwfdvTtv5Lu4fl6v1JGfdTXvr6nSog306s/ljuyCQ1KLJ1fXgzxayCr7tlp/vI2q9bnTwggWPvS5nQlEBrEth773UnhNqcxc7YKdBaR8JJFEoIBzY5GiMzoaPh/l1HvpLuIuRky6X4ppFcHHnjLhrFt5ihVZeeBF6x/jD+jUjBJZS5OXOvVNMlbFqowBLhM+gbSlzktAooWBjFArnIbsVkxWDSOBiJX7A9a9xK5K1pJrjJJT3HKm9pGTmHrdRqo2upYUDjQq3zr8rb8eBHOZajNyGedzOx66k3JoC80frkt6SdV7Ch7yUnRV4hAw6CC4o8ZBnwBtlAkEZSipKB4XJHWPzlV8Tp16s2euL17te7Jwpxri0afY0TNbe6vsnxxP9kqz4eZ7zPsw+lETaLiAJITcVKRo+azZZNM0WWa+BtTbhVIt0xVvcE+maLtaiIjs3EisuuHMlE7i2Mg8/zDXJtzx1GU+Ul2M8rlX6aFnjt9oQNvYVb3q5FW7hFAoaXKTLZFELAZ+b4NqgYxkICoHmRTYZg/JH6R1uiN+HwYapf0IGTPlwUuGFp2ZnRtZyU77xdDDYuxTbg/KljrPSJMDNYA+mR8HlqZk2HrM8nTxcPfomCN1qlxdvrCBPt+DtQXVSRwlGy8BM79YNW8sbfu0t59iecV/K99xLV6sxaLjkpA7O3uMmW7gv9al+QoLzvJYim2ujmMWDsDyvFUBnrYjlvuGJhxQYA0CTGSkvn7DrppEeygmohpoM64QLdarGKaF2cwnMLdyOGOJwJglIwZtHPFNWVUIOj1xTqrzS1tXBH6lvaR7hvslLSuZRpBPcLAQtluc5DhGSM9jGIYttIVeZIH5FH5lwkK5xHV0MJERGnVbBIhE1zZUfPtsl9TJX8L6xnghel29vIeJo0vlkZ2ABBtIjaUYRgFaqOaVSTddWcRXH4GHtldHw5KpVte6H9P3Dfs2gt0KWou/H8RVuKDdeUAosQMcpBo4xcIiGBDp13MvAPQKHdnW9Ne4wTLafU2ctfd69An8X98+Ps/glWfk1hpc5R9s8/2i5rIPR5qQ6TzzaRouPg5+vaPCVXxto/UX8RUPNx/q17vWxnd/y1L9Xyl/kaxfcbU5LTstgrlj6x/S9bzZ/8h8Ud+bnunj/xzfSxDPuuSzwMTbj5cNrj6E587XNTjin/ooL7q2BlP9hmY+43bz0YJjn194M8/Jtvtlx3jbnl9xTF3Ar/lAsrm7HepxlT87tgsVdv5m/QU79etqfkvI4PvTRudtlEOgDqcpjv/sf6ar0mbLdL/fj8guXzvpmf3vZvsj7PeLe6ix3ritc3m7qD98WUib08vL1f1HQy9P/onz5f4GCWnagqWv2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175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999" y="1905000"/>
            <a:ext cx="5999823" cy="3621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4797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600" dirty="0">
                <a:solidFill>
                  <a:srgbClr val="00B050"/>
                </a:solidFill>
              </a:rPr>
              <a:t>the problem with elderly trauma care…..</a:t>
            </a:r>
          </a:p>
        </p:txBody>
      </p:sp>
      <p:pic>
        <p:nvPicPr>
          <p:cNvPr id="491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0922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81000" y="3928306"/>
            <a:ext cx="1752600" cy="2514600"/>
            <a:chOff x="533400" y="533400"/>
            <a:chExt cx="3352800" cy="5334000"/>
          </a:xfrm>
        </p:grpSpPr>
        <p:sp>
          <p:nvSpPr>
            <p:cNvPr id="10" name="Rounded Rectangle 9"/>
            <p:cNvSpPr/>
            <p:nvPr/>
          </p:nvSpPr>
          <p:spPr>
            <a:xfrm>
              <a:off x="533400" y="533400"/>
              <a:ext cx="1295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INJURY</a:t>
              </a:r>
            </a:p>
          </p:txBody>
        </p:sp>
        <p:sp>
          <p:nvSpPr>
            <p:cNvPr id="11" name="Rounded Rectangle 10"/>
            <p:cNvSpPr/>
            <p:nvPr/>
          </p:nvSpPr>
          <p:spPr>
            <a:xfrm>
              <a:off x="533400" y="1752600"/>
              <a:ext cx="32004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ACCESS TO HEALTHCARE</a:t>
              </a:r>
            </a:p>
          </p:txBody>
        </p:sp>
        <p:sp>
          <p:nvSpPr>
            <p:cNvPr id="12" name="Rounded Rectangle 11"/>
            <p:cNvSpPr/>
            <p:nvPr/>
          </p:nvSpPr>
          <p:spPr>
            <a:xfrm>
              <a:off x="533400" y="2895600"/>
              <a:ext cx="3352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RECEPTION &amp; RESUSCITATION</a:t>
              </a:r>
            </a:p>
          </p:txBody>
        </p:sp>
        <p:sp>
          <p:nvSpPr>
            <p:cNvPr id="13" name="Rounded Rectangle 12"/>
            <p:cNvSpPr/>
            <p:nvPr/>
          </p:nvSpPr>
          <p:spPr>
            <a:xfrm>
              <a:off x="533400" y="4114800"/>
              <a:ext cx="3352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DEFINITIVE CARE</a:t>
              </a:r>
            </a:p>
          </p:txBody>
        </p:sp>
        <p:sp>
          <p:nvSpPr>
            <p:cNvPr id="14" name="Rounded Rectangle 13"/>
            <p:cNvSpPr/>
            <p:nvPr/>
          </p:nvSpPr>
          <p:spPr>
            <a:xfrm>
              <a:off x="533400" y="5257800"/>
              <a:ext cx="2209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DISCHARGE</a:t>
              </a:r>
            </a:p>
          </p:txBody>
        </p:sp>
      </p:grpSp>
      <p:sp>
        <p:nvSpPr>
          <p:cNvPr id="2" name="AutoShape 2" descr="data:image/png;base64,iVBORw0KGgoAAAANSUhEUgAAAP4AAADHCAMAAAAOPR4GAAAByFBMVEX///////7418nl1uHN6OHP6u3Y2Nje3t7Jycnk5OP19fXR0dHb29tDo0vo2uT628zVzMh3d3aAvLWPrsmqzdpwtq7O2OTv2NbcmZP16err6+rBwcCphqflx8rrvbGqi6m8vLv75dzg8fPu5OywsK+Su8+m08vUvtAAAADos6l0p8OoqKfRiY3I4N3k6/DNiJPRgIKdnZyqqqk2oT+7wbuPwr2RkZCRnpqXl5ZWcm+EhIN5eXnGg4tsbGvS3upaaXSyycNXq17pwcJDQkJYWFjNwcqek45UU1OouLOXe5f68PB4YWPgpackIyO909Xm0M25qKDc7N0xMDDks7UAOQ0XFhbSvbLNkZ+TXWSDqaOvYGjZh4i1xtiswsbRxc7Hsqmgrqq63tZzlZBNhLDLZ2uLhS8NIRaakyXWzjt3cSVhXRmJh2g4WTIASSO62OWKk2hfUUaQj3lkXwdbVyoYIw4/V0gpRTRlYjpXTi99elAAQSY5RRyJj3d6dB+im4m5uKWlz6iKXyKcizF5SR11cGAemCxQPRh5bDAyGQB3uHsvAACXIiqXMDs/PROXx5oAJAAAda/p3T+OqbZQYSvGuzEARS23tGeig3/3VWGFAAAgAElEQVR4nO19i4Mkx1lftZCr69GRM7bR+qo4u0JKZFFJwtVCdU01LcTuWGedJdm6k8ABSwiTELCDQgyyeATsJDxCEnCchPDv5vf19Mz0zHTP7t5prUWidne2p9+/qu9dX1Wx8hNdWFnpj3fhs6Ui+Fp9vMsv/7O58rwoWSXYx7sUv/z8HPyfrz7+8IH/Ew1/Fv8nBP4u/ueff34e/jkrPqJ3vM4ywv/8G8Ubz0/DD8vu97u7eXRdlxjLXb8pRvtdt+iWsw9zSxxVjNHfTimXXbfk6286PQqiq5UN/ud/8MZfvvGD5yfh/7dv/M8//R/f+O+jtz49Ver0lDEumdH4p5hSEjjsa9kZZWi/UswwxTiTBgcqQmnv4ygzjrGqZEyVOEURauW6u1aVuAHjhtm7Pz74G/zP/+BvZuH/xX/9L3/7u/953Kynd51bnrL7+Ty4u+yt7pSH104Bk9136vQ1h/0+tuw1fn5+fr87NV3XLeiyc89O76dTdd7ebczp4tTr+ytqSS3r7t5vGE62Yp5+rhP/X/6gmOH9+Fd//cFf/1U9hu+WS3fKdH03284uQdd+1WYEXzFRn6eQ2Xl1rqu32NKVvjunowRfs1OF69qY2MLdXcRTavTcqlOmTvV9ps9/vPDX+J9/440Z0ed++MH75+//1ffujOCr07eA89TEbJfinIXOtxv4wGGaFFp2Cvj8Nba0p9pu4Bt2Kk9laFFf524ZVCSeygt2yuQp6srd/THDX+EH7//N3/3NFPw7f/h+/J0f/Si8/8PvbaT/KWszcN5fni/wtt1br5kwgs9eW5638vT8/hr+8nx5fwRfnS/vdqxddt689VovOQE/np5atnjrrdJeN/wX33vxvf73uS1+wH/jjb+bgK/efNPEv/2Db2f2/ptu4mbn3cO9hD7Xb/GLT7ugkPRc/YfoJemLYvrd/X8m1yeWw9kov/XTT7/33v968b3PfXY41uOf0fvv/1D+xXc/+KM//u4H7O4PzeELuH01dtmiY/WQV46Kd6K2IpTaea8bL7XjLghmrfYi6qqkDRyUTghsOI1N9jSaX72H8vT6Lrv23w783/v3/rt//B9//+XvfPvP/8Pv6Ud/4Q+3aJ998MEI72PtfR1E7eqGxSiE9VRyNslkrZrsRXBRtpp98ylQ/tOfe+q5Dfw9+28EX/72v/133/75l7/9Hf7t3/2d3w7D6TmCjmxPd/jTDp+Kqib0xOisYSX2OxgEA3Fq+gdLgIixprNXu0GOmjlPhyxzbr33CoXMCzW8iFFE3fiEiap6hqB9RYE/hV9W9Jvsvac+R+W9p97b3maMfwzfvAn433/52x/8POD/ybvD2S1VdNPCirFetCGHNvk6JdaigjOO1iF2lco5irb2CYKtTg3TnamyaZqMozmmNsVFCnVg2BCtp4vruo1XxX9RefHJJ5977zn13IvPPfecek8999z0aWP7d0z853/6/e9+5/t//vUP/iz+pz+0w86Fj8olr5bMBid8DE1UTduy6HzULAbVhOQZ6C01qW5SZMF1LGZdxhCb1sfYgBSxGaWLrGmq1AB+xD2S+7DhP/fNF18EsT/53jeffO+5F1/85gz8Ef4d+L/wpviL7/7xH33nzz6Q33tT7l6iL+EWqmC3X2xP3CI+rLi8zrK1/8fw5W+/KcIf/OHf5ur9N/PO+aqX3CNlsKvH1KZy+PqYUmKoQLNz4c0oG/t3z+x5M/2/H/0o//0Pv7VptCby6KIgCs7SxOhdcFqFWEXHrbesdrZMqfai8YHHyKK1vnFRhyAiZLOPiZs2gFGkiDHq5qPBu1/W9u+u0evffOvv/+//+ZPv5S3JJhcaJ1KOJLoqoKo7OL7BNHXIrm1YSNFG7XKsm7BgDaorhJBMciILHbP3QbEQRYPa8NBX7Q2hhBX+fZfH3Hmz/d4vjPm8FUaU2mgppZEwuKQWwjOppOUl0yXjWlpJpC6VY7A0RGViJ1VpjLHGCmlMyfAppMMdZCVuCPzB/t+P9pQCEuyCcM9F0kzdRHF3UHr79xMS65sqwP9Jhk/x/08yfMZ+meD/808/Yjl54hHKpx6lPP6IpYf/2COWk594hPKRwhf/BP+f4H8Y8K/O9jcN/s9euYzg/6urlw38p69e3tvA/82fuXL5zQn4n/78g9tXLL/6hU8P8J/4qaujf+WJNfzPUnzmKoU9+bkN/J989srlJyfh37qq4rw9gn91tfvFEXwUgJquhWHv+OgY/meu/uQ5+KrDU4LjmalCMtNHzsxs0+zBdwk+vkjw701RUMcfvmKL/gf8GdXH6rZXj+GrRrKC7fjDG9djiKLw1Y4p+PDCmIs1HmXgclhmgOsY7cy2fkPwYx3bTrSu0/DXY45zt9qDrwL8uZzkUi9tu4jZdZKlnBudcQ8b0iI1rpqBL50DzqyybWoRReZZsJQaHl3dxEY0rsnWJd2kxA7hq1DDW0ui9XVukou28+XDwncMj6QIZRNizG2skrsk/Cbpit4/NjEDb/aNV6gGnWKTgqtd9ObumIDH8IVJhrWBYoM5BY8GiKwJMuHaMqoccgCqJlYxTsA3PlPgJeXaJ5dCTCk9HPyCAsfFivQoYqz6HayYYcpd+IUqeg5Vq1i3WvXC0B1Uf9uCAuUz8JVXmpEDIrVWrvDKSVZKZawshSxKJyjg4I0qywn4/TPxtLBirtUZxexrH4NP1xVMCPBpxNtzwrTDsrPwi5X4UsyJQheFwJe+Por+QH/rHdm2L/r6G6ia6f1Y4m4pDuEPT6EsA3rXoJ3Gl9nXPgofR5OPINkUwbk+uNyCdycrcg9+v0uB8qSKoOBY5tg080S4A3+1p0l1YCFnF4umy1bOC919+NgVnQt4rncpttG7us2hnW7/C+BbsKrPi8jcogFL1ZAlk28yA79WqnExxJCND1eCn5wTYHkfIs9Od0eunYbvm2ghdCB8vA0hisW0CDgOv6ckRb1EpLSiK0h5Td7mED6JjFUh3cnSvNacgm84KUyjktJGaX8l+ET8pueBYqV2Z1/7OO+zldQYDJEdplsJlQ0LH8Jfn7l31ebaY/DXD2VDOHGGcafhb22Fnc2Zq49YfVaPengqN2wot+lEN1IMrHBo9YliEzui841ZbZnh+zx8erDoe0+LTTXPoz+0+sqmUnKIseImupyxII/DT3UpnYAAcmCk2jPHrPfBBmGcsyK6LCtr8GUSfgos2chqm6L3UN421N77yAS4UNcihV05uANfZ7bUTd3VRyh+Fr46ZZndhUnUpVJ0vq19kxfiCOvMGr1F4T31nFvvuCPw2vGK10JaqhDhlUwFh16Zgq+KErXEovAO/wWuF84Avi6xq+RexHn4qoLF1aXWLR4CPijLJke2kmcwfJq6Qc3PGmvHiX9V+F4f55TyndD7dGinJ6OgbMBxL98M/DHPDodX7LsWHf2uGfjF1j/YkTpra2Ofj47y/pDKQNxjV8yrdjs+trfZE32w3K1yoiyt9BXjgoNmoHpAO8JKCypwck04+/BX4GTfI7qSXxyCQA3ZDGsBtAV2KPqMHXpTKdvSsK3QwdddAPPwa6u8KymNRgetC6hSELBuYMj1uTUA4OqtRD6ArwIXQse6bisBUZYSD55yQEIZG1v4qHMp5uDjVbXnsSohOCTTqoxSeOHAdMRJTghV14JYsEKN7sMHQAue5cGULhQaGErPubUBzBuCxh00duog8OnnHd7SGGsbHZ13jSP43lEiA3xg3fjkg09VNrPwC0q5Kij3SkmJ/6bAZ0mKHBtoCmhkuaXFffglg6CEveVcLplGTdWlpg5Wa7BLR68ypI+G6zPR+mhyWzSw+iq0E3NVhtCyqLcEeeu0kDXsYLheMCeTz/Pwe9ooD3l9RxLMEn/vHvG+LUxlirXmZqiEAlVS0Q4j1GAZHRL/4XPZQMTjoqeJf6fw/ryZcsTsYYWoKskNaK0i38PbmuEr50KJct+IOuT9DL+2ht6roxPwFJh30H/JQnfGpIjucoM7Ohc5O7T6WKVBLLJUlC/hIXaiqVUtTVnVYxOIHYq+vubBNcZUYBsNGowmgiIktsvDyMcR+FVtUUSMwtoiGp+4oh22gdrb1yWHvO8013BZDfV/C7i3QUvBtYW36lyBDRhV2nKhSQIcwre1REU5YX1i1jomtKlE8E1d6f0nH8LXUYgYhAqNDgG2hi6FaGD480O341jrO2X6Iho8U6LRWf+1Kky0F8AvxuKZHXxhI700QfxgYKGMljXVHKMxdqZwsDFLSK59A3gCvhQG16hCiGw4E8ZCeXMpKrNfdZfR+1McU6zf/0jrW4mmFVa7LaHOlQmXZ6au2NaCXxsFEx7fxBvvvfo6WjoL3yjlbZ+cUclKG052NLGUhcQuJHiAVRSwnHF5mLQZhqKwucnHHJZp+JQ1ieaHvqdABUWJChiNlEuryl5c6mLjw02IvsppSnAFxVmjBdkMkLi64H02cLEKXakVJczCh3oJPsZA6hYmZNkIyyCsYLlreD9oVqVbU4T1S0xJ/lU1HxhaF8KHu+Sg+sC0GQ4DPCxAsJYXPsWUlIU6h9Xc6KlgF0lNiBu8Z9DKKdu/KMQv3htWQ0iJ0qoiRLLzx+FTcM5AaPhKGjLaDDgHf+BGBfVleMlstfLjJuDT1QMRrnlkQ3xrxjna+pXjEPPWKltKWD4wBeBcSV1Z7LbYUfVSYFLyQzdbtD4NpzElo4ChhKkZjdTKoF5KCYKwldTHiR/HLATHStHCWhzxn1lLMtiQAuccwMfrQfJHI0oemcQbuKrSMEPwy3mAAmO2HEdfpnm/GKTl+v/KYFXDL23LKb1PFw9RArYxU3qbWRozEsAXwIfLHWDk2RqaOsAK09DWjVc2ECGVwcEKqDRMezuC/7V1N4cAncC7jeDA1NjoKiFEHUXC6Q02ZdUdtv6zr28lvxaexaBh4+I/x8OdrVSM2jPaqaF6A8PHFv5LY8WnKcSJ05h1Ccay4SSBDaxI6H4L08/7tTw6At9EXsNaqSACPDS0VzVUMe7Na+NrAeahZqX3G8Gvn1gTP0yWolSS+logr4r+U0KQQl7ClarUjt5YwX93C58ifUBA3SJwFESVkgssypRJmzWu1sIV5BBs4X9lBL+BmdvAUWcJbZUgR2CqZCCA+dGIVEfd8Avhb+JN69IT0I5WMRsqWsPvnliLPhjMuufO/l85XCogNmB7UWpsIdfvsIbfzSq+tbs7qK3SbpXXGv5iRPzFWDn3X0T/Atip9xznI60Piwya2+mqCszCi+QSZpNpwEOlEdLjNUqxvs0a/pefWCu+lINzAayTPEy8VgsaGFD7bEVJ+iPk6PZ4v3t71PrEp1xA2onD0PJEF+dL3Utbo3dorq2yH+1Qm+q8kPgFC1UkZrVFnasmwvpsYPtxB2GQaVCCXRu/BB/la137xMbssZUWsNtLAZUtwD2NhAUHqi6V4+Abu7Wc1/Dz1uiFjLBaejBvdbSXags/b+CDQ0UJ+dIHqHxpI8QEGMnW1Jg0wgUfFxN/YWhghIH1AceBV1mRIqFxFLLCTllx8l8HOmK3/+FlKgs0/8bo3fDIqq+rYntEvbGH2Cvdgkr3+hp+SU+ArWOktMfNJvbiL3U0ZHKB5u/1vlSWw6VCOwGsixliENrf5wjwTZaNazQP6XK83zP4xu1VRu5DGECw219drEpeiT7j1r7p3vm99irU2m8e4A8X35nk/WPoCf5wcdo4vGptXKiy76FcvYYaEge2MfDjxF9D5DtHSs7D8okk+EUAQ0MPscZJOmZtiGv41IJoh3eg+KKHQwdFYwT0o+8vScr1EVILR9h5CSqsoYhWRiPgd/TTdQ+R3QH4/aVd9+za5YE1RqHuEqRLBm/FYfGgxnXhwXRgQSNBVULao/CljB5va+m94UUFb/pQC16eBUZjqQDEOj7o/a+2tnMtt136Yk/ugvSMwQfT3AJvhNnA4bt6wVGTEoqckx4e4Dey40HKxbuD1bcW64OZOLTfDHyvM0wJ3d1Z876PBQQLhePB5S7BbQwwfCM0IGyJWCvnbaoSUF2C+CcoeBX2lINJVazgZ+hlma3rXtm88G45yGAv7DrY9UqjfGWW3nWfpUstjHzmcEZFo716haXKQ+9hA1+Fslzy1A3wOUzixhmZYXBWFHEwMKC5grFcCQ2CJL9dJ3jF6qI+vhmCWz1mHG4GfF5Ks4yie4Xe19R4nJZSpUoYURsDd/sgSLDxF1+JFiZRBxvls4xGyHYxppxcalKzFGaR8TXFPNlHDPiuVlx2MueRw9t7dTsxho1GLDaNcVzyX6H08LMK0uT8xV7+VguZwCos8DobK6xoYpiT4eyVVGdL/TKvr1pf29BquGvQXdYpAZuhcmG6lxvwqRs3SN+9tG59CzvRhJppL0H4YHI8nheO9K2Xax919fmhwe+lF2TQl1ddnLrQcBkpt4kbEKCkaNvcTXvJT/Irk+jrm4cGQ27sl/XAyMlrB8nfde1G78PS8j7DbOYwl6NrHDWEShxCwaSdu3yI8Fel3fbyzJe9/uKN3n97JfmFCzE44SAiDdycgMb12tvJDIGt3v/KNtI7Oqw2AhTmNzXL9cD/h5TSy3ll9lAujhfQNrCY4Wdb3QuzQsDZVhKmMy80BILREqJIRbzeF7+M8na3GMIdXd1lm6NNd62oUxNj07WxaabhP/m/30Z5d7EYengLmlbDrPl8p4t4rVCuAX5v9J6sjF7mraxKWLXwcQN0vdQm1/D1vbUUPyJPVNSBIsixTkJRWuMTT8DofXeAP2RGUFiKrfoC1KoZJ+EPRu+7vdGbWdIQBai6YG29L2wPr/7w4Pcuj39iIH5tVAWmh6EI65hC7sy0MDdIFFSqjyRJBZGtldja/M8edHPsup1bnhlpjTX8lccHt7hOdhFSU+ccjuQTXQ/8caCbChnM246hIXa022e8cXjTNtgFN9MLJUXFYfPziqaSM2XN4XcWJeeVbIzaDXW+dOfxdQ9vn9eyIpmj8eVrgB+e2PTwJkoE0LZ1xMaxFqZ1rq5TgA8cxG7GwQD/7VGoE14mrDYQMHWV4ouIcAJ9lbnpu1pEweqVHlzDf3Yb7pg0utZVfa3wR3F+xygUBOPWcqe9pv5uAVcfPrDXez78Yaiz7xzl+JGmn2quUqbqB09mGDO0r0+3GsF/dhTsYtQBCre01AG+NS7znEStNOJAFny48Hd7eebHaa5d+EEyH/bykEdCntrQyVqM/LR+pqNtSx5GerWqLIlV4ZNWzsL88RwGP6RudZDncT3wB6bvGX03SjZkOKnVDrPylyc6uWCslwE+UQw5+MLXlmgngI08hJtNrt08+bCTiylBFhe0rC5g2EsKzKNGjOFm5UBt7fVrgc+CY1HDoXWijOT4OusZJQppL6wXFLUEHVqyaPtA8WGgu5DBUC+DhmesHUU9wf4iCnK9YT+IbUrwZF4flaFXm5zfckyJFLOhDH12ffClKWkSFUoygmq3EbzIIsDb6LUWKTM4vhTI1kOw+qI+vi0lbehovvULRv1S0efkQTm1TqhrDnFQeOdDJo+dkkXt9bX++u13FNz4y1g6F1OiT4htMuDKcZND1OngyZPwuabsG+N0iSquy5qV8HNr4foMHfAR9bJfH3xSXpC4cIGFNevMxyNXH/Tx1VzTuAe8b9CUxgN1KTL1OhwYvlPwzbqSd9tht4/9OuEzbjqmoxUdlPeF9zoUfRSlwY+2Qla6j7gJ4heozY3OWAOYgC+FrhwFlUFEHPeBynMwmYwrK+hisMLG77nG1mfwaozi5uhgmmn4xaYLhfVqbqLbo+eJGfiO19HFFC1MLhM03F8YTo2geCVYwTY+Xi/8CbG154geh884F6WzGiYTKQsoCsGFKxXaMXJuXQmVwUk+TCo+CtFTKgrFN/vkKkWp3RS2X43IMMUmq/h6JD98Na9p/AeEl1er7K4+ve2y8F3lai5yFRrnU1AUsSebMXlKN4AG5C2H9heH8FcB7RGb72qRYjt11KpNrgU+3jg4UjiJU4pe7FV+iHEm3nMIf1VVmsbPqb4LXfUuMHWQ9lsSP0Vfm3vwI9OL0md4RxAc3AtJfdOutdRjGmRwvo6VEJXLPpS1mc/reyT4fUaA5aWCeQK5o12lHc11MtNfdVm9f8BQh/ATy4tMU0SJJqYu5ibnLtVNyCx3dkGav8We2KRsuyiuB/44L3EPSbE+OI67HOp97ySXpQuqlJzRdDFwYcDPSpdGqJICCdrICfhsmMasJxOjGk39HKoPOkrKKKVvRX8If/m6Wh97XG9WqdWYNj1s9TFLwegdmN6SwkRuj8kB5rEA4QjmKbVQNFabFKyrE8wX3vg8o/j6AQxUxF69T8rja+L9ygjvUuOk9b6A+CLjN1FeYoLP0vhEKW9z8Cm3Rxe6qiS1ogEeTRpUQXXrSgrqc01Cz2R2sdj6pW9SaPIy+7tHRhD1V18T75Ok0XjHVSaS1SJohc9eHsGkLSnsOQt/h/fNzr89zp+A7xtH+Sgq1o1X6QKj49rMHjPqSGW7+qfYef8p+Kg82LcBpA4H15ES8XFuIOIFKc3r6M+6VneN7+syek0UnosoSwixhzB6rXZWVpSOVwlecRoTc3n4lBJghjFTZD8auZ4/imSOGVf9dcFXgeegYafrfGQk0Rz8cWxkrDSKTYBoFj6lN1ib6j7cTd3rIKPaqghxUztvYAXw4O1aJFxjsGtm+Mwl4PeurloNRmZqUw3r3Bw1tp4nbH7NeD9YA/5uhArlgvr3UQ0wGeH1CBfZtdv8xdZl2e9ZuRA+4DpydSkNxxeBfD3rnbB1XUkeaVbakfV4mZTmnT2SksquFX6f1eltCVfdaMHtRQRwMJilqGyKskHrJQXU0JaahtWUDbNQnjb5Y/DhaWrofhrBIirhfCEd3KQiaC7IErVabsXo9cB3QtVlbKokgoDGv0j4XXowy+5w9jn4ohHBsxAV9Q+ksrKog5aBiCzqJML/tdcLfxVNhZUJFxVNWV549WGkFzauVlUJS6eU0sNO1c4rcLWT2Kcpu1nLOfi9mcvK3jsKZHCSlUlWLmxOyhQrqu2Tr0n07bTg1eHDWqx1rEHq0Ppw+BMlFwpQrRVBtlp54cPU3B2r21X4JfFDaXelKQ4THK8f/pWuPuzmKLVUsHWFkZpGJUnKJDXweYwxGe1HUXCjpuEz6yEsYFxTLnXykPTz05fcTPhk9TOz1fv7aVajWPfUWB5PQ6S4hGfEnS6tMLPC52bCZ9ZGFiiPfEfJDWfvfrvA6D3OfjcWPme1qZ2TF8WJD/x9UV8Aeefqmwh/TeMUnq82GSrrk/s/ttncHb//FqOJgmKToeou8+QbBx9FF9VmqHU/94YZ9QtJthnKfTiYBbuaJmavhT8y3clNhq8XLOtgg3M1ZRJHL6wODdM2MUe9pT7Wrq518J6rA/g7YbZi7XUUxb7EuLnwlWTC9wFtyiSOtXFW1JEJ3tDQX+yNIkKwx2Y1An7K4ZUFV5vpBlZbxTj0fZPhT6Yyrcp+xKeYgM9gHdggQk1jmLLiNHLaeyuxy5WW8gR2BMmNg4+vUWphDIheO2NrGtEC60dQtpixQEdDHTiNI5uED+vWBhjGmsYyGnxqMAoNuGyoR51Hd+PhO5eNpXQAHwtNgR8LI07TFGCU8lR6mrCNrYfQXUrv75lNW+FwE+Fzo7go6JOmfYCv0ic4cdYnNcHvgSvF4RWpSfjk8lA8X9AwOlNJSiZkvMAn3CiPexVWllVR9ZlxNxH+EJ8bhotW5aDvKE7hpFs1nJQzvE82E+UzwV6Et2RjwLdCS/rnG2gT7+EThNinPN1M+CwEX9dWtfDTQwzC69b7wKyuoBPQghG4wjo7fircYUxZCg4KgpTAHxrcSfzXtIJABVKgYZ1ZVjcVvrWlKIFTu1qSz2JpMgBGOdK+8qwqq4jmLGbhb3TcqhdX7SiM0cDg4mbC30qv0ky8OFsPYp6D7ymPjCwER2OtfOmc5jVYwMMBBvXXYm0R3Uz4jAY5C7j8u94e29nchKsO4XPnC+0IqYPZGCi51mtNQ7Ch+WBCjjT/jYSfqE/MB3F8ktnh2tlI7/zqH6OrbyJ8qDdbyZISMi++dmLSKtmrtcPZUoZJB0Y1cPPgT/RFj92Y/UacN3oVzTRAo/aFMDUNoBRRR+Hwtxr6fjPhK82y8dQJbLgm05cme8BmKSOMIKg+CDEA0o7P2fzGRepTZkGmpnZaRw+zOQQnZJOttg0EwQXw782xzVz58Obo5olFnwzeubHSBQk1z2XQkaZdYE3BKwstKJpyJcAfwugdlRn4P/ulZ/bLL+6W/cO/9oXH1vC/+FNfvGr5qd1wh+pjulqp0jNBM0DQt5Ks34JVVW8BOz0M55iQ/PDspORGM4e/ShvNTclZzSupaB4pTkNrTFWX5Uxyy2MTq4683C1WI/X68vLB8cfW8CdWJ/iJ/tp16d6ZXp9gC/9KZaKXh/oDRQyw7URh+6XBaN4rZ2udtXU0jxWpFRtnJqybKJ9+ebFIsfPdGv7kWXOLU+Aq3zbNqvq6L0+f1MP/rSevWj47MWWZgmFodWFotDYIpzYljenmUoOCSt3PZdZPpXcl+J1CDWbnHgp+5KZ22cYL4H9urzz1Sztl/zCVT80EuwbunuL447w/A38RTQWu0g8Fv5POUJ7GBfD3y+ugGL7QeSCcyXNG8Klv3PfdeaZfprOPBlKqDHUIGpr8eDez9PLw8fjMwUjCtFeHj7fXsbTeld2V4VOtCw19fQn46pTV1sPL9S7CvXU6FNIzTtOnNTZlmrl615C+NHy9AOwudW2+eusvdIf2W6SOrl1cFX5nfAlzxV+m9WkQkSx57Q3cRppfhtaHdcYZpaUo+0nuHw6+gfpdRNwTzqa8IvxkYId0ohKVgTa/GvwWhNNq4UXdXQx/zftm4O9i3/Adsf3l4K8VX+kCz9aZMlnjXh5pu2Pw14qvlJ3ppOaee7V4Z7QYz8LyEhQAAA3CSURBVIXwa5ldt4h17ld6uLD1Fc1116e0Up8+k7ACV3NGFf0kdVKxPlmSssxn/f2d8vXcT0nTgqFCl1wd2mjatt+Xv34B/Hea1JfONiJ3zocUG9Ot9qV9IpiG38BUBeFI6U0p0kXwwfuO/P3oK0oGZFY3OosmOmgdvDsTNc2F0FCe02oQ1cWt/9jL3aDtNQQfnIccV/MFvPwr+81/2Ppfzt3qZHI38CY+9uzfLfwliT/J0tnWcJlkbZYXtj7NdVeB6bngFmxuaUhEo2kFTfITCloHkxbppoRTeSn4VAFf79G7KMwCTkjoddDXHzvk/wneHyqgM0ujPWRR/yV/+ZD29+C/noZKTy22Us6LVruhKu+8Pge/t/l7AUDZwKZn/UKOGH6H/S8r+qgCukUquV5UWmdsT4GfEX1PvJMgtCg3m3Lsuhnwh63/+p1hTgfOvaSBv8PMQO8+O9/6Bc0aQnMGsBCs9H7TETzna15S8j/22G+0/SQR9NH+xiT4Wcn/xDux21yc3pnCPk387/YUILO0TjnRew7vHiV+cniafk6u2nPlL5zj/gL4O17Nr+TVtFS/8hCrMf5EvRIfcesRXYr330WVeZ3qEHVAvb89DX7M+8Vq+RvCZi72fo/C/8KXdsqv/9pXu6/+2q9/abY883NHyjcW3Td+cfv1V/fxzwB7u+0Gls+z4MdLkvVbzz6+3tgpj4/L7JJkm/KzJ/u19Sgr6+6GIn7ukvBRASQ8u3wo7/bh9wvS/cJO+dfj1ee+tXPoW3ML0o3hj955WKXpWA0cZ7Qdc3Ma/m99dqI89XaK33xq6gjK01uHty8wzWl699VsNouvjNu7WYzLnfGhOfguFrYU1DFoS+91BRlsofuqUggF9arLwpValBWnSUAvkb19AfyrhztePITfGWO157bbg5+uDt9q2VB+iZaRWSEaiOAYpADWwHUjQq1ExqdLjYzqYOb2h4Avqw29wUbpR+G7/ss0jY2jPWv4C4+3tIJ/CPBpwlWaIJxm2+8d6QIgJUwKmvm5pB1OrWbGK5T8MFpfRBaaNkZtm4VKCSYmW4Sm8amp22xVdvXOvFOH8GGWRGj+KGAldQfwW/rpLbFLwd/U+DGOHzXLKKVofawoNl1ql4CvNWuCsEvUA2z2KHwNVV4HmihRey9ry91R+KlINsE5SbWru3offseaMpqK7MfLwr8FBPfYOpv0Hn7ol926vRWC9+iEPvns3r3hbPW1eyfq1gk76e+xipzfYxfDH8rEwhCXI/6F1Nl0NG+UhbewA/8OBZ1KXqWluiz8Z24Vz9w7e/Xk1u2zBye32dmt27efObl9cnb7hJ2dnXzt1hl2n7Gzk7Oz26/ew4FXH5yxV7HrFvaos7Nb7AEuQzm7fXaC6y/B+7bSXBhRCVrHx1bW03c/J1U28NeqfWG0LTvjpHaRte+OtT61vknMiVD28EfGwBx8YLj9DF7+wdkzZw9eZZ8/O3nw4OzzD24/UzAAfvUB6uLBMwD84JkHJ/dOXr0N6MUZqohqCDV2xh7grLMHn7/96smDVy8D3/Hgg480pRdzlrelE9FVs/O1blv/K6sZO8Hbue0WcJEWdTXM4nknd4MiXNSdB2kMc9yh5Jcu5v1hsgS2nmC9OClGLD58jsfo06ZaGwqMgVTUnlEwz/s0NnuV0tOvqUGj4Pu1Sy+C//jjLw3etSXnVnC56lzo7qCBX0rd4rD0h47CL9gtUP49de/WrXu32Ktn2Oh5fo2yGKphYp21bTf8xHiuy+j9A/90fe1Gxu7zfo+yk52UWVVwTclHGg49e2e/Arbgj1p9IOEHJ79+dnb2KtH7gwevPrhyJ+ZEq83BN6Lv4WKyH4I8aHsjR731Rb9dqINOrgFll3XyOTpYfu1Y9D377qgCtvVyEfxb9yC0QAEk+U5u0eZ1wncpVikJljK0XvTCUZ5KXdACrELTZPFONVm46PJBYtsa5WLtI730+F75Sjug36mXo/CPjb69FviQeynTVPJdk1NIISyyZ03tlk0bQmhzQftzWsp9+Js1uL9FsYWRu/Obj7+0Lnf6sMOd9deLeP8yvUa7+x8R/vhesl7f+2A+hCne367B/SkRy5Gz+5nHkx2KEDZZsf5m71wA/1bRi74TiD4SfmcFVPmt2w/w5eTePTp0S4E31C1ICIWd0PeXwz8L37pKSaZZLGliYX5Rde4NZxjNzTVqms88fsfwymyLHIq5CP6/OelF3xnMGRTocbJfHkCTn5186R6jXSfPnJFFcKag329DMF4O/zzxZ9eZatHVKaYQu9nZbSfhB69oBVbBartdzZApgt94Wk3KiVrXIvPLwkch0YffBydEBezkNlr9FllyJ2yQivdIKmI/bajb9x4NvjS+YsZV3pSlM/6iVX124Tutl62tA4PE2IPvvc3U82c7kd2lW78YOy9jviym5yS4LPMf1fsHCUyXhb+6WGzsrRH8sioFL7XwUpRldXn4g723J+hmxxxc8s2PwN97YrH5mLrrLnwflClMlKykGcjNsHJRD58mpe899SvxPkV7YEMGmJGhkhTi0ZxLSiCRVSUtiJNzTXkTwvAyMK+NEr4s8b2YWAHtEvCrZCqZWNTGOq5pqVsr4QRrGWnkpt0f17cLP6W0DCa2S1ptsBPLVUdeDz85W4b1+gDNZeHTeG8nFOwNSeqirjRNPazqjN1NlIlWmKTiQg7W0epxJvaJdVHL+kj4Y17yC+YTZZ23pr+zLhvnQxGSoQeWSR2Db6vKyoI77qX2vFhJjhX8OgQtaBFx1zY5XBa+UjSugGbdItJRvDCcJpPhkitcXRjBnMQOiSOlkX1/KgdtBV0WSh5beHoOvuo7YZnihpOvUyq1eqAZHni09feKGhN/SXirssQGvzTxX1uZ5f0tryuzWux5YHxxCd6HbFeUwmxpnrBhUvNB8lti+Z7xOa0qWV4M/wuH+X3Hy7Fujv0yF+vzNXSUzk12DQvOsUyLoYas+fTyBHu8D3b0XqMW+qlAd+D7SCtjuci9aYJPF8OfSvA7VuY7uab6vabh95NeUC6PpRVlbGWwZeH1KDWxQNEk8e/HhDd6vwuNc6EFcSSR60vAv2KZS265VFnz/hSnzK6lupfWSCP+tQdzC6H2zJ4e7eqvF2OX4P0fP/ynn7tq+eaO5A8mg3aCEKMZM7bwxQq2kJcTfT9++E9dvXxq3Pr9BM285Krab/1YJ/B/iA6/Nxb+w5YJxbeNtK30vhNwe2rYEPXNbf1HhG9oGlJZFHK0+ppawV+rvZHJ+7GDf+5SHaHh2yy4g33Lg/TNQPy2t3jI26nk5Rzef3Tw79oUovcmNV1MqfOdTV1ewc8iNqlNMaYmJgcb/mMIv09XJFMbG16wYX7eHn6gOJe3NsONcPB9Po7wsy/6GYFpdouQKJPTrUXfwPs08SXUn54i/n/xiOXWv3yE8tOPXHqbf9G6Lud4lzXlYgkGcID/wk9HuI+lphn/fcXHim+4lOCLA5PqH1d5gXFtvA6OV84zFwytRmkB/2dYMCkFWpSuhbXvt6J/PcvNxwP+ulvcbGZ+Ieexhy+0cLQ+raB1SzYlDCf9eOELJh0tZcpolV2Y9PLA0rdMagraXaW8wDpnU+Fc3Yp+bsq1y0Pw5WT5SOCrUw4ytJ0PTJzrILvItfaSFrApldDBsOTaLsV6eaXbvsBiEyNb5BSXNa1OcUPhx9TWi3N5vwOxLsu4aOtT1on6rrdtlF2nOsaSWHSq9le67Qv950FU9MbBPy+XufQ+0/aybrouupSyz2bR2Xa5aBqW7tZdm+7HK932hZn9BcGfLh8N70+UJq/DFO3D3uInX5gun/kZBmtvstwY+B9t+Sf4I/iBKVM6VdPS0aZmFU37SsvvkqrCuZEHmgSKMR/l5N3CILNW3aw4p4SQE5ppFpTlFLP1klXSKw99rHrbw0QYLLWIuCS68b2gIGO1fsvtvPN4Al6pZBaWDk1rrC3OhOawqpZ1HxzDy8VAA/eUNmuDoE8MEbTU5278bAd+UzWdsJRamQOg+PvwJBcp6+ZuD38hl6YtG++wm6cmySRz3ejgXTKN90J5YQ0Ub3Kda0y29xnjnKmUxbL0IefqnJWii/DAXHY550TvpGMrIfPVkkVovlQ1yeC2sFMadtdVKehEixjTFFyRJ1QopGLr3H3l25hkJ1hc6HN1t1o2rfCur7+lpnRbsTAGojUG3YhkfScat6Dec9c0MplJ+HgyF6K5K5Zdx3RmjREtlHRqecdgTCz8gmU40J7dhSmVQxciBFeGqV1mz2PHghZN2eI96gg1xhcAB/hNZi3neL/uXKIKWeP0XdE2y4VwrFW67Rj9LFH5S9wxNS0+RMyRLQUPuTU0ki2zvEw+6x7+QoBYdNf6ZZeI4BayhLrw2UJ4NoLdrQP3XmdjFnUMqOrE2xzL2LUscpNTWgQ3CV9lmtA2lg1oitVRom4tj6ZRsW99hx+rEqRmbAStG9ZIbVtagcxUNY0QZ01gDbelDL5GFQdF8BmoBUQh8UzLQDtgBig46YVMPYdUpcGNqWGbIGMphMFteQ2WqRvLbZVqNKVlNFUtcUjDWNWAjoPDbQxNU4i3SpX1ZVzlQNNrGl4ly5QwpXdlQLXZiuZyYjrR0g+ymW79hyjKrrcmg9JmfnG+S5ddMcNnzjpSzLwNLfgnW/IDvi75J7SUYM6Ka/EJLZqD96vqo26Fj6xU1f8H5T8fxruCsJo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data:image/jpeg;base64,/9j/4AAQSkZJRgABAQAAAQABAAD/2wCEAAkGBxISEhUUEhMWFhUXGCAbGRgYGBocHBsgIRocIBscHR0aISghHRolHxwgITEhJSorLi4uHSAzODMsNygtLisBCgoKDg0OGxAQGy0kICQ1LCwsLC0sMi0vLCwsLiwsLCwsLCwyLCwsLCwsOCwsLCwsLCwsLCwvLCwsLCwsLCwsLP/AABEIAMsA+AMBIgACEQEDEQH/xAAbAAACAwEBAQAAAAAAAAAAAAAABQMEBgIBB//EAE4QAAIBAgQEAQULCAkCBQUAAAECEQMhAAQSMQUiQVETBjJhcYEUFSMzNEJzkbGys1JTdIOSk6HTJDVDVGJy4vDxtNFjgqKjwQclZMLh/8QAGQEAAwEBAQAAAAAAAAAAAAAAAAIDAQQF/8QALxEAAgIBAgMHBAEFAQAAAAAAAAECETEDEiEyQRNRYYGRsdEzocHhQlJicfDxIv/aAAwDAQACEQMRAD8A+44VeUfHaeSprUqBiGcIAom5BN+wgH+GGuPmPlnxx8xWqUlcpl8uwDBVBetWvCDUdIRdyTsQNyVGFnLarC1ase+Tnl7TzNZKJpOjuXCyLQuphNzHIBN/Om0QcbHHxXh/iJUD5V2pVlnQj6Gp1IMvTdgqFCwAA6HSLglTj6t5McZXOZWlXURrHMOzAww9WoGD1EYno6jnHjk2VKVIj4z5R0crWy1Grq1ZlyiEAFQRpHMZtJZQN7nHHDfKrLVmzIDaBlqnh1HqQqapIOlibgEESYuMV/KzyZOcZGFQIUpVVU6dRDuabU6gv8x6YaOvowty/kQ9PTprISHpMS1OSxSk6O2oMGR2Zy+pCDuuzHFjDTVOL0VL63VUSmtQ1WdAmliwF9UjzdyALiCbxJT4nQYIy1qZWoJQh1IcSBKmeYSwFupHfGH4Z5GVlc0yQFoUsqKdVlBSq9GtWqt8GHLBAKgWWIIYSJi7vhnkiKdelWdkcp7oYjRAD16tN5QEnSFCEdzqJtMYAL3EvKSnQrLRalXLNOkrTJVoUFoPoBvi8eK5eAfGpQTpB1rBJAIAvcwQY7EYqcX4Oa1ahVDhRSWqCImfEQKLzaInGczvkCzZWllkq00CZM5Zm8IglmCA1AUZWglLoxIJgmSMAGyqZ+koJaqgAJBJZRBUFmBvuFBJHQAnFWh5QZN2CJmqDOzFAq1ULFlALKADJYAiRuJGMxxTyKr1jUXx6a02q1qi8jF5rZWpRIPNEKz6rbi1ovcq+RssWDoPhco9k6ZYgxv86IHaeuADTUM5TcsqVEZkMMFYEqexA2PrwpynlTReq1IpWRk06zUTSq6p0SxMDVEDuYGKfkx5LVMrWFR6qPFDwoWmUnn1atOoos/kooAM4OM+SZzBzU1F05hssdJWQBQqBmBvcOBHonrgAcJxqjzlnVURlXWz09DakVgVIY/lRzQTFgRBMtTiuXWoKTV6QqMAQhdQxBMAhZkgkwD3xnM95HO1arUSrTValTWFNM8o9zJQ5WVlZSNBPKQCGIOEieSGaovRoUwHpK+Sd6rIkTlhTVtLeLrUFaXm+GeZ94LEAH0HK8Ro1WdadWm7UzDqjqxQ9mAMqfQcKqPlZQNSpTZatPwhqqNVTQlNSGIZ3JgAhTfFTyV8kvcbqxq6xTpGinnyVLhpaXK6rDYC+o/Ogd8U8lTWqZip4gHitlmUFZAbLuXAcSNSsYBFrTgAbVOO5VaaVWzNAU6hhHNVAjnsrTDG2wx3keJpVqV6ahpoOEYmIJamlQFYNxpcbxefXjNnyNqBmqrVpeK/j6g1ItSArikDpTWCCPCWb80vMarNfJjyf9x+KBULq5p6Z84Cnl6VHmPUnwtU+nAA8wYqZ/iKUY1BrgmwnaP/AJIHtxWTj9BgSrFoXUYUi0qOsflfwOABpgwnbyly4BLMVAmSRtYG/rkbTienxygxUBjzmBykXIkC4tI2wAMcGFZ49QABlrm3KeraQZ2vv3gi2OW8pMqCB4m8RysZkTtE7b9sADbBha3HKMMVJbSASADMMQB50DqOuPPf/L76zvHmtvJ6x6CfUMADPBhNmePCPgVFQ3BBYpcQFUEqZLMwX1nEGY8onTWTSQhATy1SZhVY/MtZwYMHsDh46cpYElqRjwZoMGDBhBwx8d4tSOUz9VGIVmrnMUGqFlRw2k1F8SVhhCgGQPOEyVn7B4g7jC/jXCstm6fh10V16EgSp/KU/Nb0jE9SCmqYNPofKGzKUAviK9JEqCqlNnmpUbamEVdw2kSxXvcWB+h//TnhtTL5CmtURUYtUZSCCuti0EHYwbjvPrwcK8jMjl6q1USWVQq+IxeI2Ya50mLWgdgMaTxB3GE0dLZxeQe5u2KOP5bW1MjMLRIDgBtNydJDAN1WJte+46r1W7+HnlaagF6khQ2jl3ILCnJUWktqPfDniHDqNdlNSTpBAAcqLlTfSRMFAR2N94iD3hyv5E3m9RzeI6t1HTri9m0ynmwtXxCM8gS3mvGmWGm4aBZWURF77jHlLLM0xnwx3USCBqgJs0mxABn07nDM8Ly5DLps241NHzp6289tu/oERjg2XFQVBIbXrPOSCYMWYkAAtqtF4OAKF3gFypTPKKmhKZM+cyFtRCaoDHWARHaZhYkzmVDkumcCjSKQ59Q1SszzaSxUbRN56DFyvwPKvdl77VHG6lSbNvB33G4vjs8Hy0adAjxPEjU0au++1zy7ejAYK2qLqWk2fHiLLHmiUZ1sYOnppE7B7dCa9ZKykAZ9NMmSCJWQQoA1GSdO3oMRhz7x5XTp0kiCL1HJuZNy07+na21sB4JlZnTBts7jZQsWbbSACOsCZjABARpqUic4IpgLUU6edgCDqM2bmBj7cUWqsPDQZ6mWKVOfeZ0iYBPKhDGdVjpGGWd4Dl6hJurMxYsrmTIhhcmAQYtiQ8EypBGgXUL57bAAAb9IF97YAElVKgYRn6egtqdtYEA0oiNRu5Ae0QJ0x1sPTIt75AGJJJS8nUpiYHKV2EH1McM/eXLaixBJIAJao7TBBHnMeoB/5OO8xwrLvOoEyug/CPtKmLN10rJ3MXnAAu9z6SyvnQWcUwoNQqQVILQA488kzF4YC4AGO8jw2qTTZc34lJYsCTqhrywa+xHtg7Yt0+CZUTC7mTNRz80raWsNLEQLXxbyOXpUU0U7LJN2Lb73Yk4KMtCxeC1wSVzTgGoWIu0iF0rLExEE9jMRGHuOfEHcYPEHcYKC0dY8CjsMeeIO4weIO4wUFo9Kjtg0jtjzxB3GPPFXuMFBaOio7YNI7DHPir3GDxV7jAFo5rUpBAOknrAxCuVYf2h3nYemfR1n2YseKvcYPFXuMbbM4Ff3CrCKoWp2lFgerB710PzNL9hf+2LHir3GDxV7jG7mFRO8GOPFXuMGFNtCevXq+IKdJEbkLEu5WLgWhGnf0YiOaraFeMroYgK3uhtJLEKoB8KCSxAA6kgYtZf5T+pP3xj3iHDaYoMrFyijVC6ZGklpW3nTf2CPSiVnTOe2lRBQfMuNSJlmEkStdyJBIYSKW4IIPpBx3ozf5qh++f8AlYzFenlk1Dw66ghdN6c87P0YEqFIBkTEkgTJNqrl8tTdabLXIBRyPgyh89xO2kAkgzpEEnpI3ahO18F9/ke6M3+aofvn/lYq+92atZLf/kPe5N/gfT/AdsR8D4vRp06VNKdfS5XSzCn88mPNbYEXgem9zjT4NiNWs10X3+TNHhea0gQthE+6Xk+dufB35t/QvbFnhTNoIcQyuynnL7HfUVX7BGHmEuQ/tfpn+3GbUmh+0c4uyn75VS1fSlFUoOEL1azJJNOm82pkAfCAb9MTvVzIKgplgXMIDmH5jpLQvwVzpBNugJxDwjLeI+fTUyTmU5libZbLH5wIvtt1xNx7KUlWm1U1mKkqmgqIk6rqNKtZAgBBJsACSZtJ0yUnTJdGc/NUP37/AMnBozn5qh+/f+TjPUcnQRabNTzAJSlUgGmQvnABiYmJvFx0jEmUXK0gwRcwQaTU2MUiFBqRBHVizCBBEHYYzcLuHdSjnCI8OgPVXqA/g4qHh+aYSPDhrgrmXi51W+B2vHqgYsp5K0AFEvYqZ5JOkQoPL0Fh/wA4Mv5JZdQogsF0wGCRybTCibWvsDAgWxljLUawV6vDM2xJhBJmBmXjr/4P+L+A7Ys8OzviZanW0xrpLU0zMSgaJi+8TGLvB+FLlwwVi0kRPRQLL9epierOxsIAT8B/q+h+ip+EMPChdSTlB2T0M1XbQNOXDOoYIa7aoI7eFP8AxiVHzJZlCZcssagK7SJuJHhWnE+VyGtcvU8R1KIsAaY82DMrJkGN+0Qb4z/F1y6V6hcZksG1uy+GwJUUysKeY6BWVAAvzrzE4HPjgitND3Rm/wA1Q/fP/KwaM3+aofvn/lYyDU8mQAozDDSQRqpghVD1SQs80kbmxjeVAw44XxnL0fH8Jaz87Fy3hgagJmxBhjYWMRsIxm/wDs0Ma2UzTGdFIcpWBXcC8X+J84RY4iXhuaE2UyCL5h+vX4ncdDjseVtIzFOqQNyPDtaoTPP2pMbTsO+NBg3eA6TXCzMmhXosruAVLqpiuzRqJXzTSAI5pieg7YvZyqygaVDMzBQCSouepAP2Ym498Wn01L8RcQZzen9Kn24bpZHUbvJwWr81svyed8M3Laeb4O1r36Y9oGu6hkWgynYrWYixg3FPvbFtOE0wapBeKs61LagSeoDzHWwtfawjKGhl2MEZljUsLUZ86YPoBEFDypyyqnScTsfs/E0fh5mY0UZ+lf8Al48prmGAZUoEESCKzEEHYg+HtjN1noMeWnXjUr3NEMDUNy0gmVHNqbmNrkXw7yXlBTRFRaNYhFA2SwBVRPMLyRbeCDABBwWHZ+J3W4fmW6ILzy13HSI+K26+vHB4XmYI5bmfj37RA+C26x3GHXD82K1NaiggMJAaJ/gSPqMYsYLGSa6sz2UpVKdTRU+cpYHxC+zXEFFjz/TsMGLme+UJ9E/36eDDLBJt27PMv8p/Un74x5VzObUL8FSLaV1Kr21HVqCs2mVHLBKg3+r3L/Kf1J++MR1M1SZ6dV6VRWKKRqHMpOoBSgmGEkethv0lHB16uUetxKuCNVJVv1dRYRJEtzWP8PTbn3XXdSKlGmVJggspBHWbmb2iOvo5oKmeoMo+DqQpOkHa8SYk7dwLXHzoPGYXLBU+BYqwJsSTYadgSTtcf/3DExg9fMKF8OiujSsLIBUxtvEAQLdfRifKV65HwlIAyNmHbmO52PT0+iTXo8XpjSio+4UbRdgu87Xn0gEiYMNsAFPIvWJPiqoELBHUxzfONp/5OKOQ/tfpn+3DrCXIf2v0z/bhXlFdPDK3BTUFTPeEFLe6ks7FRHufLargEyFkgRcwLb4vPmsyHgJTILH50FV1EBiCbysGB6dptR4LX0VM82lm/pSCEEm+WywmOwmT6Ace5v3KS4qI86ibEyYLEwQbbsYnYj1CksiTyTPnsyQ4ahT2spqKZvBBkxEH+HpgdHO1+QPRUyw2IMebzAAm0zfpE4pKMoYQU6kE27fXqgeoncKN4B8pjKvA8GpJkkEx80sfnXJ0AW25dgwJUUbDNV4f4NbE6OYQw1wDvvp9V/XA5GbzVpy43uNa7QbgzvMWjYTaYC12yupiaNTWFJImAeUi0tpmNut56GGT8cpggaXMmJC2mAbmbRIkmwv2MADJAYE3MXxmeA/1fQ/RU/CGNJl6utFaCNQBg7iROM3wH+r6H6Kn4QxSAS+m/If8M+Jpf5F+6MUM3k809aRVC0QysFBgkKUJB5ZvDTzQQQIFyeGy1PwEqPrPwVNSAzRAINknTqn50TFp7Vy9KlUYzXLujGLco1XUHoQVgXMzaZwjyYsHVfK58MdNVSC76RaFBWaZYlZidQPnbrAOJqFPOCqutwUZ2LBdJCKApUBtAJYsCpnoxNiMcUMvSr1KjK1UWF5ABgLt1tEduZu+GDcMWSdRkpomwNzLGQJknfp2iTOGl7BhV7yCI8WruTOobkyekRvba7d8WMjkPDJY1HckRzGRE8u/UC09bkyTOACLj3xafTUvxFxBnN6f0qfbifj3xafTUvxFxBnN6f0qfbii5SGpks162ZExTQw9gHN6cC5kDTU1Ta4gb3jHmTzddgxajABGmSAWuZJF9PeMU8y1Ea/jj8MdUq7ANoWSoqgjwwsGaY0g6ovqxUAytwK1WxAIuY0mQPNtGk+oT3xMuOkq1/FgoPDk81piOX53f0dekXvYz2TzGXUcteq2qRJkn5sxC9AJ/wDOT1xYq0qfO61WBdUckGJVYHKTAhhaZ+dPbAA5wYzNOlR0ktXriW8MaiJ1AzYAb72PTVbBUzeVdw/j1DcmBcW5iIiew9ijpgAY575Qn0T/AH6eDHOZqBq1NlMg0WIPcFqcYMOsHO+ZnuX+U/qT98Y84iGasEFRlBQeaJg89zJ7gHb5ouAb+5f5T+pP3xiPM+6FFNmFE1NKhm81dV5A1S0ElQonqZ6YlHB2auUUUzyqJOdbtzUm7bwfUT7D6cWaOepqknNMwYgSUO4HMDaRMjtFusz0tbMMV+CpEEkEgagI84ecACGER1I6ROLKU6xU6qdNbxyQSRBnzhHnQb9CeuGJi2hmaYUr7rcl40nRUm5GnT3FxEd+s4kyzCqQEzNSTqHmkT54B5j0H3ZsTi4wzVzoo2FhB323nbeLX9EwDRmAwYJTnSJsLGBIF5PNN5sOhwAXOH0XRSKjajNjfaAOvUkE9r2wuyRjxZ/PP9uLmRfMlj4qoFi2k3mRb1RJxi835S0mpV0C1Azs5UwLSbTzYxopBpJmg4LmkpVM89RlRfdSCWMCWy+WVR6yxAHpOJq6mWY5pkCuQRpIAvqF2/wxty2HczT8hM0aozVQiC1dZ9Yy1BTHokHF6rQqyVFKgy+IxI0iQDdWibuZPae98PLIs8k2UrLSZw9fVtYrp07n1XBn2HscWhxOjuHBuBaTcgkfXBjvEYoVqNdtU0aDHqWA5jIjqYgE7+jFvKZZSnwlOkGnmAAiRIX2x9U4UUkXiVIzDgwJMSbb9PRcd+mPDxSj+cW+32fbb1yNxjo8PpatXhrJXTtYg9CNjtGPTkaMfFpH+Vf+2ACwrAgEGQdjjL8CP/2/L/oqfhLh9xHPJQpNUYEqkWWJ3CwLgb4+dDj6rl8rTUNrooqvMQ0UtDRf6pGHgwlyNG5phxRpt4oVPDpiCuxkSdUzcHTHtnEVLOMruWzFIrcIAe7DTNpJixg9R68XKdanTyqvVICJTVmMExpAMwL2icUaVbh5IZWpLDNHzZKMQxi0gFCQdrAjphXkxYJauYdmmnmKYDCF2uQ2lokG0yIk3i+CpnLn4dByR5wI1kzN1PKBab2I9sy18oFDBqWkbGVixDGPaVNusYg915Er51IgEgbG4sQO9ltHQCLYw06pU80yKUrIZ6kWi0Rae9zPT0y1oBtK6iC0CSNpi+IslXpMIpMrBbcpBjFjAAt498Wn01L8RcV84b0/RVT7cReV/E0opTDBjNRWERsjKx3IvG2M/leOCtnU0BgjlBDQCCpJmxPQkfViif8A5JTTbNdmWzAmPD8/luRK6RAMjzpmw6RcYrf0mQxo0tW09QDE3nrv7Ou+Di2UpIJK1TqqFyEMktpA+cYAgCwgde+F4y1KTKZjaLsCINrg29M9N+xxMqMqrZmW0U6ZUk6TaI6Nvc7Hp6uuPaNXMMR8Egp2BEiwtII7j/YOFlB6OsgCusq0hlEmxBIvIN4287SDcDHCpTKsRTzNoBHINz83aIk7AezAA2NTNbLSQDobA+i029f8OmOdeb0/FUtXVRe3S89TP1em3tHgtJxrBqDXzRIESsXEbi28mQJmBDLLZYIIEmwEneAIA+0+snABQz3yhPon+/TwYM98oT6J/v08GHWDnfMzzL/Kf1J++MMXy6k6iL7T6jI/jfC7L/Kf1J++MNsSjg7NXKI6FBUXSgAUbAekziTBgwxMMGDBgAMfMKHEcqEAanDhQuvQrCYfmKmxKsQfSI7DH0/GQzHCabUswEpU9et1Q6FkXgQYtGC6GUbTZ15I06VdK/Wn4iDTGjnREZnhTy6m0tpHbFzOFQW+Cr3ZlBQC0vLEWsCTIJ6E7YreTOR0+7KVN2p6cxThlCk2y2WJswI5oINvnGIMHF2pVbVUIzQUAtIKwAQdIEt0B07RMz84Y2SpmNUL6iUQSnhZglSS2iSZNgDHTlMT3H5Ri1UpUyio1KtBYmVH/iRMwABygyIIUiLE4KuaqEKozQDTYhJBnlAsLgH5231Y9p5wz8rgSFgrsxEKpJFjqvHW49OMMINCuaXwNcQoABExBIBZjIj/AA7HqItibLZGlWJRkrIQpjUbFdtjI6mxHp3Ai1lGq1dTJmAV17BRYSTBJEzBUeiDcziT3Fmf7xfryCDYX6kdTvaesXAIvKhVTJuPmjRPWwqLPrxjzxTKWIphebUw8JGDLqbUg1ebqsQR5u3QY+gplZp6K0VJ87UAQbzsbf8AGMTluDpVyeTbQoPgo9RgolvgZ5juZaJn04aKsHhsf8Lp11y1NGpo6+Et2YkyW8wppuqpHNMkjbBTpWKrkqYVZCmFANzssSo6/wDIxP7qQUFRxUgUkYsFOmJAjURpJkXXt0vihU9zRVDNUUjkJaDBM2EbmxnvBmZk48gi4EZkAbKU4UMVHKQGKODAjqOUx0eO+IlBaNOSpwULBjESQTERNySP49cV6dLKuVAarJa19ibewc3S1yB87DY56nRRRzMJIm243847X32HfGARZOrVVXjLBCIgAgat5Ntr/bhrQYlQWGliBImYPaeuKFHjVNtMBuYgbCxO03t1+rsRM2R4ilUsEnliSR3mI+qfaMACHy3r00NI1F1rpqDT3JC9eh9PTCAZmjVdUoDSzFQnwaAh/EBFXWL2QRp/5xsvKTLo6JqRWirTA1AGxqKCL9CLHvhO3CUXNrVVFVQaaqFAAkk6jA6xA9uGS4WJKVMd51Sk665GpyVm2kaIC8kEgHnkyd+mIMvVqSn9KRrGQVW5OoLtA3i3XSfZPnfHP9jSYCoQL6pTSJJ1BdLkkiOYRF7wKWvR5uXpqVadPiIGsphmvcwTY+ueuFHLhyWY1avG6bQO4tIUfXHWYMAY6p5bMjVNZSSw08ost5G29xf0R6cGcz1RbgJBAiWUSfnDUWtHaD6+3HvlVOkCmskwT4i280GwMkgtH1flAYABsnmoMZgAkj5gIiIMCLXg9euOxlcwHB8bULAggbSJNhvEx7JxwuczV5y4tcQ63vYb7wbk9vTGPKmbzYFqAJ/zi3rv0/8Aj04AOs98oT6J/v08GDPfKE+if79PBh1g53zM8y/yn9SfvjDbCnL/ACn9SfvjDbEo4OzVygwYMGGJhgwYMABhLkP7X6Z/tw6wlyH9r9M/24V5RXTwyrwU1A+e8IKW91JZ2KiPc+W1XAJkLJAi5gW3xbrGqGYLl6bTP5IkajEmdiL3G4NjuKvBa+ipnm0s39KQQgk3y2WEx2EyfQDjx/BFVxora3YjlMi5IP8AhWbnuAek4pLIk8lgBzTB9zUi0WUFIA5rT2sNttWxgz7nRVVm0Zam43bzQSY3iZJksIj23tTK5Vxp8Or5pExBADFj1nvf2b2xP4GXDAaKlhqNgAQF1DV1Pa+5neGwopYSpmEMLl0Cz0ZR7YneB39tryUczmiwDUVUSJOoHqNVptaSDfpbtBluIU6KaFp1YUxBgm5kmZuL/YOolpk8yKi6gCBMXi/pEEyPT16Wg4AJ8ZfgP9X0P0VPwhjUYy/Af6vofoqfhDFIBL6b8hnTzEUKaq6ip4dMxI1aSVExBN7gGDfFM1aoBY5ynciDCxH+XvzD+Hrxdp0x7npsE1NopiwvEr1EGB52426YXDIub+40UhoHOLiDJseh+vUT3wjyYsFweJAQZpS7GQTpusEEAADqJkbR9c2QzOiRVzFN7CLqDtcnvP8AvfFfTW1MRlllQdLaxzXJ2m0klr+r04u0+E0FmKYEiDvcYw0nbOUwATUSDsdQvFj/ABx1RzCPOllaN4IMeuMQjhtIKFCAAbASOs9PT9UnElHKU0MqoBgD2AQB9VsAFTj3xafTUvxFxBnN6f0qfbifj3xafTUvxFxBnN6f0qfbii5SGpkYZ7IpWGlxIxHV4ZTZizAmbeiLW9UqDHf1mbuDEy4ubg1IqFghRqtMjmiRf1f7N8ejg9IEEapDBhzHoQYjaDAnvE73wwwYADBgwYAFWe+UJ9E/36eDBnvlCfRP9+ngw6wc75meZf5T+pP3xhthTl/lP6k/fGG2JRwdmrlBgwYMMTDBgwYADCXIf2v0z/bh1hLkP7X6Z/twryiunhkfk18dnv0lf+ly+LOY4VUZifdDgE+aBbckDf2WgED0ma3k18dnv0lf+ly+H2KSyJPIqfhdQhgaxMrGx/KBJImJMEe20C2O04fVDyMw+nUDpIBET5sm+1p3tOGWDCii1+HVSSRmGEkEW2HUb9TH1QIBjHfDsi9MktVapI3Ps9gAjp+UcX8GAAxl+A/1fQ/RU/CGNRjL8B/q+h+ip+EMUgEvpvyGeXqVxSTw0QjwkKksZLW1ArAAAW+rVv0teBeJ19tFOdRBAdZAv017iwO23p5ZaWZAoohpuw8JDMcpkhdMi+obmBthfWr5a4ejVJJ5gZ3hus80SRaYBGwK4R5MWBiM/XkDwl1NtDgxYEnfmjb5smOhJElPMZnm1UQIblhhcc3Sd7L16ntBW0czl0bWKVSd5PTmNonv39N8MhxdSpcI8LEzANyACJMRed+mMNIxmc3J+BURsdQv/wCq03+senDbCwcaSPNee0DuAZkjSBI86Nwcd5PioqMF0MCe4sN/42wAc8e+LT6al+IuIM5vT+lT7cT8e+LT6al+IuIM5vT+lT7cUXKQ1MjnBgwYmXDBgwYADBgwYAFWe+UJ9E/36eDBnvlCfRP9+ngw6wc75meZf5T+pP3xhthTl/lP6k/fGG2JRwdmrlBgwYMMTDBgwYADCXIf2v0z/bh1hLkP7X6Z/twryiunhkfk18dnv0lf+ly+H2EPk18dnv0lf+ly+H2KSyJPIYMGDCihgwYMABjL8B/q+h+ip+EMajGX4D/V9D9FT8IYpAJfTfkNlqacqh1FeRIIGqCQALdROFq5pRze635WvqptGxOkiw6H+MRAAvrWHuZVDqr+EhvBsYA5bkgm22KQNQkg5imsW+ZJM3sRqEARBO4M2thHkxYO6NUMse6XY3OoKw3ZVWwNxqBAi1z2xzTdfO91OQI1Qr3uoIF+uoTExq6WjtfEBUDM0gAebzZKg2AkGCPSTfttjulRduVa9MnS1gFM88zERpAIH1XxhpG9VKlUBc00mdKqptYkiR2IvPUAdwYcvnEDpGZdhE8qnSQJmbnpawiL73F1MnmpBNVBa8Kuqet9Pck7Dt6S0p0hAkCQI2HtwAUePfFp9NS/EXEGc3p/Sp9uJ+PfFp9NS/EXEWbolwIYqQwYEAG49BxRcpDUyN8GPl3Eq7jNsKtR9BfSWDFQLASIMcsgx9e+J8xQpXKZ0jlJCmoNwBvzTJM2i/S2EosmfSsGMB5EVqrCrFZhBXeG/K/K2w74yawy9U+MbI3zVHTuLjBQrnTqjSYMfGkr1zs1U3ixY36D12NvRgqV66xqaqJEiSwkdxO4wUNZ9Qz3yhPon+/TwYX8FpMadGo7lj4IABAsCFJvuTYXODDEHlljMVnp1g60KlUGmVOg0hB1A38R0/hOJPfup/csz+1lf5+LWF2d41RomKrMp9KPB9RAg+zEFfQ9Fyj1S+/yLOKeV9anVFMURTBA+OIkSYkmk7Lp9s46rcf4gpAOXp+mNVt9zqgWE9vbbCriuaymYqOS0mECGHE2eVspMSV6T2xNRrwrEvWLh38NTTILRq0KfgyATvHeTbFFg55Z4F3gvlfXq1CrZfXCkxS0hhcCT4tRRF+hnbDr37qf3LM/tZX+fjL8PzOVy2YL+I0OjGTJN2XTIUSCdLPcCAyi2NHkeMUaxikWbudDgD1kiBhZWV03GuKT9fkl9+6n9yzP7WV/n454Zq0szo1MtUZtLFSQCbToZl+onFzBhU+I7aqkkvX5E+Sr1aFbNH3NVqLVqq6sjUIjwKKGRUqqwOpD07Yu+/lT+45n9rK/z8WsVM/xGnRE1CwHcIxHtKgge3HRafQm2uqFvG/KutRCkZZ6ck/GmmQfV4VVr+uMRDyizxQOtGk4bbTqJNpsJ6bHrIPYxU41xbJ1ygZyVAeTpcQSBpItc29XfFfIlF1DXVWkKYIhGIv4hJBNOYk+cQPObcbKyTzwLlDyxzPjLTegpMgFU84+gFnCz6zGH/v5U/uOZ/ayv8/GUqVKC1UruzhxUCkMIIAiDp0gwEHQbuvY40OX8oMvUbSjMzdhTc//AK7YFQ0a6lr38qf3HM/tZX+fiDhOVdMnSpMIdaCIRIswpgESLb9cMcAwyZmpyNCyjmjoUPkaxYIqlg2WnlgxPjTE3wPWUzOQrmd+fL3/APfw0wszfHqFJtNRmU+mm9/UYgj1YZ7e73+TmTl3+xn81xcrWNBcuiglVisxLbCAxR2XfaDERtideKZujGnK0xpTpqhQSCVMtEyY9cgdcUs5Vyleq7aiWaoNJAeWGmmNgp2hyBFyB0OLGUzPIGqPW8Qnbwz1qHWZ8MiVXmsTEkDtibLLAx4F5WVqxfVly+kD4ooImd/FqL26Thx781P7nmP2st/OxluDZzK5Wo41kBkQ9WgmTp5R0BF+5ONJkOKUq3xRZh30MB9ZAE+jDRqsCS3Xk4zmdqVgie5ayfCIxZ2oQArgmdFVjsOgOKvFMznKclKdOqvo1Bv2Zv7Jw6xVzrsNIQgFnVZImJN7SMa8CX1fExuT4zUqOylQDqZ45p2BKBfnTp82RMnDPLo1OmKavT+D0yea8aGtHzG+cel7dMWOL5KjUVjXrIAraNZokGR0BDX+zCyn5N5UcxzJIBHKaTSJBMMBzCwJO0AEnEyqbrBDkeO1jVb3PR16gtiDaNRYnSYXUzM29pjFnjfE84tNlq0ECspBZZIEjuCQD68aPhmQY0kalURUZQyjwYsRIkat474W0eI1nVTqUfBKzQkyWd16uIHKMMJb3VRkuE8XNAEBAwLBjJ7Bo6byQZ9Edcc8T4n4w83Tzs7cxbmYAHTPmrbzb+vDrO8Ky9QljWVD10UWUSdpEwO/TrjvI8HoI401VdpgB6LNBkDaQBcjfbGFSTgXEs26IlOimhVCh21AQBE739gwYcUa9VcwtJ3Vlak72TSQVemB842hz/DBjST4MuVq7+IEp0wx0ljL6QBIHYzvjyrSruCrZemwO4NWR9RTHdETmf1J++MHuNhpAzRjSTBuWlidUlpgFlHbp1xFI7pSrhRncz5K1Q61KFNabKwIBq6lsexSR9cYipZHiIfQKaABAgMwmkTADTq9H5WNV4TFUZsxYQWIgBobUbggaSIG2w7EglDJurhvdBKzdTeYEG5J/wByd9nRGXHpRmsl5KVAxevSWq5JJ+FhZJk20SfaY9GNBTSuoAWhTAGwFWAPYExHQyb6SBnNUaYO5UDSd9V5EElpsexMzjLsJnM+cpUegyLiW6C3frOFavqOpV/H3+Tz+k/mU/e/6Mef0n8yn73/AEY9GUqBT/SZLRBIgecCYgztIgHr6o5bJ1JH9MN+hAvYAxfqT7Jtg2h2j7vf5Pf6T+ZT97/owEZj8wn73/RifJZdgxmuXssj67xMDVfp6tsXPdCX5l5d7i3r7YbzM3f2+/yY/ifks1WStBKbd1q29q6I+qMVauQ4lTKAIjc2qUgjVoKSZiOU9osPbu/HSJ1LHeRjz3Sn5a9txgsV8ehij5L5mpU15hVewAVapUR2JKk7k7H24eZXKVaS6aeWpqOwq/byXPrw5GYS/Mtt7i0b498dfyh9eCxk6/j7iuMz+ZT97/oxzks6KlBKwBAemKgHUAqGj13w5Vgbgz6sZjgX9X0P0VPwhho5MnT0m6w1+S7RrV2VWFFOYAj4W8ET+RjzMUK1RdL5emy9jVkfcxAwEJFOozHLKpZOikExMWJ0xv1FuuKuXy8G1LMwVcMCTJLgcxYX1KAwH+YexnPjggoIoV/JWqH10ERNwVaqWWGBUjzQRIMb9emCjleJmow0KphRqJhTpJKwVMm5m3YT1lnW4ZS0KpoVIYrVYATzaAunzYsEURboLLjh8qpUoaOYXmaHBYsNWnUwbTImDcX6/OwjdjpUU+GeSbU4NSilVvTV5f2dF/bONAq5gCBQQAbAVf8ARiCjwClUXUwdGZQCAYI8476QdUuwLbmTJ5mm63BaZEanjWXjVa8Su3m2iOxOG3+ArhfUrVsxWTSXpKFLKsipJGpgBbSOpx1nN6f0qfbg4jlVpUaaKSQK1PzjJvVU74M5vT+lT7cNdqyUlTopOzmqQczSK+NBRkU7tyqOUQ0ctyZjeZOIzUZWeMxSUM5cnSNW50TKxZdAFpOlb3ksqmWrBmKUqAl9UlbmCYJg3aDv3LbQNUVPJ1vNNKhpAF9IJMb7n139XrxI6CHK5urqAGZpHnA0hZgavNkKIMAgf+Y/5VfDXIQFSgPg0/P8342pY+zGvo5SmAPg0BsbKBcdfZjI8LPKJUsPBpyBM/G1L2vbf2Y1YJvnXn+BjWo1oEU6JkcwIIvH8bz6u5m3C08wB8XRB9ANu3XpA/h7KtPKUpM5WoLajOoibKABsYDH1AG2GnDKCInIjIGOoqxMgwBeSYsBbAUIKvy2n+j1fxKGDBU+W0/0er+JQwY1Ep5L9Af0n9SfvjESUQNKnLQFQQaZKhYFkAXYSYjbY+qXL/Kf1J++MTtlqsJFaWCwzEDmMblRyi/YYksHc5U/+/goe5QQAcqRyn57EAgGB0udv2e1utBBEZYkqW0kMRMiJgm0gRBNvRabXgZm3wqnvYW9Vtgf99cSJl615q/NIEAC9oO3oP19dyUDn4r1ZwnCKJAOgqbGNTW9G/T+EDtix7hp6QmnlGwk95798V6mVrnRFWCJ1WF7qR035SPUx63x7lqNfUC9QaZuABe3qtf7PTjfIRttXu9ztOFURMLuCPObY79bYDwqjpC6LLtc2kknr1m/fHHueuDy1BGomGvboJ3x1ToVwwmqCvUaR26QO98HkZcv6vc797KWkrosdxJvee/cn68C8NpCYXfe57Ed+xOIhl68j4UBYuIkkxvJ6E3j2YlyVKqvxlQMI7Df1iP9/wAd8gbdc3uHvbSknTcrpNzsIgb/AOEY6XI0wZAIP+Zu8kb7E3I64s48BwUhN8u8p1uFUmM6YaSZBIIJJJPaZOPF4TRAjR0jzm7z373xewYKRvaS7yOhRVFCqIA2Fz9uM3wL+r6H6Kn4QxqMZfgX9X0P0VPwhhocwS46Mv8AK/IVs5VTQFrJTT3PTMMVW8nUdTKQDoU6QbSrSIE4kq5nM+FVBzFFaqhW1iCqqGOshSsgQsXLGZ2tjs+59NPxaeoigjFtxA82BPngsYMSNRvfHC18nTGsUCoqak1Bd1kSIBkqS0xHfA8k1gPfLNNIV8qdzIayjVA1X6kFbDedowNxTMQ/wuVgW1BiNJCksWkkWMHsLi++JGr5TS6GlYhQwABDADUuzeaAT6ABG0TzWq5JSD4V9KsCFkgW03B5dPLHa0bYw0sU6uZL1DSqUqqeIAASOQQuoSgFwZsZMFb9zVxCJ05fryy/YwdXriRHtx6OJ5eizoqkbs0DcmJsTJJPYd574mp8bpsYAbeJIAG8Tc7Def8A5tgAONz4VOd/FpTH0i4hzm9P6VPtxPx74tPpqX4i4gzm9P6VPtxRcpDUyIHrUPEqhqldCtSoxIWD551MrAmwNMoGMcpYdyG/DePZZERAzGZ0kIQNyTAGygX9Q6kHFatm1FSqBnNALyVqIzKFBZagGswFLIwkQBtF1xyM1UCalzwu5pKFoAqpCsdIVZMwJEm/KIMiZlzQcL4nTzClqR1KG0zESRExN4vHsxlOHPCqZj4Kjf8AX1IG4sdt+uNhk80lVQyMGXbUNjFjHcTjI8KVioCqrHwaVm2jxak/wv68asE3zrz/AATeMLA5v0+aQSPr2N7+vsAGA4nROzjtEHfttv6PQexxUqGvYe50NomRax9Nh0n/AIxNkqDea9JFUAbAXIjpJMD04ChGKobN0ipkHL1b/raGDHpQDOUgBAGXq/iUMGNRKeSzVzVOnmB4rqgNIiWMfOHfriGcjyRmVATYCoseeWuI7nDWcE4im0drUXn/AH7ChvcJLn3SIeZXWmkTMwCLG5vvf0nElKrklIIzQkT/AGi9Vjt039ZJvJwznBON3MzZDx9f0KqTZJZjNC6lT8KNj/uPYO2I9GRiPdf1VVG5kmw3nrucOZwTg3MNkPH1/QsSvk1BC5lAGCgyyHzSO/U3mbHUbY4nJf3r/wBxZv6Y+rtuIJJw2nBOBSYbIePr+hVQbJIwYZoGDMNUUj+O3si1trY8/oPh+H7pGm39ovQERtEQf4DoBDacE4emLUO5+v6E0ZPXq92CL28RZkkGZHS23e+8YYZbieUQuRmE521GWXeALRHQDFmcE4KYVDufr+jn39yv5+n+2MHv7lfz9P8AbGOpwTgphUO5+v6Off3K/n6f7Ywq4GpGQoAgz7mQR1+KGG848w0VTF1GlpuK8BTQ4jTKpGcp0wKajTIJnTuZNrkW/wAO4nA+cUgRxCmO9lv/AOq1rW7TvMt5wTh3GJzb2K/dtOPl6TckyOqqBbVaCC0C0t2xzms8pJKZ+mtyQLR6jf0bx374bTgnBtiG9iqln00Q2ep6iVNiIABkqDqBg7T2HcmWfv5lfz9L9oY6nBODbEN7KPFeKUKiotOqjMatOysCbVFJ29GOuI1AuhmIAFRSSdhfFyccnA6qkK7YirZo62KVciFLsY/LBUgazElidyIj/FsZsvmlDKGrZTw5JYACTyxbYA3M779rYbzgnCUht8gTi2VAgVaQHYMBjNcJztKlo8WolOaCRrYLPwlXbURO+NLOCcbRm57rYt9+8r/eaH71P++D37yv95ofvU/74Zajg1HGUP2gjo52lVzlPw6iPGXqToZWj4ShEwbYMPCcGNEbtn//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7" descr="data:image/png;base64,iVBORw0KGgoAAAANSUhEUgAAAPcAAADMCAMAAACY78UPAAAAhFBMVEX////l5eXs7Ozp6enw8PDg4OBra2vk5OSsrKzz8/MAAABJSUk7Ozu0tLSJiYnFxcV+fn66urrV1dWfn59cXFz4+PhjY2OQkJAsLCxwcHBPT0/Ozs6lpaWZmZmTk5O+vr6CgoJ4eHgXFxcZGRkQEBBXV1dEREQ2NjYfHx8kJCQ6OjopKSkcIPc8AAAgAElEQVR4nO19C4PbKNItEkJC7gAChIgMCLQTd2dm////u4X8aNmWuztJ70y+3Vud+CFZj6Mqqk7xRC9f/hflK/qXQP+DMqFv/5O47f/HfZZ2Lv+RW/lb5Q638+pF2Om/Hbq98WvpuXv58nWunx/83jOEiCfLZ+FWO6in3r9xoegp9RW8q7tdEnbp9vUS5qM3/wtyq+/9X19eXp5evv6BN39udrsKDbsjQB9Xe7phd6jfuFAYd8814Nb37sTWu6fhAtbsti/9uXKr7/rrUP+1r79+2f454PZot6PV825vNEN890Kqp24BvCNm383x224ye1T07fO4C1//aMrn3dOizJ1Ez9PeC/zX7mDU7rkX5rDjy2l3AoXdnwrBwQzBk/3Py62+i33f75/ql7j9c7MLX9x+oBFuT8whfkP0z2rn22WXwjtvUul27Q4peGnYDg1WsIwYJENKpvdSop37k6JdHC36c7n6TrgdEjuza6od3v0dvuVG3+a5T0PfD3PPNn9udmT3RR6oeqoBt9Y1Irtyd9oFuMGe933GTeDFxK+oswR+ujzFjBujfjlW7RR6Ek+7b9/0skuwJ9TCVvjo/ibca323/PvLvw/Pw7fd15d7/7OAw+POPNPDtOib7NzYV2vc7a7MepMp45bf0Tz1dqXvAh3oswZw85dpJ6aaPC+X2UW8E/wF7TyDg/9+3E/fvs6aEELlX3/s7Nbv60pxNDn3rU9qtsiNE2qP7swMTQWf0o4PSNZRm9qohKh0/zqk5RKzg6ORdgKOdeDX9xL54VieRoXUyA0qu7lAdbt14V+RCpclxvCK8dl9XuGW3/8IZn7ZH54U+vL1r3fO5o5q/DmZD9PH/VeLjLl8bF+/mY2XozTl+edZnmk3Bv9Mk7Pn0LvGTf76Hprn56dDPX7VxdOfb4WlfJlfijeCfVyts5ipU41KWHHVYTUG4rAwIimCyICcU53AJlJROYJF6ZAKvoL9bUEcWC/aty46MjWG78+ld407vHytDuNh/KPrhmcn/vz+u5C2zHm+9HXileqSDqzTtE9+77rBo2lwep4715PkZ65tIs97V/lwOEyRzyG4p5eKC4VjdHTAfEvf/Os4HZ6mVD/z7jDIL78NbtDy1AXb8UZ57RmvKZ8nYXmy3PBydCHA4+imNAfhQ+KcNNwGy0hydA48td5qJ2vmndq/4n6NY/23yT4Pqn/aS3/Yk6c/9eXKY53j2pqXkuOX5bWYjttc4xBZYrm6+rG7/hBuccFm5cjpkyu3uYNZ/o6fjiW8XZXoZd+plLfo8uUoQsQY8/8Yzz7FZq50kuevEx8G2R+eaHh6IV9fXj16r9pQq51LHaLI7QlnclfMUgavBoVm7QczO7NzBy4IPCJ2kJqKAYdR+ZRJPfhoOoAzF6VWda9qeMWpTlTV5TSonWl2otcEPjn0L7mfzbxNHz4qjkgwbFVq3JpqM89e6zvsulT3LkFuMvW9//e/yCtuUc5Yc+HkrNCAyNx6zoa9RV0mXVHwQgO+RCT3Du4Z0xklWvtJ0a+9g4+2hIIo4AOeZwT/uqGzVhLeg3US2sGhQo1itkBbU+F1qB/w5I/ipj5qIZAEJbPNbGldvqd/fydPL1/U7MOXkYqv318f+jBLXbLECAKSEg9Ot5KrmXqkPU/wePlQ6nzzTks1J9SOHvmJ+6mOFkB5OhA0cgoPpp/d0Alei5Fo0Wgxk0DE2KJRkEA5PDUwDknJ/FZq975UbYMwwQi3uCFkK79b65v8608rnurM0Oeh+PPfW7ko+yEDpPW1azxFRjX/QuT/HLniLfbf3yc1fPn+Zx/I/uWbe+O4ldw/zhaVD/aWf0du/RG5wu3+/f3bqLRmNn794896fY8VMpXhwlQZ1QSMpQREeHGjYKVHnPll4TLPOizOFjYUKW+TcDz8EzP40ypvbpEmSDcon2/5oUF/R9b9Ktf83Oy/ft/Vhfi6e/l2FW1euNQHcQhuGHXitYMCXx/w3M3Eo6Fjfh99YsDV9ag6R59qVg9y0KOvrUW+VnyyXd1F21NRz6Qb4BxdRHV8UV0PRB54Ul/O79DD/yRuVM5/fv16+PLy/ek6iB6aqT+4FPwwBzNqjMaG8Tge1L8htpvQ96723cyh5PqZxSTdy+jdOEPsS7BN2xknXmrLHeucHJ4DGijoG/hI/0W7gZfMsvHp78V9024gun+l8c9wU7Yhd4R4KBXyiphMT1xLVOtjzsCcUUIqVRowf2wrp0tFWsEg95kqFRTCU6mw7VSrlKqwA08fHRKlQIVQxssqOGXyyf5WX3dfj5xrzegtpXrk4uQHcyo1fXpy+Wtyp+//EfnfbS/5n9V3rMp/Sqp/SgxHf0jcfECKosQgZYnLAi8fQT5y4PFojIt8NLw1+HR40RQfezq4bU9P6PikymrRFP6Y5DtejoP344G5ro2jbxIXH5Lg2N7qmfLongNQD/osPngkPDM9kj33s+cB92nQHT2Esvgg7spH9cTZyCxt9nagyT/J6qO4K1pXQ9Ip8FDNYz0lOnYVbjnkux+7+0aGNrHa8b1rO9fFLs5t80HYDXax4m5kvg+td0OceCDFh3F3HPLdWei9RNaNjnveflzfirXUzZr2tnWyln6Ursz6XnCf7b5dXtrj+7W0EbeOFKzBwjhMnajc6YGV+YjzwesTvX5pFRxckEiUqxRmUTSqPOKuzPviCHJNCUzIIVXClUtljrjL9n0hTasKJYA0lXADUigCJe2kbzKO8yL5fVy+jMe3vGU8boX/8+lXMzDzbp7JETYb35flPPN8OQm84oy7El16VzhPPB3/wV/+FtqMu1T2fZkmC39nCfBfX+ycvHj9w+L/Ugvuyh5+4uhpd8RNO/rjYvcmO8dS1JKd5fXTOyLrBTf4NayGn4mBwxk3/4mDqzPun6Hl6oy7+4mD0bjg/iPj7uFrm+8AApv5KIw1bnB1eZMvHv6aXH/FZ9wMIWaXVD98uAEFcJcX3C63Bah5VY3QXKp7N2U867vIuNsv+STlTsldGxx4X8WJbIWk8lFd1xo3JzmNbPcWBVZwVdgqTpWGI6PF1JoY1K7UHmuvBUX0GnfB6bJlrxF4MFHkGxcYxcePYY3bvOSqr69lcN4jOFGgrqBevFFBd9H3ghs1c754HfjM6y92PPDO1dge4vP+QWP4lZ3TXIdO7ZM6aD/Gp3kYuNiDHp8GXTN66FlNGeXT7Houp2vcyHzNKgvioJ57uR8YJOj94IfHhW9t52l5aGIOWuq039cxTnK/1/Q93FnfJOMmI/KomJMeQ0gDfbJhHrwdSM03m4SvcU+1YhXaR3C1T5M/1BS8bjc9k3JvE1d84P7ALJ9owodmaegtX3ETrxKUgufumemB+r6zHYWf++eHlXFrfdu+Zi3au8MUOj/z7LHDnCtv38F90XerUERGFZVCsqmYK6khIlcxPEpc1rgFla41Do6PCtGqpYiwpeOPcIJUhXDKtcK1jTJuudiVvnUCHoEp/LOhTN5w2iZfvNF2cFW+q1IYVPlCa4FcbmDGbVTujeq68RLHjrdyFuyyU3BHR/X48Af+vK1zKUXm4QOP5S3uOzHT+RPdvP8r3Ge51JNrAfSoeXzfN/78KJgSzXaCcyZRHJwHM49pUsNGuNnATXqZetAxrxumjQZC3jzQ2j3uVlIFNiLBdqqetkS3gjaqoq5hQl4XtY04pg7CHRybmar3YvouiR0xH0re3Vf0vNo5Wem7t5JCEvHkI9KzGGtUT2pk44b6NnAfzMwYoqwTmo9mHNAwPXAO97jxwduZ7g88xXiIth/twfWWHgYa+njdhrGBe4/EAQ0JDz2qveRs8s2YhK7TfVTYtnO/V5A9zIdOomTnWutnS2Y77T+E20599MjT5DSfp3pA8lEHwHvcTSfgbmcbuBB1Ne5pN6CDZf7A3VxdX37DzmeIQ2Hu2pqHf3u512xIPjk79/eBfFvfpjKQ4aqqMLk6sZTzoTIlUhu+dat8K2NyV4zSxA6RCiP+yDlt2LloiDKSoegNpD6CyYiiq3QkhTDXxWyrfLvldhFG4JkNKU1FUGlafEOXXnF/u/NrVwK38GjXmzy1ac9381HcWaRFIt/pO82Cm37tw7Lp135Afomfb+BmXflCgXb6VLHYMucTetAJ5pf5ebXSN+h1on5pv6qQRGDcIreAZXO3kPcZgRYX0XCggsvxV7gNInxqS9QaIAKNQSXkvGDyEIbyWXJDGEaV0YDuEW7VFXXXwMk76WtejsFT9kAfV/qGG2TueKfZNKXH9oEvfcW94i1mp1ES1uuJU6/Z7HVInvnBxkLoICbNfSC5G1JS7th7+IqvfUNqCt6HoH2YaE+TpjQFSjWaKYTELkTtPeNUqUe4i57aGaPgJ+dzt6sg0J8PGPIaN90ZNAXBkremoQR5L/SDw65wX3iqJqgrpkR94C5MVk3c22aOiqMoaQAwySszOZQwncwtbgU5hTeecmGT9zJa7qP1npOAQsgvzNIk1RzO8XDDzhuZuUeBm9YdgHY1VfGIqa7tvAlIwC0XHZ9MyyiQh4DTB/V99ucEfLBohfAY/CCwnja2FZDNsqoKR9zSU6QxBB374NyW7wp4mChLUorWVcQVrsFYJIHgLFAIsInGkebiX9/ka+T4K7XhjO9wL7dtYmJEIQx22Agk326Ueo3f5LocGaSioa3JhNI9PsedXzMnG25zsr1kxY9btd/E/Z5s+PMfaD6/5y1Cq9nkPF7IGU+CeiqF148C2a2+tewo8S64uoledJ54LiARpl5BkbtNbm5wS1qisx0dM4O2MDQ70q3nfoubBjhGMARZ1GtvL73E/EvXr2yMhm3jnk0vcjcceACNtlGrCEmdfGRtN7iBTHs60sAlYwpKOTkgG0hPvJ79SG5j3SoPNbNCtcMenGpuYG04o96rWDkIHYx1bnl2QsXXKqm1nbPvRkLSyHUMVIfae+sdIpASdhZpRcE1h45DKg0Ol1L+ivvbys5BV2qpt4G7DgJH4qSMD1O6G9xtkEIoDX/BFd57XQQGei4gqdCxuDXnlb7bf0VUE8d5gCg6F4qBnbgAzyNhSFEpJRBY4HRySlu41YycLAC1nQIBSutn7BF3SDGOSGLe2tE2EwWP3M3tCvcfb/O1N+QzeYtHBMKAWBrUvZSK6ALIm0PMCwFBqgywwV9yo1s7d6xqlFINUyURqgUDJUBBFFIUsSJC3s+AacemZO4V97cVX2tf2/FJ9ktGivJUvjaM/Ra3uyel2JyZ6sVJkE3cax+y6U/MOiZ/lKdu13K+8tTFzoNCnYtKxWgFddY5j1TQwXkFCTFN98dfxe+A3CREJZijtKWYxZHQRnaVSFA8S+/qWMbgGPanE5U3fk3lupkKSpch/F37ucHdykdVQliAN7t8I2vc5/Jtdh45OnlwTOCXtOWhNQroRtd2Gq6zMfpgjTv8gXDsOLZJe3Xwgyg91bVgmLAgu7rAXjcdrXWPTie60bfltCn4DJlzM3l9f63HuIEUudyWEEFRghJ48L6koD6TSQCFwAKpjiOKlsJx4mh7x1syz/UiOqZF1IxRGUyTNHNQvIIKd52I7+wcnIcL4D9ncG1OU/BpzvOqiYLBs4w+Bu2id1pv49aSiClpS2nwmyM8HuEGnqo6qWVKQc1kAmqPa4VzFbYMqLESggKFnF53iY88zmTLn6NL2rCS9kGJe+TXPtbNcYu3VDl5r7ZD9kPc+atArPQS4DU06KlkEEhE5l5o9M0kkZJTA+UVtEoD2fLn2JmmIkC7VNvCeXNlg8nBcwKTb0ilSJUQN2cKd4PbqNKQHErJViXFO7gNfj3mAvthw8F2HipWdWHnj1t3ctJ3fNV3UmnuQkqQjcVp5DogyYSsqVCKcp8inUbf6Sg3cTupeeBT9Hb+gMrXfi3rIFaqtDT34SyDrgg8fOI0W+pGC5w18QbuhWIeP8Eza/GpX/7KnVdrE7rnawlc+aSZ9cHqFByYiKMq06DKiYklJW1C1rO4jTsnoVYNTocP9KJe6bsCjzowwi0ka8JDog6ZMPPAWyJFXHYSksOJd2vgazsvGVyZuQhxuoI3JLjEzE2gBhJFDuGVUF1sJJaKO1miLTvXOXsvclqGitYc/T7kXyZvPkoLMZ3jbdxQnhqDWmMeEdsHuJFo0Yxi6CaPImsLFmx0nUMR+FqgnYIkGHSxrmFb61vvWjUnIKPAezorlGRT7CAFpjO1CRLgluuaxlGPMjA3CrRVv1bEt9okc76yPAm0ifvH5KZ85wSyOtWYNPkBV/mJl6hd+kOg5po3LbjLc3sJ+DWIlowxrbkzgQOp5a7DwefIEDyzsIVpKryEmIq28u9ARGwTD8COqdWBNlOttdchSDB2OusQ15dfcDdH3GAIZFqKKtwrzhWZkLW3yFcEYUg1TKvLvK9E53aMjBs0dsadX43L72At8fhoGSKsMlt1Jxt87WrknEGFPI2tEe161/J6r28uNMI+OD5xPrDOqlnOelY+zJ4T62PH1sQo48a0PLYD78Cfg1VFWyMOyYCmYLYJeStsmCCCoMRCDEnDo3vFXTJ8xj0CRZBR86QlB2IecDWxTgvgA1vGtOBWrjrjJvgMub0PBpct56dyrFdc6ztSCr5T4VIC3XAS/ATBjJRKFQyiGJQdui4GGXfZkQV3E5GbS3hwUC6tiklTqyAR9BAh5JTbvBPjzmrGg1jhprE98xbZQRxQgSvINrlVzomCO27HLaJ4ws1Nxt1C5JwCdUBwSQucKw8ZBNOfZCNQbBWwIZz79cCmc5S55y3vxt2r0p9xV4m2p/JdOvCADgwerLwqSWtwA0wENlQxKdRAgmuq6sJqjvqezQn38oAV5Mm4gSDiMGRj8PydK+hWTFzKtzo0GXcAv5byGMLc6QdSVmaDiBgoouVgo2OmzraWo7yE9I3yXWl5U69k/IoMEL0Ek4ascPP6jPvcprHRErnhLBfc8kCu6pnUR7t1H3FT1y3xRlnqPfggnZMLB/xegHcDi9OU6gjPwdsm6PYSEG7Kdx9RMsqLCYK4ty5I+ISmtlBQaKfgtARbVVS7iQHhe8Xdi+mIW/COTeARa4r9TOE8b1Z5HXH34ccGKL3iBjvv63P5rqoTnV6em5yOQ4ar5Wu1kJn1A72J34C7qxKnPEzAzDoDPCIgW6nOzF47C5QlulobneyopyPu3NFzAJK2nI5ATpJqgrUms6gn2r3J2spdiSs51PoncVcVGYZzDUzGRpRqj0OZMmYi8heCt6j+PV+rPGRzMjIV5kJjQRxqPWs1ca4RoBinCWTmkhGaazTqOnfIq+HtXL6VY3k/2EzjGPFv6Xseh+PR/dH8zJZzMWjb5fjzpYfjlQvrIVIweO5aC85AM9hCWseDpt1Gu/1mPbJZjMW9T7lIX59k/xO8ZTwffMLNk3sBxzeC32sKgzGoj1fBuKJri/JWaXo4H30qYZD1Mx9HATkzRE8JbDlxSGqld2Hj3jZwYwLWefjQWJBX3MO5KuFcpXQ8vjwOGjtuupSv6jjW7IJ7OMY1u09DCvwpTPNfygzz8E3XPTAo2n357m+VcIu7FarB2JWiIa51yqZKNI1QBHyf2KhquscNyYBTOn2oDp70w1APNbwOPjNcRLyI0WHCHESjaJhVCsnUQvnFTLBIIEQxFLtyUfC4HAzHDmk5W5rGkSe6D12CewE2PXr4P3XT3I/0tplPD/1yKMhWAKje0dt9XlIx5SAd/BjufePrAnybqseFr8HtAeFyU0flNIe6CgwxAqmpj5bw2UGe1wH3C8dGnJqpPVAa3HSHRZtVZuSZ5JJlOGFm5G2Vt1QGt7dlXHfVwNiEceiXKKu63EZwYaICnFpm+mz5lmtXl12L33vF/e2+nehDQva4HcsY9yIeRG41boP3QGkphE9NvaSzgoCfIlgppdZr2Be98CdHU0s0KdocAj68W6t0JzohQWNV1yb3JPlqUADryv32PGJa1nSMLFPcCUG24qkdYdfEITxr519x/2z9OeDWqlHhoNXhKne4rxJ2ujx/Pe+sJW2IEIex7ZcyGujSzwHhMyk6+YoGqIy5rS3VCcxSFIdD2Q1GzeAdWh6kmrkFBsKU9Ww0GSmqtTgQabW30cbkC35df/6T+q4G1U7lVIXTpFLY5HQLo7YUkChUtEUFhIfYtpCSQ+YV4ytsVEcagBRpJfbKvAj47iKkLz4xUJQNVcE4cAZZ9xGYkEda01WVkuakRqyRDPfHGo7cG5BgIlTuhgYJi8O0kfCtka5SURkGDq+BP7vKx35a3wdfj7S3kp8uLjyfZJqo1sAUIYmFtEHTiXLdhTBryGO5lhfvOlo+0HGWepiR6RXciwP+oysvOkhOnHORRW47YIneQgoQRL3yYHrUfbADZXW/uKKy2mzXuBNzvPwv6ruHaLL8O8Wx6Kbc8VZ1wIoT5dIaKFxTbuLjOkmXvFavRXk8HTycZuyhlAoJvIfEAnxrg1vKI4kMO0gCI6Q0cl1XqZdgkA8+MUVBFXUqTvhDY+Fu2kt+GPcNb6laXGJwmljzAopk7tAhqqqARIw0RQX0Q7HXgPTKW86+4WIKx2iC3wgq97zFgVtjcxM+RHoftvt/SMhhiaH1hS1epH0UP1emegzecPDh6N8da2nBIlBgxZvoo1BvdCjW54NPV1Y+z+sSNHo7FTrLBffP9+NqSp5p1vE7qBM82FK/AcTeKJlnU0Lo/L8SeV9bHOvomh1uSjbURxWZqe3MSK3gzRTmEARP4Q324fZgWwrMPJ23LNVR5mNjNn7Nzi95aMy4w58IATPxIXCqIa1xlk7gniEjzh3j60nHSWgILcL6oy2WxzzUnvJQHyDxlV5N4BCkFgxe3rhyzkOrVR5qrpmNefhlhftn/doZ97DUM+UKa205YdMEWSgHh6YlDyr3c+DFKCbHBgXbIxjHEeixvuWgXusdjqTqXMzNW1nssd6h97neARyDsoGYCmDk1h4EibBQuGwqU5GykAzSnEoZkkfpK3WqT63u+6f+IO6kzam+Baw8z4DFI4pKEUhiSRFxqxCPZdlEAiEWq4KIU/eJI+7xXM+0KvqrqU+adjs+HesdDuRSf869ssMkQ0cdCiVyUExcIh0Dlky1rZPvGETWyFf1yO/0T30Pd6cu9ecXgrzca1sdH4baLqfHekW21CvGFs0kCu1iHuEA9LqRVa6tr2igzMVG5CYJR7qL1zri7tqMu4pgaTIwSEVVornfGGXAkYOYWOcAtpygsHmurNZWd9v15z+Ou/TlGbeYokeg6Dh5Rz2LzsPfpCblt5Af9V2c24mSdV7MFvOZci9qpRGxDarsVPXEgZ8TZqpfO1YtuJ1Yt4+pNjcwNC2UkwJyGlRhRIwBrogIaEBB2lNic6x/+Qx9F+TSXkIgzXc4TSx41jElZZfUNDBf+y02sbQbNNVSfw565FpRDWnLBOEIyB7RiAlUTp5NUVPqAWPqwiXEL7ib6/ZQ4x3Rrc9kvqA+NnnKo2KznvKI+/sv6Xvdf82zAKlRzINPteMto7ahUdJLVnIl5X37t0GnwGfutqDrZvib9pIisC5WmOsmwMMzSE+Qi1AV4fqPcf+ivj+pfczkyk/IXKqlLzSqqujeaP6/wc3IlJDpyklFASUMhQnznJ5pNm0d/Rnle437fmziPX26bLnBPVMxTYl5zb3vjJil95N9q93/qn3MK4FIiIUGwkQrRKMGmwei7Dc7Jv8aT73pz0Thn/JS5r5MUDI99gXkFiQq+O4YZoQRFbG/dJO5wZ1yRbXWySfCAyK5BXy2D+c5fKcf14XGVJsNQJ9p53aXaerMXA8ptEXcjBaFdhqnziSbPAdAfp5Gc2Fhd7hRnvrSiBIoQGsgoYFo//DKnzQe+DPKt0EmaDUHp6PwQN+iRCoERoOGJFGDU/aU+Xjpfv7L/ZF/Gfev8dRrv2bcXWW/e1D5f4Oba7fUQuU07Khoc/lDq09H+Y30jXJveWlaw6xxoWwJMAkPFBlX27nhKo61u4g6SF8mwSVPGuMAKaW2jvspTQKoJbAuIPzJ4rOj+yx9fwpuN7JaBOa5Eb5m3STAQ5M0J74JfK3vRNDY8lknDjHfuWZ2CcXE7Sxs5BCQbdGVdbTx3JHqs8ZRfQ5uFdKkp0mn1vnIeYouaKDIadoMR3f97tsiFkIJVZatKhWwvyIKrJpK5q7ELS0L1VwC+mfg/rzynUkwxm1unGyrwihTtOCa2+0av3f82ts9EP5pfePP63+uK0hjaijHutTKx+HNGqPfyJ8bhP2U2wLNMlouz9Z9HMtWLUPmWN62VuJtv1w8TfPkhOSi1rN4p+ffZ+C+H/f+UbnhLXimUtugO60l7S0rIRvtFZT6oCXjXuqrdtYb3CNoe4oEMlgnfFSM/cf1/Tm4CUNOhE5zwSnkn5AWWCSFtUgIyzql9bSeaQTd4f7gXK0n+Yzy/Tn8PEuehKRqMVFImCqP0BdtgdoK56GlqhXmyq9/9vixH5BPH1ej8pAHchxrt0Guq/VMxf847k+LY5Wenfch6hh7o5iWgjLnIgJiHtQkJOvkypr/cdyfln8zrMegI0Q36xFjzo4T45wQFmuiJzvbUK689C1vMZmVrx3+Vef9m+L/G8UxMHFPIQVXzgvBWkIb4WietQAegcAC3DRzdFvfplaoVhrswgodwWQYidFPuX4qE3MPDn6+Hqz5KXlJ/Lx8bCVbQ7fW29bjBb9HNGnPowwSwp6vmiADCiONhFZJ2RTyqJv1iX6rvOTH5NbOgZozpkC1sgoqVNFL5TGiTDZ5dO7NYM3PykP/A/p+Tzbmb7k0ldx17LiVz/Ln/4C+b+qRIV2n2msnFCFRhXd6L/xW/vzH5EbfjW4i9WoQPkxFJ98542fxtX++fMcYZ6J1gLg/MS3e6dv1+/DzH5aN8l0dWwro+53Q/3vs/Jq8rwmM2dj2f9ivrXEDNasjxdgI1lS48ETJkpQKxZa6VhQNNq3LlKg4873fqz71h2HP1WoAABP/SURBVGSFu9x5VFNquVV5YGBeTyPQmgOjR7njh3dacsW87di51eG3ykt+TNZxTLRoRC2HnGaacvc+rzhPiYwN0lFbzYhlkeqgL4Oxf7M89EfkpnxXS69DgnBblXlYZlku3dfzIM0y5/LwDp/PRPe/pHw/kEsKn7tUqwpVl7TmvyaOGS+l9iNnwXmuTLJg4GwWng0qKu9pp4XMC/Gemtc+C/c/H8c8S35udLKRWtZ6rYaCe192GrUz4zbEMFZxnk585r+HrzVNyUgVnWINLfNQzYI2qqEF2HrMQwcbhT0w9xNv/73qFX9Ibsv3VZ65XYlMziN2PsfO42+gb1Nb33jhVSMcY4YhFlrBJKq0Uk5BKo5czAMHTutBfsY8g/8QT73JQ70vppAMnzjzlFWoC9h6bYLhlM5Tp1DIC2gKcWqC/Jw49gv9cj/Nr/nSCzEVNioWYRNVmkZm1OQYUDV4EFFoBvZwGlfxCbi//0I/7M9rF1yP1X9f1rjlpf//eSTeaoqd1x765530M3jL5+EuytiqirQi6dZBotI0jJjYFMooUynkiquGwivcGVoeR7eF2z/G/XvkobXWU+xY8FxbJ3iwWhPDQ6JWBFZPLl51R7/4tWEZmFuPauDiMJzBvy6jUd/LOM6/EU/1QNFkp7iefBAhpDw7oZmlFTaGxG0UV/NDnfSd1y8xDLD2ImKtdBIyI5vMsnBJXoZoQ9+mqvDvk5eUlZGJ5BvO08bkKU3yCESI19EZyFTIdX38GXdeh4ctA02MaGylFMvYbHtZpOe+fPsq7/ht9L09APyR3OHu1dR6r22b8vDk6oy7fQP3r/C1X/RrzQl3m/unkhKxbJ2mQWWLUYOq9uGKFte47TAcGPfEWZEfwj3uxSLG4wikK9z/rL6rHUU15GNh8tzPUKCnPM+LtuHhsKg1bhrMyOIwzJLNWlg+2Fc7X3D3Su2rkZCKD5+l70+yc1qiupQOErBmnq1KMsTkNdP+UcfcK9wcS8FcH3QhGt9grvgNbtfagrm9Lfo17t/DrynRtLgkSBVW5UmZIISDQ34D92kJtbJlMxGhI3sXlYidEmWy7XkFr5O+LS6l2HflgnvZue3XWncnP4a7ujv+rvvDxniD8xO5O/iu1QhwC3HaqWtCMbaDF07SLvKq506cxE3Z5xHr0VzFMj+EYTrezrzwVHK9NEyz729kcw3b+oz7rnVD3Z1gvv1J+3BdJna4OfZwN7cj2RsS+uPvlqkWaii743yYu4FMx7kXhn5YdoKkceAQ1bujj8tb+/75WL53h/1KDsuQUzjZq//fX/3g+KsdOeH+frvzeIJ6dYLh9uinM+7n4VYyqUpXV7/9xQHKd4tZfY5SYwlG4UwgJByO247DjR/IMLC0lO+CybVkljMUmqp5HLpuObHcEHZcZg87drNdLhbVeJ9PkOYHJ1hwlyQKEaOAV3iL+S3kG26TiHN9OpgvP1l+AD/MH10u3VUpxyUpGbR7xkWviBPyFLhoHpS3jbwfGTandRWvVuQrXT7bbCqqGkpEyrdd4Q0pjnK3HXhzPkFbStUw5/K9d+3W0WV5v5Zme4zBbSEVPBOXZ6cJ5m7Vv+M6e1UlumzLcwVXqglTchoWYGWVd8b5NleDnXMsL3lJAZp7XfQSL7h7wUh0zDV8MaTLD84/Ll7lbtHMBTecAO6dKpIf3FytVuQ8v2+uq3giYCRUjHhF5oy73frh8RFXjkMy1vl6rMdh0vDrBdgxxlUi9VdK7zuR6fn2epKAOz/yyKKQNKpstBn3xwVwH0/gwOgjsYtGtn74APewOGGVl85r0tu4c26ipuGchQ5DctWrbeY+3XyVoXLXHnc+wH0A/tPD8wu2H8E7Asn7Qdy9hBOM46D56QQ/gJsOEjzuCKU29XM+uH+IuyBZGqymE7LkcEOOsqzqmne6s4PkDhfLtoe4E9IOB3g8Lrgmyj7+IO5oUQAGMlin4ASMDfHjuFvq0aSKNIR8cMFoLacHuEvxfFikX0xkyEHqcJInXD2f5Gm/BIH9/vT9q3qobxxcXQ0dawQZm2ZSw4/aeeHjjPsksVAdRBc1/oCdj4TR1PRclsJZcK3SPsS9Hh8qrrKY1FR9dfSe8J8wgosTzqpT5dmvHe/i7FHVoWVqLA9CCqdqrBEfL+ugvrW47MU5u6GVIuEDeDXhZgInmM8uucRXB6z0fBLDxkpIS/aNJiJyJU0d0GlXu4E7qisueJ4ItSuqvsxzwTcE/poivxyLAJ7VmacetcTm+bhOaTf4EEkaZqZDGDxQv/q0Y+bqDdx0nrsur4M6wwkE6YY82nyqNa+G4wm6DtKOFfA1Cj+fVlCdawrlAwI/88GO2pN+PF89kHvcqSNm4H7Q8IUd2K5d4XYHJqKCaAiBvWBE9CvcK30TP/Rnv9h3seOB9UEO8uQYYJso39Q3nODsWOt8Ahvo9QmSeKxvol+vfrBxtNr3noJrOB9s1Za+ua8IPfRO7zV6UmlEr7hx1QWWZs7HcYxP7qC7rPHyRt/5PvCF5IxtwDnFIcz1p5vhrsLvrIRcFa8nqAImspFwgsPpBFbdFJPrgt1ieiaXHGsC6QYoip6vHkh7vVD52c6dqbijjdtjpFLF1rgx9zF1VE+pt3m6IKtecf9x5ddweSI5qfnSKMsq8DHD8brqTV0fpcEllpcTkGIWZHWCO+dw66ra6sg8IbnaY1IroMBLjclQe3zn2y7rMh1LNLnu5LjgJsty4xkVLYv8udko32fkmeTApUjjJKe0AduFm/bkA6gzk8vQF5Y0qMaJTur1CY5k7/SygTs7RpEf21g0eRJnXxCbUbN71Bfcz3zMtevlzoUqypkKsDDhj+WbkOzPClKQslk4pmquy/fVYtqZAWW+NywV0mC3c77uFkF/IBAR7KlG63yC8v4ER9z3620bx4fXg4GDCvOAny+4BxaG/ZeIDtHXkH6z2dZsmqsEuKvgacTM5/l8HJVCxsOrnef4DanTlVA2HepzQtfXnlL/Y0KZPVwSwX7cOp4e8zG1tWLz1A+Xqye5sdJzrF79eYqzHjCCFzqOcprroKYnvMRvOsmxGume13yehrx8N77oe8m//5jvFuzuQm596ZOd7/Z9SPIJMoPifPME9Tn/PkB0u5WUeMj67q3lG7u7+v12wcXOhbe5vZFZb6c8x/QU1BXu7XWwTaz5R6Y1eyhG1vbRCR7Xt5x/QIfwqD6VrHC3GOiMyT2fWpOnScemwo6c/HlVQeGGDBNy5ezgFkK/8ms/V5/6S4J3EBNP4yxuOmle1idAdzNKnmTd7u/nkCaOuIB8YrIpLvMluAV3xWa6eNPFn1wSlle/9nP1qb8kK9xkqlFFjXKqVUgptkd1SMREVO0UM04lAXTTqQixulJNvMZtumQVD8iqBObstQ0hSK+O+m47GrrggQpyP7IT8PJa3yW1eU7XdmmwKRFviWN57lyT8qTDlcsfsxry/MPHiZZN7kCcR4CW7uNNPGdZrwetA2I812lBGll31qOeQtb8TbYHybsOlAYegs51S6wdeV7heq1viFN53ncN9MUo5BCBkNA2R9zlGIAr2q7TsecTvuA+z1uT9Y3DjODBTcGzVlA9IgbOwE+qSnDhPE+Dn7rRI5H0MPEqel9zDQ8xTB31Wj6s6v4Qbo1mONuovqO2HxhDXWK1HRQaea2H0Qeg9439goVPXnq32b/lWFReR6AuuMFKcv0d2ItS0TUXO1+3C2LNkZ9mAQUFMQclRjCWF/NAIXWJCD+JkfgRBTu7eaqiCJZp77sudCrQRv3YAM+bdgNznMJBs3P7YHucpnmZ1WFZIsMcp64zZhmDssZN86A865PQkXouz25y8eeZoTVHb9aci/e6fC/rMuXp6Z0Chr2M7Mxz15dFm2c7UqqKRpWuNOAnSyiF2KFIywaJ/BNVtKV6e8HOB7jP5XspW+0R8TIhfrWArUj+XpKNMrTq79Baw9FMPQWuRVt2WfZmwU2BsRARRE5CyRn4qnxf+bUPzTn/4wX6RsqVXwNt5Wl6KM3LMs1I0qjBor2mKa+4t9GBdd3PQ3icJyp3YJ65JvQ8Q8/iz7ULI08jU4kP7gb3j/hzYz6M17SXGU0251lalW8laRIhUN75mUzgmksmfae05HMqY9wI4h/oz3SMYzolN+RB2Xwsb+z80h4KBceA3ZS5AgPIAMvLzoC7chrVqIHon5viOMVtkecyAytvTP69b1ujRJ6DWglB8yut8qy5VijmS8ocRFaW53zG4E3afJS/wz0pgiIWpBSkhbQKLg1pXFWAEjFr3cZgsg/ixgX4NaKIKhR5lTVfO627lpcMcz5PfEetj3BLtEMOwqOzVDs6EyQdUP/QBB+k8AFF7TSETDBF6qNn0WskYu43rErQIGpneIIoQXTQ1AU4oYW9pz7FV7zl4d0/kLVfg3vAukK3614c/fm5VBfXuM/9FRc7FxUKJHjHouhI4ExSYTg3Ito8og1w50WNhZu0Fhaiic6L4JCgNdOYIgcOVcqojZKSakqK0Ii89JuLiOfZjakCOkEDFOVw0Xez9uc/jfuJqr3qLZuuI+li514UjihQtr3X99qvtaiqsAGGi5pl8nGEy7wWU2swwySXU4goLW7JMtUzybSlaqsyz/+M8pYiExpsjsvFKtSUqMplJc9krkKe1gR+05xmZV/hLl5qNRyK6YmiaehzDw8jFFDuAs5uy/iyb6Bs5fky2jx34C3uvXcDOgyl2MANhqvnRHmd7nGf41ihr+fQEH4JTu0xRP2y/751bis7b76EINqnGR4Xnw9sNw1D0Ln5VqdDwsBAv8q5HmKqn/o4D7e4u4HJg6huJ+096nvykNAFSA639b34tUg66SUBo/aKUaQRFVRo4X+UkXxM1vz8iUHmR3vfoZkM0xDq2dpuGNQwH8YC/EPtun4AwlrTme9vcZ+Tmotm2gvuhZjipTFuhbu81jf4LBZDAPIlldcJaUOXBWvH/wzudX8HJ9rGLVP9ElMAG0pPCnhSY/KyfwY1wKGcwQQoDKQJ7S3uJ9sbgQQOQK7yspm4N6+4c/35SZb686Xh6KZ8Q6QhQkmnFFYQ/h0llcSSNB+aW/tXcLf8uJ54JofLVAjNUrbcxkz3J7kq3z2vv3dQIrivDx0Lh/GCu/JaRCEbqQTAEk42zBH3E7zlE2Vt56Prwhj3MnlUJz7LEbm96J7mPBPZ6J7uDe4KN+rzukv7BInSIG1f1yvcXHSz7ueey3EYB38Qicvyd6l3ILOqXwbK/TfwKWwOg0OMHfhEv8ZxdIfhfunSq/KdWXxbD+ZI66tV+a4op3m9JjtFSOyCjVNyh3Kj3kHSm2qh4wJH2QLFUpWD8uS99No3nxap/dBiL1e4L/32xs6woGYnAhC13MKEhCWaY1tFFvB8X1W14mvmOIP6XVJx5Gt4qdjGmEwRL1VNYPU3fC1P7dhqyfICv4oCa3NehdE4SO9QOZgBtoF/j8t8RJEKEimlBNI+X5EG8p7IwfdvTtv5Lu4fl6v1JGfdTXvr6nSog306s/ljuyCQ1KLJ1fXgzxayCr7tlp/vI2q9bnTwggWPvS5nQlEBrEth773UnhNqcxc7YKdBaR8JJFEoIBzY5GiMzoaPh/l1HvpLuIuRky6X4ppFcHHnjLhrFt5ihVZeeBF6x/jD+jUjBJZS5OXOvVNMlbFqowBLhM+gbSlzktAooWBjFArnIbsVkxWDSOBiJX7A9a9xK5K1pJrjJJT3HKm9pGTmHrdRqo2upYUDjQq3zr8rb8eBHOZajNyGedzOx66k3JoC80frkt6SdV7Ch7yUnRV4hAw6CC4o8ZBnwBtlAkEZSipKB4XJHWPzlV8Tp16s2euL17te7Jwpxri0afY0TNbe6vsnxxP9kqz4eZ7zPsw+lETaLiAJITcVKRo+azZZNM0WWa+BtTbhVIt0xVvcE+maLtaiIjs3EisuuHMlE7i2Mg8/zDXJtzx1GU+Ul2M8rlX6aFnjt9oQNvYVb3q5FW7hFAoaXKTLZFELAZ+b4NqgYxkICoHmRTYZg/JH6R1uiN+HwYapf0IGTPlwUuGFp2ZnRtZyU77xdDDYuxTbg/KljrPSJMDNYA+mR8HlqZk2HrM8nTxcPfomCN1qlxdvrCBPt+DtQXVSRwlGy8BM79YNW8sbfu0t59iecV/K99xLV6sxaLjkpA7O3uMmW7gv9al+QoLzvJYim2ujmMWDsDyvFUBnrYjlvuGJhxQYA0CTGSkvn7DrppEeygmohpoM64QLdarGKaF2cwnMLdyOGOJwJglIwZtHPFNWVUIOj1xTqrzS1tXBH6lvaR7hvslLSuZRpBPcLAQtluc5DhGSM9jGIYttIVeZIH5FH5lwkK5xHV0MJERGnVbBIhE1zZUfPtsl9TJX8L6xnghel29vIeJo0vlkZ2ABBtIjaUYRgFaqOaVSTddWcRXH4GHtldHw5KpVte6H9P3Dfs2gt0KWou/H8RVuKDdeUAosQMcpBo4xcIiGBDp13MvAPQKHdnW9Ne4wTLafU2ctfd69An8X98+Ps/glWfk1hpc5R9s8/2i5rIPR5qQ6TzzaRouPg5+vaPCVXxto/UX8RUPNx/q17vWxnd/y1L9Xyl/kaxfcbU5LTstgrlj6x/S9bzZ/8h8Ud+bnunj/xzfSxDPuuSzwMTbj5cNrj6E587XNTjin/ooL7q2BlP9hmY+43bz0YJjn194M8/Jtvtlx3jbnl9xTF3Ar/lAsrm7HepxlT87tgsVdv5m/QU79etqfkvI4PvTRudtlEOgDqcpjv/sf6ar0mbLdL/fj8guXzvpmf3vZvsj7PeLe6ix3ritc3m7qD98WUib08vL1f1HQy9P/onz5f4GCWnagqWv2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2108454" cy="319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3505200" y="1065984"/>
            <a:ext cx="4603576" cy="5141231"/>
            <a:chOff x="3505200" y="1065984"/>
            <a:chExt cx="4603576" cy="5141231"/>
          </a:xfrm>
        </p:grpSpPr>
        <p:sp>
          <p:nvSpPr>
            <p:cNvPr id="15" name="TextBox 14"/>
            <p:cNvSpPr txBox="1"/>
            <p:nvPr/>
          </p:nvSpPr>
          <p:spPr>
            <a:xfrm>
              <a:off x="3505200" y="1065984"/>
              <a:ext cx="4603576" cy="2862322"/>
            </a:xfrm>
            <a:prstGeom prst="rect">
              <a:avLst/>
            </a:prstGeom>
            <a:noFill/>
          </p:spPr>
          <p:txBody>
            <a:bodyPr wrap="square" rtlCol="0">
              <a:spAutoFit/>
            </a:bodyPr>
            <a:lstStyle/>
            <a:p>
              <a:pPr algn="ctr"/>
              <a:r>
                <a:rPr lang="en-GB" sz="3600" dirty="0">
                  <a:solidFill>
                    <a:srgbClr val="00B050"/>
                  </a:solidFill>
                </a:rPr>
                <a:t>84F Vehicular collision</a:t>
              </a:r>
            </a:p>
            <a:p>
              <a:pPr algn="ctr"/>
              <a:endParaRPr lang="en-GB" sz="3600" dirty="0">
                <a:solidFill>
                  <a:srgbClr val="00B050"/>
                </a:solidFill>
              </a:endParaRPr>
            </a:p>
            <a:p>
              <a:pPr algn="ctr"/>
              <a:r>
                <a:rPr lang="en-GB" sz="3600" dirty="0">
                  <a:solidFill>
                    <a:srgbClr val="00B050"/>
                  </a:solidFill>
                </a:rPr>
                <a:t>HR 84; BP 110/60</a:t>
              </a:r>
            </a:p>
            <a:p>
              <a:pPr algn="ctr"/>
              <a:endParaRPr lang="en-GB" sz="3600" dirty="0">
                <a:solidFill>
                  <a:srgbClr val="00B050"/>
                </a:solidFill>
              </a:endParaRPr>
            </a:p>
            <a:p>
              <a:pPr algn="ctr"/>
              <a:r>
                <a:rPr lang="en-GB" sz="3600" dirty="0">
                  <a:solidFill>
                    <a:srgbClr val="00B050"/>
                  </a:solidFill>
                </a:rPr>
                <a:t>Lactate 5.2; BE -8.2</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876614"/>
              <a:ext cx="1747665" cy="233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27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1753276"/>
            <a:ext cx="5866101" cy="3560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083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772"/>
                                        </p:tgtEl>
                                        <p:attrNameLst>
                                          <p:attrName>style.visibility</p:attrName>
                                        </p:attrNameLst>
                                      </p:cBhvr>
                                      <p:to>
                                        <p:strVal val="visible"/>
                                      </p:to>
                                    </p:set>
                                    <p:animEffect transition="in" filter="fade">
                                      <p:cBhvr>
                                        <p:cTn id="12"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81000" y="3928306"/>
            <a:ext cx="1752600" cy="2514600"/>
            <a:chOff x="533400" y="533400"/>
            <a:chExt cx="3352800" cy="5334000"/>
          </a:xfrm>
        </p:grpSpPr>
        <p:sp>
          <p:nvSpPr>
            <p:cNvPr id="10" name="Rounded Rectangle 9"/>
            <p:cNvSpPr/>
            <p:nvPr/>
          </p:nvSpPr>
          <p:spPr>
            <a:xfrm>
              <a:off x="533400" y="533400"/>
              <a:ext cx="1295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INJURY</a:t>
              </a:r>
            </a:p>
          </p:txBody>
        </p:sp>
        <p:sp>
          <p:nvSpPr>
            <p:cNvPr id="11" name="Rounded Rectangle 10"/>
            <p:cNvSpPr/>
            <p:nvPr/>
          </p:nvSpPr>
          <p:spPr>
            <a:xfrm>
              <a:off x="533400" y="1752600"/>
              <a:ext cx="32004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ACCESS TO HEALTHCARE</a:t>
              </a:r>
            </a:p>
          </p:txBody>
        </p:sp>
        <p:sp>
          <p:nvSpPr>
            <p:cNvPr id="12" name="Rounded Rectangle 11"/>
            <p:cNvSpPr/>
            <p:nvPr/>
          </p:nvSpPr>
          <p:spPr>
            <a:xfrm>
              <a:off x="533400" y="2895600"/>
              <a:ext cx="3352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RECEPTION &amp; RESUSCITATION</a:t>
              </a:r>
            </a:p>
          </p:txBody>
        </p:sp>
        <p:sp>
          <p:nvSpPr>
            <p:cNvPr id="13" name="Rounded Rectangle 12"/>
            <p:cNvSpPr/>
            <p:nvPr/>
          </p:nvSpPr>
          <p:spPr>
            <a:xfrm>
              <a:off x="533400" y="4114800"/>
              <a:ext cx="3352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DEFINITIVE CARE</a:t>
              </a:r>
            </a:p>
          </p:txBody>
        </p:sp>
        <p:sp>
          <p:nvSpPr>
            <p:cNvPr id="14" name="Rounded Rectangle 13"/>
            <p:cNvSpPr/>
            <p:nvPr/>
          </p:nvSpPr>
          <p:spPr>
            <a:xfrm>
              <a:off x="533400" y="5257800"/>
              <a:ext cx="2209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DISCHARGE</a:t>
              </a:r>
            </a:p>
          </p:txBody>
        </p:sp>
      </p:grpSp>
      <p:sp>
        <p:nvSpPr>
          <p:cNvPr id="2" name="AutoShape 2" descr="data:image/png;base64,iVBORw0KGgoAAAANSUhEUgAAAP4AAADHCAMAAAAOPR4GAAAByFBMVEX///////7418nl1uHN6OHP6u3Y2Nje3t7Jycnk5OP19fXR0dHb29tDo0vo2uT628zVzMh3d3aAvLWPrsmqzdpwtq7O2OTv2NbcmZP16err6+rBwcCphqflx8rrvbGqi6m8vLv75dzg8fPu5OywsK+Su8+m08vUvtAAAADos6l0p8OoqKfRiY3I4N3k6/DNiJPRgIKdnZyqqqk2oT+7wbuPwr2RkZCRnpqXl5ZWcm+EhIN5eXnGg4tsbGvS3upaaXSyycNXq17pwcJDQkJYWFjNwcqek45UU1OouLOXe5f68PB4YWPgpackIyO909Xm0M25qKDc7N0xMDDks7UAOQ0XFhbSvbLNkZ+TXWSDqaOvYGjZh4i1xtiswsbRxc7Hsqmgrqq63tZzlZBNhLDLZ2uLhS8NIRaakyXWzjt3cSVhXRmJh2g4WTIASSO62OWKk2hfUUaQj3lkXwdbVyoYIw4/V0gpRTRlYjpXTi99elAAQSY5RRyJj3d6dB+im4m5uKWlz6iKXyKcizF5SR11cGAemCxQPRh5bDAyGQB3uHsvAACXIiqXMDs/PROXx5oAJAAAda/p3T+OqbZQYSvGuzEARS23tGeig3/3VWGFAAAgAElEQVR4nO19i4Mkx1lftZCr69GRM7bR+qo4u0JKZFFJwtVCdU01LcTuWGedJdm6k8ABSwiTELCDQgyyeATsJDxCEnCchPDv5vf19Mz0zHTP7t5prUWidne2p9+/qu9dX1Wx8hNdWFnpj3fhs6Ui+Fp9vMsv/7O58rwoWSXYx7sUv/z8HPyfrz7+8IH/Ew1/Fv8nBP4u/ueff34e/jkrPqJ3vM4ywv/8G8Ubz0/DD8vu97u7eXRdlxjLXb8pRvtdt+iWsw9zSxxVjNHfTimXXbfk6286PQqiq5UN/ud/8MZfvvGD5yfh/7dv/M8//R/f+O+jtz49Ver0lDEumdH4p5hSEjjsa9kZZWi/UswwxTiTBgcqQmnv4ygzjrGqZEyVOEURauW6u1aVuAHjhtm7Pz74G/zP/+BvZuH/xX/9L3/7u/953Kynd51bnrL7+Ty4u+yt7pSH104Bk9136vQ1h/0+tuw1fn5+fr87NV3XLeiyc89O76dTdd7ebczp4tTr+ytqSS3r7t5vGE62Yp5+rhP/X/6gmOH9+Fd//cFf/1U9hu+WS3fKdH03284uQdd+1WYEXzFRn6eQ2Xl1rqu32NKVvjunowRfs1OF69qY2MLdXcRTavTcqlOmTvV9ps9/vPDX+J9/440Z0ed++MH75+//1ffujOCr07eA89TEbJfinIXOtxv4wGGaFFp2Cvj8Nba0p9pu4Bt2Kk9laFFf524ZVCSeygt2yuQp6srd/THDX+EH7//N3/3NFPw7f/h+/J0f/Si8/8PvbaT/KWszcN5fni/wtt1br5kwgs9eW5638vT8/hr+8nx5fwRfnS/vdqxddt689VovOQE/np5atnjrrdJeN/wX33vxvf73uS1+wH/jjb+bgK/efNPEv/2Db2f2/ptu4mbn3cO9hD7Xb/GLT7ugkPRc/YfoJemLYvrd/X8m1yeWw9kov/XTT7/33v968b3PfXY41uOf0fvv/1D+xXc/+KM//u4H7O4PzeELuH01dtmiY/WQV46Kd6K2IpTaea8bL7XjLghmrfYi6qqkDRyUTghsOI1N9jSaX72H8vT6Lrv23w783/v3/rt//B9//+XvfPvP/8Pv6Ud/4Q+3aJ998MEI72PtfR1E7eqGxSiE9VRyNslkrZrsRXBRtpp98ylQ/tOfe+q5Dfw9+28EX/72v/133/75l7/9Hf7t3/2d3w7D6TmCjmxPd/jTDp+Kqib0xOisYSX2OxgEA3Fq+gdLgIixprNXu0GOmjlPhyxzbr33CoXMCzW8iFFE3fiEiap6hqB9RYE/hV9W9Jvsvac+R+W9p97b3maMfwzfvAn433/52x/8POD/ybvD2S1VdNPCirFetCGHNvk6JdaigjOO1iF2lco5irb2CYKtTg3TnamyaZqMozmmNsVFCnVg2BCtp4vruo1XxX9RefHJJ5977zn13IvPPfecek8999z0aWP7d0z853/6/e9+5/t//vUP/iz+pz+0w86Fj8olr5bMBid8DE1UTduy6HzULAbVhOQZ6C01qW5SZMF1LGZdxhCb1sfYgBSxGaWLrGmq1AB+xD2S+7DhP/fNF18EsT/53jeffO+5F1/85gz8Ef4d+L/wpviL7/7xH33nzz6Q33tT7l6iL+EWqmC3X2xP3CI+rLi8zrK1/8fw5W+/KcIf/OHf5ur9N/PO+aqX3CNlsKvH1KZy+PqYUmKoQLNz4c0oG/t3z+x5M/2/H/0o//0Pv7VptCby6KIgCs7SxOhdcFqFWEXHrbesdrZMqfai8YHHyKK1vnFRhyAiZLOPiZs2gFGkiDHq5qPBu1/W9u+u0evffOvv/+//+ZPv5S3JJhcaJ1KOJLoqoKo7OL7BNHXIrm1YSNFG7XKsm7BgDaorhJBMciILHbP3QbEQRYPa8NBX7Q2hhBX+fZfH3Hmz/d4vjPm8FUaU2mgppZEwuKQWwjOppOUl0yXjWlpJpC6VY7A0RGViJ1VpjLHGCmlMyfAppMMdZCVuCPzB/t+P9pQCEuyCcM9F0kzdRHF3UHr79xMS65sqwP9Jhk/x/08yfMZ+meD/808/Yjl54hHKpx6lPP6IpYf/2COWk594hPKRwhf/BP+f4H8Y8K/O9jcN/s9euYzg/6urlw38p69e3tvA/82fuXL5zQn4n/78g9tXLL/6hU8P8J/4qaujf+WJNfzPUnzmKoU9+bkN/J989srlJyfh37qq4rw9gn91tfvFEXwUgJquhWHv+OgY/meu/uQ5+KrDU4LjmalCMtNHzsxs0+zBdwk+vkjw701RUMcfvmKL/gf8GdXH6rZXj+GrRrKC7fjDG9djiKLw1Y4p+PDCmIs1HmXgclhmgOsY7cy2fkPwYx3bTrSu0/DXY45zt9qDrwL8uZzkUi9tu4jZdZKlnBudcQ8b0iI1rpqBL50DzqyybWoRReZZsJQaHl3dxEY0rsnWJd2kxA7hq1DDW0ui9XVukou28+XDwncMj6QIZRNizG2skrsk/Cbpit4/NjEDb/aNV6gGnWKTgqtd9ObumIDH8IVJhrWBYoM5BY8GiKwJMuHaMqoccgCqJlYxTsA3PlPgJeXaJ5dCTCk9HPyCAsfFivQoYqz6HayYYcpd+IUqeg5Vq1i3WvXC0B1Uf9uCAuUz8JVXmpEDIrVWrvDKSVZKZawshSxKJyjg4I0qywn4/TPxtLBirtUZxexrH4NP1xVMCPBpxNtzwrTDsrPwi5X4UsyJQheFwJe+Por+QH/rHdm2L/r6G6ia6f1Y4m4pDuEPT6EsA3rXoJ3Gl9nXPgofR5OPINkUwbk+uNyCdycrcg9+v0uB8qSKoOBY5tg080S4A3+1p0l1YCFnF4umy1bOC919+NgVnQt4rncpttG7us2hnW7/C+BbsKrPi8jcogFL1ZAlk28yA79WqnExxJCND1eCn5wTYHkfIs9Od0eunYbvm2ghdCB8vA0hisW0CDgOv6ckRb1EpLSiK0h5Td7mED6JjFUh3cnSvNacgm84KUyjktJGaX8l+ET8pueBYqV2Z1/7OO+zldQYDJEdplsJlQ0LH8Jfn7l31ebaY/DXD2VDOHGGcafhb22Fnc2Zq49YfVaPengqN2wot+lEN1IMrHBo9YliEzui841ZbZnh+zx8erDoe0+LTTXPoz+0+sqmUnKIseImupyxII/DT3UpnYAAcmCk2jPHrPfBBmGcsyK6LCtr8GUSfgos2chqm6L3UN421N77yAS4UNcihV05uANfZ7bUTd3VRyh+Fr46ZZndhUnUpVJ0vq19kxfiCOvMGr1F4T31nFvvuCPw2vGK10JaqhDhlUwFh16Zgq+KErXEovAO/wWuF84Avi6xq+RexHn4qoLF1aXWLR4CPijLJke2kmcwfJq6Qc3PGmvHiX9V+F4f55TyndD7dGinJ6OgbMBxL98M/DHPDodX7LsWHf2uGfjF1j/YkTpra2Ofj47y/pDKQNxjV8yrdjs+trfZE32w3K1yoiyt9BXjgoNmoHpAO8JKCypwck04+/BX4GTfI7qSXxyCQA3ZDGsBtAV2KPqMHXpTKdvSsK3QwdddAPPwa6u8KymNRgetC6hSELBuYMj1uTUA4OqtRD6ArwIXQse6bisBUZYSD55yQEIZG1v4qHMp5uDjVbXnsSohOCTTqoxSeOHAdMRJTghV14JYsEKN7sMHQAue5cGULhQaGErPubUBzBuCxh00duog8OnnHd7SGGsbHZ13jSP43lEiA3xg3fjkg09VNrPwC0q5Kij3SkmJ/6bAZ0mKHBtoCmhkuaXFffglg6CEveVcLplGTdWlpg5Wa7BLR68ypI+G6zPR+mhyWzSw+iq0E3NVhtCyqLcEeeu0kDXsYLheMCeTz/Pwe9ooD3l9RxLMEn/vHvG+LUxlirXmZqiEAlVS0Q4j1GAZHRL/4XPZQMTjoqeJf6fw/ryZcsTsYYWoKskNaK0i38PbmuEr50KJct+IOuT9DL+2ht6roxPwFJh30H/JQnfGpIjucoM7Ohc5O7T6WKVBLLJUlC/hIXaiqVUtTVnVYxOIHYq+vubBNcZUYBsNGowmgiIktsvDyMcR+FVtUUSMwtoiGp+4oh22gdrb1yWHvO8013BZDfV/C7i3QUvBtYW36lyBDRhV2nKhSQIcwre1REU5YX1i1jomtKlE8E1d6f0nH8LXUYgYhAqNDgG2hi6FaGD480O341jrO2X6Iho8U6LRWf+1Kky0F8AvxuKZHXxhI700QfxgYKGMljXVHKMxdqZwsDFLSK59A3gCvhQG16hCiGw4E8ZCeXMpKrNfdZfR+1McU6zf/0jrW4mmFVa7LaHOlQmXZ6au2NaCXxsFEx7fxBvvvfo6WjoL3yjlbZ+cUclKG052NLGUhcQuJHiAVRSwnHF5mLQZhqKwucnHHJZp+JQ1ieaHvqdABUWJChiNlEuryl5c6mLjw02IvsppSnAFxVmjBdkMkLi64H02cLEKXakVJczCh3oJPsZA6hYmZNkIyyCsYLlreD9oVqVbU4T1S0xJ/lU1HxhaF8KHu+Sg+sC0GQ4DPCxAsJYXPsWUlIU6h9Xc6KlgF0lNiBu8Z9DKKdu/KMQv3htWQ0iJ0qoiRLLzx+FTcM5AaPhKGjLaDDgHf+BGBfVleMlstfLjJuDT1QMRrnlkQ3xrxjna+pXjEPPWKltKWD4wBeBcSV1Z7LbYUfVSYFLyQzdbtD4NpzElo4ChhKkZjdTKoF5KCYKwldTHiR/HLATHStHCWhzxn1lLMtiQAuccwMfrQfJHI0oemcQbuKrSMEPwy3mAAmO2HEdfpnm/GKTl+v/KYFXDL23LKb1PFw9RArYxU3qbWRozEsAXwIfLHWDk2RqaOsAK09DWjVc2ECGVwcEKqDRMezuC/7V1N4cAncC7jeDA1NjoKiFEHUXC6Q02ZdUdtv6zr28lvxaexaBh4+I/x8OdrVSM2jPaqaF6A8PHFv5LY8WnKcSJ05h1Ccay4SSBDaxI6H4L08/7tTw6At9EXsNaqSACPDS0VzVUMe7Na+NrAeahZqX3G8Gvn1gTP0yWolSS+logr4r+U0KQQl7ClarUjt5YwX93C58ifUBA3SJwFESVkgssypRJmzWu1sIV5BBs4X9lBL+BmdvAUWcJbZUgR2CqZCCA+dGIVEfd8Avhb+JN69IT0I5WMRsqWsPvnliLPhjMuufO/l85XCogNmB7UWpsIdfvsIbfzSq+tbs7qK3SbpXXGv5iRPzFWDn3X0T/Atip9xznI60Piwya2+mqCszCi+QSZpNpwEOlEdLjNUqxvs0a/pefWCu+lINzAayTPEy8VgsaGFD7bEVJ+iPk6PZ4v3t71PrEp1xA2onD0PJEF+dL3Utbo3dorq2yH+1Qm+q8kPgFC1UkZrVFnasmwvpsYPtxB2GQaVCCXRu/BB/la137xMbssZUWsNtLAZUtwD2NhAUHqi6V4+Abu7Wc1/Dz1uiFjLBaejBvdbSXags/b+CDQ0UJ+dIHqHxpI8QEGMnW1Jg0wgUfFxN/YWhghIH1AceBV1mRIqFxFLLCTllx8l8HOmK3/+FlKgs0/8bo3fDIqq+rYntEvbGH2Cvdgkr3+hp+SU+ArWOktMfNJvbiL3U0ZHKB5u/1vlSWw6VCOwGsixliENrf5wjwTZaNazQP6XK83zP4xu1VRu5DGECw219drEpeiT7j1r7p3vm99irU2m8e4A8X35nk/WPoCf5wcdo4vGptXKiy76FcvYYaEge2MfDjxF9D5DtHSs7D8okk+EUAQ0MPscZJOmZtiGv41IJoh3eg+KKHQwdFYwT0o+8vScr1EVILR9h5CSqsoYhWRiPgd/TTdQ+R3QH4/aVd9+za5YE1RqHuEqRLBm/FYfGgxnXhwXRgQSNBVULao/CljB5va+m94UUFb/pQC16eBUZjqQDEOj7o/a+2tnMtt136Yk/ugvSMwQfT3AJvhNnA4bt6wVGTEoqckx4e4Dey40HKxbuD1bcW64OZOLTfDHyvM0wJ3d1Z876PBQQLhePB5S7BbQwwfCM0IGyJWCvnbaoSUF2C+CcoeBX2lINJVazgZ+hlma3rXtm88G45yGAv7DrY9UqjfGWW3nWfpUstjHzmcEZFo716haXKQ+9hA1+Fslzy1A3wOUzixhmZYXBWFHEwMKC5grFcCQ2CJL9dJ3jF6qI+vhmCWz1mHG4GfF5Ks4yie4Xe19R4nJZSpUoYURsDd/sgSLDxF1+JFiZRBxvls4xGyHYxppxcalKzFGaR8TXFPNlHDPiuVlx2MueRw9t7dTsxho1GLDaNcVzyX6H08LMK0uT8xV7+VguZwCos8DobK6xoYpiT4eyVVGdL/TKvr1pf29BquGvQXdYpAZuhcmG6lxvwqRs3SN+9tG59CzvRhJppL0H4YHI8nheO9K2Xax919fmhwe+lF2TQl1ddnLrQcBkpt4kbEKCkaNvcTXvJT/Irk+jrm4cGQ27sl/XAyMlrB8nfde1G78PS8j7DbOYwl6NrHDWEShxCwaSdu3yI8Fel3fbyzJe9/uKN3n97JfmFCzE44SAiDdycgMb12tvJDIGt3v/KNtI7Oqw2AhTmNzXL9cD/h5TSy3ll9lAujhfQNrCY4Wdb3QuzQsDZVhKmMy80BILREqJIRbzeF7+M8na3GMIdXd1lm6NNd62oUxNj07WxaabhP/m/30Z5d7EYengLmlbDrPl8p4t4rVCuAX5v9J6sjF7mraxKWLXwcQN0vdQm1/D1vbUUPyJPVNSBIsixTkJRWuMTT8DofXeAP2RGUFiKrfoC1KoZJ+EPRu+7vdGbWdIQBai6YG29L2wPr/7w4Pcuj39iIH5tVAWmh6EI65hC7sy0MDdIFFSqjyRJBZGtldja/M8edHPsup1bnhlpjTX8lccHt7hOdhFSU+ccjuQTXQ/8caCbChnM246hIXa022e8cXjTNtgFN9MLJUXFYfPziqaSM2XN4XcWJeeVbIzaDXW+dOfxdQ9vn9eyIpmj8eVrgB+e2PTwJkoE0LZ1xMaxFqZ1rq5TgA8cxG7GwQD/7VGoE14mrDYQMHWV4ouIcAJ9lbnpu1pEweqVHlzDf3Yb7pg0utZVfa3wR3F+xygUBOPWcqe9pv5uAVcfPrDXez78Yaiz7xzl+JGmn2quUqbqB09mGDO0r0+3GsF/dhTsYtQBCre01AG+NS7znEStNOJAFny48Hd7eebHaa5d+EEyH/bykEdCntrQyVqM/LR+pqNtSx5GerWqLIlV4ZNWzsL88RwGP6RudZDncT3wB6bvGX03SjZkOKnVDrPylyc6uWCslwE+UQw5+MLXlmgngI08hJtNrt08+bCTiylBFhe0rC5g2EsKzKNGjOFm5UBt7fVrgc+CY1HDoXWijOT4OusZJQppL6wXFLUEHVqyaPtA8WGgu5DBUC+DhmesHUU9wf4iCnK9YT+IbUrwZF4flaFXm5zfckyJFLOhDH12ffClKWkSFUoygmq3EbzIIsDb6LUWKTM4vhTI1kOw+qI+vi0lbehovvULRv1S0efkQTm1TqhrDnFQeOdDJo+dkkXt9bX++u13FNz4y1g6F1OiT4htMuDKcZND1OngyZPwuabsG+N0iSquy5qV8HNr4foMHfAR9bJfH3xSXpC4cIGFNevMxyNXH/Tx1VzTuAe8b9CUxgN1KTL1OhwYvlPwzbqSd9tht4/9OuEzbjqmoxUdlPeF9zoUfRSlwY+2Qla6j7gJ4heozY3OWAOYgC+FrhwFlUFEHPeBynMwmYwrK+hisMLG77nG1mfwaozi5uhgmmn4xaYLhfVqbqLbo+eJGfiO19HFFC1MLhM03F8YTo2geCVYwTY+Xi/8CbG154geh884F6WzGiYTKQsoCsGFKxXaMXJuXQmVwUk+TCo+CtFTKgrFN/vkKkWp3RS2X43IMMUmq/h6JD98Na9p/AeEl1er7K4+ve2y8F3lai5yFRrnU1AUsSebMXlKN4AG5C2H9heH8FcB7RGb72qRYjt11KpNrgU+3jg4UjiJU4pe7FV+iHEm3nMIf1VVmsbPqb4LXfUuMHWQ9lsSP0Vfm3vwI9OL0md4RxAc3AtJfdOutdRjGmRwvo6VEJXLPpS1mc/reyT4fUaA5aWCeQK5o12lHc11MtNfdVm9f8BQh/ATy4tMU0SJJqYu5ibnLtVNyCx3dkGav8We2KRsuyiuB/44L3EPSbE+OI67HOp97ySXpQuqlJzRdDFwYcDPSpdGqJICCdrICfhsmMasJxOjGk39HKoPOkrKKKVvRX8If/m6Wh97XG9WqdWYNj1s9TFLwegdmN6SwkRuj8kB5rEA4QjmKbVQNFabFKyrE8wX3vg8o/j6AQxUxF69T8rja+L9ygjvUuOk9b6A+CLjN1FeYoLP0vhEKW9z8Cm3Rxe6qiS1ogEeTRpUQXXrSgrqc01Cz2R2sdj6pW9SaPIy+7tHRhD1V18T75Ok0XjHVSaS1SJohc9eHsGkLSnsOQt/h/fNzr89zp+A7xtH+Sgq1o1X6QKj49rMHjPqSGW7+qfYef8p+Kg82LcBpA4H15ES8XFuIOIFKc3r6M+6VneN7+syek0UnosoSwixhzB6rXZWVpSOVwlecRoTc3n4lBJghjFTZD8auZ4/imSOGVf9dcFXgeegYafrfGQk0Rz8cWxkrDSKTYBoFj6lN1ib6j7cTd3rIKPaqghxUztvYAXw4O1aJFxjsGtm+Mwl4PeurloNRmZqUw3r3Bw1tp4nbH7NeD9YA/5uhArlgvr3UQ0wGeH1CBfZtdv8xdZl2e9ZuRA+4DpydSkNxxeBfD3rnbB1XUkeaVbakfV4mZTmnT2SksquFX6f1eltCVfdaMHtRQRwMJilqGyKskHrJQXU0JaahtWUDbNQnjb5Y/DhaWrofhrBIirhfCEd3KQiaC7IErVabsXo9cB3QtVlbKokgoDGv0j4XXowy+5w9jn4ohHBsxAV9Q+ksrKog5aBiCzqJML/tdcLfxVNhZUJFxVNWV549WGkFzauVlUJS6eU0sNO1c4rcLWT2Kcpu1nLOfi9mcvK3jsKZHCSlUlWLmxOyhQrqu2Tr0n07bTg1eHDWqx1rEHq0Ppw+BMlFwpQrRVBtlp54cPU3B2r21X4JfFDaXelKQ4THK8f/pWuPuzmKLVUsHWFkZpGJUnKJDXweYwxGe1HUXCjpuEz6yEsYFxTLnXykPTz05fcTPhk9TOz1fv7aVajWPfUWB5PQ6S4hGfEnS6tMLPC52bCZ9ZGFiiPfEfJDWfvfrvA6D3OfjcWPme1qZ2TF8WJD/x9UV8Aeefqmwh/TeMUnq82GSrrk/s/ttncHb//FqOJgmKToeou8+QbBx9FF9VmqHU/94YZ9QtJthnKfTiYBbuaJmavhT8y3clNhq8XLOtgg3M1ZRJHL6wODdM2MUe9pT7Wrq518J6rA/g7YbZi7XUUxb7EuLnwlWTC9wFtyiSOtXFW1JEJ3tDQX+yNIkKwx2Y1An7K4ZUFV5vpBlZbxTj0fZPhT6Yyrcp+xKeYgM9gHdggQk1jmLLiNHLaeyuxy5WW8gR2BMmNg4+vUWphDIheO2NrGtEC60dQtpixQEdDHTiNI5uED+vWBhjGmsYyGnxqMAoNuGyoR51Hd+PhO5eNpXQAHwtNgR8LI07TFGCU8lR6mrCNrYfQXUrv75lNW+FwE+Fzo7go6JOmfYCv0ic4cdYnNcHvgSvF4RWpSfjk8lA8X9AwOlNJSiZkvMAn3CiPexVWllVR9ZlxNxH+EJ8bhotW5aDvKE7hpFs1nJQzvE82E+UzwV6Et2RjwLdCS/rnG2gT7+EThNinPN1M+CwEX9dWtfDTQwzC69b7wKyuoBPQghG4wjo7fircYUxZCg4KgpTAHxrcSfzXtIJABVKgYZ1ZVjcVvrWlKIFTu1qSz2JpMgBGOdK+8qwqq4jmLGbhb3TcqhdX7SiM0cDg4mbC30qv0ky8OFsPYp6D7ymPjCwER2OtfOmc5jVYwMMBBvXXYm0R3Uz4jAY5C7j8u94e29nchKsO4XPnC+0IqYPZGCi51mtNQ7Ch+WBCjjT/jYSfqE/MB3F8ktnh2tlI7/zqH6OrbyJ8qDdbyZISMi++dmLSKtmrtcPZUoZJB0Y1cPPgT/RFj92Y/UacN3oVzTRAo/aFMDUNoBRRR+Hwtxr6fjPhK82y8dQJbLgm05cme8BmKSOMIKg+CDEA0o7P2fzGRepTZkGmpnZaRw+zOQQnZJOttg0EwQXw782xzVz58Obo5olFnwzeubHSBQk1z2XQkaZdYE3BKwstKJpyJcAfwugdlRn4P/ulZ/bLL+6W/cO/9oXH1vC/+FNfvGr5qd1wh+pjulqp0jNBM0DQt5Ks34JVVW8BOz0M55iQ/PDspORGM4e/ShvNTclZzSupaB4pTkNrTFWX5Uxyy2MTq4683C1WI/X68vLB8cfW8CdWJ/iJ/tp16d6ZXp9gC/9KZaKXh/oDRQyw7URh+6XBaN4rZ2udtXU0jxWpFRtnJqybKJ9+ebFIsfPdGv7kWXOLU+Aq3zbNqvq6L0+f1MP/rSevWj47MWWZgmFodWFotDYIpzYljenmUoOCSt3PZdZPpXcl+J1CDWbnHgp+5KZ22cYL4H9urzz1Sztl/zCVT80EuwbunuL447w/A38RTQWu0g8Fv5POUJ7GBfD3y+ugGL7QeSCcyXNG8Klv3PfdeaZfprOPBlKqDHUIGpr8eDez9PLw8fjMwUjCtFeHj7fXsbTeld2V4VOtCw19fQn46pTV1sPL9S7CvXU6FNIzTtOnNTZlmrl615C+NHy9AOwudW2+eusvdIf2W6SOrl1cFX5nfAlzxV+m9WkQkSx57Q3cRppfhtaHdcYZpaUo+0nuHw6+gfpdRNwTzqa8IvxkYId0ohKVgTa/GvwWhNNq4UXdXQx/zftm4O9i3/Adsf3l4K8VX+kCz9aZMlnjXh5pu2Pw14qvlJ3ppOaee7V4Z7QYz8LyEhQAAA3CSURBVIXwa5ldt4h17ld6uLD1Fc1116e0Up8+k7ACV3NGFf0kdVKxPlmSssxn/f2d8vXcT0nTgqFCl1wd2mjatt+Xv34B/Hea1JfONiJ3zocUG9Ot9qV9IpiG38BUBeFI6U0p0kXwwfuO/P3oK0oGZFY3OosmOmgdvDsTNc2F0FCe02oQ1cWt/9jL3aDtNQQfnIccV/MFvPwr+81/2Ppfzt3qZHI38CY+9uzfLfwliT/J0tnWcJlkbZYXtj7NdVeB6bngFmxuaUhEo2kFTfITCloHkxbppoRTeSn4VAFf79G7KMwCTkjoddDXHzvk/wneHyqgM0ujPWRR/yV/+ZD29+C/noZKTy22Us6LVruhKu+8Pge/t/l7AUDZwKZn/UKOGH6H/S8r+qgCukUquV5UWmdsT4GfEX1PvJMgtCg3m3Lsuhnwh63/+p1hTgfOvaSBv8PMQO8+O9/6Bc0aQnMGsBCs9H7TETzna15S8j/22G+0/SQR9NH+xiT4Wcn/xDux21yc3pnCPk387/YUILO0TjnRew7vHiV+cniafk6u2nPlL5zj/gL4O17Nr+TVtFS/8hCrMf5EvRIfcesRXYr330WVeZ3qEHVAvb89DX7M+8Vq+RvCZi72fo/C/8KXdsqv/9pXu6/+2q9/abY883NHyjcW3Td+cfv1V/fxzwB7u+0Gls+z4MdLkvVbzz6+3tgpj4/L7JJkm/KzJ/u19Sgr6+6GIn7ukvBRASQ8u3wo7/bh9wvS/cJO+dfj1ee+tXPoW3ML0o3hj955WKXpWA0cZ7Qdc3Ma/m99dqI89XaK33xq6gjK01uHty8wzWl699VsNouvjNu7WYzLnfGhOfguFrYU1DFoS+91BRlsofuqUggF9arLwpValBWnSUAvkb19AfyrhztePITfGWO157bbg5+uDt9q2VB+iZaRWSEaiOAYpADWwHUjQq1ExqdLjYzqYOb2h4Avqw29wUbpR+G7/ss0jY2jPWv4C4+3tIJ/CPBpwlWaIJxm2+8d6QIgJUwKmvm5pB1OrWbGK5T8MFpfRBaaNkZtm4VKCSYmW4Sm8amp22xVdvXOvFOH8GGWRGj+KGAldQfwW/rpLbFLwd/U+DGOHzXLKKVofawoNl1ql4CvNWuCsEvUA2z2KHwNVV4HmihRey9ry91R+KlINsE5SbWru3offseaMpqK7MfLwr8FBPfYOpv0Hn7ol926vRWC9+iEPvns3r3hbPW1eyfq1gk76e+xipzfYxfDH8rEwhCXI/6F1Nl0NG+UhbewA/8OBZ1KXqWluiz8Z24Vz9w7e/Xk1u2zBye32dmt27efObl9cnb7hJ2dnXzt1hl2n7Gzk7Oz26/ew4FXH5yxV7HrFvaos7Nb7AEuQzm7fXaC6y/B+7bSXBhRCVrHx1bW03c/J1U28NeqfWG0LTvjpHaRte+OtT61vknMiVD28EfGwBx8YLj9DF7+wdkzZw9eZZ8/O3nw4OzzD24/UzAAfvUB6uLBMwD84JkHJ/dOXr0N6MUZqohqCDV2xh7grLMHn7/96smDVy8D3/Hgg480pRdzlrelE9FVs/O1blv/K6sZO8Hbue0WcJEWdTXM4nknd4MiXNSdB2kMc9yh5Jcu5v1hsgS2nmC9OClGLD58jsfo06ZaGwqMgVTUnlEwz/s0NnuV0tOvqUGj4Pu1Sy+C//jjLw3etSXnVnC56lzo7qCBX0rd4rD0h47CL9gtUP49de/WrXu32Ktn2Oh5fo2yGKphYp21bTf8xHiuy+j9A/90fe1Gxu7zfo+yk52UWVVwTclHGg49e2e/Arbgj1p9IOEHJ79+dnb2KtH7gwevPrhyJ+ZEq83BN6Lv4WKyH4I8aHsjR731Rb9dqINOrgFll3XyOTpYfu1Y9D377qgCtvVyEfxb9yC0QAEk+U5u0eZ1wncpVikJljK0XvTCUZ5KXdACrELTZPFONVm46PJBYtsa5WLtI730+F75Sjug36mXo/CPjb69FviQeynTVPJdk1NIISyyZ03tlk0bQmhzQftzWsp9+Js1uL9FsYWRu/Obj7+0Lnf6sMOd9deLeP8yvUa7+x8R/vhesl7f+2A+hCne367B/SkRy5Gz+5nHkx2KEDZZsf5m71wA/1bRi74TiD4SfmcFVPmt2w/w5eTePTp0S4E31C1ICIWd0PeXwz8L37pKSaZZLGliYX5Rde4NZxjNzTVqms88fsfwymyLHIq5CP6/OelF3xnMGRTocbJfHkCTn5186R6jXSfPnJFFcKag329DMF4O/zzxZ9eZatHVKaYQu9nZbSfhB69oBVbBartdzZApgt94Wk3KiVrXIvPLwkch0YffBydEBezkNlr9FllyJ2yQivdIKmI/bajb9x4NvjS+YsZV3pSlM/6iVX124Tutl62tA4PE2IPvvc3U82c7kd2lW78YOy9jviym5yS4LPMf1fsHCUyXhb+6WGzsrRH8sioFL7XwUpRldXn4g723J+hmxxxc8s2PwN97YrH5mLrrLnwflClMlKykGcjNsHJRD58mpe899SvxPkV7YEMGmJGhkhTi0ZxLSiCRVSUtiJNzTXkTwvAyMK+NEr4s8b2YWAHtEvCrZCqZWNTGOq5pqVsr4QRrGWnkpt0f17cLP6W0DCa2S1ptsBPLVUdeDz85W4b1+gDNZeHTeG8nFOwNSeqirjRNPazqjN1NlIlWmKTiQg7W0epxJvaJdVHL+kj4Y17yC+YTZZ23pr+zLhvnQxGSoQeWSR2Db6vKyoI77qX2vFhJjhX8OgQtaBFx1zY5XBa+UjSugGbdItJRvDCcJpPhkitcXRjBnMQOiSOlkX1/KgdtBV0WSh5beHoOvuo7YZnihpOvUyq1eqAZHni09feKGhN/SXirssQGvzTxX1uZ5f0tryuzWux5YHxxCd6HbFeUwmxpnrBhUvNB8lti+Z7xOa0qWV4M/wuH+X3Hy7Fujv0yF+vzNXSUzk12DQvOsUyLoYas+fTyBHu8D3b0XqMW+qlAd+D7SCtjuci9aYJPF8OfSvA7VuY7uab6vabh95NeUC6PpRVlbGWwZeH1KDWxQNEk8e/HhDd6vwuNc6EFcSSR60vAv2KZS265VFnz/hSnzK6lupfWSCP+tQdzC6H2zJ4e7eqvF2OX4P0fP/ynn7tq+eaO5A8mg3aCEKMZM7bwxQq2kJcTfT9++E9dvXxq3Pr9BM285Krab/1YJ/B/iA6/Nxb+w5YJxbeNtK30vhNwe2rYEPXNbf1HhG9oGlJZFHK0+ppawV+rvZHJ+7GDf+5SHaHh2yy4g33Lg/TNQPy2t3jI26nk5Rzef3Tw79oUovcmNV1MqfOdTV1ewc8iNqlNMaYmJgcb/mMIv09XJFMbG16wYX7eHn6gOJe3NsONcPB9Po7wsy/6GYFpdouQKJPTrUXfwPs08SXUn54i/n/xiOXWv3yE8tOPXHqbf9G6Lud4lzXlYgkGcID/wk9HuI+lphn/fcXHim+4lOCLA5PqH1d5gXFtvA6OV84zFwytRmkB/2dYMCkFWpSuhbXvt6J/PcvNxwP+ulvcbGZ+Ieexhy+0cLQ+raB1SzYlDCf9eOELJh0tZcpolV2Y9PLA0rdMagraXaW8wDpnU+Fc3Yp+bsq1y0Pw5WT5SOCrUw4ytJ0PTJzrILvItfaSFrApldDBsOTaLsV6eaXbvsBiEyNb5BSXNa1OcUPhx9TWi3N5vwOxLsu4aOtT1on6rrdtlF2nOsaSWHSq9le67Qv950FU9MbBPy+XufQ+0/aybrouupSyz2bR2Xa5aBqW7tZdm+7HK932hZn9BcGfLh8N70+UJq/DFO3D3uInX5gun/kZBmtvstwY+B9t+Sf4I/iBKVM6VdPS0aZmFU37SsvvkqrCuZEHmgSKMR/l5N3CILNW3aw4p4SQE5ppFpTlFLP1klXSKw99rHrbw0QYLLWIuCS68b2gIGO1fsvtvPN4Al6pZBaWDk1rrC3OhOawqpZ1HxzDy8VAA/eUNmuDoE8MEbTU5278bAd+UzWdsJRamQOg+PvwJBcp6+ZuD38hl6YtG++wm6cmySRz3ejgXTKN90J5YQ0Ub3Kda0y29xnjnKmUxbL0IefqnJWii/DAXHY550TvpGMrIfPVkkVovlQ1yeC2sFMadtdVKehEixjTFFyRJ1QopGLr3H3l25hkJ1hc6HN1t1o2rfCur7+lpnRbsTAGojUG3YhkfScat6Dec9c0MplJ+HgyF6K5K5Zdx3RmjREtlHRqecdgTCz8gmU40J7dhSmVQxciBFeGqV1mz2PHghZN2eI96gg1xhcAB/hNZi3neL/uXKIKWeP0XdE2y4VwrFW67Rj9LFH5S9wxNS0+RMyRLQUPuTU0ki2zvEw+6x7+QoBYdNf6ZZeI4BayhLrw2UJ4NoLdrQP3XmdjFnUMqOrE2xzL2LUscpNTWgQ3CV9lmtA2lg1oitVRom4tj6ZRsW99hx+rEqRmbAStG9ZIbVtagcxUNY0QZ01gDbelDL5GFQdF8BmoBUQh8UzLQDtgBig46YVMPYdUpcGNqWGbIGMphMFteQ2WqRvLbZVqNKVlNFUtcUjDWNWAjoPDbQxNU4i3SpX1ZVzlQNNrGl4ly5QwpXdlQLXZiuZyYjrR0g+ymW79hyjKrrcmg9JmfnG+S5ddMcNnzjpSzLwNLfgnW/IDvi75J7SUYM6Ka/EJLZqD96vqo26Fj6xU1f8H5T8fxruCsJo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data:image/jpeg;base64,/9j/4AAQSkZJRgABAQAAAQABAAD/2wCEAAkGBxISEhUUEhMWFhUXGCAbGRgYGBocHBsgIRocIBscHR0aISghHRolHxwgITEhJSorLi4uHSAzODMsNygtLisBCgoKDg0OGxAQGy0kICQ1LCwsLC0sMi0vLCwsLiwsLCwsLCwyLCwsLCwsOCwsLCwsLCwsLCwvLCwsLCwsLCwsLP/AABEIAMsA+AMBIgACEQEDEQH/xAAbAAACAwEBAQAAAAAAAAAAAAAABQMEBgIBB//EAE4QAAIBAgQEAQULCAkCBQUAAAECEQMhAAQSMQUiQVETBjJhcYEUFSMzNEJzkbGys1JTdIOSk6HTJDVDVGJy4vDxtNFjgqKjwQclZMLh/8QAGQEAAwEBAQAAAAAAAAAAAAAAAAIDAQQF/8QALxEAAgIBAgMHBAEFAQAAAAAAAAECETEDEiEyQRNRYYGRsdEzocHhQlJicfDxIv/aAAwDAQACEQMRAD8A+44VeUfHaeSprUqBiGcIAom5BN+wgH+GGuPmPlnxx8xWqUlcpl8uwDBVBetWvCDUdIRdyTsQNyVGFnLarC1ase+Tnl7TzNZKJpOjuXCyLQuphNzHIBN/Om0QcbHHxXh/iJUD5V2pVlnQj6Gp1IMvTdgqFCwAA6HSLglTj6t5McZXOZWlXURrHMOzAww9WoGD1EYno6jnHjk2VKVIj4z5R0crWy1Grq1ZlyiEAFQRpHMZtJZQN7nHHDfKrLVmzIDaBlqnh1HqQqapIOlibgEESYuMV/KzyZOcZGFQIUpVVU6dRDuabU6gv8x6YaOvowty/kQ9PTprISHpMS1OSxSk6O2oMGR2Zy+pCDuuzHFjDTVOL0VL63VUSmtQ1WdAmliwF9UjzdyALiCbxJT4nQYIy1qZWoJQh1IcSBKmeYSwFupHfGH4Z5GVlc0yQFoUsqKdVlBSq9GtWqt8GHLBAKgWWIIYSJi7vhnkiKdelWdkcp7oYjRAD16tN5QEnSFCEdzqJtMYAL3EvKSnQrLRalXLNOkrTJVoUFoPoBvi8eK5eAfGpQTpB1rBJAIAvcwQY7EYqcX4Oa1ahVDhRSWqCImfEQKLzaInGczvkCzZWllkq00CZM5Zm8IglmCA1AUZWglLoxIJgmSMAGyqZ+koJaqgAJBJZRBUFmBvuFBJHQAnFWh5QZN2CJmqDOzFAq1ULFlALKADJYAiRuJGMxxTyKr1jUXx6a02q1qi8jF5rZWpRIPNEKz6rbi1ovcq+RssWDoPhco9k6ZYgxv86IHaeuADTUM5TcsqVEZkMMFYEqexA2PrwpynlTReq1IpWRk06zUTSq6p0SxMDVEDuYGKfkx5LVMrWFR6qPFDwoWmUnn1atOoos/kooAM4OM+SZzBzU1F05hssdJWQBQqBmBvcOBHonrgAcJxqjzlnVURlXWz09DakVgVIY/lRzQTFgRBMtTiuXWoKTV6QqMAQhdQxBMAhZkgkwD3xnM95HO1arUSrTValTWFNM8o9zJQ5WVlZSNBPKQCGIOEieSGaovRoUwHpK+Sd6rIkTlhTVtLeLrUFaXm+GeZ94LEAH0HK8Ro1WdadWm7UzDqjqxQ9mAMqfQcKqPlZQNSpTZatPwhqqNVTQlNSGIZ3JgAhTfFTyV8kvcbqxq6xTpGinnyVLhpaXK6rDYC+o/Ogd8U8lTWqZip4gHitlmUFZAbLuXAcSNSsYBFrTgAbVOO5VaaVWzNAU6hhHNVAjnsrTDG2wx3keJpVqV6ahpoOEYmIJamlQFYNxpcbxefXjNnyNqBmqrVpeK/j6g1ItSArikDpTWCCPCWb80vMarNfJjyf9x+KBULq5p6Z84Cnl6VHmPUnwtU+nAA8wYqZ/iKUY1BrgmwnaP/AJIHtxWTj9BgSrFoXUYUi0qOsflfwOABpgwnbyly4BLMVAmSRtYG/rkbTienxygxUBjzmBykXIkC4tI2wAMcGFZ49QABlrm3KeraQZ2vv3gi2OW8pMqCB4m8RysZkTtE7b9sADbBha3HKMMVJbSASADMMQB50DqOuPPf/L76zvHmtvJ6x6CfUMADPBhNmePCPgVFQ3BBYpcQFUEqZLMwX1nEGY8onTWTSQhATy1SZhVY/MtZwYMHsDh46cpYElqRjwZoMGDBhBwx8d4tSOUz9VGIVmrnMUGqFlRw2k1F8SVhhCgGQPOEyVn7B4g7jC/jXCstm6fh10V16EgSp/KU/Nb0jE9SCmqYNPofKGzKUAviK9JEqCqlNnmpUbamEVdw2kSxXvcWB+h//TnhtTL5CmtURUYtUZSCCuti0EHYwbjvPrwcK8jMjl6q1USWVQq+IxeI2Ya50mLWgdgMaTxB3GE0dLZxeQe5u2KOP5bW1MjMLRIDgBtNydJDAN1WJte+46r1W7+HnlaagF6khQ2jl3ILCnJUWktqPfDniHDqNdlNSTpBAAcqLlTfSRMFAR2N94iD3hyv5E3m9RzeI6t1HTri9m0ynmwtXxCM8gS3mvGmWGm4aBZWURF77jHlLLM0xnwx3USCBqgJs0mxABn07nDM8Ly5DLps241NHzp6289tu/oERjg2XFQVBIbXrPOSCYMWYkAAtqtF4OAKF3gFypTPKKmhKZM+cyFtRCaoDHWARHaZhYkzmVDkumcCjSKQ59Q1SszzaSxUbRN56DFyvwPKvdl77VHG6lSbNvB33G4vjs8Hy0adAjxPEjU0au++1zy7ejAYK2qLqWk2fHiLLHmiUZ1sYOnppE7B7dCa9ZKykAZ9NMmSCJWQQoA1GSdO3oMRhz7x5XTp0kiCL1HJuZNy07+na21sB4JlZnTBts7jZQsWbbSACOsCZjABARpqUic4IpgLUU6edgCDqM2bmBj7cUWqsPDQZ6mWKVOfeZ0iYBPKhDGdVjpGGWd4Dl6hJurMxYsrmTIhhcmAQYtiQ8EypBGgXUL57bAAAb9IF97YAElVKgYRn6egtqdtYEA0oiNRu5Ae0QJ0x1sPTIt75AGJJJS8nUpiYHKV2EH1McM/eXLaixBJIAJao7TBBHnMeoB/5OO8xwrLvOoEyug/CPtKmLN10rJ3MXnAAu9z6SyvnQWcUwoNQqQVILQA488kzF4YC4AGO8jw2qTTZc34lJYsCTqhrywa+xHtg7Yt0+CZUTC7mTNRz80raWsNLEQLXxbyOXpUU0U7LJN2Lb73Yk4KMtCxeC1wSVzTgGoWIu0iF0rLExEE9jMRGHuOfEHcYPEHcYKC0dY8CjsMeeIO4weIO4wUFo9Kjtg0jtjzxB3GPPFXuMFBaOio7YNI7DHPir3GDxV7jAFo5rUpBAOknrAxCuVYf2h3nYemfR1n2YseKvcYPFXuMbbM4Ff3CrCKoWp2lFgerB710PzNL9hf+2LHir3GDxV7jG7mFRO8GOPFXuMGFNtCevXq+IKdJEbkLEu5WLgWhGnf0YiOaraFeMroYgK3uhtJLEKoB8KCSxAA6kgYtZf5T+pP3xj3iHDaYoMrFyijVC6ZGklpW3nTf2CPSiVnTOe2lRBQfMuNSJlmEkStdyJBIYSKW4IIPpBx3ozf5qh++f8AlYzFenlk1Dw66ghdN6c87P0YEqFIBkTEkgTJNqrl8tTdabLXIBRyPgyh89xO2kAkgzpEEnpI3ahO18F9/ke6M3+aofvn/lYq+92atZLf/kPe5N/gfT/AdsR8D4vRp06VNKdfS5XSzCn88mPNbYEXgem9zjT4NiNWs10X3+TNHhea0gQthE+6Xk+dufB35t/QvbFnhTNoIcQyuynnL7HfUVX7BGHmEuQ/tfpn+3GbUmh+0c4uyn75VS1fSlFUoOEL1azJJNOm82pkAfCAb9MTvVzIKgplgXMIDmH5jpLQvwVzpBNugJxDwjLeI+fTUyTmU5libZbLH5wIvtt1xNx7KUlWm1U1mKkqmgqIk6rqNKtZAgBBJsACSZtJ0yUnTJdGc/NUP37/AMnBozn5qh+/f+TjPUcnQRabNTzAJSlUgGmQvnABiYmJvFx0jEmUXK0gwRcwQaTU2MUiFBqRBHVizCBBEHYYzcLuHdSjnCI8OgPVXqA/g4qHh+aYSPDhrgrmXi51W+B2vHqgYsp5K0AFEvYqZ5JOkQoPL0Fh/wA4Mv5JZdQogsF0wGCRybTCibWvsDAgWxljLUawV6vDM2xJhBJmBmXjr/4P+L+A7Ys8OzviZanW0xrpLU0zMSgaJi+8TGLvB+FLlwwVi0kRPRQLL9epierOxsIAT8B/q+h+ip+EMPChdSTlB2T0M1XbQNOXDOoYIa7aoI7eFP8AxiVHzJZlCZcssagK7SJuJHhWnE+VyGtcvU8R1KIsAaY82DMrJkGN+0Qb4z/F1y6V6hcZksG1uy+GwJUUysKeY6BWVAAvzrzE4HPjgitND3Rm/wA1Q/fP/KwaM3+aofvn/lYyDU8mQAozDDSQRqpghVD1SQs80kbmxjeVAw44XxnL0fH8Jaz87Fy3hgagJmxBhjYWMRsIxm/wDs0Ma2UzTGdFIcpWBXcC8X+J84RY4iXhuaE2UyCL5h+vX4ncdDjseVtIzFOqQNyPDtaoTPP2pMbTsO+NBg3eA6TXCzMmhXosruAVLqpiuzRqJXzTSAI5pieg7YvZyqygaVDMzBQCSouepAP2Ym498Wn01L8RcQZzen9Kn24bpZHUbvJwWr81svyed8M3Laeb4O1r36Y9oGu6hkWgynYrWYixg3FPvbFtOE0wapBeKs61LagSeoDzHWwtfawjKGhl2MEZljUsLUZ86YPoBEFDypyyqnScTsfs/E0fh5mY0UZ+lf8Al48prmGAZUoEESCKzEEHYg+HtjN1noMeWnXjUr3NEMDUNy0gmVHNqbmNrkXw7yXlBTRFRaNYhFA2SwBVRPMLyRbeCDABBwWHZ+J3W4fmW6ILzy13HSI+K26+vHB4XmYI5bmfj37RA+C26x3GHXD82K1NaiggMJAaJ/gSPqMYsYLGSa6sz2UpVKdTRU+cpYHxC+zXEFFjz/TsMGLme+UJ9E/36eDDLBJt27PMv8p/Un74x5VzObUL8FSLaV1Kr21HVqCs2mVHLBKg3+r3L/Kf1J++MR1M1SZ6dV6VRWKKRqHMpOoBSgmGEkethv0lHB16uUetxKuCNVJVv1dRYRJEtzWP8PTbn3XXdSKlGmVJggspBHWbmb2iOvo5oKmeoMo+DqQpOkHa8SYk7dwLXHzoPGYXLBU+BYqwJsSTYadgSTtcf/3DExg9fMKF8OiujSsLIBUxtvEAQLdfRifKV65HwlIAyNmHbmO52PT0+iTXo8XpjSio+4UbRdgu87Xn0gEiYMNsAFPIvWJPiqoELBHUxzfONp/5OKOQ/tfpn+3DrCXIf2v0z/bhXlFdPDK3BTUFTPeEFLe6ks7FRHufLargEyFkgRcwLb4vPmsyHgJTILH50FV1EBiCbysGB6dptR4LX0VM82lm/pSCEEm+WywmOwmT6Ace5v3KS4qI86ibEyYLEwQbbsYnYj1CksiTyTPnsyQ4ahT2spqKZvBBkxEH+HpgdHO1+QPRUyw2IMebzAAm0zfpE4pKMoYQU6kE27fXqgeoncKN4B8pjKvA8GpJkkEx80sfnXJ0AW25dgwJUUbDNV4f4NbE6OYQw1wDvvp9V/XA5GbzVpy43uNa7QbgzvMWjYTaYC12yupiaNTWFJImAeUi0tpmNut56GGT8cpggaXMmJC2mAbmbRIkmwv2MADJAYE3MXxmeA/1fQ/RU/CGNJl6utFaCNQBg7iROM3wH+r6H6Kn4QxSAS+m/If8M+Jpf5F+6MUM3k809aRVC0QysFBgkKUJB5ZvDTzQQQIFyeGy1PwEqPrPwVNSAzRAINknTqn50TFp7Vy9KlUYzXLujGLco1XUHoQVgXMzaZwjyYsHVfK58MdNVSC76RaFBWaZYlZidQPnbrAOJqFPOCqutwUZ2LBdJCKApUBtAJYsCpnoxNiMcUMvSr1KjK1UWF5ABgLt1tEduZu+GDcMWSdRkpomwNzLGQJknfp2iTOGl7BhV7yCI8WruTOobkyekRvba7d8WMjkPDJY1HckRzGRE8u/UC09bkyTOACLj3xafTUvxFxBnN6f0qfbifj3xafTUvxFxBnN6f0qfbii5SGpks162ZExTQw9gHN6cC5kDTU1Ta4gb3jHmTzddgxajABGmSAWuZJF9PeMU8y1Ea/jj8MdUq7ANoWSoqgjwwsGaY0g6ovqxUAytwK1WxAIuY0mQPNtGk+oT3xMuOkq1/FgoPDk81piOX53f0dekXvYz2TzGXUcteq2qRJkn5sxC9AJ/wDOT1xYq0qfO61WBdUckGJVYHKTAhhaZ+dPbAA5wYzNOlR0ktXriW8MaiJ1AzYAb72PTVbBUzeVdw/j1DcmBcW5iIiew9ijpgAY575Qn0T/AH6eDHOZqBq1NlMg0WIPcFqcYMOsHO+ZnuX+U/qT98Y84iGasEFRlBQeaJg89zJ7gHb5ouAb+5f5T+pP3xiPM+6FFNmFE1NKhm81dV5A1S0ElQonqZ6YlHB2auUUUzyqJOdbtzUm7bwfUT7D6cWaOepqknNMwYgSUO4HMDaRMjtFusz0tbMMV+CpEEkEgagI84ecACGER1I6ROLKU6xU6qdNbxyQSRBnzhHnQb9CeuGJi2hmaYUr7rcl40nRUm5GnT3FxEd+s4kyzCqQEzNSTqHmkT54B5j0H3ZsTi4wzVzoo2FhB323nbeLX9EwDRmAwYJTnSJsLGBIF5PNN5sOhwAXOH0XRSKjajNjfaAOvUkE9r2wuyRjxZ/PP9uLmRfMlj4qoFi2k3mRb1RJxi835S0mpV0C1Azs5UwLSbTzYxopBpJmg4LmkpVM89RlRfdSCWMCWy+WVR6yxAHpOJq6mWY5pkCuQRpIAvqF2/wxty2HczT8hM0aozVQiC1dZ9Yy1BTHokHF6rQqyVFKgy+IxI0iQDdWibuZPae98PLIs8k2UrLSZw9fVtYrp07n1XBn2HscWhxOjuHBuBaTcgkfXBjvEYoVqNdtU0aDHqWA5jIjqYgE7+jFvKZZSnwlOkGnmAAiRIX2x9U4UUkXiVIzDgwJMSbb9PRcd+mPDxSj+cW+32fbb1yNxjo8PpatXhrJXTtYg9CNjtGPTkaMfFpH+Vf+2ACwrAgEGQdjjL8CP/2/L/oqfhLh9xHPJQpNUYEqkWWJ3CwLgb4+dDj6rl8rTUNrooqvMQ0UtDRf6pGHgwlyNG5phxRpt4oVPDpiCuxkSdUzcHTHtnEVLOMruWzFIrcIAe7DTNpJixg9R68XKdanTyqvVICJTVmMExpAMwL2icUaVbh5IZWpLDNHzZKMQxi0gFCQdrAjphXkxYJauYdmmnmKYDCF2uQ2lokG0yIk3i+CpnLn4dByR5wI1kzN1PKBab2I9sy18oFDBqWkbGVixDGPaVNusYg915Er51IgEgbG4sQO9ltHQCLYw06pU80yKUrIZ6kWi0Rae9zPT0y1oBtK6iC0CSNpi+IslXpMIpMrBbcpBjFjAAt498Wn01L8RcV84b0/RVT7cReV/E0opTDBjNRWERsjKx3IvG2M/leOCtnU0BgjlBDQCCpJmxPQkfViif8A5JTTbNdmWzAmPD8/luRK6RAMjzpmw6RcYrf0mQxo0tW09QDE3nrv7Ou+Di2UpIJK1TqqFyEMktpA+cYAgCwgde+F4y1KTKZjaLsCINrg29M9N+xxMqMqrZmW0U6ZUk6TaI6Nvc7Hp6uuPaNXMMR8Egp2BEiwtII7j/YOFlB6OsgCusq0hlEmxBIvIN4287SDcDHCpTKsRTzNoBHINz83aIk7AezAA2NTNbLSQDobA+i029f8OmOdeb0/FUtXVRe3S89TP1em3tHgtJxrBqDXzRIESsXEbi28mQJmBDLLZYIIEmwEneAIA+0+snABQz3yhPon+/TwYM98oT6J/v08GHWDnfMzzL/Kf1J++MMXy6k6iL7T6jI/jfC7L/Kf1J++MNsSjg7NXKI6FBUXSgAUbAekziTBgwxMMGDBgAMfMKHEcqEAanDhQuvQrCYfmKmxKsQfSI7DH0/GQzHCabUswEpU9et1Q6FkXgQYtGC6GUbTZ15I06VdK/Wn4iDTGjnREZnhTy6m0tpHbFzOFQW+Cr3ZlBQC0vLEWsCTIJ6E7YreTOR0+7KVN2p6cxThlCk2y2WJswI5oINvnGIMHF2pVbVUIzQUAtIKwAQdIEt0B07RMz84Y2SpmNUL6iUQSnhZglSS2iSZNgDHTlMT3H5Ri1UpUyio1KtBYmVH/iRMwABygyIIUiLE4KuaqEKozQDTYhJBnlAsLgH5231Y9p5wz8rgSFgrsxEKpJFjqvHW49OMMINCuaXwNcQoABExBIBZjIj/AA7HqItibLZGlWJRkrIQpjUbFdtjI6mxHp3Ai1lGq1dTJmAV17BRYSTBJEzBUeiDcziT3Fmf7xfryCDYX6kdTvaesXAIvKhVTJuPmjRPWwqLPrxjzxTKWIphebUw8JGDLqbUg1ebqsQR5u3QY+gplZp6K0VJ87UAQbzsbf8AGMTluDpVyeTbQoPgo9RgolvgZ5juZaJn04aKsHhsf8Lp11y1NGpo6+Et2YkyW8wppuqpHNMkjbBTpWKrkqYVZCmFANzssSo6/wDIxP7qQUFRxUgUkYsFOmJAjURpJkXXt0vihU9zRVDNUUjkJaDBM2EbmxnvBmZk48gi4EZkAbKU4UMVHKQGKODAjqOUx0eO+IlBaNOSpwULBjESQTERNySP49cV6dLKuVAarJa19ibewc3S1yB87DY56nRRRzMJIm243847X32HfGARZOrVVXjLBCIgAgat5Ntr/bhrQYlQWGliBImYPaeuKFHjVNtMBuYgbCxO03t1+rsRM2R4ilUsEnliSR3mI+qfaMACHy3r00NI1F1rpqDT3JC9eh9PTCAZmjVdUoDSzFQnwaAh/EBFXWL2QRp/5xsvKTLo6JqRWirTA1AGxqKCL9CLHvhO3CUXNrVVFVQaaqFAAkk6jA6xA9uGS4WJKVMd51Sk665GpyVm2kaIC8kEgHnkyd+mIMvVqSn9KRrGQVW5OoLtA3i3XSfZPnfHP9jSYCoQL6pTSJJ1BdLkkiOYRF7wKWvR5uXpqVadPiIGsphmvcwTY+ueuFHLhyWY1avG6bQO4tIUfXHWYMAY6p5bMjVNZSSw08ost5G29xf0R6cGcz1RbgJBAiWUSfnDUWtHaD6+3HvlVOkCmskwT4i280GwMkgtH1flAYABsnmoMZgAkj5gIiIMCLXg9euOxlcwHB8bULAggbSJNhvEx7JxwuczV5y4tcQ63vYb7wbk9vTGPKmbzYFqAJ/zi3rv0/8Aj04AOs98oT6J/v08GDPfKE+if79PBh1g53zM8y/yn9SfvjDbCnL/ACn9SfvjDbEo4OzVygwYMGGJhgwYMABhLkP7X6Z/tw6wlyH9r9M/24V5RXTwyrwU1A+e8IKW91JZ2KiPc+W1XAJkLJAi5gW3xbrGqGYLl6bTP5IkajEmdiL3G4NjuKvBa+ipnm0s39KQQgk3y2WEx2EyfQDjx/BFVxora3YjlMi5IP8AhWbnuAek4pLIk8lgBzTB9zUi0WUFIA5rT2sNttWxgz7nRVVm0Zam43bzQSY3iZJksIj23tTK5Vxp8Or5pExBADFj1nvf2b2xP4GXDAaKlhqNgAQF1DV1Pa+5neGwopYSpmEMLl0Cz0ZR7YneB39tryUczmiwDUVUSJOoHqNVptaSDfpbtBluIU6KaFp1YUxBgm5kmZuL/YOolpk8yKi6gCBMXi/pEEyPT16Wg4AJ8ZfgP9X0P0VPwhjUYy/Af6vofoqfhDFIBL6b8hnTzEUKaq6ip4dMxI1aSVExBN7gGDfFM1aoBY5ynciDCxH+XvzD+Hrxdp0x7npsE1NopiwvEr1EGB52426YXDIub+40UhoHOLiDJseh+vUT3wjyYsFweJAQZpS7GQTpusEEAADqJkbR9c2QzOiRVzFN7CLqDtcnvP8AvfFfTW1MRlllQdLaxzXJ2m0klr+r04u0+E0FmKYEiDvcYw0nbOUwATUSDsdQvFj/ABx1RzCPOllaN4IMeuMQjhtIKFCAAbASOs9PT9UnElHKU0MqoBgD2AQB9VsAFTj3xafTUvxFxBnN6f0qfbifj3xafTUvxFxBnN6f0qfbii5SGpkYZ7IpWGlxIxHV4ZTZizAmbeiLW9UqDHf1mbuDEy4ubg1IqFghRqtMjmiRf1f7N8ejg9IEEapDBhzHoQYjaDAnvE73wwwYADBgwYAFWe+UJ9E/36eDBnvlCfRP9+ngw6wc75meZf5T+pP3xhthTl/lP6k/fGG2JRwdmrlBgwYMMTDBgwYADCXIf2v0z/bh1hLkP7X6Z/twryiunhkfk18dnv0lf+ly+LOY4VUZifdDgE+aBbckDf2WgED0ma3k18dnv0lf+ly+H2KSyJPIqfhdQhgaxMrGx/KBJImJMEe20C2O04fVDyMw+nUDpIBET5sm+1p3tOGWDCii1+HVSSRmGEkEW2HUb9TH1QIBjHfDsi9MktVapI3Ps9gAjp+UcX8GAAxl+A/1fQ/RU/CGNRjL8B/q+h+ip+EMUgEvpvyGeXqVxSTw0QjwkKksZLW1ArAAAW+rVv0teBeJ19tFOdRBAdZAv017iwO23p5ZaWZAoohpuw8JDMcpkhdMi+obmBthfWr5a4ejVJJ5gZ3hus80SRaYBGwK4R5MWBiM/XkDwl1NtDgxYEnfmjb5smOhJElPMZnm1UQIblhhcc3Sd7L16ntBW0czl0bWKVSd5PTmNonv39N8MhxdSpcI8LEzANyACJMRed+mMNIxmc3J+BURsdQv/wCq03+senDbCwcaSPNee0DuAZkjSBI86Nwcd5PioqMF0MCe4sN/42wAc8e+LT6al+IuIM5vT+lT7cT8e+LT6al+IuIM5vT+lT7cUXKQ1MjnBgwYmXDBgwYADBgwYAFWe+UJ9E/36eDBnvlCfRP9+ngw6wc75meZf5T+pP3xhthTl/lP6k/fGG2JRwdmrlBgwYMMTDBgwYADCXIf2v0z/bh1hLkP7X6Z/twryiunhkfk18dnv0lf+ly+H2EPk18dnv0lf+ly+H2KSyJPIYMGDCihgwYMABjL8B/q+h+ip+EMajGX4D/V9D9FT8IYpAJfTfkNlqacqh1FeRIIGqCQALdROFq5pRze635WvqptGxOkiw6H+MRAAvrWHuZVDqr+EhvBsYA5bkgm22KQNQkg5imsW+ZJM3sRqEARBO4M2thHkxYO6NUMse6XY3OoKw3ZVWwNxqBAi1z2xzTdfO91OQI1Qr3uoIF+uoTExq6WjtfEBUDM0gAebzZKg2AkGCPSTfttjulRduVa9MnS1gFM88zERpAIH1XxhpG9VKlUBc00mdKqptYkiR2IvPUAdwYcvnEDpGZdhE8qnSQJmbnpawiL73F1MnmpBNVBa8Kuqet9Pck7Dt6S0p0hAkCQI2HtwAUePfFp9NS/EXEGc3p/Sp9uJ+PfFp9NS/EXEWbolwIYqQwYEAG49BxRcpDUyN8GPl3Eq7jNsKtR9BfSWDFQLASIMcsgx9e+J8xQpXKZ0jlJCmoNwBvzTJM2i/S2EosmfSsGMB5EVqrCrFZhBXeG/K/K2w74yawy9U+MbI3zVHTuLjBQrnTqjSYMfGkr1zs1U3ixY36D12NvRgqV66xqaqJEiSwkdxO4wUNZ9Qz3yhPon+/TwYX8FpMadGo7lj4IABAsCFJvuTYXODDEHlljMVnp1g60KlUGmVOg0hB1A38R0/hOJPfup/csz+1lf5+LWF2d41RomKrMp9KPB9RAg+zEFfQ9Fyj1S+/yLOKeV9anVFMURTBA+OIkSYkmk7Lp9s46rcf4gpAOXp+mNVt9zqgWE9vbbCriuaymYqOS0mECGHE2eVspMSV6T2xNRrwrEvWLh38NTTILRq0KfgyATvHeTbFFg55Z4F3gvlfXq1CrZfXCkxS0hhcCT4tRRF+hnbDr37qf3LM/tZX+fjL8PzOVy2YL+I0OjGTJN2XTIUSCdLPcCAyi2NHkeMUaxikWbudDgD1kiBhZWV03GuKT9fkl9+6n9yzP7WV/n454Zq0szo1MtUZtLFSQCbToZl+onFzBhU+I7aqkkvX5E+Sr1aFbNH3NVqLVqq6sjUIjwKKGRUqqwOpD07Yu+/lT+45n9rK/z8WsVM/xGnRE1CwHcIxHtKgge3HRafQm2uqFvG/KutRCkZZ6ck/GmmQfV4VVr+uMRDyizxQOtGk4bbTqJNpsJ6bHrIPYxU41xbJ1ygZyVAeTpcQSBpItc29XfFfIlF1DXVWkKYIhGIv4hJBNOYk+cQPObcbKyTzwLlDyxzPjLTegpMgFU84+gFnCz6zGH/v5U/uOZ/ayv8/GUqVKC1UruzhxUCkMIIAiDp0gwEHQbuvY40OX8oMvUbSjMzdhTc//AK7YFQ0a6lr38qf3HM/tZX+fiDhOVdMnSpMIdaCIRIswpgESLb9cMcAwyZmpyNCyjmjoUPkaxYIqlg2WnlgxPjTE3wPWUzOQrmd+fL3/APfw0wszfHqFJtNRmU+mm9/UYgj1YZ7e73+TmTl3+xn81xcrWNBcuiglVisxLbCAxR2XfaDERtideKZujGnK0xpTpqhQSCVMtEyY9cgdcUs5Vyleq7aiWaoNJAeWGmmNgp2hyBFyB0OLGUzPIGqPW8Qnbwz1qHWZ8MiVXmsTEkDtibLLAx4F5WVqxfVly+kD4ooImd/FqL26Thx781P7nmP2st/OxluDZzK5Wo41kBkQ9WgmTp5R0BF+5ONJkOKUq3xRZh30MB9ZAE+jDRqsCS3Xk4zmdqVgie5ayfCIxZ2oQArgmdFVjsOgOKvFMznKclKdOqvo1Bv2Zv7Jw6xVzrsNIQgFnVZImJN7SMa8CX1fExuT4zUqOylQDqZ45p2BKBfnTp82RMnDPLo1OmKavT+D0yea8aGtHzG+cel7dMWOL5KjUVjXrIAraNZokGR0BDX+zCyn5N5UcxzJIBHKaTSJBMMBzCwJO0AEnEyqbrBDkeO1jVb3PR16gtiDaNRYnSYXUzM29pjFnjfE84tNlq0ECspBZZIEjuCQD68aPhmQY0kalURUZQyjwYsRIkat474W0eI1nVTqUfBKzQkyWd16uIHKMMJb3VRkuE8XNAEBAwLBjJ7Bo6byQZ9Edcc8T4n4w83Tzs7cxbmYAHTPmrbzb+vDrO8Ky9QljWVD10UWUSdpEwO/TrjvI8HoI401VdpgB6LNBkDaQBcjfbGFSTgXEs26IlOimhVCh21AQBE739gwYcUa9VcwtJ3Vlak72TSQVemB842hz/DBjST4MuVq7+IEp0wx0ljL6QBIHYzvjyrSruCrZemwO4NWR9RTHdETmf1J++MHuNhpAzRjSTBuWlidUlpgFlHbp1xFI7pSrhRncz5K1Q61KFNabKwIBq6lsexSR9cYipZHiIfQKaABAgMwmkTADTq9H5WNV4TFUZsxYQWIgBobUbggaSIG2w7EglDJurhvdBKzdTeYEG5J/wByd9nRGXHpRmsl5KVAxevSWq5JJ+FhZJk20SfaY9GNBTSuoAWhTAGwFWAPYExHQyb6SBnNUaYO5UDSd9V5EElpsexMzjLsJnM+cpUegyLiW6C3frOFavqOpV/H3+Tz+k/mU/e/6Mef0n8yn73/AEY9GUqBT/SZLRBIgecCYgztIgHr6o5bJ1JH9MN+hAvYAxfqT7Jtg2h2j7vf5Pf6T+ZT97/owEZj8wn73/RifJZdgxmuXssj67xMDVfp6tsXPdCX5l5d7i3r7YbzM3f2+/yY/ifks1WStBKbd1q29q6I+qMVauQ4lTKAIjc2qUgjVoKSZiOU9osPbu/HSJ1LHeRjz3Sn5a9txgsV8ehij5L5mpU15hVewAVapUR2JKk7k7H24eZXKVaS6aeWpqOwq/byXPrw5GYS/Mtt7i0b498dfyh9eCxk6/j7iuMz+ZT97/oxzks6KlBKwBAemKgHUAqGj13w5Vgbgz6sZjgX9X0P0VPwhho5MnT0m6w1+S7RrV2VWFFOYAj4W8ET+RjzMUK1RdL5emy9jVkfcxAwEJFOozHLKpZOikExMWJ0xv1FuuKuXy8G1LMwVcMCTJLgcxYX1KAwH+YexnPjggoIoV/JWqH10ERNwVaqWWGBUjzQRIMb9emCjleJmow0KphRqJhTpJKwVMm5m3YT1lnW4ZS0KpoVIYrVYATzaAunzYsEURboLLjh8qpUoaOYXmaHBYsNWnUwbTImDcX6/OwjdjpUU+GeSbU4NSilVvTV5f2dF/bONAq5gCBQQAbAVf8ARiCjwClUXUwdGZQCAYI8476QdUuwLbmTJ5mm63BaZEanjWXjVa8Su3m2iOxOG3+ArhfUrVsxWTSXpKFLKsipJGpgBbSOpx1nN6f0qfbg4jlVpUaaKSQK1PzjJvVU74M5vT+lT7cNdqyUlTopOzmqQczSK+NBRkU7tyqOUQ0ctyZjeZOIzUZWeMxSUM5cnSNW50TKxZdAFpOlb3ksqmWrBmKUqAl9UlbmCYJg3aDv3LbQNUVPJ1vNNKhpAF9IJMb7n139XrxI6CHK5urqAGZpHnA0hZgavNkKIMAgf+Y/5VfDXIQFSgPg0/P8342pY+zGvo5SmAPg0BsbKBcdfZjI8LPKJUsPBpyBM/G1L2vbf2Y1YJvnXn+BjWo1oEU6JkcwIIvH8bz6u5m3C08wB8XRB9ANu3XpA/h7KtPKUpM5WoLajOoibKABsYDH1AG2GnDKCInIjIGOoqxMgwBeSYsBbAUIKvy2n+j1fxKGDBU+W0/0er+JQwY1Ep5L9Af0n9SfvjESUQNKnLQFQQaZKhYFkAXYSYjbY+qXL/Kf1J++MTtlqsJFaWCwzEDmMblRyi/YYksHc5U/+/goe5QQAcqRyn57EAgGB0udv2e1utBBEZYkqW0kMRMiJgm0gRBNvRabXgZm3wqnvYW9Vtgf99cSJl615q/NIEAC9oO3oP19dyUDn4r1ZwnCKJAOgqbGNTW9G/T+EDtix7hp6QmnlGwk95798V6mVrnRFWCJ1WF7qR035SPUx63x7lqNfUC9QaZuABe3qtf7PTjfIRttXu9ztOFURMLuCPObY79bYDwqjpC6LLtc2kknr1m/fHHueuDy1BGomGvboJ3x1ToVwwmqCvUaR26QO98HkZcv6vc797KWkrosdxJvee/cn68C8NpCYXfe57Ed+xOIhl68j4UBYuIkkxvJ6E3j2YlyVKqvxlQMI7Df1iP9/wAd8gbdc3uHvbSknTcrpNzsIgb/AOEY6XI0wZAIP+Zu8kb7E3I64s48BwUhN8u8p1uFUmM6YaSZBIIJJJPaZOPF4TRAjR0jzm7z373xewYKRvaS7yOhRVFCqIA2Fz9uM3wL+r6H6Kn4QxqMZfgX9X0P0VPwhhocwS46Mv8AK/IVs5VTQFrJTT3PTMMVW8nUdTKQDoU6QbSrSIE4kq5nM+FVBzFFaqhW1iCqqGOshSsgQsXLGZ2tjs+59NPxaeoigjFtxA82BPngsYMSNRvfHC18nTGsUCoqak1Bd1kSIBkqS0xHfA8k1gPfLNNIV8qdzIayjVA1X6kFbDedowNxTMQ/wuVgW1BiNJCksWkkWMHsLi++JGr5TS6GlYhQwABDADUuzeaAT6ABG0TzWq5JSD4V9KsCFkgW03B5dPLHa0bYw0sU6uZL1DSqUqqeIAASOQQuoSgFwZsZMFb9zVxCJ05fryy/YwdXriRHtx6OJ5eizoqkbs0DcmJsTJJPYd574mp8bpsYAbeJIAG8Tc7Def8A5tgAONz4VOd/FpTH0i4hzm9P6VPtxPx74tPpqX4i4gzm9P6VPtxRcpDUyIHrUPEqhqldCtSoxIWD551MrAmwNMoGMcpYdyG/DePZZERAzGZ0kIQNyTAGygX9Q6kHFatm1FSqBnNALyVqIzKFBZagGswFLIwkQBtF1xyM1UCalzwu5pKFoAqpCsdIVZMwJEm/KIMiZlzQcL4nTzClqR1KG0zESRExN4vHsxlOHPCqZj4Kjf8AX1IG4sdt+uNhk80lVQyMGXbUNjFjHcTjI8KVioCqrHwaVm2jxak/wv68asE3zrz/AATeMLA5v0+aQSPr2N7+vsAGA4nROzjtEHfttv6PQexxUqGvYe50NomRax9Nh0n/AIxNkqDea9JFUAbAXIjpJMD04ChGKobN0ipkHL1b/raGDHpQDOUgBAGXq/iUMGNRKeSzVzVOnmB4rqgNIiWMfOHfriGcjyRmVATYCoseeWuI7nDWcE4im0drUXn/AH7ChvcJLn3SIeZXWmkTMwCLG5vvf0nElKrklIIzQkT/AGi9Vjt039ZJvJwznBON3MzZDx9f0KqTZJZjNC6lT8KNj/uPYO2I9GRiPdf1VVG5kmw3nrucOZwTg3MNkPH1/QsSvk1BC5lAGCgyyHzSO/U3mbHUbY4nJf3r/wBxZv6Y+rtuIJJw2nBOBSYbIePr+hVQbJIwYZoGDMNUUj+O3si1trY8/oPh+H7pGm39ovQERtEQf4DoBDacE4emLUO5+v6E0ZPXq92CL28RZkkGZHS23e+8YYZbieUQuRmE521GWXeALRHQDFmcE4KYVDufr+jn39yv5+n+2MHv7lfz9P8AbGOpwTgphUO5+v6Off3K/n6f7Ywq4GpGQoAgz7mQR1+KGG848w0VTF1GlpuK8BTQ4jTKpGcp0wKajTIJnTuZNrkW/wAO4nA+cUgRxCmO9lv/AOq1rW7TvMt5wTh3GJzb2K/dtOPl6TckyOqqBbVaCC0C0t2xzms8pJKZ+mtyQLR6jf0bx374bTgnBtiG9iqln00Q2ep6iVNiIABkqDqBg7T2HcmWfv5lfz9L9oY6nBODbEN7KPFeKUKiotOqjMatOysCbVFJ29GOuI1AuhmIAFRSSdhfFyccnA6qkK7YirZo62KVciFLsY/LBUgazElidyIj/FsZsvmlDKGrZTw5JYACTyxbYA3M779rYbzgnCUht8gTi2VAgVaQHYMBjNcJztKlo8WolOaCRrYLPwlXbURO+NLOCcbRm57rYt9+8r/eaH71P++D37yv95ofvU/74Zajg1HGUP2gjo52lVzlPw6iPGXqToZWj4ShEwbYMPCcGNEbtn//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7" descr="data:image/png;base64,iVBORw0KGgoAAAANSUhEUgAAAPcAAADMCAMAAACY78UPAAAAhFBMVEX////l5eXs7Ozp6enw8PDg4OBra2vk5OSsrKzz8/MAAABJSUk7Ozu0tLSJiYnFxcV+fn66urrV1dWfn59cXFz4+PhjY2OQkJAsLCxwcHBPT0/Ozs6lpaWZmZmTk5O+vr6CgoJ4eHgXFxcZGRkQEBBXV1dEREQ2NjYfHx8kJCQ6OjopKSkcIPc8AAAgAElEQVR4nO19C4PbKNItEkJC7gAChIgMCLQTd2dm////u4X8aNmWuztJ70y+3Vud+CFZj6Mqqk7xRC9f/hflK/qXQP+DMqFv/5O47f/HfZZ2Lv+RW/lb5Q638+pF2Om/Hbq98WvpuXv58nWunx/83jOEiCfLZ+FWO6in3r9xoegp9RW8q7tdEnbp9vUS5qM3/wtyq+/9X19eXp5evv6BN39udrsKDbsjQB9Xe7phd6jfuFAYd8814Nb37sTWu6fhAtbsti/9uXKr7/rrUP+1r79+2f454PZot6PV825vNEN890Kqp24BvCNm383x224ye1T07fO4C1//aMrn3dOizJ1Ez9PeC/zX7mDU7rkX5rDjy2l3AoXdnwrBwQzBk/3Py62+i33f75/ql7j9c7MLX9x+oBFuT8whfkP0z2rn22WXwjtvUul27Q4peGnYDg1WsIwYJENKpvdSop37k6JdHC36c7n6TrgdEjuza6od3v0dvuVG3+a5T0PfD3PPNn9udmT3RR6oeqoBt9Y1Irtyd9oFuMGe933GTeDFxK+oswR+ujzFjBujfjlW7RR6Ek+7b9/0skuwJ9TCVvjo/ibca323/PvLvw/Pw7fd15d7/7OAw+POPNPDtOib7NzYV2vc7a7MepMp45bf0Tz1dqXvAh3oswZw85dpJ6aaPC+X2UW8E/wF7TyDg/9+3E/fvs6aEELlX3/s7Nbv60pxNDn3rU9qtsiNE2qP7swMTQWf0o4PSNZRm9qohKh0/zqk5RKzg6ORdgKOdeDX9xL54VieRoXUyA0qu7lAdbt14V+RCpclxvCK8dl9XuGW3/8IZn7ZH54U+vL1r3fO5o5q/DmZD9PH/VeLjLl8bF+/mY2XozTl+edZnmk3Bv9Mk7Pn0LvGTf76Hprn56dDPX7VxdOfb4WlfJlfijeCfVyts5ipU41KWHHVYTUG4rAwIimCyICcU53AJlJROYJF6ZAKvoL9bUEcWC/aty46MjWG78+ld407vHytDuNh/KPrhmcn/vz+u5C2zHm+9HXileqSDqzTtE9+77rBo2lwep4715PkZ65tIs97V/lwOEyRzyG4p5eKC4VjdHTAfEvf/Os4HZ6mVD/z7jDIL78NbtDy1AXb8UZ57RmvKZ8nYXmy3PBydCHA4+imNAfhQ+KcNNwGy0hydA48td5qJ2vmndq/4n6NY/23yT4Pqn/aS3/Yk6c/9eXKY53j2pqXkuOX5bWYjttc4xBZYrm6+rG7/hBuccFm5cjpkyu3uYNZ/o6fjiW8XZXoZd+plLfo8uUoQsQY8/8Yzz7FZq50kuevEx8G2R+eaHh6IV9fXj16r9pQq51LHaLI7QlnclfMUgavBoVm7QczO7NzBy4IPCJ2kJqKAYdR+ZRJPfhoOoAzF6VWda9qeMWpTlTV5TSonWl2otcEPjn0L7mfzbxNHz4qjkgwbFVq3JpqM89e6zvsulT3LkFuMvW9//e/yCtuUc5Yc+HkrNCAyNx6zoa9RV0mXVHwQgO+RCT3Du4Z0xklWvtJ0a+9g4+2hIIo4AOeZwT/uqGzVhLeg3US2sGhQo1itkBbU+F1qB/w5I/ipj5qIZAEJbPNbGldvqd/fydPL1/U7MOXkYqv318f+jBLXbLECAKSEg9Ot5KrmXqkPU/wePlQ6nzzTks1J9SOHvmJ+6mOFkB5OhA0cgoPpp/d0Alei5Fo0Wgxk0DE2KJRkEA5PDUwDknJ/FZq975UbYMwwQi3uCFkK79b65v8608rnurM0Oeh+PPfW7ko+yEDpPW1azxFRjX/QuT/HLniLfbf3yc1fPn+Zx/I/uWbe+O4ldw/zhaVD/aWf0du/RG5wu3+/f3bqLRmNn794896fY8VMpXhwlQZ1QSMpQREeHGjYKVHnPll4TLPOizOFjYUKW+TcDz8EzP40ypvbpEmSDcon2/5oUF/R9b9Ktf83Oy/ft/Vhfi6e/l2FW1euNQHcQhuGHXitYMCXx/w3M3Eo6Fjfh99YsDV9ag6R59qVg9y0KOvrUW+VnyyXd1F21NRz6Qb4BxdRHV8UV0PRB54Ul/O79DD/yRuVM5/fv16+PLy/ek6iB6aqT+4FPwwBzNqjMaG8Tge1L8htpvQ96723cyh5PqZxSTdy+jdOEPsS7BN2xknXmrLHeucHJ4DGijoG/hI/0W7gZfMsvHp78V9024gun+l8c9wU7Yhd4R4KBXyiphMT1xLVOtjzsCcUUIqVRowf2wrp0tFWsEg95kqFRTCU6mw7VSrlKqwA08fHRKlQIVQxssqOGXyyf5WX3dfj5xrzegtpXrk4uQHcyo1fXpy+Wtyp+//EfnfbS/5n9V3rMp/Sqp/SgxHf0jcfECKosQgZYnLAi8fQT5y4PFojIt8NLw1+HR40RQfezq4bU9P6PikymrRFP6Y5DtejoP344G5ro2jbxIXH5Lg2N7qmfLongNQD/osPngkPDM9kj33s+cB92nQHT2Esvgg7spH9cTZyCxt9nagyT/J6qO4K1pXQ9Ip8FDNYz0lOnYVbjnkux+7+0aGNrHa8b1rO9fFLs5t80HYDXax4m5kvg+td0OceCDFh3F3HPLdWei9RNaNjnveflzfirXUzZr2tnWyln6Ursz6XnCf7b5dXtrj+7W0EbeOFKzBwjhMnajc6YGV+YjzwesTvX5pFRxckEiUqxRmUTSqPOKuzPviCHJNCUzIIVXClUtljrjL9n0hTasKJYA0lXADUigCJe2kbzKO8yL5fVy+jMe3vGU8boX/8+lXMzDzbp7JETYb35flPPN8OQm84oy7El16VzhPPB3/wV/+FtqMu1T2fZkmC39nCfBfX+ycvHj9w+L/Ugvuyh5+4uhpd8RNO/rjYvcmO8dS1JKd5fXTOyLrBTf4NayGn4mBwxk3/4mDqzPun6Hl6oy7+4mD0bjg/iPj7uFrm+8AApv5KIw1bnB1eZMvHv6aXH/FZ9wMIWaXVD98uAEFcJcX3C63Bah5VY3QXKp7N2U867vIuNsv+STlTsldGxx4X8WJbIWk8lFd1xo3JzmNbPcWBVZwVdgqTpWGI6PF1JoY1K7UHmuvBUX0GnfB6bJlrxF4MFHkGxcYxcePYY3bvOSqr69lcN4jOFGgrqBevFFBd9H3ghs1c754HfjM6y92PPDO1dge4vP+QWP4lZ3TXIdO7ZM6aD/Gp3kYuNiDHp8GXTN66FlNGeXT7Houp2vcyHzNKgvioJ57uR8YJOj94IfHhW9t52l5aGIOWuq039cxTnK/1/Q93FnfJOMmI/KomJMeQ0gDfbJhHrwdSM03m4SvcU+1YhXaR3C1T5M/1BS8bjc9k3JvE1d84P7ALJ9owodmaegtX3ETrxKUgufumemB+r6zHYWf++eHlXFrfdu+Zi3au8MUOj/z7LHDnCtv38F90XerUERGFZVCsqmYK6khIlcxPEpc1rgFla41Do6PCtGqpYiwpeOPcIJUhXDKtcK1jTJuudiVvnUCHoEp/LOhTN5w2iZfvNF2cFW+q1IYVPlCa4FcbmDGbVTujeq68RLHjrdyFuyyU3BHR/X48Af+vK1zKUXm4QOP5S3uOzHT+RPdvP8r3Ge51JNrAfSoeXzfN/78KJgSzXaCcyZRHJwHM49pUsNGuNnATXqZetAxrxumjQZC3jzQ2j3uVlIFNiLBdqqetkS3gjaqoq5hQl4XtY04pg7CHRybmar3YvouiR0xH0re3Vf0vNo5Wem7t5JCEvHkI9KzGGtUT2pk44b6NnAfzMwYoqwTmo9mHNAwPXAO97jxwduZ7g88xXiIth/twfWWHgYa+njdhrGBe4/EAQ0JDz2qveRs8s2YhK7TfVTYtnO/V5A9zIdOomTnWutnS2Y77T+E20599MjT5DSfp3pA8lEHwHvcTSfgbmcbuBB1Ne5pN6CDZf7A3VxdX37DzmeIQ2Hu2pqHf3u512xIPjk79/eBfFvfpjKQ4aqqMLk6sZTzoTIlUhu+dat8K2NyV4zSxA6RCiP+yDlt2LloiDKSoegNpD6CyYiiq3QkhTDXxWyrfLvldhFG4JkNKU1FUGlafEOXXnF/u/NrVwK38GjXmzy1ac9381HcWaRFIt/pO82Cm37tw7Lp135Afomfb+BmXflCgXb6VLHYMucTetAJ5pf5ebXSN+h1on5pv6qQRGDcIreAZXO3kPcZgRYX0XCggsvxV7gNInxqS9QaIAKNQSXkvGDyEIbyWXJDGEaV0YDuEW7VFXXXwMk76WtejsFT9kAfV/qGG2TueKfZNKXH9oEvfcW94i1mp1ES1uuJU6/Z7HVInvnBxkLoICbNfSC5G1JS7th7+IqvfUNqCt6HoH2YaE+TpjQFSjWaKYTELkTtPeNUqUe4i57aGaPgJ+dzt6sg0J8PGPIaN90ZNAXBkremoQR5L/SDw65wX3iqJqgrpkR94C5MVk3c22aOiqMoaQAwySszOZQwncwtbgU5hTeecmGT9zJa7qP1npOAQsgvzNIk1RzO8XDDzhuZuUeBm9YdgHY1VfGIqa7tvAlIwC0XHZ9MyyiQh4DTB/V99ucEfLBohfAY/CCwnja2FZDNsqoKR9zSU6QxBB374NyW7wp4mChLUorWVcQVrsFYJIHgLFAIsInGkebiX9/ka+T4K7XhjO9wL7dtYmJEIQx22Agk326Ueo3f5LocGaSioa3JhNI9PsedXzMnG25zsr1kxY9btd/E/Z5s+PMfaD6/5y1Cq9nkPF7IGU+CeiqF148C2a2+tewo8S64uoledJ54LiARpl5BkbtNbm5wS1qisx0dM4O2MDQ70q3nfoubBjhGMARZ1GtvL73E/EvXr2yMhm3jnk0vcjcceACNtlGrCEmdfGRtN7iBTHs60sAlYwpKOTkgG0hPvJ79SG5j3SoPNbNCtcMenGpuYG04o96rWDkIHYx1bnl2QsXXKqm1nbPvRkLSyHUMVIfae+sdIpASdhZpRcE1h45DKg0Ol1L+ivvbys5BV2qpt4G7DgJH4qSMD1O6G9xtkEIoDX/BFd57XQQGei4gqdCxuDXnlb7bf0VUE8d5gCg6F4qBnbgAzyNhSFEpJRBY4HRySlu41YycLAC1nQIBSutn7BF3SDGOSGLe2tE2EwWP3M3tCvcfb/O1N+QzeYtHBMKAWBrUvZSK6ALIm0PMCwFBqgywwV9yo1s7d6xqlFINUyURqgUDJUBBFFIUsSJC3s+AacemZO4V97cVX2tf2/FJ9ktGivJUvjaM/Ra3uyel2JyZ6sVJkE3cax+y6U/MOiZ/lKdu13K+8tTFzoNCnYtKxWgFddY5j1TQwXkFCTFN98dfxe+A3CREJZijtKWYxZHQRnaVSFA8S+/qWMbgGPanE5U3fk3lupkKSpch/F37ucHdykdVQliAN7t8I2vc5/Jtdh45OnlwTOCXtOWhNQroRtd2Gq6zMfpgjTv8gXDsOLZJe3Xwgyg91bVgmLAgu7rAXjcdrXWPTie60bfltCn4DJlzM3l9f63HuIEUudyWEEFRghJ48L6koD6TSQCFwAKpjiOKlsJx4mh7x1syz/UiOqZF1IxRGUyTNHNQvIIKd52I7+wcnIcL4D9ncG1OU/BpzvOqiYLBs4w+Bu2id1pv49aSiClpS2nwmyM8HuEGnqo6qWVKQc1kAmqPa4VzFbYMqLESggKFnF53iY88zmTLn6NL2rCS9kGJe+TXPtbNcYu3VDl5r7ZD9kPc+atArPQS4DU06KlkEEhE5l5o9M0kkZJTA+UVtEoD2fLn2JmmIkC7VNvCeXNlg8nBcwKTb0ilSJUQN2cKd4PbqNKQHErJViXFO7gNfj3mAvthw8F2HipWdWHnj1t3ctJ3fNV3UmnuQkqQjcVp5DogyYSsqVCKcp8inUbf6Sg3cTupeeBT9Hb+gMrXfi3rIFaqtDT34SyDrgg8fOI0W+pGC5w18QbuhWIeP8Eza/GpX/7KnVdrE7rnawlc+aSZ9cHqFByYiKMq06DKiYklJW1C1rO4jTsnoVYNTocP9KJe6bsCjzowwi0ka8JDog6ZMPPAWyJFXHYSksOJd2vgazsvGVyZuQhxuoI3JLjEzE2gBhJFDuGVUF1sJJaKO1miLTvXOXsvclqGitYc/T7kXyZvPkoLMZ3jbdxQnhqDWmMeEdsHuJFo0Yxi6CaPImsLFmx0nUMR+FqgnYIkGHSxrmFb61vvWjUnIKPAezorlGRT7CAFpjO1CRLgluuaxlGPMjA3CrRVv1bEt9okc76yPAm0ifvH5KZ85wSyOtWYNPkBV/mJl6hd+kOg5po3LbjLc3sJ+DWIlowxrbkzgQOp5a7DwefIEDyzsIVpKryEmIq28u9ARGwTD8COqdWBNlOttdchSDB2OusQ15dfcDdH3GAIZFqKKtwrzhWZkLW3yFcEYUg1TKvLvK9E53aMjBs0dsadX43L72At8fhoGSKsMlt1Jxt87WrknEGFPI2tEe161/J6r28uNMI+OD5xPrDOqlnOelY+zJ4T62PH1sQo48a0PLYD78Cfg1VFWyMOyYCmYLYJeStsmCCCoMRCDEnDo3vFXTJ8xj0CRZBR86QlB2IecDWxTgvgA1vGtOBWrjrjJvgMub0PBpct56dyrFdc6ztSCr5T4VIC3XAS/ATBjJRKFQyiGJQdui4GGXfZkQV3E5GbS3hwUC6tiklTqyAR9BAh5JTbvBPjzmrGg1jhprE98xbZQRxQgSvINrlVzomCO27HLaJ4ws1Nxt1C5JwCdUBwSQucKw8ZBNOfZCNQbBWwIZz79cCmc5S55y3vxt2r0p9xV4m2p/JdOvCADgwerLwqSWtwA0wENlQxKdRAgmuq6sJqjvqezQn38oAV5Mm4gSDiMGRj8PydK+hWTFzKtzo0GXcAv5byGMLc6QdSVmaDiBgoouVgo2OmzraWo7yE9I3yXWl5U69k/IoMEL0Ek4ascPP6jPvcprHRErnhLBfc8kCu6pnUR7t1H3FT1y3xRlnqPfggnZMLB/xegHcDi9OU6gjPwdsm6PYSEG7Kdx9RMsqLCYK4ty5I+ISmtlBQaKfgtARbVVS7iQHhe8Xdi+mIW/COTeARa4r9TOE8b1Z5HXH34ccGKL3iBjvv63P5rqoTnV6em5yOQ4ar5Wu1kJn1A72J34C7qxKnPEzAzDoDPCIgW6nOzF47C5QlulobneyopyPu3NFzAJK2nI5ATpJqgrUms6gn2r3J2spdiSs51PoncVcVGYZzDUzGRpRqj0OZMmYi8heCt6j+PV+rPGRzMjIV5kJjQRxqPWs1ca4RoBinCWTmkhGaazTqOnfIq+HtXL6VY3k/2EzjGPFv6Xseh+PR/dH8zJZzMWjb5fjzpYfjlQvrIVIweO5aC85AM9hCWseDpt1Gu/1mPbJZjMW9T7lIX59k/xO8ZTwffMLNk3sBxzeC32sKgzGoj1fBuKJri/JWaXo4H30qYZD1Mx9HATkzRE8JbDlxSGqld2Hj3jZwYwLWefjQWJBX3MO5KuFcpXQ8vjwOGjtuupSv6jjW7IJ7OMY1u09DCvwpTPNfygzz8E3XPTAo2n357m+VcIu7FarB2JWiIa51yqZKNI1QBHyf2KhquscNyYBTOn2oDp70w1APNbwOPjNcRLyI0WHCHESjaJhVCsnUQvnFTLBIIEQxFLtyUfC4HAzHDmk5W5rGkSe6D12CewE2PXr4P3XT3I/0tplPD/1yKMhWAKje0dt9XlIx5SAd/BjufePrAnybqseFr8HtAeFyU0flNIe6CgwxAqmpj5bw2UGe1wH3C8dGnJqpPVAa3HSHRZtVZuSZ5JJlOGFm5G2Vt1QGt7dlXHfVwNiEceiXKKu63EZwYaICnFpm+mz5lmtXl12L33vF/e2+nehDQva4HcsY9yIeRG41boP3QGkphE9NvaSzgoCfIlgppdZr2Be98CdHU0s0KdocAj68W6t0JzohQWNV1yb3JPlqUADryv32PGJa1nSMLFPcCUG24qkdYdfEITxr519x/2z9OeDWqlHhoNXhKne4rxJ2ujx/Pe+sJW2IEIex7ZcyGujSzwHhMyk6+YoGqIy5rS3VCcxSFIdD2Q1GzeAdWh6kmrkFBsKU9Ww0GSmqtTgQabW30cbkC35df/6T+q4G1U7lVIXTpFLY5HQLo7YUkChUtEUFhIfYtpCSQ+YV4ytsVEcagBRpJfbKvAj47iKkLz4xUJQNVcE4cAZZ9xGYkEda01WVkuakRqyRDPfHGo7cG5BgIlTuhgYJi8O0kfCtka5SURkGDq+BP7vKx35a3wdfj7S3kp8uLjyfZJqo1sAUIYmFtEHTiXLdhTBryGO5lhfvOlo+0HGWepiR6RXciwP+oysvOkhOnHORRW47YIneQgoQRL3yYHrUfbADZXW/uKKy2mzXuBNzvPwv6ruHaLL8O8Wx6Kbc8VZ1wIoT5dIaKFxTbuLjOkmXvFavRXk8HTycZuyhlAoJvIfEAnxrg1vKI4kMO0gCI6Q0cl1XqZdgkA8+MUVBFXUqTvhDY+Fu2kt+GPcNb6laXGJwmljzAopk7tAhqqqARIw0RQX0Q7HXgPTKW86+4WIKx2iC3wgq97zFgVtjcxM+RHoftvt/SMhhiaH1hS1epH0UP1emegzecPDh6N8da2nBIlBgxZvoo1BvdCjW54NPV1Y+z+sSNHo7FTrLBffP9+NqSp5p1vE7qBM82FK/AcTeKJlnU0Lo/L8SeV9bHOvomh1uSjbURxWZqe3MSK3gzRTmEARP4Q324fZgWwrMPJ23LNVR5mNjNn7Nzi95aMy4w58IATPxIXCqIa1xlk7gniEjzh3j60nHSWgILcL6oy2WxzzUnvJQHyDxlV5N4BCkFgxe3rhyzkOrVR5qrpmNefhlhftn/doZ97DUM+UKa205YdMEWSgHh6YlDyr3c+DFKCbHBgXbIxjHEeixvuWgXusdjqTqXMzNW1nssd6h97neARyDsoGYCmDk1h4EibBQuGwqU5GykAzSnEoZkkfpK3WqT63u+6f+IO6kzam+Baw8z4DFI4pKEUhiSRFxqxCPZdlEAiEWq4KIU/eJI+7xXM+0KvqrqU+adjs+HesdDuRSf869ssMkQ0cdCiVyUExcIh0Dlky1rZPvGETWyFf1yO/0T30Pd6cu9ecXgrzca1sdH4baLqfHekW21CvGFs0kCu1iHuEA9LqRVa6tr2igzMVG5CYJR7qL1zri7tqMu4pgaTIwSEVVornfGGXAkYOYWOcAtpygsHmurNZWd9v15z+Ou/TlGbeYokeg6Dh5Rz2LzsPfpCblt5Af9V2c24mSdV7MFvOZci9qpRGxDarsVPXEgZ8TZqpfO1YtuJ1Yt4+pNjcwNC2UkwJyGlRhRIwBrogIaEBB2lNic6x/+Qx9F+TSXkIgzXc4TSx41jElZZfUNDBf+y02sbQbNNVSfw565FpRDWnLBOEIyB7RiAlUTp5NUVPqAWPqwiXEL7ib6/ZQ4x3Rrc9kvqA+NnnKo2KznvKI+/sv6Xvdf82zAKlRzINPteMto7ahUdJLVnIl5X37t0GnwGfutqDrZvib9pIisC5WmOsmwMMzSE+Qi1AV4fqPcf+ivj+pfczkyk/IXKqlLzSqqujeaP6/wc3IlJDpyklFASUMhQnznJ5pNm0d/Rnle437fmziPX26bLnBPVMxTYl5zb3vjJil95N9q93/qn3MK4FIiIUGwkQrRKMGmwei7Dc7Jv8aT73pz0Thn/JS5r5MUDI99gXkFiQq+O4YZoQRFbG/dJO5wZ1yRbXWySfCAyK5BXy2D+c5fKcf14XGVJsNQJ9p53aXaerMXA8ptEXcjBaFdhqnziSbPAdAfp5Gc2Fhd7hRnvrSiBIoQGsgoYFo//DKnzQe+DPKt0EmaDUHp6PwQN+iRCoERoOGJFGDU/aU+Xjpfv7L/ZF/Gfev8dRrv2bcXWW/e1D5f4Oba7fUQuU07Khoc/lDq09H+Y30jXJveWlaw6xxoWwJMAkPFBlX27nhKo61u4g6SF8mwSVPGuMAKaW2jvspTQKoJbAuIPzJ4rOj+yx9fwpuN7JaBOa5Eb5m3STAQ5M0J74JfK3vRNDY8lknDjHfuWZ2CcXE7Sxs5BCQbdGVdbTx3JHqs8ZRfQ5uFdKkp0mn1vnIeYouaKDIadoMR3f97tsiFkIJVZatKhWwvyIKrJpK5q7ELS0L1VwC+mfg/rzynUkwxm1unGyrwihTtOCa2+0av3f82ts9EP5pfePP63+uK0hjaijHutTKx+HNGqPfyJ8bhP2U2wLNMlouz9Z9HMtWLUPmWN62VuJtv1w8TfPkhOSi1rN4p+ffZ+C+H/f+UbnhLXimUtugO60l7S0rIRvtFZT6oCXjXuqrdtYb3CNoe4oEMlgnfFSM/cf1/Tm4CUNOhE5zwSnkn5AWWCSFtUgIyzql9bSeaQTd4f7gXK0n+Yzy/Tn8PEuehKRqMVFImCqP0BdtgdoK56GlqhXmyq9/9vixH5BPH1ej8pAHchxrt0Guq/VMxf847k+LY5Wenfch6hh7o5iWgjLnIgJiHtQkJOvkypr/cdyfln8zrMegI0Q36xFjzo4T45wQFmuiJzvbUK689C1vMZmVrx3+Vef9m+L/G8UxMHFPIQVXzgvBWkIb4WietQAegcAC3DRzdFvfplaoVhrswgodwWQYidFPuX4qE3MPDn6+Hqz5KXlJ/Lx8bCVbQ7fW29bjBb9HNGnPowwSwp6vmiADCiONhFZJ2RTyqJv1iX6rvOTH5NbOgZozpkC1sgoqVNFL5TGiTDZ5dO7NYM3PykP/A/p+Tzbmb7k0ldx17LiVz/Ln/4C+b+qRIV2n2msnFCFRhXd6L/xW/vzH5EbfjW4i9WoQPkxFJ98542fxtX++fMcYZ6J1gLg/MS3e6dv1+/DzH5aN8l0dWwro+53Q/3vs/Jq8rwmM2dj2f9ivrXEDNasjxdgI1lS48ETJkpQKxZa6VhQNNq3LlKg4873fqz71h2HP1WoAABP/SURBVGSFu9x5VFNquVV5YGBeTyPQmgOjR7njh3dacsW87di51eG3ykt+TNZxTLRoRC2HnGaacvc+rzhPiYwN0lFbzYhlkeqgL4Oxf7M89EfkpnxXS69DgnBblXlYZlku3dfzIM0y5/LwDp/PRPe/pHw/kEsKn7tUqwpVl7TmvyaOGS+l9iNnwXmuTLJg4GwWng0qKu9pp4XMC/Gemtc+C/c/H8c8S35udLKRWtZ6rYaCe192GrUz4zbEMFZxnk585r+HrzVNyUgVnWINLfNQzYI2qqEF2HrMQwcbhT0w9xNv/73qFX9Ibsv3VZ65XYlMziN2PsfO42+gb1Nb33jhVSMcY4YhFlrBJKq0Uk5BKo5czAMHTutBfsY8g/8QT73JQ70vppAMnzjzlFWoC9h6bYLhlM5Tp1DIC2gKcWqC/Jw49gv9cj/Nr/nSCzEVNioWYRNVmkZm1OQYUDV4EFFoBvZwGlfxCbi//0I/7M9rF1yP1X9f1rjlpf//eSTeaoqd1x765530M3jL5+EuytiqirQi6dZBotI0jJjYFMooUynkiquGwivcGVoeR7eF2z/G/XvkobXWU+xY8FxbJ3iwWhPDQ6JWBFZPLl51R7/4tWEZmFuPauDiMJzBvy6jUd/LOM6/EU/1QNFkp7iefBAhpDw7oZmlFTaGxG0UV/NDnfSd1y8xDLD2ImKtdBIyI5vMsnBJXoZoQ9+mqvDvk5eUlZGJ5BvO08bkKU3yCESI19EZyFTIdX38GXdeh4ctA02MaGylFMvYbHtZpOe+fPsq7/ht9L09APyR3OHu1dR6r22b8vDk6oy7fQP3r/C1X/RrzQl3m/unkhKxbJ2mQWWLUYOq9uGKFte47TAcGPfEWZEfwj3uxSLG4wikK9z/rL6rHUU15GNh8tzPUKCnPM+LtuHhsKg1bhrMyOIwzJLNWlg+2Fc7X3D3Su2rkZCKD5+l70+yc1qiupQOErBmnq1KMsTkNdP+UcfcK9wcS8FcH3QhGt9grvgNbtfagrm9Lfo17t/DrynRtLgkSBVW5UmZIISDQ34D92kJtbJlMxGhI3sXlYidEmWy7XkFr5O+LS6l2HflgnvZue3XWncnP4a7ujv+rvvDxniD8xO5O/iu1QhwC3HaqWtCMbaDF07SLvKq506cxE3Z5xHr0VzFMj+EYTrezrzwVHK9NEyz729kcw3b+oz7rnVD3Z1gvv1J+3BdJna4OfZwN7cj2RsS+uPvlqkWaii743yYu4FMx7kXhn5YdoKkceAQ1bujj8tb+/75WL53h/1KDsuQUzjZq//fX/3g+KsdOeH+frvzeIJ6dYLh9uinM+7n4VYyqUpXV7/9xQHKd4tZfY5SYwlG4UwgJByO247DjR/IMLC0lO+CybVkljMUmqp5HLpuObHcEHZcZg87drNdLhbVeJ9PkOYHJ1hwlyQKEaOAV3iL+S3kG26TiHN9OpgvP1l+AD/MH10u3VUpxyUpGbR7xkWviBPyFLhoHpS3jbwfGTandRWvVuQrXT7bbCqqGkpEyrdd4Q0pjnK3HXhzPkFbStUw5/K9d+3W0WV5v5Zme4zBbSEVPBOXZ6cJ5m7Vv+M6e1UlumzLcwVXqglTchoWYGWVd8b5NleDnXMsL3lJAZp7XfQSL7h7wUh0zDV8MaTLD84/Ll7lbtHMBTecAO6dKpIf3FytVuQ8v2+uq3giYCRUjHhF5oy73frh8RFXjkMy1vl6rMdh0vDrBdgxxlUi9VdK7zuR6fn2epKAOz/yyKKQNKpstBn3xwVwH0/gwOgjsYtGtn74APewOGGVl85r0tu4c26ipuGchQ5DctWrbeY+3XyVoXLXHnc+wH0A/tPD8wu2H8E7Asn7Qdy9hBOM46D56QQ/gJsOEjzuCKU29XM+uH+IuyBZGqymE7LkcEOOsqzqmne6s4PkDhfLtoe4E9IOB3g8Lrgmyj7+IO5oUQAGMlin4ASMDfHjuFvq0aSKNIR8cMFoLacHuEvxfFikX0xkyEHqcJInXD2f5Gm/BIH9/vT9q3qobxxcXQ0dawQZm2ZSw4/aeeHjjPsksVAdRBc1/oCdj4TR1PRclsJZcK3SPsS9Hh8qrrKY1FR9dfSe8J8wgosTzqpT5dmvHe/i7FHVoWVqLA9CCqdqrBEfL+ugvrW47MU5u6GVIuEDeDXhZgInmM8uucRXB6z0fBLDxkpIS/aNJiJyJU0d0GlXu4E7qisueJ4ItSuqvsxzwTcE/poivxyLAJ7VmacetcTm+bhOaTf4EEkaZqZDGDxQv/q0Y+bqDdx0nrsur4M6wwkE6YY82nyqNa+G4wm6DtKOFfA1Cj+fVlCdawrlAwI/88GO2pN+PF89kHvcqSNm4H7Q8IUd2K5d4XYHJqKCaAiBvWBE9CvcK30TP/Rnv9h3seOB9UEO8uQYYJso39Q3nODsWOt8Ahvo9QmSeKxvol+vfrBxtNr3noJrOB9s1Za+ua8IPfRO7zV6UmlEr7hx1QWWZs7HcYxP7qC7rPHyRt/5PvCF5IxtwDnFIcz1p5vhrsLvrIRcFa8nqAImspFwgsPpBFbdFJPrgt1ieiaXHGsC6QYoip6vHkh7vVD52c6dqbijjdtjpFLF1rgx9zF1VE+pt3m6IKtecf9x5ddweSI5qfnSKMsq8DHD8brqTV0fpcEllpcTkGIWZHWCO+dw66ra6sg8IbnaY1IroMBLjclQe3zn2y7rMh1LNLnu5LjgJsty4xkVLYv8udko32fkmeTApUjjJKe0AduFm/bkA6gzk8vQF5Y0qMaJTur1CY5k7/SygTs7RpEf21g0eRJnXxCbUbN71Bfcz3zMtevlzoUqypkKsDDhj+WbkOzPClKQslk4pmquy/fVYtqZAWW+NywV0mC3c77uFkF/IBAR7KlG63yC8v4ER9z3620bx4fXg4GDCvOAny+4BxaG/ZeIDtHXkH6z2dZsmqsEuKvgacTM5/l8HJVCxsOrnef4DanTlVA2HepzQtfXnlL/Y0KZPVwSwX7cOp4e8zG1tWLz1A+Xqye5sdJzrF79eYqzHjCCFzqOcprroKYnvMRvOsmxGume13yehrx8N77oe8m//5jvFuzuQm596ZOd7/Z9SPIJMoPifPME9Tn/PkB0u5WUeMj67q3lG7u7+v12wcXOhbe5vZFZb6c8x/QU1BXu7XWwTaz5R6Y1eyhG1vbRCR7Xt5x/QIfwqD6VrHC3GOiMyT2fWpOnScemwo6c/HlVQeGGDBNy5ezgFkK/8ms/V5/6S4J3EBNP4yxuOmle1idAdzNKnmTd7u/nkCaOuIB8YrIpLvMluAV3xWa6eNPFn1wSlle/9nP1qb8kK9xkqlFFjXKqVUgptkd1SMREVO0UM04lAXTTqQixulJNvMZtumQVD8iqBObstQ0hSK+O+m47GrrggQpyP7IT8PJa3yW1eU7XdmmwKRFviWN57lyT8qTDlcsfsxry/MPHiZZN7kCcR4CW7uNNPGdZrwetA2I812lBGll31qOeQtb8TbYHybsOlAYegs51S6wdeV7heq1viFN53ncN9MUo5BCBkNA2R9zlGIAr2q7TsecTvuA+z1uT9Y3DjODBTcGzVlA9IgbOwE+qSnDhPE+Dn7rRI5H0MPEqel9zDQ8xTB31Wj6s6v4Qbo1mONuovqO2HxhDXWK1HRQaea2H0Qeg9439goVPXnq32b/lWFReR6AuuMFKcv0d2ItS0TUXO1+3C2LNkZ9mAQUFMQclRjCWF/NAIXWJCD+JkfgRBTu7eaqiCJZp77sudCrQRv3YAM+bdgNznMJBs3P7YHucpnmZ1WFZIsMcp64zZhmDssZN86A865PQkXouz25y8eeZoTVHb9aci/e6fC/rMuXp6Z0Chr2M7Mxz15dFm2c7UqqKRpWuNOAnSyiF2KFIywaJ/BNVtKV6e8HOB7jP5XspW+0R8TIhfrWArUj+XpKNMrTq79Baw9FMPQWuRVt2WfZmwU2BsRARRE5CyRn4qnxf+bUPzTn/4wX6RsqVXwNt5Wl6KM3LMs1I0qjBor2mKa+4t9GBdd3PQ3icJyp3YJ65JvQ8Q8/iz7ULI08jU4kP7gb3j/hzYz6M17SXGU0251lalW8laRIhUN75mUzgmksmfae05HMqY9wI4h/oz3SMYzolN+RB2Xwsb+z80h4KBceA3ZS5AgPIAMvLzoC7chrVqIHon5viOMVtkecyAytvTP69b1ujRJ6DWglB8yut8qy5VijmS8ocRFaW53zG4E3afJS/wz0pgiIWpBSkhbQKLg1pXFWAEjFr3cZgsg/ixgX4NaKIKhR5lTVfO627lpcMcz5PfEetj3BLtEMOwqOzVDs6EyQdUP/QBB+k8AFF7TSETDBF6qNn0WskYu43rErQIGpneIIoQXTQ1AU4oYW9pz7FV7zl4d0/kLVfg3vAukK3614c/fm5VBfXuM/9FRc7FxUKJHjHouhI4ExSYTg3Ito8og1w50WNhZu0Fhaiic6L4JCgNdOYIgcOVcqojZKSakqK0Ii89JuLiOfZjakCOkEDFOVw0Xez9uc/jfuJqr3qLZuuI+li514UjihQtr3X99qvtaiqsAGGi5pl8nGEy7wWU2swwySXU4goLW7JMtUzybSlaqsyz/+M8pYiExpsjsvFKtSUqMplJc9krkKe1gR+05xmZV/hLl5qNRyK6YmiaehzDw8jFFDuAs5uy/iyb6Bs5fky2jx34C3uvXcDOgyl2MANhqvnRHmd7nGf41ihr+fQEH4JTu0xRP2y/751bis7b76EINqnGR4Xnw9sNw1D0Ln5VqdDwsBAv8q5HmKqn/o4D7e4u4HJg6huJ+096nvykNAFSA639b34tUg66SUBo/aKUaQRFVRo4X+UkXxM1vz8iUHmR3vfoZkM0xDq2dpuGNQwH8YC/EPtun4AwlrTme9vcZ+Tmotm2gvuhZjipTFuhbu81jf4LBZDAPIlldcJaUOXBWvH/wzudX8HJ9rGLVP9ElMAG0pPCnhSY/KyfwY1wKGcwQQoDKQJ7S3uJ9sbgQQOQK7yspm4N6+4c/35SZb686Xh6KZ8Q6QhQkmnFFYQ/h0llcSSNB+aW/tXcLf8uJ54JofLVAjNUrbcxkz3J7kq3z2vv3dQIrivDx0Lh/GCu/JaRCEbqQTAEk42zBH3E7zlE2Vt56Prwhj3MnlUJz7LEbm96J7mPBPZ6J7uDe4KN+rzukv7BInSIG1f1yvcXHSz7ueey3EYB38Qicvyd6l3ILOqXwbK/TfwKWwOg0OMHfhEv8ZxdIfhfunSq/KdWXxbD+ZI66tV+a4op3m9JjtFSOyCjVNyh3Kj3kHSm2qh4wJH2QLFUpWD8uS99No3nxap/dBiL1e4L/32xs6woGYnAhC13MKEhCWaY1tFFvB8X1W14mvmOIP6XVJx5Gt4qdjGmEwRL1VNYPU3fC1P7dhqyfICv4oCa3NehdE4SO9QOZgBtoF/j8t8RJEKEimlBNI+X5EG8p7IwfdvTtv5Lu4fl6v1JGfdTXvr6nSog306s/ljuyCQ1KLJ1fXgzxayCr7tlp/vI2q9bnTwggWPvS5nQlEBrEth773UnhNqcxc7YKdBaR8JJFEoIBzY5GiMzoaPh/l1HvpLuIuRky6X4ppFcHHnjLhrFt5ihVZeeBF6x/jD+jUjBJZS5OXOvVNMlbFqowBLhM+gbSlzktAooWBjFArnIbsVkxWDSOBiJX7A9a9xK5K1pJrjJJT3HKm9pGTmHrdRqo2upYUDjQq3zr8rb8eBHOZajNyGedzOx66k3JoC80frkt6SdV7Ch7yUnRV4hAw6CC4o8ZBnwBtlAkEZSipKB4XJHWPzlV8Tp16s2euL17te7Jwpxri0afY0TNbe6vsnxxP9kqz4eZ7zPsw+lETaLiAJITcVKRo+azZZNM0WWa+BtTbhVIt0xVvcE+maLtaiIjs3EisuuHMlE7i2Mg8/zDXJtzx1GU+Ul2M8rlX6aFnjt9oQNvYVb3q5FW7hFAoaXKTLZFELAZ+b4NqgYxkICoHmRTYZg/JH6R1uiN+HwYapf0IGTPlwUuGFp2ZnRtZyU77xdDDYuxTbg/KljrPSJMDNYA+mR8HlqZk2HrM8nTxcPfomCN1qlxdvrCBPt+DtQXVSRwlGy8BM79YNW8sbfu0t59iecV/K99xLV6sxaLjkpA7O3uMmW7gv9al+QoLzvJYim2ujmMWDsDyvFUBnrYjlvuGJhxQYA0CTGSkvn7DrppEeygmohpoM64QLdarGKaF2cwnMLdyOGOJwJglIwZtHPFNWVUIOj1xTqrzS1tXBH6lvaR7hvslLSuZRpBPcLAQtluc5DhGSM9jGIYttIVeZIH5FH5lwkK5xHV0MJERGnVbBIhE1zZUfPtsl9TJX8L6xnghel29vIeJo0vlkZ2ABBtIjaUYRgFaqOaVSTddWcRXH4GHtldHw5KpVte6H9P3Dfs2gt0KWou/H8RVuKDdeUAosQMcpBo4xcIiGBDp13MvAPQKHdnW9Ne4wTLafU2ctfd69An8X98+Ps/glWfk1hpc5R9s8/2i5rIPR5qQ6TzzaRouPg5+vaPCVXxto/UX8RUPNx/q17vWxnd/y1L9Xyl/kaxfcbU5LTstgrlj6x/S9bzZ/8h8Ud+bnunj/xzfSxDPuuSzwMTbj5cNrj6E587XNTjin/ooL7q2BlP9hmY+43bz0YJjn194M8/Jtvtlx3jbnl9xTF3Ar/lAsrm7HepxlT87tgsVdv5m/QU79etqfkvI4PvTRudtlEOgDqcpjv/sf6ar0mbLdL/fj8guXzvpmf3vZvsj7PeLe6ix3ritc3m7qD98WUib08vL1f1HQy9P/onz5f4GCWnagqWv2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2108454" cy="319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2133600" y="1447800"/>
            <a:ext cx="1104900" cy="60960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238500" y="1337846"/>
            <a:ext cx="5524500" cy="3354765"/>
          </a:xfrm>
          <a:prstGeom prst="rect">
            <a:avLst/>
          </a:prstGeom>
          <a:noFill/>
        </p:spPr>
        <p:txBody>
          <a:bodyPr wrap="square" rtlCol="0">
            <a:spAutoFit/>
          </a:bodyPr>
          <a:lstStyle/>
          <a:p>
            <a:r>
              <a:rPr lang="en-GB" b="1" dirty="0">
                <a:solidFill>
                  <a:srgbClr val="00B050"/>
                </a:solidFill>
              </a:rPr>
              <a:t>If over 65 years:</a:t>
            </a:r>
          </a:p>
          <a:p>
            <a:endParaRPr lang="en-GB" b="1" dirty="0">
              <a:solidFill>
                <a:srgbClr val="00B050"/>
              </a:solidFill>
            </a:endParaRPr>
          </a:p>
          <a:p>
            <a:endParaRPr lang="en-GB" b="1" dirty="0">
              <a:solidFill>
                <a:srgbClr val="00B050"/>
              </a:solidFill>
            </a:endParaRPr>
          </a:p>
          <a:p>
            <a:endParaRPr lang="en-GB" b="1" dirty="0">
              <a:solidFill>
                <a:srgbClr val="00B050"/>
              </a:solidFill>
            </a:endParaRPr>
          </a:p>
          <a:p>
            <a:pPr algn="ctr"/>
            <a:r>
              <a:rPr lang="en-GB" sz="2000" b="1" dirty="0">
                <a:solidFill>
                  <a:srgbClr val="00B050"/>
                </a:solidFill>
              </a:rPr>
              <a:t>Equivalent risk of mortality if</a:t>
            </a:r>
          </a:p>
          <a:p>
            <a:pPr algn="ctr"/>
            <a:endParaRPr lang="en-GB" sz="4000" b="1" dirty="0">
              <a:solidFill>
                <a:srgbClr val="00B050"/>
              </a:solidFill>
            </a:endParaRPr>
          </a:p>
          <a:p>
            <a:pPr algn="ctr"/>
            <a:r>
              <a:rPr lang="en-GB" sz="4000" b="1" dirty="0">
                <a:solidFill>
                  <a:srgbClr val="00B050"/>
                </a:solidFill>
              </a:rPr>
              <a:t>Systolic BP &lt; 110mmHg;</a:t>
            </a:r>
          </a:p>
          <a:p>
            <a:pPr algn="ctr"/>
            <a:r>
              <a:rPr lang="en-GB" sz="4000" b="1" dirty="0">
                <a:solidFill>
                  <a:srgbClr val="00B050"/>
                </a:solidFill>
              </a:rPr>
              <a:t>HR &gt;90 </a:t>
            </a:r>
            <a:r>
              <a:rPr lang="en-GB" sz="4000" b="1" dirty="0" err="1">
                <a:solidFill>
                  <a:srgbClr val="00B050"/>
                </a:solidFill>
              </a:rPr>
              <a:t>bpm</a:t>
            </a:r>
            <a:endParaRPr lang="en-GB" sz="4000" b="1" dirty="0">
              <a:solidFill>
                <a:srgbClr val="00B050"/>
              </a:solidFill>
            </a:endParaRPr>
          </a:p>
        </p:txBody>
      </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8393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81000" y="3928306"/>
            <a:ext cx="1752600" cy="2514600"/>
            <a:chOff x="533400" y="533400"/>
            <a:chExt cx="3352800" cy="5334000"/>
          </a:xfrm>
        </p:grpSpPr>
        <p:sp>
          <p:nvSpPr>
            <p:cNvPr id="10" name="Rounded Rectangle 9"/>
            <p:cNvSpPr/>
            <p:nvPr/>
          </p:nvSpPr>
          <p:spPr>
            <a:xfrm>
              <a:off x="533400" y="533400"/>
              <a:ext cx="1295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INJURY</a:t>
              </a:r>
            </a:p>
          </p:txBody>
        </p:sp>
        <p:sp>
          <p:nvSpPr>
            <p:cNvPr id="11" name="Rounded Rectangle 10"/>
            <p:cNvSpPr/>
            <p:nvPr/>
          </p:nvSpPr>
          <p:spPr>
            <a:xfrm>
              <a:off x="533400" y="1752600"/>
              <a:ext cx="32004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ACCESS TO HEALTHCARE</a:t>
              </a:r>
            </a:p>
          </p:txBody>
        </p:sp>
        <p:sp>
          <p:nvSpPr>
            <p:cNvPr id="12" name="Rounded Rectangle 11"/>
            <p:cNvSpPr/>
            <p:nvPr/>
          </p:nvSpPr>
          <p:spPr>
            <a:xfrm>
              <a:off x="533400" y="2895600"/>
              <a:ext cx="3352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RECEPTION &amp; RESUSCITATION</a:t>
              </a:r>
            </a:p>
          </p:txBody>
        </p:sp>
        <p:sp>
          <p:nvSpPr>
            <p:cNvPr id="13" name="Rounded Rectangle 12"/>
            <p:cNvSpPr/>
            <p:nvPr/>
          </p:nvSpPr>
          <p:spPr>
            <a:xfrm>
              <a:off x="533400" y="4114800"/>
              <a:ext cx="3352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DEFINITIVE CARE</a:t>
              </a:r>
            </a:p>
          </p:txBody>
        </p:sp>
        <p:sp>
          <p:nvSpPr>
            <p:cNvPr id="14" name="Rounded Rectangle 13"/>
            <p:cNvSpPr/>
            <p:nvPr/>
          </p:nvSpPr>
          <p:spPr>
            <a:xfrm>
              <a:off x="533400" y="5257800"/>
              <a:ext cx="2209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DISCHARGE</a:t>
              </a:r>
            </a:p>
          </p:txBody>
        </p:sp>
      </p:grpSp>
      <p:sp>
        <p:nvSpPr>
          <p:cNvPr id="2" name="AutoShape 2" descr="data:image/png;base64,iVBORw0KGgoAAAANSUhEUgAAAP4AAADHCAMAAAAOPR4GAAAByFBMVEX///////7418nl1uHN6OHP6u3Y2Nje3t7Jycnk5OP19fXR0dHb29tDo0vo2uT628zVzMh3d3aAvLWPrsmqzdpwtq7O2OTv2NbcmZP16err6+rBwcCphqflx8rrvbGqi6m8vLv75dzg8fPu5OywsK+Su8+m08vUvtAAAADos6l0p8OoqKfRiY3I4N3k6/DNiJPRgIKdnZyqqqk2oT+7wbuPwr2RkZCRnpqXl5ZWcm+EhIN5eXnGg4tsbGvS3upaaXSyycNXq17pwcJDQkJYWFjNwcqek45UU1OouLOXe5f68PB4YWPgpackIyO909Xm0M25qKDc7N0xMDDks7UAOQ0XFhbSvbLNkZ+TXWSDqaOvYGjZh4i1xtiswsbRxc7Hsqmgrqq63tZzlZBNhLDLZ2uLhS8NIRaakyXWzjt3cSVhXRmJh2g4WTIASSO62OWKk2hfUUaQj3lkXwdbVyoYIw4/V0gpRTRlYjpXTi99elAAQSY5RRyJj3d6dB+im4m5uKWlz6iKXyKcizF5SR11cGAemCxQPRh5bDAyGQB3uHsvAACXIiqXMDs/PROXx5oAJAAAda/p3T+OqbZQYSvGuzEARS23tGeig3/3VWGFAAAgAElEQVR4nO19i4Mkx1lftZCr69GRM7bR+qo4u0JKZFFJwtVCdU01LcTuWGedJdm6k8ABSwiTELCDQgyyeATsJDxCEnCchPDv5vf19Mz0zHTP7t5prUWidne2p9+/qu9dX1Wx8hNdWFnpj3fhs6Ui+Fp9vMsv/7O58rwoWSXYx7sUv/z8HPyfrz7+8IH/Ew1/Fv8nBP4u/ueff34e/jkrPqJ3vM4ywv/8G8Ubz0/DD8vu97u7eXRdlxjLXb8pRvtdt+iWsw9zSxxVjNHfTimXXbfk6286PQqiq5UN/ud/8MZfvvGD5yfh/7dv/M8//R/f+O+jtz49Ver0lDEumdH4p5hSEjjsa9kZZWi/UswwxTiTBgcqQmnv4ygzjrGqZEyVOEURauW6u1aVuAHjhtm7Pz74G/zP/+BvZuH/xX/9L3/7u/953Kynd51bnrL7+Ty4u+yt7pSH104Bk9136vQ1h/0+tuw1fn5+fr87NV3XLeiyc89O76dTdd7ebczp4tTr+ytqSS3r7t5vGE62Yp5+rhP/X/6gmOH9+Fd//cFf/1U9hu+WS3fKdH03284uQdd+1WYEXzFRn6eQ2Xl1rqu32NKVvjunowRfs1OF69qY2MLdXcRTavTcqlOmTvV9ps9/vPDX+J9/440Z0ed++MH75+//1ffujOCr07eA89TEbJfinIXOtxv4wGGaFFp2Cvj8Nba0p9pu4Bt2Kk9laFFf524ZVCSeygt2yuQp6srd/THDX+EH7//N3/3NFPw7f/h+/J0f/Si8/8PvbaT/KWszcN5fni/wtt1br5kwgs9eW5638vT8/hr+8nx5fwRfnS/vdqxddt689VovOQE/np5atnjrrdJeN/wX33vxvf73uS1+wH/jjb+bgK/efNPEv/2Db2f2/ptu4mbn3cO9hD7Xb/GLT7ugkPRc/YfoJemLYvrd/X8m1yeWw9kov/XTT7/33v968b3PfXY41uOf0fvv/1D+xXc/+KM//u4H7O4PzeELuH01dtmiY/WQV46Kd6K2IpTaea8bL7XjLghmrfYi6qqkDRyUTghsOI1N9jSaX72H8vT6Lrv23w783/v3/rt//B9//+XvfPvP/8Pv6Ud/4Q+3aJ998MEI72PtfR1E7eqGxSiE9VRyNslkrZrsRXBRtpp98ylQ/tOfe+q5Dfw9+28EX/72v/133/75l7/9Hf7t3/2d3w7D6TmCjmxPd/jTDp+Kqib0xOisYSX2OxgEA3Fq+gdLgIixprNXu0GOmjlPhyxzbr33CoXMCzW8iFFE3fiEiap6hqB9RYE/hV9W9Jvsvac+R+W9p97b3maMfwzfvAn433/52x/8POD/ybvD2S1VdNPCirFetCGHNvk6JdaigjOO1iF2lco5irb2CYKtTg3TnamyaZqMozmmNsVFCnVg2BCtp4vruo1XxX9RefHJJ5977zn13IvPPfecek8999z0aWP7d0z853/6/e9+5/t//vUP/iz+pz+0w86Fj8olr5bMBid8DE1UTduy6HzULAbVhOQZ6C01qW5SZMF1LGZdxhCb1sfYgBSxGaWLrGmq1AB+xD2S+7DhP/fNF18EsT/53jeffO+5F1/85gz8Ef4d+L/wpviL7/7xH33nzz6Q33tT7l6iL+EWqmC3X2xP3CI+rLi8zrK1/8fw5W+/KcIf/OHf5ur9N/PO+aqX3CNlsKvH1KZy+PqYUmKoQLNz4c0oG/t3z+x5M/2/H/0o//0Pv7VptCby6KIgCs7SxOhdcFqFWEXHrbesdrZMqfai8YHHyKK1vnFRhyAiZLOPiZs2gFGkiDHq5qPBu1/W9u+u0evffOvv/+//+ZPv5S3JJhcaJ1KOJLoqoKo7OL7BNHXIrm1YSNFG7XKsm7BgDaorhJBMciILHbP3QbEQRYPa8NBX7Q2hhBX+fZfH3Hmz/d4vjPm8FUaU2mgppZEwuKQWwjOppOUl0yXjWlpJpC6VY7A0RGViJ1VpjLHGCmlMyfAppMMdZCVuCPzB/t+P9pQCEuyCcM9F0kzdRHF3UHr79xMS65sqwP9Jhk/x/08yfMZ+meD/808/Yjl54hHKpx6lPP6IpYf/2COWk594hPKRwhf/BP+f4H8Y8K/O9jcN/s9euYzg/6urlw38p69e3tvA/82fuXL5zQn4n/78g9tXLL/6hU8P8J/4qaujf+WJNfzPUnzmKoU9+bkN/J989srlJyfh37qq4rw9gn91tfvFEXwUgJquhWHv+OgY/meu/uQ5+KrDU4LjmalCMtNHzsxs0+zBdwk+vkjw701RUMcfvmKL/gf8GdXH6rZXj+GrRrKC7fjDG9djiKLw1Y4p+PDCmIs1HmXgclhmgOsY7cy2fkPwYx3bTrSu0/DXY45zt9qDrwL8uZzkUi9tu4jZdZKlnBudcQ8b0iI1rpqBL50DzqyybWoRReZZsJQaHl3dxEY0rsnWJd2kxA7hq1DDW0ui9XVukou28+XDwncMj6QIZRNizG2skrsk/Cbpit4/NjEDb/aNV6gGnWKTgqtd9ObumIDH8IVJhrWBYoM5BY8GiKwJMuHaMqoccgCqJlYxTsA3PlPgJeXaJ5dCTCk9HPyCAsfFivQoYqz6HayYYcpd+IUqeg5Vq1i3WvXC0B1Uf9uCAuUz8JVXmpEDIrVWrvDKSVZKZawshSxKJyjg4I0qywn4/TPxtLBirtUZxexrH4NP1xVMCPBpxNtzwrTDsrPwi5X4UsyJQheFwJe+Por+QH/rHdm2L/r6G6ia6f1Y4m4pDuEPT6EsA3rXoJ3Gl9nXPgofR5OPINkUwbk+uNyCdycrcg9+v0uB8qSKoOBY5tg080S4A3+1p0l1YCFnF4umy1bOC919+NgVnQt4rncpttG7us2hnW7/C+BbsKrPi8jcogFL1ZAlk28yA79WqnExxJCND1eCn5wTYHkfIs9Od0eunYbvm2ghdCB8vA0hisW0CDgOv6ckRb1EpLSiK0h5Td7mED6JjFUh3cnSvNacgm84KUyjktJGaX8l+ET8pueBYqV2Z1/7OO+zldQYDJEdplsJlQ0LH8Jfn7l31ebaY/DXD2VDOHGGcafhb22Fnc2Zq49YfVaPengqN2wot+lEN1IMrHBo9YliEzui841ZbZnh+zx8erDoe0+LTTXPoz+0+sqmUnKIseImupyxII/DT3UpnYAAcmCk2jPHrPfBBmGcsyK6LCtr8GUSfgos2chqm6L3UN421N77yAS4UNcihV05uANfZ7bUTd3VRyh+Fr46ZZndhUnUpVJ0vq19kxfiCOvMGr1F4T31nFvvuCPw2vGK10JaqhDhlUwFh16Zgq+KErXEovAO/wWuF84Avi6xq+RexHn4qoLF1aXWLR4CPijLJke2kmcwfJq6Qc3PGmvHiX9V+F4f55TyndD7dGinJ6OgbMBxL98M/DHPDodX7LsWHf2uGfjF1j/YkTpra2Ofj47y/pDKQNxjV8yrdjs+trfZE32w3K1yoiyt9BXjgoNmoHpAO8JKCypwck04+/BX4GTfI7qSXxyCQA3ZDGsBtAV2KPqMHXpTKdvSsK3QwdddAPPwa6u8KymNRgetC6hSELBuYMj1uTUA4OqtRD6ArwIXQse6bisBUZYSD55yQEIZG1v4qHMp5uDjVbXnsSohOCTTqoxSeOHAdMRJTghV14JYsEKN7sMHQAue5cGULhQaGErPubUBzBuCxh00duog8OnnHd7SGGsbHZ13jSP43lEiA3xg3fjkg09VNrPwC0q5Kij3SkmJ/6bAZ0mKHBtoCmhkuaXFffglg6CEveVcLplGTdWlpg5Wa7BLR68ypI+G6zPR+mhyWzSw+iq0E3NVhtCyqLcEeeu0kDXsYLheMCeTz/Pwe9ooD3l9RxLMEn/vHvG+LUxlirXmZqiEAlVS0Q4j1GAZHRL/4XPZQMTjoqeJf6fw/ryZcsTsYYWoKskNaK0i38PbmuEr50KJct+IOuT9DL+2ht6roxPwFJh30H/JQnfGpIjucoM7Ohc5O7T6WKVBLLJUlC/hIXaiqVUtTVnVYxOIHYq+vubBNcZUYBsNGowmgiIktsvDyMcR+FVtUUSMwtoiGp+4oh22gdrb1yWHvO8013BZDfV/C7i3QUvBtYW36lyBDRhV2nKhSQIcwre1REU5YX1i1jomtKlE8E1d6f0nH8LXUYgYhAqNDgG2hi6FaGD480O341jrO2X6Iho8U6LRWf+1Kky0F8AvxuKZHXxhI700QfxgYKGMljXVHKMxdqZwsDFLSK59A3gCvhQG16hCiGw4E8ZCeXMpKrNfdZfR+1McU6zf/0jrW4mmFVa7LaHOlQmXZ6au2NaCXxsFEx7fxBvvvfo6WjoL3yjlbZ+cUclKG052NLGUhcQuJHiAVRSwnHF5mLQZhqKwucnHHJZp+JQ1ieaHvqdABUWJChiNlEuryl5c6mLjw02IvsppSnAFxVmjBdkMkLi64H02cLEKXakVJczCh3oJPsZA6hYmZNkIyyCsYLlreD9oVqVbU4T1S0xJ/lU1HxhaF8KHu+Sg+sC0GQ4DPCxAsJYXPsWUlIU6h9Xc6KlgF0lNiBu8Z9DKKdu/KMQv3htWQ0iJ0qoiRLLzx+FTcM5AaPhKGjLaDDgHf+BGBfVleMlstfLjJuDT1QMRrnlkQ3xrxjna+pXjEPPWKltKWD4wBeBcSV1Z7LbYUfVSYFLyQzdbtD4NpzElo4ChhKkZjdTKoF5KCYKwldTHiR/HLATHStHCWhzxn1lLMtiQAuccwMfrQfJHI0oemcQbuKrSMEPwy3mAAmO2HEdfpnm/GKTl+v/KYFXDL23LKb1PFw9RArYxU3qbWRozEsAXwIfLHWDk2RqaOsAK09DWjVc2ECGVwcEKqDRMezuC/7V1N4cAncC7jeDA1NjoKiFEHUXC6Q02ZdUdtv6zr28lvxaexaBh4+I/x8OdrVSM2jPaqaF6A8PHFv5LY8WnKcSJ05h1Ccay4SSBDaxI6H4L08/7tTw6At9EXsNaqSACPDS0VzVUMe7Na+NrAeahZqX3G8Gvn1gTP0yWolSS+logr4r+U0KQQl7ClarUjt5YwX93C58ifUBA3SJwFESVkgssypRJmzWu1sIV5BBs4X9lBL+BmdvAUWcJbZUgR2CqZCCA+dGIVEfd8Avhb+JN69IT0I5WMRsqWsPvnliLPhjMuufO/l85XCogNmB7UWpsIdfvsIbfzSq+tbs7qK3SbpXXGv5iRPzFWDn3X0T/Atip9xznI60Piwya2+mqCszCi+QSZpNpwEOlEdLjNUqxvs0a/pefWCu+lINzAayTPEy8VgsaGFD7bEVJ+iPk6PZ4v3t71PrEp1xA2onD0PJEF+dL3Utbo3dorq2yH+1Qm+q8kPgFC1UkZrVFnasmwvpsYPtxB2GQaVCCXRu/BB/la137xMbssZUWsNtLAZUtwD2NhAUHqi6V4+Abu7Wc1/Dz1uiFjLBaejBvdbSXags/b+CDQ0UJ+dIHqHxpI8QEGMnW1Jg0wgUfFxN/YWhghIH1AceBV1mRIqFxFLLCTllx8l8HOmK3/+FlKgs0/8bo3fDIqq+rYntEvbGH2Cvdgkr3+hp+SU+ArWOktMfNJvbiL3U0ZHKB5u/1vlSWw6VCOwGsixliENrf5wjwTZaNazQP6XK83zP4xu1VRu5DGECw219drEpeiT7j1r7p3vm99irU2m8e4A8X35nk/WPoCf5wcdo4vGptXKiy76FcvYYaEge2MfDjxF9D5DtHSs7D8okk+EUAQ0MPscZJOmZtiGv41IJoh3eg+KKHQwdFYwT0o+8vScr1EVILR9h5CSqsoYhWRiPgd/TTdQ+R3QH4/aVd9+za5YE1RqHuEqRLBm/FYfGgxnXhwXRgQSNBVULao/CljB5va+m94UUFb/pQC16eBUZjqQDEOj7o/a+2tnMtt136Yk/ugvSMwQfT3AJvhNnA4bt6wVGTEoqckx4e4Dey40HKxbuD1bcW64OZOLTfDHyvM0wJ3d1Z876PBQQLhePB5S7BbQwwfCM0IGyJWCvnbaoSUF2C+CcoeBX2lINJVazgZ+hlma3rXtm88G45yGAv7DrY9UqjfGWW3nWfpUstjHzmcEZFo716haXKQ+9hA1+Fslzy1A3wOUzixhmZYXBWFHEwMKC5grFcCQ2CJL9dJ3jF6qI+vhmCWz1mHG4GfF5Ks4yie4Xe19R4nJZSpUoYURsDd/sgSLDxF1+JFiZRBxvls4xGyHYxppxcalKzFGaR8TXFPNlHDPiuVlx2MueRw9t7dTsxho1GLDaNcVzyX6H08LMK0uT8xV7+VguZwCos8DobK6xoYpiT4eyVVGdL/TKvr1pf29BquGvQXdYpAZuhcmG6lxvwqRs3SN+9tG59CzvRhJppL0H4YHI8nheO9K2Xax919fmhwe+lF2TQl1ddnLrQcBkpt4kbEKCkaNvcTXvJT/Irk+jrm4cGQ27sl/XAyMlrB8nfde1G78PS8j7DbOYwl6NrHDWEShxCwaSdu3yI8Fel3fbyzJe9/uKN3n97JfmFCzE44SAiDdycgMb12tvJDIGt3v/KNtI7Oqw2AhTmNzXL9cD/h5TSy3ll9lAujhfQNrCY4Wdb3QuzQsDZVhKmMy80BILREqJIRbzeF7+M8na3GMIdXd1lm6NNd62oUxNj07WxaabhP/m/30Z5d7EYengLmlbDrPl8p4t4rVCuAX5v9J6sjF7mraxKWLXwcQN0vdQm1/D1vbUUPyJPVNSBIsixTkJRWuMTT8DofXeAP2RGUFiKrfoC1KoZJ+EPRu+7vdGbWdIQBai6YG29L2wPr/7w4Pcuj39iIH5tVAWmh6EI65hC7sy0MDdIFFSqjyRJBZGtldja/M8edHPsup1bnhlpjTX8lccHt7hOdhFSU+ccjuQTXQ/8caCbChnM246hIXa022e8cXjTNtgFN9MLJUXFYfPziqaSM2XN4XcWJeeVbIzaDXW+dOfxdQ9vn9eyIpmj8eVrgB+e2PTwJkoE0LZ1xMaxFqZ1rq5TgA8cxG7GwQD/7VGoE14mrDYQMHWV4ouIcAJ9lbnpu1pEweqVHlzDf3Yb7pg0utZVfa3wR3F+xygUBOPWcqe9pv5uAVcfPrDXez78Yaiz7xzl+JGmn2quUqbqB09mGDO0r0+3GsF/dhTsYtQBCre01AG+NS7znEStNOJAFny48Hd7eebHaa5d+EEyH/bykEdCntrQyVqM/LR+pqNtSx5GerWqLIlV4ZNWzsL88RwGP6RudZDncT3wB6bvGX03SjZkOKnVDrPylyc6uWCslwE+UQw5+MLXlmgngI08hJtNrt08+bCTiylBFhe0rC5g2EsKzKNGjOFm5UBt7fVrgc+CY1HDoXWijOT4OusZJQppL6wXFLUEHVqyaPtA8WGgu5DBUC+DhmesHUU9wf4iCnK9YT+IbUrwZF4flaFXm5zfckyJFLOhDH12ffClKWkSFUoygmq3EbzIIsDb6LUWKTM4vhTI1kOw+qI+vi0lbehovvULRv1S0efkQTm1TqhrDnFQeOdDJo+dkkXt9bX++u13FNz4y1g6F1OiT4htMuDKcZND1OngyZPwuabsG+N0iSquy5qV8HNr4foMHfAR9bJfH3xSXpC4cIGFNevMxyNXH/Tx1VzTuAe8b9CUxgN1KTL1OhwYvlPwzbqSd9tht4/9OuEzbjqmoxUdlPeF9zoUfRSlwY+2Qla6j7gJ4heozY3OWAOYgC+FrhwFlUFEHPeBynMwmYwrK+hisMLG77nG1mfwaozi5uhgmmn4xaYLhfVqbqLbo+eJGfiO19HFFC1MLhM03F8YTo2geCVYwTY+Xi/8CbG154geh884F6WzGiYTKQsoCsGFKxXaMXJuXQmVwUk+TCo+CtFTKgrFN/vkKkWp3RS2X43IMMUmq/h6JD98Na9p/AeEl1er7K4+ve2y8F3lai5yFRrnU1AUsSebMXlKN4AG5C2H9heH8FcB7RGb72qRYjt11KpNrgU+3jg4UjiJU4pe7FV+iHEm3nMIf1VVmsbPqb4LXfUuMHWQ9lsSP0Vfm3vwI9OL0md4RxAc3AtJfdOutdRjGmRwvo6VEJXLPpS1mc/reyT4fUaA5aWCeQK5o12lHc11MtNfdVm9f8BQh/ATy4tMU0SJJqYu5ibnLtVNyCx3dkGav8We2KRsuyiuB/44L3EPSbE+OI67HOp97ySXpQuqlJzRdDFwYcDPSpdGqJICCdrICfhsmMasJxOjGk39HKoPOkrKKKVvRX8If/m6Wh97XG9WqdWYNj1s9TFLwegdmN6SwkRuj8kB5rEA4QjmKbVQNFabFKyrE8wX3vg8o/j6AQxUxF69T8rja+L9ygjvUuOk9b6A+CLjN1FeYoLP0vhEKW9z8Cm3Rxe6qiS1ogEeTRpUQXXrSgrqc01Cz2R2sdj6pW9SaPIy+7tHRhD1V18T75Ok0XjHVSaS1SJohc9eHsGkLSnsOQt/h/fNzr89zp+A7xtH+Sgq1o1X6QKj49rMHjPqSGW7+qfYef8p+Kg82LcBpA4H15ES8XFuIOIFKc3r6M+6VneN7+syek0UnosoSwixhzB6rXZWVpSOVwlecRoTc3n4lBJghjFTZD8auZ4/imSOGVf9dcFXgeegYafrfGQk0Rz8cWxkrDSKTYBoFj6lN1ib6j7cTd3rIKPaqghxUztvYAXw4O1aJFxjsGtm+Mwl4PeurloNRmZqUw3r3Bw1tp4nbH7NeD9YA/5uhArlgvr3UQ0wGeH1CBfZtdv8xdZl2e9ZuRA+4DpydSkNxxeBfD3rnbB1XUkeaVbakfV4mZTmnT2SksquFX6f1eltCVfdaMHtRQRwMJilqGyKskHrJQXU0JaahtWUDbNQnjb5Y/DhaWrofhrBIirhfCEd3KQiaC7IErVabsXo9cB3QtVlbKokgoDGv0j4XXowy+5w9jn4ohHBsxAV9Q+ksrKog5aBiCzqJML/tdcLfxVNhZUJFxVNWV549WGkFzauVlUJS6eU0sNO1c4rcLWT2Kcpu1nLOfi9mcvK3jsKZHCSlUlWLmxOyhQrqu2Tr0n07bTg1eHDWqx1rEHq0Ppw+BMlFwpQrRVBtlp54cPU3B2r21X4JfFDaXelKQ4THK8f/pWuPuzmKLVUsHWFkZpGJUnKJDXweYwxGe1HUXCjpuEz6yEsYFxTLnXykPTz05fcTPhk9TOz1fv7aVajWPfUWB5PQ6S4hGfEnS6tMLPC52bCZ9ZGFiiPfEfJDWfvfrvA6D3OfjcWPme1qZ2TF8WJD/x9UV8Aeefqmwh/TeMUnq82GSrrk/s/ttncHb//FqOJgmKToeou8+QbBx9FF9VmqHU/94YZ9QtJthnKfTiYBbuaJmavhT8y3clNhq8XLOtgg3M1ZRJHL6wODdM2MUe9pT7Wrq518J6rA/g7YbZi7XUUxb7EuLnwlWTC9wFtyiSOtXFW1JEJ3tDQX+yNIkKwx2Y1An7K4ZUFV5vpBlZbxTj0fZPhT6Yyrcp+xKeYgM9gHdggQk1jmLLiNHLaeyuxy5WW8gR2BMmNg4+vUWphDIheO2NrGtEC60dQtpixQEdDHTiNI5uED+vWBhjGmsYyGnxqMAoNuGyoR51Hd+PhO5eNpXQAHwtNgR8LI07TFGCU8lR6mrCNrYfQXUrv75lNW+FwE+Fzo7go6JOmfYCv0ic4cdYnNcHvgSvF4RWpSfjk8lA8X9AwOlNJSiZkvMAn3CiPexVWllVR9ZlxNxH+EJ8bhotW5aDvKE7hpFs1nJQzvE82E+UzwV6Et2RjwLdCS/rnG2gT7+EThNinPN1M+CwEX9dWtfDTQwzC69b7wKyuoBPQghG4wjo7fircYUxZCg4KgpTAHxrcSfzXtIJABVKgYZ1ZVjcVvrWlKIFTu1qSz2JpMgBGOdK+8qwqq4jmLGbhb3TcqhdX7SiM0cDg4mbC30qv0ky8OFsPYp6D7ymPjCwER2OtfOmc5jVYwMMBBvXXYm0R3Uz4jAY5C7j8u94e29nchKsO4XPnC+0IqYPZGCi51mtNQ7Ch+WBCjjT/jYSfqE/MB3F8ktnh2tlI7/zqH6OrbyJ8qDdbyZISMi++dmLSKtmrtcPZUoZJB0Y1cPPgT/RFj92Y/UacN3oVzTRAo/aFMDUNoBRRR+Hwtxr6fjPhK82y8dQJbLgm05cme8BmKSOMIKg+CDEA0o7P2fzGRepTZkGmpnZaRw+zOQQnZJOttg0EwQXw782xzVz58Obo5olFnwzeubHSBQk1z2XQkaZdYE3BKwstKJpyJcAfwugdlRn4P/ulZ/bLL+6W/cO/9oXH1vC/+FNfvGr5qd1wh+pjulqp0jNBM0DQt5Ks34JVVW8BOz0M55iQ/PDspORGM4e/ShvNTclZzSupaB4pTkNrTFWX5Uxyy2MTq4683C1WI/X68vLB8cfW8CdWJ/iJ/tp16d6ZXp9gC/9KZaKXh/oDRQyw7URh+6XBaN4rZ2udtXU0jxWpFRtnJqybKJ9+ebFIsfPdGv7kWXOLU+Aq3zbNqvq6L0+f1MP/rSevWj47MWWZgmFodWFotDYIpzYljenmUoOCSt3PZdZPpXcl+J1CDWbnHgp+5KZ22cYL4H9urzz1Sztl/zCVT80EuwbunuL447w/A38RTQWu0g8Fv5POUJ7GBfD3y+ugGL7QeSCcyXNG8Klv3PfdeaZfprOPBlKqDHUIGpr8eDez9PLw8fjMwUjCtFeHj7fXsbTeld2V4VOtCw19fQn46pTV1sPL9S7CvXU6FNIzTtOnNTZlmrl615C+NHy9AOwudW2+eusvdIf2W6SOrl1cFX5nfAlzxV+m9WkQkSx57Q3cRppfhtaHdcYZpaUo+0nuHw6+gfpdRNwTzqa8IvxkYId0ohKVgTa/GvwWhNNq4UXdXQx/zftm4O9i3/Adsf3l4K8VX+kCz9aZMlnjXh5pu2Pw14qvlJ3ppOaee7V4Z7QYz8LyEhQAAA3CSURBVIXwa5ldt4h17ld6uLD1Fc1116e0Up8+k7ACV3NGFf0kdVKxPlmSssxn/f2d8vXcT0nTgqFCl1wd2mjatt+Xv34B/Hea1JfONiJ3zocUG9Ot9qV9IpiG38BUBeFI6U0p0kXwwfuO/P3oK0oGZFY3OosmOmgdvDsTNc2F0FCe02oQ1cWt/9jL3aDtNQQfnIccV/MFvPwr+81/2Ppfzt3qZHI38CY+9uzfLfwliT/J0tnWcJlkbZYXtj7NdVeB6bngFmxuaUhEo2kFTfITCloHkxbppoRTeSn4VAFf79G7KMwCTkjoddDXHzvk/wneHyqgM0ujPWRR/yV/+ZD29+C/noZKTy22Us6LVruhKu+8Pge/t/l7AUDZwKZn/UKOGH6H/S8r+qgCukUquV5UWmdsT4GfEX1PvJMgtCg3m3Lsuhnwh63/+p1hTgfOvaSBv8PMQO8+O9/6Bc0aQnMGsBCs9H7TETzna15S8j/22G+0/SQR9NH+xiT4Wcn/xDux21yc3pnCPk387/YUILO0TjnRew7vHiV+cniafk6u2nPlL5zj/gL4O17Nr+TVtFS/8hCrMf5EvRIfcesRXYr330WVeZ3qEHVAvb89DX7M+8Vq+RvCZi72fo/C/8KXdsqv/9pXu6/+2q9/abY883NHyjcW3Td+cfv1V/fxzwB7u+0Gls+z4MdLkvVbzz6+3tgpj4/L7JJkm/KzJ/u19Sgr6+6GIn7ukvBRASQ8u3wo7/bh9wvS/cJO+dfj1ee+tXPoW3ML0o3hj955WKXpWA0cZ7Qdc3Ma/m99dqI89XaK33xq6gjK01uHty8wzWl699VsNouvjNu7WYzLnfGhOfguFrYU1DFoS+91BRlsofuqUggF9arLwpValBWnSUAvkb19AfyrhztePITfGWO157bbg5+uDt9q2VB+iZaRWSEaiOAYpADWwHUjQq1ExqdLjYzqYOb2h4Avqw29wUbpR+G7/ss0jY2jPWv4C4+3tIJ/CPBpwlWaIJxm2+8d6QIgJUwKmvm5pB1OrWbGK5T8MFpfRBaaNkZtm4VKCSYmW4Sm8amp22xVdvXOvFOH8GGWRGj+KGAldQfwW/rpLbFLwd/U+DGOHzXLKKVofawoNl1ql4CvNWuCsEvUA2z2KHwNVV4HmihRey9ry91R+KlINsE5SbWru3offseaMpqK7MfLwr8FBPfYOpv0Hn7ol926vRWC9+iEPvns3r3hbPW1eyfq1gk76e+xipzfYxfDH8rEwhCXI/6F1Nl0NG+UhbewA/8OBZ1KXqWluiz8Z24Vz9w7e/Xk1u2zBye32dmt27efObl9cnb7hJ2dnXzt1hl2n7Gzk7Oz26/ew4FXH5yxV7HrFvaos7Nb7AEuQzm7fXaC6y/B+7bSXBhRCVrHx1bW03c/J1U28NeqfWG0LTvjpHaRte+OtT61vknMiVD28EfGwBx8YLj9DF7+wdkzZw9eZZ8/O3nw4OzzD24/UzAAfvUB6uLBMwD84JkHJ/dOXr0N6MUZqohqCDV2xh7grLMHn7/96smDVy8D3/Hgg480pRdzlrelE9FVs/O1blv/K6sZO8Hbue0WcJEWdTXM4nknd4MiXNSdB2kMc9yh5Jcu5v1hsgS2nmC9OClGLD58jsfo06ZaGwqMgVTUnlEwz/s0NnuV0tOvqUGj4Pu1Sy+C//jjLw3etSXnVnC56lzo7qCBX0rd4rD0h47CL9gtUP49de/WrXu32Ktn2Oh5fo2yGKphYp21bTf8xHiuy+j9A/90fe1Gxu7zfo+yk52UWVVwTclHGg49e2e/Arbgj1p9IOEHJ79+dnb2KtH7gwevPrhyJ+ZEq83BN6Lv4WKyH4I8aHsjR731Rb9dqINOrgFll3XyOTpYfu1Y9D377qgCtvVyEfxb9yC0QAEk+U5u0eZ1wncpVikJljK0XvTCUZ5KXdACrELTZPFONVm46PJBYtsa5WLtI730+F75Sjug36mXo/CPjb69FviQeynTVPJdk1NIISyyZ03tlk0bQmhzQftzWsp9+Js1uL9FsYWRu/Obj7+0Lnf6sMOd9deLeP8yvUa7+x8R/vhesl7f+2A+hCne367B/SkRy5Gz+5nHkx2KEDZZsf5m71wA/1bRi74TiD4SfmcFVPmt2w/w5eTePTp0S4E31C1ICIWd0PeXwz8L37pKSaZZLGliYX5Rde4NZxjNzTVqms88fsfwymyLHIq5CP6/OelF3xnMGRTocbJfHkCTn5186R6jXSfPnJFFcKag329DMF4O/zzxZ9eZatHVKaYQu9nZbSfhB69oBVbBartdzZApgt94Wk3KiVrXIvPLwkch0YffBydEBezkNlr9FllyJ2yQivdIKmI/bajb9x4NvjS+YsZV3pSlM/6iVX124Tutl62tA4PE2IPvvc3U82c7kd2lW78YOy9jviym5yS4LPMf1fsHCUyXhb+6WGzsrRH8sioFL7XwUpRldXn4g723J+hmxxxc8s2PwN97YrH5mLrrLnwflClMlKykGcjNsHJRD58mpe899SvxPkV7YEMGmJGhkhTi0ZxLSiCRVSUtiJNzTXkTwvAyMK+NEr4s8b2YWAHtEvCrZCqZWNTGOq5pqVsr4QRrGWnkpt0f17cLP6W0DCa2S1ptsBPLVUdeDz85W4b1+gDNZeHTeG8nFOwNSeqirjRNPazqjN1NlIlWmKTiQg7W0epxJvaJdVHL+kj4Y17yC+YTZZ23pr+zLhvnQxGSoQeWSR2Db6vKyoI77qX2vFhJjhX8OgQtaBFx1zY5XBa+UjSugGbdItJRvDCcJpPhkitcXRjBnMQOiSOlkX1/KgdtBV0WSh5beHoOvuo7YZnihpOvUyq1eqAZHni09feKGhN/SXirssQGvzTxX1uZ5f0tryuzWux5YHxxCd6HbFeUwmxpnrBhUvNB8lti+Z7xOa0qWV4M/wuH+X3Hy7Fujv0yF+vzNXSUzk12DQvOsUyLoYas+fTyBHu8D3b0XqMW+qlAd+D7SCtjuci9aYJPF8OfSvA7VuY7uab6vabh95NeUC6PpRVlbGWwZeH1KDWxQNEk8e/HhDd6vwuNc6EFcSSR60vAv2KZS265VFnz/hSnzK6lupfWSCP+tQdzC6H2zJ4e7eqvF2OX4P0fP/ynn7tq+eaO5A8mg3aCEKMZM7bwxQq2kJcTfT9++E9dvXxq3Pr9BM285Krab/1YJ/B/iA6/Nxb+w5YJxbeNtK30vhNwe2rYEPXNbf1HhG9oGlJZFHK0+ppawV+rvZHJ+7GDf+5SHaHh2yy4g33Lg/TNQPy2t3jI26nk5Rzef3Tw79oUovcmNV1MqfOdTV1ewc8iNqlNMaYmJgcb/mMIv09XJFMbG16wYX7eHn6gOJe3NsONcPB9Po7wsy/6GYFpdouQKJPTrUXfwPs08SXUn54i/n/xiOXWv3yE8tOPXHqbf9G6Lud4lzXlYgkGcID/wk9HuI+lphn/fcXHim+4lOCLA5PqH1d5gXFtvA6OV84zFwytRmkB/2dYMCkFWpSuhbXvt6J/PcvNxwP+ulvcbGZ+Ieexhy+0cLQ+raB1SzYlDCf9eOELJh0tZcpolV2Y9PLA0rdMagraXaW8wDpnU+Fc3Yp+bsq1y0Pw5WT5SOCrUw4ytJ0PTJzrILvItfaSFrApldDBsOTaLsV6eaXbvsBiEyNb5BSXNa1OcUPhx9TWi3N5vwOxLsu4aOtT1on6rrdtlF2nOsaSWHSq9le67Qv950FU9MbBPy+XufQ+0/aybrouupSyz2bR2Xa5aBqW7tZdm+7HK932hZn9BcGfLh8N70+UJq/DFO3D3uInX5gun/kZBmtvstwY+B9t+Sf4I/iBKVM6VdPS0aZmFU37SsvvkqrCuZEHmgSKMR/l5N3CILNW3aw4p4SQE5ppFpTlFLP1klXSKw99rHrbw0QYLLWIuCS68b2gIGO1fsvtvPN4Al6pZBaWDk1rrC3OhOawqpZ1HxzDy8VAA/eUNmuDoE8MEbTU5278bAd+UzWdsJRamQOg+PvwJBcp6+ZuD38hl6YtG++wm6cmySRz3ejgXTKN90J5YQ0Ub3Kda0y29xnjnKmUxbL0IefqnJWii/DAXHY550TvpGMrIfPVkkVovlQ1yeC2sFMadtdVKehEixjTFFyRJ1QopGLr3H3l25hkJ1hc6HN1t1o2rfCur7+lpnRbsTAGojUG3YhkfScat6Dec9c0MplJ+HgyF6K5K5Zdx3RmjREtlHRqecdgTCz8gmU40J7dhSmVQxciBFeGqV1mz2PHghZN2eI96gg1xhcAB/hNZi3neL/uXKIKWeP0XdE2y4VwrFW67Rj9LFH5S9wxNS0+RMyRLQUPuTU0ki2zvEw+6x7+QoBYdNf6ZZeI4BayhLrw2UJ4NoLdrQP3XmdjFnUMqOrE2xzL2LUscpNTWgQ3CV9lmtA2lg1oitVRom4tj6ZRsW99hx+rEqRmbAStG9ZIbVtagcxUNY0QZ01gDbelDL5GFQdF8BmoBUQh8UzLQDtgBig46YVMPYdUpcGNqWGbIGMphMFteQ2WqRvLbZVqNKVlNFUtcUjDWNWAjoPDbQxNU4i3SpX1ZVzlQNNrGl4ly5QwpXdlQLXZiuZyYjrR0g+ymW79hyjKrrcmg9JmfnG+S5ddMcNnzjpSzLwNLfgnW/IDvi75J7SUYM6Ka/EJLZqD96vqo26Fj6xU1f8H5T8fxruCsJo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data:image/jpeg;base64,/9j/4AAQSkZJRgABAQAAAQABAAD/2wCEAAkGBxISEhUUEhMWFhUXGCAbGRgYGBocHBsgIRocIBscHR0aISghHRolHxwgITEhJSorLi4uHSAzODMsNygtLisBCgoKDg0OGxAQGy0kICQ1LCwsLC0sMi0vLCwsLiwsLCwsLCwyLCwsLCwsOCwsLCwsLCwsLCwvLCwsLCwsLCwsLP/AABEIAMsA+AMBIgACEQEDEQH/xAAbAAACAwEBAQAAAAAAAAAAAAAABQMEBgIBB//EAE4QAAIBAgQEAQULCAkCBQUAAAECEQMhAAQSMQUiQVETBjJhcYEUFSMzNEJzkbGys1JTdIOSk6HTJDVDVGJy4vDxtNFjgqKjwQclZMLh/8QAGQEAAwEBAQAAAAAAAAAAAAAAAAIDAQQF/8QALxEAAgIBAgMHBAEFAQAAAAAAAAECETEDEiEyQRNRYYGRsdEzocHhQlJicfDxIv/aAAwDAQACEQMRAD8A+44VeUfHaeSprUqBiGcIAom5BN+wgH+GGuPmPlnxx8xWqUlcpl8uwDBVBetWvCDUdIRdyTsQNyVGFnLarC1ase+Tnl7TzNZKJpOjuXCyLQuphNzHIBN/Om0QcbHHxXh/iJUD5V2pVlnQj6Gp1IMvTdgqFCwAA6HSLglTj6t5McZXOZWlXURrHMOzAww9WoGD1EYno6jnHjk2VKVIj4z5R0crWy1Grq1ZlyiEAFQRpHMZtJZQN7nHHDfKrLVmzIDaBlqnh1HqQqapIOlibgEESYuMV/KzyZOcZGFQIUpVVU6dRDuabU6gv8x6YaOvowty/kQ9PTprISHpMS1OSxSk6O2oMGR2Zy+pCDuuzHFjDTVOL0VL63VUSmtQ1WdAmliwF9UjzdyALiCbxJT4nQYIy1qZWoJQh1IcSBKmeYSwFupHfGH4Z5GVlc0yQFoUsqKdVlBSq9GtWqt8GHLBAKgWWIIYSJi7vhnkiKdelWdkcp7oYjRAD16tN5QEnSFCEdzqJtMYAL3EvKSnQrLRalXLNOkrTJVoUFoPoBvi8eK5eAfGpQTpB1rBJAIAvcwQY7EYqcX4Oa1ahVDhRSWqCImfEQKLzaInGczvkCzZWllkq00CZM5Zm8IglmCA1AUZWglLoxIJgmSMAGyqZ+koJaqgAJBJZRBUFmBvuFBJHQAnFWh5QZN2CJmqDOzFAq1ULFlALKADJYAiRuJGMxxTyKr1jUXx6a02q1qi8jF5rZWpRIPNEKz6rbi1ovcq+RssWDoPhco9k6ZYgxv86IHaeuADTUM5TcsqVEZkMMFYEqexA2PrwpynlTReq1IpWRk06zUTSq6p0SxMDVEDuYGKfkx5LVMrWFR6qPFDwoWmUnn1atOoos/kooAM4OM+SZzBzU1F05hssdJWQBQqBmBvcOBHonrgAcJxqjzlnVURlXWz09DakVgVIY/lRzQTFgRBMtTiuXWoKTV6QqMAQhdQxBMAhZkgkwD3xnM95HO1arUSrTValTWFNM8o9zJQ5WVlZSNBPKQCGIOEieSGaovRoUwHpK+Sd6rIkTlhTVtLeLrUFaXm+GeZ94LEAH0HK8Ro1WdadWm7UzDqjqxQ9mAMqfQcKqPlZQNSpTZatPwhqqNVTQlNSGIZ3JgAhTfFTyV8kvcbqxq6xTpGinnyVLhpaXK6rDYC+o/Ogd8U8lTWqZip4gHitlmUFZAbLuXAcSNSsYBFrTgAbVOO5VaaVWzNAU6hhHNVAjnsrTDG2wx3keJpVqV6ahpoOEYmIJamlQFYNxpcbxefXjNnyNqBmqrVpeK/j6g1ItSArikDpTWCCPCWb80vMarNfJjyf9x+KBULq5p6Z84Cnl6VHmPUnwtU+nAA8wYqZ/iKUY1BrgmwnaP/AJIHtxWTj9BgSrFoXUYUi0qOsflfwOABpgwnbyly4BLMVAmSRtYG/rkbTienxygxUBjzmBykXIkC4tI2wAMcGFZ49QABlrm3KeraQZ2vv3gi2OW8pMqCB4m8RysZkTtE7b9sADbBha3HKMMVJbSASADMMQB50DqOuPPf/L76zvHmtvJ6x6CfUMADPBhNmePCPgVFQ3BBYpcQFUEqZLMwX1nEGY8onTWTSQhATy1SZhVY/MtZwYMHsDh46cpYElqRjwZoMGDBhBwx8d4tSOUz9VGIVmrnMUGqFlRw2k1F8SVhhCgGQPOEyVn7B4g7jC/jXCstm6fh10V16EgSp/KU/Nb0jE9SCmqYNPofKGzKUAviK9JEqCqlNnmpUbamEVdw2kSxXvcWB+h//TnhtTL5CmtURUYtUZSCCuti0EHYwbjvPrwcK8jMjl6q1USWVQq+IxeI2Ya50mLWgdgMaTxB3GE0dLZxeQe5u2KOP5bW1MjMLRIDgBtNydJDAN1WJte+46r1W7+HnlaagF6khQ2jl3ILCnJUWktqPfDniHDqNdlNSTpBAAcqLlTfSRMFAR2N94iD3hyv5E3m9RzeI6t1HTri9m0ynmwtXxCM8gS3mvGmWGm4aBZWURF77jHlLLM0xnwx3USCBqgJs0mxABn07nDM8Ly5DLps241NHzp6289tu/oERjg2XFQVBIbXrPOSCYMWYkAAtqtF4OAKF3gFypTPKKmhKZM+cyFtRCaoDHWARHaZhYkzmVDkumcCjSKQ59Q1SszzaSxUbRN56DFyvwPKvdl77VHG6lSbNvB33G4vjs8Hy0adAjxPEjU0au++1zy7ejAYK2qLqWk2fHiLLHmiUZ1sYOnppE7B7dCa9ZKykAZ9NMmSCJWQQoA1GSdO3oMRhz7x5XTp0kiCL1HJuZNy07+na21sB4JlZnTBts7jZQsWbbSACOsCZjABARpqUic4IpgLUU6edgCDqM2bmBj7cUWqsPDQZ6mWKVOfeZ0iYBPKhDGdVjpGGWd4Dl6hJurMxYsrmTIhhcmAQYtiQ8EypBGgXUL57bAAAb9IF97YAElVKgYRn6egtqdtYEA0oiNRu5Ae0QJ0x1sPTIt75AGJJJS8nUpiYHKV2EH1McM/eXLaixBJIAJao7TBBHnMeoB/5OO8xwrLvOoEyug/CPtKmLN10rJ3MXnAAu9z6SyvnQWcUwoNQqQVILQA488kzF4YC4AGO8jw2qTTZc34lJYsCTqhrywa+xHtg7Yt0+CZUTC7mTNRz80raWsNLEQLXxbyOXpUU0U7LJN2Lb73Yk4KMtCxeC1wSVzTgGoWIu0iF0rLExEE9jMRGHuOfEHcYPEHcYKC0dY8CjsMeeIO4weIO4wUFo9Kjtg0jtjzxB3GPPFXuMFBaOio7YNI7DHPir3GDxV7jAFo5rUpBAOknrAxCuVYf2h3nYemfR1n2YseKvcYPFXuMbbM4Ff3CrCKoWp2lFgerB710PzNL9hf+2LHir3GDxV7jG7mFRO8GOPFXuMGFNtCevXq+IKdJEbkLEu5WLgWhGnf0YiOaraFeMroYgK3uhtJLEKoB8KCSxAA6kgYtZf5T+pP3xj3iHDaYoMrFyijVC6ZGklpW3nTf2CPSiVnTOe2lRBQfMuNSJlmEkStdyJBIYSKW4IIPpBx3ozf5qh++f8AlYzFenlk1Dw66ghdN6c87P0YEqFIBkTEkgTJNqrl8tTdabLXIBRyPgyh89xO2kAkgzpEEnpI3ahO18F9/ke6M3+aofvn/lYq+92atZLf/kPe5N/gfT/AdsR8D4vRp06VNKdfS5XSzCn88mPNbYEXgem9zjT4NiNWs10X3+TNHhea0gQthE+6Xk+dufB35t/QvbFnhTNoIcQyuynnL7HfUVX7BGHmEuQ/tfpn+3GbUmh+0c4uyn75VS1fSlFUoOEL1azJJNOm82pkAfCAb9MTvVzIKgplgXMIDmH5jpLQvwVzpBNugJxDwjLeI+fTUyTmU5libZbLH5wIvtt1xNx7KUlWm1U1mKkqmgqIk6rqNKtZAgBBJsACSZtJ0yUnTJdGc/NUP37/AMnBozn5qh+/f+TjPUcnQRabNTzAJSlUgGmQvnABiYmJvFx0jEmUXK0gwRcwQaTU2MUiFBqRBHVizCBBEHYYzcLuHdSjnCI8OgPVXqA/g4qHh+aYSPDhrgrmXi51W+B2vHqgYsp5K0AFEvYqZ5JOkQoPL0Fh/wA4Mv5JZdQogsF0wGCRybTCibWvsDAgWxljLUawV6vDM2xJhBJmBmXjr/4P+L+A7Ys8OzviZanW0xrpLU0zMSgaJi+8TGLvB+FLlwwVi0kRPRQLL9epierOxsIAT8B/q+h+ip+EMPChdSTlB2T0M1XbQNOXDOoYIa7aoI7eFP8AxiVHzJZlCZcssagK7SJuJHhWnE+VyGtcvU8R1KIsAaY82DMrJkGN+0Qb4z/F1y6V6hcZksG1uy+GwJUUysKeY6BWVAAvzrzE4HPjgitND3Rm/wA1Q/fP/KwaM3+aofvn/lYyDU8mQAozDDSQRqpghVD1SQs80kbmxjeVAw44XxnL0fH8Jaz87Fy3hgagJmxBhjYWMRsIxm/wDs0Ma2UzTGdFIcpWBXcC8X+J84RY4iXhuaE2UyCL5h+vX4ncdDjseVtIzFOqQNyPDtaoTPP2pMbTsO+NBg3eA6TXCzMmhXosruAVLqpiuzRqJXzTSAI5pieg7YvZyqygaVDMzBQCSouepAP2Ym498Wn01L8RcQZzen9Kn24bpZHUbvJwWr81svyed8M3Laeb4O1r36Y9oGu6hkWgynYrWYixg3FPvbFtOE0wapBeKs61LagSeoDzHWwtfawjKGhl2MEZljUsLUZ86YPoBEFDypyyqnScTsfs/E0fh5mY0UZ+lf8Al48prmGAZUoEESCKzEEHYg+HtjN1noMeWnXjUr3NEMDUNy0gmVHNqbmNrkXw7yXlBTRFRaNYhFA2SwBVRPMLyRbeCDABBwWHZ+J3W4fmW6ILzy13HSI+K26+vHB4XmYI5bmfj37RA+C26x3GHXD82K1NaiggMJAaJ/gSPqMYsYLGSa6sz2UpVKdTRU+cpYHxC+zXEFFjz/TsMGLme+UJ9E/36eDDLBJt27PMv8p/Un74x5VzObUL8FSLaV1Kr21HVqCs2mVHLBKg3+r3L/Kf1J++MR1M1SZ6dV6VRWKKRqHMpOoBSgmGEkethv0lHB16uUetxKuCNVJVv1dRYRJEtzWP8PTbn3XXdSKlGmVJggspBHWbmb2iOvo5oKmeoMo+DqQpOkHa8SYk7dwLXHzoPGYXLBU+BYqwJsSTYadgSTtcf/3DExg9fMKF8OiujSsLIBUxtvEAQLdfRifKV65HwlIAyNmHbmO52PT0+iTXo8XpjSio+4UbRdgu87Xn0gEiYMNsAFPIvWJPiqoELBHUxzfONp/5OKOQ/tfpn+3DrCXIf2v0z/bhXlFdPDK3BTUFTPeEFLe6ks7FRHufLargEyFkgRcwLb4vPmsyHgJTILH50FV1EBiCbysGB6dptR4LX0VM82lm/pSCEEm+WywmOwmT6Ace5v3KS4qI86ibEyYLEwQbbsYnYj1CksiTyTPnsyQ4ahT2spqKZvBBkxEH+HpgdHO1+QPRUyw2IMebzAAm0zfpE4pKMoYQU6kE27fXqgeoncKN4B8pjKvA8GpJkkEx80sfnXJ0AW25dgwJUUbDNV4f4NbE6OYQw1wDvvp9V/XA5GbzVpy43uNa7QbgzvMWjYTaYC12yupiaNTWFJImAeUi0tpmNut56GGT8cpggaXMmJC2mAbmbRIkmwv2MADJAYE3MXxmeA/1fQ/RU/CGNJl6utFaCNQBg7iROM3wH+r6H6Kn4QxSAS+m/If8M+Jpf5F+6MUM3k809aRVC0QysFBgkKUJB5ZvDTzQQQIFyeGy1PwEqPrPwVNSAzRAINknTqn50TFp7Vy9KlUYzXLujGLco1XUHoQVgXMzaZwjyYsHVfK58MdNVSC76RaFBWaZYlZidQPnbrAOJqFPOCqutwUZ2LBdJCKApUBtAJYsCpnoxNiMcUMvSr1KjK1UWF5ABgLt1tEduZu+GDcMWSdRkpomwNzLGQJknfp2iTOGl7BhV7yCI8WruTOobkyekRvba7d8WMjkPDJY1HckRzGRE8u/UC09bkyTOACLj3xafTUvxFxBnN6f0qfbifj3xafTUvxFxBnN6f0qfbii5SGpks162ZExTQw9gHN6cC5kDTU1Ta4gb3jHmTzddgxajABGmSAWuZJF9PeMU8y1Ea/jj8MdUq7ANoWSoqgjwwsGaY0g6ovqxUAytwK1WxAIuY0mQPNtGk+oT3xMuOkq1/FgoPDk81piOX53f0dekXvYz2TzGXUcteq2qRJkn5sxC9AJ/wDOT1xYq0qfO61WBdUckGJVYHKTAhhaZ+dPbAA5wYzNOlR0ktXriW8MaiJ1AzYAb72PTVbBUzeVdw/j1DcmBcW5iIiew9ijpgAY575Qn0T/AH6eDHOZqBq1NlMg0WIPcFqcYMOsHO+ZnuX+U/qT98Y84iGasEFRlBQeaJg89zJ7gHb5ouAb+5f5T+pP3xiPM+6FFNmFE1NKhm81dV5A1S0ElQonqZ6YlHB2auUUUzyqJOdbtzUm7bwfUT7D6cWaOepqknNMwYgSUO4HMDaRMjtFusz0tbMMV+CpEEkEgagI84ecACGER1I6ROLKU6xU6qdNbxyQSRBnzhHnQb9CeuGJi2hmaYUr7rcl40nRUm5GnT3FxEd+s4kyzCqQEzNSTqHmkT54B5j0H3ZsTi4wzVzoo2FhB323nbeLX9EwDRmAwYJTnSJsLGBIF5PNN5sOhwAXOH0XRSKjajNjfaAOvUkE9r2wuyRjxZ/PP9uLmRfMlj4qoFi2k3mRb1RJxi835S0mpV0C1Azs5UwLSbTzYxopBpJmg4LmkpVM89RlRfdSCWMCWy+WVR6yxAHpOJq6mWY5pkCuQRpIAvqF2/wxty2HczT8hM0aozVQiC1dZ9Yy1BTHokHF6rQqyVFKgy+IxI0iQDdWibuZPae98PLIs8k2UrLSZw9fVtYrp07n1XBn2HscWhxOjuHBuBaTcgkfXBjvEYoVqNdtU0aDHqWA5jIjqYgE7+jFvKZZSnwlOkGnmAAiRIX2x9U4UUkXiVIzDgwJMSbb9PRcd+mPDxSj+cW+32fbb1yNxjo8PpatXhrJXTtYg9CNjtGPTkaMfFpH+Vf+2ACwrAgEGQdjjL8CP/2/L/oqfhLh9xHPJQpNUYEqkWWJ3CwLgb4+dDj6rl8rTUNrooqvMQ0UtDRf6pGHgwlyNG5phxRpt4oVPDpiCuxkSdUzcHTHtnEVLOMruWzFIrcIAe7DTNpJixg9R68XKdanTyqvVICJTVmMExpAMwL2icUaVbh5IZWpLDNHzZKMQxi0gFCQdrAjphXkxYJauYdmmnmKYDCF2uQ2lokG0yIk3i+CpnLn4dByR5wI1kzN1PKBab2I9sy18oFDBqWkbGVixDGPaVNusYg915Er51IgEgbG4sQO9ltHQCLYw06pU80yKUrIZ6kWi0Rae9zPT0y1oBtK6iC0CSNpi+IslXpMIpMrBbcpBjFjAAt498Wn01L8RcV84b0/RVT7cReV/E0opTDBjNRWERsjKx3IvG2M/leOCtnU0BgjlBDQCCpJmxPQkfViif8A5JTTbNdmWzAmPD8/luRK6RAMjzpmw6RcYrf0mQxo0tW09QDE3nrv7Ou+Di2UpIJK1TqqFyEMktpA+cYAgCwgde+F4y1KTKZjaLsCINrg29M9N+xxMqMqrZmW0U6ZUk6TaI6Nvc7Hp6uuPaNXMMR8Egp2BEiwtII7j/YOFlB6OsgCusq0hlEmxBIvIN4287SDcDHCpTKsRTzNoBHINz83aIk7AezAA2NTNbLSQDobA+i029f8OmOdeb0/FUtXVRe3S89TP1em3tHgtJxrBqDXzRIESsXEbi28mQJmBDLLZYIIEmwEneAIA+0+snABQz3yhPon+/TwYM98oT6J/v08GHWDnfMzzL/Kf1J++MMXy6k6iL7T6jI/jfC7L/Kf1J++MNsSjg7NXKI6FBUXSgAUbAekziTBgwxMMGDBgAMfMKHEcqEAanDhQuvQrCYfmKmxKsQfSI7DH0/GQzHCabUswEpU9et1Q6FkXgQYtGC6GUbTZ15I06VdK/Wn4iDTGjnREZnhTy6m0tpHbFzOFQW+Cr3ZlBQC0vLEWsCTIJ6E7YreTOR0+7KVN2p6cxThlCk2y2WJswI5oINvnGIMHF2pVbVUIzQUAtIKwAQdIEt0B07RMz84Y2SpmNUL6iUQSnhZglSS2iSZNgDHTlMT3H5Ri1UpUyio1KtBYmVH/iRMwABygyIIUiLE4KuaqEKozQDTYhJBnlAsLgH5231Y9p5wz8rgSFgrsxEKpJFjqvHW49OMMINCuaXwNcQoABExBIBZjIj/AA7HqItibLZGlWJRkrIQpjUbFdtjI6mxHp3Ai1lGq1dTJmAV17BRYSTBJEzBUeiDcziT3Fmf7xfryCDYX6kdTvaesXAIvKhVTJuPmjRPWwqLPrxjzxTKWIphebUw8JGDLqbUg1ebqsQR5u3QY+gplZp6K0VJ87UAQbzsbf8AGMTluDpVyeTbQoPgo9RgolvgZ5juZaJn04aKsHhsf8Lp11y1NGpo6+Et2YkyW8wppuqpHNMkjbBTpWKrkqYVZCmFANzssSo6/wDIxP7qQUFRxUgUkYsFOmJAjURpJkXXt0vihU9zRVDNUUjkJaDBM2EbmxnvBmZk48gi4EZkAbKU4UMVHKQGKODAjqOUx0eO+IlBaNOSpwULBjESQTERNySP49cV6dLKuVAarJa19ibewc3S1yB87DY56nRRRzMJIm243847X32HfGARZOrVVXjLBCIgAgat5Ntr/bhrQYlQWGliBImYPaeuKFHjVNtMBuYgbCxO03t1+rsRM2R4ilUsEnliSR3mI+qfaMACHy3r00NI1F1rpqDT3JC9eh9PTCAZmjVdUoDSzFQnwaAh/EBFXWL2QRp/5xsvKTLo6JqRWirTA1AGxqKCL9CLHvhO3CUXNrVVFVQaaqFAAkk6jA6xA9uGS4WJKVMd51Sk665GpyVm2kaIC8kEgHnkyd+mIMvVqSn9KRrGQVW5OoLtA3i3XSfZPnfHP9jSYCoQL6pTSJJ1BdLkkiOYRF7wKWvR5uXpqVadPiIGsphmvcwTY+ueuFHLhyWY1avG6bQO4tIUfXHWYMAY6p5bMjVNZSSw08ost5G29xf0R6cGcz1RbgJBAiWUSfnDUWtHaD6+3HvlVOkCmskwT4i280GwMkgtH1flAYABsnmoMZgAkj5gIiIMCLXg9euOxlcwHB8bULAggbSJNhvEx7JxwuczV5y4tcQ63vYb7wbk9vTGPKmbzYFqAJ/zi3rv0/8Aj04AOs98oT6J/v08GDPfKE+if79PBh1g53zM8y/yn9SfvjDbCnL/ACn9SfvjDbEo4OzVygwYMGGJhgwYMABhLkP7X6Z/tw6wlyH9r9M/24V5RXTwyrwU1A+e8IKW91JZ2KiPc+W1XAJkLJAi5gW3xbrGqGYLl6bTP5IkajEmdiL3G4NjuKvBa+ipnm0s39KQQgk3y2WEx2EyfQDjx/BFVxora3YjlMi5IP8AhWbnuAek4pLIk8lgBzTB9zUi0WUFIA5rT2sNttWxgz7nRVVm0Zam43bzQSY3iZJksIj23tTK5Vxp8Or5pExBADFj1nvf2b2xP4GXDAaKlhqNgAQF1DV1Pa+5neGwopYSpmEMLl0Cz0ZR7YneB39tryUczmiwDUVUSJOoHqNVptaSDfpbtBluIU6KaFp1YUxBgm5kmZuL/YOolpk8yKi6gCBMXi/pEEyPT16Wg4AJ8ZfgP9X0P0VPwhjUYy/Af6vofoqfhDFIBL6b8hnTzEUKaq6ip4dMxI1aSVExBN7gGDfFM1aoBY5ynciDCxH+XvzD+Hrxdp0x7npsE1NopiwvEr1EGB52426YXDIub+40UhoHOLiDJseh+vUT3wjyYsFweJAQZpS7GQTpusEEAADqJkbR9c2QzOiRVzFN7CLqDtcnvP8AvfFfTW1MRlllQdLaxzXJ2m0klr+r04u0+E0FmKYEiDvcYw0nbOUwATUSDsdQvFj/ABx1RzCPOllaN4IMeuMQjhtIKFCAAbASOs9PT9UnElHKU0MqoBgD2AQB9VsAFTj3xafTUvxFxBnN6f0qfbifj3xafTUvxFxBnN6f0qfbii5SGpkYZ7IpWGlxIxHV4ZTZizAmbeiLW9UqDHf1mbuDEy4ubg1IqFghRqtMjmiRf1f7N8ejg9IEEapDBhzHoQYjaDAnvE73wwwYADBgwYAFWe+UJ9E/36eDBnvlCfRP9+ngw6wc75meZf5T+pP3xhthTl/lP6k/fGG2JRwdmrlBgwYMMTDBgwYADCXIf2v0z/bh1hLkP7X6Z/twryiunhkfk18dnv0lf+ly+LOY4VUZifdDgE+aBbckDf2WgED0ma3k18dnv0lf+ly+H2KSyJPIqfhdQhgaxMrGx/KBJImJMEe20C2O04fVDyMw+nUDpIBET5sm+1p3tOGWDCii1+HVSSRmGEkEW2HUb9TH1QIBjHfDsi9MktVapI3Ps9gAjp+UcX8GAAxl+A/1fQ/RU/CGNRjL8B/q+h+ip+EMUgEvpvyGeXqVxSTw0QjwkKksZLW1ArAAAW+rVv0teBeJ19tFOdRBAdZAv017iwO23p5ZaWZAoohpuw8JDMcpkhdMi+obmBthfWr5a4ejVJJ5gZ3hus80SRaYBGwK4R5MWBiM/XkDwl1NtDgxYEnfmjb5smOhJElPMZnm1UQIblhhcc3Sd7L16ntBW0czl0bWKVSd5PTmNonv39N8MhxdSpcI8LEzANyACJMRed+mMNIxmc3J+BURsdQv/wCq03+senDbCwcaSPNee0DuAZkjSBI86Nwcd5PioqMF0MCe4sN/42wAc8e+LT6al+IuIM5vT+lT7cT8e+LT6al+IuIM5vT+lT7cUXKQ1MjnBgwYmXDBgwYADBgwYAFWe+UJ9E/36eDBnvlCfRP9+ngw6wc75meZf5T+pP3xhthTl/lP6k/fGG2JRwdmrlBgwYMMTDBgwYADCXIf2v0z/bh1hLkP7X6Z/twryiunhkfk18dnv0lf+ly+H2EPk18dnv0lf+ly+H2KSyJPIYMGDCihgwYMABjL8B/q+h+ip+EMajGX4D/V9D9FT8IYpAJfTfkNlqacqh1FeRIIGqCQALdROFq5pRze635WvqptGxOkiw6H+MRAAvrWHuZVDqr+EhvBsYA5bkgm22KQNQkg5imsW+ZJM3sRqEARBO4M2thHkxYO6NUMse6XY3OoKw3ZVWwNxqBAi1z2xzTdfO91OQI1Qr3uoIF+uoTExq6WjtfEBUDM0gAebzZKg2AkGCPSTfttjulRduVa9MnS1gFM88zERpAIH1XxhpG9VKlUBc00mdKqptYkiR2IvPUAdwYcvnEDpGZdhE8qnSQJmbnpawiL73F1MnmpBNVBa8Kuqet9Pck7Dt6S0p0hAkCQI2HtwAUePfFp9NS/EXEGc3p/Sp9uJ+PfFp9NS/EXEWbolwIYqQwYEAG49BxRcpDUyN8GPl3Eq7jNsKtR9BfSWDFQLASIMcsgx9e+J8xQpXKZ0jlJCmoNwBvzTJM2i/S2EosmfSsGMB5EVqrCrFZhBXeG/K/K2w74yawy9U+MbI3zVHTuLjBQrnTqjSYMfGkr1zs1U3ixY36D12NvRgqV66xqaqJEiSwkdxO4wUNZ9Qz3yhPon+/TwYX8FpMadGo7lj4IABAsCFJvuTYXODDEHlljMVnp1g60KlUGmVOg0hB1A38R0/hOJPfup/csz+1lf5+LWF2d41RomKrMp9KPB9RAg+zEFfQ9Fyj1S+/yLOKeV9anVFMURTBA+OIkSYkmk7Lp9s46rcf4gpAOXp+mNVt9zqgWE9vbbCriuaymYqOS0mECGHE2eVspMSV6T2xNRrwrEvWLh38NTTILRq0KfgyATvHeTbFFg55Z4F3gvlfXq1CrZfXCkxS0hhcCT4tRRF+hnbDr37qf3LM/tZX+fjL8PzOVy2YL+I0OjGTJN2XTIUSCdLPcCAyi2NHkeMUaxikWbudDgD1kiBhZWV03GuKT9fkl9+6n9yzP7WV/n454Zq0szo1MtUZtLFSQCbToZl+onFzBhU+I7aqkkvX5E+Sr1aFbNH3NVqLVqq6sjUIjwKKGRUqqwOpD07Yu+/lT+45n9rK/z8WsVM/xGnRE1CwHcIxHtKgge3HRafQm2uqFvG/KutRCkZZ6ck/GmmQfV4VVr+uMRDyizxQOtGk4bbTqJNpsJ6bHrIPYxU41xbJ1ygZyVAeTpcQSBpItc29XfFfIlF1DXVWkKYIhGIv4hJBNOYk+cQPObcbKyTzwLlDyxzPjLTegpMgFU84+gFnCz6zGH/v5U/uOZ/ayv8/GUqVKC1UruzhxUCkMIIAiDp0gwEHQbuvY40OX8oMvUbSjMzdhTc//AK7YFQ0a6lr38qf3HM/tZX+fiDhOVdMnSpMIdaCIRIswpgESLb9cMcAwyZmpyNCyjmjoUPkaxYIqlg2WnlgxPjTE3wPWUzOQrmd+fL3/APfw0wszfHqFJtNRmU+mm9/UYgj1YZ7e73+TmTl3+xn81xcrWNBcuiglVisxLbCAxR2XfaDERtideKZujGnK0xpTpqhQSCVMtEyY9cgdcUs5Vyleq7aiWaoNJAeWGmmNgp2hyBFyB0OLGUzPIGqPW8Qnbwz1qHWZ8MiVXmsTEkDtibLLAx4F5WVqxfVly+kD4ooImd/FqL26Thx781P7nmP2st/OxluDZzK5Wo41kBkQ9WgmTp5R0BF+5ONJkOKUq3xRZh30MB9ZAE+jDRqsCS3Xk4zmdqVgie5ayfCIxZ2oQArgmdFVjsOgOKvFMznKclKdOqvo1Bv2Zv7Jw6xVzrsNIQgFnVZImJN7SMa8CX1fExuT4zUqOylQDqZ45p2BKBfnTp82RMnDPLo1OmKavT+D0yea8aGtHzG+cel7dMWOL5KjUVjXrIAraNZokGR0BDX+zCyn5N5UcxzJIBHKaTSJBMMBzCwJO0AEnEyqbrBDkeO1jVb3PR16gtiDaNRYnSYXUzM29pjFnjfE84tNlq0ECspBZZIEjuCQD68aPhmQY0kalURUZQyjwYsRIkat474W0eI1nVTqUfBKzQkyWd16uIHKMMJb3VRkuE8XNAEBAwLBjJ7Bo6byQZ9Edcc8T4n4w83Tzs7cxbmYAHTPmrbzb+vDrO8Ky9QljWVD10UWUSdpEwO/TrjvI8HoI401VdpgB6LNBkDaQBcjfbGFSTgXEs26IlOimhVCh21AQBE739gwYcUa9VcwtJ3Vlak72TSQVemB842hz/DBjST4MuVq7+IEp0wx0ljL6QBIHYzvjyrSruCrZemwO4NWR9RTHdETmf1J++MHuNhpAzRjSTBuWlidUlpgFlHbp1xFI7pSrhRncz5K1Q61KFNabKwIBq6lsexSR9cYipZHiIfQKaABAgMwmkTADTq9H5WNV4TFUZsxYQWIgBobUbggaSIG2w7EglDJurhvdBKzdTeYEG5J/wByd9nRGXHpRmsl5KVAxevSWq5JJ+FhZJk20SfaY9GNBTSuoAWhTAGwFWAPYExHQyb6SBnNUaYO5UDSd9V5EElpsexMzjLsJnM+cpUegyLiW6C3frOFavqOpV/H3+Tz+k/mU/e/6Mef0n8yn73/AEY9GUqBT/SZLRBIgecCYgztIgHr6o5bJ1JH9MN+hAvYAxfqT7Jtg2h2j7vf5Pf6T+ZT97/owEZj8wn73/RifJZdgxmuXssj67xMDVfp6tsXPdCX5l5d7i3r7YbzM3f2+/yY/ifks1WStBKbd1q29q6I+qMVauQ4lTKAIjc2qUgjVoKSZiOU9osPbu/HSJ1LHeRjz3Sn5a9txgsV8ehij5L5mpU15hVewAVapUR2JKk7k7H24eZXKVaS6aeWpqOwq/byXPrw5GYS/Mtt7i0b498dfyh9eCxk6/j7iuMz+ZT97/oxzks6KlBKwBAemKgHUAqGj13w5Vgbgz6sZjgX9X0P0VPwhho5MnT0m6w1+S7RrV2VWFFOYAj4W8ET+RjzMUK1RdL5emy9jVkfcxAwEJFOozHLKpZOikExMWJ0xv1FuuKuXy8G1LMwVcMCTJLgcxYX1KAwH+YexnPjggoIoV/JWqH10ERNwVaqWWGBUjzQRIMb9emCjleJmow0KphRqJhTpJKwVMm5m3YT1lnW4ZS0KpoVIYrVYATzaAunzYsEURboLLjh8qpUoaOYXmaHBYsNWnUwbTImDcX6/OwjdjpUU+GeSbU4NSilVvTV5f2dF/bONAq5gCBQQAbAVf8ARiCjwClUXUwdGZQCAYI8476QdUuwLbmTJ5mm63BaZEanjWXjVa8Su3m2iOxOG3+ArhfUrVsxWTSXpKFLKsipJGpgBbSOpx1nN6f0qfbg4jlVpUaaKSQK1PzjJvVU74M5vT+lT7cNdqyUlTopOzmqQczSK+NBRkU7tyqOUQ0ctyZjeZOIzUZWeMxSUM5cnSNW50TKxZdAFpOlb3ksqmWrBmKUqAl9UlbmCYJg3aDv3LbQNUVPJ1vNNKhpAF9IJMb7n139XrxI6CHK5urqAGZpHnA0hZgavNkKIMAgf+Y/5VfDXIQFSgPg0/P8342pY+zGvo5SmAPg0BsbKBcdfZjI8LPKJUsPBpyBM/G1L2vbf2Y1YJvnXn+BjWo1oEU6JkcwIIvH8bz6u5m3C08wB8XRB9ANu3XpA/h7KtPKUpM5WoLajOoibKABsYDH1AG2GnDKCInIjIGOoqxMgwBeSYsBbAUIKvy2n+j1fxKGDBU+W0/0er+JQwY1Ep5L9Af0n9SfvjESUQNKnLQFQQaZKhYFkAXYSYjbY+qXL/Kf1J++MTtlqsJFaWCwzEDmMblRyi/YYksHc5U/+/goe5QQAcqRyn57EAgGB0udv2e1utBBEZYkqW0kMRMiJgm0gRBNvRabXgZm3wqnvYW9Vtgf99cSJl615q/NIEAC9oO3oP19dyUDn4r1ZwnCKJAOgqbGNTW9G/T+EDtix7hp6QmnlGwk95798V6mVrnRFWCJ1WF7qR035SPUx63x7lqNfUC9QaZuABe3qtf7PTjfIRttXu9ztOFURMLuCPObY79bYDwqjpC6LLtc2kknr1m/fHHueuDy1BGomGvboJ3x1ToVwwmqCvUaR26QO98HkZcv6vc797KWkrosdxJvee/cn68C8NpCYXfe57Ed+xOIhl68j4UBYuIkkxvJ6E3j2YlyVKqvxlQMI7Df1iP9/wAd8gbdc3uHvbSknTcrpNzsIgb/AOEY6XI0wZAIP+Zu8kb7E3I64s48BwUhN8u8p1uFUmM6YaSZBIIJJJPaZOPF4TRAjR0jzm7z373xewYKRvaS7yOhRVFCqIA2Fz9uM3wL+r6H6Kn4QxqMZfgX9X0P0VPwhhocwS46Mv8AK/IVs5VTQFrJTT3PTMMVW8nUdTKQDoU6QbSrSIE4kq5nM+FVBzFFaqhW1iCqqGOshSsgQsXLGZ2tjs+59NPxaeoigjFtxA82BPngsYMSNRvfHC18nTGsUCoqak1Bd1kSIBkqS0xHfA8k1gPfLNNIV8qdzIayjVA1X6kFbDedowNxTMQ/wuVgW1BiNJCksWkkWMHsLi++JGr5TS6GlYhQwABDADUuzeaAT6ABG0TzWq5JSD4V9KsCFkgW03B5dPLHa0bYw0sU6uZL1DSqUqqeIAASOQQuoSgFwZsZMFb9zVxCJ05fryy/YwdXriRHtx6OJ5eizoqkbs0DcmJsTJJPYd574mp8bpsYAbeJIAG8Tc7Def8A5tgAONz4VOd/FpTH0i4hzm9P6VPtxPx74tPpqX4i4gzm9P6VPtxRcpDUyIHrUPEqhqldCtSoxIWD551MrAmwNMoGMcpYdyG/DePZZERAzGZ0kIQNyTAGygX9Q6kHFatm1FSqBnNALyVqIzKFBZagGswFLIwkQBtF1xyM1UCalzwu5pKFoAqpCsdIVZMwJEm/KIMiZlzQcL4nTzClqR1KG0zESRExN4vHsxlOHPCqZj4Kjf8AX1IG4sdt+uNhk80lVQyMGXbUNjFjHcTjI8KVioCqrHwaVm2jxak/wv68asE3zrz/AATeMLA5v0+aQSPr2N7+vsAGA4nROzjtEHfttv6PQexxUqGvYe50NomRax9Nh0n/AIxNkqDea9JFUAbAXIjpJMD04ChGKobN0ipkHL1b/raGDHpQDOUgBAGXq/iUMGNRKeSzVzVOnmB4rqgNIiWMfOHfriGcjyRmVATYCoseeWuI7nDWcE4im0drUXn/AH7ChvcJLn3SIeZXWmkTMwCLG5vvf0nElKrklIIzQkT/AGi9Vjt039ZJvJwznBON3MzZDx9f0KqTZJZjNC6lT8KNj/uPYO2I9GRiPdf1VVG5kmw3nrucOZwTg3MNkPH1/QsSvk1BC5lAGCgyyHzSO/U3mbHUbY4nJf3r/wBxZv6Y+rtuIJJw2nBOBSYbIePr+hVQbJIwYZoGDMNUUj+O3si1trY8/oPh+H7pGm39ovQERtEQf4DoBDacE4emLUO5+v6E0ZPXq92CL28RZkkGZHS23e+8YYZbieUQuRmE521GWXeALRHQDFmcE4KYVDufr+jn39yv5+n+2MHv7lfz9P8AbGOpwTgphUO5+v6Off3K/n6f7Ywq4GpGQoAgz7mQR1+KGG848w0VTF1GlpuK8BTQ4jTKpGcp0wKajTIJnTuZNrkW/wAO4nA+cUgRxCmO9lv/AOq1rW7TvMt5wTh3GJzb2K/dtOPl6TckyOqqBbVaCC0C0t2xzms8pJKZ+mtyQLR6jf0bx374bTgnBtiG9iqln00Q2ep6iVNiIABkqDqBg7T2HcmWfv5lfz9L9oY6nBODbEN7KPFeKUKiotOqjMatOysCbVFJ29GOuI1AuhmIAFRSSdhfFyccnA6qkK7YirZo62KVciFLsY/LBUgazElidyIj/FsZsvmlDKGrZTw5JYACTyxbYA3M779rYbzgnCUht8gTi2VAgVaQHYMBjNcJztKlo8WolOaCRrYLPwlXbURO+NLOCcbRm57rYt9+8r/eaH71P++D37yv95ofvU/74Zajg1HGUP2gjo52lVzlPw6iPGXqToZWj4ShEwbYMPCcGNEbtn//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7" descr="data:image/png;base64,iVBORw0KGgoAAAANSUhEUgAAAPcAAADMCAMAAACY78UPAAAAhFBMVEX////l5eXs7Ozp6enw8PDg4OBra2vk5OSsrKzz8/MAAABJSUk7Ozu0tLSJiYnFxcV+fn66urrV1dWfn59cXFz4+PhjY2OQkJAsLCxwcHBPT0/Ozs6lpaWZmZmTk5O+vr6CgoJ4eHgXFxcZGRkQEBBXV1dEREQ2NjYfHx8kJCQ6OjopKSkcIPc8AAAgAElEQVR4nO19C4PbKNItEkJC7gAChIgMCLQTd2dm////u4X8aNmWuztJ70y+3Vud+CFZj6Mqqk7xRC9f/hflK/qXQP+DMqFv/5O47f/HfZZ2Lv+RW/lb5Q638+pF2Om/Hbq98WvpuXv58nWunx/83jOEiCfLZ+FWO6in3r9xoegp9RW8q7tdEnbp9vUS5qM3/wtyq+/9X19eXp5evv6BN39udrsKDbsjQB9Xe7phd6jfuFAYd8814Nb37sTWu6fhAtbsti/9uXKr7/rrUP+1r79+2f454PZot6PV825vNEN890Kqp24BvCNm383x224ye1T07fO4C1//aMrn3dOizJ1Ez9PeC/zX7mDU7rkX5rDjy2l3AoXdnwrBwQzBk/3Py62+i33f75/ql7j9c7MLX9x+oBFuT8whfkP0z2rn22WXwjtvUul27Q4peGnYDg1WsIwYJENKpvdSop37k6JdHC36c7n6TrgdEjuza6od3v0dvuVG3+a5T0PfD3PPNn9udmT3RR6oeqoBt9Y1Irtyd9oFuMGe933GTeDFxK+oswR+ujzFjBujfjlW7RR6Ek+7b9/0skuwJ9TCVvjo/ibca323/PvLvw/Pw7fd15d7/7OAw+POPNPDtOib7NzYV2vc7a7MepMp45bf0Tz1dqXvAh3oswZw85dpJ6aaPC+X2UW8E/wF7TyDg/9+3E/fvs6aEELlX3/s7Nbv60pxNDn3rU9qtsiNE2qP7swMTQWf0o4PSNZRm9qohKh0/zqk5RKzg6ORdgKOdeDX9xL54VieRoXUyA0qu7lAdbt14V+RCpclxvCK8dl9XuGW3/8IZn7ZH54U+vL1r3fO5o5q/DmZD9PH/VeLjLl8bF+/mY2XozTl+edZnmk3Bv9Mk7Pn0LvGTf76Hprn56dDPX7VxdOfb4WlfJlfijeCfVyts5ipU41KWHHVYTUG4rAwIimCyICcU53AJlJROYJF6ZAKvoL9bUEcWC/aty46MjWG78+ld407vHytDuNh/KPrhmcn/vz+u5C2zHm+9HXileqSDqzTtE9+77rBo2lwep4715PkZ65tIs97V/lwOEyRzyG4p5eKC4VjdHTAfEvf/Os4HZ6mVD/z7jDIL78NbtDy1AXb8UZ57RmvKZ8nYXmy3PBydCHA4+imNAfhQ+KcNNwGy0hydA48td5qJ2vmndq/4n6NY/23yT4Pqn/aS3/Yk6c/9eXKY53j2pqXkuOX5bWYjttc4xBZYrm6+rG7/hBuccFm5cjpkyu3uYNZ/o6fjiW8XZXoZd+plLfo8uUoQsQY8/8Yzz7FZq50kuevEx8G2R+eaHh6IV9fXj16r9pQq51LHaLI7QlnclfMUgavBoVm7QczO7NzBy4IPCJ2kJqKAYdR+ZRJPfhoOoAzF6VWda9qeMWpTlTV5TSonWl2otcEPjn0L7mfzbxNHz4qjkgwbFVq3JpqM89e6zvsulT3LkFuMvW9//e/yCtuUc5Yc+HkrNCAyNx6zoa9RV0mXVHwQgO+RCT3Du4Z0xklWvtJ0a+9g4+2hIIo4AOeZwT/uqGzVhLeg3US2sGhQo1itkBbU+F1qB/w5I/ipj5qIZAEJbPNbGldvqd/fydPL1/U7MOXkYqv318f+jBLXbLECAKSEg9Ot5KrmXqkPU/wePlQ6nzzTks1J9SOHvmJ+6mOFkB5OhA0cgoPpp/d0Alei5Fo0Wgxk0DE2KJRkEA5PDUwDknJ/FZq975UbYMwwQi3uCFkK79b65v8608rnurM0Oeh+PPfW7ko+yEDpPW1azxFRjX/QuT/HLniLfbf3yc1fPn+Zx/I/uWbe+O4ldw/zhaVD/aWf0du/RG5wu3+/f3bqLRmNn794896fY8VMpXhwlQZ1QSMpQREeHGjYKVHnPll4TLPOizOFjYUKW+TcDz8EzP40ypvbpEmSDcon2/5oUF/R9b9Ktf83Oy/ft/Vhfi6e/l2FW1euNQHcQhuGHXitYMCXx/w3M3Eo6Fjfh99YsDV9ag6R59qVg9y0KOvrUW+VnyyXd1F21NRz6Qb4BxdRHV8UV0PRB54Ul/O79DD/yRuVM5/fv16+PLy/ek6iB6aqT+4FPwwBzNqjMaG8Tge1L8htpvQ96723cyh5PqZxSTdy+jdOEPsS7BN2xknXmrLHeucHJ4DGijoG/hI/0W7gZfMsvHp78V9024gun+l8c9wU7Yhd4R4KBXyiphMT1xLVOtjzsCcUUIqVRowf2wrp0tFWsEg95kqFRTCU6mw7VSrlKqwA08fHRKlQIVQxssqOGXyyf5WX3dfj5xrzegtpXrk4uQHcyo1fXpy+Wtyp+//EfnfbS/5n9V3rMp/Sqp/SgxHf0jcfECKosQgZYnLAi8fQT5y4PFojIt8NLw1+HR40RQfezq4bU9P6PikymrRFP6Y5DtejoP344G5ro2jbxIXH5Lg2N7qmfLongNQD/osPngkPDM9kj33s+cB92nQHT2Esvgg7spH9cTZyCxt9nagyT/J6qO4K1pXQ9Ip8FDNYz0lOnYVbjnkux+7+0aGNrHa8b1rO9fFLs5t80HYDXax4m5kvg+td0OceCDFh3F3HPLdWei9RNaNjnveflzfirXUzZr2tnWyln6Ursz6XnCf7b5dXtrj+7W0EbeOFKzBwjhMnajc6YGV+YjzwesTvX5pFRxckEiUqxRmUTSqPOKuzPviCHJNCUzIIVXClUtljrjL9n0hTasKJYA0lXADUigCJe2kbzKO8yL5fVy+jMe3vGU8boX/8+lXMzDzbp7JETYb35flPPN8OQm84oy7El16VzhPPB3/wV/+FtqMu1T2fZkmC39nCfBfX+ycvHj9w+L/Ugvuyh5+4uhpd8RNO/rjYvcmO8dS1JKd5fXTOyLrBTf4NayGn4mBwxk3/4mDqzPun6Hl6oy7+4mD0bjg/iPj7uFrm+8AApv5KIw1bnB1eZMvHv6aXH/FZ9wMIWaXVD98uAEFcJcX3C63Bah5VY3QXKp7N2U867vIuNsv+STlTsldGxx4X8WJbIWk8lFd1xo3JzmNbPcWBVZwVdgqTpWGI6PF1JoY1K7UHmuvBUX0GnfB6bJlrxF4MFHkGxcYxcePYY3bvOSqr69lcN4jOFGgrqBevFFBd9H3ghs1c754HfjM6y92PPDO1dge4vP+QWP4lZ3TXIdO7ZM6aD/Gp3kYuNiDHp8GXTN66FlNGeXT7Houp2vcyHzNKgvioJ57uR8YJOj94IfHhW9t52l5aGIOWuq039cxTnK/1/Q93FnfJOMmI/KomJMeQ0gDfbJhHrwdSM03m4SvcU+1YhXaR3C1T5M/1BS8bjc9k3JvE1d84P7ALJ9owodmaegtX3ETrxKUgufumemB+r6zHYWf++eHlXFrfdu+Zi3au8MUOj/z7LHDnCtv38F90XerUERGFZVCsqmYK6khIlcxPEpc1rgFla41Do6PCtGqpYiwpeOPcIJUhXDKtcK1jTJuudiVvnUCHoEp/LOhTN5w2iZfvNF2cFW+q1IYVPlCa4FcbmDGbVTujeq68RLHjrdyFuyyU3BHR/X48Af+vK1zKUXm4QOP5S3uOzHT+RPdvP8r3Ge51JNrAfSoeXzfN/78KJgSzXaCcyZRHJwHM49pUsNGuNnATXqZetAxrxumjQZC3jzQ2j3uVlIFNiLBdqqetkS3gjaqoq5hQl4XtY04pg7CHRybmar3YvouiR0xH0re3Vf0vNo5Wem7t5JCEvHkI9KzGGtUT2pk44b6NnAfzMwYoqwTmo9mHNAwPXAO97jxwduZ7g88xXiIth/twfWWHgYa+njdhrGBe4/EAQ0JDz2qveRs8s2YhK7TfVTYtnO/V5A9zIdOomTnWutnS2Y77T+E20599MjT5DSfp3pA8lEHwHvcTSfgbmcbuBB1Ne5pN6CDZf7A3VxdX37DzmeIQ2Hu2pqHf3u512xIPjk79/eBfFvfpjKQ4aqqMLk6sZTzoTIlUhu+dat8K2NyV4zSxA6RCiP+yDlt2LloiDKSoegNpD6CyYiiq3QkhTDXxWyrfLvldhFG4JkNKU1FUGlafEOXXnF/u/NrVwK38GjXmzy1ac9381HcWaRFIt/pO82Cm37tw7Lp135Afomfb+BmXflCgXb6VLHYMucTetAJ5pf5ebXSN+h1on5pv6qQRGDcIreAZXO3kPcZgRYX0XCggsvxV7gNInxqS9QaIAKNQSXkvGDyEIbyWXJDGEaV0YDuEW7VFXXXwMk76WtejsFT9kAfV/qGG2TueKfZNKXH9oEvfcW94i1mp1ES1uuJU6/Z7HVInvnBxkLoICbNfSC5G1JS7th7+IqvfUNqCt6HoH2YaE+TpjQFSjWaKYTELkTtPeNUqUe4i57aGaPgJ+dzt6sg0J8PGPIaN90ZNAXBkremoQR5L/SDw65wX3iqJqgrpkR94C5MVk3c22aOiqMoaQAwySszOZQwncwtbgU5hTeecmGT9zJa7qP1npOAQsgvzNIk1RzO8XDDzhuZuUeBm9YdgHY1VfGIqa7tvAlIwC0XHZ9MyyiQh4DTB/V99ucEfLBohfAY/CCwnja2FZDNsqoKR9zSU6QxBB374NyW7wp4mChLUorWVcQVrsFYJIHgLFAIsInGkebiX9/ka+T4K7XhjO9wL7dtYmJEIQx22Agk326Ueo3f5LocGaSioa3JhNI9PsedXzMnG25zsr1kxY9btd/E/Z5s+PMfaD6/5y1Cq9nkPF7IGU+CeiqF148C2a2+tewo8S64uoledJ54LiARpl5BkbtNbm5wS1qisx0dM4O2MDQ70q3nfoubBjhGMARZ1GtvL73E/EvXr2yMhm3jnk0vcjcceACNtlGrCEmdfGRtN7iBTHs60sAlYwpKOTkgG0hPvJ79SG5j3SoPNbNCtcMenGpuYG04o96rWDkIHYx1bnl2QsXXKqm1nbPvRkLSyHUMVIfae+sdIpASdhZpRcE1h45DKg0Ol1L+ivvbys5BV2qpt4G7DgJH4qSMD1O6G9xtkEIoDX/BFd57XQQGei4gqdCxuDXnlb7bf0VUE8d5gCg6F4qBnbgAzyNhSFEpJRBY4HRySlu41YycLAC1nQIBSutn7BF3SDGOSGLe2tE2EwWP3M3tCvcfb/O1N+QzeYtHBMKAWBrUvZSK6ALIm0PMCwFBqgywwV9yo1s7d6xqlFINUyURqgUDJUBBFFIUsSJC3s+AacemZO4V97cVX2tf2/FJ9ktGivJUvjaM/Ra3uyel2JyZ6sVJkE3cax+y6U/MOiZ/lKdu13K+8tTFzoNCnYtKxWgFddY5j1TQwXkFCTFN98dfxe+A3CREJZijtKWYxZHQRnaVSFA8S+/qWMbgGPanE5U3fk3lupkKSpch/F37ucHdykdVQliAN7t8I2vc5/Jtdh45OnlwTOCXtOWhNQroRtd2Gq6zMfpgjTv8gXDsOLZJe3Xwgyg91bVgmLAgu7rAXjcdrXWPTie60bfltCn4DJlzM3l9f63HuIEUudyWEEFRghJ48L6koD6TSQCFwAKpjiOKlsJx4mh7x1syz/UiOqZF1IxRGUyTNHNQvIIKd52I7+wcnIcL4D9ncG1OU/BpzvOqiYLBs4w+Bu2id1pv49aSiClpS2nwmyM8HuEGnqo6qWVKQc1kAmqPa4VzFbYMqLESggKFnF53iY88zmTLn6NL2rCS9kGJe+TXPtbNcYu3VDl5r7ZD9kPc+atArPQS4DU06KlkEEhE5l5o9M0kkZJTA+UVtEoD2fLn2JmmIkC7VNvCeXNlg8nBcwKTb0ilSJUQN2cKd4PbqNKQHErJViXFO7gNfj3mAvthw8F2HipWdWHnj1t3ctJ3fNV3UmnuQkqQjcVp5DogyYSsqVCKcp8inUbf6Sg3cTupeeBT9Hb+gMrXfi3rIFaqtDT34SyDrgg8fOI0W+pGC5w18QbuhWIeP8Eza/GpX/7KnVdrE7rnawlc+aSZ9cHqFByYiKMq06DKiYklJW1C1rO4jTsnoVYNTocP9KJe6bsCjzowwi0ka8JDog6ZMPPAWyJFXHYSksOJd2vgazsvGVyZuQhxuoI3JLjEzE2gBhJFDuGVUF1sJJaKO1miLTvXOXsvclqGitYc/T7kXyZvPkoLMZ3jbdxQnhqDWmMeEdsHuJFo0Yxi6CaPImsLFmx0nUMR+FqgnYIkGHSxrmFb61vvWjUnIKPAezorlGRT7CAFpjO1CRLgluuaxlGPMjA3CrRVv1bEt9okc76yPAm0ifvH5KZ85wSyOtWYNPkBV/mJl6hd+kOg5po3LbjLc3sJ+DWIlowxrbkzgQOp5a7DwefIEDyzsIVpKryEmIq28u9ARGwTD8COqdWBNlOttdchSDB2OusQ15dfcDdH3GAIZFqKKtwrzhWZkLW3yFcEYUg1TKvLvK9E53aMjBs0dsadX43L72At8fhoGSKsMlt1Jxt87WrknEGFPI2tEe161/J6r28uNMI+OD5xPrDOqlnOelY+zJ4T62PH1sQo48a0PLYD78Cfg1VFWyMOyYCmYLYJeStsmCCCoMRCDEnDo3vFXTJ8xj0CRZBR86QlB2IecDWxTgvgA1vGtOBWrjrjJvgMub0PBpct56dyrFdc6ztSCr5T4VIC3XAS/ATBjJRKFQyiGJQdui4GGXfZkQV3E5GbS3hwUC6tiklTqyAR9BAh5JTbvBPjzmrGg1jhprE98xbZQRxQgSvINrlVzomCO27HLaJ4ws1Nxt1C5JwCdUBwSQucKw8ZBNOfZCNQbBWwIZz79cCmc5S55y3vxt2r0p9xV4m2p/JdOvCADgwerLwqSWtwA0wENlQxKdRAgmuq6sJqjvqezQn38oAV5Mm4gSDiMGRj8PydK+hWTFzKtzo0GXcAv5byGMLc6QdSVmaDiBgoouVgo2OmzraWo7yE9I3yXWl5U69k/IoMEL0Ek4ascPP6jPvcprHRErnhLBfc8kCu6pnUR7t1H3FT1y3xRlnqPfggnZMLB/xegHcDi9OU6gjPwdsm6PYSEG7Kdx9RMsqLCYK4ty5I+ISmtlBQaKfgtARbVVS7iQHhe8Xdi+mIW/COTeARa4r9TOE8b1Z5HXH34ccGKL3iBjvv63P5rqoTnV6em5yOQ4ar5Wu1kJn1A72J34C7qxKnPEzAzDoDPCIgW6nOzF47C5QlulobneyopyPu3NFzAJK2nI5ATpJqgrUms6gn2r3J2spdiSs51PoncVcVGYZzDUzGRpRqj0OZMmYi8heCt6j+PV+rPGRzMjIV5kJjQRxqPWs1ca4RoBinCWTmkhGaazTqOnfIq+HtXL6VY3k/2EzjGPFv6Xseh+PR/dH8zJZzMWjb5fjzpYfjlQvrIVIweO5aC85AM9hCWseDpt1Gu/1mPbJZjMW9T7lIX59k/xO8ZTwffMLNk3sBxzeC32sKgzGoj1fBuKJri/JWaXo4H30qYZD1Mx9HATkzRE8JbDlxSGqld2Hj3jZwYwLWefjQWJBX3MO5KuFcpXQ8vjwOGjtuupSv6jjW7IJ7OMY1u09DCvwpTPNfygzz8E3XPTAo2n357m+VcIu7FarB2JWiIa51yqZKNI1QBHyf2KhquscNyYBTOn2oDp70w1APNbwOPjNcRLyI0WHCHESjaJhVCsnUQvnFTLBIIEQxFLtyUfC4HAzHDmk5W5rGkSe6D12CewE2PXr4P3XT3I/0tplPD/1yKMhWAKje0dt9XlIx5SAd/BjufePrAnybqseFr8HtAeFyU0flNIe6CgwxAqmpj5bw2UGe1wH3C8dGnJqpPVAa3HSHRZtVZuSZ5JJlOGFm5G2Vt1QGt7dlXHfVwNiEceiXKKu63EZwYaICnFpm+mz5lmtXl12L33vF/e2+nehDQva4HcsY9yIeRG41boP3QGkphE9NvaSzgoCfIlgppdZr2Be98CdHU0s0KdocAj68W6t0JzohQWNV1yb3JPlqUADryv32PGJa1nSMLFPcCUG24qkdYdfEITxr519x/2z9OeDWqlHhoNXhKne4rxJ2ujx/Pe+sJW2IEIex7ZcyGujSzwHhMyk6+YoGqIy5rS3VCcxSFIdD2Q1GzeAdWh6kmrkFBsKU9Ww0GSmqtTgQabW30cbkC35df/6T+q4G1U7lVIXTpFLY5HQLo7YUkChUtEUFhIfYtpCSQ+YV4ytsVEcagBRpJfbKvAj47iKkLz4xUJQNVcE4cAZZ9xGYkEda01WVkuakRqyRDPfHGo7cG5BgIlTuhgYJi8O0kfCtka5SURkGDq+BP7vKx35a3wdfj7S3kp8uLjyfZJqo1sAUIYmFtEHTiXLdhTBryGO5lhfvOlo+0HGWepiR6RXciwP+oysvOkhOnHORRW47YIneQgoQRL3yYHrUfbADZXW/uKKy2mzXuBNzvPwv6ruHaLL8O8Wx6Kbc8VZ1wIoT5dIaKFxTbuLjOkmXvFavRXk8HTycZuyhlAoJvIfEAnxrg1vKI4kMO0gCI6Q0cl1XqZdgkA8+MUVBFXUqTvhDY+Fu2kt+GPcNb6laXGJwmljzAopk7tAhqqqARIw0RQX0Q7HXgPTKW86+4WIKx2iC3wgq97zFgVtjcxM+RHoftvt/SMhhiaH1hS1epH0UP1emegzecPDh6N8da2nBIlBgxZvoo1BvdCjW54NPV1Y+z+sSNHo7FTrLBffP9+NqSp5p1vE7qBM82FK/AcTeKJlnU0Lo/L8SeV9bHOvomh1uSjbURxWZqe3MSK3gzRTmEARP4Q324fZgWwrMPJ23LNVR5mNjNn7Nzi95aMy4w58IATPxIXCqIa1xlk7gniEjzh3j60nHSWgILcL6oy2WxzzUnvJQHyDxlV5N4BCkFgxe3rhyzkOrVR5qrpmNefhlhftn/doZ97DUM+UKa205YdMEWSgHh6YlDyr3c+DFKCbHBgXbIxjHEeixvuWgXusdjqTqXMzNW1nssd6h97neARyDsoGYCmDk1h4EibBQuGwqU5GykAzSnEoZkkfpK3WqT63u+6f+IO6kzam+Baw8z4DFI4pKEUhiSRFxqxCPZdlEAiEWq4KIU/eJI+7xXM+0KvqrqU+adjs+HesdDuRSf869ssMkQ0cdCiVyUExcIh0Dlky1rZPvGETWyFf1yO/0T30Pd6cu9ecXgrzca1sdH4baLqfHekW21CvGFs0kCu1iHuEA9LqRVa6tr2igzMVG5CYJR7qL1zri7tqMu4pgaTIwSEVVornfGGXAkYOYWOcAtpygsHmurNZWd9v15z+Ou/TlGbeYokeg6Dh5Rz2LzsPfpCblt5Af9V2c24mSdV7MFvOZci9qpRGxDarsVPXEgZ8TZqpfO1YtuJ1Yt4+pNjcwNC2UkwJyGlRhRIwBrogIaEBB2lNic6x/+Qx9F+TSXkIgzXc4TSx41jElZZfUNDBf+y02sbQbNNVSfw565FpRDWnLBOEIyB7RiAlUTp5NUVPqAWPqwiXEL7ib6/ZQ4x3Rrc9kvqA+NnnKo2KznvKI+/sv6Xvdf82zAKlRzINPteMto7ahUdJLVnIl5X37t0GnwGfutqDrZvib9pIisC5WmOsmwMMzSE+Qi1AV4fqPcf+ivj+pfczkyk/IXKqlLzSqqujeaP6/wc3IlJDpyklFASUMhQnznJ5pNm0d/Rnle437fmziPX26bLnBPVMxTYl5zb3vjJil95N9q93/qn3MK4FIiIUGwkQrRKMGmwei7Dc7Jv8aT73pz0Thn/JS5r5MUDI99gXkFiQq+O4YZoQRFbG/dJO5wZ1yRbXWySfCAyK5BXy2D+c5fKcf14XGVJsNQJ9p53aXaerMXA8ptEXcjBaFdhqnziSbPAdAfp5Gc2Fhd7hRnvrSiBIoQGsgoYFo//DKnzQe+DPKt0EmaDUHp6PwQN+iRCoERoOGJFGDU/aU+Xjpfv7L/ZF/Gfev8dRrv2bcXWW/e1D5f4Oba7fUQuU07Khoc/lDq09H+Y30jXJveWlaw6xxoWwJMAkPFBlX27nhKo61u4g6SF8mwSVPGuMAKaW2jvspTQKoJbAuIPzJ4rOj+yx9fwpuN7JaBOa5Eb5m3STAQ5M0J74JfK3vRNDY8lknDjHfuWZ2CcXE7Sxs5BCQbdGVdbTx3JHqs8ZRfQ5uFdKkp0mn1vnIeYouaKDIadoMR3f97tsiFkIJVZatKhWwvyIKrJpK5q7ELS0L1VwC+mfg/rzynUkwxm1unGyrwihTtOCa2+0av3f82ts9EP5pfePP63+uK0hjaijHutTKx+HNGqPfyJ8bhP2U2wLNMlouz9Z9HMtWLUPmWN62VuJtv1w8TfPkhOSi1rN4p+ffZ+C+H/f+UbnhLXimUtugO60l7S0rIRvtFZT6oCXjXuqrdtYb3CNoe4oEMlgnfFSM/cf1/Tm4CUNOhE5zwSnkn5AWWCSFtUgIyzql9bSeaQTd4f7gXK0n+Yzy/Tn8PEuehKRqMVFImCqP0BdtgdoK56GlqhXmyq9/9vixH5BPH1ej8pAHchxrt0Guq/VMxf847k+LY5Wenfch6hh7o5iWgjLnIgJiHtQkJOvkypr/cdyfln8zrMegI0Q36xFjzo4T45wQFmuiJzvbUK689C1vMZmVrx3+Vef9m+L/G8UxMHFPIQVXzgvBWkIb4WietQAegcAC3DRzdFvfplaoVhrswgodwWQYidFPuX4qE3MPDn6+Hqz5KXlJ/Lx8bCVbQ7fW29bjBb9HNGnPowwSwp6vmiADCiONhFZJ2RTyqJv1iX6rvOTH5NbOgZozpkC1sgoqVNFL5TGiTDZ5dO7NYM3PykP/A/p+Tzbmb7k0ldx17LiVz/Ln/4C+b+qRIV2n2msnFCFRhXd6L/xW/vzH5EbfjW4i9WoQPkxFJ98542fxtX++fMcYZ6J1gLg/MS3e6dv1+/DzH5aN8l0dWwro+53Q/3vs/Jq8rwmM2dj2f9ivrXEDNasjxdgI1lS48ETJkpQKxZa6VhQNNq3LlKg4873fqz71h2HP1WoAABP/SURBVGSFu9x5VFNquVV5YGBeTyPQmgOjR7njh3dacsW87di51eG3ykt+TNZxTLRoRC2HnGaacvc+rzhPiYwN0lFbzYhlkeqgL4Oxf7M89EfkpnxXS69DgnBblXlYZlku3dfzIM0y5/LwDp/PRPe/pHw/kEsKn7tUqwpVl7TmvyaOGS+l9iNnwXmuTLJg4GwWng0qKu9pp4XMC/Gemtc+C/c/H8c8S35udLKRWtZ6rYaCe192GrUz4zbEMFZxnk585r+HrzVNyUgVnWINLfNQzYI2qqEF2HrMQwcbhT0w9xNv/73qFX9Ibsv3VZ65XYlMziN2PsfO42+gb1Nb33jhVSMcY4YhFlrBJKq0Uk5BKo5czAMHTutBfsY8g/8QT73JQ70vppAMnzjzlFWoC9h6bYLhlM5Tp1DIC2gKcWqC/Jw49gv9cj/Nr/nSCzEVNioWYRNVmkZm1OQYUDV4EFFoBvZwGlfxCbi//0I/7M9rF1yP1X9f1rjlpf//eSTeaoqd1x765530M3jL5+EuytiqirQi6dZBotI0jJjYFMooUynkiquGwivcGVoeR7eF2z/G/XvkobXWU+xY8FxbJ3iwWhPDQ6JWBFZPLl51R7/4tWEZmFuPauDiMJzBvy6jUd/LOM6/EU/1QNFkp7iefBAhpDw7oZmlFTaGxG0UV/NDnfSd1y8xDLD2ImKtdBIyI5vMsnBJXoZoQ9+mqvDvk5eUlZGJ5BvO08bkKU3yCESI19EZyFTIdX38GXdeh4ctA02MaGylFMvYbHtZpOe+fPsq7/ht9L09APyR3OHu1dR6r22b8vDk6oy7fQP3r/C1X/RrzQl3m/unkhKxbJ2mQWWLUYOq9uGKFte47TAcGPfEWZEfwj3uxSLG4wikK9z/rL6rHUU15GNh8tzPUKCnPM+LtuHhsKg1bhrMyOIwzJLNWlg+2Fc7X3D3Su2rkZCKD5+l70+yc1qiupQOErBmnq1KMsTkNdP+UcfcK9wcS8FcH3QhGt9grvgNbtfagrm9Lfo17t/DrynRtLgkSBVW5UmZIISDQ34D92kJtbJlMxGhI3sXlYidEmWy7XkFr5O+LS6l2HflgnvZue3XWncnP4a7ujv+rvvDxniD8xO5O/iu1QhwC3HaqWtCMbaDF07SLvKq506cxE3Z5xHr0VzFMj+EYTrezrzwVHK9NEyz729kcw3b+oz7rnVD3Z1gvv1J+3BdJna4OfZwN7cj2RsS+uPvlqkWaii743yYu4FMx7kXhn5YdoKkceAQ1bujj8tb+/75WL53h/1KDsuQUzjZq//fX/3g+KsdOeH+frvzeIJ6dYLh9uinM+7n4VYyqUpXV7/9xQHKd4tZfY5SYwlG4UwgJByO247DjR/IMLC0lO+CybVkljMUmqp5HLpuObHcEHZcZg87drNdLhbVeJ9PkOYHJ1hwlyQKEaOAV3iL+S3kG26TiHN9OpgvP1l+AD/MH10u3VUpxyUpGbR7xkWviBPyFLhoHpS3jbwfGTandRWvVuQrXT7bbCqqGkpEyrdd4Q0pjnK3HXhzPkFbStUw5/K9d+3W0WV5v5Zme4zBbSEVPBOXZ6cJ5m7Vv+M6e1UlumzLcwVXqglTchoWYGWVd8b5NleDnXMsL3lJAZp7XfQSL7h7wUh0zDV8MaTLD84/Ll7lbtHMBTecAO6dKpIf3FytVuQ8v2+uq3giYCRUjHhF5oy73frh8RFXjkMy1vl6rMdh0vDrBdgxxlUi9VdK7zuR6fn2epKAOz/yyKKQNKpstBn3xwVwH0/gwOgjsYtGtn74APewOGGVl85r0tu4c26ipuGchQ5DctWrbeY+3XyVoXLXHnc+wH0A/tPD8wu2H8E7Asn7Qdy9hBOM46D56QQ/gJsOEjzuCKU29XM+uH+IuyBZGqymE7LkcEOOsqzqmne6s4PkDhfLtoe4E9IOB3g8Lrgmyj7+IO5oUQAGMlin4ASMDfHjuFvq0aSKNIR8cMFoLacHuEvxfFikX0xkyEHqcJInXD2f5Gm/BIH9/vT9q3qobxxcXQ0dawQZm2ZSw4/aeeHjjPsksVAdRBc1/oCdj4TR1PRclsJZcK3SPsS9Hh8qrrKY1FR9dfSe8J8wgosTzqpT5dmvHe/i7FHVoWVqLA9CCqdqrBEfL+ugvrW47MU5u6GVIuEDeDXhZgInmM8uucRXB6z0fBLDxkpIS/aNJiJyJU0d0GlXu4E7qisueJ4ItSuqvsxzwTcE/poivxyLAJ7VmacetcTm+bhOaTf4EEkaZqZDGDxQv/q0Y+bqDdx0nrsur4M6wwkE6YY82nyqNa+G4wm6DtKOFfA1Cj+fVlCdawrlAwI/88GO2pN+PF89kHvcqSNm4H7Q8IUd2K5d4XYHJqKCaAiBvWBE9CvcK30TP/Rnv9h3seOB9UEO8uQYYJso39Q3nODsWOt8Ahvo9QmSeKxvol+vfrBxtNr3noJrOB9s1Za+ua8IPfRO7zV6UmlEr7hx1QWWZs7HcYxP7qC7rPHyRt/5PvCF5IxtwDnFIcz1p5vhrsLvrIRcFa8nqAImspFwgsPpBFbdFJPrgt1ieiaXHGsC6QYoip6vHkh7vVD52c6dqbijjdtjpFLF1rgx9zF1VE+pt3m6IKtecf9x5ddweSI5qfnSKMsq8DHD8brqTV0fpcEllpcTkGIWZHWCO+dw66ra6sg8IbnaY1IroMBLjclQe3zn2y7rMh1LNLnu5LjgJsty4xkVLYv8udko32fkmeTApUjjJKe0AduFm/bkA6gzk8vQF5Y0qMaJTur1CY5k7/SygTs7RpEf21g0eRJnXxCbUbN71Bfcz3zMtevlzoUqypkKsDDhj+WbkOzPClKQslk4pmquy/fVYtqZAWW+NywV0mC3c77uFkF/IBAR7KlG63yC8v4ER9z3620bx4fXg4GDCvOAny+4BxaG/ZeIDtHXkH6z2dZsmqsEuKvgacTM5/l8HJVCxsOrnef4DanTlVA2HepzQtfXnlL/Y0KZPVwSwX7cOp4e8zG1tWLz1A+Xqye5sdJzrF79eYqzHjCCFzqOcprroKYnvMRvOsmxGume13yehrx8N77oe8m//5jvFuzuQm596ZOd7/Z9SPIJMoPifPME9Tn/PkB0u5WUeMj67q3lG7u7+v12wcXOhbe5vZFZb6c8x/QU1BXu7XWwTaz5R6Y1eyhG1vbRCR7Xt5x/QIfwqD6VrHC3GOiMyT2fWpOnScemwo6c/HlVQeGGDBNy5ezgFkK/8ms/V5/6S4J3EBNP4yxuOmle1idAdzNKnmTd7u/nkCaOuIB8YrIpLvMluAV3xWa6eNPFn1wSlle/9nP1qb8kK9xkqlFFjXKqVUgptkd1SMREVO0UM04lAXTTqQixulJNvMZtumQVD8iqBObstQ0hSK+O+m47GrrggQpyP7IT8PJa3yW1eU7XdmmwKRFviWN57lyT8qTDlcsfsxry/MPHiZZN7kCcR4CW7uNNPGdZrwetA2I812lBGll31qOeQtb8TbYHybsOlAYegs51S6wdeV7heq1viFN53ncN9MUo5BCBkNA2R9zlGIAr2q7TsecTvuA+z1uT9Y3DjODBTcGzVlA9IgbOwE+qSnDhPE+Dn7rRI5H0MPEqel9zDQ8xTB31Wj6s6v4Qbo1mONuovqO2HxhDXWK1HRQaea2H0Qeg9439goVPXnq32b/lWFReR6AuuMFKcv0d2ItS0TUXO1+3C2LNkZ9mAQUFMQclRjCWF/NAIXWJCD+JkfgRBTu7eaqiCJZp77sudCrQRv3YAM+bdgNznMJBs3P7YHucpnmZ1WFZIsMcp64zZhmDssZN86A865PQkXouz25y8eeZoTVHb9aci/e6fC/rMuXp6Z0Chr2M7Mxz15dFm2c7UqqKRpWuNOAnSyiF2KFIywaJ/BNVtKV6e8HOB7jP5XspW+0R8TIhfrWArUj+XpKNMrTq79Baw9FMPQWuRVt2WfZmwU2BsRARRE5CyRn4qnxf+bUPzTn/4wX6RsqVXwNt5Wl6KM3LMs1I0qjBor2mKa+4t9GBdd3PQ3icJyp3YJ65JvQ8Q8/iz7ULI08jU4kP7gb3j/hzYz6M17SXGU0251lalW8laRIhUN75mUzgmksmfae05HMqY9wI4h/oz3SMYzolN+RB2Xwsb+z80h4KBceA3ZS5AgPIAMvLzoC7chrVqIHon5viOMVtkecyAytvTP69b1ujRJ6DWglB8yut8qy5VijmS8ocRFaW53zG4E3afJS/wz0pgiIWpBSkhbQKLg1pXFWAEjFr3cZgsg/ixgX4NaKIKhR5lTVfO627lpcMcz5PfEetj3BLtEMOwqOzVDs6EyQdUP/QBB+k8AFF7TSETDBF6qNn0WskYu43rErQIGpneIIoQXTQ1AU4oYW9pz7FV7zl4d0/kLVfg3vAukK3614c/fm5VBfXuM/9FRc7FxUKJHjHouhI4ExSYTg3Ito8og1w50WNhZu0Fhaiic6L4JCgNdOYIgcOVcqojZKSakqK0Ii89JuLiOfZjakCOkEDFOVw0Xez9uc/jfuJqr3qLZuuI+li514UjihQtr3X99qvtaiqsAGGi5pl8nGEy7wWU2swwySXU4goLW7JMtUzybSlaqsyz/+M8pYiExpsjsvFKtSUqMplJc9krkKe1gR+05xmZV/hLl5qNRyK6YmiaehzDw8jFFDuAs5uy/iyb6Bs5fky2jx34C3uvXcDOgyl2MANhqvnRHmd7nGf41ihr+fQEH4JTu0xRP2y/751bis7b76EINqnGR4Xnw9sNw1D0Ln5VqdDwsBAv8q5HmKqn/o4D7e4u4HJg6huJ+096nvykNAFSA639b34tUg66SUBo/aKUaQRFVRo4X+UkXxM1vz8iUHmR3vfoZkM0xDq2dpuGNQwH8YC/EPtun4AwlrTme9vcZ+Tmotm2gvuhZjipTFuhbu81jf4LBZDAPIlldcJaUOXBWvH/wzudX8HJ9rGLVP9ElMAG0pPCnhSY/KyfwY1wKGcwQQoDKQJ7S3uJ9sbgQQOQK7yspm4N6+4c/35SZb686Xh6KZ8Q6QhQkmnFFYQ/h0llcSSNB+aW/tXcLf8uJ54JofLVAjNUrbcxkz3J7kq3z2vv3dQIrivDx0Lh/GCu/JaRCEbqQTAEk42zBH3E7zlE2Vt56Prwhj3MnlUJz7LEbm96J7mPBPZ6J7uDe4KN+rzukv7BInSIG1f1yvcXHSz7ueey3EYB38Qicvyd6l3ILOqXwbK/TfwKWwOg0OMHfhEv8ZxdIfhfunSq/KdWXxbD+ZI66tV+a4op3m9JjtFSOyCjVNyh3Kj3kHSm2qh4wJH2QLFUpWD8uS99No3nxap/dBiL1e4L/32xs6woGYnAhC13MKEhCWaY1tFFvB8X1W14mvmOIP6XVJx5Gt4qdjGmEwRL1VNYPU3fC1P7dhqyfICv4oCa3NehdE4SO9QOZgBtoF/j8t8RJEKEimlBNI+X5EG8p7IwfdvTtv5Lu4fl6v1JGfdTXvr6nSog306s/ljuyCQ1KLJ1fXgzxayCr7tlp/vI2q9bnTwggWPvS5nQlEBrEth773UnhNqcxc7YKdBaR8JJFEoIBzY5GiMzoaPh/l1HvpLuIuRky6X4ppFcHHnjLhrFt5ihVZeeBF6x/jD+jUjBJZS5OXOvVNMlbFqowBLhM+gbSlzktAooWBjFArnIbsVkxWDSOBiJX7A9a9xK5K1pJrjJJT3HKm9pGTmHrdRqo2upYUDjQq3zr8rb8eBHOZajNyGedzOx66k3JoC80frkt6SdV7Ch7yUnRV4hAw6CC4o8ZBnwBtlAkEZSipKB4XJHWPzlV8Tp16s2euL17te7Jwpxri0afY0TNbe6vsnxxP9kqz4eZ7zPsw+lETaLiAJITcVKRo+azZZNM0WWa+BtTbhVIt0xVvcE+maLtaiIjs3EisuuHMlE7i2Mg8/zDXJtzx1GU+Ul2M8rlX6aFnjt9oQNvYVb3q5FW7hFAoaXKTLZFELAZ+b4NqgYxkICoHmRTYZg/JH6R1uiN+HwYapf0IGTPlwUuGFp2ZnRtZyU77xdDDYuxTbg/KljrPSJMDNYA+mR8HlqZk2HrM8nTxcPfomCN1qlxdvrCBPt+DtQXVSRwlGy8BM79YNW8sbfu0t59iecV/K99xLV6sxaLjkpA7O3uMmW7gv9al+QoLzvJYim2ujmMWDsDyvFUBnrYjlvuGJhxQYA0CTGSkvn7DrppEeygmohpoM64QLdarGKaF2cwnMLdyOGOJwJglIwZtHPFNWVUIOj1xTqrzS1tXBH6lvaR7hvslLSuZRpBPcLAQtluc5DhGSM9jGIYttIVeZIH5FH5lwkK5xHV0MJERGnVbBIhE1zZUfPtsl9TJX8L6xnghel29vIeJo0vlkZ2ABBtIjaUYRgFaqOaVSTddWcRXH4GHtldHw5KpVte6H9P3Dfs2gt0KWou/H8RVuKDdeUAosQMcpBo4xcIiGBDp13MvAPQKHdnW9Ne4wTLafU2ctfd69An8X98+Ps/glWfk1hpc5R9s8/2i5rIPR5qQ6TzzaRouPg5+vaPCVXxto/UX8RUPNx/q17vWxnd/y1L9Xyl/kaxfcbU5LTstgrlj6x/S9bzZ/8h8Ud+bnunj/xzfSxDPuuSzwMTbj5cNrj6E587XNTjin/ooL7q2BlP9hmY+43bz0YJjn194M8/Jtvtlx3jbnl9xTF3Ar/lAsrm7HepxlT87tgsVdv5m/QU79etqfkvI4PvTRudtlEOgDqcpjv/sf6ar0mbLdL/fj8guXzvpmf3vZvsj7PeLe6ix3ritc3m7qD98WUib08vL1f1HQy9P/onz5f4GCWnagqWv2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2108454" cy="319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1752600" y="1905000"/>
            <a:ext cx="1524000" cy="45720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977231"/>
            <a:ext cx="5153990"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4910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81000" y="3928306"/>
            <a:ext cx="1752600" cy="2514600"/>
            <a:chOff x="533400" y="533400"/>
            <a:chExt cx="3352800" cy="5334000"/>
          </a:xfrm>
        </p:grpSpPr>
        <p:sp>
          <p:nvSpPr>
            <p:cNvPr id="10" name="Rounded Rectangle 9"/>
            <p:cNvSpPr/>
            <p:nvPr/>
          </p:nvSpPr>
          <p:spPr>
            <a:xfrm>
              <a:off x="533400" y="533400"/>
              <a:ext cx="1295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INJURY</a:t>
              </a:r>
            </a:p>
          </p:txBody>
        </p:sp>
        <p:sp>
          <p:nvSpPr>
            <p:cNvPr id="11" name="Rounded Rectangle 10"/>
            <p:cNvSpPr/>
            <p:nvPr/>
          </p:nvSpPr>
          <p:spPr>
            <a:xfrm>
              <a:off x="533400" y="1752600"/>
              <a:ext cx="32004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ACCESS TO HEALTHCARE</a:t>
              </a:r>
            </a:p>
          </p:txBody>
        </p:sp>
        <p:sp>
          <p:nvSpPr>
            <p:cNvPr id="12" name="Rounded Rectangle 11"/>
            <p:cNvSpPr/>
            <p:nvPr/>
          </p:nvSpPr>
          <p:spPr>
            <a:xfrm>
              <a:off x="533400" y="2895600"/>
              <a:ext cx="3352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RECEPTION &amp; RESUSCITATION</a:t>
              </a:r>
            </a:p>
          </p:txBody>
        </p:sp>
        <p:sp>
          <p:nvSpPr>
            <p:cNvPr id="13" name="Rounded Rectangle 12"/>
            <p:cNvSpPr/>
            <p:nvPr/>
          </p:nvSpPr>
          <p:spPr>
            <a:xfrm>
              <a:off x="533400" y="4114800"/>
              <a:ext cx="3352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DEFINITIVE CARE</a:t>
              </a:r>
            </a:p>
          </p:txBody>
        </p:sp>
        <p:sp>
          <p:nvSpPr>
            <p:cNvPr id="14" name="Rounded Rectangle 13"/>
            <p:cNvSpPr/>
            <p:nvPr/>
          </p:nvSpPr>
          <p:spPr>
            <a:xfrm>
              <a:off x="533400" y="5257800"/>
              <a:ext cx="2209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DISCHARGE</a:t>
              </a:r>
            </a:p>
          </p:txBody>
        </p:sp>
      </p:grpSp>
      <p:sp>
        <p:nvSpPr>
          <p:cNvPr id="2" name="AutoShape 2" descr="data:image/png;base64,iVBORw0KGgoAAAANSUhEUgAAAP4AAADHCAMAAAAOPR4GAAAByFBMVEX///////7418nl1uHN6OHP6u3Y2Nje3t7Jycnk5OP19fXR0dHb29tDo0vo2uT628zVzMh3d3aAvLWPrsmqzdpwtq7O2OTv2NbcmZP16err6+rBwcCphqflx8rrvbGqi6m8vLv75dzg8fPu5OywsK+Su8+m08vUvtAAAADos6l0p8OoqKfRiY3I4N3k6/DNiJPRgIKdnZyqqqk2oT+7wbuPwr2RkZCRnpqXl5ZWcm+EhIN5eXnGg4tsbGvS3upaaXSyycNXq17pwcJDQkJYWFjNwcqek45UU1OouLOXe5f68PB4YWPgpackIyO909Xm0M25qKDc7N0xMDDks7UAOQ0XFhbSvbLNkZ+TXWSDqaOvYGjZh4i1xtiswsbRxc7Hsqmgrqq63tZzlZBNhLDLZ2uLhS8NIRaakyXWzjt3cSVhXRmJh2g4WTIASSO62OWKk2hfUUaQj3lkXwdbVyoYIw4/V0gpRTRlYjpXTi99elAAQSY5RRyJj3d6dB+im4m5uKWlz6iKXyKcizF5SR11cGAemCxQPRh5bDAyGQB3uHsvAACXIiqXMDs/PROXx5oAJAAAda/p3T+OqbZQYSvGuzEARS23tGeig3/3VWGFAAAgAElEQVR4nO19i4Mkx1lftZCr69GRM7bR+qo4u0JKZFFJwtVCdU01LcTuWGedJdm6k8ABSwiTELCDQgyyeATsJDxCEnCchPDv5vf19Mz0zHTP7t5prUWidne2p9+/qu9dX1Wx8hNdWFnpj3fhs6Ui+Fp9vMsv/7O58rwoWSXYx7sUv/z8HPyfrz7+8IH/Ew1/Fv8nBP4u/ueff34e/jkrPqJ3vM4ywv/8G8Ubz0/DD8vu97u7eXRdlxjLXb8pRvtdt+iWsw9zSxxVjNHfTimXXbfk6286PQqiq5UN/ud/8MZfvvGD5yfh/7dv/M8//R/f+O+jtz49Ver0lDEumdH4p5hSEjjsa9kZZWi/UswwxTiTBgcqQmnv4ygzjrGqZEyVOEURauW6u1aVuAHjhtm7Pz74G/zP/+BvZuH/xX/9L3/7u/953Kynd51bnrL7+Ty4u+yt7pSH104Bk9136vQ1h/0+tuw1fn5+fr87NV3XLeiyc89O76dTdd7ebczp4tTr+ytqSS3r7t5vGE62Yp5+rhP/X/6gmOH9+Fd//cFf/1U9hu+WS3fKdH03284uQdd+1WYEXzFRn6eQ2Xl1rqu32NKVvjunowRfs1OF69qY2MLdXcRTavTcqlOmTvV9ps9/vPDX+J9/440Z0ed++MH75+//1ffujOCr07eA89TEbJfinIXOtxv4wGGaFFp2Cvj8Nba0p9pu4Bt2Kk9laFFf524ZVCSeygt2yuQp6srd/THDX+EH7//N3/3NFPw7f/h+/J0f/Si8/8PvbaT/KWszcN5fni/wtt1br5kwgs9eW5638vT8/hr+8nx5fwRfnS/vdqxddt689VovOQE/np5atnjrrdJeN/wX33vxvf73uS1+wH/jjb+bgK/efNPEv/2Db2f2/ptu4mbn3cO9hD7Xb/GLT7ugkPRc/YfoJemLYvrd/X8m1yeWw9kov/XTT7/33v968b3PfXY41uOf0fvv/1D+xXc/+KM//u4H7O4PzeELuH01dtmiY/WQV46Kd6K2IpTaea8bL7XjLghmrfYi6qqkDRyUTghsOI1N9jSaX72H8vT6Lrv23w783/v3/rt//B9//+XvfPvP/8Pv6Ud/4Q+3aJ998MEI72PtfR1E7eqGxSiE9VRyNslkrZrsRXBRtpp98ylQ/tOfe+q5Dfw9+28EX/72v/133/75l7/9Hf7t3/2d3w7D6TmCjmxPd/jTDp+Kqib0xOisYSX2OxgEA3Fq+gdLgIixprNXu0GOmjlPhyxzbr33CoXMCzW8iFFE3fiEiap6hqB9RYE/hV9W9Jvsvac+R+W9p97b3maMfwzfvAn433/52x/8POD/ybvD2S1VdNPCirFetCGHNvk6JdaigjOO1iF2lco5irb2CYKtTg3TnamyaZqMozmmNsVFCnVg2BCtp4vruo1XxX9RefHJJ5977zn13IvPPfecek8999z0aWP7d0z853/6/e9+5/t//vUP/iz+pz+0w86Fj8olr5bMBid8DE1UTduy6HzULAbVhOQZ6C01qW5SZMF1LGZdxhCb1sfYgBSxGaWLrGmq1AB+xD2S+7DhP/fNF18EsT/53jeffO+5F1/85gz8Ef4d+L/wpviL7/7xH33nzz6Q33tT7l6iL+EWqmC3X2xP3CI+rLi8zrK1/8fw5W+/KcIf/OHf5ur9N/PO+aqX3CNlsKvH1KZy+PqYUmKoQLNz4c0oG/t3z+x5M/2/H/0o//0Pv7VptCby6KIgCs7SxOhdcFqFWEXHrbesdrZMqfai8YHHyKK1vnFRhyAiZLOPiZs2gFGkiDHq5qPBu1/W9u+u0evffOvv/+//+ZPv5S3JJhcaJ1KOJLoqoKo7OL7BNHXIrm1YSNFG7XKsm7BgDaorhJBMciILHbP3QbEQRYPa8NBX7Q2hhBX+fZfH3Hmz/d4vjPm8FUaU2mgppZEwuKQWwjOppOUl0yXjWlpJpC6VY7A0RGViJ1VpjLHGCmlMyfAppMMdZCVuCPzB/t+P9pQCEuyCcM9F0kzdRHF3UHr79xMS65sqwP9Jhk/x/08yfMZ+meD/808/Yjl54hHKpx6lPP6IpYf/2COWk594hPKRwhf/BP+f4H8Y8K/O9jcN/s9euYzg/6urlw38p69e3tvA/82fuXL5zQn4n/78g9tXLL/6hU8P8J/4qaujf+WJNfzPUnzmKoU9+bkN/J989srlJyfh37qq4rw9gn91tfvFEXwUgJquhWHv+OgY/meu/uQ5+KrDU4LjmalCMtNHzsxs0+zBdwk+vkjw701RUMcfvmKL/gf8GdXH6rZXj+GrRrKC7fjDG9djiKLw1Y4p+PDCmIs1HmXgclhmgOsY7cy2fkPwYx3bTrSu0/DXY45zt9qDrwL8uZzkUi9tu4jZdZKlnBudcQ8b0iI1rpqBL50DzqyybWoRReZZsJQaHl3dxEY0rsnWJd2kxA7hq1DDW0ui9XVukou28+XDwncMj6QIZRNizG2skrsk/Cbpit4/NjEDb/aNV6gGnWKTgqtd9ObumIDH8IVJhrWBYoM5BY8GiKwJMuHaMqoccgCqJlYxTsA3PlPgJeXaJ5dCTCk9HPyCAsfFivQoYqz6HayYYcpd+IUqeg5Vq1i3WvXC0B1Uf9uCAuUz8JVXmpEDIrVWrvDKSVZKZawshSxKJyjg4I0qywn4/TPxtLBirtUZxexrH4NP1xVMCPBpxNtzwrTDsrPwi5X4UsyJQheFwJe+Por+QH/rHdm2L/r6G6ia6f1Y4m4pDuEPT6EsA3rXoJ3Gl9nXPgofR5OPINkUwbk+uNyCdycrcg9+v0uB8qSKoOBY5tg080S4A3+1p0l1YCFnF4umy1bOC919+NgVnQt4rncpttG7us2hnW7/C+BbsKrPi8jcogFL1ZAlk28yA79WqnExxJCND1eCn5wTYHkfIs9Od0eunYbvm2ghdCB8vA0hisW0CDgOv6ckRb1EpLSiK0h5Td7mED6JjFUh3cnSvNacgm84KUyjktJGaX8l+ET8pueBYqV2Z1/7OO+zldQYDJEdplsJlQ0LH8Jfn7l31ebaY/DXD2VDOHGGcafhb22Fnc2Zq49YfVaPengqN2wot+lEN1IMrHBo9YliEzui841ZbZnh+zx8erDoe0+LTTXPoz+0+sqmUnKIseImupyxII/DT3UpnYAAcmCk2jPHrPfBBmGcsyK6LCtr8GUSfgos2chqm6L3UN421N77yAS4UNcihV05uANfZ7bUTd3VRyh+Fr46ZZndhUnUpVJ0vq19kxfiCOvMGr1F4T31nFvvuCPw2vGK10JaqhDhlUwFh16Zgq+KErXEovAO/wWuF84Avi6xq+RexHn4qoLF1aXWLR4CPijLJke2kmcwfJq6Qc3PGmvHiX9V+F4f55TyndD7dGinJ6OgbMBxL98M/DHPDodX7LsWHf2uGfjF1j/YkTpra2Ofj47y/pDKQNxjV8yrdjs+trfZE32w3K1yoiyt9BXjgoNmoHpAO8JKCypwck04+/BX4GTfI7qSXxyCQA3ZDGsBtAV2KPqMHXpTKdvSsK3QwdddAPPwa6u8KymNRgetC6hSELBuYMj1uTUA4OqtRD6ArwIXQse6bisBUZYSD55yQEIZG1v4qHMp5uDjVbXnsSohOCTTqoxSeOHAdMRJTghV14JYsEKN7sMHQAue5cGULhQaGErPubUBzBuCxh00duog8OnnHd7SGGsbHZ13jSP43lEiA3xg3fjkg09VNrPwC0q5Kij3SkmJ/6bAZ0mKHBtoCmhkuaXFffglg6CEveVcLplGTdWlpg5Wa7BLR68ypI+G6zPR+mhyWzSw+iq0E3NVhtCyqLcEeeu0kDXsYLheMCeTz/Pwe9ooD3l9RxLMEn/vHvG+LUxlirXmZqiEAlVS0Q4j1GAZHRL/4XPZQMTjoqeJf6fw/ryZcsTsYYWoKskNaK0i38PbmuEr50KJct+IOuT9DL+2ht6roxPwFJh30H/JQnfGpIjucoM7Ohc5O7T6WKVBLLJUlC/hIXaiqVUtTVnVYxOIHYq+vubBNcZUYBsNGowmgiIktsvDyMcR+FVtUUSMwtoiGp+4oh22gdrb1yWHvO8013BZDfV/C7i3QUvBtYW36lyBDRhV2nKhSQIcwre1REU5YX1i1jomtKlE8E1d6f0nH8LXUYgYhAqNDgG2hi6FaGD480O341jrO2X6Iho8U6LRWf+1Kky0F8AvxuKZHXxhI700QfxgYKGMljXVHKMxdqZwsDFLSK59A3gCvhQG16hCiGw4E8ZCeXMpKrNfdZfR+1McU6zf/0jrW4mmFVa7LaHOlQmXZ6au2NaCXxsFEx7fxBvvvfo6WjoL3yjlbZ+cUclKG052NLGUhcQuJHiAVRSwnHF5mLQZhqKwucnHHJZp+JQ1ieaHvqdABUWJChiNlEuryl5c6mLjw02IvsppSnAFxVmjBdkMkLi64H02cLEKXakVJczCh3oJPsZA6hYmZNkIyyCsYLlreD9oVqVbU4T1S0xJ/lU1HxhaF8KHu+Sg+sC0GQ4DPCxAsJYXPsWUlIU6h9Xc6KlgF0lNiBu8Z9DKKdu/KMQv3htWQ0iJ0qoiRLLzx+FTcM5AaPhKGjLaDDgHf+BGBfVleMlstfLjJuDT1QMRrnlkQ3xrxjna+pXjEPPWKltKWD4wBeBcSV1Z7LbYUfVSYFLyQzdbtD4NpzElo4ChhKkZjdTKoF5KCYKwldTHiR/HLATHStHCWhzxn1lLMtiQAuccwMfrQfJHI0oemcQbuKrSMEPwy3mAAmO2HEdfpnm/GKTl+v/KYFXDL23LKb1PFw9RArYxU3qbWRozEsAXwIfLHWDk2RqaOsAK09DWjVc2ECGVwcEKqDRMezuC/7V1N4cAncC7jeDA1NjoKiFEHUXC6Q02ZdUdtv6zr28lvxaexaBh4+I/x8OdrVSM2jPaqaF6A8PHFv5LY8WnKcSJ05h1Ccay4SSBDaxI6H4L08/7tTw6At9EXsNaqSACPDS0VzVUMe7Na+NrAeahZqX3G8Gvn1gTP0yWolSS+logr4r+U0KQQl7ClarUjt5YwX93C58ifUBA3SJwFESVkgssypRJmzWu1sIV5BBs4X9lBL+BmdvAUWcJbZUgR2CqZCCA+dGIVEfd8Avhb+JN69IT0I5WMRsqWsPvnliLPhjMuufO/l85XCogNmB7UWpsIdfvsIbfzSq+tbs7qK3SbpXXGv5iRPzFWDn3X0T/Atip9xznI60Piwya2+mqCszCi+QSZpNpwEOlEdLjNUqxvs0a/pefWCu+lINzAayTPEy8VgsaGFD7bEVJ+iPk6PZ4v3t71PrEp1xA2onD0PJEF+dL3Utbo3dorq2yH+1Qm+q8kPgFC1UkZrVFnasmwvpsYPtxB2GQaVCCXRu/BB/la137xMbssZUWsNtLAZUtwD2NhAUHqi6V4+Abu7Wc1/Dz1uiFjLBaejBvdbSXags/b+CDQ0UJ+dIHqHxpI8QEGMnW1Jg0wgUfFxN/YWhghIH1AceBV1mRIqFxFLLCTllx8l8HOmK3/+FlKgs0/8bo3fDIqq+rYntEvbGH2Cvdgkr3+hp+SU+ArWOktMfNJvbiL3U0ZHKB5u/1vlSWw6VCOwGsixliENrf5wjwTZaNazQP6XK83zP4xu1VRu5DGECw219drEpeiT7j1r7p3vm99irU2m8e4A8X35nk/WPoCf5wcdo4vGptXKiy76FcvYYaEge2MfDjxF9D5DtHSs7D8okk+EUAQ0MPscZJOmZtiGv41IJoh3eg+KKHQwdFYwT0o+8vScr1EVILR9h5CSqsoYhWRiPgd/TTdQ+R3QH4/aVd9+za5YE1RqHuEqRLBm/FYfGgxnXhwXRgQSNBVULao/CljB5va+m94UUFb/pQC16eBUZjqQDEOj7o/a+2tnMtt136Yk/ugvSMwQfT3AJvhNnA4bt6wVGTEoqckx4e4Dey40HKxbuD1bcW64OZOLTfDHyvM0wJ3d1Z876PBQQLhePB5S7BbQwwfCM0IGyJWCvnbaoSUF2C+CcoeBX2lINJVazgZ+hlma3rXtm88G45yGAv7DrY9UqjfGWW3nWfpUstjHzmcEZFo716haXKQ+9hA1+Fslzy1A3wOUzixhmZYXBWFHEwMKC5grFcCQ2CJL9dJ3jF6qI+vhmCWz1mHG4GfF5Ks4yie4Xe19R4nJZSpUoYURsDd/sgSLDxF1+JFiZRBxvls4xGyHYxppxcalKzFGaR8TXFPNlHDPiuVlx2MueRw9t7dTsxho1GLDaNcVzyX6H08LMK0uT8xV7+VguZwCos8DobK6xoYpiT4eyVVGdL/TKvr1pf29BquGvQXdYpAZuhcmG6lxvwqRs3SN+9tG59CzvRhJppL0H4YHI8nheO9K2Xax919fmhwe+lF2TQl1ddnLrQcBkpt4kbEKCkaNvcTXvJT/Irk+jrm4cGQ27sl/XAyMlrB8nfde1G78PS8j7DbOYwl6NrHDWEShxCwaSdu3yI8Fel3fbyzJe9/uKN3n97JfmFCzE44SAiDdycgMb12tvJDIGt3v/KNtI7Oqw2AhTmNzXL9cD/h5TSy3ll9lAujhfQNrCY4Wdb3QuzQsDZVhKmMy80BILREqJIRbzeF7+M8na3GMIdXd1lm6NNd62oUxNj07WxaabhP/m/30Z5d7EYengLmlbDrPl8p4t4rVCuAX5v9J6sjF7mraxKWLXwcQN0vdQm1/D1vbUUPyJPVNSBIsixTkJRWuMTT8DofXeAP2RGUFiKrfoC1KoZJ+EPRu+7vdGbWdIQBai6YG29L2wPr/7w4Pcuj39iIH5tVAWmh6EI65hC7sy0MDdIFFSqjyRJBZGtldja/M8edHPsup1bnhlpjTX8lccHt7hOdhFSU+ccjuQTXQ/8caCbChnM246hIXa022e8cXjTNtgFN9MLJUXFYfPziqaSM2XN4XcWJeeVbIzaDXW+dOfxdQ9vn9eyIpmj8eVrgB+e2PTwJkoE0LZ1xMaxFqZ1rq5TgA8cxG7GwQD/7VGoE14mrDYQMHWV4ouIcAJ9lbnpu1pEweqVHlzDf3Yb7pg0utZVfa3wR3F+xygUBOPWcqe9pv5uAVcfPrDXez78Yaiz7xzl+JGmn2quUqbqB09mGDO0r0+3GsF/dhTsYtQBCre01AG+NS7znEStNOJAFny48Hd7eebHaa5d+EEyH/bykEdCntrQyVqM/LR+pqNtSx5GerWqLIlV4ZNWzsL88RwGP6RudZDncT3wB6bvGX03SjZkOKnVDrPylyc6uWCslwE+UQw5+MLXlmgngI08hJtNrt08+bCTiylBFhe0rC5g2EsKzKNGjOFm5UBt7fVrgc+CY1HDoXWijOT4OusZJQppL6wXFLUEHVqyaPtA8WGgu5DBUC+DhmesHUU9wf4iCnK9YT+IbUrwZF4flaFXm5zfckyJFLOhDH12ffClKWkSFUoygmq3EbzIIsDb6LUWKTM4vhTI1kOw+qI+vi0lbehovvULRv1S0efkQTm1TqhrDnFQeOdDJo+dkkXt9bX++u13FNz4y1g6F1OiT4htMuDKcZND1OngyZPwuabsG+N0iSquy5qV8HNr4foMHfAR9bJfH3xSXpC4cIGFNevMxyNXH/Tx1VzTuAe8b9CUxgN1KTL1OhwYvlPwzbqSd9tht4/9OuEzbjqmoxUdlPeF9zoUfRSlwY+2Qla6j7gJ4heozY3OWAOYgC+FrhwFlUFEHPeBynMwmYwrK+hisMLG77nG1mfwaozi5uhgmmn4xaYLhfVqbqLbo+eJGfiO19HFFC1MLhM03F8YTo2geCVYwTY+Xi/8CbG154geh884F6WzGiYTKQsoCsGFKxXaMXJuXQmVwUk+TCo+CtFTKgrFN/vkKkWp3RS2X43IMMUmq/h6JD98Na9p/AeEl1er7K4+ve2y8F3lai5yFRrnU1AUsSebMXlKN4AG5C2H9heH8FcB7RGb72qRYjt11KpNrgU+3jg4UjiJU4pe7FV+iHEm3nMIf1VVmsbPqb4LXfUuMHWQ9lsSP0Vfm3vwI9OL0md4RxAc3AtJfdOutdRjGmRwvo6VEJXLPpS1mc/reyT4fUaA5aWCeQK5o12lHc11MtNfdVm9f8BQh/ATy4tMU0SJJqYu5ibnLtVNyCx3dkGav8We2KRsuyiuB/44L3EPSbE+OI67HOp97ySXpQuqlJzRdDFwYcDPSpdGqJICCdrICfhsmMasJxOjGk39HKoPOkrKKKVvRX8If/m6Wh97XG9WqdWYNj1s9TFLwegdmN6SwkRuj8kB5rEA4QjmKbVQNFabFKyrE8wX3vg8o/j6AQxUxF69T8rja+L9ygjvUuOk9b6A+CLjN1FeYoLP0vhEKW9z8Cm3Rxe6qiS1ogEeTRpUQXXrSgrqc01Cz2R2sdj6pW9SaPIy+7tHRhD1V18T75Ok0XjHVSaS1SJohc9eHsGkLSnsOQt/h/fNzr89zp+A7xtH+Sgq1o1X6QKj49rMHjPqSGW7+qfYef8p+Kg82LcBpA4H15ES8XFuIOIFKc3r6M+6VneN7+syek0UnosoSwixhzB6rXZWVpSOVwlecRoTc3n4lBJghjFTZD8auZ4/imSOGVf9dcFXgeegYafrfGQk0Rz8cWxkrDSKTYBoFj6lN1ib6j7cTd3rIKPaqghxUztvYAXw4O1aJFxjsGtm+Mwl4PeurloNRmZqUw3r3Bw1tp4nbH7NeD9YA/5uhArlgvr3UQ0wGeH1CBfZtdv8xdZl2e9ZuRA+4DpydSkNxxeBfD3rnbB1XUkeaVbakfV4mZTmnT2SksquFX6f1eltCVfdaMHtRQRwMJilqGyKskHrJQXU0JaahtWUDbNQnjb5Y/DhaWrofhrBIirhfCEd3KQiaC7IErVabsXo9cB3QtVlbKokgoDGv0j4XXowy+5w9jn4ohHBsxAV9Q+ksrKog5aBiCzqJML/tdcLfxVNhZUJFxVNWV549WGkFzauVlUJS6eU0sNO1c4rcLWT2Kcpu1nLOfi9mcvK3jsKZHCSlUlWLmxOyhQrqu2Tr0n07bTg1eHDWqx1rEHq0Ppw+BMlFwpQrRVBtlp54cPU3B2r21X4JfFDaXelKQ4THK8f/pWuPuzmKLVUsHWFkZpGJUnKJDXweYwxGe1HUXCjpuEz6yEsYFxTLnXykPTz05fcTPhk9TOz1fv7aVajWPfUWB5PQ6S4hGfEnS6tMLPC52bCZ9ZGFiiPfEfJDWfvfrvA6D3OfjcWPme1qZ2TF8WJD/x9UV8Aeefqmwh/TeMUnq82GSrrk/s/ttncHb//FqOJgmKToeou8+QbBx9FF9VmqHU/94YZ9QtJthnKfTiYBbuaJmavhT8y3clNhq8XLOtgg3M1ZRJHL6wODdM2MUe9pT7Wrq518J6rA/g7YbZi7XUUxb7EuLnwlWTC9wFtyiSOtXFW1JEJ3tDQX+yNIkKwx2Y1An7K4ZUFV5vpBlZbxTj0fZPhT6Yyrcp+xKeYgM9gHdggQk1jmLLiNHLaeyuxy5WW8gR2BMmNg4+vUWphDIheO2NrGtEC60dQtpixQEdDHTiNI5uED+vWBhjGmsYyGnxqMAoNuGyoR51Hd+PhO5eNpXQAHwtNgR8LI07TFGCU8lR6mrCNrYfQXUrv75lNW+FwE+Fzo7go6JOmfYCv0ic4cdYnNcHvgSvF4RWpSfjk8lA8X9AwOlNJSiZkvMAn3CiPexVWllVR9ZlxNxH+EJ8bhotW5aDvKE7hpFs1nJQzvE82E+UzwV6Et2RjwLdCS/rnG2gT7+EThNinPN1M+CwEX9dWtfDTQwzC69b7wKyuoBPQghG4wjo7fircYUxZCg4KgpTAHxrcSfzXtIJABVKgYZ1ZVjcVvrWlKIFTu1qSz2JpMgBGOdK+8qwqq4jmLGbhb3TcqhdX7SiM0cDg4mbC30qv0ky8OFsPYp6D7ymPjCwER2OtfOmc5jVYwMMBBvXXYm0R3Uz4jAY5C7j8u94e29nchKsO4XPnC+0IqYPZGCi51mtNQ7Ch+WBCjjT/jYSfqE/MB3F8ktnh2tlI7/zqH6OrbyJ8qDdbyZISMi++dmLSKtmrtcPZUoZJB0Y1cPPgT/RFj92Y/UacN3oVzTRAo/aFMDUNoBRRR+Hwtxr6fjPhK82y8dQJbLgm05cme8BmKSOMIKg+CDEA0o7P2fzGRepTZkGmpnZaRw+zOQQnZJOttg0EwQXw782xzVz58Obo5olFnwzeubHSBQk1z2XQkaZdYE3BKwstKJpyJcAfwugdlRn4P/ulZ/bLL+6W/cO/9oXH1vC/+FNfvGr5qd1wh+pjulqp0jNBM0DQt5Ks34JVVW8BOz0M55iQ/PDspORGM4e/ShvNTclZzSupaB4pTkNrTFWX5Uxyy2MTq4683C1WI/X68vLB8cfW8CdWJ/iJ/tp16d6ZXp9gC/9KZaKXh/oDRQyw7URh+6XBaN4rZ2udtXU0jxWpFRtnJqybKJ9+ebFIsfPdGv7kWXOLU+Aq3zbNqvq6L0+f1MP/rSevWj47MWWZgmFodWFotDYIpzYljenmUoOCSt3PZdZPpXcl+J1CDWbnHgp+5KZ22cYL4H9urzz1Sztl/zCVT80EuwbunuL447w/A38RTQWu0g8Fv5POUJ7GBfD3y+ugGL7QeSCcyXNG8Klv3PfdeaZfprOPBlKqDHUIGpr8eDez9PLw8fjMwUjCtFeHj7fXsbTeld2V4VOtCw19fQn46pTV1sPL9S7CvXU6FNIzTtOnNTZlmrl615C+NHy9AOwudW2+eusvdIf2W6SOrl1cFX5nfAlzxV+m9WkQkSx57Q3cRppfhtaHdcYZpaUo+0nuHw6+gfpdRNwTzqa8IvxkYId0ohKVgTa/GvwWhNNq4UXdXQx/zftm4O9i3/Adsf3l4K8VX+kCz9aZMlnjXh5pu2Pw14qvlJ3ppOaee7V4Z7QYz8LyEhQAAA3CSURBVIXwa5ldt4h17ld6uLD1Fc1116e0Up8+k7ACV3NGFf0kdVKxPlmSssxn/f2d8vXcT0nTgqFCl1wd2mjatt+Xv34B/Hea1JfONiJ3zocUG9Ot9qV9IpiG38BUBeFI6U0p0kXwwfuO/P3oK0oGZFY3OosmOmgdvDsTNc2F0FCe02oQ1cWt/9jL3aDtNQQfnIccV/MFvPwr+81/2Ppfzt3qZHI38CY+9uzfLfwliT/J0tnWcJlkbZYXtj7NdVeB6bngFmxuaUhEo2kFTfITCloHkxbppoRTeSn4VAFf79G7KMwCTkjoddDXHzvk/wneHyqgM0ujPWRR/yV/+ZD29+C/noZKTy22Us6LVruhKu+8Pge/t/l7AUDZwKZn/UKOGH6H/S8r+qgCukUquV5UWmdsT4GfEX1PvJMgtCg3m3Lsuhnwh63/+p1hTgfOvaSBv8PMQO8+O9/6Bc0aQnMGsBCs9H7TETzna15S8j/22G+0/SQR9NH+xiT4Wcn/xDux21yc3pnCPk387/YUILO0TjnRew7vHiV+cniafk6u2nPlL5zj/gL4O17Nr+TVtFS/8hCrMf5EvRIfcesRXYr330WVeZ3qEHVAvb89DX7M+8Vq+RvCZi72fo/C/8KXdsqv/9pXu6/+2q9/abY883NHyjcW3Td+cfv1V/fxzwB7u+0Gls+z4MdLkvVbzz6+3tgpj4/L7JJkm/KzJ/u19Sgr6+6GIn7ukvBRASQ8u3wo7/bh9wvS/cJO+dfj1ee+tXPoW3ML0o3hj955WKXpWA0cZ7Qdc3Ma/m99dqI89XaK33xq6gjK01uHty8wzWl699VsNouvjNu7WYzLnfGhOfguFrYU1DFoS+91BRlsofuqUggF9arLwpValBWnSUAvkb19AfyrhztePITfGWO157bbg5+uDt9q2VB+iZaRWSEaiOAYpADWwHUjQq1ExqdLjYzqYOb2h4Avqw29wUbpR+G7/ss0jY2jPWv4C4+3tIJ/CPBpwlWaIJxm2+8d6QIgJUwKmvm5pB1OrWbGK5T8MFpfRBaaNkZtm4VKCSYmW4Sm8amp22xVdvXOvFOH8GGWRGj+KGAldQfwW/rpLbFLwd/U+DGOHzXLKKVofawoNl1ql4CvNWuCsEvUA2z2KHwNVV4HmihRey9ry91R+KlINsE5SbWru3offseaMpqK7MfLwr8FBPfYOpv0Hn7ol926vRWC9+iEPvns3r3hbPW1eyfq1gk76e+xipzfYxfDH8rEwhCXI/6F1Nl0NG+UhbewA/8OBZ1KXqWluiz8Z24Vz9w7e/Xk1u2zBye32dmt27efObl9cnb7hJ2dnXzt1hl2n7Gzk7Oz26/ew4FXH5yxV7HrFvaos7Nb7AEuQzm7fXaC6y/B+7bSXBhRCVrHx1bW03c/J1U28NeqfWG0LTvjpHaRte+OtT61vknMiVD28EfGwBx8YLj9DF7+wdkzZw9eZZ8/O3nw4OzzD24/UzAAfvUB6uLBMwD84JkHJ/dOXr0N6MUZqohqCDV2xh7grLMHn7/96smDVy8D3/Hgg480pRdzlrelE9FVs/O1blv/K6sZO8Hbue0WcJEWdTXM4nknd4MiXNSdB2kMc9yh5Jcu5v1hsgS2nmC9OClGLD58jsfo06ZaGwqMgVTUnlEwz/s0NnuV0tOvqUGj4Pu1Sy+C//jjLw3etSXnVnC56lzo7qCBX0rd4rD0h47CL9gtUP49de/WrXu32Ktn2Oh5fo2yGKphYp21bTf8xHiuy+j9A/90fe1Gxu7zfo+yk52UWVVwTclHGg49e2e/Arbgj1p9IOEHJ79+dnb2KtH7gwevPrhyJ+ZEq83BN6Lv4WKyH4I8aHsjR731Rb9dqINOrgFll3XyOTpYfu1Y9D377qgCtvVyEfxb9yC0QAEk+U5u0eZ1wncpVikJljK0XvTCUZ5KXdACrELTZPFONVm46PJBYtsa5WLtI730+F75Sjug36mXo/CPjb69FviQeynTVPJdk1NIISyyZ03tlk0bQmhzQftzWsp9+Js1uL9FsYWRu/Obj7+0Lnf6sMOd9deLeP8yvUa7+x8R/vhesl7f+2A+hCne367B/SkRy5Gz+5nHkx2KEDZZsf5m71wA/1bRi74TiD4SfmcFVPmt2w/w5eTePTp0S4E31C1ICIWd0PeXwz8L37pKSaZZLGliYX5Rde4NZxjNzTVqms88fsfwymyLHIq5CP6/OelF3xnMGRTocbJfHkCTn5186R6jXSfPnJFFcKag329DMF4O/zzxZ9eZatHVKaYQu9nZbSfhB69oBVbBartdzZApgt94Wk3KiVrXIvPLwkch0YffBydEBezkNlr9FllyJ2yQivdIKmI/bajb9x4NvjS+YsZV3pSlM/6iVX124Tutl62tA4PE2IPvvc3U82c7kd2lW78YOy9jviym5yS4LPMf1fsHCUyXhb+6WGzsrRH8sioFL7XwUpRldXn4g723J+hmxxxc8s2PwN97YrH5mLrrLnwflClMlKykGcjNsHJRD58mpe899SvxPkV7YEMGmJGhkhTi0ZxLSiCRVSUtiJNzTXkTwvAyMK+NEr4s8b2YWAHtEvCrZCqZWNTGOq5pqVsr4QRrGWnkpt0f17cLP6W0DCa2S1ptsBPLVUdeDz85W4b1+gDNZeHTeG8nFOwNSeqirjRNPazqjN1NlIlWmKTiQg7W0epxJvaJdVHL+kj4Y17yC+YTZZ23pr+zLhvnQxGSoQeWSR2Db6vKyoI77qX2vFhJjhX8OgQtaBFx1zY5XBa+UjSugGbdItJRvDCcJpPhkitcXRjBnMQOiSOlkX1/KgdtBV0WSh5beHoOvuo7YZnihpOvUyq1eqAZHni09feKGhN/SXirssQGvzTxX1uZ5f0tryuzWux5YHxxCd6HbFeUwmxpnrBhUvNB8lti+Z7xOa0qWV4M/wuH+X3Hy7Fujv0yF+vzNXSUzk12DQvOsUyLoYas+fTyBHu8D3b0XqMW+qlAd+D7SCtjuci9aYJPF8OfSvA7VuY7uab6vabh95NeUC6PpRVlbGWwZeH1KDWxQNEk8e/HhDd6vwuNc6EFcSSR60vAv2KZS265VFnz/hSnzK6lupfWSCP+tQdzC6H2zJ4e7eqvF2OX4P0fP/ynn7tq+eaO5A8mg3aCEKMZM7bwxQq2kJcTfT9++E9dvXxq3Pr9BM285Krab/1YJ/B/iA6/Nxb+w5YJxbeNtK30vhNwe2rYEPXNbf1HhG9oGlJZFHK0+ppawV+rvZHJ+7GDf+5SHaHh2yy4g33Lg/TNQPy2t3jI26nk5Rzef3Tw79oUovcmNV1MqfOdTV1ewc8iNqlNMaYmJgcb/mMIv09XJFMbG16wYX7eHn6gOJe3NsONcPB9Po7wsy/6GYFpdouQKJPTrUXfwPs08SXUn54i/n/xiOXWv3yE8tOPXHqbf9G6Lud4lzXlYgkGcID/wk9HuI+lphn/fcXHim+4lOCLA5PqH1d5gXFtvA6OV84zFwytRmkB/2dYMCkFWpSuhbXvt6J/PcvNxwP+ulvcbGZ+Ieexhy+0cLQ+raB1SzYlDCf9eOELJh0tZcpolV2Y9PLA0rdMagraXaW8wDpnU+Fc3Yp+bsq1y0Pw5WT5SOCrUw4ytJ0PTJzrILvItfaSFrApldDBsOTaLsV6eaXbvsBiEyNb5BSXNa1OcUPhx9TWi3N5vwOxLsu4aOtT1on6rrdtlF2nOsaSWHSq9le67Qv950FU9MbBPy+XufQ+0/aybrouupSyz2bR2Xa5aBqW7tZdm+7HK932hZn9BcGfLh8N70+UJq/DFO3D3uInX5gun/kZBmtvstwY+B9t+Sf4I/iBKVM6VdPS0aZmFU37SsvvkqrCuZEHmgSKMR/l5N3CILNW3aw4p4SQE5ppFpTlFLP1klXSKw99rHrbw0QYLLWIuCS68b2gIGO1fsvtvPN4Al6pZBaWDk1rrC3OhOawqpZ1HxzDy8VAA/eUNmuDoE8MEbTU5278bAd+UzWdsJRamQOg+PvwJBcp6+ZuD38hl6YtG++wm6cmySRz3ejgXTKN90J5YQ0Ub3Kda0y29xnjnKmUxbL0IefqnJWii/DAXHY550TvpGMrIfPVkkVovlQ1yeC2sFMadtdVKehEixjTFFyRJ1QopGLr3H3l25hkJ1hc6HN1t1o2rfCur7+lpnRbsTAGojUG3YhkfScat6Dec9c0MplJ+HgyF6K5K5Zdx3RmjREtlHRqecdgTCz8gmU40J7dhSmVQxciBFeGqV1mz2PHghZN2eI96gg1xhcAB/hNZi3neL/uXKIKWeP0XdE2y4VwrFW67Rj9LFH5S9wxNS0+RMyRLQUPuTU0ki2zvEw+6x7+QoBYdNf6ZZeI4BayhLrw2UJ4NoLdrQP3XmdjFnUMqOrE2xzL2LUscpNTWgQ3CV9lmtA2lg1oitVRom4tj6ZRsW99hx+rEqRmbAStG9ZIbVtagcxUNY0QZ01gDbelDL5GFQdF8BmoBUQh8UzLQDtgBig46YVMPYdUpcGNqWGbIGMphMFteQ2WqRvLbZVqNKVlNFUtcUjDWNWAjoPDbQxNU4i3SpX1ZVzlQNNrGl4ly5QwpXdlQLXZiuZyYjrR0g+ymW79hyjKrrcmg9JmfnG+S5ddMcNnzjpSzLwNLfgnW/IDvi75J7SUYM6Ka/EJLZqD96vqo26Fj6xU1f8H5T8fxruCsJo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data:image/jpeg;base64,/9j/4AAQSkZJRgABAQAAAQABAAD/2wCEAAkGBxISEhUUEhMWFhUXGCAbGRgYGBocHBsgIRocIBscHR0aISghHRolHxwgITEhJSorLi4uHSAzODMsNygtLisBCgoKDg0OGxAQGy0kICQ1LCwsLC0sMi0vLCwsLiwsLCwsLCwyLCwsLCwsOCwsLCwsLCwsLCwvLCwsLCwsLCwsLP/AABEIAMsA+AMBIgACEQEDEQH/xAAbAAACAwEBAQAAAAAAAAAAAAAABQMEBgIBB//EAE4QAAIBAgQEAQULCAkCBQUAAAECEQMhAAQSMQUiQVETBjJhcYEUFSMzNEJzkbGys1JTdIOSk6HTJDVDVGJy4vDxtNFjgqKjwQclZMLh/8QAGQEAAwEBAQAAAAAAAAAAAAAAAAIDAQQF/8QALxEAAgIBAgMHBAEFAQAAAAAAAAECETEDEiEyQRNRYYGRsdEzocHhQlJicfDxIv/aAAwDAQACEQMRAD8A+44VeUfHaeSprUqBiGcIAom5BN+wgH+GGuPmPlnxx8xWqUlcpl8uwDBVBetWvCDUdIRdyTsQNyVGFnLarC1ase+Tnl7TzNZKJpOjuXCyLQuphNzHIBN/Om0QcbHHxXh/iJUD5V2pVlnQj6Gp1IMvTdgqFCwAA6HSLglTj6t5McZXOZWlXURrHMOzAww9WoGD1EYno6jnHjk2VKVIj4z5R0crWy1Grq1ZlyiEAFQRpHMZtJZQN7nHHDfKrLVmzIDaBlqnh1HqQqapIOlibgEESYuMV/KzyZOcZGFQIUpVVU6dRDuabU6gv8x6YaOvowty/kQ9PTprISHpMS1OSxSk6O2oMGR2Zy+pCDuuzHFjDTVOL0VL63VUSmtQ1WdAmliwF9UjzdyALiCbxJT4nQYIy1qZWoJQh1IcSBKmeYSwFupHfGH4Z5GVlc0yQFoUsqKdVlBSq9GtWqt8GHLBAKgWWIIYSJi7vhnkiKdelWdkcp7oYjRAD16tN5QEnSFCEdzqJtMYAL3EvKSnQrLRalXLNOkrTJVoUFoPoBvi8eK5eAfGpQTpB1rBJAIAvcwQY7EYqcX4Oa1ahVDhRSWqCImfEQKLzaInGczvkCzZWllkq00CZM5Zm8IglmCA1AUZWglLoxIJgmSMAGyqZ+koJaqgAJBJZRBUFmBvuFBJHQAnFWh5QZN2CJmqDOzFAq1ULFlALKADJYAiRuJGMxxTyKr1jUXx6a02q1qi8jF5rZWpRIPNEKz6rbi1ovcq+RssWDoPhco9k6ZYgxv86IHaeuADTUM5TcsqVEZkMMFYEqexA2PrwpynlTReq1IpWRk06zUTSq6p0SxMDVEDuYGKfkx5LVMrWFR6qPFDwoWmUnn1atOoos/kooAM4OM+SZzBzU1F05hssdJWQBQqBmBvcOBHonrgAcJxqjzlnVURlXWz09DakVgVIY/lRzQTFgRBMtTiuXWoKTV6QqMAQhdQxBMAhZkgkwD3xnM95HO1arUSrTValTWFNM8o9zJQ5WVlZSNBPKQCGIOEieSGaovRoUwHpK+Sd6rIkTlhTVtLeLrUFaXm+GeZ94LEAH0HK8Ro1WdadWm7UzDqjqxQ9mAMqfQcKqPlZQNSpTZatPwhqqNVTQlNSGIZ3JgAhTfFTyV8kvcbqxq6xTpGinnyVLhpaXK6rDYC+o/Ogd8U8lTWqZip4gHitlmUFZAbLuXAcSNSsYBFrTgAbVOO5VaaVWzNAU6hhHNVAjnsrTDG2wx3keJpVqV6ahpoOEYmIJamlQFYNxpcbxefXjNnyNqBmqrVpeK/j6g1ItSArikDpTWCCPCWb80vMarNfJjyf9x+KBULq5p6Z84Cnl6VHmPUnwtU+nAA8wYqZ/iKUY1BrgmwnaP/AJIHtxWTj9BgSrFoXUYUi0qOsflfwOABpgwnbyly4BLMVAmSRtYG/rkbTienxygxUBjzmBykXIkC4tI2wAMcGFZ49QABlrm3KeraQZ2vv3gi2OW8pMqCB4m8RysZkTtE7b9sADbBha3HKMMVJbSASADMMQB50DqOuPPf/L76zvHmtvJ6x6CfUMADPBhNmePCPgVFQ3BBYpcQFUEqZLMwX1nEGY8onTWTSQhATy1SZhVY/MtZwYMHsDh46cpYElqRjwZoMGDBhBwx8d4tSOUz9VGIVmrnMUGqFlRw2k1F8SVhhCgGQPOEyVn7B4g7jC/jXCstm6fh10V16EgSp/KU/Nb0jE9SCmqYNPofKGzKUAviK9JEqCqlNnmpUbamEVdw2kSxXvcWB+h//TnhtTL5CmtURUYtUZSCCuti0EHYwbjvPrwcK8jMjl6q1USWVQq+IxeI2Ya50mLWgdgMaTxB3GE0dLZxeQe5u2KOP5bW1MjMLRIDgBtNydJDAN1WJte+46r1W7+HnlaagF6khQ2jl3ILCnJUWktqPfDniHDqNdlNSTpBAAcqLlTfSRMFAR2N94iD3hyv5E3m9RzeI6t1HTri9m0ynmwtXxCM8gS3mvGmWGm4aBZWURF77jHlLLM0xnwx3USCBqgJs0mxABn07nDM8Ly5DLps241NHzp6289tu/oERjg2XFQVBIbXrPOSCYMWYkAAtqtF4OAKF3gFypTPKKmhKZM+cyFtRCaoDHWARHaZhYkzmVDkumcCjSKQ59Q1SszzaSxUbRN56DFyvwPKvdl77VHG6lSbNvB33G4vjs8Hy0adAjxPEjU0au++1zy7ejAYK2qLqWk2fHiLLHmiUZ1sYOnppE7B7dCa9ZKykAZ9NMmSCJWQQoA1GSdO3oMRhz7x5XTp0kiCL1HJuZNy07+na21sB4JlZnTBts7jZQsWbbSACOsCZjABARpqUic4IpgLUU6edgCDqM2bmBj7cUWqsPDQZ6mWKVOfeZ0iYBPKhDGdVjpGGWd4Dl6hJurMxYsrmTIhhcmAQYtiQ8EypBGgXUL57bAAAb9IF97YAElVKgYRn6egtqdtYEA0oiNRu5Ae0QJ0x1sPTIt75AGJJJS8nUpiYHKV2EH1McM/eXLaixBJIAJao7TBBHnMeoB/5OO8xwrLvOoEyug/CPtKmLN10rJ3MXnAAu9z6SyvnQWcUwoNQqQVILQA488kzF4YC4AGO8jw2qTTZc34lJYsCTqhrywa+xHtg7Yt0+CZUTC7mTNRz80raWsNLEQLXxbyOXpUU0U7LJN2Lb73Yk4KMtCxeC1wSVzTgGoWIu0iF0rLExEE9jMRGHuOfEHcYPEHcYKC0dY8CjsMeeIO4weIO4wUFo9Kjtg0jtjzxB3GPPFXuMFBaOio7YNI7DHPir3GDxV7jAFo5rUpBAOknrAxCuVYf2h3nYemfR1n2YseKvcYPFXuMbbM4Ff3CrCKoWp2lFgerB710PzNL9hf+2LHir3GDxV7jG7mFRO8GOPFXuMGFNtCevXq+IKdJEbkLEu5WLgWhGnf0YiOaraFeMroYgK3uhtJLEKoB8KCSxAA6kgYtZf5T+pP3xj3iHDaYoMrFyijVC6ZGklpW3nTf2CPSiVnTOe2lRBQfMuNSJlmEkStdyJBIYSKW4IIPpBx3ozf5qh++f8AlYzFenlk1Dw66ghdN6c87P0YEqFIBkTEkgTJNqrl8tTdabLXIBRyPgyh89xO2kAkgzpEEnpI3ahO18F9/ke6M3+aofvn/lYq+92atZLf/kPe5N/gfT/AdsR8D4vRp06VNKdfS5XSzCn88mPNbYEXgem9zjT4NiNWs10X3+TNHhea0gQthE+6Xk+dufB35t/QvbFnhTNoIcQyuynnL7HfUVX7BGHmEuQ/tfpn+3GbUmh+0c4uyn75VS1fSlFUoOEL1azJJNOm82pkAfCAb9MTvVzIKgplgXMIDmH5jpLQvwVzpBNugJxDwjLeI+fTUyTmU5libZbLH5wIvtt1xNx7KUlWm1U1mKkqmgqIk6rqNKtZAgBBJsACSZtJ0yUnTJdGc/NUP37/AMnBozn5qh+/f+TjPUcnQRabNTzAJSlUgGmQvnABiYmJvFx0jEmUXK0gwRcwQaTU2MUiFBqRBHVizCBBEHYYzcLuHdSjnCI8OgPVXqA/g4qHh+aYSPDhrgrmXi51W+B2vHqgYsp5K0AFEvYqZ5JOkQoPL0Fh/wA4Mv5JZdQogsF0wGCRybTCibWvsDAgWxljLUawV6vDM2xJhBJmBmXjr/4P+L+A7Ys8OzviZanW0xrpLU0zMSgaJi+8TGLvB+FLlwwVi0kRPRQLL9epierOxsIAT8B/q+h+ip+EMPChdSTlB2T0M1XbQNOXDOoYIa7aoI7eFP8AxiVHzJZlCZcssagK7SJuJHhWnE+VyGtcvU8R1KIsAaY82DMrJkGN+0Qb4z/F1y6V6hcZksG1uy+GwJUUysKeY6BWVAAvzrzE4HPjgitND3Rm/wA1Q/fP/KwaM3+aofvn/lYyDU8mQAozDDSQRqpghVD1SQs80kbmxjeVAw44XxnL0fH8Jaz87Fy3hgagJmxBhjYWMRsIxm/wDs0Ma2UzTGdFIcpWBXcC8X+J84RY4iXhuaE2UyCL5h+vX4ncdDjseVtIzFOqQNyPDtaoTPP2pMbTsO+NBg3eA6TXCzMmhXosruAVLqpiuzRqJXzTSAI5pieg7YvZyqygaVDMzBQCSouepAP2Ym498Wn01L8RcQZzen9Kn24bpZHUbvJwWr81svyed8M3Laeb4O1r36Y9oGu6hkWgynYrWYixg3FPvbFtOE0wapBeKs61LagSeoDzHWwtfawjKGhl2MEZljUsLUZ86YPoBEFDypyyqnScTsfs/E0fh5mY0UZ+lf8Al48prmGAZUoEESCKzEEHYg+HtjN1noMeWnXjUr3NEMDUNy0gmVHNqbmNrkXw7yXlBTRFRaNYhFA2SwBVRPMLyRbeCDABBwWHZ+J3W4fmW6ILzy13HSI+K26+vHB4XmYI5bmfj37RA+C26x3GHXD82K1NaiggMJAaJ/gSPqMYsYLGSa6sz2UpVKdTRU+cpYHxC+zXEFFjz/TsMGLme+UJ9E/36eDDLBJt27PMv8p/Un74x5VzObUL8FSLaV1Kr21HVqCs2mVHLBKg3+r3L/Kf1J++MR1M1SZ6dV6VRWKKRqHMpOoBSgmGEkethv0lHB16uUetxKuCNVJVv1dRYRJEtzWP8PTbn3XXdSKlGmVJggspBHWbmb2iOvo5oKmeoMo+DqQpOkHa8SYk7dwLXHzoPGYXLBU+BYqwJsSTYadgSTtcf/3DExg9fMKF8OiujSsLIBUxtvEAQLdfRifKV65HwlIAyNmHbmO52PT0+iTXo8XpjSio+4UbRdgu87Xn0gEiYMNsAFPIvWJPiqoELBHUxzfONp/5OKOQ/tfpn+3DrCXIf2v0z/bhXlFdPDK3BTUFTPeEFLe6ks7FRHufLargEyFkgRcwLb4vPmsyHgJTILH50FV1EBiCbysGB6dptR4LX0VM82lm/pSCEEm+WywmOwmT6Ace5v3KS4qI86ibEyYLEwQbbsYnYj1CksiTyTPnsyQ4ahT2spqKZvBBkxEH+HpgdHO1+QPRUyw2IMebzAAm0zfpE4pKMoYQU6kE27fXqgeoncKN4B8pjKvA8GpJkkEx80sfnXJ0AW25dgwJUUbDNV4f4NbE6OYQw1wDvvp9V/XA5GbzVpy43uNa7QbgzvMWjYTaYC12yupiaNTWFJImAeUi0tpmNut56GGT8cpggaXMmJC2mAbmbRIkmwv2MADJAYE3MXxmeA/1fQ/RU/CGNJl6utFaCNQBg7iROM3wH+r6H6Kn4QxSAS+m/If8M+Jpf5F+6MUM3k809aRVC0QysFBgkKUJB5ZvDTzQQQIFyeGy1PwEqPrPwVNSAzRAINknTqn50TFp7Vy9KlUYzXLujGLco1XUHoQVgXMzaZwjyYsHVfK58MdNVSC76RaFBWaZYlZidQPnbrAOJqFPOCqutwUZ2LBdJCKApUBtAJYsCpnoxNiMcUMvSr1KjK1UWF5ABgLt1tEduZu+GDcMWSdRkpomwNzLGQJknfp2iTOGl7BhV7yCI8WruTOobkyekRvba7d8WMjkPDJY1HckRzGRE8u/UC09bkyTOACLj3xafTUvxFxBnN6f0qfbifj3xafTUvxFxBnN6f0qfbii5SGpks162ZExTQw9gHN6cC5kDTU1Ta4gb3jHmTzddgxajABGmSAWuZJF9PeMU8y1Ea/jj8MdUq7ANoWSoqgjwwsGaY0g6ovqxUAytwK1WxAIuY0mQPNtGk+oT3xMuOkq1/FgoPDk81piOX53f0dekXvYz2TzGXUcteq2qRJkn5sxC9AJ/wDOT1xYq0qfO61WBdUckGJVYHKTAhhaZ+dPbAA5wYzNOlR0ktXriW8MaiJ1AzYAb72PTVbBUzeVdw/j1DcmBcW5iIiew9ijpgAY575Qn0T/AH6eDHOZqBq1NlMg0WIPcFqcYMOsHO+ZnuX+U/qT98Y84iGasEFRlBQeaJg89zJ7gHb5ouAb+5f5T+pP3xiPM+6FFNmFE1NKhm81dV5A1S0ElQonqZ6YlHB2auUUUzyqJOdbtzUm7bwfUT7D6cWaOepqknNMwYgSUO4HMDaRMjtFusz0tbMMV+CpEEkEgagI84ecACGER1I6ROLKU6xU6qdNbxyQSRBnzhHnQb9CeuGJi2hmaYUr7rcl40nRUm5GnT3FxEd+s4kyzCqQEzNSTqHmkT54B5j0H3ZsTi4wzVzoo2FhB323nbeLX9EwDRmAwYJTnSJsLGBIF5PNN5sOhwAXOH0XRSKjajNjfaAOvUkE9r2wuyRjxZ/PP9uLmRfMlj4qoFi2k3mRb1RJxi835S0mpV0C1Azs5UwLSbTzYxopBpJmg4LmkpVM89RlRfdSCWMCWy+WVR6yxAHpOJq6mWY5pkCuQRpIAvqF2/wxty2HczT8hM0aozVQiC1dZ9Yy1BTHokHF6rQqyVFKgy+IxI0iQDdWibuZPae98PLIs8k2UrLSZw9fVtYrp07n1XBn2HscWhxOjuHBuBaTcgkfXBjvEYoVqNdtU0aDHqWA5jIjqYgE7+jFvKZZSnwlOkGnmAAiRIX2x9U4UUkXiVIzDgwJMSbb9PRcd+mPDxSj+cW+32fbb1yNxjo8PpatXhrJXTtYg9CNjtGPTkaMfFpH+Vf+2ACwrAgEGQdjjL8CP/2/L/oqfhLh9xHPJQpNUYEqkWWJ3CwLgb4+dDj6rl8rTUNrooqvMQ0UtDRf6pGHgwlyNG5phxRpt4oVPDpiCuxkSdUzcHTHtnEVLOMruWzFIrcIAe7DTNpJixg9R68XKdanTyqvVICJTVmMExpAMwL2icUaVbh5IZWpLDNHzZKMQxi0gFCQdrAjphXkxYJauYdmmnmKYDCF2uQ2lokG0yIk3i+CpnLn4dByR5wI1kzN1PKBab2I9sy18oFDBqWkbGVixDGPaVNusYg915Er51IgEgbG4sQO9ltHQCLYw06pU80yKUrIZ6kWi0Rae9zPT0y1oBtK6iC0CSNpi+IslXpMIpMrBbcpBjFjAAt498Wn01L8RcV84b0/RVT7cReV/E0opTDBjNRWERsjKx3IvG2M/leOCtnU0BgjlBDQCCpJmxPQkfViif8A5JTTbNdmWzAmPD8/luRK6RAMjzpmw6RcYrf0mQxo0tW09QDE3nrv7Ou+Di2UpIJK1TqqFyEMktpA+cYAgCwgde+F4y1KTKZjaLsCINrg29M9N+xxMqMqrZmW0U6ZUk6TaI6Nvc7Hp6uuPaNXMMR8Egp2BEiwtII7j/YOFlB6OsgCusq0hlEmxBIvIN4287SDcDHCpTKsRTzNoBHINz83aIk7AezAA2NTNbLSQDobA+i029f8OmOdeb0/FUtXVRe3S89TP1em3tHgtJxrBqDXzRIESsXEbi28mQJmBDLLZYIIEmwEneAIA+0+snABQz3yhPon+/TwYM98oT6J/v08GHWDnfMzzL/Kf1J++MMXy6k6iL7T6jI/jfC7L/Kf1J++MNsSjg7NXKI6FBUXSgAUbAekziTBgwxMMGDBgAMfMKHEcqEAanDhQuvQrCYfmKmxKsQfSI7DH0/GQzHCabUswEpU9et1Q6FkXgQYtGC6GUbTZ15I06VdK/Wn4iDTGjnREZnhTy6m0tpHbFzOFQW+Cr3ZlBQC0vLEWsCTIJ6E7YreTOR0+7KVN2p6cxThlCk2y2WJswI5oINvnGIMHF2pVbVUIzQUAtIKwAQdIEt0B07RMz84Y2SpmNUL6iUQSnhZglSS2iSZNgDHTlMT3H5Ri1UpUyio1KtBYmVH/iRMwABygyIIUiLE4KuaqEKozQDTYhJBnlAsLgH5231Y9p5wz8rgSFgrsxEKpJFjqvHW49OMMINCuaXwNcQoABExBIBZjIj/AA7HqItibLZGlWJRkrIQpjUbFdtjI6mxHp3Ai1lGq1dTJmAV17BRYSTBJEzBUeiDcziT3Fmf7xfryCDYX6kdTvaesXAIvKhVTJuPmjRPWwqLPrxjzxTKWIphebUw8JGDLqbUg1ebqsQR5u3QY+gplZp6K0VJ87UAQbzsbf8AGMTluDpVyeTbQoPgo9RgolvgZ5juZaJn04aKsHhsf8Lp11y1NGpo6+Et2YkyW8wppuqpHNMkjbBTpWKrkqYVZCmFANzssSo6/wDIxP7qQUFRxUgUkYsFOmJAjURpJkXXt0vihU9zRVDNUUjkJaDBM2EbmxnvBmZk48gi4EZkAbKU4UMVHKQGKODAjqOUx0eO+IlBaNOSpwULBjESQTERNySP49cV6dLKuVAarJa19ibewc3S1yB87DY56nRRRzMJIm243847X32HfGARZOrVVXjLBCIgAgat5Ntr/bhrQYlQWGliBImYPaeuKFHjVNtMBuYgbCxO03t1+rsRM2R4ilUsEnliSR3mI+qfaMACHy3r00NI1F1rpqDT3JC9eh9PTCAZmjVdUoDSzFQnwaAh/EBFXWL2QRp/5xsvKTLo6JqRWirTA1AGxqKCL9CLHvhO3CUXNrVVFVQaaqFAAkk6jA6xA9uGS4WJKVMd51Sk665GpyVm2kaIC8kEgHnkyd+mIMvVqSn9KRrGQVW5OoLtA3i3XSfZPnfHP9jSYCoQL6pTSJJ1BdLkkiOYRF7wKWvR5uXpqVadPiIGsphmvcwTY+ueuFHLhyWY1avG6bQO4tIUfXHWYMAY6p5bMjVNZSSw08ost5G29xf0R6cGcz1RbgJBAiWUSfnDUWtHaD6+3HvlVOkCmskwT4i280GwMkgtH1flAYABsnmoMZgAkj5gIiIMCLXg9euOxlcwHB8bULAggbSJNhvEx7JxwuczV5y4tcQ63vYb7wbk9vTGPKmbzYFqAJ/zi3rv0/8Aj04AOs98oT6J/v08GDPfKE+if79PBh1g53zM8y/yn9SfvjDbCnL/ACn9SfvjDbEo4OzVygwYMGGJhgwYMABhLkP7X6Z/tw6wlyH9r9M/24V5RXTwyrwU1A+e8IKW91JZ2KiPc+W1XAJkLJAi5gW3xbrGqGYLl6bTP5IkajEmdiL3G4NjuKvBa+ipnm0s39KQQgk3y2WEx2EyfQDjx/BFVxora3YjlMi5IP8AhWbnuAek4pLIk8lgBzTB9zUi0WUFIA5rT2sNttWxgz7nRVVm0Zam43bzQSY3iZJksIj23tTK5Vxp8Or5pExBADFj1nvf2b2xP4GXDAaKlhqNgAQF1DV1Pa+5neGwopYSpmEMLl0Cz0ZR7YneB39tryUczmiwDUVUSJOoHqNVptaSDfpbtBluIU6KaFp1YUxBgm5kmZuL/YOolpk8yKi6gCBMXi/pEEyPT16Wg4AJ8ZfgP9X0P0VPwhjUYy/Af6vofoqfhDFIBL6b8hnTzEUKaq6ip4dMxI1aSVExBN7gGDfFM1aoBY5ynciDCxH+XvzD+Hrxdp0x7npsE1NopiwvEr1EGB52426YXDIub+40UhoHOLiDJseh+vUT3wjyYsFweJAQZpS7GQTpusEEAADqJkbR9c2QzOiRVzFN7CLqDtcnvP8AvfFfTW1MRlllQdLaxzXJ2m0klr+r04u0+E0FmKYEiDvcYw0nbOUwATUSDsdQvFj/ABx1RzCPOllaN4IMeuMQjhtIKFCAAbASOs9PT9UnElHKU0MqoBgD2AQB9VsAFTj3xafTUvxFxBnN6f0qfbifj3xafTUvxFxBnN6f0qfbii5SGpkYZ7IpWGlxIxHV4ZTZizAmbeiLW9UqDHf1mbuDEy4ubg1IqFghRqtMjmiRf1f7N8ejg9IEEapDBhzHoQYjaDAnvE73wwwYADBgwYAFWe+UJ9E/36eDBnvlCfRP9+ngw6wc75meZf5T+pP3xhthTl/lP6k/fGG2JRwdmrlBgwYMMTDBgwYADCXIf2v0z/bh1hLkP7X6Z/twryiunhkfk18dnv0lf+ly+LOY4VUZifdDgE+aBbckDf2WgED0ma3k18dnv0lf+ly+H2KSyJPIqfhdQhgaxMrGx/KBJImJMEe20C2O04fVDyMw+nUDpIBET5sm+1p3tOGWDCii1+HVSSRmGEkEW2HUb9TH1QIBjHfDsi9MktVapI3Ps9gAjp+UcX8GAAxl+A/1fQ/RU/CGNRjL8B/q+h+ip+EMUgEvpvyGeXqVxSTw0QjwkKksZLW1ArAAAW+rVv0teBeJ19tFOdRBAdZAv017iwO23p5ZaWZAoohpuw8JDMcpkhdMi+obmBthfWr5a4ejVJJ5gZ3hus80SRaYBGwK4R5MWBiM/XkDwl1NtDgxYEnfmjb5smOhJElPMZnm1UQIblhhcc3Sd7L16ntBW0czl0bWKVSd5PTmNonv39N8MhxdSpcI8LEzANyACJMRed+mMNIxmc3J+BURsdQv/wCq03+senDbCwcaSPNee0DuAZkjSBI86Nwcd5PioqMF0MCe4sN/42wAc8e+LT6al+IuIM5vT+lT7cT8e+LT6al+IuIM5vT+lT7cUXKQ1MjnBgwYmXDBgwYADBgwYAFWe+UJ9E/36eDBnvlCfRP9+ngw6wc75meZf5T+pP3xhthTl/lP6k/fGG2JRwdmrlBgwYMMTDBgwYADCXIf2v0z/bh1hLkP7X6Z/twryiunhkfk18dnv0lf+ly+H2EPk18dnv0lf+ly+H2KSyJPIYMGDCihgwYMABjL8B/q+h+ip+EMajGX4D/V9D9FT8IYpAJfTfkNlqacqh1FeRIIGqCQALdROFq5pRze635WvqptGxOkiw6H+MRAAvrWHuZVDqr+EhvBsYA5bkgm22KQNQkg5imsW+ZJM3sRqEARBO4M2thHkxYO6NUMse6XY3OoKw3ZVWwNxqBAi1z2xzTdfO91OQI1Qr3uoIF+uoTExq6WjtfEBUDM0gAebzZKg2AkGCPSTfttjulRduVa9MnS1gFM88zERpAIH1XxhpG9VKlUBc00mdKqptYkiR2IvPUAdwYcvnEDpGZdhE8qnSQJmbnpawiL73F1MnmpBNVBa8Kuqet9Pck7Dt6S0p0hAkCQI2HtwAUePfFp9NS/EXEGc3p/Sp9uJ+PfFp9NS/EXEWbolwIYqQwYEAG49BxRcpDUyN8GPl3Eq7jNsKtR9BfSWDFQLASIMcsgx9e+J8xQpXKZ0jlJCmoNwBvzTJM2i/S2EosmfSsGMB5EVqrCrFZhBXeG/K/K2w74yawy9U+MbI3zVHTuLjBQrnTqjSYMfGkr1zs1U3ixY36D12NvRgqV66xqaqJEiSwkdxO4wUNZ9Qz3yhPon+/TwYX8FpMadGo7lj4IABAsCFJvuTYXODDEHlljMVnp1g60KlUGmVOg0hB1A38R0/hOJPfup/csz+1lf5+LWF2d41RomKrMp9KPB9RAg+zEFfQ9Fyj1S+/yLOKeV9anVFMURTBA+OIkSYkmk7Lp9s46rcf4gpAOXp+mNVt9zqgWE9vbbCriuaymYqOS0mECGHE2eVspMSV6T2xNRrwrEvWLh38NTTILRq0KfgyATvHeTbFFg55Z4F3gvlfXq1CrZfXCkxS0hhcCT4tRRF+hnbDr37qf3LM/tZX+fjL8PzOVy2YL+I0OjGTJN2XTIUSCdLPcCAyi2NHkeMUaxikWbudDgD1kiBhZWV03GuKT9fkl9+6n9yzP7WV/n454Zq0szo1MtUZtLFSQCbToZl+onFzBhU+I7aqkkvX5E+Sr1aFbNH3NVqLVqq6sjUIjwKKGRUqqwOpD07Yu+/lT+45n9rK/z8WsVM/xGnRE1CwHcIxHtKgge3HRafQm2uqFvG/KutRCkZZ6ck/GmmQfV4VVr+uMRDyizxQOtGk4bbTqJNpsJ6bHrIPYxU41xbJ1ygZyVAeTpcQSBpItc29XfFfIlF1DXVWkKYIhGIv4hJBNOYk+cQPObcbKyTzwLlDyxzPjLTegpMgFU84+gFnCz6zGH/v5U/uOZ/ayv8/GUqVKC1UruzhxUCkMIIAiDp0gwEHQbuvY40OX8oMvUbSjMzdhTc//AK7YFQ0a6lr38qf3HM/tZX+fiDhOVdMnSpMIdaCIRIswpgESLb9cMcAwyZmpyNCyjmjoUPkaxYIqlg2WnlgxPjTE3wPWUzOQrmd+fL3/APfw0wszfHqFJtNRmU+mm9/UYgj1YZ7e73+TmTl3+xn81xcrWNBcuiglVisxLbCAxR2XfaDERtideKZujGnK0xpTpqhQSCVMtEyY9cgdcUs5Vyleq7aiWaoNJAeWGmmNgp2hyBFyB0OLGUzPIGqPW8Qnbwz1qHWZ8MiVXmsTEkDtibLLAx4F5WVqxfVly+kD4ooImd/FqL26Thx781P7nmP2st/OxluDZzK5Wo41kBkQ9WgmTp5R0BF+5ONJkOKUq3xRZh30MB9ZAE+jDRqsCS3Xk4zmdqVgie5ayfCIxZ2oQArgmdFVjsOgOKvFMznKclKdOqvo1Bv2Zv7Jw6xVzrsNIQgFnVZImJN7SMa8CX1fExuT4zUqOylQDqZ45p2BKBfnTp82RMnDPLo1OmKavT+D0yea8aGtHzG+cel7dMWOL5KjUVjXrIAraNZokGR0BDX+zCyn5N5UcxzJIBHKaTSJBMMBzCwJO0AEnEyqbrBDkeO1jVb3PR16gtiDaNRYnSYXUzM29pjFnjfE84tNlq0ECspBZZIEjuCQD68aPhmQY0kalURUZQyjwYsRIkat474W0eI1nVTqUfBKzQkyWd16uIHKMMJb3VRkuE8XNAEBAwLBjJ7Bo6byQZ9Edcc8T4n4w83Tzs7cxbmYAHTPmrbzb+vDrO8Ky9QljWVD10UWUSdpEwO/TrjvI8HoI401VdpgB6LNBkDaQBcjfbGFSTgXEs26IlOimhVCh21AQBE739gwYcUa9VcwtJ3Vlak72TSQVemB842hz/DBjST4MuVq7+IEp0wx0ljL6QBIHYzvjyrSruCrZemwO4NWR9RTHdETmf1J++MHuNhpAzRjSTBuWlidUlpgFlHbp1xFI7pSrhRncz5K1Q61KFNabKwIBq6lsexSR9cYipZHiIfQKaABAgMwmkTADTq9H5WNV4TFUZsxYQWIgBobUbggaSIG2w7EglDJurhvdBKzdTeYEG5J/wByd9nRGXHpRmsl5KVAxevSWq5JJ+FhZJk20SfaY9GNBTSuoAWhTAGwFWAPYExHQyb6SBnNUaYO5UDSd9V5EElpsexMzjLsJnM+cpUegyLiW6C3frOFavqOpV/H3+Tz+k/mU/e/6Mef0n8yn73/AEY9GUqBT/SZLRBIgecCYgztIgHr6o5bJ1JH9MN+hAvYAxfqT7Jtg2h2j7vf5Pf6T+ZT97/owEZj8wn73/RifJZdgxmuXssj67xMDVfp6tsXPdCX5l5d7i3r7YbzM3f2+/yY/ifks1WStBKbd1q29q6I+qMVauQ4lTKAIjc2qUgjVoKSZiOU9osPbu/HSJ1LHeRjz3Sn5a9txgsV8ehij5L5mpU15hVewAVapUR2JKk7k7H24eZXKVaS6aeWpqOwq/byXPrw5GYS/Mtt7i0b498dfyh9eCxk6/j7iuMz+ZT97/oxzks6KlBKwBAemKgHUAqGj13w5Vgbgz6sZjgX9X0P0VPwhho5MnT0m6w1+S7RrV2VWFFOYAj4W8ET+RjzMUK1RdL5emy9jVkfcxAwEJFOozHLKpZOikExMWJ0xv1FuuKuXy8G1LMwVcMCTJLgcxYX1KAwH+YexnPjggoIoV/JWqH10ERNwVaqWWGBUjzQRIMb9emCjleJmow0KphRqJhTpJKwVMm5m3YT1lnW4ZS0KpoVIYrVYATzaAunzYsEURboLLjh8qpUoaOYXmaHBYsNWnUwbTImDcX6/OwjdjpUU+GeSbU4NSilVvTV5f2dF/bONAq5gCBQQAbAVf8ARiCjwClUXUwdGZQCAYI8476QdUuwLbmTJ5mm63BaZEanjWXjVa8Su3m2iOxOG3+ArhfUrVsxWTSXpKFLKsipJGpgBbSOpx1nN6f0qfbg4jlVpUaaKSQK1PzjJvVU74M5vT+lT7cNdqyUlTopOzmqQczSK+NBRkU7tyqOUQ0ctyZjeZOIzUZWeMxSUM5cnSNW50TKxZdAFpOlb3ksqmWrBmKUqAl9UlbmCYJg3aDv3LbQNUVPJ1vNNKhpAF9IJMb7n139XrxI6CHK5urqAGZpHnA0hZgavNkKIMAgf+Y/5VfDXIQFSgPg0/P8342pY+zGvo5SmAPg0BsbKBcdfZjI8LPKJUsPBpyBM/G1L2vbf2Y1YJvnXn+BjWo1oEU6JkcwIIvH8bz6u5m3C08wB8XRB9ANu3XpA/h7KtPKUpM5WoLajOoibKABsYDH1AG2GnDKCInIjIGOoqxMgwBeSYsBbAUIKvy2n+j1fxKGDBU+W0/0er+JQwY1Ep5L9Af0n9SfvjESUQNKnLQFQQaZKhYFkAXYSYjbY+qXL/Kf1J++MTtlqsJFaWCwzEDmMblRyi/YYksHc5U/+/goe5QQAcqRyn57EAgGB0udv2e1utBBEZYkqW0kMRMiJgm0gRBNvRabXgZm3wqnvYW9Vtgf99cSJl615q/NIEAC9oO3oP19dyUDn4r1ZwnCKJAOgqbGNTW9G/T+EDtix7hp6QmnlGwk95798V6mVrnRFWCJ1WF7qR035SPUx63x7lqNfUC9QaZuABe3qtf7PTjfIRttXu9ztOFURMLuCPObY79bYDwqjpC6LLtc2kknr1m/fHHueuDy1BGomGvboJ3x1ToVwwmqCvUaR26QO98HkZcv6vc797KWkrosdxJvee/cn68C8NpCYXfe57Ed+xOIhl68j4UBYuIkkxvJ6E3j2YlyVKqvxlQMI7Df1iP9/wAd8gbdc3uHvbSknTcrpNzsIgb/AOEY6XI0wZAIP+Zu8kb7E3I64s48BwUhN8u8p1uFUmM6YaSZBIIJJJPaZOPF4TRAjR0jzm7z373xewYKRvaS7yOhRVFCqIA2Fz9uM3wL+r6H6Kn4QxqMZfgX9X0P0VPwhhocwS46Mv8AK/IVs5VTQFrJTT3PTMMVW8nUdTKQDoU6QbSrSIE4kq5nM+FVBzFFaqhW1iCqqGOshSsgQsXLGZ2tjs+59NPxaeoigjFtxA82BPngsYMSNRvfHC18nTGsUCoqak1Bd1kSIBkqS0xHfA8k1gPfLNNIV8qdzIayjVA1X6kFbDedowNxTMQ/wuVgW1BiNJCksWkkWMHsLi++JGr5TS6GlYhQwABDADUuzeaAT6ABG0TzWq5JSD4V9KsCFkgW03B5dPLHa0bYw0sU6uZL1DSqUqqeIAASOQQuoSgFwZsZMFb9zVxCJ05fryy/YwdXriRHtx6OJ5eizoqkbs0DcmJsTJJPYd574mp8bpsYAbeJIAG8Tc7Def8A5tgAONz4VOd/FpTH0i4hzm9P6VPtxPx74tPpqX4i4gzm9P6VPtxRcpDUyIHrUPEqhqldCtSoxIWD551MrAmwNMoGMcpYdyG/DePZZERAzGZ0kIQNyTAGygX9Q6kHFatm1FSqBnNALyVqIzKFBZagGswFLIwkQBtF1xyM1UCalzwu5pKFoAqpCsdIVZMwJEm/KIMiZlzQcL4nTzClqR1KG0zESRExN4vHsxlOHPCqZj4Kjf8AX1IG4sdt+uNhk80lVQyMGXbUNjFjHcTjI8KVioCqrHwaVm2jxak/wv68asE3zrz/AATeMLA5v0+aQSPr2N7+vsAGA4nROzjtEHfttv6PQexxUqGvYe50NomRax9Nh0n/AIxNkqDea9JFUAbAXIjpJMD04ChGKobN0ipkHL1b/raGDHpQDOUgBAGXq/iUMGNRKeSzVzVOnmB4rqgNIiWMfOHfriGcjyRmVATYCoseeWuI7nDWcE4im0drUXn/AH7ChvcJLn3SIeZXWmkTMwCLG5vvf0nElKrklIIzQkT/AGi9Vjt039ZJvJwznBON3MzZDx9f0KqTZJZjNC6lT8KNj/uPYO2I9GRiPdf1VVG5kmw3nrucOZwTg3MNkPH1/QsSvk1BC5lAGCgyyHzSO/U3mbHUbY4nJf3r/wBxZv6Y+rtuIJJw2nBOBSYbIePr+hVQbJIwYZoGDMNUUj+O3si1trY8/oPh+H7pGm39ovQERtEQf4DoBDacE4emLUO5+v6E0ZPXq92CL28RZkkGZHS23e+8YYZbieUQuRmE521GWXeALRHQDFmcE4KYVDufr+jn39yv5+n+2MHv7lfz9P8AbGOpwTgphUO5+v6Off3K/n6f7Ywq4GpGQoAgz7mQR1+KGG848w0VTF1GlpuK8BTQ4jTKpGcp0wKajTIJnTuZNrkW/wAO4nA+cUgRxCmO9lv/AOq1rW7TvMt5wTh3GJzb2K/dtOPl6TckyOqqBbVaCC0C0t2xzms8pJKZ+mtyQLR6jf0bx374bTgnBtiG9iqln00Q2ep6iVNiIABkqDqBg7T2HcmWfv5lfz9L9oY6nBODbEN7KPFeKUKiotOqjMatOysCbVFJ29GOuI1AuhmIAFRSSdhfFyccnA6qkK7YirZo62KVciFLsY/LBUgazElidyIj/FsZsvmlDKGrZTw5JYACTyxbYA3M779rYbzgnCUht8gTi2VAgVaQHYMBjNcJztKlo8WolOaCRrYLPwlXbURO+NLOCcbRm57rYt9+8r/eaH71P++D37yv95ofvU/74Zajg1HGUP2gjo52lVzlPw6iPGXqToZWj4ShEwbYMPCcGNEbtn//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7" descr="data:image/png;base64,iVBORw0KGgoAAAANSUhEUgAAAPcAAADMCAMAAACY78UPAAAAhFBMVEX////l5eXs7Ozp6enw8PDg4OBra2vk5OSsrKzz8/MAAABJSUk7Ozu0tLSJiYnFxcV+fn66urrV1dWfn59cXFz4+PhjY2OQkJAsLCxwcHBPT0/Ozs6lpaWZmZmTk5O+vr6CgoJ4eHgXFxcZGRkQEBBXV1dEREQ2NjYfHx8kJCQ6OjopKSkcIPc8AAAgAElEQVR4nO19C4PbKNItEkJC7gAChIgMCLQTd2dm////u4X8aNmWuztJ70y+3Vud+CFZj6Mqqk7xRC9f/hflK/qXQP+DMqFv/5O47f/HfZZ2Lv+RW/lb5Q638+pF2Om/Hbq98WvpuXv58nWunx/83jOEiCfLZ+FWO6in3r9xoegp9RW8q7tdEnbp9vUS5qM3/wtyq+/9X19eXp5evv6BN39udrsKDbsjQB9Xe7phd6jfuFAYd8814Nb37sTWu6fhAtbsti/9uXKr7/rrUP+1r79+2f454PZot6PV825vNEN890Kqp24BvCNm383x224ye1T07fO4C1//aMrn3dOizJ1Ez9PeC/zX7mDU7rkX5rDjy2l3AoXdnwrBwQzBk/3Py62+i33f75/ql7j9c7MLX9x+oBFuT8whfkP0z2rn22WXwjtvUul27Q4peGnYDg1WsIwYJENKpvdSop37k6JdHC36c7n6TrgdEjuza6od3v0dvuVG3+a5T0PfD3PPNn9udmT3RR6oeqoBt9Y1Irtyd9oFuMGe933GTeDFxK+oswR+ujzFjBujfjlW7RR6Ek+7b9/0skuwJ9TCVvjo/ibca323/PvLvw/Pw7fd15d7/7OAw+POPNPDtOib7NzYV2vc7a7MepMp45bf0Tz1dqXvAh3oswZw85dpJ6aaPC+X2UW8E/wF7TyDg/9+3E/fvs6aEELlX3/s7Nbv60pxNDn3rU9qtsiNE2qP7swMTQWf0o4PSNZRm9qohKh0/zqk5RKzg6ORdgKOdeDX9xL54VieRoXUyA0qu7lAdbt14V+RCpclxvCK8dl9XuGW3/8IZn7ZH54U+vL1r3fO5o5q/DmZD9PH/VeLjLl8bF+/mY2XozTl+edZnmk3Bv9Mk7Pn0LvGTf76Hprn56dDPX7VxdOfb4WlfJlfijeCfVyts5ipU41KWHHVYTUG4rAwIimCyICcU53AJlJROYJF6ZAKvoL9bUEcWC/aty46MjWG78+ld407vHytDuNh/KPrhmcn/vz+u5C2zHm+9HXileqSDqzTtE9+77rBo2lwep4715PkZ65tIs97V/lwOEyRzyG4p5eKC4VjdHTAfEvf/Os4HZ6mVD/z7jDIL78NbtDy1AXb8UZ57RmvKZ8nYXmy3PBydCHA4+imNAfhQ+KcNNwGy0hydA48td5qJ2vmndq/4n6NY/23yT4Pqn/aS3/Yk6c/9eXKY53j2pqXkuOX5bWYjttc4xBZYrm6+rG7/hBuccFm5cjpkyu3uYNZ/o6fjiW8XZXoZd+plLfo8uUoQsQY8/8Yzz7FZq50kuevEx8G2R+eaHh6IV9fXj16r9pQq51LHaLI7QlnclfMUgavBoVm7QczO7NzBy4IPCJ2kJqKAYdR+ZRJPfhoOoAzF6VWda9qeMWpTlTV5TSonWl2otcEPjn0L7mfzbxNHz4qjkgwbFVq3JpqM89e6zvsulT3LkFuMvW9//e/yCtuUc5Yc+HkrNCAyNx6zoa9RV0mXVHwQgO+RCT3Du4Z0xklWvtJ0a+9g4+2hIIo4AOeZwT/uqGzVhLeg3US2sGhQo1itkBbU+F1qB/w5I/ipj5qIZAEJbPNbGldvqd/fydPL1/U7MOXkYqv318f+jBLXbLECAKSEg9Ot5KrmXqkPU/wePlQ6nzzTks1J9SOHvmJ+6mOFkB5OhA0cgoPpp/d0Alei5Fo0Wgxk0DE2KJRkEA5PDUwDknJ/FZq975UbYMwwQi3uCFkK79b65v8608rnurM0Oeh+PPfW7ko+yEDpPW1azxFRjX/QuT/HLniLfbf3yc1fPn+Zx/I/uWbe+O4ldw/zhaVD/aWf0du/RG5wu3+/f3bqLRmNn794896fY8VMpXhwlQZ1QSMpQREeHGjYKVHnPll4TLPOizOFjYUKW+TcDz8EzP40ypvbpEmSDcon2/5oUF/R9b9Ktf83Oy/ft/Vhfi6e/l2FW1euNQHcQhuGHXitYMCXx/w3M3Eo6Fjfh99YsDV9ag6R59qVg9y0KOvrUW+VnyyXd1F21NRz6Qb4BxdRHV8UV0PRB54Ul/O79DD/yRuVM5/fv16+PLy/ek6iB6aqT+4FPwwBzNqjMaG8Tge1L8htpvQ96723cyh5PqZxSTdy+jdOEPsS7BN2xknXmrLHeucHJ4DGijoG/hI/0W7gZfMsvHp78V9024gun+l8c9wU7Yhd4R4KBXyiphMT1xLVOtjzsCcUUIqVRowf2wrp0tFWsEg95kqFRTCU6mw7VSrlKqwA08fHRKlQIVQxssqOGXyyf5WX3dfj5xrzegtpXrk4uQHcyo1fXpy+Wtyp+//EfnfbS/5n9V3rMp/Sqp/SgxHf0jcfECKosQgZYnLAi8fQT5y4PFojIt8NLw1+HR40RQfezq4bU9P6PikymrRFP6Y5DtejoP344G5ro2jbxIXH5Lg2N7qmfLongNQD/osPngkPDM9kj33s+cB92nQHT2Esvgg7spH9cTZyCxt9nagyT/J6qO4K1pXQ9Ip8FDNYz0lOnYVbjnkux+7+0aGNrHa8b1rO9fFLs5t80HYDXax4m5kvg+td0OceCDFh3F3HPLdWei9RNaNjnveflzfirXUzZr2tnWyln6Ursz6XnCf7b5dXtrj+7W0EbeOFKzBwjhMnajc6YGV+YjzwesTvX5pFRxckEiUqxRmUTSqPOKuzPviCHJNCUzIIVXClUtljrjL9n0hTasKJYA0lXADUigCJe2kbzKO8yL5fVy+jMe3vGU8boX/8+lXMzDzbp7JETYb35flPPN8OQm84oy7El16VzhPPB3/wV/+FtqMu1T2fZkmC39nCfBfX+ycvHj9w+L/Ugvuyh5+4uhpd8RNO/rjYvcmO8dS1JKd5fXTOyLrBTf4NayGn4mBwxk3/4mDqzPun6Hl6oy7+4mD0bjg/iPj7uFrm+8AApv5KIw1bnB1eZMvHv6aXH/FZ9wMIWaXVD98uAEFcJcX3C63Bah5VY3QXKp7N2U867vIuNsv+STlTsldGxx4X8WJbIWk8lFd1xo3JzmNbPcWBVZwVdgqTpWGI6PF1JoY1K7UHmuvBUX0GnfB6bJlrxF4MFHkGxcYxcePYY3bvOSqr69lcN4jOFGgrqBevFFBd9H3ghs1c754HfjM6y92PPDO1dge4vP+QWP4lZ3TXIdO7ZM6aD/Gp3kYuNiDHp8GXTN66FlNGeXT7Houp2vcyHzNKgvioJ57uR8YJOj94IfHhW9t52l5aGIOWuq039cxTnK/1/Q93FnfJOMmI/KomJMeQ0gDfbJhHrwdSM03m4SvcU+1YhXaR3C1T5M/1BS8bjc9k3JvE1d84P7ALJ9owodmaegtX3ETrxKUgufumemB+r6zHYWf++eHlXFrfdu+Zi3au8MUOj/z7LHDnCtv38F90XerUERGFZVCsqmYK6khIlcxPEpc1rgFla41Do6PCtGqpYiwpeOPcIJUhXDKtcK1jTJuudiVvnUCHoEp/LOhTN5w2iZfvNF2cFW+q1IYVPlCa4FcbmDGbVTujeq68RLHjrdyFuyyU3BHR/X48Af+vK1zKUXm4QOP5S3uOzHT+RPdvP8r3Ge51JNrAfSoeXzfN/78KJgSzXaCcyZRHJwHM49pUsNGuNnATXqZetAxrxumjQZC3jzQ2j3uVlIFNiLBdqqetkS3gjaqoq5hQl4XtY04pg7CHRybmar3YvouiR0xH0re3Vf0vNo5Wem7t5JCEvHkI9KzGGtUT2pk44b6NnAfzMwYoqwTmo9mHNAwPXAO97jxwduZ7g88xXiIth/twfWWHgYa+njdhrGBe4/EAQ0JDz2qveRs8s2YhK7TfVTYtnO/V5A9zIdOomTnWutnS2Y77T+E20599MjT5DSfp3pA8lEHwHvcTSfgbmcbuBB1Ne5pN6CDZf7A3VxdX37DzmeIQ2Hu2pqHf3u512xIPjk79/eBfFvfpjKQ4aqqMLk6sZTzoTIlUhu+dat8K2NyV4zSxA6RCiP+yDlt2LloiDKSoegNpD6CyYiiq3QkhTDXxWyrfLvldhFG4JkNKU1FUGlafEOXXnF/u/NrVwK38GjXmzy1ac9381HcWaRFIt/pO82Cm37tw7Lp135Afomfb+BmXflCgXb6VLHYMucTetAJ5pf5ebXSN+h1on5pv6qQRGDcIreAZXO3kPcZgRYX0XCggsvxV7gNInxqS9QaIAKNQSXkvGDyEIbyWXJDGEaV0YDuEW7VFXXXwMk76WtejsFT9kAfV/qGG2TueKfZNKXH9oEvfcW94i1mp1ES1uuJU6/Z7HVInvnBxkLoICbNfSC5G1JS7th7+IqvfUNqCt6HoH2YaE+TpjQFSjWaKYTELkTtPeNUqUe4i57aGaPgJ+dzt6sg0J8PGPIaN90ZNAXBkremoQR5L/SDw65wX3iqJqgrpkR94C5MVk3c22aOiqMoaQAwySszOZQwncwtbgU5hTeecmGT9zJa7qP1npOAQsgvzNIk1RzO8XDDzhuZuUeBm9YdgHY1VfGIqa7tvAlIwC0XHZ9MyyiQh4DTB/V99ucEfLBohfAY/CCwnja2FZDNsqoKR9zSU6QxBB374NyW7wp4mChLUorWVcQVrsFYJIHgLFAIsInGkebiX9/ka+T4K7XhjO9wL7dtYmJEIQx22Agk326Ueo3f5LocGaSioa3JhNI9PsedXzMnG25zsr1kxY9btd/E/Z5s+PMfaD6/5y1Cq9nkPF7IGU+CeiqF148C2a2+tewo8S64uoledJ54LiARpl5BkbtNbm5wS1qisx0dM4O2MDQ70q3nfoubBjhGMARZ1GtvL73E/EvXr2yMhm3jnk0vcjcceACNtlGrCEmdfGRtN7iBTHs60sAlYwpKOTkgG0hPvJ79SG5j3SoPNbNCtcMenGpuYG04o96rWDkIHYx1bnl2QsXXKqm1nbPvRkLSyHUMVIfae+sdIpASdhZpRcE1h45DKg0Ol1L+ivvbys5BV2qpt4G7DgJH4qSMD1O6G9xtkEIoDX/BFd57XQQGei4gqdCxuDXnlb7bf0VUE8d5gCg6F4qBnbgAzyNhSFEpJRBY4HRySlu41YycLAC1nQIBSutn7BF3SDGOSGLe2tE2EwWP3M3tCvcfb/O1N+QzeYtHBMKAWBrUvZSK6ALIm0PMCwFBqgywwV9yo1s7d6xqlFINUyURqgUDJUBBFFIUsSJC3s+AacemZO4V97cVX2tf2/FJ9ktGivJUvjaM/Ra3uyel2JyZ6sVJkE3cax+y6U/MOiZ/lKdu13K+8tTFzoNCnYtKxWgFddY5j1TQwXkFCTFN98dfxe+A3CREJZijtKWYxZHQRnaVSFA8S+/qWMbgGPanE5U3fk3lupkKSpch/F37ucHdykdVQliAN7t8I2vc5/Jtdh45OnlwTOCXtOWhNQroRtd2Gq6zMfpgjTv8gXDsOLZJe3Xwgyg91bVgmLAgu7rAXjcdrXWPTie60bfltCn4DJlzM3l9f63HuIEUudyWEEFRghJ48L6koD6TSQCFwAKpjiOKlsJx4mh7x1syz/UiOqZF1IxRGUyTNHNQvIIKd52I7+wcnIcL4D9ncG1OU/BpzvOqiYLBs4w+Bu2id1pv49aSiClpS2nwmyM8HuEGnqo6qWVKQc1kAmqPa4VzFbYMqLESggKFnF53iY88zmTLn6NL2rCS9kGJe+TXPtbNcYu3VDl5r7ZD9kPc+atArPQS4DU06KlkEEhE5l5o9M0kkZJTA+UVtEoD2fLn2JmmIkC7VNvCeXNlg8nBcwKTb0ilSJUQN2cKd4PbqNKQHErJViXFO7gNfj3mAvthw8F2HipWdWHnj1t3ctJ3fNV3UmnuQkqQjcVp5DogyYSsqVCKcp8inUbf6Sg3cTupeeBT9Hb+gMrXfi3rIFaqtDT34SyDrgg8fOI0W+pGC5w18QbuhWIeP8Eza/GpX/7KnVdrE7rnawlc+aSZ9cHqFByYiKMq06DKiYklJW1C1rO4jTsnoVYNTocP9KJe6bsCjzowwi0ka8JDog6ZMPPAWyJFXHYSksOJd2vgazsvGVyZuQhxuoI3JLjEzE2gBhJFDuGVUF1sJJaKO1miLTvXOXsvclqGitYc/T7kXyZvPkoLMZ3jbdxQnhqDWmMeEdsHuJFo0Yxi6CaPImsLFmx0nUMR+FqgnYIkGHSxrmFb61vvWjUnIKPAezorlGRT7CAFpjO1CRLgluuaxlGPMjA3CrRVv1bEt9okc76yPAm0ifvH5KZ85wSyOtWYNPkBV/mJl6hd+kOg5po3LbjLc3sJ+DWIlowxrbkzgQOp5a7DwefIEDyzsIVpKryEmIq28u9ARGwTD8COqdWBNlOttdchSDB2OusQ15dfcDdH3GAIZFqKKtwrzhWZkLW3yFcEYUg1TKvLvK9E53aMjBs0dsadX43L72At8fhoGSKsMlt1Jxt87WrknEGFPI2tEe161/J6r28uNMI+OD5xPrDOqlnOelY+zJ4T62PH1sQo48a0PLYD78Cfg1VFWyMOyYCmYLYJeStsmCCCoMRCDEnDo3vFXTJ8xj0CRZBR86QlB2IecDWxTgvgA1vGtOBWrjrjJvgMub0PBpct56dyrFdc6ztSCr5T4VIC3XAS/ATBjJRKFQyiGJQdui4GGXfZkQV3E5GbS3hwUC6tiklTqyAR9BAh5JTbvBPjzmrGg1jhprE98xbZQRxQgSvINrlVzomCO27HLaJ4ws1Nxt1C5JwCdUBwSQucKw8ZBNOfZCNQbBWwIZz79cCmc5S55y3vxt2r0p9xV4m2p/JdOvCADgwerLwqSWtwA0wENlQxKdRAgmuq6sJqjvqezQn38oAV5Mm4gSDiMGRj8PydK+hWTFzKtzo0GXcAv5byGMLc6QdSVmaDiBgoouVgo2OmzraWo7yE9I3yXWl5U69k/IoMEL0Ek4ascPP6jPvcprHRErnhLBfc8kCu6pnUR7t1H3FT1y3xRlnqPfggnZMLB/xegHcDi9OU6gjPwdsm6PYSEG7Kdx9RMsqLCYK4ty5I+ISmtlBQaKfgtARbVVS7iQHhe8Xdi+mIW/COTeARa4r9TOE8b1Z5HXH34ccGKL3iBjvv63P5rqoTnV6em5yOQ4ar5Wu1kJn1A72J34C7qxKnPEzAzDoDPCIgW6nOzF47C5QlulobneyopyPu3NFzAJK2nI5ATpJqgrUms6gn2r3J2spdiSs51PoncVcVGYZzDUzGRpRqj0OZMmYi8heCt6j+PV+rPGRzMjIV5kJjQRxqPWs1ca4RoBinCWTmkhGaazTqOnfIq+HtXL6VY3k/2EzjGPFv6Xseh+PR/dH8zJZzMWjb5fjzpYfjlQvrIVIweO5aC85AM9hCWseDpt1Gu/1mPbJZjMW9T7lIX59k/xO8ZTwffMLNk3sBxzeC32sKgzGoj1fBuKJri/JWaXo4H30qYZD1Mx9HATkzRE8JbDlxSGqld2Hj3jZwYwLWefjQWJBX3MO5KuFcpXQ8vjwOGjtuupSv6jjW7IJ7OMY1u09DCvwpTPNfygzz8E3XPTAo2n357m+VcIu7FarB2JWiIa51yqZKNI1QBHyf2KhquscNyYBTOn2oDp70w1APNbwOPjNcRLyI0WHCHESjaJhVCsnUQvnFTLBIIEQxFLtyUfC4HAzHDmk5W5rGkSe6D12CewE2PXr4P3XT3I/0tplPD/1yKMhWAKje0dt9XlIx5SAd/BjufePrAnybqseFr8HtAeFyU0flNIe6CgwxAqmpj5bw2UGe1wH3C8dGnJqpPVAa3HSHRZtVZuSZ5JJlOGFm5G2Vt1QGt7dlXHfVwNiEceiXKKu63EZwYaICnFpm+mz5lmtXl12L33vF/e2+nehDQva4HcsY9yIeRG41boP3QGkphE9NvaSzgoCfIlgppdZr2Be98CdHU0s0KdocAj68W6t0JzohQWNV1yb3JPlqUADryv32PGJa1nSMLFPcCUG24qkdYdfEITxr519x/2z9OeDWqlHhoNXhKne4rxJ2ujx/Pe+sJW2IEIex7ZcyGujSzwHhMyk6+YoGqIy5rS3VCcxSFIdD2Q1GzeAdWh6kmrkFBsKU9Ww0GSmqtTgQabW30cbkC35df/6T+q4G1U7lVIXTpFLY5HQLo7YUkChUtEUFhIfYtpCSQ+YV4ytsVEcagBRpJfbKvAj47iKkLz4xUJQNVcE4cAZZ9xGYkEda01WVkuakRqyRDPfHGo7cG5BgIlTuhgYJi8O0kfCtka5SURkGDq+BP7vKx35a3wdfj7S3kp8uLjyfZJqo1sAUIYmFtEHTiXLdhTBryGO5lhfvOlo+0HGWepiR6RXciwP+oysvOkhOnHORRW47YIneQgoQRL3yYHrUfbADZXW/uKKy2mzXuBNzvPwv6ruHaLL8O8Wx6Kbc8VZ1wIoT5dIaKFxTbuLjOkmXvFavRXk8HTycZuyhlAoJvIfEAnxrg1vKI4kMO0gCI6Q0cl1XqZdgkA8+MUVBFXUqTvhDY+Fu2kt+GPcNb6laXGJwmljzAopk7tAhqqqARIw0RQX0Q7HXgPTKW86+4WIKx2iC3wgq97zFgVtjcxM+RHoftvt/SMhhiaH1hS1epH0UP1emegzecPDh6N8da2nBIlBgxZvoo1BvdCjW54NPV1Y+z+sSNHo7FTrLBffP9+NqSp5p1vE7qBM82FK/AcTeKJlnU0Lo/L8SeV9bHOvomh1uSjbURxWZqe3MSK3gzRTmEARP4Q324fZgWwrMPJ23LNVR5mNjNn7Nzi95aMy4w58IATPxIXCqIa1xlk7gniEjzh3j60nHSWgILcL6oy2WxzzUnvJQHyDxlV5N4BCkFgxe3rhyzkOrVR5qrpmNefhlhftn/doZ97DUM+UKa205YdMEWSgHh6YlDyr3c+DFKCbHBgXbIxjHEeixvuWgXusdjqTqXMzNW1nssd6h97neARyDsoGYCmDk1h4EibBQuGwqU5GykAzSnEoZkkfpK3WqT63u+6f+IO6kzam+Baw8z4DFI4pKEUhiSRFxqxCPZdlEAiEWq4KIU/eJI+7xXM+0KvqrqU+adjs+HesdDuRSf869ssMkQ0cdCiVyUExcIh0Dlky1rZPvGETWyFf1yO/0T30Pd6cu9ecXgrzca1sdH4baLqfHekW21CvGFs0kCu1iHuEA9LqRVa6tr2igzMVG5CYJR7qL1zri7tqMu4pgaTIwSEVVornfGGXAkYOYWOcAtpygsHmurNZWd9v15z+Ou/TlGbeYokeg6Dh5Rz2LzsPfpCblt5Af9V2c24mSdV7MFvOZci9qpRGxDarsVPXEgZ8TZqpfO1YtuJ1Yt4+pNjcwNC2UkwJyGlRhRIwBrogIaEBB2lNic6x/+Qx9F+TSXkIgzXc4TSx41jElZZfUNDBf+y02sbQbNNVSfw565FpRDWnLBOEIyB7RiAlUTp5NUVPqAWPqwiXEL7ib6/ZQ4x3Rrc9kvqA+NnnKo2KznvKI+/sv6Xvdf82zAKlRzINPteMto7ahUdJLVnIl5X37t0GnwGfutqDrZvib9pIisC5WmOsmwMMzSE+Qi1AV4fqPcf+ivj+pfczkyk/IXKqlLzSqqujeaP6/wc3IlJDpyklFASUMhQnznJ5pNm0d/Rnle437fmziPX26bLnBPVMxTYl5zb3vjJil95N9q93/qn3MK4FIiIUGwkQrRKMGmwei7Dc7Jv8aT73pz0Thn/JS5r5MUDI99gXkFiQq+O4YZoQRFbG/dJO5wZ1yRbXWySfCAyK5BXy2D+c5fKcf14XGVJsNQJ9p53aXaerMXA8ptEXcjBaFdhqnziSbPAdAfp5Gc2Fhd7hRnvrSiBIoQGsgoYFo//DKnzQe+DPKt0EmaDUHp6PwQN+iRCoERoOGJFGDU/aU+Xjpfv7L/ZF/Gfev8dRrv2bcXWW/e1D5f4Oba7fUQuU07Khoc/lDq09H+Y30jXJveWlaw6xxoWwJMAkPFBlX27nhKo61u4g6SF8mwSVPGuMAKaW2jvspTQKoJbAuIPzJ4rOj+yx9fwpuN7JaBOa5Eb5m3STAQ5M0J74JfK3vRNDY8lknDjHfuWZ2CcXE7Sxs5BCQbdGVdbTx3JHqs8ZRfQ5uFdKkp0mn1vnIeYouaKDIadoMR3f97tsiFkIJVZatKhWwvyIKrJpK5q7ELS0L1VwC+mfg/rzynUkwxm1unGyrwihTtOCa2+0av3f82ts9EP5pfePP63+uK0hjaijHutTKx+HNGqPfyJ8bhP2U2wLNMlouz9Z9HMtWLUPmWN62VuJtv1w8TfPkhOSi1rN4p+ffZ+C+H/f+UbnhLXimUtugO60l7S0rIRvtFZT6oCXjXuqrdtYb3CNoe4oEMlgnfFSM/cf1/Tm4CUNOhE5zwSnkn5AWWCSFtUgIyzql9bSeaQTd4f7gXK0n+Yzy/Tn8PEuehKRqMVFImCqP0BdtgdoK56GlqhXmyq9/9vixH5BPH1ej8pAHchxrt0Guq/VMxf847k+LY5Wenfch6hh7o5iWgjLnIgJiHtQkJOvkypr/cdyfln8zrMegI0Q36xFjzo4T45wQFmuiJzvbUK689C1vMZmVrx3+Vef9m+L/G8UxMHFPIQVXzgvBWkIb4WietQAegcAC3DRzdFvfplaoVhrswgodwWQYidFPuX4qE3MPDn6+Hqz5KXlJ/Lx8bCVbQ7fW29bjBb9HNGnPowwSwp6vmiADCiONhFZJ2RTyqJv1iX6rvOTH5NbOgZozpkC1sgoqVNFL5TGiTDZ5dO7NYM3PykP/A/p+Tzbmb7k0ldx17LiVz/Ln/4C+b+qRIV2n2msnFCFRhXd6L/xW/vzH5EbfjW4i9WoQPkxFJ98542fxtX++fMcYZ6J1gLg/MS3e6dv1+/DzH5aN8l0dWwro+53Q/3vs/Jq8rwmM2dj2f9ivrXEDNasjxdgI1lS48ETJkpQKxZa6VhQNNq3LlKg4873fqz71h2HP1WoAABP/SURBVGSFu9x5VFNquVV5YGBeTyPQmgOjR7njh3dacsW87di51eG3ykt+TNZxTLRoRC2HnGaacvc+rzhPiYwN0lFbzYhlkeqgL4Oxf7M89EfkpnxXS69DgnBblXlYZlku3dfzIM0y5/LwDp/PRPe/pHw/kEsKn7tUqwpVl7TmvyaOGS+l9iNnwXmuTLJg4GwWng0qKu9pp4XMC/Gemtc+C/c/H8c8S35udLKRWtZ6rYaCe192GrUz4zbEMFZxnk585r+HrzVNyUgVnWINLfNQzYI2qqEF2HrMQwcbhT0w9xNv/73qFX9Ibsv3VZ65XYlMziN2PsfO42+gb1Nb33jhVSMcY4YhFlrBJKq0Uk5BKo5czAMHTutBfsY8g/8QT73JQ70vppAMnzjzlFWoC9h6bYLhlM5Tp1DIC2gKcWqC/Jw49gv9cj/Nr/nSCzEVNioWYRNVmkZm1OQYUDV4EFFoBvZwGlfxCbi//0I/7M9rF1yP1X9f1rjlpf//eSTeaoqd1x765530M3jL5+EuytiqirQi6dZBotI0jJjYFMooUynkiquGwivcGVoeR7eF2z/G/XvkobXWU+xY8FxbJ3iwWhPDQ6JWBFZPLl51R7/4tWEZmFuPauDiMJzBvy6jUd/LOM6/EU/1QNFkp7iefBAhpDw7oZmlFTaGxG0UV/NDnfSd1y8xDLD2ImKtdBIyI5vMsnBJXoZoQ9+mqvDvk5eUlZGJ5BvO08bkKU3yCESI19EZyFTIdX38GXdeh4ctA02MaGylFMvYbHtZpOe+fPsq7/ht9L09APyR3OHu1dR6r22b8vDk6oy7fQP3r/C1X/RrzQl3m/unkhKxbJ2mQWWLUYOq9uGKFte47TAcGPfEWZEfwj3uxSLG4wikK9z/rL6rHUU15GNh8tzPUKCnPM+LtuHhsKg1bhrMyOIwzJLNWlg+2Fc7X3D3Su2rkZCKD5+l70+yc1qiupQOErBmnq1KMsTkNdP+UcfcK9wcS8FcH3QhGt9grvgNbtfagrm9Lfo17t/DrynRtLgkSBVW5UmZIISDQ34D92kJtbJlMxGhI3sXlYidEmWy7XkFr5O+LS6l2HflgnvZue3XWncnP4a7ujv+rvvDxniD8xO5O/iu1QhwC3HaqWtCMbaDF07SLvKq506cxE3Z5xHr0VzFMj+EYTrezrzwVHK9NEyz729kcw3b+oz7rnVD3Z1gvv1J+3BdJna4OfZwN7cj2RsS+uPvlqkWaii743yYu4FMx7kXhn5YdoKkceAQ1bujj8tb+/75WL53h/1KDsuQUzjZq//fX/3g+KsdOeH+frvzeIJ6dYLh9uinM+7n4VYyqUpXV7/9xQHKd4tZfY5SYwlG4UwgJByO247DjR/IMLC0lO+CybVkljMUmqp5HLpuObHcEHZcZg87drNdLhbVeJ9PkOYHJ1hwlyQKEaOAV3iL+S3kG26TiHN9OpgvP1l+AD/MH10u3VUpxyUpGbR7xkWviBPyFLhoHpS3jbwfGTandRWvVuQrXT7bbCqqGkpEyrdd4Q0pjnK3HXhzPkFbStUw5/K9d+3W0WV5v5Zme4zBbSEVPBOXZ6cJ5m7Vv+M6e1UlumzLcwVXqglTchoWYGWVd8b5NleDnXMsL3lJAZp7XfQSL7h7wUh0zDV8MaTLD84/Ll7lbtHMBTecAO6dKpIf3FytVuQ8v2+uq3giYCRUjHhF5oy73frh8RFXjkMy1vl6rMdh0vDrBdgxxlUi9VdK7zuR6fn2epKAOz/yyKKQNKpstBn3xwVwH0/gwOgjsYtGtn74APewOGGVl85r0tu4c26ipuGchQ5DctWrbeY+3XyVoXLXHnc+wH0A/tPD8wu2H8E7Asn7Qdy9hBOM46D56QQ/gJsOEjzuCKU29XM+uH+IuyBZGqymE7LkcEOOsqzqmne6s4PkDhfLtoe4E9IOB3g8Lrgmyj7+IO5oUQAGMlin4ASMDfHjuFvq0aSKNIR8cMFoLacHuEvxfFikX0xkyEHqcJInXD2f5Gm/BIH9/vT9q3qobxxcXQ0dawQZm2ZSw4/aeeHjjPsksVAdRBc1/oCdj4TR1PRclsJZcK3SPsS9Hh8qrrKY1FR9dfSe8J8wgosTzqpT5dmvHe/i7FHVoWVqLA9CCqdqrBEfL+ugvrW47MU5u6GVIuEDeDXhZgInmM8uucRXB6z0fBLDxkpIS/aNJiJyJU0d0GlXu4E7qisueJ4ItSuqvsxzwTcE/poivxyLAJ7VmacetcTm+bhOaTf4EEkaZqZDGDxQv/q0Y+bqDdx0nrsur4M6wwkE6YY82nyqNa+G4wm6DtKOFfA1Cj+fVlCdawrlAwI/88GO2pN+PF89kHvcqSNm4H7Q8IUd2K5d4XYHJqKCaAiBvWBE9CvcK30TP/Rnv9h3seOB9UEO8uQYYJso39Q3nODsWOt8Ahvo9QmSeKxvol+vfrBxtNr3noJrOB9s1Za+ua8IPfRO7zV6UmlEr7hx1QWWZs7HcYxP7qC7rPHyRt/5PvCF5IxtwDnFIcz1p5vhrsLvrIRcFa8nqAImspFwgsPpBFbdFJPrgt1ieiaXHGsC6QYoip6vHkh7vVD52c6dqbijjdtjpFLF1rgx9zF1VE+pt3m6IKtecf9x5ddweSI5qfnSKMsq8DHD8brqTV0fpcEllpcTkGIWZHWCO+dw66ra6sg8IbnaY1IroMBLjclQe3zn2y7rMh1LNLnu5LjgJsty4xkVLYv8udko32fkmeTApUjjJKe0AduFm/bkA6gzk8vQF5Y0qMaJTur1CY5k7/SygTs7RpEf21g0eRJnXxCbUbN71Bfcz3zMtevlzoUqypkKsDDhj+WbkOzPClKQslk4pmquy/fVYtqZAWW+NywV0mC3c77uFkF/IBAR7KlG63yC8v4ER9z3620bx4fXg4GDCvOAny+4BxaG/ZeIDtHXkH6z2dZsmqsEuKvgacTM5/l8HJVCxsOrnef4DanTlVA2HepzQtfXnlL/Y0KZPVwSwX7cOp4e8zG1tWLz1A+Xqye5sdJzrF79eYqzHjCCFzqOcprroKYnvMRvOsmxGume13yehrx8N77oe8m//5jvFuzuQm596ZOd7/Z9SPIJMoPifPME9Tn/PkB0u5WUeMj67q3lG7u7+v12wcXOhbe5vZFZb6c8x/QU1BXu7XWwTaz5R6Y1eyhG1vbRCR7Xt5x/QIfwqD6VrHC3GOiMyT2fWpOnScemwo6c/HlVQeGGDBNy5ezgFkK/8ms/V5/6S4J3EBNP4yxuOmle1idAdzNKnmTd7u/nkCaOuIB8YrIpLvMluAV3xWa6eNPFn1wSlle/9nP1qb8kK9xkqlFFjXKqVUgptkd1SMREVO0UM04lAXTTqQixulJNvMZtumQVD8iqBObstQ0hSK+O+m47GrrggQpyP7IT8PJa3yW1eU7XdmmwKRFviWN57lyT8qTDlcsfsxry/MPHiZZN7kCcR4CW7uNNPGdZrwetA2I812lBGll31qOeQtb8TbYHybsOlAYegs51S6wdeV7heq1viFN53ncN9MUo5BCBkNA2R9zlGIAr2q7TsecTvuA+z1uT9Y3DjODBTcGzVlA9IgbOwE+qSnDhPE+Dn7rRI5H0MPEqel9zDQ8xTB31Wj6s6v4Qbo1mONuovqO2HxhDXWK1HRQaea2H0Qeg9439goVPXnq32b/lWFReR6AuuMFKcv0d2ItS0TUXO1+3C2LNkZ9mAQUFMQclRjCWF/NAIXWJCD+JkfgRBTu7eaqiCJZp77sudCrQRv3YAM+bdgNznMJBs3P7YHucpnmZ1WFZIsMcp64zZhmDssZN86A865PQkXouz25y8eeZoTVHb9aci/e6fC/rMuXp6Z0Chr2M7Mxz15dFm2c7UqqKRpWuNOAnSyiF2KFIywaJ/BNVtKV6e8HOB7jP5XspW+0R8TIhfrWArUj+XpKNMrTq79Baw9FMPQWuRVt2WfZmwU2BsRARRE5CyRn4qnxf+bUPzTn/4wX6RsqVXwNt5Wl6KM3LMs1I0qjBor2mKa+4t9GBdd3PQ3icJyp3YJ65JvQ8Q8/iz7ULI08jU4kP7gb3j/hzYz6M17SXGU0251lalW8laRIhUN75mUzgmksmfae05HMqY9wI4h/oz3SMYzolN+RB2Xwsb+z80h4KBceA3ZS5AgPIAMvLzoC7chrVqIHon5viOMVtkecyAytvTP69b1ujRJ6DWglB8yut8qy5VijmS8ocRFaW53zG4E3afJS/wz0pgiIWpBSkhbQKLg1pXFWAEjFr3cZgsg/ixgX4NaKIKhR5lTVfO627lpcMcz5PfEetj3BLtEMOwqOzVDs6EyQdUP/QBB+k8AFF7TSETDBF6qNn0WskYu43rErQIGpneIIoQXTQ1AU4oYW9pz7FV7zl4d0/kLVfg3vAukK3614c/fm5VBfXuM/9FRc7FxUKJHjHouhI4ExSYTg3Ito8og1w50WNhZu0Fhaiic6L4JCgNdOYIgcOVcqojZKSakqK0Ii89JuLiOfZjakCOkEDFOVw0Xez9uc/jfuJqr3qLZuuI+li514UjihQtr3X99qvtaiqsAGGi5pl8nGEy7wWU2swwySXU4goLW7JMtUzybSlaqsyz/+M8pYiExpsjsvFKtSUqMplJc9krkKe1gR+05xmZV/hLl5qNRyK6YmiaehzDw8jFFDuAs5uy/iyb6Bs5fky2jx34C3uvXcDOgyl2MANhqvnRHmd7nGf41ihr+fQEH4JTu0xRP2y/751bis7b76EINqnGR4Xnw9sNw1D0Ln5VqdDwsBAv8q5HmKqn/o4D7e4u4HJg6huJ+096nvykNAFSA639b34tUg66SUBo/aKUaQRFVRo4X+UkXxM1vz8iUHmR3vfoZkM0xDq2dpuGNQwH8YC/EPtun4AwlrTme9vcZ+Tmotm2gvuhZjipTFuhbu81jf4LBZDAPIlldcJaUOXBWvH/wzudX8HJ9rGLVP9ElMAG0pPCnhSY/KyfwY1wKGcwQQoDKQJ7S3uJ9sbgQQOQK7yspm4N6+4c/35SZb686Xh6KZ8Q6QhQkmnFFYQ/h0llcSSNB+aW/tXcLf8uJ54JofLVAjNUrbcxkz3J7kq3z2vv3dQIrivDx0Lh/GCu/JaRCEbqQTAEk42zBH3E7zlE2Vt56Prwhj3MnlUJz7LEbm96J7mPBPZ6J7uDe4KN+rzukv7BInSIG1f1yvcXHSz7ueey3EYB38Qicvyd6l3ILOqXwbK/TfwKWwOg0OMHfhEv8ZxdIfhfunSq/KdWXxbD+ZI66tV+a4op3m9JjtFSOyCjVNyh3Kj3kHSm2qh4wJH2QLFUpWD8uS99No3nxap/dBiL1e4L/32xs6woGYnAhC13MKEhCWaY1tFFvB8X1W14mvmOIP6XVJx5Gt4qdjGmEwRL1VNYPU3fC1P7dhqyfICv4oCa3NehdE4SO9QOZgBtoF/j8t8RJEKEimlBNI+X5EG8p7IwfdvTtv5Lu4fl6v1JGfdTXvr6nSog306s/ljuyCQ1KLJ1fXgzxayCr7tlp/vI2q9bnTwggWPvS5nQlEBrEth773UnhNqcxc7YKdBaR8JJFEoIBzY5GiMzoaPh/l1HvpLuIuRky6X4ppFcHHnjLhrFt5ihVZeeBF6x/jD+jUjBJZS5OXOvVNMlbFqowBLhM+gbSlzktAooWBjFArnIbsVkxWDSOBiJX7A9a9xK5K1pJrjJJT3HKm9pGTmHrdRqo2upYUDjQq3zr8rb8eBHOZajNyGedzOx66k3JoC80frkt6SdV7Ch7yUnRV4hAw6CC4o8ZBnwBtlAkEZSipKB4XJHWPzlV8Tp16s2euL17te7Jwpxri0afY0TNbe6vsnxxP9kqz4eZ7zPsw+lETaLiAJITcVKRo+azZZNM0WWa+BtTbhVIt0xVvcE+maLtaiIjs3EisuuHMlE7i2Mg8/zDXJtzx1GU+Ul2M8rlX6aFnjt9oQNvYVb3q5FW7hFAoaXKTLZFELAZ+b4NqgYxkICoHmRTYZg/JH6R1uiN+HwYapf0IGTPlwUuGFp2ZnRtZyU77xdDDYuxTbg/KljrPSJMDNYA+mR8HlqZk2HrM8nTxcPfomCN1qlxdvrCBPt+DtQXVSRwlGy8BM79YNW8sbfu0t59iecV/K99xLV6sxaLjkpA7O3uMmW7gv9al+QoLzvJYim2ujmMWDsDyvFUBnrYjlvuGJhxQYA0CTGSkvn7DrppEeygmohpoM64QLdarGKaF2cwnMLdyOGOJwJglIwZtHPFNWVUIOj1xTqrzS1tXBH6lvaR7hvslLSuZRpBPcLAQtluc5DhGSM9jGIYttIVeZIH5FH5lwkK5xHV0MJERGnVbBIhE1zZUfPtsl9TJX8L6xnghel29vIeJo0vlkZ2ABBtIjaUYRgFaqOaVSTddWcRXH4GHtldHw5KpVte6H9P3Dfs2gt0KWou/H8RVuKDdeUAosQMcpBo4xcIiGBDp13MvAPQKHdnW9Ne4wTLafU2ctfd69An8X98+Ps/glWfk1hpc5R9s8/2i5rIPR5qQ6TzzaRouPg5+vaPCVXxto/UX8RUPNx/q17vWxnd/y1L9Xyl/kaxfcbU5LTstgrlj6x/S9bzZ/8h8Ud+bnunj/xzfSxDPuuSzwMTbj5cNrj6E587XNTjin/ooL7q2BlP9hmY+43bz0YJjn194M8/Jtvtlx3jbnl9xTF3Ar/lAsrm7HepxlT87tgsVdv5m/QU79etqfkvI4PvTRudtlEOgDqcpjv/sf6ar0mbLdL/fj8guXzvpmf3vZvsj7PeLe6ix3ritc3m7qD98WUib08vL1f1HQy9P/onz5f4GCWnagqWv2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959" y="609600"/>
            <a:ext cx="189143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609600"/>
            <a:ext cx="3085968" cy="314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3525035"/>
            <a:ext cx="3563144" cy="263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2053936" y="2362200"/>
            <a:ext cx="1298864"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6642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3928306"/>
            <a:ext cx="1752600" cy="2514600"/>
            <a:chOff x="533400" y="533400"/>
            <a:chExt cx="3352800" cy="5334000"/>
          </a:xfrm>
        </p:grpSpPr>
        <p:sp>
          <p:nvSpPr>
            <p:cNvPr id="3" name="Rounded Rectangle 2"/>
            <p:cNvSpPr/>
            <p:nvPr/>
          </p:nvSpPr>
          <p:spPr>
            <a:xfrm>
              <a:off x="533400" y="533400"/>
              <a:ext cx="1295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INJURY</a:t>
              </a:r>
            </a:p>
          </p:txBody>
        </p:sp>
        <p:sp>
          <p:nvSpPr>
            <p:cNvPr id="4" name="Rounded Rectangle 3"/>
            <p:cNvSpPr/>
            <p:nvPr/>
          </p:nvSpPr>
          <p:spPr>
            <a:xfrm>
              <a:off x="533400" y="1752600"/>
              <a:ext cx="3200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ACCESS TO HEALTHCARE</a:t>
              </a:r>
            </a:p>
          </p:txBody>
        </p:sp>
        <p:sp>
          <p:nvSpPr>
            <p:cNvPr id="5" name="Rounded Rectangle 4"/>
            <p:cNvSpPr/>
            <p:nvPr/>
          </p:nvSpPr>
          <p:spPr>
            <a:xfrm>
              <a:off x="533400" y="28956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RECEPTION &amp; RESUSCITATION</a:t>
              </a:r>
            </a:p>
          </p:txBody>
        </p:sp>
        <p:sp>
          <p:nvSpPr>
            <p:cNvPr id="6" name="Rounded Rectangle 5"/>
            <p:cNvSpPr/>
            <p:nvPr/>
          </p:nvSpPr>
          <p:spPr>
            <a:xfrm>
              <a:off x="533400" y="4114800"/>
              <a:ext cx="3352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DEFINITIVE CARE</a:t>
              </a:r>
            </a:p>
          </p:txBody>
        </p:sp>
        <p:sp>
          <p:nvSpPr>
            <p:cNvPr id="7" name="Rounded Rectangle 6"/>
            <p:cNvSpPr/>
            <p:nvPr/>
          </p:nvSpPr>
          <p:spPr>
            <a:xfrm>
              <a:off x="533400" y="5257800"/>
              <a:ext cx="2209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DISCHARGE</a:t>
              </a:r>
            </a:p>
          </p:txBody>
        </p:sp>
      </p:grpSp>
      <p:pic>
        <p:nvPicPr>
          <p:cNvPr id="37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765" y="609600"/>
            <a:ext cx="4703802" cy="313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8799" y="4120377"/>
            <a:ext cx="2640653" cy="2191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609600"/>
            <a:ext cx="2346314" cy="313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7331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3928306"/>
            <a:ext cx="1752600" cy="2514600"/>
            <a:chOff x="533400" y="533400"/>
            <a:chExt cx="3352800" cy="5334000"/>
          </a:xfrm>
        </p:grpSpPr>
        <p:sp>
          <p:nvSpPr>
            <p:cNvPr id="3" name="Rounded Rectangle 2"/>
            <p:cNvSpPr/>
            <p:nvPr/>
          </p:nvSpPr>
          <p:spPr>
            <a:xfrm>
              <a:off x="533400" y="533400"/>
              <a:ext cx="1295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INJURY</a:t>
              </a:r>
            </a:p>
          </p:txBody>
        </p:sp>
        <p:sp>
          <p:nvSpPr>
            <p:cNvPr id="4" name="Rounded Rectangle 3"/>
            <p:cNvSpPr/>
            <p:nvPr/>
          </p:nvSpPr>
          <p:spPr>
            <a:xfrm>
              <a:off x="533400" y="1752600"/>
              <a:ext cx="3200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ACCESS TO HEALTHCARE</a:t>
              </a:r>
            </a:p>
          </p:txBody>
        </p:sp>
        <p:sp>
          <p:nvSpPr>
            <p:cNvPr id="5" name="Rounded Rectangle 4"/>
            <p:cNvSpPr/>
            <p:nvPr/>
          </p:nvSpPr>
          <p:spPr>
            <a:xfrm>
              <a:off x="533400" y="28956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RECEPTION &amp; RESUSCITATION</a:t>
              </a:r>
            </a:p>
          </p:txBody>
        </p:sp>
        <p:sp>
          <p:nvSpPr>
            <p:cNvPr id="6" name="Rounded Rectangle 5"/>
            <p:cNvSpPr/>
            <p:nvPr/>
          </p:nvSpPr>
          <p:spPr>
            <a:xfrm>
              <a:off x="533400" y="4114800"/>
              <a:ext cx="3352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DEFINITIVE CARE</a:t>
              </a:r>
            </a:p>
          </p:txBody>
        </p:sp>
        <p:sp>
          <p:nvSpPr>
            <p:cNvPr id="7" name="Rounded Rectangle 6"/>
            <p:cNvSpPr/>
            <p:nvPr/>
          </p:nvSpPr>
          <p:spPr>
            <a:xfrm>
              <a:off x="533400" y="5257800"/>
              <a:ext cx="2209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DISCHARGE</a:t>
              </a:r>
            </a:p>
          </p:txBody>
        </p:sp>
      </p:gr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ontrols>
      <mc:AlternateContent xmlns:mc="http://schemas.openxmlformats.org/markup-compatibility/2006">
        <mc:Choice xmlns:v="urn:schemas-microsoft-com:vml" Requires="v">
          <p:control spid="35844" name="ShockwaveFlash1" r:id="rId2" imgW="6935760" imgH="2895480"/>
        </mc:Choice>
        <mc:Fallback>
          <p:control name="ShockwaveFlash1" r:id="rId2" imgW="6935760" imgH="2895480">
            <p:pic>
              <p:nvPicPr>
                <p:cNvPr id="9" name="ShockwaveFlash1"/>
                <p:cNvPicPr preferRelativeResize="0">
                  <a:picLocks noChangeArrowheads="1" noChangeShapeType="1"/>
                </p:cNvPicPr>
                <p:nvPr/>
              </p:nvPicPr>
              <p:blipFill>
                <a:blip r:embed="rId5"/>
                <a:srcRect/>
                <a:stretch>
                  <a:fillRect/>
                </a:stretch>
              </p:blipFill>
              <p:spPr bwMode="auto">
                <a:xfrm>
                  <a:off x="1447800" y="1219200"/>
                  <a:ext cx="6935788" cy="2895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4020291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3928306"/>
            <a:ext cx="1752600" cy="2514600"/>
            <a:chOff x="533400" y="533400"/>
            <a:chExt cx="3352800" cy="5334000"/>
          </a:xfrm>
        </p:grpSpPr>
        <p:sp>
          <p:nvSpPr>
            <p:cNvPr id="3" name="Rounded Rectangle 2"/>
            <p:cNvSpPr/>
            <p:nvPr/>
          </p:nvSpPr>
          <p:spPr>
            <a:xfrm>
              <a:off x="533400" y="533400"/>
              <a:ext cx="1295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INJURY</a:t>
              </a:r>
            </a:p>
          </p:txBody>
        </p:sp>
        <p:sp>
          <p:nvSpPr>
            <p:cNvPr id="4" name="Rounded Rectangle 3"/>
            <p:cNvSpPr/>
            <p:nvPr/>
          </p:nvSpPr>
          <p:spPr>
            <a:xfrm>
              <a:off x="533400" y="1752600"/>
              <a:ext cx="3200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ACCESS TO HEALTHCARE</a:t>
              </a:r>
            </a:p>
          </p:txBody>
        </p:sp>
        <p:sp>
          <p:nvSpPr>
            <p:cNvPr id="5" name="Rounded Rectangle 4"/>
            <p:cNvSpPr/>
            <p:nvPr/>
          </p:nvSpPr>
          <p:spPr>
            <a:xfrm>
              <a:off x="533400" y="28956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RECEPTION &amp; RESUSCITATION</a:t>
              </a:r>
            </a:p>
          </p:txBody>
        </p:sp>
        <p:sp>
          <p:nvSpPr>
            <p:cNvPr id="6" name="Rounded Rectangle 5"/>
            <p:cNvSpPr/>
            <p:nvPr/>
          </p:nvSpPr>
          <p:spPr>
            <a:xfrm>
              <a:off x="533400" y="4114800"/>
              <a:ext cx="3352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DEFINITIVE CARE</a:t>
              </a:r>
            </a:p>
          </p:txBody>
        </p:sp>
        <p:sp>
          <p:nvSpPr>
            <p:cNvPr id="7" name="Rounded Rectangle 6"/>
            <p:cNvSpPr/>
            <p:nvPr/>
          </p:nvSpPr>
          <p:spPr>
            <a:xfrm>
              <a:off x="533400" y="5257800"/>
              <a:ext cx="22098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DISCHARGE</a:t>
              </a:r>
            </a:p>
          </p:txBody>
        </p:sp>
      </p:gr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550817"/>
            <a:ext cx="5741126" cy="4116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6762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3928306"/>
            <a:ext cx="1752600" cy="2514600"/>
            <a:chOff x="533400" y="533400"/>
            <a:chExt cx="3352800" cy="5334000"/>
          </a:xfrm>
        </p:grpSpPr>
        <p:sp>
          <p:nvSpPr>
            <p:cNvPr id="3" name="Rounded Rectangle 2"/>
            <p:cNvSpPr/>
            <p:nvPr/>
          </p:nvSpPr>
          <p:spPr>
            <a:xfrm>
              <a:off x="533400" y="533400"/>
              <a:ext cx="1295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INJURY</a:t>
              </a:r>
            </a:p>
          </p:txBody>
        </p:sp>
        <p:sp>
          <p:nvSpPr>
            <p:cNvPr id="4" name="Rounded Rectangle 3"/>
            <p:cNvSpPr/>
            <p:nvPr/>
          </p:nvSpPr>
          <p:spPr>
            <a:xfrm>
              <a:off x="533400" y="1752600"/>
              <a:ext cx="3200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ACCESS TO HEALTHCARE</a:t>
              </a:r>
            </a:p>
          </p:txBody>
        </p:sp>
        <p:sp>
          <p:nvSpPr>
            <p:cNvPr id="5" name="Rounded Rectangle 4"/>
            <p:cNvSpPr/>
            <p:nvPr/>
          </p:nvSpPr>
          <p:spPr>
            <a:xfrm>
              <a:off x="533400" y="28956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RECEPTION &amp; RESUSCITATION</a:t>
              </a:r>
            </a:p>
          </p:txBody>
        </p:sp>
        <p:sp>
          <p:nvSpPr>
            <p:cNvPr id="6" name="Rounded Rectangle 5"/>
            <p:cNvSpPr/>
            <p:nvPr/>
          </p:nvSpPr>
          <p:spPr>
            <a:xfrm>
              <a:off x="533400" y="41148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DEFINITIVE CARE</a:t>
              </a:r>
            </a:p>
          </p:txBody>
        </p:sp>
        <p:sp>
          <p:nvSpPr>
            <p:cNvPr id="7" name="Rounded Rectangle 6"/>
            <p:cNvSpPr/>
            <p:nvPr/>
          </p:nvSpPr>
          <p:spPr>
            <a:xfrm>
              <a:off x="533400" y="5257800"/>
              <a:ext cx="2209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DISCHARGE</a:t>
              </a:r>
            </a:p>
          </p:txBody>
        </p:sp>
      </p:grpSp>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273150"/>
            <a:ext cx="3078163" cy="3517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849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cstate="print"/>
          <a:srcRect/>
          <a:stretch>
            <a:fillRect/>
          </a:stretch>
        </p:blipFill>
        <p:spPr bwMode="auto">
          <a:xfrm>
            <a:off x="0" y="0"/>
            <a:ext cx="3762375" cy="5114925"/>
          </a:xfrm>
          <a:prstGeom prst="rect">
            <a:avLst/>
          </a:prstGeom>
          <a:ln>
            <a:noFill/>
          </a:ln>
          <a:effectLst>
            <a:outerShdw blurRad="292100" dist="139700" dir="2700000" algn="tl" rotWithShape="0">
              <a:srgbClr val="333333">
                <a:alpha val="65000"/>
              </a:srgbClr>
            </a:outerShdw>
          </a:effectLst>
        </p:spPr>
      </p:pic>
      <p:pic>
        <p:nvPicPr>
          <p:cNvPr id="43012" name="Picture 4"/>
          <p:cNvPicPr>
            <a:picLocks noChangeAspect="1" noChangeArrowheads="1"/>
          </p:cNvPicPr>
          <p:nvPr/>
        </p:nvPicPr>
        <p:blipFill>
          <a:blip r:embed="rId3" cstate="print"/>
          <a:srcRect/>
          <a:stretch>
            <a:fillRect/>
          </a:stretch>
        </p:blipFill>
        <p:spPr bwMode="auto">
          <a:xfrm>
            <a:off x="2195736" y="548680"/>
            <a:ext cx="3733800" cy="5200650"/>
          </a:xfrm>
          <a:prstGeom prst="rect">
            <a:avLst/>
          </a:prstGeom>
          <a:ln>
            <a:noFill/>
          </a:ln>
          <a:effectLst>
            <a:outerShdw blurRad="292100" dist="139700" dir="2700000" algn="tl" rotWithShape="0">
              <a:srgbClr val="333333">
                <a:alpha val="65000"/>
              </a:srgbClr>
            </a:outerShdw>
          </a:effectLst>
        </p:spPr>
      </p:pic>
      <p:pic>
        <p:nvPicPr>
          <p:cNvPr id="43013" name="Picture 5"/>
          <p:cNvPicPr>
            <a:picLocks noChangeAspect="1" noChangeArrowheads="1"/>
          </p:cNvPicPr>
          <p:nvPr/>
        </p:nvPicPr>
        <p:blipFill>
          <a:blip r:embed="rId4" cstate="print"/>
          <a:srcRect/>
          <a:stretch>
            <a:fillRect/>
          </a:stretch>
        </p:blipFill>
        <p:spPr bwMode="auto">
          <a:xfrm>
            <a:off x="5514975" y="1666875"/>
            <a:ext cx="3629025" cy="5191125"/>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0383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rgbClr val="00B050"/>
                </a:solidFill>
              </a:rPr>
              <a:t>course</a:t>
            </a:r>
          </a:p>
        </p:txBody>
      </p:sp>
      <p:sp>
        <p:nvSpPr>
          <p:cNvPr id="3" name="Content Placeholder 2"/>
          <p:cNvSpPr>
            <a:spLocks noGrp="1"/>
          </p:cNvSpPr>
          <p:nvPr>
            <p:ph idx="1"/>
          </p:nvPr>
        </p:nvSpPr>
        <p:spPr/>
        <p:txBody>
          <a:bodyPr>
            <a:normAutofit fontScale="85000" lnSpcReduction="20000"/>
          </a:bodyPr>
          <a:lstStyle/>
          <a:p>
            <a:r>
              <a:rPr lang="en-GB" dirty="0"/>
              <a:t>Mainly simulation-based and small group work / lectures</a:t>
            </a:r>
          </a:p>
          <a:p>
            <a:endParaRPr lang="en-GB" dirty="0"/>
          </a:p>
          <a:p>
            <a:r>
              <a:rPr lang="en-GB" dirty="0">
                <a:solidFill>
                  <a:srgbClr val="00B050"/>
                </a:solidFill>
              </a:rPr>
              <a:t>Pre-Course MCQ </a:t>
            </a:r>
            <a:r>
              <a:rPr lang="en-GB" dirty="0"/>
              <a:t>to assess learning from Manual</a:t>
            </a:r>
          </a:p>
          <a:p>
            <a:endParaRPr lang="en-GB" dirty="0"/>
          </a:p>
          <a:p>
            <a:r>
              <a:rPr lang="en-GB" dirty="0">
                <a:solidFill>
                  <a:srgbClr val="00B050"/>
                </a:solidFill>
              </a:rPr>
              <a:t>Day One </a:t>
            </a:r>
            <a:r>
              <a:rPr lang="en-GB" dirty="0"/>
              <a:t>– Reception &amp; Resuscitation</a:t>
            </a:r>
          </a:p>
          <a:p>
            <a:endParaRPr lang="en-GB" dirty="0"/>
          </a:p>
          <a:p>
            <a:r>
              <a:rPr lang="en-GB" dirty="0">
                <a:solidFill>
                  <a:srgbClr val="00B050"/>
                </a:solidFill>
              </a:rPr>
              <a:t>Day Two </a:t>
            </a:r>
            <a:r>
              <a:rPr lang="en-GB" dirty="0"/>
              <a:t>– Ongoing Care &amp; Management of Complications</a:t>
            </a:r>
          </a:p>
          <a:p>
            <a:endParaRPr lang="en-GB" dirty="0"/>
          </a:p>
          <a:p>
            <a:r>
              <a:rPr lang="en-GB" dirty="0">
                <a:solidFill>
                  <a:srgbClr val="00B050"/>
                </a:solidFill>
              </a:rPr>
              <a:t>Post-Course MCQ and </a:t>
            </a:r>
            <a:r>
              <a:rPr lang="en-GB" dirty="0" err="1">
                <a:solidFill>
                  <a:srgbClr val="00B050"/>
                </a:solidFill>
              </a:rPr>
              <a:t>Moulage</a:t>
            </a:r>
            <a:endParaRPr lang="en-GB" dirty="0">
              <a:solidFill>
                <a:srgbClr val="00B050"/>
              </a:solidFill>
            </a:endParaRPr>
          </a:p>
        </p:txBody>
      </p:sp>
      <p:pic>
        <p:nvPicPr>
          <p:cNvPr id="4" name="Picture 3" descr="HECTOR Emblem test.png"/>
          <p:cNvPicPr>
            <a:picLocks noChangeAspect="1"/>
          </p:cNvPicPr>
          <p:nvPr/>
        </p:nvPicPr>
        <p:blipFill>
          <a:blip r:embed="rId2" cstate="print"/>
          <a:stretch>
            <a:fillRect/>
          </a:stretch>
        </p:blipFill>
        <p:spPr>
          <a:xfrm>
            <a:off x="8316416" y="5805264"/>
            <a:ext cx="630966" cy="753089"/>
          </a:xfrm>
          <a:prstGeom prst="rect">
            <a:avLst/>
          </a:prstGeom>
        </p:spPr>
      </p:pic>
    </p:spTree>
    <p:extLst>
      <p:ext uri="{BB962C8B-B14F-4D97-AF65-F5344CB8AC3E}">
        <p14:creationId xmlns:p14="http://schemas.microsoft.com/office/powerpoint/2010/main" val="1375912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2514600"/>
            <a:ext cx="9002160" cy="1343025"/>
          </a:xfrm>
          <a:prstGeom prst="rect">
            <a:avLst/>
          </a:prstGeom>
          <a:noFill/>
          <a:ln w="9525">
            <a:noFill/>
            <a:miter lim="800000"/>
            <a:headEnd/>
            <a:tailEnd/>
          </a:ln>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CTOR Emblem test.png"/>
          <p:cNvPicPr>
            <a:picLocks noChangeAspect="1"/>
          </p:cNvPicPr>
          <p:nvPr/>
        </p:nvPicPr>
        <p:blipFill>
          <a:blip r:embed="rId2" cstate="print"/>
          <a:stretch>
            <a:fillRect/>
          </a:stretch>
        </p:blipFill>
        <p:spPr>
          <a:xfrm>
            <a:off x="8316416" y="5805264"/>
            <a:ext cx="630966" cy="753089"/>
          </a:xfrm>
          <a:prstGeom prst="rect">
            <a:avLst/>
          </a:prstGeom>
        </p:spPr>
      </p:pic>
      <p:pic>
        <p:nvPicPr>
          <p:cNvPr id="4" name="Picture 3" descr="FullSizeRender (2).jpg"/>
          <p:cNvPicPr>
            <a:picLocks noChangeAspect="1"/>
          </p:cNvPicPr>
          <p:nvPr/>
        </p:nvPicPr>
        <p:blipFill>
          <a:blip r:embed="rId3" cstate="print"/>
          <a:stretch>
            <a:fillRect/>
          </a:stretch>
        </p:blipFill>
        <p:spPr>
          <a:xfrm>
            <a:off x="179512" y="188640"/>
            <a:ext cx="4928096" cy="3696072"/>
          </a:xfrm>
          <a:prstGeom prst="rect">
            <a:avLst/>
          </a:prstGeom>
        </p:spPr>
      </p:pic>
      <p:pic>
        <p:nvPicPr>
          <p:cNvPr id="5" name="Picture 4" descr="hyponatraemia pathway.jpg"/>
          <p:cNvPicPr>
            <a:picLocks noChangeAspect="1"/>
          </p:cNvPicPr>
          <p:nvPr/>
        </p:nvPicPr>
        <p:blipFill>
          <a:blip r:embed="rId4" cstate="print"/>
          <a:stretch>
            <a:fillRect/>
          </a:stretch>
        </p:blipFill>
        <p:spPr>
          <a:xfrm>
            <a:off x="1187624" y="2924944"/>
            <a:ext cx="2787774" cy="3717032"/>
          </a:xfrm>
          <a:prstGeom prst="rect">
            <a:avLst/>
          </a:prstGeom>
        </p:spPr>
      </p:pic>
      <p:pic>
        <p:nvPicPr>
          <p:cNvPr id="3" name="Picture 2" descr="FullSizeRender (1).jpg"/>
          <p:cNvPicPr>
            <a:picLocks noChangeAspect="1"/>
          </p:cNvPicPr>
          <p:nvPr/>
        </p:nvPicPr>
        <p:blipFill>
          <a:blip r:embed="rId5" cstate="print"/>
          <a:stretch>
            <a:fillRect/>
          </a:stretch>
        </p:blipFill>
        <p:spPr>
          <a:xfrm>
            <a:off x="4499992" y="1340768"/>
            <a:ext cx="2872745" cy="3833664"/>
          </a:xfrm>
          <a:prstGeom prst="rect">
            <a:avLst/>
          </a:prstGeom>
        </p:spPr>
      </p:pic>
    </p:spTree>
    <p:extLst>
      <p:ext uri="{BB962C8B-B14F-4D97-AF65-F5344CB8AC3E}">
        <p14:creationId xmlns:p14="http://schemas.microsoft.com/office/powerpoint/2010/main" val="723181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3928306"/>
            <a:ext cx="1752600" cy="2514600"/>
            <a:chOff x="533400" y="533400"/>
            <a:chExt cx="3352800" cy="5334000"/>
          </a:xfrm>
        </p:grpSpPr>
        <p:sp>
          <p:nvSpPr>
            <p:cNvPr id="3" name="Rounded Rectangle 2"/>
            <p:cNvSpPr/>
            <p:nvPr/>
          </p:nvSpPr>
          <p:spPr>
            <a:xfrm>
              <a:off x="533400" y="533400"/>
              <a:ext cx="1295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INJURY</a:t>
              </a:r>
            </a:p>
          </p:txBody>
        </p:sp>
        <p:sp>
          <p:nvSpPr>
            <p:cNvPr id="4" name="Rounded Rectangle 3"/>
            <p:cNvSpPr/>
            <p:nvPr/>
          </p:nvSpPr>
          <p:spPr>
            <a:xfrm>
              <a:off x="533400" y="1752600"/>
              <a:ext cx="3200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ACCESS TO HEALTHCARE</a:t>
              </a:r>
            </a:p>
          </p:txBody>
        </p:sp>
        <p:sp>
          <p:nvSpPr>
            <p:cNvPr id="5" name="Rounded Rectangle 4"/>
            <p:cNvSpPr/>
            <p:nvPr/>
          </p:nvSpPr>
          <p:spPr>
            <a:xfrm>
              <a:off x="533400" y="28956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RECEPTION &amp; RESUSCITATION</a:t>
              </a:r>
            </a:p>
          </p:txBody>
        </p:sp>
        <p:sp>
          <p:nvSpPr>
            <p:cNvPr id="6" name="Rounded Rectangle 5"/>
            <p:cNvSpPr/>
            <p:nvPr/>
          </p:nvSpPr>
          <p:spPr>
            <a:xfrm>
              <a:off x="533400" y="41148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DEFINITIVE CARE</a:t>
              </a:r>
            </a:p>
          </p:txBody>
        </p:sp>
        <p:sp>
          <p:nvSpPr>
            <p:cNvPr id="7" name="Rounded Rectangle 6"/>
            <p:cNvSpPr/>
            <p:nvPr/>
          </p:nvSpPr>
          <p:spPr>
            <a:xfrm>
              <a:off x="533400" y="5257800"/>
              <a:ext cx="2209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DISCHARGE</a:t>
              </a:r>
            </a:p>
          </p:txBody>
        </p:sp>
      </p:grpSp>
      <p:sp>
        <p:nvSpPr>
          <p:cNvPr id="8" name="Rounded Rectangle 7"/>
          <p:cNvSpPr/>
          <p:nvPr/>
        </p:nvSpPr>
        <p:spPr>
          <a:xfrm>
            <a:off x="3505200" y="914400"/>
            <a:ext cx="3581400" cy="83820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B050"/>
                </a:solidFill>
              </a:rPr>
              <a:t>primary survey</a:t>
            </a:r>
          </a:p>
        </p:txBody>
      </p:sp>
      <p:sp>
        <p:nvSpPr>
          <p:cNvPr id="11" name="Rounded Rectangle 10"/>
          <p:cNvSpPr/>
          <p:nvPr/>
        </p:nvSpPr>
        <p:spPr>
          <a:xfrm>
            <a:off x="3505200" y="1981200"/>
            <a:ext cx="3618390" cy="83820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B050"/>
                </a:solidFill>
              </a:rPr>
              <a:t>secondary survey</a:t>
            </a:r>
          </a:p>
        </p:txBody>
      </p:sp>
      <p:sp>
        <p:nvSpPr>
          <p:cNvPr id="12" name="Rounded Rectangle 11"/>
          <p:cNvSpPr/>
          <p:nvPr/>
        </p:nvSpPr>
        <p:spPr>
          <a:xfrm>
            <a:off x="3505200" y="3090106"/>
            <a:ext cx="3618390" cy="83820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B050"/>
                </a:solidFill>
              </a:rPr>
              <a:t>silver survey</a:t>
            </a:r>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820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3928306"/>
            <a:ext cx="1752600" cy="2514600"/>
            <a:chOff x="533400" y="533400"/>
            <a:chExt cx="3352800" cy="5334000"/>
          </a:xfrm>
        </p:grpSpPr>
        <p:sp>
          <p:nvSpPr>
            <p:cNvPr id="3" name="Rounded Rectangle 2"/>
            <p:cNvSpPr/>
            <p:nvPr/>
          </p:nvSpPr>
          <p:spPr>
            <a:xfrm>
              <a:off x="533400" y="533400"/>
              <a:ext cx="1295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INJURY</a:t>
              </a:r>
            </a:p>
          </p:txBody>
        </p:sp>
        <p:sp>
          <p:nvSpPr>
            <p:cNvPr id="4" name="Rounded Rectangle 3"/>
            <p:cNvSpPr/>
            <p:nvPr/>
          </p:nvSpPr>
          <p:spPr>
            <a:xfrm>
              <a:off x="533400" y="1752600"/>
              <a:ext cx="3200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ACCESS TO HEALTHCARE</a:t>
              </a:r>
            </a:p>
          </p:txBody>
        </p:sp>
        <p:sp>
          <p:nvSpPr>
            <p:cNvPr id="5" name="Rounded Rectangle 4"/>
            <p:cNvSpPr/>
            <p:nvPr/>
          </p:nvSpPr>
          <p:spPr>
            <a:xfrm>
              <a:off x="533400" y="28956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RECEPTION &amp; RESUSCITATION</a:t>
              </a:r>
            </a:p>
          </p:txBody>
        </p:sp>
        <p:sp>
          <p:nvSpPr>
            <p:cNvPr id="6" name="Rounded Rectangle 5"/>
            <p:cNvSpPr/>
            <p:nvPr/>
          </p:nvSpPr>
          <p:spPr>
            <a:xfrm>
              <a:off x="533400" y="41148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DEFINITIVE CARE</a:t>
              </a:r>
            </a:p>
          </p:txBody>
        </p:sp>
        <p:sp>
          <p:nvSpPr>
            <p:cNvPr id="7" name="Rounded Rectangle 6"/>
            <p:cNvSpPr/>
            <p:nvPr/>
          </p:nvSpPr>
          <p:spPr>
            <a:xfrm>
              <a:off x="533400" y="5257800"/>
              <a:ext cx="2209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DISCHARGE</a:t>
              </a:r>
            </a:p>
          </p:txBody>
        </p:sp>
      </p:grpSp>
      <p:sp>
        <p:nvSpPr>
          <p:cNvPr id="8" name="Rounded Rectangle 7"/>
          <p:cNvSpPr/>
          <p:nvPr/>
        </p:nvSpPr>
        <p:spPr>
          <a:xfrm>
            <a:off x="263236" y="304800"/>
            <a:ext cx="3581400" cy="83820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B050"/>
                </a:solidFill>
              </a:rPr>
              <a:t>primary survey</a:t>
            </a:r>
          </a:p>
        </p:txBody>
      </p:sp>
      <p:sp>
        <p:nvSpPr>
          <p:cNvPr id="9" name="TextBox 8"/>
          <p:cNvSpPr txBox="1"/>
          <p:nvPr/>
        </p:nvSpPr>
        <p:spPr>
          <a:xfrm>
            <a:off x="2359981" y="1524000"/>
            <a:ext cx="6248400" cy="2246769"/>
          </a:xfrm>
          <a:prstGeom prst="rect">
            <a:avLst/>
          </a:prstGeom>
          <a:noFill/>
        </p:spPr>
        <p:txBody>
          <a:bodyPr wrap="square" rtlCol="0">
            <a:spAutoFit/>
          </a:bodyPr>
          <a:lstStyle/>
          <a:p>
            <a:r>
              <a:rPr lang="en-GB" sz="2800" b="1" dirty="0">
                <a:solidFill>
                  <a:srgbClr val="00B050"/>
                </a:solidFill>
              </a:rPr>
              <a:t>&lt;C&gt;</a:t>
            </a:r>
            <a:r>
              <a:rPr lang="en-GB" sz="2800" b="1" dirty="0"/>
              <a:t>	Catastrophic Haemorrhage</a:t>
            </a:r>
          </a:p>
          <a:p>
            <a:endParaRPr lang="en-GB" sz="2800" b="1" dirty="0"/>
          </a:p>
          <a:p>
            <a:r>
              <a:rPr lang="en-GB" sz="2800" b="1" dirty="0">
                <a:solidFill>
                  <a:srgbClr val="00B050"/>
                </a:solidFill>
              </a:rPr>
              <a:t>A</a:t>
            </a:r>
            <a:r>
              <a:rPr lang="en-GB" sz="2800" b="1" dirty="0"/>
              <a:t>	Assume difficult airway</a:t>
            </a:r>
          </a:p>
          <a:p>
            <a:endParaRPr lang="en-GB" sz="2800" b="1" dirty="0"/>
          </a:p>
          <a:p>
            <a:r>
              <a:rPr lang="en-GB" sz="2800" b="1" dirty="0">
                <a:solidFill>
                  <a:srgbClr val="00B050"/>
                </a:solidFill>
              </a:rPr>
              <a:t>C</a:t>
            </a:r>
            <a:r>
              <a:rPr lang="en-GB" sz="2800" b="1" dirty="0"/>
              <a:t>	“Minimal Movement” Philosophy</a:t>
            </a:r>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7486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3928306"/>
            <a:ext cx="1752600" cy="2514600"/>
            <a:chOff x="533400" y="533400"/>
            <a:chExt cx="3352800" cy="5334000"/>
          </a:xfrm>
        </p:grpSpPr>
        <p:sp>
          <p:nvSpPr>
            <p:cNvPr id="3" name="Rounded Rectangle 2"/>
            <p:cNvSpPr/>
            <p:nvPr/>
          </p:nvSpPr>
          <p:spPr>
            <a:xfrm>
              <a:off x="533400" y="533400"/>
              <a:ext cx="1295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INJURY</a:t>
              </a:r>
            </a:p>
          </p:txBody>
        </p:sp>
        <p:sp>
          <p:nvSpPr>
            <p:cNvPr id="4" name="Rounded Rectangle 3"/>
            <p:cNvSpPr/>
            <p:nvPr/>
          </p:nvSpPr>
          <p:spPr>
            <a:xfrm>
              <a:off x="533400" y="1752600"/>
              <a:ext cx="3200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ACCESS TO HEALTHCARE</a:t>
              </a:r>
            </a:p>
          </p:txBody>
        </p:sp>
        <p:sp>
          <p:nvSpPr>
            <p:cNvPr id="5" name="Rounded Rectangle 4"/>
            <p:cNvSpPr/>
            <p:nvPr/>
          </p:nvSpPr>
          <p:spPr>
            <a:xfrm>
              <a:off x="533400" y="28956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RECEPTION &amp; RESUSCITATION</a:t>
              </a:r>
            </a:p>
          </p:txBody>
        </p:sp>
        <p:sp>
          <p:nvSpPr>
            <p:cNvPr id="6" name="Rounded Rectangle 5"/>
            <p:cNvSpPr/>
            <p:nvPr/>
          </p:nvSpPr>
          <p:spPr>
            <a:xfrm>
              <a:off x="533400" y="41148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DEFINITIVE CARE</a:t>
              </a:r>
            </a:p>
          </p:txBody>
        </p:sp>
        <p:sp>
          <p:nvSpPr>
            <p:cNvPr id="7" name="Rounded Rectangle 6"/>
            <p:cNvSpPr/>
            <p:nvPr/>
          </p:nvSpPr>
          <p:spPr>
            <a:xfrm>
              <a:off x="533400" y="5257800"/>
              <a:ext cx="2209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DISCHARGE</a:t>
              </a:r>
            </a:p>
          </p:txBody>
        </p:sp>
      </p:grpSp>
      <p:sp>
        <p:nvSpPr>
          <p:cNvPr id="8" name="Rounded Rectangle 7"/>
          <p:cNvSpPr/>
          <p:nvPr/>
        </p:nvSpPr>
        <p:spPr>
          <a:xfrm>
            <a:off x="263236" y="304800"/>
            <a:ext cx="3581400" cy="83820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B050"/>
                </a:solidFill>
              </a:rPr>
              <a:t>primary survey</a:t>
            </a:r>
          </a:p>
        </p:txBody>
      </p:sp>
      <p:sp>
        <p:nvSpPr>
          <p:cNvPr id="9" name="TextBox 8"/>
          <p:cNvSpPr txBox="1"/>
          <p:nvPr/>
        </p:nvSpPr>
        <p:spPr>
          <a:xfrm>
            <a:off x="2359981" y="1524000"/>
            <a:ext cx="6248400" cy="2246769"/>
          </a:xfrm>
          <a:prstGeom prst="rect">
            <a:avLst/>
          </a:prstGeom>
          <a:noFill/>
        </p:spPr>
        <p:txBody>
          <a:bodyPr wrap="square" rtlCol="0">
            <a:spAutoFit/>
          </a:bodyPr>
          <a:lstStyle/>
          <a:p>
            <a:r>
              <a:rPr lang="en-GB" sz="2800" b="1" dirty="0">
                <a:solidFill>
                  <a:srgbClr val="00B050"/>
                </a:solidFill>
              </a:rPr>
              <a:t>B</a:t>
            </a:r>
            <a:r>
              <a:rPr lang="en-GB" sz="2800" b="1" dirty="0"/>
              <a:t>	Formal Respiratory Exam</a:t>
            </a:r>
          </a:p>
          <a:p>
            <a:endParaRPr lang="en-GB" sz="2800" b="1" dirty="0"/>
          </a:p>
          <a:p>
            <a:r>
              <a:rPr lang="en-GB" sz="2800" b="1" dirty="0"/>
              <a:t>	Controlled Oxygen Therapy</a:t>
            </a:r>
          </a:p>
          <a:p>
            <a:endParaRPr lang="en-GB" sz="2800" b="1" dirty="0"/>
          </a:p>
          <a:p>
            <a:r>
              <a:rPr lang="en-GB" sz="2800" b="1" dirty="0"/>
              <a:t>	Baseline ABG* </a:t>
            </a:r>
            <a:r>
              <a:rPr lang="en-GB" sz="1200" b="1" dirty="0"/>
              <a:t>(*if indicated)</a:t>
            </a:r>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1456" y="3865577"/>
            <a:ext cx="2190252" cy="2352675"/>
          </a:xfrm>
          <a:prstGeom prst="rect">
            <a:avLst/>
          </a:prstGeom>
          <a:noFill/>
          <a:ln>
            <a:noFill/>
          </a:ln>
          <a:effectLst/>
          <a:scene3d>
            <a:camera prst="orthographicFront">
              <a:rot lat="0" lon="0" rev="162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4090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3928306"/>
            <a:ext cx="1752600" cy="2514600"/>
            <a:chOff x="533400" y="533400"/>
            <a:chExt cx="3352800" cy="5334000"/>
          </a:xfrm>
        </p:grpSpPr>
        <p:sp>
          <p:nvSpPr>
            <p:cNvPr id="3" name="Rounded Rectangle 2"/>
            <p:cNvSpPr/>
            <p:nvPr/>
          </p:nvSpPr>
          <p:spPr>
            <a:xfrm>
              <a:off x="533400" y="533400"/>
              <a:ext cx="1295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INJURY</a:t>
              </a:r>
            </a:p>
          </p:txBody>
        </p:sp>
        <p:sp>
          <p:nvSpPr>
            <p:cNvPr id="4" name="Rounded Rectangle 3"/>
            <p:cNvSpPr/>
            <p:nvPr/>
          </p:nvSpPr>
          <p:spPr>
            <a:xfrm>
              <a:off x="533400" y="1752600"/>
              <a:ext cx="3200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ACCESS TO HEALTHCARE</a:t>
              </a:r>
            </a:p>
          </p:txBody>
        </p:sp>
        <p:sp>
          <p:nvSpPr>
            <p:cNvPr id="5" name="Rounded Rectangle 4"/>
            <p:cNvSpPr/>
            <p:nvPr/>
          </p:nvSpPr>
          <p:spPr>
            <a:xfrm>
              <a:off x="533400" y="28956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RECEPTION &amp; RESUSCITATION</a:t>
              </a:r>
            </a:p>
          </p:txBody>
        </p:sp>
        <p:sp>
          <p:nvSpPr>
            <p:cNvPr id="6" name="Rounded Rectangle 5"/>
            <p:cNvSpPr/>
            <p:nvPr/>
          </p:nvSpPr>
          <p:spPr>
            <a:xfrm>
              <a:off x="533400" y="41148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DEFINITIVE CARE</a:t>
              </a:r>
            </a:p>
          </p:txBody>
        </p:sp>
        <p:sp>
          <p:nvSpPr>
            <p:cNvPr id="7" name="Rounded Rectangle 6"/>
            <p:cNvSpPr/>
            <p:nvPr/>
          </p:nvSpPr>
          <p:spPr>
            <a:xfrm>
              <a:off x="533400" y="5257800"/>
              <a:ext cx="2209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DISCHARGE</a:t>
              </a:r>
            </a:p>
          </p:txBody>
        </p:sp>
      </p:grpSp>
      <p:sp>
        <p:nvSpPr>
          <p:cNvPr id="8" name="Rounded Rectangle 7"/>
          <p:cNvSpPr/>
          <p:nvPr/>
        </p:nvSpPr>
        <p:spPr>
          <a:xfrm>
            <a:off x="263236" y="304800"/>
            <a:ext cx="3581400" cy="83820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B050"/>
                </a:solidFill>
              </a:rPr>
              <a:t>primary survey</a:t>
            </a:r>
          </a:p>
        </p:txBody>
      </p:sp>
      <p:sp>
        <p:nvSpPr>
          <p:cNvPr id="9" name="TextBox 8"/>
          <p:cNvSpPr txBox="1"/>
          <p:nvPr/>
        </p:nvSpPr>
        <p:spPr>
          <a:xfrm>
            <a:off x="2359981" y="1524000"/>
            <a:ext cx="6248400" cy="2677656"/>
          </a:xfrm>
          <a:prstGeom prst="rect">
            <a:avLst/>
          </a:prstGeom>
          <a:noFill/>
        </p:spPr>
        <p:txBody>
          <a:bodyPr wrap="square" rtlCol="0">
            <a:spAutoFit/>
          </a:bodyPr>
          <a:lstStyle/>
          <a:p>
            <a:r>
              <a:rPr lang="en-GB" sz="2800" b="1" dirty="0">
                <a:solidFill>
                  <a:srgbClr val="00B050"/>
                </a:solidFill>
              </a:rPr>
              <a:t>C</a:t>
            </a:r>
            <a:r>
              <a:rPr lang="en-GB" sz="2800" b="1" dirty="0"/>
              <a:t>	</a:t>
            </a:r>
            <a:r>
              <a:rPr lang="en-GB" sz="2800" b="1" dirty="0">
                <a:solidFill>
                  <a:srgbClr val="00B050"/>
                </a:solidFill>
              </a:rPr>
              <a:t>MROC</a:t>
            </a:r>
          </a:p>
          <a:p>
            <a:endParaRPr lang="en-GB" sz="2800" b="1" dirty="0"/>
          </a:p>
          <a:p>
            <a:r>
              <a:rPr lang="en-GB" sz="2800" b="1" dirty="0"/>
              <a:t>	</a:t>
            </a:r>
            <a:r>
              <a:rPr lang="en-GB" sz="2800" b="1" dirty="0">
                <a:solidFill>
                  <a:srgbClr val="00B050"/>
                </a:solidFill>
              </a:rPr>
              <a:t>M</a:t>
            </a:r>
            <a:r>
              <a:rPr lang="en-GB" sz="2800" b="1" dirty="0"/>
              <a:t>echanism of Injury</a:t>
            </a:r>
          </a:p>
          <a:p>
            <a:r>
              <a:rPr lang="en-GB" sz="2800" b="1" dirty="0"/>
              <a:t>	</a:t>
            </a:r>
            <a:r>
              <a:rPr lang="en-GB" sz="2800" b="1" dirty="0">
                <a:solidFill>
                  <a:srgbClr val="00B050"/>
                </a:solidFill>
              </a:rPr>
              <a:t>R</a:t>
            </a:r>
            <a:r>
              <a:rPr lang="en-GB" sz="2800" b="1" dirty="0"/>
              <a:t>egional Assessment</a:t>
            </a:r>
          </a:p>
          <a:p>
            <a:r>
              <a:rPr lang="en-GB" sz="2800" b="1" dirty="0"/>
              <a:t>	</a:t>
            </a:r>
            <a:r>
              <a:rPr lang="en-GB" sz="2800" b="1" dirty="0">
                <a:solidFill>
                  <a:srgbClr val="00B050"/>
                </a:solidFill>
              </a:rPr>
              <a:t>O</a:t>
            </a:r>
            <a:r>
              <a:rPr lang="en-GB" sz="2800" b="1" dirty="0"/>
              <a:t>ccult </a:t>
            </a:r>
            <a:r>
              <a:rPr lang="en-GB" sz="2800" b="1" dirty="0" err="1"/>
              <a:t>Hypoperfusion</a:t>
            </a:r>
            <a:endParaRPr lang="en-GB" sz="2800" b="1" dirty="0"/>
          </a:p>
          <a:p>
            <a:r>
              <a:rPr lang="en-GB" sz="2800" b="1" dirty="0"/>
              <a:t>	</a:t>
            </a:r>
            <a:r>
              <a:rPr lang="en-GB" sz="2800" b="1" dirty="0">
                <a:solidFill>
                  <a:srgbClr val="00B050"/>
                </a:solidFill>
              </a:rPr>
              <a:t>C</a:t>
            </a:r>
            <a:r>
              <a:rPr lang="en-GB" sz="2800" b="1" dirty="0"/>
              <a:t>oagulopathy</a:t>
            </a:r>
            <a:endParaRPr lang="en-GB" sz="1200" b="1" dirty="0"/>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4486889"/>
            <a:ext cx="3941131" cy="11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4090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3928306"/>
            <a:ext cx="1752600" cy="2514600"/>
            <a:chOff x="533400" y="533400"/>
            <a:chExt cx="3352800" cy="5334000"/>
          </a:xfrm>
        </p:grpSpPr>
        <p:sp>
          <p:nvSpPr>
            <p:cNvPr id="3" name="Rounded Rectangle 2"/>
            <p:cNvSpPr/>
            <p:nvPr/>
          </p:nvSpPr>
          <p:spPr>
            <a:xfrm>
              <a:off x="533400" y="533400"/>
              <a:ext cx="1295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INJURY</a:t>
              </a:r>
            </a:p>
          </p:txBody>
        </p:sp>
        <p:sp>
          <p:nvSpPr>
            <p:cNvPr id="4" name="Rounded Rectangle 3"/>
            <p:cNvSpPr/>
            <p:nvPr/>
          </p:nvSpPr>
          <p:spPr>
            <a:xfrm>
              <a:off x="533400" y="1752600"/>
              <a:ext cx="3200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ACCESS TO HEALTHCARE</a:t>
              </a:r>
            </a:p>
          </p:txBody>
        </p:sp>
        <p:sp>
          <p:nvSpPr>
            <p:cNvPr id="5" name="Rounded Rectangle 4"/>
            <p:cNvSpPr/>
            <p:nvPr/>
          </p:nvSpPr>
          <p:spPr>
            <a:xfrm>
              <a:off x="533400" y="28956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RECEPTION &amp; RESUSCITATION</a:t>
              </a:r>
            </a:p>
          </p:txBody>
        </p:sp>
        <p:sp>
          <p:nvSpPr>
            <p:cNvPr id="6" name="Rounded Rectangle 5"/>
            <p:cNvSpPr/>
            <p:nvPr/>
          </p:nvSpPr>
          <p:spPr>
            <a:xfrm>
              <a:off x="533400" y="41148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DEFINITIVE CARE</a:t>
              </a:r>
            </a:p>
          </p:txBody>
        </p:sp>
        <p:sp>
          <p:nvSpPr>
            <p:cNvPr id="7" name="Rounded Rectangle 6"/>
            <p:cNvSpPr/>
            <p:nvPr/>
          </p:nvSpPr>
          <p:spPr>
            <a:xfrm>
              <a:off x="533400" y="5257800"/>
              <a:ext cx="2209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DISCHARGE</a:t>
              </a:r>
            </a:p>
          </p:txBody>
        </p:sp>
      </p:grpSp>
      <p:sp>
        <p:nvSpPr>
          <p:cNvPr id="11" name="Rounded Rectangle 10"/>
          <p:cNvSpPr/>
          <p:nvPr/>
        </p:nvSpPr>
        <p:spPr>
          <a:xfrm>
            <a:off x="367683" y="304800"/>
            <a:ext cx="3618390" cy="83820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B050"/>
                </a:solidFill>
              </a:rPr>
              <a:t>secondary survey</a:t>
            </a:r>
          </a:p>
        </p:txBody>
      </p:sp>
      <p:sp>
        <p:nvSpPr>
          <p:cNvPr id="9" name="Rectangle 8"/>
          <p:cNvSpPr/>
          <p:nvPr/>
        </p:nvSpPr>
        <p:spPr>
          <a:xfrm>
            <a:off x="2590800" y="1676400"/>
            <a:ext cx="5943600" cy="394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B050"/>
                </a:solidFill>
              </a:rPr>
              <a:t>Top to Toe Assessment</a:t>
            </a:r>
          </a:p>
          <a:p>
            <a:pPr algn="ctr"/>
            <a:endParaRPr lang="en-GB" sz="4400" b="1" dirty="0">
              <a:solidFill>
                <a:srgbClr val="00B050"/>
              </a:solidFill>
            </a:endParaRPr>
          </a:p>
          <a:p>
            <a:pPr algn="ctr"/>
            <a:r>
              <a:rPr lang="en-GB" sz="4400" b="1" dirty="0">
                <a:solidFill>
                  <a:srgbClr val="00B050"/>
                </a:solidFill>
              </a:rPr>
              <a:t>Log of all additional injuries</a:t>
            </a:r>
          </a:p>
          <a:p>
            <a:pPr algn="ctr"/>
            <a:endParaRPr lang="en-GB" sz="4400" b="1" dirty="0">
              <a:solidFill>
                <a:srgbClr val="00B050"/>
              </a:solidFill>
            </a:endParaRPr>
          </a:p>
          <a:p>
            <a:pPr algn="ctr"/>
            <a:r>
              <a:rPr lang="en-GB" sz="4400" b="1" dirty="0">
                <a:solidFill>
                  <a:srgbClr val="00B050"/>
                </a:solidFill>
              </a:rPr>
              <a:t>Management of Illness</a:t>
            </a:r>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7486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014535"/>
            <a:ext cx="4067175"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images.roadtrafficsigns.com/img/art/red-stop-sign.gif"/>
          <p:cNvPicPr>
            <a:picLocks noChangeAspect="1" noChangeArrowheads="1"/>
          </p:cNvPicPr>
          <p:nvPr/>
        </p:nvPicPr>
        <p:blipFill>
          <a:blip r:embed="rId3" cstate="print"/>
          <a:srcRect/>
          <a:stretch>
            <a:fillRect/>
          </a:stretch>
        </p:blipFill>
        <p:spPr bwMode="auto">
          <a:xfrm>
            <a:off x="609600" y="1656046"/>
            <a:ext cx="3545904" cy="3545906"/>
          </a:xfrm>
          <a:prstGeom prst="rect">
            <a:avLst/>
          </a:prstGeom>
          <a:noFill/>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3511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3928306"/>
            <a:ext cx="1752600" cy="2514600"/>
            <a:chOff x="533400" y="533400"/>
            <a:chExt cx="3352800" cy="5334000"/>
          </a:xfrm>
        </p:grpSpPr>
        <p:sp>
          <p:nvSpPr>
            <p:cNvPr id="3" name="Rounded Rectangle 2"/>
            <p:cNvSpPr/>
            <p:nvPr/>
          </p:nvSpPr>
          <p:spPr>
            <a:xfrm>
              <a:off x="533400" y="533400"/>
              <a:ext cx="1295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INJURY</a:t>
              </a:r>
            </a:p>
          </p:txBody>
        </p:sp>
        <p:sp>
          <p:nvSpPr>
            <p:cNvPr id="4" name="Rounded Rectangle 3"/>
            <p:cNvSpPr/>
            <p:nvPr/>
          </p:nvSpPr>
          <p:spPr>
            <a:xfrm>
              <a:off x="533400" y="1752600"/>
              <a:ext cx="3200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ACCESS TO HEALTHCARE</a:t>
              </a:r>
            </a:p>
          </p:txBody>
        </p:sp>
        <p:sp>
          <p:nvSpPr>
            <p:cNvPr id="5" name="Rounded Rectangle 4"/>
            <p:cNvSpPr/>
            <p:nvPr/>
          </p:nvSpPr>
          <p:spPr>
            <a:xfrm>
              <a:off x="533400" y="28956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RECEPTION &amp; RESUSCITATION</a:t>
              </a:r>
            </a:p>
          </p:txBody>
        </p:sp>
        <p:sp>
          <p:nvSpPr>
            <p:cNvPr id="6" name="Rounded Rectangle 5"/>
            <p:cNvSpPr/>
            <p:nvPr/>
          </p:nvSpPr>
          <p:spPr>
            <a:xfrm>
              <a:off x="533400" y="41148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DEFINITIVE CARE</a:t>
              </a:r>
            </a:p>
          </p:txBody>
        </p:sp>
        <p:sp>
          <p:nvSpPr>
            <p:cNvPr id="7" name="Rounded Rectangle 6"/>
            <p:cNvSpPr/>
            <p:nvPr/>
          </p:nvSpPr>
          <p:spPr>
            <a:xfrm>
              <a:off x="533400" y="5257800"/>
              <a:ext cx="2209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DISCHARGE</a:t>
              </a:r>
            </a:p>
          </p:txBody>
        </p:sp>
      </p:grpSp>
      <p:sp>
        <p:nvSpPr>
          <p:cNvPr id="12" name="Rounded Rectangle 11"/>
          <p:cNvSpPr/>
          <p:nvPr/>
        </p:nvSpPr>
        <p:spPr>
          <a:xfrm>
            <a:off x="381000" y="381000"/>
            <a:ext cx="3618390" cy="83820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B050"/>
                </a:solidFill>
              </a:rPr>
              <a:t>silver survey</a:t>
            </a:r>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624747"/>
            <a:ext cx="3939223" cy="579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1975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3928306"/>
            <a:ext cx="1752600" cy="2514600"/>
            <a:chOff x="533400" y="533400"/>
            <a:chExt cx="3352800" cy="5334000"/>
          </a:xfrm>
        </p:grpSpPr>
        <p:sp>
          <p:nvSpPr>
            <p:cNvPr id="3" name="Rounded Rectangle 2"/>
            <p:cNvSpPr/>
            <p:nvPr/>
          </p:nvSpPr>
          <p:spPr>
            <a:xfrm>
              <a:off x="533400" y="533400"/>
              <a:ext cx="1295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INJURY</a:t>
              </a:r>
            </a:p>
          </p:txBody>
        </p:sp>
        <p:sp>
          <p:nvSpPr>
            <p:cNvPr id="4" name="Rounded Rectangle 3"/>
            <p:cNvSpPr/>
            <p:nvPr/>
          </p:nvSpPr>
          <p:spPr>
            <a:xfrm>
              <a:off x="533400" y="1752600"/>
              <a:ext cx="3200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ACCESS TO HEALTHCARE</a:t>
              </a:r>
            </a:p>
          </p:txBody>
        </p:sp>
        <p:sp>
          <p:nvSpPr>
            <p:cNvPr id="5" name="Rounded Rectangle 4"/>
            <p:cNvSpPr/>
            <p:nvPr/>
          </p:nvSpPr>
          <p:spPr>
            <a:xfrm>
              <a:off x="533400" y="28956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RECEPTION &amp; RESUSCITATION</a:t>
              </a:r>
            </a:p>
          </p:txBody>
        </p:sp>
        <p:sp>
          <p:nvSpPr>
            <p:cNvPr id="6" name="Rounded Rectangle 5"/>
            <p:cNvSpPr/>
            <p:nvPr/>
          </p:nvSpPr>
          <p:spPr>
            <a:xfrm>
              <a:off x="533400" y="41148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DEFINITIVE CARE</a:t>
              </a:r>
            </a:p>
          </p:txBody>
        </p:sp>
        <p:sp>
          <p:nvSpPr>
            <p:cNvPr id="7" name="Rounded Rectangle 6"/>
            <p:cNvSpPr/>
            <p:nvPr/>
          </p:nvSpPr>
          <p:spPr>
            <a:xfrm>
              <a:off x="533400" y="5257800"/>
              <a:ext cx="2209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DISCHARGE</a:t>
              </a:r>
            </a:p>
          </p:txBody>
        </p:sp>
      </p:grpSp>
      <p:sp>
        <p:nvSpPr>
          <p:cNvPr id="12" name="Rounded Rectangle 11"/>
          <p:cNvSpPr/>
          <p:nvPr/>
        </p:nvSpPr>
        <p:spPr>
          <a:xfrm>
            <a:off x="381000" y="381000"/>
            <a:ext cx="3618390" cy="83820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B050"/>
                </a:solidFill>
              </a:rPr>
              <a:t>silver survey</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226598"/>
            <a:ext cx="4048244"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7486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3928306"/>
            <a:ext cx="1752600" cy="2514600"/>
            <a:chOff x="533400" y="533400"/>
            <a:chExt cx="3352800" cy="5334000"/>
          </a:xfrm>
        </p:grpSpPr>
        <p:sp>
          <p:nvSpPr>
            <p:cNvPr id="3" name="Rounded Rectangle 2"/>
            <p:cNvSpPr/>
            <p:nvPr/>
          </p:nvSpPr>
          <p:spPr>
            <a:xfrm>
              <a:off x="533400" y="533400"/>
              <a:ext cx="1295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INJURY</a:t>
              </a:r>
            </a:p>
          </p:txBody>
        </p:sp>
        <p:sp>
          <p:nvSpPr>
            <p:cNvPr id="4" name="Rounded Rectangle 3"/>
            <p:cNvSpPr/>
            <p:nvPr/>
          </p:nvSpPr>
          <p:spPr>
            <a:xfrm>
              <a:off x="533400" y="1752600"/>
              <a:ext cx="3200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ACCESS TO HEALTHCARE</a:t>
              </a:r>
            </a:p>
          </p:txBody>
        </p:sp>
        <p:sp>
          <p:nvSpPr>
            <p:cNvPr id="5" name="Rounded Rectangle 4"/>
            <p:cNvSpPr/>
            <p:nvPr/>
          </p:nvSpPr>
          <p:spPr>
            <a:xfrm>
              <a:off x="533400" y="28956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RECEPTION &amp; RESUSCITATION</a:t>
              </a:r>
            </a:p>
          </p:txBody>
        </p:sp>
        <p:sp>
          <p:nvSpPr>
            <p:cNvPr id="6" name="Rounded Rectangle 5"/>
            <p:cNvSpPr/>
            <p:nvPr/>
          </p:nvSpPr>
          <p:spPr>
            <a:xfrm>
              <a:off x="533400" y="41148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DEFINITIVE CARE</a:t>
              </a:r>
            </a:p>
          </p:txBody>
        </p:sp>
        <p:sp>
          <p:nvSpPr>
            <p:cNvPr id="7" name="Rounded Rectangle 6"/>
            <p:cNvSpPr/>
            <p:nvPr/>
          </p:nvSpPr>
          <p:spPr>
            <a:xfrm>
              <a:off x="533400" y="5257800"/>
              <a:ext cx="2209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DISCHARGE</a:t>
              </a:r>
            </a:p>
          </p:txBody>
        </p:sp>
      </p:gr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120329"/>
            <a:ext cx="3169413" cy="44963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632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ytimg.com/vi/gJe7fY-yowk/maxresdefault.jpg"/>
          <p:cNvPicPr>
            <a:picLocks noChangeAspect="1" noChangeArrowheads="1"/>
          </p:cNvPicPr>
          <p:nvPr/>
        </p:nvPicPr>
        <p:blipFill>
          <a:blip r:embed="rId2" cstate="print"/>
          <a:srcRect/>
          <a:stretch>
            <a:fillRect/>
          </a:stretch>
        </p:blipFill>
        <p:spPr bwMode="auto">
          <a:xfrm>
            <a:off x="0" y="0"/>
            <a:ext cx="6773334" cy="3810001"/>
          </a:xfrm>
          <a:prstGeom prst="rect">
            <a:avLst/>
          </a:prstGeom>
          <a:noFill/>
        </p:spPr>
      </p:pic>
      <p:pic>
        <p:nvPicPr>
          <p:cNvPr id="3078" name="Picture 6" descr="http://static1.squarespace.com/static/533476eee4b044cf7c28f6ca/t/56c22681cf80a18166b30ad7/1455564422099/"/>
          <p:cNvPicPr>
            <a:picLocks noChangeAspect="1" noChangeArrowheads="1"/>
          </p:cNvPicPr>
          <p:nvPr/>
        </p:nvPicPr>
        <p:blipFill>
          <a:blip r:embed="rId3" cstate="print"/>
          <a:srcRect/>
          <a:stretch>
            <a:fillRect/>
          </a:stretch>
        </p:blipFill>
        <p:spPr bwMode="auto">
          <a:xfrm>
            <a:off x="304800" y="3429000"/>
            <a:ext cx="4991100" cy="3220065"/>
          </a:xfrm>
          <a:prstGeom prst="rect">
            <a:avLst/>
          </a:prstGeom>
          <a:noFill/>
        </p:spPr>
      </p:pic>
      <p:pic>
        <p:nvPicPr>
          <p:cNvPr id="3076" name="Picture 4" descr="http://www.uruknet.info/uruknet-images/mdeeb10.jpg"/>
          <p:cNvPicPr>
            <a:picLocks noChangeAspect="1" noChangeArrowheads="1"/>
          </p:cNvPicPr>
          <p:nvPr/>
        </p:nvPicPr>
        <p:blipFill>
          <a:blip r:embed="rId4" cstate="print"/>
          <a:srcRect/>
          <a:stretch>
            <a:fillRect/>
          </a:stretch>
        </p:blipFill>
        <p:spPr bwMode="auto">
          <a:xfrm>
            <a:off x="4470400" y="2362200"/>
            <a:ext cx="4673600" cy="3505200"/>
          </a:xfrm>
          <a:prstGeom prst="rect">
            <a:avLst/>
          </a:prstGeom>
          <a:noFill/>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winkletoesengineering.info/collar_9days.jpg"/>
          <p:cNvPicPr>
            <a:picLocks noChangeAspect="1" noChangeArrowheads="1"/>
          </p:cNvPicPr>
          <p:nvPr/>
        </p:nvPicPr>
        <p:blipFill>
          <a:blip r:embed="rId2" cstate="print">
            <a:grayscl/>
          </a:blip>
          <a:srcRect/>
          <a:stretch>
            <a:fillRect/>
          </a:stretch>
        </p:blipFill>
        <p:spPr bwMode="auto">
          <a:xfrm>
            <a:off x="4716016" y="260648"/>
            <a:ext cx="3829050" cy="6315076"/>
          </a:xfrm>
          <a:prstGeom prst="rect">
            <a:avLst/>
          </a:prstGeom>
          <a:noFill/>
        </p:spPr>
      </p:pic>
      <p:sp>
        <p:nvSpPr>
          <p:cNvPr id="5" name="TextBox 4"/>
          <p:cNvSpPr txBox="1"/>
          <p:nvPr/>
        </p:nvSpPr>
        <p:spPr>
          <a:xfrm>
            <a:off x="251520" y="1484784"/>
            <a:ext cx="4176464" cy="3323987"/>
          </a:xfrm>
          <a:prstGeom prst="rect">
            <a:avLst/>
          </a:prstGeom>
          <a:noFill/>
        </p:spPr>
        <p:txBody>
          <a:bodyPr wrap="square" rtlCol="0">
            <a:spAutoFit/>
          </a:bodyPr>
          <a:lstStyle/>
          <a:p>
            <a:r>
              <a:rPr lang="en-GB" sz="3200" u="sng" dirty="0"/>
              <a:t>WR Mr X:</a:t>
            </a:r>
          </a:p>
          <a:p>
            <a:endParaRPr lang="en-GB" sz="3200" dirty="0"/>
          </a:p>
          <a:p>
            <a:r>
              <a:rPr lang="en-GB" sz="3200" i="1" dirty="0"/>
              <a:t>“75M with </a:t>
            </a:r>
            <a:r>
              <a:rPr lang="en-GB" sz="3200" i="1" dirty="0" err="1"/>
              <a:t>odontoid</a:t>
            </a:r>
            <a:r>
              <a:rPr lang="en-GB" sz="3200" i="1" dirty="0"/>
              <a:t> peg fracture</a:t>
            </a:r>
          </a:p>
          <a:p>
            <a:endParaRPr lang="en-GB" sz="3200" i="1" dirty="0"/>
          </a:p>
          <a:p>
            <a:r>
              <a:rPr lang="en-GB" sz="3200" i="1" dirty="0"/>
              <a:t>Plan: Await discharge”</a:t>
            </a:r>
          </a:p>
          <a:p>
            <a:endParaRPr lang="en-GB" dirty="0"/>
          </a:p>
        </p:txBody>
      </p:sp>
    </p:spTree>
    <p:extLst>
      <p:ext uri="{BB962C8B-B14F-4D97-AF65-F5344CB8AC3E}">
        <p14:creationId xmlns:p14="http://schemas.microsoft.com/office/powerpoint/2010/main" val="1389071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spinemd.com/cache/images/lumbar_compressionfx_405_600_80.jpg"/>
          <p:cNvPicPr>
            <a:picLocks noChangeAspect="1" noChangeArrowheads="1"/>
          </p:cNvPicPr>
          <p:nvPr/>
        </p:nvPicPr>
        <p:blipFill>
          <a:blip r:embed="rId2" cstate="print"/>
          <a:srcRect/>
          <a:stretch>
            <a:fillRect/>
          </a:stretch>
        </p:blipFill>
        <p:spPr bwMode="auto">
          <a:xfrm>
            <a:off x="4788024" y="404664"/>
            <a:ext cx="3857625" cy="5715000"/>
          </a:xfrm>
          <a:prstGeom prst="rect">
            <a:avLst/>
          </a:prstGeom>
          <a:noFill/>
        </p:spPr>
      </p:pic>
      <p:sp>
        <p:nvSpPr>
          <p:cNvPr id="5" name="TextBox 4"/>
          <p:cNvSpPr txBox="1"/>
          <p:nvPr/>
        </p:nvSpPr>
        <p:spPr>
          <a:xfrm>
            <a:off x="251520" y="1484784"/>
            <a:ext cx="4176464" cy="3816429"/>
          </a:xfrm>
          <a:prstGeom prst="rect">
            <a:avLst/>
          </a:prstGeom>
          <a:noFill/>
        </p:spPr>
        <p:txBody>
          <a:bodyPr wrap="square" rtlCol="0">
            <a:spAutoFit/>
          </a:bodyPr>
          <a:lstStyle/>
          <a:p>
            <a:r>
              <a:rPr lang="en-GB" sz="3200" u="sng" dirty="0"/>
              <a:t>WR Mr X:</a:t>
            </a:r>
          </a:p>
          <a:p>
            <a:endParaRPr lang="en-GB" sz="3200" dirty="0"/>
          </a:p>
          <a:p>
            <a:r>
              <a:rPr lang="en-GB" sz="3200" i="1" dirty="0"/>
              <a:t>“80F with L1 fracture</a:t>
            </a:r>
          </a:p>
          <a:p>
            <a:endParaRPr lang="en-GB" sz="3200" i="1" dirty="0"/>
          </a:p>
          <a:p>
            <a:r>
              <a:rPr lang="en-GB" sz="3200" i="1" dirty="0"/>
              <a:t>Plan: Bed rest, analgesia, await discharge”</a:t>
            </a:r>
          </a:p>
          <a:p>
            <a:endParaRPr lang="en-GB" dirty="0"/>
          </a:p>
        </p:txBody>
      </p:sp>
    </p:spTree>
    <p:extLst>
      <p:ext uri="{BB962C8B-B14F-4D97-AF65-F5344CB8AC3E}">
        <p14:creationId xmlns:p14="http://schemas.microsoft.com/office/powerpoint/2010/main" val="2682864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4644008" y="2060848"/>
            <a:ext cx="4240162" cy="2769171"/>
          </a:xfrm>
          <a:prstGeom prst="rect">
            <a:avLst/>
          </a:prstGeom>
          <a:noFill/>
          <a:ln w="9525">
            <a:noFill/>
            <a:miter lim="800000"/>
            <a:headEnd/>
            <a:tailEnd/>
          </a:ln>
          <a:effectLst/>
        </p:spPr>
      </p:pic>
      <p:sp>
        <p:nvSpPr>
          <p:cNvPr id="3" name="TextBox 2"/>
          <p:cNvSpPr txBox="1"/>
          <p:nvPr/>
        </p:nvSpPr>
        <p:spPr>
          <a:xfrm>
            <a:off x="251520" y="1052736"/>
            <a:ext cx="4176464" cy="4801314"/>
          </a:xfrm>
          <a:prstGeom prst="rect">
            <a:avLst/>
          </a:prstGeom>
          <a:noFill/>
        </p:spPr>
        <p:txBody>
          <a:bodyPr wrap="square" rtlCol="0">
            <a:spAutoFit/>
          </a:bodyPr>
          <a:lstStyle/>
          <a:p>
            <a:r>
              <a:rPr lang="en-GB" sz="3200" u="sng" dirty="0"/>
              <a:t>SHO Dr X:</a:t>
            </a:r>
          </a:p>
          <a:p>
            <a:endParaRPr lang="en-GB" sz="3200" dirty="0"/>
          </a:p>
          <a:p>
            <a:r>
              <a:rPr lang="en-GB" sz="3200" i="1" dirty="0"/>
              <a:t>“ATSP with acute confusion.</a:t>
            </a:r>
          </a:p>
          <a:p>
            <a:r>
              <a:rPr lang="en-GB" sz="3200" i="1" dirty="0"/>
              <a:t>Confusion now resolved. GCS 15”</a:t>
            </a:r>
          </a:p>
          <a:p>
            <a:endParaRPr lang="en-GB" sz="3200" i="1" dirty="0"/>
          </a:p>
          <a:p>
            <a:r>
              <a:rPr lang="en-GB" sz="3200" i="1" dirty="0"/>
              <a:t>Plan: </a:t>
            </a:r>
            <a:r>
              <a:rPr lang="en-GB" sz="3200" i="1" dirty="0" err="1"/>
              <a:t>Obs</a:t>
            </a:r>
            <a:r>
              <a:rPr lang="en-GB" sz="3200" i="1" dirty="0"/>
              <a:t>, Repeat bloods, observe”</a:t>
            </a:r>
          </a:p>
          <a:p>
            <a:endParaRPr lang="en-GB" dirty="0"/>
          </a:p>
        </p:txBody>
      </p:sp>
    </p:spTree>
    <p:extLst>
      <p:ext uri="{BB962C8B-B14F-4D97-AF65-F5344CB8AC3E}">
        <p14:creationId xmlns:p14="http://schemas.microsoft.com/office/powerpoint/2010/main" val="416203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hswstatic.com/gif/ladies-aid-society-2.jpg"/>
          <p:cNvPicPr>
            <a:picLocks noChangeAspect="1" noChangeArrowheads="1"/>
          </p:cNvPicPr>
          <p:nvPr/>
        </p:nvPicPr>
        <p:blipFill>
          <a:blip r:embed="rId2" cstate="print"/>
          <a:srcRect/>
          <a:stretch>
            <a:fillRect/>
          </a:stretch>
        </p:blipFill>
        <p:spPr bwMode="auto">
          <a:xfrm>
            <a:off x="323528" y="188640"/>
            <a:ext cx="2208245" cy="3312368"/>
          </a:xfrm>
          <a:prstGeom prst="rect">
            <a:avLst/>
          </a:prstGeom>
          <a:noFill/>
        </p:spPr>
      </p:pic>
      <p:sp>
        <p:nvSpPr>
          <p:cNvPr id="3" name="TextBox 2"/>
          <p:cNvSpPr txBox="1"/>
          <p:nvPr/>
        </p:nvSpPr>
        <p:spPr>
          <a:xfrm>
            <a:off x="2915816" y="620688"/>
            <a:ext cx="5760640" cy="2123658"/>
          </a:xfrm>
          <a:prstGeom prst="rect">
            <a:avLst/>
          </a:prstGeom>
          <a:noFill/>
        </p:spPr>
        <p:txBody>
          <a:bodyPr wrap="square" rtlCol="0">
            <a:spAutoFit/>
          </a:bodyPr>
          <a:lstStyle/>
          <a:p>
            <a:pPr algn="r"/>
            <a:r>
              <a:rPr lang="en-GB" sz="3200" b="1" dirty="0">
                <a:solidFill>
                  <a:srgbClr val="00B050"/>
                </a:solidFill>
              </a:rPr>
              <a:t>The very first  requirement in a hospital is that it should do the sick no harm</a:t>
            </a:r>
          </a:p>
          <a:p>
            <a:pPr algn="r"/>
            <a:endParaRPr lang="en-GB" b="1" dirty="0">
              <a:solidFill>
                <a:srgbClr val="00B050"/>
              </a:solidFill>
            </a:endParaRPr>
          </a:p>
          <a:p>
            <a:pPr algn="r"/>
            <a:r>
              <a:rPr lang="en-GB" b="1" dirty="0">
                <a:solidFill>
                  <a:srgbClr val="00B050"/>
                </a:solidFill>
              </a:rPr>
              <a:t>Florence Nightingale</a:t>
            </a:r>
          </a:p>
        </p:txBody>
      </p:sp>
      <p:sp>
        <p:nvSpPr>
          <p:cNvPr id="4" name="TextBox 3"/>
          <p:cNvSpPr txBox="1"/>
          <p:nvPr/>
        </p:nvSpPr>
        <p:spPr>
          <a:xfrm>
            <a:off x="323528" y="4221088"/>
            <a:ext cx="5760640" cy="1631216"/>
          </a:xfrm>
          <a:prstGeom prst="rect">
            <a:avLst/>
          </a:prstGeom>
          <a:noFill/>
        </p:spPr>
        <p:txBody>
          <a:bodyPr wrap="square" rtlCol="0">
            <a:spAutoFit/>
          </a:bodyPr>
          <a:lstStyle/>
          <a:p>
            <a:r>
              <a:rPr lang="en-GB" sz="3200" b="1" dirty="0">
                <a:solidFill>
                  <a:srgbClr val="00B050"/>
                </a:solidFill>
              </a:rPr>
              <a:t>A hospital bed is a parked taxi with the meter running</a:t>
            </a:r>
          </a:p>
          <a:p>
            <a:pPr algn="r"/>
            <a:endParaRPr lang="en-GB" b="1" dirty="0">
              <a:solidFill>
                <a:srgbClr val="00B050"/>
              </a:solidFill>
            </a:endParaRPr>
          </a:p>
          <a:p>
            <a:r>
              <a:rPr lang="en-GB" b="1" dirty="0" err="1">
                <a:solidFill>
                  <a:srgbClr val="00B050"/>
                </a:solidFill>
              </a:rPr>
              <a:t>Groucho</a:t>
            </a:r>
            <a:r>
              <a:rPr lang="en-GB" b="1" dirty="0">
                <a:solidFill>
                  <a:srgbClr val="00B050"/>
                </a:solidFill>
              </a:rPr>
              <a:t> Marx</a:t>
            </a:r>
          </a:p>
        </p:txBody>
      </p:sp>
      <p:pic>
        <p:nvPicPr>
          <p:cNvPr id="16388" name="Picture 4" descr="http://www.sarahporiss.com/wp-content/uploads/2015/03/Groucho-Marx.jpg"/>
          <p:cNvPicPr>
            <a:picLocks noChangeAspect="1" noChangeArrowheads="1"/>
          </p:cNvPicPr>
          <p:nvPr/>
        </p:nvPicPr>
        <p:blipFill>
          <a:blip r:embed="rId3" cstate="print"/>
          <a:srcRect/>
          <a:stretch>
            <a:fillRect/>
          </a:stretch>
        </p:blipFill>
        <p:spPr bwMode="auto">
          <a:xfrm>
            <a:off x="6084168" y="3645024"/>
            <a:ext cx="2811860" cy="2811860"/>
          </a:xfrm>
          <a:prstGeom prst="rect">
            <a:avLst/>
          </a:prstGeom>
          <a:noFill/>
        </p:spPr>
      </p:pic>
    </p:spTree>
    <p:extLst>
      <p:ext uri="{BB962C8B-B14F-4D97-AF65-F5344CB8AC3E}">
        <p14:creationId xmlns:p14="http://schemas.microsoft.com/office/powerpoint/2010/main" val="692338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3928306"/>
            <a:ext cx="1752600" cy="2514600"/>
            <a:chOff x="533400" y="533400"/>
            <a:chExt cx="3352800" cy="5334000"/>
          </a:xfrm>
        </p:grpSpPr>
        <p:sp>
          <p:nvSpPr>
            <p:cNvPr id="3" name="Rounded Rectangle 2"/>
            <p:cNvSpPr/>
            <p:nvPr/>
          </p:nvSpPr>
          <p:spPr>
            <a:xfrm>
              <a:off x="533400" y="533400"/>
              <a:ext cx="1295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INJURY</a:t>
              </a:r>
            </a:p>
          </p:txBody>
        </p:sp>
        <p:sp>
          <p:nvSpPr>
            <p:cNvPr id="4" name="Rounded Rectangle 3"/>
            <p:cNvSpPr/>
            <p:nvPr/>
          </p:nvSpPr>
          <p:spPr>
            <a:xfrm>
              <a:off x="533400" y="1752600"/>
              <a:ext cx="3200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ACCESS TO HEALTHCARE</a:t>
              </a:r>
            </a:p>
          </p:txBody>
        </p:sp>
        <p:sp>
          <p:nvSpPr>
            <p:cNvPr id="5" name="Rounded Rectangle 4"/>
            <p:cNvSpPr/>
            <p:nvPr/>
          </p:nvSpPr>
          <p:spPr>
            <a:xfrm>
              <a:off x="533400" y="28956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RECEPTION &amp; RESUSCITATION</a:t>
              </a:r>
            </a:p>
          </p:txBody>
        </p:sp>
        <p:sp>
          <p:nvSpPr>
            <p:cNvPr id="6" name="Rounded Rectangle 5"/>
            <p:cNvSpPr/>
            <p:nvPr/>
          </p:nvSpPr>
          <p:spPr>
            <a:xfrm>
              <a:off x="533400" y="41148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DEFINITIVE CARE</a:t>
              </a:r>
            </a:p>
          </p:txBody>
        </p:sp>
        <p:sp>
          <p:nvSpPr>
            <p:cNvPr id="7" name="Rounded Rectangle 6"/>
            <p:cNvSpPr/>
            <p:nvPr/>
          </p:nvSpPr>
          <p:spPr>
            <a:xfrm>
              <a:off x="533400" y="5257800"/>
              <a:ext cx="2209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DISCHARGE</a:t>
              </a:r>
            </a:p>
          </p:txBody>
        </p:sp>
      </p:gr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04800"/>
            <a:ext cx="3959541" cy="56794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3851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thumbs.dreamstime.com/x/stream-water-falling-jug-19943022.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6372200" y="2780928"/>
            <a:ext cx="2560903" cy="3854202"/>
          </a:xfrm>
          <a:prstGeom prst="rect">
            <a:avLst/>
          </a:prstGeom>
          <a:noFill/>
        </p:spPr>
      </p:pic>
      <p:sp>
        <p:nvSpPr>
          <p:cNvPr id="2" name="Title 1"/>
          <p:cNvSpPr>
            <a:spLocks noGrp="1"/>
          </p:cNvSpPr>
          <p:nvPr>
            <p:ph type="title"/>
          </p:nvPr>
        </p:nvSpPr>
        <p:spPr/>
        <p:txBody>
          <a:bodyPr>
            <a:normAutofit/>
          </a:bodyPr>
          <a:lstStyle/>
          <a:p>
            <a:r>
              <a:rPr lang="en-GB" b="1" dirty="0">
                <a:solidFill>
                  <a:srgbClr val="00B050"/>
                </a:solidFill>
                <a:latin typeface="+mn-lt"/>
                <a:cs typeface="Arial" pitchFamily="34" charset="0"/>
              </a:rPr>
              <a:t>hydration</a:t>
            </a:r>
          </a:p>
        </p:txBody>
      </p:sp>
      <p:sp>
        <p:nvSpPr>
          <p:cNvPr id="3" name="Content Placeholder 2"/>
          <p:cNvSpPr>
            <a:spLocks noGrp="1"/>
          </p:cNvSpPr>
          <p:nvPr>
            <p:ph idx="1"/>
          </p:nvPr>
        </p:nvSpPr>
        <p:spPr/>
        <p:txBody>
          <a:bodyPr/>
          <a:lstStyle/>
          <a:p>
            <a:endParaRPr lang="en-GB" dirty="0"/>
          </a:p>
          <a:p>
            <a:r>
              <a:rPr lang="en-GB" dirty="0">
                <a:solidFill>
                  <a:srgbClr val="00B050"/>
                </a:solidFill>
              </a:rPr>
              <a:t>Review of input / output and overall fluid balance</a:t>
            </a:r>
          </a:p>
          <a:p>
            <a:pPr lvl="1"/>
            <a:r>
              <a:rPr lang="en-GB" dirty="0"/>
              <a:t>?AKI / sepsis</a:t>
            </a:r>
          </a:p>
          <a:p>
            <a:pPr lvl="1"/>
            <a:r>
              <a:rPr lang="en-GB" dirty="0"/>
              <a:t>Obstructive cause / retention</a:t>
            </a:r>
          </a:p>
          <a:p>
            <a:endParaRPr lang="en-GB" dirty="0"/>
          </a:p>
          <a:p>
            <a:r>
              <a:rPr lang="en-GB" dirty="0">
                <a:solidFill>
                  <a:srgbClr val="00B050"/>
                </a:solidFill>
              </a:rPr>
              <a:t>Review of urea and electrolytes</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5950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rgbClr val="00B050"/>
                </a:solidFill>
                <a:latin typeface="Arial" pitchFamily="34" charset="0"/>
                <a:cs typeface="Arial" pitchFamily="34" charset="0"/>
              </a:rPr>
              <a:t>eating &amp; toileting</a:t>
            </a:r>
          </a:p>
        </p:txBody>
      </p:sp>
      <p:sp>
        <p:nvSpPr>
          <p:cNvPr id="3" name="Content Placeholder 2"/>
          <p:cNvSpPr>
            <a:spLocks noGrp="1"/>
          </p:cNvSpPr>
          <p:nvPr>
            <p:ph idx="1"/>
          </p:nvPr>
        </p:nvSpPr>
        <p:spPr>
          <a:xfrm>
            <a:off x="457200" y="1600200"/>
            <a:ext cx="4186808" cy="4525963"/>
          </a:xfrm>
        </p:spPr>
        <p:txBody>
          <a:bodyPr>
            <a:normAutofit fontScale="85000" lnSpcReduction="10000"/>
          </a:bodyPr>
          <a:lstStyle/>
          <a:p>
            <a:endParaRPr lang="en-GB" dirty="0"/>
          </a:p>
          <a:p>
            <a:r>
              <a:rPr lang="en-GB" dirty="0"/>
              <a:t>Review of Nursing records for dietary intake</a:t>
            </a:r>
          </a:p>
          <a:p>
            <a:endParaRPr lang="en-GB" dirty="0"/>
          </a:p>
          <a:p>
            <a:r>
              <a:rPr lang="en-GB" dirty="0"/>
              <a:t>Review of time spent NBM pre-op (i.e. ?cancellations)</a:t>
            </a:r>
          </a:p>
          <a:p>
            <a:endParaRPr lang="en-GB" dirty="0"/>
          </a:p>
          <a:p>
            <a:r>
              <a:rPr lang="en-GB" dirty="0"/>
              <a:t>Assess for constipation ?need for laxatives</a:t>
            </a:r>
          </a:p>
        </p:txBody>
      </p:sp>
      <p:pic>
        <p:nvPicPr>
          <p:cNvPr id="23554" name="Picture 2" descr="https://img0.etsystatic.com/016/0/7554720/il_570xN.434062942_24iv.jpg"/>
          <p:cNvPicPr>
            <a:picLocks noChangeAspect="1" noChangeArrowheads="1"/>
          </p:cNvPicPr>
          <p:nvPr/>
        </p:nvPicPr>
        <p:blipFill>
          <a:blip r:embed="rId2" cstate="print"/>
          <a:stretch>
            <a:fillRect/>
          </a:stretch>
        </p:blipFill>
        <p:spPr bwMode="auto">
          <a:xfrm>
            <a:off x="4716016" y="3068960"/>
            <a:ext cx="4128743" cy="2448272"/>
          </a:xfrm>
          <a:prstGeom prst="rect">
            <a:avLst/>
          </a:prstGeom>
          <a:noFill/>
          <a:ln>
            <a:noFill/>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5132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rgbClr val="00B050"/>
                </a:solidFill>
                <a:latin typeface="+mn-lt"/>
                <a:cs typeface="Arial" pitchFamily="34" charset="0"/>
              </a:rPr>
              <a:t>comfort &amp; confusion</a:t>
            </a:r>
          </a:p>
        </p:txBody>
      </p:sp>
      <p:sp>
        <p:nvSpPr>
          <p:cNvPr id="3" name="Content Placeholder 2"/>
          <p:cNvSpPr>
            <a:spLocks noGrp="1"/>
          </p:cNvSpPr>
          <p:nvPr>
            <p:ph idx="1"/>
          </p:nvPr>
        </p:nvSpPr>
        <p:spPr>
          <a:xfrm>
            <a:off x="457200" y="1600200"/>
            <a:ext cx="4114800" cy="4525963"/>
          </a:xfrm>
        </p:spPr>
        <p:txBody>
          <a:bodyPr>
            <a:normAutofit fontScale="92500" lnSpcReduction="10000"/>
          </a:bodyPr>
          <a:lstStyle/>
          <a:p>
            <a:endParaRPr lang="en-GB" dirty="0"/>
          </a:p>
          <a:p>
            <a:r>
              <a:rPr lang="en-GB" dirty="0"/>
              <a:t>Review of analgesia – attempt to wean </a:t>
            </a:r>
            <a:r>
              <a:rPr lang="en-GB" dirty="0" err="1"/>
              <a:t>opioids</a:t>
            </a:r>
            <a:endParaRPr lang="en-GB" dirty="0"/>
          </a:p>
          <a:p>
            <a:endParaRPr lang="en-GB" dirty="0"/>
          </a:p>
          <a:p>
            <a:r>
              <a:rPr lang="en-GB" dirty="0"/>
              <a:t>Review of AMT4 compared to baseline – any change consider formal CAM-ICU assessment</a:t>
            </a:r>
          </a:p>
        </p:txBody>
      </p:sp>
      <p:pic>
        <p:nvPicPr>
          <p:cNvPr id="22530" name="Picture 2" descr="http://www.globalrph.com/images/fent_patch.gif"/>
          <p:cNvPicPr>
            <a:picLocks noChangeAspect="1" noChangeArrowheads="1"/>
          </p:cNvPicPr>
          <p:nvPr/>
        </p:nvPicPr>
        <p:blipFill>
          <a:blip r:embed="rId2" cstate="print"/>
          <a:srcRect/>
          <a:stretch>
            <a:fillRect/>
          </a:stretch>
        </p:blipFill>
        <p:spPr bwMode="auto">
          <a:xfrm>
            <a:off x="4932040" y="2564904"/>
            <a:ext cx="3898271" cy="2501280"/>
          </a:xfrm>
          <a:prstGeom prst="rect">
            <a:avLst/>
          </a:prstGeom>
          <a:noFill/>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9364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solidFill>
                  <a:srgbClr val="00B050"/>
                </a:solidFill>
                <a:latin typeface="Arial" pitchFamily="34" charset="0"/>
                <a:cs typeface="Arial" pitchFamily="34" charset="0"/>
              </a:rPr>
              <a:t>thrombo</a:t>
            </a:r>
            <a:r>
              <a:rPr lang="en-GB" dirty="0">
                <a:solidFill>
                  <a:srgbClr val="00B050"/>
                </a:solidFill>
                <a:latin typeface="Arial" pitchFamily="34" charset="0"/>
                <a:cs typeface="Arial" pitchFamily="34" charset="0"/>
              </a:rPr>
              <a:t>-embolism</a:t>
            </a:r>
          </a:p>
        </p:txBody>
      </p:sp>
      <p:sp>
        <p:nvSpPr>
          <p:cNvPr id="3" name="Content Placeholder 2"/>
          <p:cNvSpPr>
            <a:spLocks noGrp="1"/>
          </p:cNvSpPr>
          <p:nvPr>
            <p:ph idx="1"/>
          </p:nvPr>
        </p:nvSpPr>
        <p:spPr>
          <a:xfrm>
            <a:off x="457200" y="1600200"/>
            <a:ext cx="4546848" cy="4525963"/>
          </a:xfrm>
        </p:spPr>
        <p:txBody>
          <a:bodyPr>
            <a:normAutofit fontScale="85000" lnSpcReduction="10000"/>
          </a:bodyPr>
          <a:lstStyle/>
          <a:p>
            <a:endParaRPr lang="en-GB" dirty="0"/>
          </a:p>
          <a:p>
            <a:r>
              <a:rPr lang="en-GB" dirty="0"/>
              <a:t>Signs or symptoms of DVT / PE</a:t>
            </a:r>
          </a:p>
          <a:p>
            <a:endParaRPr lang="en-GB" dirty="0"/>
          </a:p>
          <a:p>
            <a:r>
              <a:rPr lang="en-GB" dirty="0"/>
              <a:t>Compliance with mechanical and/or chemical </a:t>
            </a:r>
            <a:r>
              <a:rPr lang="en-GB" dirty="0" err="1"/>
              <a:t>thromboprophylaxis</a:t>
            </a:r>
            <a:endParaRPr lang="en-GB" dirty="0"/>
          </a:p>
          <a:p>
            <a:endParaRPr lang="en-GB" dirty="0"/>
          </a:p>
          <a:p>
            <a:r>
              <a:rPr lang="en-GB" dirty="0"/>
              <a:t>No room for Wells’ score </a:t>
            </a:r>
            <a:r>
              <a:rPr lang="en-GB" dirty="0">
                <a:sym typeface="Wingdings" pitchFamily="2" charset="2"/>
              </a:rPr>
              <a:t> ultrasound for diagnosis</a:t>
            </a:r>
            <a:endParaRPr lang="en-GB" dirty="0"/>
          </a:p>
        </p:txBody>
      </p:sp>
      <p:pic>
        <p:nvPicPr>
          <p:cNvPr id="21506" name="Picture 2" descr="http://mrjohn.org.uk/wp-content/uploads/2015/02/g.jpg"/>
          <p:cNvPicPr>
            <a:picLocks noChangeAspect="1" noChangeArrowheads="1"/>
          </p:cNvPicPr>
          <p:nvPr/>
        </p:nvPicPr>
        <p:blipFill>
          <a:blip r:embed="rId2" cstate="print"/>
          <a:srcRect/>
          <a:stretch>
            <a:fillRect/>
          </a:stretch>
        </p:blipFill>
        <p:spPr bwMode="auto">
          <a:xfrm>
            <a:off x="5364088" y="2276872"/>
            <a:ext cx="3322340" cy="3322340"/>
          </a:xfrm>
          <a:prstGeom prst="rect">
            <a:avLst/>
          </a:prstGeom>
          <a:noFill/>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30469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rgbClr val="00B050"/>
                </a:solidFill>
                <a:latin typeface="Arial" pitchFamily="34" charset="0"/>
                <a:cs typeface="Arial" pitchFamily="34" charset="0"/>
              </a:rPr>
              <a:t>occult injury &amp; illness</a:t>
            </a:r>
          </a:p>
        </p:txBody>
      </p:sp>
      <p:sp>
        <p:nvSpPr>
          <p:cNvPr id="3" name="Content Placeholder 2"/>
          <p:cNvSpPr>
            <a:spLocks noGrp="1"/>
          </p:cNvSpPr>
          <p:nvPr>
            <p:ph idx="1"/>
          </p:nvPr>
        </p:nvSpPr>
        <p:spPr/>
        <p:txBody>
          <a:bodyPr/>
          <a:lstStyle/>
          <a:p>
            <a:endParaRPr lang="en-GB" dirty="0"/>
          </a:p>
          <a:p>
            <a:r>
              <a:rPr lang="en-GB" dirty="0"/>
              <a:t>Review of observations</a:t>
            </a:r>
          </a:p>
          <a:p>
            <a:endParaRPr lang="en-GB" dirty="0"/>
          </a:p>
          <a:p>
            <a:r>
              <a:rPr lang="en-GB" dirty="0"/>
              <a:t>Review of injuries and wound sites</a:t>
            </a:r>
          </a:p>
          <a:p>
            <a:endParaRPr lang="en-GB" dirty="0"/>
          </a:p>
          <a:p>
            <a:r>
              <a:rPr lang="en-GB" dirty="0"/>
              <a:t>Quick assessment – chest / abdomen / </a:t>
            </a:r>
            <a:r>
              <a:rPr lang="en-GB" dirty="0" err="1"/>
              <a:t>neuro</a:t>
            </a:r>
            <a:r>
              <a:rPr lang="en-GB" dirty="0"/>
              <a:t> / limbs</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5033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bermanlawyers.com/wp-content/uploads/2016/02/elderly-person-fall.jpg"/>
          <p:cNvPicPr>
            <a:picLocks noChangeAspect="1" noChangeArrowheads="1"/>
          </p:cNvPicPr>
          <p:nvPr/>
        </p:nvPicPr>
        <p:blipFill>
          <a:blip r:embed="rId2" cstate="print"/>
          <a:srcRect/>
          <a:stretch>
            <a:fillRect/>
          </a:stretch>
        </p:blipFill>
        <p:spPr bwMode="auto">
          <a:xfrm>
            <a:off x="152400" y="152399"/>
            <a:ext cx="4191000" cy="3131019"/>
          </a:xfrm>
          <a:prstGeom prst="rect">
            <a:avLst/>
          </a:prstGeom>
          <a:noFill/>
        </p:spPr>
      </p:pic>
      <p:pic>
        <p:nvPicPr>
          <p:cNvPr id="2052" name="Picture 4" descr="https://pbs.twimg.com/profile_images/457718796/poo.jpg"/>
          <p:cNvPicPr>
            <a:picLocks noChangeAspect="1" noChangeArrowheads="1"/>
          </p:cNvPicPr>
          <p:nvPr/>
        </p:nvPicPr>
        <p:blipFill>
          <a:blip r:embed="rId3" cstate="print"/>
          <a:srcRect/>
          <a:stretch>
            <a:fillRect/>
          </a:stretch>
        </p:blipFill>
        <p:spPr bwMode="auto">
          <a:xfrm>
            <a:off x="4876800" y="3352800"/>
            <a:ext cx="3659382" cy="3286126"/>
          </a:xfrm>
          <a:prstGeom prst="rect">
            <a:avLst/>
          </a:prstGeom>
          <a:noFill/>
        </p:spPr>
      </p:pic>
      <p:pic>
        <p:nvPicPr>
          <p:cNvPr id="2054" name="Picture 6" descr="http://media.tumblr.com/tumblr_mbubnuK2az1qa4rug.jpg"/>
          <p:cNvPicPr>
            <a:picLocks noChangeAspect="1" noChangeArrowheads="1"/>
          </p:cNvPicPr>
          <p:nvPr/>
        </p:nvPicPr>
        <p:blipFill>
          <a:blip r:embed="rId4" cstate="print"/>
          <a:srcRect/>
          <a:stretch>
            <a:fillRect/>
          </a:stretch>
        </p:blipFill>
        <p:spPr bwMode="auto">
          <a:xfrm>
            <a:off x="1066800" y="3505200"/>
            <a:ext cx="2939143" cy="3086101"/>
          </a:xfrm>
          <a:prstGeom prst="rect">
            <a:avLst/>
          </a:prstGeom>
          <a:noFill/>
        </p:spPr>
      </p:pic>
      <p:pic>
        <p:nvPicPr>
          <p:cNvPr id="2056" name="Picture 8" descr="http://m1.wyanokecdn.com/337ca722c05bd5847058a83206218fba.PNG"/>
          <p:cNvPicPr>
            <a:picLocks noChangeAspect="1" noChangeArrowheads="1"/>
          </p:cNvPicPr>
          <p:nvPr/>
        </p:nvPicPr>
        <p:blipFill>
          <a:blip r:embed="rId5" cstate="print"/>
          <a:srcRect/>
          <a:stretch>
            <a:fillRect/>
          </a:stretch>
        </p:blipFill>
        <p:spPr bwMode="auto">
          <a:xfrm>
            <a:off x="4572000" y="381000"/>
            <a:ext cx="4419600" cy="2519172"/>
          </a:xfrm>
          <a:prstGeom prst="rect">
            <a:avLst/>
          </a:prstGeom>
          <a:noFill/>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rgbClr val="00B050"/>
                </a:solidFill>
                <a:latin typeface="+mn-lt"/>
                <a:cs typeface="Arial" pitchFamily="34" charset="0"/>
              </a:rPr>
              <a:t>recovery</a:t>
            </a:r>
          </a:p>
        </p:txBody>
      </p:sp>
      <p:sp>
        <p:nvSpPr>
          <p:cNvPr id="3" name="Content Placeholder 2"/>
          <p:cNvSpPr>
            <a:spLocks noGrp="1"/>
          </p:cNvSpPr>
          <p:nvPr>
            <p:ph idx="1"/>
          </p:nvPr>
        </p:nvSpPr>
        <p:spPr>
          <a:xfrm>
            <a:off x="457200" y="1600200"/>
            <a:ext cx="4330824" cy="4525963"/>
          </a:xfrm>
        </p:spPr>
        <p:txBody>
          <a:bodyPr>
            <a:normAutofit fontScale="85000" lnSpcReduction="10000"/>
          </a:bodyPr>
          <a:lstStyle/>
          <a:p>
            <a:endParaRPr lang="en-GB" dirty="0"/>
          </a:p>
          <a:p>
            <a:r>
              <a:rPr lang="en-GB" dirty="0"/>
              <a:t>Time to stop and consider any unexpected improvements or deteriorations</a:t>
            </a:r>
          </a:p>
          <a:p>
            <a:endParaRPr lang="en-GB" dirty="0"/>
          </a:p>
          <a:p>
            <a:r>
              <a:rPr lang="en-GB" dirty="0"/>
              <a:t>Liaison with Therapy and social services teams</a:t>
            </a:r>
          </a:p>
          <a:p>
            <a:endParaRPr lang="en-GB" dirty="0"/>
          </a:p>
          <a:p>
            <a:r>
              <a:rPr lang="en-GB" dirty="0"/>
              <a:t>Family liaison</a:t>
            </a:r>
          </a:p>
        </p:txBody>
      </p:sp>
      <p:pic>
        <p:nvPicPr>
          <p:cNvPr id="19458" name="Picture 2" descr="http://img2.timeinc.net/health/images/slides/woman-exit-hospital-400x400.jpg"/>
          <p:cNvPicPr>
            <a:picLocks noChangeAspect="1" noChangeArrowheads="1"/>
          </p:cNvPicPr>
          <p:nvPr/>
        </p:nvPicPr>
        <p:blipFill>
          <a:blip r:embed="rId2" cstate="print">
            <a:grayscl/>
          </a:blip>
          <a:srcRect/>
          <a:stretch>
            <a:fillRect/>
          </a:stretch>
        </p:blipFill>
        <p:spPr bwMode="auto">
          <a:xfrm>
            <a:off x="4788024" y="1844824"/>
            <a:ext cx="3810000" cy="3810000"/>
          </a:xfrm>
          <a:prstGeom prst="rect">
            <a:avLst/>
          </a:prstGeom>
          <a:noFill/>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4980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3928306"/>
            <a:ext cx="1752600" cy="2514600"/>
            <a:chOff x="533400" y="533400"/>
            <a:chExt cx="3352800" cy="5334000"/>
          </a:xfrm>
        </p:grpSpPr>
        <p:sp>
          <p:nvSpPr>
            <p:cNvPr id="3" name="Rounded Rectangle 2"/>
            <p:cNvSpPr/>
            <p:nvPr/>
          </p:nvSpPr>
          <p:spPr>
            <a:xfrm>
              <a:off x="533400" y="533400"/>
              <a:ext cx="1295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INJURY</a:t>
              </a:r>
            </a:p>
          </p:txBody>
        </p:sp>
        <p:sp>
          <p:nvSpPr>
            <p:cNvPr id="4" name="Rounded Rectangle 3"/>
            <p:cNvSpPr/>
            <p:nvPr/>
          </p:nvSpPr>
          <p:spPr>
            <a:xfrm>
              <a:off x="533400" y="1752600"/>
              <a:ext cx="3200400" cy="609600"/>
            </a:xfrm>
            <a:prstGeom prst="roundRect">
              <a:avLst/>
            </a:prstGeom>
            <a:noFill/>
            <a:ln w="381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lumMod val="85000"/>
                    </a:schemeClr>
                  </a:solidFill>
                </a:rPr>
                <a:t>ACCESS TO HEALTHCARE</a:t>
              </a:r>
            </a:p>
          </p:txBody>
        </p:sp>
        <p:sp>
          <p:nvSpPr>
            <p:cNvPr id="5" name="Rounded Rectangle 4"/>
            <p:cNvSpPr/>
            <p:nvPr/>
          </p:nvSpPr>
          <p:spPr>
            <a:xfrm>
              <a:off x="533400" y="28956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RECEPTION &amp; RESUSCITATION</a:t>
              </a:r>
            </a:p>
          </p:txBody>
        </p:sp>
        <p:sp>
          <p:nvSpPr>
            <p:cNvPr id="6" name="Rounded Rectangle 5"/>
            <p:cNvSpPr/>
            <p:nvPr/>
          </p:nvSpPr>
          <p:spPr>
            <a:xfrm>
              <a:off x="533400" y="4114800"/>
              <a:ext cx="3352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DEFINITIVE CARE</a:t>
              </a:r>
            </a:p>
          </p:txBody>
        </p:sp>
        <p:sp>
          <p:nvSpPr>
            <p:cNvPr id="7" name="Rounded Rectangle 6"/>
            <p:cNvSpPr/>
            <p:nvPr/>
          </p:nvSpPr>
          <p:spPr>
            <a:xfrm>
              <a:off x="533400" y="5257800"/>
              <a:ext cx="2209800" cy="6096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DISCHARGE</a:t>
              </a:r>
            </a:p>
          </p:txBody>
        </p:sp>
      </p:grpSp>
      <p:sp>
        <p:nvSpPr>
          <p:cNvPr id="8" name="Oval 7"/>
          <p:cNvSpPr/>
          <p:nvPr/>
        </p:nvSpPr>
        <p:spPr>
          <a:xfrm>
            <a:off x="2837155" y="1597241"/>
            <a:ext cx="1642630" cy="1219200"/>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50"/>
                </a:solidFill>
              </a:rPr>
              <a:t>Delirium</a:t>
            </a:r>
          </a:p>
        </p:txBody>
      </p:sp>
      <p:sp>
        <p:nvSpPr>
          <p:cNvPr id="10" name="Oval 9"/>
          <p:cNvSpPr/>
          <p:nvPr/>
        </p:nvSpPr>
        <p:spPr>
          <a:xfrm>
            <a:off x="6858000" y="1597241"/>
            <a:ext cx="1642630" cy="1219200"/>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50"/>
                </a:solidFill>
              </a:rPr>
              <a:t>Managing Injuries</a:t>
            </a:r>
          </a:p>
        </p:txBody>
      </p:sp>
      <p:sp>
        <p:nvSpPr>
          <p:cNvPr id="11" name="Oval 10"/>
          <p:cNvSpPr/>
          <p:nvPr/>
        </p:nvSpPr>
        <p:spPr>
          <a:xfrm>
            <a:off x="4800600" y="4104180"/>
            <a:ext cx="1642630" cy="1219200"/>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00B050"/>
                </a:solidFill>
              </a:rPr>
              <a:t>Managing Complications</a:t>
            </a:r>
          </a:p>
        </p:txBody>
      </p:sp>
      <p:sp>
        <p:nvSpPr>
          <p:cNvPr id="12" name="Oval 11"/>
          <p:cNvSpPr/>
          <p:nvPr/>
        </p:nvSpPr>
        <p:spPr>
          <a:xfrm>
            <a:off x="2866007" y="3255327"/>
            <a:ext cx="1642630" cy="1219200"/>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B050"/>
                </a:solidFill>
              </a:rPr>
              <a:t>Pitfalls in Parkinson’s Disease</a:t>
            </a:r>
          </a:p>
        </p:txBody>
      </p:sp>
      <p:sp>
        <p:nvSpPr>
          <p:cNvPr id="13" name="Oval 12"/>
          <p:cNvSpPr/>
          <p:nvPr/>
        </p:nvSpPr>
        <p:spPr>
          <a:xfrm>
            <a:off x="6858000" y="3209026"/>
            <a:ext cx="1642630" cy="1219200"/>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B050"/>
                </a:solidFill>
              </a:rPr>
              <a:t>Safeguarding / End of Life Care</a:t>
            </a:r>
          </a:p>
        </p:txBody>
      </p:sp>
      <p:sp>
        <p:nvSpPr>
          <p:cNvPr id="16" name="Oval 15"/>
          <p:cNvSpPr/>
          <p:nvPr/>
        </p:nvSpPr>
        <p:spPr>
          <a:xfrm>
            <a:off x="4800600" y="609600"/>
            <a:ext cx="1642630" cy="1219200"/>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50"/>
                </a:solidFill>
              </a:rPr>
              <a:t>Falls &amp; Collapse</a:t>
            </a:r>
          </a:p>
        </p:txBody>
      </p:sp>
      <p:pic>
        <p:nvPicPr>
          <p:cNvPr id="43011" name="Picture 3"/>
          <p:cNvPicPr>
            <a:picLocks noChangeAspect="1" noChangeArrowheads="1"/>
          </p:cNvPicPr>
          <p:nvPr/>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201274" y="2514600"/>
            <a:ext cx="862013" cy="1028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76337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images.bootkidz.co.uk/map-of-england.png"/>
          <p:cNvPicPr>
            <a:picLocks noChangeAspect="1" noChangeArrowheads="1"/>
          </p:cNvPicPr>
          <p:nvPr/>
        </p:nvPicPr>
        <p:blipFill>
          <a:blip r:embed="rId2" cstate="print"/>
          <a:srcRect/>
          <a:stretch>
            <a:fillRect/>
          </a:stretch>
        </p:blipFill>
        <p:spPr bwMode="auto">
          <a:xfrm>
            <a:off x="990600" y="0"/>
            <a:ext cx="6858000" cy="6858000"/>
          </a:xfrm>
          <a:prstGeom prst="rect">
            <a:avLst/>
          </a:prstGeom>
          <a:noFill/>
        </p:spPr>
      </p:pic>
      <p:sp>
        <p:nvSpPr>
          <p:cNvPr id="5" name="Oval 4"/>
          <p:cNvSpPr/>
          <p:nvPr/>
        </p:nvSpPr>
        <p:spPr>
          <a:xfrm>
            <a:off x="5029200" y="441960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5257800" y="426720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486400" y="411480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4495800" y="541020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334000" y="259080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5257800" y="350520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5257800" y="426720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5486400" y="449580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HECTOR Emblem test.png"/>
          <p:cNvPicPr>
            <a:picLocks noChangeAspect="1"/>
          </p:cNvPicPr>
          <p:nvPr/>
        </p:nvPicPr>
        <p:blipFill>
          <a:blip r:embed="rId3" cstate="print"/>
          <a:stretch>
            <a:fillRect/>
          </a:stretch>
        </p:blipFill>
        <p:spPr>
          <a:xfrm>
            <a:off x="457200" y="381000"/>
            <a:ext cx="1180952" cy="1409524"/>
          </a:xfrm>
          <a:prstGeom prst="rect">
            <a:avLst/>
          </a:prstGeom>
        </p:spPr>
      </p:pic>
      <p:sp>
        <p:nvSpPr>
          <p:cNvPr id="15" name="Rectangle 14"/>
          <p:cNvSpPr/>
          <p:nvPr/>
        </p:nvSpPr>
        <p:spPr>
          <a:xfrm>
            <a:off x="6705600" y="609600"/>
            <a:ext cx="1981200" cy="2819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50"/>
                </a:solidFill>
              </a:rPr>
              <a:t>Salford</a:t>
            </a:r>
          </a:p>
          <a:p>
            <a:pPr algn="ctr"/>
            <a:r>
              <a:rPr lang="en-GB" dirty="0">
                <a:solidFill>
                  <a:srgbClr val="00B050"/>
                </a:solidFill>
              </a:rPr>
              <a:t>Northampton</a:t>
            </a:r>
          </a:p>
          <a:p>
            <a:pPr algn="ctr"/>
            <a:r>
              <a:rPr lang="en-GB" dirty="0">
                <a:solidFill>
                  <a:srgbClr val="00B050"/>
                </a:solidFill>
              </a:rPr>
              <a:t>Gloucester</a:t>
            </a:r>
          </a:p>
          <a:p>
            <a:pPr algn="ctr"/>
            <a:r>
              <a:rPr lang="en-GB" dirty="0">
                <a:solidFill>
                  <a:srgbClr val="00B050"/>
                </a:solidFill>
              </a:rPr>
              <a:t>Plymouth</a:t>
            </a:r>
          </a:p>
          <a:p>
            <a:pPr algn="ctr"/>
            <a:r>
              <a:rPr lang="en-GB" dirty="0">
                <a:solidFill>
                  <a:srgbClr val="00B050"/>
                </a:solidFill>
              </a:rPr>
              <a:t>Stoke</a:t>
            </a:r>
          </a:p>
          <a:p>
            <a:pPr algn="ctr"/>
            <a:r>
              <a:rPr lang="en-GB" dirty="0">
                <a:solidFill>
                  <a:srgbClr val="00B050"/>
                </a:solidFill>
              </a:rPr>
              <a:t>Birmingham</a:t>
            </a:r>
          </a:p>
          <a:p>
            <a:pPr algn="ctr"/>
            <a:r>
              <a:rPr lang="en-GB" dirty="0">
                <a:solidFill>
                  <a:srgbClr val="00B050"/>
                </a:solidFill>
              </a:rPr>
              <a:t>Buckinghamshire</a:t>
            </a:r>
          </a:p>
          <a:p>
            <a:pPr algn="ctr"/>
            <a:r>
              <a:rPr lang="en-GB" dirty="0">
                <a:solidFill>
                  <a:srgbClr val="00B050"/>
                </a:solidFill>
              </a:rPr>
              <a:t>Newcastle</a:t>
            </a:r>
          </a:p>
        </p:txBody>
      </p:sp>
      <p:sp>
        <p:nvSpPr>
          <p:cNvPr id="16" name="Oval 15"/>
          <p:cNvSpPr/>
          <p:nvPr/>
        </p:nvSpPr>
        <p:spPr>
          <a:xfrm>
            <a:off x="5105400" y="396240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34460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CTOR Emblem test.png"/>
          <p:cNvPicPr>
            <a:picLocks noChangeAspect="1"/>
          </p:cNvPicPr>
          <p:nvPr/>
        </p:nvPicPr>
        <p:blipFill>
          <a:blip r:embed="rId2" cstate="print"/>
          <a:stretch>
            <a:fillRect/>
          </a:stretch>
        </p:blipFill>
        <p:spPr>
          <a:xfrm>
            <a:off x="3505200" y="2104103"/>
            <a:ext cx="1752600" cy="2091814"/>
          </a:xfrm>
          <a:prstGeom prst="rect">
            <a:avLst/>
          </a:prstGeom>
          <a:ln>
            <a:noFill/>
          </a:ln>
          <a:effectLst>
            <a:outerShdw blurRad="292100" dist="139700" dir="2700000" algn="tl" rotWithShape="0">
              <a:srgbClr val="333333">
                <a:alpha val="65000"/>
              </a:srgbClr>
            </a:outerShdw>
          </a:effectLst>
        </p:spPr>
      </p:pic>
      <p:sp>
        <p:nvSpPr>
          <p:cNvPr id="3" name="Rounded Rectangle 2"/>
          <p:cNvSpPr/>
          <p:nvPr/>
        </p:nvSpPr>
        <p:spPr>
          <a:xfrm>
            <a:off x="363984" y="2673760"/>
            <a:ext cx="2590800" cy="9525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B050"/>
                </a:solidFill>
              </a:rPr>
              <a:t>RESEARCH</a:t>
            </a:r>
          </a:p>
        </p:txBody>
      </p:sp>
      <p:sp>
        <p:nvSpPr>
          <p:cNvPr id="4" name="Rounded Rectangle 3"/>
          <p:cNvSpPr/>
          <p:nvPr/>
        </p:nvSpPr>
        <p:spPr>
          <a:xfrm>
            <a:off x="5715000" y="2673760"/>
            <a:ext cx="2590800" cy="952500"/>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B050"/>
                </a:solidFill>
              </a:rPr>
              <a:t>TRAINING</a:t>
            </a:r>
          </a:p>
        </p:txBody>
      </p:sp>
    </p:spTree>
    <p:extLst>
      <p:ext uri="{BB962C8B-B14F-4D97-AF65-F5344CB8AC3E}">
        <p14:creationId xmlns:p14="http://schemas.microsoft.com/office/powerpoint/2010/main" val="19794571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b="1" dirty="0">
                <a:solidFill>
                  <a:srgbClr val="00B050"/>
                </a:solidFill>
              </a:rPr>
              <a:t>research</a:t>
            </a:r>
          </a:p>
        </p:txBody>
      </p:sp>
      <p:sp>
        <p:nvSpPr>
          <p:cNvPr id="9" name="Rectangle 8"/>
          <p:cNvSpPr/>
          <p:nvPr/>
        </p:nvSpPr>
        <p:spPr>
          <a:xfrm>
            <a:off x="3059832" y="1700808"/>
            <a:ext cx="2952328" cy="79208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INTERVENTION</a:t>
            </a:r>
          </a:p>
        </p:txBody>
      </p:sp>
      <p:cxnSp>
        <p:nvCxnSpPr>
          <p:cNvPr id="11" name="Straight Arrow Connector 10"/>
          <p:cNvCxnSpPr/>
          <p:nvPr/>
        </p:nvCxnSpPr>
        <p:spPr>
          <a:xfrm>
            <a:off x="4427984" y="2492896"/>
            <a:ext cx="72008" cy="108012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67544" y="2852936"/>
            <a:ext cx="8136904" cy="1584176"/>
            <a:chOff x="467544" y="2636912"/>
            <a:chExt cx="8136904" cy="1584176"/>
          </a:xfrm>
        </p:grpSpPr>
        <p:sp>
          <p:nvSpPr>
            <p:cNvPr id="7" name="Rounded Rectangle 6"/>
            <p:cNvSpPr/>
            <p:nvPr/>
          </p:nvSpPr>
          <p:spPr>
            <a:xfrm>
              <a:off x="467544" y="2636912"/>
              <a:ext cx="2664296" cy="158417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B050"/>
                  </a:solidFill>
                </a:rPr>
                <a:t>WHAT WE DID</a:t>
              </a:r>
            </a:p>
            <a:p>
              <a:pPr algn="ctr"/>
              <a:r>
                <a:rPr lang="en-GB" dirty="0">
                  <a:solidFill>
                    <a:srgbClr val="00B050"/>
                  </a:solidFill>
                </a:rPr>
                <a:t>Jan ‘12 – Dec ‘13</a:t>
              </a:r>
            </a:p>
          </p:txBody>
        </p:sp>
        <p:sp>
          <p:nvSpPr>
            <p:cNvPr id="8" name="Rounded Rectangle 7"/>
            <p:cNvSpPr/>
            <p:nvPr/>
          </p:nvSpPr>
          <p:spPr>
            <a:xfrm>
              <a:off x="5940152" y="2636912"/>
              <a:ext cx="2664296" cy="158417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B050"/>
                  </a:solidFill>
                </a:rPr>
                <a:t>WHAT WE’RE DOING</a:t>
              </a:r>
            </a:p>
            <a:p>
              <a:pPr algn="ctr"/>
              <a:r>
                <a:rPr lang="en-GB" dirty="0">
                  <a:solidFill>
                    <a:srgbClr val="00B050"/>
                  </a:solidFill>
                </a:rPr>
                <a:t>Sept ‘14 – Sept ‘16</a:t>
              </a:r>
            </a:p>
          </p:txBody>
        </p:sp>
        <p:cxnSp>
          <p:nvCxnSpPr>
            <p:cNvPr id="13" name="Straight Arrow Connector 12"/>
            <p:cNvCxnSpPr>
              <a:stCxn id="7" idx="3"/>
              <a:endCxn id="8" idx="1"/>
            </p:cNvCxnSpPr>
            <p:nvPr/>
          </p:nvCxnSpPr>
          <p:spPr>
            <a:xfrm>
              <a:off x="3131840" y="3429000"/>
              <a:ext cx="2808312"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2843808" y="4797152"/>
            <a:ext cx="3384376" cy="165618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GB" b="1" dirty="0">
                <a:solidFill>
                  <a:schemeClr val="bg1"/>
                </a:solidFill>
              </a:rPr>
              <a:t>PRIMARY OUTCOME:</a:t>
            </a:r>
          </a:p>
          <a:p>
            <a:pPr algn="just"/>
            <a:r>
              <a:rPr lang="en-GB" sz="1600" b="1" dirty="0">
                <a:solidFill>
                  <a:schemeClr val="bg1"/>
                </a:solidFill>
              </a:rPr>
              <a:t>All cause complication</a:t>
            </a:r>
          </a:p>
          <a:p>
            <a:pPr algn="just"/>
            <a:r>
              <a:rPr lang="en-GB" sz="1600" b="1" dirty="0">
                <a:solidFill>
                  <a:schemeClr val="bg1"/>
                </a:solidFill>
              </a:rPr>
              <a:t>Mortality</a:t>
            </a:r>
          </a:p>
          <a:p>
            <a:pPr algn="just"/>
            <a:r>
              <a:rPr lang="en-GB" b="1" dirty="0">
                <a:solidFill>
                  <a:schemeClr val="bg1"/>
                </a:solidFill>
              </a:rPr>
              <a:t>SECONDARY OUTCOME:</a:t>
            </a:r>
          </a:p>
          <a:p>
            <a:pPr algn="just"/>
            <a:r>
              <a:rPr lang="en-GB" sz="1600" b="1" dirty="0">
                <a:solidFill>
                  <a:schemeClr val="bg1"/>
                </a:solidFill>
              </a:rPr>
              <a:t>Length of stay</a:t>
            </a:r>
          </a:p>
          <a:p>
            <a:pPr algn="just"/>
            <a:r>
              <a:rPr lang="en-GB" sz="1600" b="1" dirty="0">
                <a:solidFill>
                  <a:schemeClr val="bg1"/>
                </a:solidFill>
              </a:rPr>
              <a:t>Discharge Destination</a:t>
            </a:r>
          </a:p>
        </p:txBody>
      </p:sp>
      <p:cxnSp>
        <p:nvCxnSpPr>
          <p:cNvPr id="17" name="Straight Arrow Connector 16"/>
          <p:cNvCxnSpPr>
            <a:endCxn id="14" idx="0"/>
          </p:cNvCxnSpPr>
          <p:nvPr/>
        </p:nvCxnSpPr>
        <p:spPr>
          <a:xfrm>
            <a:off x="4499992" y="3717032"/>
            <a:ext cx="36004" cy="1080120"/>
          </a:xfrm>
          <a:prstGeom prst="straightConnector1">
            <a:avLst/>
          </a:prstGeom>
          <a:ln w="57150">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21" name="Picture 20" descr="HECTOR Emblem test.png"/>
          <p:cNvPicPr>
            <a:picLocks noChangeAspect="1"/>
          </p:cNvPicPr>
          <p:nvPr/>
        </p:nvPicPr>
        <p:blipFill>
          <a:blip r:embed="rId2" cstate="print"/>
          <a:stretch>
            <a:fillRect/>
          </a:stretch>
        </p:blipFill>
        <p:spPr>
          <a:xfrm>
            <a:off x="8269708" y="5877272"/>
            <a:ext cx="574909" cy="686182"/>
          </a:xfrm>
          <a:prstGeom prst="rect">
            <a:avLst/>
          </a:prstGeom>
        </p:spPr>
      </p:pic>
    </p:spTree>
    <p:extLst>
      <p:ext uri="{BB962C8B-B14F-4D97-AF65-F5344CB8AC3E}">
        <p14:creationId xmlns:p14="http://schemas.microsoft.com/office/powerpoint/2010/main" val="36270916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1.staticflickr.com/3/2398/2087481422_3cb39808f8.jpg"/>
          <p:cNvPicPr>
            <a:picLocks noChangeAspect="1" noChangeArrowheads="1"/>
          </p:cNvPicPr>
          <p:nvPr/>
        </p:nvPicPr>
        <p:blipFill>
          <a:blip r:embed="rId2" cstate="print">
            <a:duotone>
              <a:schemeClr val="bg2">
                <a:shade val="45000"/>
                <a:satMod val="135000"/>
              </a:schemeClr>
              <a:prstClr val="white"/>
            </a:duotone>
            <a:lum contrast="20000"/>
          </a:blip>
          <a:srcRect/>
          <a:stretch>
            <a:fillRect/>
          </a:stretch>
        </p:blipFill>
        <p:spPr bwMode="auto">
          <a:xfrm>
            <a:off x="539552" y="260648"/>
            <a:ext cx="3456384" cy="6048672"/>
          </a:xfrm>
          <a:prstGeom prst="rect">
            <a:avLst/>
          </a:prstGeom>
          <a:noFill/>
        </p:spPr>
      </p:pic>
      <p:pic>
        <p:nvPicPr>
          <p:cNvPr id="1028" name="Picture 4" descr="http://lenonhonor.com/wp-content/uploads/2011/11/negativepoeple.jpg"/>
          <p:cNvPicPr>
            <a:picLocks noChangeAspect="1" noChangeArrowheads="1"/>
          </p:cNvPicPr>
          <p:nvPr/>
        </p:nvPicPr>
        <p:blipFill>
          <a:blip r:embed="rId3" cstate="print">
            <a:duotone>
              <a:schemeClr val="bg2">
                <a:shade val="45000"/>
                <a:satMod val="135000"/>
              </a:schemeClr>
              <a:prstClr val="white"/>
            </a:duotone>
            <a:lum bright="10000" contrast="20000"/>
          </a:blip>
          <a:srcRect/>
          <a:stretch>
            <a:fillRect/>
          </a:stretch>
        </p:blipFill>
        <p:spPr bwMode="auto">
          <a:xfrm>
            <a:off x="4499992" y="692696"/>
            <a:ext cx="3919634" cy="5112568"/>
          </a:xfrm>
          <a:prstGeom prst="rect">
            <a:avLst/>
          </a:prstGeom>
          <a:noFill/>
        </p:spPr>
      </p:pic>
      <p:pic>
        <p:nvPicPr>
          <p:cNvPr id="6" name="Picture 5" descr="HECTOR Emblem test.png"/>
          <p:cNvPicPr>
            <a:picLocks noChangeAspect="1"/>
          </p:cNvPicPr>
          <p:nvPr/>
        </p:nvPicPr>
        <p:blipFill>
          <a:blip r:embed="rId4" cstate="print"/>
          <a:stretch>
            <a:fillRect/>
          </a:stretch>
        </p:blipFill>
        <p:spPr>
          <a:xfrm>
            <a:off x="8269708" y="5877272"/>
            <a:ext cx="574909" cy="686182"/>
          </a:xfrm>
          <a:prstGeom prst="rect">
            <a:avLst/>
          </a:prstGeom>
        </p:spPr>
      </p:pic>
      <p:sp>
        <p:nvSpPr>
          <p:cNvPr id="7" name="TextBox 6"/>
          <p:cNvSpPr txBox="1"/>
          <p:nvPr/>
        </p:nvSpPr>
        <p:spPr>
          <a:xfrm>
            <a:off x="0" y="2996952"/>
            <a:ext cx="4067944" cy="1815882"/>
          </a:xfrm>
          <a:prstGeom prst="rect">
            <a:avLst/>
          </a:prstGeom>
          <a:noFill/>
        </p:spPr>
        <p:txBody>
          <a:bodyPr wrap="square" rtlCol="0">
            <a:spAutoFit/>
          </a:bodyPr>
          <a:lstStyle/>
          <a:p>
            <a:pPr algn="ctr"/>
            <a:r>
              <a:rPr lang="en-GB" sz="2800" b="1" dirty="0">
                <a:solidFill>
                  <a:srgbClr val="00B050"/>
                </a:solidFill>
              </a:rPr>
              <a:t>INCLUSIONS:</a:t>
            </a:r>
          </a:p>
          <a:p>
            <a:pPr algn="ctr"/>
            <a:endParaRPr lang="en-GB" sz="2800" dirty="0">
              <a:solidFill>
                <a:srgbClr val="00B050"/>
              </a:solidFill>
            </a:endParaRPr>
          </a:p>
          <a:p>
            <a:pPr algn="ctr"/>
            <a:r>
              <a:rPr lang="en-GB" sz="2800" dirty="0">
                <a:solidFill>
                  <a:srgbClr val="00B050"/>
                </a:solidFill>
              </a:rPr>
              <a:t>Age 65 years and over</a:t>
            </a:r>
          </a:p>
          <a:p>
            <a:pPr algn="ctr"/>
            <a:r>
              <a:rPr lang="en-GB" sz="2800" dirty="0">
                <a:solidFill>
                  <a:srgbClr val="00B050"/>
                </a:solidFill>
              </a:rPr>
              <a:t>Eligible for TARN</a:t>
            </a:r>
          </a:p>
        </p:txBody>
      </p:sp>
      <p:sp>
        <p:nvSpPr>
          <p:cNvPr id="8" name="TextBox 7"/>
          <p:cNvSpPr txBox="1"/>
          <p:nvPr/>
        </p:nvSpPr>
        <p:spPr>
          <a:xfrm>
            <a:off x="4788024" y="2996952"/>
            <a:ext cx="4067944" cy="2677656"/>
          </a:xfrm>
          <a:prstGeom prst="rect">
            <a:avLst/>
          </a:prstGeom>
          <a:noFill/>
        </p:spPr>
        <p:txBody>
          <a:bodyPr wrap="square" rtlCol="0">
            <a:spAutoFit/>
          </a:bodyPr>
          <a:lstStyle/>
          <a:p>
            <a:pPr algn="ctr"/>
            <a:r>
              <a:rPr lang="en-GB" sz="2800" b="1" dirty="0">
                <a:solidFill>
                  <a:srgbClr val="FF0000"/>
                </a:solidFill>
              </a:rPr>
              <a:t>EXCLUSIONS:</a:t>
            </a:r>
          </a:p>
          <a:p>
            <a:pPr algn="ctr"/>
            <a:endParaRPr lang="en-GB" sz="2800" dirty="0">
              <a:solidFill>
                <a:srgbClr val="FF0000"/>
              </a:solidFill>
            </a:endParaRPr>
          </a:p>
          <a:p>
            <a:pPr algn="ctr"/>
            <a:r>
              <a:rPr lang="en-GB" sz="2800" dirty="0">
                <a:solidFill>
                  <a:srgbClr val="FF0000"/>
                </a:solidFill>
              </a:rPr>
              <a:t>Transfers out</a:t>
            </a:r>
          </a:p>
          <a:p>
            <a:pPr algn="ctr"/>
            <a:r>
              <a:rPr lang="en-GB" sz="2800" dirty="0">
                <a:solidFill>
                  <a:srgbClr val="FF0000"/>
                </a:solidFill>
              </a:rPr>
              <a:t>Death within 72 hours</a:t>
            </a:r>
          </a:p>
          <a:p>
            <a:pPr algn="ctr"/>
            <a:r>
              <a:rPr lang="en-GB" sz="2800" dirty="0">
                <a:solidFill>
                  <a:srgbClr val="FF0000"/>
                </a:solidFill>
              </a:rPr>
              <a:t>Stay &lt; 5 days</a:t>
            </a:r>
          </a:p>
          <a:p>
            <a:pPr algn="ctr"/>
            <a:r>
              <a:rPr lang="en-GB" sz="2800" dirty="0">
                <a:solidFill>
                  <a:srgbClr val="FF0000"/>
                </a:solidFill>
              </a:rPr>
              <a:t>Patient with NOF #</a:t>
            </a:r>
          </a:p>
        </p:txBody>
      </p:sp>
    </p:spTree>
    <p:extLst>
      <p:ext uri="{BB962C8B-B14F-4D97-AF65-F5344CB8AC3E}">
        <p14:creationId xmlns:p14="http://schemas.microsoft.com/office/powerpoint/2010/main" val="23804024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hart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7007930" cy="430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2472212087"/>
              </p:ext>
            </p:extLst>
          </p:nvPr>
        </p:nvGraphicFramePr>
        <p:xfrm>
          <a:off x="1619672" y="4941168"/>
          <a:ext cx="7392144" cy="1651000"/>
        </p:xfrm>
        <a:graphic>
          <a:graphicData uri="http://schemas.openxmlformats.org/drawingml/2006/table">
            <a:tbl>
              <a:tblPr firstRow="1" bandRow="1">
                <a:tableStyleId>{5940675A-B579-460E-94D1-54222C63F5DA}</a:tableStyleId>
              </a:tblPr>
              <a:tblGrid>
                <a:gridCol w="2464048">
                  <a:extLst>
                    <a:ext uri="{9D8B030D-6E8A-4147-A177-3AD203B41FA5}">
                      <a16:colId xmlns:a16="http://schemas.microsoft.com/office/drawing/2014/main" val="20000"/>
                    </a:ext>
                  </a:extLst>
                </a:gridCol>
                <a:gridCol w="2464048">
                  <a:extLst>
                    <a:ext uri="{9D8B030D-6E8A-4147-A177-3AD203B41FA5}">
                      <a16:colId xmlns:a16="http://schemas.microsoft.com/office/drawing/2014/main" val="20001"/>
                    </a:ext>
                  </a:extLst>
                </a:gridCol>
                <a:gridCol w="2464048">
                  <a:extLst>
                    <a:ext uri="{9D8B030D-6E8A-4147-A177-3AD203B41FA5}">
                      <a16:colId xmlns:a16="http://schemas.microsoft.com/office/drawing/2014/main" val="20002"/>
                    </a:ext>
                  </a:extLst>
                </a:gridCol>
              </a:tblGrid>
              <a:tr h="370840">
                <a:tc>
                  <a:txBody>
                    <a:bodyPr/>
                    <a:lstStyle/>
                    <a:p>
                      <a:endParaRPr lang="en-GB" dirty="0"/>
                    </a:p>
                  </a:txBody>
                  <a:tcPr/>
                </a:tc>
                <a:tc>
                  <a:txBody>
                    <a:bodyPr/>
                    <a:lstStyle/>
                    <a:p>
                      <a:pPr algn="ctr"/>
                      <a:r>
                        <a:rPr lang="en-GB" dirty="0"/>
                        <a:t>Retrospective Length</a:t>
                      </a:r>
                      <a:r>
                        <a:rPr lang="en-GB" baseline="0" dirty="0"/>
                        <a:t> of Stay</a:t>
                      </a:r>
                      <a:endParaRPr lang="en-GB" dirty="0"/>
                    </a:p>
                  </a:txBody>
                  <a:tcPr/>
                </a:tc>
                <a:tc>
                  <a:txBody>
                    <a:bodyPr/>
                    <a:lstStyle/>
                    <a:p>
                      <a:pPr algn="ctr"/>
                      <a:r>
                        <a:rPr lang="en-GB" b="1" dirty="0">
                          <a:solidFill>
                            <a:srgbClr val="00B050"/>
                          </a:solidFill>
                        </a:rPr>
                        <a:t>HECTOR</a:t>
                      </a:r>
                      <a:r>
                        <a:rPr lang="en-GB" dirty="0"/>
                        <a:t> Length</a:t>
                      </a:r>
                      <a:r>
                        <a:rPr lang="en-GB" baseline="0" dirty="0"/>
                        <a:t> of Stay</a:t>
                      </a:r>
                      <a:endParaRPr lang="en-GB" dirty="0"/>
                    </a:p>
                  </a:txBody>
                  <a:tcPr/>
                </a:tc>
                <a:extLst>
                  <a:ext uri="{0D108BD9-81ED-4DB2-BD59-A6C34878D82A}">
                    <a16:rowId xmlns:a16="http://schemas.microsoft.com/office/drawing/2014/main" val="10000"/>
                  </a:ext>
                </a:extLst>
              </a:tr>
              <a:tr h="370840">
                <a:tc>
                  <a:txBody>
                    <a:bodyPr/>
                    <a:lstStyle/>
                    <a:p>
                      <a:r>
                        <a:rPr lang="en-GB" dirty="0" err="1"/>
                        <a:t>Pt</a:t>
                      </a:r>
                      <a:r>
                        <a:rPr lang="en-GB" dirty="0"/>
                        <a:t> with complications</a:t>
                      </a:r>
                    </a:p>
                  </a:txBody>
                  <a:tcPr/>
                </a:tc>
                <a:tc>
                  <a:txBody>
                    <a:bodyPr/>
                    <a:lstStyle/>
                    <a:p>
                      <a:pPr algn="ctr"/>
                      <a:r>
                        <a:rPr lang="en-GB" dirty="0"/>
                        <a:t>25.3 days</a:t>
                      </a:r>
                    </a:p>
                  </a:txBody>
                  <a:tcPr/>
                </a:tc>
                <a:tc>
                  <a:txBody>
                    <a:bodyPr/>
                    <a:lstStyle/>
                    <a:p>
                      <a:pPr algn="ctr"/>
                      <a:r>
                        <a:rPr lang="en-GB" dirty="0"/>
                        <a:t>24.0 days</a:t>
                      </a:r>
                    </a:p>
                  </a:txBody>
                  <a:tcPr/>
                </a:tc>
                <a:extLst>
                  <a:ext uri="{0D108BD9-81ED-4DB2-BD59-A6C34878D82A}">
                    <a16:rowId xmlns:a16="http://schemas.microsoft.com/office/drawing/2014/main" val="10001"/>
                  </a:ext>
                </a:extLst>
              </a:tr>
              <a:tr h="370840">
                <a:tc>
                  <a:txBody>
                    <a:bodyPr/>
                    <a:lstStyle/>
                    <a:p>
                      <a:r>
                        <a:rPr lang="en-GB" dirty="0" err="1"/>
                        <a:t>Pt</a:t>
                      </a:r>
                      <a:r>
                        <a:rPr lang="en-GB" dirty="0"/>
                        <a:t> without complications</a:t>
                      </a:r>
                    </a:p>
                  </a:txBody>
                  <a:tcPr/>
                </a:tc>
                <a:tc>
                  <a:txBody>
                    <a:bodyPr/>
                    <a:lstStyle/>
                    <a:p>
                      <a:pPr algn="ctr"/>
                      <a:r>
                        <a:rPr lang="en-GB" dirty="0"/>
                        <a:t>16.5 days</a:t>
                      </a:r>
                    </a:p>
                  </a:txBody>
                  <a:tcPr/>
                </a:tc>
                <a:tc>
                  <a:txBody>
                    <a:bodyPr/>
                    <a:lstStyle/>
                    <a:p>
                      <a:pPr algn="ctr"/>
                      <a:r>
                        <a:rPr lang="en-GB" dirty="0"/>
                        <a:t>12.5 days</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649418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B050"/>
                </a:solidFill>
              </a:rPr>
              <a:t>acknowledgements</a:t>
            </a:r>
          </a:p>
        </p:txBody>
      </p:sp>
      <p:pic>
        <p:nvPicPr>
          <p:cNvPr id="6" name="Picture 5" descr="NIHR.png"/>
          <p:cNvPicPr>
            <a:picLocks noChangeAspect="1"/>
          </p:cNvPicPr>
          <p:nvPr/>
        </p:nvPicPr>
        <p:blipFill>
          <a:blip r:embed="rId2" cstate="print"/>
          <a:stretch>
            <a:fillRect/>
          </a:stretch>
        </p:blipFill>
        <p:spPr>
          <a:xfrm>
            <a:off x="971600" y="1844824"/>
            <a:ext cx="3619475" cy="1250709"/>
          </a:xfrm>
          <a:prstGeom prst="rect">
            <a:avLst/>
          </a:prstGeom>
        </p:spPr>
      </p:pic>
      <p:sp>
        <p:nvSpPr>
          <p:cNvPr id="1026" name="AutoShape 2" descr="Image result for university of birmingha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28" name="AutoShape 4" descr="Image result for university of birmingha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pic>
        <p:nvPicPr>
          <p:cNvPr id="1029" name="Picture 5" descr="C:\Users\dwr\Desktop\bham.jpg"/>
          <p:cNvPicPr>
            <a:picLocks noChangeAspect="1" noChangeArrowheads="1"/>
          </p:cNvPicPr>
          <p:nvPr/>
        </p:nvPicPr>
        <p:blipFill>
          <a:blip r:embed="rId3" cstate="print"/>
          <a:srcRect/>
          <a:stretch>
            <a:fillRect/>
          </a:stretch>
        </p:blipFill>
        <p:spPr bwMode="auto">
          <a:xfrm>
            <a:off x="611560" y="3933056"/>
            <a:ext cx="1524000" cy="1524000"/>
          </a:xfrm>
          <a:prstGeom prst="rect">
            <a:avLst/>
          </a:prstGeom>
          <a:noFill/>
        </p:spPr>
      </p:pic>
      <p:pic>
        <p:nvPicPr>
          <p:cNvPr id="11" name="Picture 10" descr="Warwick-University.gif"/>
          <p:cNvPicPr>
            <a:picLocks noChangeAspect="1"/>
          </p:cNvPicPr>
          <p:nvPr/>
        </p:nvPicPr>
        <p:blipFill>
          <a:blip r:embed="rId4" cstate="print"/>
          <a:stretch>
            <a:fillRect/>
          </a:stretch>
        </p:blipFill>
        <p:spPr>
          <a:xfrm>
            <a:off x="2771800" y="4077072"/>
            <a:ext cx="1619672" cy="1193574"/>
          </a:xfrm>
          <a:prstGeom prst="rect">
            <a:avLst/>
          </a:prstGeom>
        </p:spPr>
      </p:pic>
      <p:sp>
        <p:nvSpPr>
          <p:cNvPr id="12" name="TextBox 11"/>
          <p:cNvSpPr txBox="1"/>
          <p:nvPr/>
        </p:nvSpPr>
        <p:spPr>
          <a:xfrm>
            <a:off x="5436096" y="2492896"/>
            <a:ext cx="3096344" cy="2031325"/>
          </a:xfrm>
          <a:prstGeom prst="rect">
            <a:avLst/>
          </a:prstGeom>
          <a:noFill/>
        </p:spPr>
        <p:txBody>
          <a:bodyPr wrap="square" rtlCol="0">
            <a:spAutoFit/>
          </a:bodyPr>
          <a:lstStyle/>
          <a:p>
            <a:pPr algn="ctr"/>
            <a:r>
              <a:rPr lang="en-GB" i="1" dirty="0"/>
              <a:t>“This research is supported by the National Institute for Health Research (NIHR). The views expressed are those of the authors and not necessarily those of the NHS, the NIHR or the Department of Health”</a:t>
            </a:r>
          </a:p>
        </p:txBody>
      </p:sp>
      <p:pic>
        <p:nvPicPr>
          <p:cNvPr id="13" name="Picture 12" descr="HECTOR Emblem test.png"/>
          <p:cNvPicPr>
            <a:picLocks noChangeAspect="1"/>
          </p:cNvPicPr>
          <p:nvPr/>
        </p:nvPicPr>
        <p:blipFill>
          <a:blip r:embed="rId5" cstate="print"/>
          <a:stretch>
            <a:fillRect/>
          </a:stretch>
        </p:blipFill>
        <p:spPr>
          <a:xfrm>
            <a:off x="8269708" y="5877272"/>
            <a:ext cx="574909" cy="686182"/>
          </a:xfrm>
          <a:prstGeom prst="rect">
            <a:avLst/>
          </a:prstGeom>
        </p:spPr>
      </p:pic>
    </p:spTree>
    <p:extLst>
      <p:ext uri="{BB962C8B-B14F-4D97-AF65-F5344CB8AC3E}">
        <p14:creationId xmlns:p14="http://schemas.microsoft.com/office/powerpoint/2010/main" val="4430871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CTOR Emblem test.png"/>
          <p:cNvPicPr>
            <a:picLocks noChangeAspect="1"/>
          </p:cNvPicPr>
          <p:nvPr/>
        </p:nvPicPr>
        <p:blipFill>
          <a:blip r:embed="rId2" cstate="print"/>
          <a:stretch>
            <a:fillRect/>
          </a:stretch>
        </p:blipFill>
        <p:spPr>
          <a:xfrm>
            <a:off x="3203848" y="692696"/>
            <a:ext cx="2263387" cy="2701464"/>
          </a:xfrm>
          <a:prstGeom prst="rect">
            <a:avLst/>
          </a:prstGeom>
        </p:spPr>
      </p:pic>
      <p:sp>
        <p:nvSpPr>
          <p:cNvPr id="3" name="TextBox 2"/>
          <p:cNvSpPr txBox="1"/>
          <p:nvPr/>
        </p:nvSpPr>
        <p:spPr>
          <a:xfrm>
            <a:off x="539552" y="3789040"/>
            <a:ext cx="8064896" cy="1446550"/>
          </a:xfrm>
          <a:prstGeom prst="rect">
            <a:avLst/>
          </a:prstGeom>
          <a:noFill/>
        </p:spPr>
        <p:txBody>
          <a:bodyPr wrap="square" rtlCol="0">
            <a:spAutoFit/>
          </a:bodyPr>
          <a:lstStyle/>
          <a:p>
            <a:pPr algn="ctr"/>
            <a:r>
              <a:rPr lang="en-GB" sz="4400" b="1" dirty="0">
                <a:solidFill>
                  <a:srgbClr val="00B050"/>
                </a:solidFill>
              </a:rPr>
              <a:t>“treating patients with injuries, not injuries on patients”</a:t>
            </a:r>
          </a:p>
        </p:txBody>
      </p:sp>
    </p:spTree>
    <p:extLst>
      <p:ext uri="{BB962C8B-B14F-4D97-AF65-F5344CB8AC3E}">
        <p14:creationId xmlns:p14="http://schemas.microsoft.com/office/powerpoint/2010/main" val="935204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philadams.co/wp-content/uploads/2014/10/tumbleweed.jpg"/>
          <p:cNvPicPr>
            <a:picLocks noChangeAspect="1" noChangeArrowheads="1"/>
          </p:cNvPicPr>
          <p:nvPr/>
        </p:nvPicPr>
        <p:blipFill>
          <a:blip r:embed="rId2" cstate="print"/>
          <a:srcRect/>
          <a:stretch>
            <a:fillRect/>
          </a:stretch>
        </p:blipFill>
        <p:spPr bwMode="auto">
          <a:xfrm>
            <a:off x="533400" y="1295400"/>
            <a:ext cx="8153400" cy="4125622"/>
          </a:xfrm>
          <a:prstGeom prst="rect">
            <a:avLst/>
          </a:prstGeom>
          <a:noFill/>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2343" y="614759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orig00.deviantart.net/539f/f/2015/217/c/f/fuck_yeah_by_princessneko14-d94be5f.jpg"/>
          <p:cNvPicPr>
            <a:picLocks noChangeAspect="1" noChangeArrowheads="1"/>
          </p:cNvPicPr>
          <p:nvPr/>
        </p:nvPicPr>
        <p:blipFill>
          <a:blip r:embed="rId2" cstate="print"/>
          <a:srcRect/>
          <a:stretch>
            <a:fillRect/>
          </a:stretch>
        </p:blipFill>
        <p:spPr bwMode="auto">
          <a:xfrm>
            <a:off x="4572000" y="4028838"/>
            <a:ext cx="4343399" cy="2619613"/>
          </a:xfrm>
          <a:prstGeom prst="rect">
            <a:avLst/>
          </a:prstGeom>
          <a:noFill/>
        </p:spPr>
      </p:pic>
      <p:pic>
        <p:nvPicPr>
          <p:cNvPr id="19462" name="Picture 6" descr="https://prehospitalandretrievalmedicine.files.wordpress.com/2012/11/dr-richard-lyon-hems.jpg"/>
          <p:cNvPicPr>
            <a:picLocks noChangeAspect="1" noChangeArrowheads="1"/>
          </p:cNvPicPr>
          <p:nvPr/>
        </p:nvPicPr>
        <p:blipFill>
          <a:blip r:embed="rId3" cstate="print"/>
          <a:srcRect/>
          <a:stretch>
            <a:fillRect/>
          </a:stretch>
        </p:blipFill>
        <p:spPr bwMode="auto">
          <a:xfrm>
            <a:off x="-5410200" y="-11506200"/>
            <a:ext cx="15087600" cy="10058400"/>
          </a:xfrm>
          <a:prstGeom prst="rect">
            <a:avLst/>
          </a:prstGeom>
          <a:noFill/>
        </p:spPr>
      </p:pic>
      <p:pic>
        <p:nvPicPr>
          <p:cNvPr id="19464" name="Picture 8" descr="https://prehospitalandretrievalmedicine.files.wordpress.com/2012/11/dr-richard-lyon-hems.jpg"/>
          <p:cNvPicPr>
            <a:picLocks noChangeAspect="1" noChangeArrowheads="1"/>
          </p:cNvPicPr>
          <p:nvPr/>
        </p:nvPicPr>
        <p:blipFill>
          <a:blip r:embed="rId4" cstate="print"/>
          <a:srcRect/>
          <a:stretch>
            <a:fillRect/>
          </a:stretch>
        </p:blipFill>
        <p:spPr bwMode="auto">
          <a:xfrm>
            <a:off x="1832944" y="304800"/>
            <a:ext cx="5257800" cy="3505200"/>
          </a:xfrm>
          <a:prstGeom prst="rect">
            <a:avLst/>
          </a:prstGeom>
          <a:noFill/>
        </p:spPr>
      </p:pic>
      <p:pic>
        <p:nvPicPr>
          <p:cNvPr id="19466" name="Picture 10" descr="https://bhanders.files.wordpress.com/2015/01/clamshell041.jpg"/>
          <p:cNvPicPr>
            <a:picLocks noChangeAspect="1" noChangeArrowheads="1"/>
          </p:cNvPicPr>
          <p:nvPr/>
        </p:nvPicPr>
        <p:blipFill>
          <a:blip r:embed="rId5" cstate="print"/>
          <a:srcRect/>
          <a:stretch>
            <a:fillRect/>
          </a:stretch>
        </p:blipFill>
        <p:spPr bwMode="auto">
          <a:xfrm>
            <a:off x="393700" y="4038601"/>
            <a:ext cx="3479800" cy="2609850"/>
          </a:xfrm>
          <a:prstGeom prst="rect">
            <a:avLst/>
          </a:prstGeom>
          <a:noFill/>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92343" y="88503"/>
            <a:ext cx="362744" cy="4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CTOR Emblem test.png"/>
          <p:cNvPicPr>
            <a:picLocks noChangeAspect="1"/>
          </p:cNvPicPr>
          <p:nvPr/>
        </p:nvPicPr>
        <p:blipFill>
          <a:blip r:embed="rId4" cstate="print"/>
          <a:stretch>
            <a:fillRect/>
          </a:stretch>
        </p:blipFill>
        <p:spPr>
          <a:xfrm>
            <a:off x="7772400" y="5486400"/>
            <a:ext cx="838200" cy="1000433"/>
          </a:xfrm>
          <a:prstGeom prst="rect">
            <a:avLst/>
          </a:prstGeom>
        </p:spPr>
      </p:pic>
    </p:spTree>
    <p:controls>
      <mc:AlternateContent xmlns:mc="http://schemas.openxmlformats.org/markup-compatibility/2006">
        <mc:Choice xmlns:v="urn:schemas-microsoft-com:vml" Requires="v">
          <p:control spid="25607" name="ShockwaveFlash1" r:id="rId2" imgW="1828800" imgH="1828800"/>
        </mc:Choice>
        <mc:Fallback>
          <p:control name="ShockwaveFlash1" r:id="rId2" imgW="1828800" imgH="1828800">
            <p:pic>
              <p:nvPicPr>
                <p:cNvPr id="2" name="ShockwaveFlash1"/>
                <p:cNvPicPr preferRelativeResize="0">
                  <a:picLocks noChangeArrowheads="1" noChangeShapeType="1"/>
                </p:cNvPicPr>
                <p:nvPr/>
              </p:nvPicPr>
              <p:blipFill>
                <a:blip r:embed="rId5"/>
                <a:srcRect/>
                <a:stretch>
                  <a:fillRect/>
                </a:stretch>
              </p:blipFill>
              <p:spPr bwMode="auto">
                <a:xfrm>
                  <a:off x="685800" y="1066800"/>
                  <a:ext cx="7772400" cy="3810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2898775"/>
          </a:xfrm>
        </p:spPr>
        <p:txBody>
          <a:bodyPr>
            <a:normAutofit/>
          </a:bodyPr>
          <a:lstStyle/>
          <a:p>
            <a:r>
              <a:rPr lang="en-GB" b="1" dirty="0">
                <a:solidFill>
                  <a:srgbClr val="00B050"/>
                </a:solidFill>
              </a:rPr>
              <a:t>prepare to abandon protocol...</a:t>
            </a:r>
            <a:br>
              <a:rPr lang="en-GB" b="1" dirty="0">
                <a:solidFill>
                  <a:srgbClr val="00B050"/>
                </a:solidFill>
              </a:rPr>
            </a:br>
            <a:br>
              <a:rPr lang="en-GB" b="1" dirty="0">
                <a:solidFill>
                  <a:srgbClr val="00B050"/>
                </a:solidFill>
              </a:rPr>
            </a:br>
            <a:r>
              <a:rPr lang="en-GB" b="1" dirty="0">
                <a:solidFill>
                  <a:srgbClr val="00B050"/>
                </a:solidFill>
              </a:rPr>
              <a:t>prepare to engage brain....</a:t>
            </a:r>
          </a:p>
        </p:txBody>
      </p:sp>
      <p:pic>
        <p:nvPicPr>
          <p:cNvPr id="3" name="Picture 2" descr="HECTOR Emblem test.png"/>
          <p:cNvPicPr>
            <a:picLocks noChangeAspect="1"/>
          </p:cNvPicPr>
          <p:nvPr/>
        </p:nvPicPr>
        <p:blipFill>
          <a:blip r:embed="rId2" cstate="print"/>
          <a:stretch>
            <a:fillRect/>
          </a:stretch>
        </p:blipFill>
        <p:spPr>
          <a:xfrm>
            <a:off x="8045499" y="5791200"/>
            <a:ext cx="723752" cy="86383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TotalTime>
  <Words>777</Words>
  <Application>Microsoft Office PowerPoint</Application>
  <PresentationFormat>On-screen Show (4:3)</PresentationFormat>
  <Paragraphs>301</Paragraphs>
  <Slides>58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Calibri</vt:lpstr>
      <vt:lpstr>Wingdings</vt:lpstr>
      <vt:lpstr>Office Theme</vt:lpstr>
      <vt:lpstr>Dr David Raven ED Consultant Heart of England NHS Foundation Trust</vt:lpstr>
      <vt:lpstr>the problem with elderly trauma care…..</vt:lpstr>
      <vt:lpstr>PowerPoint Presentation</vt:lpstr>
      <vt:lpstr>PowerPoint Presentation</vt:lpstr>
      <vt:lpstr>PowerPoint Presentation</vt:lpstr>
      <vt:lpstr>PowerPoint Presentation</vt:lpstr>
      <vt:lpstr>PowerPoint Presentation</vt:lpstr>
      <vt:lpstr>PowerPoint Presentation</vt:lpstr>
      <vt:lpstr>prepare to abandon protocol...  prepare to engage brain....</vt:lpstr>
      <vt:lpstr>PowerPoint Presentation</vt:lpstr>
      <vt:lpstr>......we are HECTOR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hydration</vt:lpstr>
      <vt:lpstr>eating &amp; toileting</vt:lpstr>
      <vt:lpstr>comfort &amp; confusion</vt:lpstr>
      <vt:lpstr>thrombo-embolism</vt:lpstr>
      <vt:lpstr>occult injury &amp; illness</vt:lpstr>
      <vt:lpstr>recovery</vt:lpstr>
      <vt:lpstr>PowerPoint Presentation</vt:lpstr>
      <vt:lpstr>PowerPoint Presentation</vt:lpstr>
      <vt:lpstr>PowerPoint Presentation</vt:lpstr>
      <vt:lpstr>research</vt:lpstr>
      <vt:lpstr>PowerPoint Presentation</vt:lpstr>
      <vt:lpstr>PowerPoint Presentation</vt:lpstr>
      <vt:lpstr>acknowledgements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 David Raven ED Consultant Heart of England NHS Foundation Trust</dc:title>
  <dc:creator>dwr</dc:creator>
  <cp:lastModifiedBy>steve littleson</cp:lastModifiedBy>
  <cp:revision>19</cp:revision>
  <dcterms:created xsi:type="dcterms:W3CDTF">2016-05-22T16:48:52Z</dcterms:created>
  <dcterms:modified xsi:type="dcterms:W3CDTF">2016-05-26T11:46:48Z</dcterms:modified>
</cp:coreProperties>
</file>